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AD966-7270-4729-B9E1-515DBB8A640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DA4791-8D62-444C-A037-1C49EC306CB1}">
      <dgm:prSet/>
      <dgm:spPr/>
      <dgm:t>
        <a:bodyPr/>
        <a:lstStyle/>
        <a:p>
          <a:r>
            <a:rPr lang="en-US" dirty="0"/>
            <a:t>The CPU (Central Processing Unit) is responsible for processing instructions, performing calculations, and executing tasks.</a:t>
          </a:r>
        </a:p>
      </dgm:t>
    </dgm:pt>
    <dgm:pt modelId="{EA236BFC-C8F9-4274-AC89-55B8B7D29D71}" type="parTrans" cxnId="{BEE31C44-FC26-418E-BCBC-8A9B99453F18}">
      <dgm:prSet/>
      <dgm:spPr/>
      <dgm:t>
        <a:bodyPr/>
        <a:lstStyle/>
        <a:p>
          <a:endParaRPr lang="en-US"/>
        </a:p>
      </dgm:t>
    </dgm:pt>
    <dgm:pt modelId="{BC81A062-D533-425D-A43C-2BCBF3A38915}" type="sibTrans" cxnId="{BEE31C44-FC26-418E-BCBC-8A9B99453F18}">
      <dgm:prSet/>
      <dgm:spPr/>
      <dgm:t>
        <a:bodyPr/>
        <a:lstStyle/>
        <a:p>
          <a:endParaRPr lang="en-US"/>
        </a:p>
      </dgm:t>
    </dgm:pt>
    <dgm:pt modelId="{CAC7FD52-D049-46BE-9AC5-0558C61D45F2}">
      <dgm:prSet/>
      <dgm:spPr/>
      <dgm:t>
        <a:bodyPr/>
        <a:lstStyle/>
        <a:p>
          <a:r>
            <a:rPr lang="en-US" dirty="0"/>
            <a:t>Measured in GHz (gigahertz), which determines the clock speed.</a:t>
          </a:r>
        </a:p>
      </dgm:t>
    </dgm:pt>
    <dgm:pt modelId="{26617EC4-7E45-42FA-BCC4-F314B029C706}" type="parTrans" cxnId="{A83FEE71-A4CE-4B27-A9F7-B7BBBE0AF74D}">
      <dgm:prSet/>
      <dgm:spPr/>
      <dgm:t>
        <a:bodyPr/>
        <a:lstStyle/>
        <a:p>
          <a:endParaRPr lang="en-US"/>
        </a:p>
      </dgm:t>
    </dgm:pt>
    <dgm:pt modelId="{2AFD9983-A93A-46A8-95AA-79EA59BD5335}" type="sibTrans" cxnId="{A83FEE71-A4CE-4B27-A9F7-B7BBBE0AF74D}">
      <dgm:prSet/>
      <dgm:spPr/>
      <dgm:t>
        <a:bodyPr/>
        <a:lstStyle/>
        <a:p>
          <a:endParaRPr lang="en-US"/>
        </a:p>
      </dgm:t>
    </dgm:pt>
    <dgm:pt modelId="{6BAE343F-A84E-4978-8F81-CDDF69F28C69}">
      <dgm:prSet/>
      <dgm:spPr/>
      <dgm:t>
        <a:bodyPr/>
        <a:lstStyle/>
        <a:p>
          <a:r>
            <a:rPr lang="en-US"/>
            <a:t>Consists of multiple cores (Single-core, Dual-core, Quad-core, Octa-core, etc.) that allow multitasking.</a:t>
          </a:r>
        </a:p>
      </dgm:t>
    </dgm:pt>
    <dgm:pt modelId="{EEEF0702-A700-4223-8360-4765EC5526C1}" type="parTrans" cxnId="{842920D1-E587-474D-A4AC-04C140E04EFB}">
      <dgm:prSet/>
      <dgm:spPr/>
      <dgm:t>
        <a:bodyPr/>
        <a:lstStyle/>
        <a:p>
          <a:endParaRPr lang="en-US"/>
        </a:p>
      </dgm:t>
    </dgm:pt>
    <dgm:pt modelId="{145E7ED8-1C4D-49E9-BABB-5EB1385661E6}" type="sibTrans" cxnId="{842920D1-E587-474D-A4AC-04C140E04EFB}">
      <dgm:prSet/>
      <dgm:spPr/>
      <dgm:t>
        <a:bodyPr/>
        <a:lstStyle/>
        <a:p>
          <a:endParaRPr lang="en-US"/>
        </a:p>
      </dgm:t>
    </dgm:pt>
    <dgm:pt modelId="{A55CAA00-5FE2-4DF2-876E-6B02324E5C83}">
      <dgm:prSet/>
      <dgm:spPr/>
      <dgm:t>
        <a:bodyPr/>
        <a:lstStyle/>
        <a:p>
          <a:r>
            <a:rPr lang="en-US"/>
            <a:t>Modern CPUs include features like hyper-threading and boost clock speeds for enhanced performance.</a:t>
          </a:r>
        </a:p>
      </dgm:t>
    </dgm:pt>
    <dgm:pt modelId="{EDD2DFBE-F1A7-499B-9817-2C8FA26238C9}" type="parTrans" cxnId="{657A54B8-8019-4828-8D47-E9A2569F6C1E}">
      <dgm:prSet/>
      <dgm:spPr/>
      <dgm:t>
        <a:bodyPr/>
        <a:lstStyle/>
        <a:p>
          <a:endParaRPr lang="en-US"/>
        </a:p>
      </dgm:t>
    </dgm:pt>
    <dgm:pt modelId="{E384FF17-86B0-4814-AE0F-C07FBCF74023}" type="sibTrans" cxnId="{657A54B8-8019-4828-8D47-E9A2569F6C1E}">
      <dgm:prSet/>
      <dgm:spPr/>
      <dgm:t>
        <a:bodyPr/>
        <a:lstStyle/>
        <a:p>
          <a:endParaRPr lang="en-US"/>
        </a:p>
      </dgm:t>
    </dgm:pt>
    <dgm:pt modelId="{25739F02-2BE2-440B-B729-B8A0C3996AC4}" type="pres">
      <dgm:prSet presAssocID="{821AD966-7270-4729-B9E1-515DBB8A640B}" presName="vert0" presStyleCnt="0">
        <dgm:presLayoutVars>
          <dgm:dir/>
          <dgm:animOne val="branch"/>
          <dgm:animLvl val="lvl"/>
        </dgm:presLayoutVars>
      </dgm:prSet>
      <dgm:spPr/>
    </dgm:pt>
    <dgm:pt modelId="{A8395809-A5A5-464C-BCD5-5B8D2E3BE7E1}" type="pres">
      <dgm:prSet presAssocID="{E6DA4791-8D62-444C-A037-1C49EC306CB1}" presName="thickLine" presStyleLbl="alignNode1" presStyleIdx="0" presStyleCnt="4"/>
      <dgm:spPr/>
    </dgm:pt>
    <dgm:pt modelId="{F77B0DA4-C628-4DBF-BCE1-A16F05976B18}" type="pres">
      <dgm:prSet presAssocID="{E6DA4791-8D62-444C-A037-1C49EC306CB1}" presName="horz1" presStyleCnt="0"/>
      <dgm:spPr/>
    </dgm:pt>
    <dgm:pt modelId="{74F5B00A-327D-4C94-BA65-233B8B205F58}" type="pres">
      <dgm:prSet presAssocID="{E6DA4791-8D62-444C-A037-1C49EC306CB1}" presName="tx1" presStyleLbl="revTx" presStyleIdx="0" presStyleCnt="4"/>
      <dgm:spPr/>
    </dgm:pt>
    <dgm:pt modelId="{7640A59F-EDCD-4395-A436-DF770BBDF257}" type="pres">
      <dgm:prSet presAssocID="{E6DA4791-8D62-444C-A037-1C49EC306CB1}" presName="vert1" presStyleCnt="0"/>
      <dgm:spPr/>
    </dgm:pt>
    <dgm:pt modelId="{0CFE89F3-94C5-4FC5-8E97-354FB7CAFEE6}" type="pres">
      <dgm:prSet presAssocID="{CAC7FD52-D049-46BE-9AC5-0558C61D45F2}" presName="thickLine" presStyleLbl="alignNode1" presStyleIdx="1" presStyleCnt="4"/>
      <dgm:spPr/>
    </dgm:pt>
    <dgm:pt modelId="{31F8309F-6AEC-4704-AACF-BCDCBED280C0}" type="pres">
      <dgm:prSet presAssocID="{CAC7FD52-D049-46BE-9AC5-0558C61D45F2}" presName="horz1" presStyleCnt="0"/>
      <dgm:spPr/>
    </dgm:pt>
    <dgm:pt modelId="{F0B8504C-DFBF-471D-90BE-D4FCF387DB5C}" type="pres">
      <dgm:prSet presAssocID="{CAC7FD52-D049-46BE-9AC5-0558C61D45F2}" presName="tx1" presStyleLbl="revTx" presStyleIdx="1" presStyleCnt="4"/>
      <dgm:spPr/>
    </dgm:pt>
    <dgm:pt modelId="{2422D51A-832C-43DA-AA89-6A319FBD705E}" type="pres">
      <dgm:prSet presAssocID="{CAC7FD52-D049-46BE-9AC5-0558C61D45F2}" presName="vert1" presStyleCnt="0"/>
      <dgm:spPr/>
    </dgm:pt>
    <dgm:pt modelId="{A982C383-9B79-45E0-A59F-0CD0581424D3}" type="pres">
      <dgm:prSet presAssocID="{6BAE343F-A84E-4978-8F81-CDDF69F28C69}" presName="thickLine" presStyleLbl="alignNode1" presStyleIdx="2" presStyleCnt="4"/>
      <dgm:spPr/>
    </dgm:pt>
    <dgm:pt modelId="{1A984F18-4A0B-40AB-8A7A-6B658C4A3ED4}" type="pres">
      <dgm:prSet presAssocID="{6BAE343F-A84E-4978-8F81-CDDF69F28C69}" presName="horz1" presStyleCnt="0"/>
      <dgm:spPr/>
    </dgm:pt>
    <dgm:pt modelId="{E2BA26BC-E0C3-4EC4-8240-9928C9F400C7}" type="pres">
      <dgm:prSet presAssocID="{6BAE343F-A84E-4978-8F81-CDDF69F28C69}" presName="tx1" presStyleLbl="revTx" presStyleIdx="2" presStyleCnt="4"/>
      <dgm:spPr/>
    </dgm:pt>
    <dgm:pt modelId="{81747988-2445-4551-AC6A-11728D885F68}" type="pres">
      <dgm:prSet presAssocID="{6BAE343F-A84E-4978-8F81-CDDF69F28C69}" presName="vert1" presStyleCnt="0"/>
      <dgm:spPr/>
    </dgm:pt>
    <dgm:pt modelId="{4FCD3466-20C5-48C1-A660-AD6793528613}" type="pres">
      <dgm:prSet presAssocID="{A55CAA00-5FE2-4DF2-876E-6B02324E5C83}" presName="thickLine" presStyleLbl="alignNode1" presStyleIdx="3" presStyleCnt="4"/>
      <dgm:spPr/>
    </dgm:pt>
    <dgm:pt modelId="{094B5ACC-05B9-4250-93EA-6763DE6838E5}" type="pres">
      <dgm:prSet presAssocID="{A55CAA00-5FE2-4DF2-876E-6B02324E5C83}" presName="horz1" presStyleCnt="0"/>
      <dgm:spPr/>
    </dgm:pt>
    <dgm:pt modelId="{A654B7B1-DEFB-4A03-8F8C-4140181AEE3F}" type="pres">
      <dgm:prSet presAssocID="{A55CAA00-5FE2-4DF2-876E-6B02324E5C83}" presName="tx1" presStyleLbl="revTx" presStyleIdx="3" presStyleCnt="4"/>
      <dgm:spPr/>
    </dgm:pt>
    <dgm:pt modelId="{72A73A2A-3B3E-4C60-B06F-67007C953A26}" type="pres">
      <dgm:prSet presAssocID="{A55CAA00-5FE2-4DF2-876E-6B02324E5C83}" presName="vert1" presStyleCnt="0"/>
      <dgm:spPr/>
    </dgm:pt>
  </dgm:ptLst>
  <dgm:cxnLst>
    <dgm:cxn modelId="{BEE31C44-FC26-418E-BCBC-8A9B99453F18}" srcId="{821AD966-7270-4729-B9E1-515DBB8A640B}" destId="{E6DA4791-8D62-444C-A037-1C49EC306CB1}" srcOrd="0" destOrd="0" parTransId="{EA236BFC-C8F9-4274-AC89-55B8B7D29D71}" sibTransId="{BC81A062-D533-425D-A43C-2BCBF3A38915}"/>
    <dgm:cxn modelId="{A83FEE71-A4CE-4B27-A9F7-B7BBBE0AF74D}" srcId="{821AD966-7270-4729-B9E1-515DBB8A640B}" destId="{CAC7FD52-D049-46BE-9AC5-0558C61D45F2}" srcOrd="1" destOrd="0" parTransId="{26617EC4-7E45-42FA-BCC4-F314B029C706}" sibTransId="{2AFD9983-A93A-46A8-95AA-79EA59BD5335}"/>
    <dgm:cxn modelId="{EED96A7A-E454-4A35-9AEF-37E9009ECA91}" type="presOf" srcId="{A55CAA00-5FE2-4DF2-876E-6B02324E5C83}" destId="{A654B7B1-DEFB-4A03-8F8C-4140181AEE3F}" srcOrd="0" destOrd="0" presId="urn:microsoft.com/office/officeart/2008/layout/LinedList"/>
    <dgm:cxn modelId="{964B3488-6619-4CF4-BF30-73378CABE264}" type="presOf" srcId="{821AD966-7270-4729-B9E1-515DBB8A640B}" destId="{25739F02-2BE2-440B-B729-B8A0C3996AC4}" srcOrd="0" destOrd="0" presId="urn:microsoft.com/office/officeart/2008/layout/LinedList"/>
    <dgm:cxn modelId="{5E40029E-B537-46F2-9705-6B4B6B2817D7}" type="presOf" srcId="{6BAE343F-A84E-4978-8F81-CDDF69F28C69}" destId="{E2BA26BC-E0C3-4EC4-8240-9928C9F400C7}" srcOrd="0" destOrd="0" presId="urn:microsoft.com/office/officeart/2008/layout/LinedList"/>
    <dgm:cxn modelId="{DC5170A3-D4CF-4A04-9727-1A3BE5943223}" type="presOf" srcId="{CAC7FD52-D049-46BE-9AC5-0558C61D45F2}" destId="{F0B8504C-DFBF-471D-90BE-D4FCF387DB5C}" srcOrd="0" destOrd="0" presId="urn:microsoft.com/office/officeart/2008/layout/LinedList"/>
    <dgm:cxn modelId="{657A54B8-8019-4828-8D47-E9A2569F6C1E}" srcId="{821AD966-7270-4729-B9E1-515DBB8A640B}" destId="{A55CAA00-5FE2-4DF2-876E-6B02324E5C83}" srcOrd="3" destOrd="0" parTransId="{EDD2DFBE-F1A7-499B-9817-2C8FA26238C9}" sibTransId="{E384FF17-86B0-4814-AE0F-C07FBCF74023}"/>
    <dgm:cxn modelId="{485F91BE-317E-402F-886F-A126BB52F14E}" type="presOf" srcId="{E6DA4791-8D62-444C-A037-1C49EC306CB1}" destId="{74F5B00A-327D-4C94-BA65-233B8B205F58}" srcOrd="0" destOrd="0" presId="urn:microsoft.com/office/officeart/2008/layout/LinedList"/>
    <dgm:cxn modelId="{842920D1-E587-474D-A4AC-04C140E04EFB}" srcId="{821AD966-7270-4729-B9E1-515DBB8A640B}" destId="{6BAE343F-A84E-4978-8F81-CDDF69F28C69}" srcOrd="2" destOrd="0" parTransId="{EEEF0702-A700-4223-8360-4765EC5526C1}" sibTransId="{145E7ED8-1C4D-49E9-BABB-5EB1385661E6}"/>
    <dgm:cxn modelId="{97C3F655-48D7-4C78-AD4B-FB30E6FFA7FA}" type="presParOf" srcId="{25739F02-2BE2-440B-B729-B8A0C3996AC4}" destId="{A8395809-A5A5-464C-BCD5-5B8D2E3BE7E1}" srcOrd="0" destOrd="0" presId="urn:microsoft.com/office/officeart/2008/layout/LinedList"/>
    <dgm:cxn modelId="{8453842F-A8B5-476C-BC62-A11BB1265923}" type="presParOf" srcId="{25739F02-2BE2-440B-B729-B8A0C3996AC4}" destId="{F77B0DA4-C628-4DBF-BCE1-A16F05976B18}" srcOrd="1" destOrd="0" presId="urn:microsoft.com/office/officeart/2008/layout/LinedList"/>
    <dgm:cxn modelId="{4B7B284A-289C-4B46-B64C-DECEC01441F5}" type="presParOf" srcId="{F77B0DA4-C628-4DBF-BCE1-A16F05976B18}" destId="{74F5B00A-327D-4C94-BA65-233B8B205F58}" srcOrd="0" destOrd="0" presId="urn:microsoft.com/office/officeart/2008/layout/LinedList"/>
    <dgm:cxn modelId="{61E3583C-19F6-40F2-A412-F3CA56198E0F}" type="presParOf" srcId="{F77B0DA4-C628-4DBF-BCE1-A16F05976B18}" destId="{7640A59F-EDCD-4395-A436-DF770BBDF257}" srcOrd="1" destOrd="0" presId="urn:microsoft.com/office/officeart/2008/layout/LinedList"/>
    <dgm:cxn modelId="{CC56D12C-E3AD-4ED8-B0EA-715C73471CF0}" type="presParOf" srcId="{25739F02-2BE2-440B-B729-B8A0C3996AC4}" destId="{0CFE89F3-94C5-4FC5-8E97-354FB7CAFEE6}" srcOrd="2" destOrd="0" presId="urn:microsoft.com/office/officeart/2008/layout/LinedList"/>
    <dgm:cxn modelId="{C73CEEB6-6BE3-4E95-B42C-03F59895EF51}" type="presParOf" srcId="{25739F02-2BE2-440B-B729-B8A0C3996AC4}" destId="{31F8309F-6AEC-4704-AACF-BCDCBED280C0}" srcOrd="3" destOrd="0" presId="urn:microsoft.com/office/officeart/2008/layout/LinedList"/>
    <dgm:cxn modelId="{FDDA5275-5025-47E8-AD0E-6FBDD582688E}" type="presParOf" srcId="{31F8309F-6AEC-4704-AACF-BCDCBED280C0}" destId="{F0B8504C-DFBF-471D-90BE-D4FCF387DB5C}" srcOrd="0" destOrd="0" presId="urn:microsoft.com/office/officeart/2008/layout/LinedList"/>
    <dgm:cxn modelId="{27FE6210-B424-4D7A-B64E-394A5BAA10CC}" type="presParOf" srcId="{31F8309F-6AEC-4704-AACF-BCDCBED280C0}" destId="{2422D51A-832C-43DA-AA89-6A319FBD705E}" srcOrd="1" destOrd="0" presId="urn:microsoft.com/office/officeart/2008/layout/LinedList"/>
    <dgm:cxn modelId="{8B666D2A-F539-4FF0-8FF2-1AF0654970FB}" type="presParOf" srcId="{25739F02-2BE2-440B-B729-B8A0C3996AC4}" destId="{A982C383-9B79-45E0-A59F-0CD0581424D3}" srcOrd="4" destOrd="0" presId="urn:microsoft.com/office/officeart/2008/layout/LinedList"/>
    <dgm:cxn modelId="{36C6265C-2FFE-4707-8B74-E0E5F9DF6B21}" type="presParOf" srcId="{25739F02-2BE2-440B-B729-B8A0C3996AC4}" destId="{1A984F18-4A0B-40AB-8A7A-6B658C4A3ED4}" srcOrd="5" destOrd="0" presId="urn:microsoft.com/office/officeart/2008/layout/LinedList"/>
    <dgm:cxn modelId="{D9DEAF01-2525-48FC-85C8-92AAC7A7EA1E}" type="presParOf" srcId="{1A984F18-4A0B-40AB-8A7A-6B658C4A3ED4}" destId="{E2BA26BC-E0C3-4EC4-8240-9928C9F400C7}" srcOrd="0" destOrd="0" presId="urn:microsoft.com/office/officeart/2008/layout/LinedList"/>
    <dgm:cxn modelId="{25740EE3-9FE7-45F1-93E4-23258B3112E6}" type="presParOf" srcId="{1A984F18-4A0B-40AB-8A7A-6B658C4A3ED4}" destId="{81747988-2445-4551-AC6A-11728D885F68}" srcOrd="1" destOrd="0" presId="urn:microsoft.com/office/officeart/2008/layout/LinedList"/>
    <dgm:cxn modelId="{850AFE22-78D9-46EF-96F7-2D3529D7B613}" type="presParOf" srcId="{25739F02-2BE2-440B-B729-B8A0C3996AC4}" destId="{4FCD3466-20C5-48C1-A660-AD6793528613}" srcOrd="6" destOrd="0" presId="urn:microsoft.com/office/officeart/2008/layout/LinedList"/>
    <dgm:cxn modelId="{6F091021-B508-449F-9389-CDEC18BB7D67}" type="presParOf" srcId="{25739F02-2BE2-440B-B729-B8A0C3996AC4}" destId="{094B5ACC-05B9-4250-93EA-6763DE6838E5}" srcOrd="7" destOrd="0" presId="urn:microsoft.com/office/officeart/2008/layout/LinedList"/>
    <dgm:cxn modelId="{29A709C7-99C5-4A7C-80C3-B040E7288CD5}" type="presParOf" srcId="{094B5ACC-05B9-4250-93EA-6763DE6838E5}" destId="{A654B7B1-DEFB-4A03-8F8C-4140181AEE3F}" srcOrd="0" destOrd="0" presId="urn:microsoft.com/office/officeart/2008/layout/LinedList"/>
    <dgm:cxn modelId="{E8972C30-CDCC-4605-82FA-BE013BB55718}" type="presParOf" srcId="{094B5ACC-05B9-4250-93EA-6763DE6838E5}" destId="{72A73A2A-3B3E-4C60-B06F-67007C953A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95809-A5A5-464C-BCD5-5B8D2E3BE7E1}">
      <dsp:nvSpPr>
        <dsp:cNvPr id="0" name=""/>
        <dsp:cNvSpPr/>
      </dsp:nvSpPr>
      <dsp:spPr>
        <a:xfrm>
          <a:off x="0" y="0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5B00A-327D-4C94-BA65-233B8B205F58}">
      <dsp:nvSpPr>
        <dsp:cNvPr id="0" name=""/>
        <dsp:cNvSpPr/>
      </dsp:nvSpPr>
      <dsp:spPr>
        <a:xfrm>
          <a:off x="0" y="0"/>
          <a:ext cx="7301068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CPU (Central Processing Unit) is responsible for processing instructions, performing calculations, and executing tasks.</a:t>
          </a:r>
        </a:p>
      </dsp:txBody>
      <dsp:txXfrm>
        <a:off x="0" y="0"/>
        <a:ext cx="7301068" cy="1252727"/>
      </dsp:txXfrm>
    </dsp:sp>
    <dsp:sp modelId="{0CFE89F3-94C5-4FC5-8E97-354FB7CAFEE6}">
      <dsp:nvSpPr>
        <dsp:cNvPr id="0" name=""/>
        <dsp:cNvSpPr/>
      </dsp:nvSpPr>
      <dsp:spPr>
        <a:xfrm>
          <a:off x="0" y="1252728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8504C-DFBF-471D-90BE-D4FCF387DB5C}">
      <dsp:nvSpPr>
        <dsp:cNvPr id="0" name=""/>
        <dsp:cNvSpPr/>
      </dsp:nvSpPr>
      <dsp:spPr>
        <a:xfrm>
          <a:off x="0" y="1252727"/>
          <a:ext cx="7301068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Measured in GHz (gigahertz), which determines the clock speed.</a:t>
          </a:r>
        </a:p>
      </dsp:txBody>
      <dsp:txXfrm>
        <a:off x="0" y="1252727"/>
        <a:ext cx="7301068" cy="1252727"/>
      </dsp:txXfrm>
    </dsp:sp>
    <dsp:sp modelId="{A982C383-9B79-45E0-A59F-0CD0581424D3}">
      <dsp:nvSpPr>
        <dsp:cNvPr id="0" name=""/>
        <dsp:cNvSpPr/>
      </dsp:nvSpPr>
      <dsp:spPr>
        <a:xfrm>
          <a:off x="0" y="2505456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BA26BC-E0C3-4EC4-8240-9928C9F400C7}">
      <dsp:nvSpPr>
        <dsp:cNvPr id="0" name=""/>
        <dsp:cNvSpPr/>
      </dsp:nvSpPr>
      <dsp:spPr>
        <a:xfrm>
          <a:off x="0" y="2505455"/>
          <a:ext cx="7301068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Consists of multiple cores (Single-core, Dual-core, Quad-core, Octa-core, etc.) that allow multitasking.</a:t>
          </a:r>
        </a:p>
      </dsp:txBody>
      <dsp:txXfrm>
        <a:off x="0" y="2505455"/>
        <a:ext cx="7301068" cy="1252727"/>
      </dsp:txXfrm>
    </dsp:sp>
    <dsp:sp modelId="{4FCD3466-20C5-48C1-A660-AD6793528613}">
      <dsp:nvSpPr>
        <dsp:cNvPr id="0" name=""/>
        <dsp:cNvSpPr/>
      </dsp:nvSpPr>
      <dsp:spPr>
        <a:xfrm>
          <a:off x="0" y="3758184"/>
          <a:ext cx="730106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4B7B1-DEFB-4A03-8F8C-4140181AEE3F}">
      <dsp:nvSpPr>
        <dsp:cNvPr id="0" name=""/>
        <dsp:cNvSpPr/>
      </dsp:nvSpPr>
      <dsp:spPr>
        <a:xfrm>
          <a:off x="0" y="3758183"/>
          <a:ext cx="7301068" cy="1252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Modern CPUs include features like hyper-threading and boost clock speeds for enhanced performance.</a:t>
          </a:r>
        </a:p>
      </dsp:txBody>
      <dsp:txXfrm>
        <a:off x="0" y="3758183"/>
        <a:ext cx="7301068" cy="1252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750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594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71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27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1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8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44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839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054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197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12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74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Deska s elektronickými obvody">
            <a:extLst>
              <a:ext uri="{FF2B5EF4-FFF2-40B4-BE49-F238E27FC236}">
                <a16:creationId xmlns:a16="http://schemas.microsoft.com/office/drawing/2014/main" id="{53480E46-EF40-20DD-57A9-8C2E968614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D7272A7-8183-A742-7A53-B37DC95F2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cs-CZ" sz="4400" b="1" dirty="0"/>
              <a:t>Computer Components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31CED2D-1B47-49B4-F8F7-76DFF6EB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/>
            <a:r>
              <a:rPr lang="en-US" sz="1900" dirty="0"/>
              <a:t>Understanding the essential parts of a computer</a:t>
            </a:r>
            <a:endParaRPr lang="cs-CZ" sz="1900" dirty="0"/>
          </a:p>
        </p:txBody>
      </p:sp>
    </p:spTree>
    <p:extLst>
      <p:ext uri="{BB962C8B-B14F-4D97-AF65-F5344CB8AC3E}">
        <p14:creationId xmlns:p14="http://schemas.microsoft.com/office/powerpoint/2010/main" val="251967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5FF0837-5CCD-5C66-DEB3-B5DEAF73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3154680" cy="4069080"/>
          </a:xfrm>
        </p:spPr>
        <p:txBody>
          <a:bodyPr anchor="t">
            <a:normAutofit/>
          </a:bodyPr>
          <a:lstStyle/>
          <a:p>
            <a:r>
              <a:rPr lang="cs-CZ" sz="4000" b="1" dirty="0" err="1"/>
              <a:t>Central</a:t>
            </a:r>
            <a:r>
              <a:rPr lang="cs-CZ" sz="4000" b="1" dirty="0"/>
              <a:t> </a:t>
            </a:r>
            <a:r>
              <a:rPr lang="cs-CZ" sz="4000" b="1" dirty="0" err="1"/>
              <a:t>Processing</a:t>
            </a:r>
            <a:r>
              <a:rPr lang="cs-CZ" sz="4000" b="1" dirty="0"/>
              <a:t> Unit (CPU)</a:t>
            </a:r>
            <a:endParaRPr lang="cs-CZ" sz="4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6AF419F1-3F78-6AB8-B8A2-BE042D345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7218219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Apple uvádí čipy M4 Pro a M4 Max - Apple (CZ)">
            <a:extLst>
              <a:ext uri="{FF2B5EF4-FFF2-40B4-BE49-F238E27FC236}">
                <a16:creationId xmlns:a16="http://schemas.microsoft.com/office/drawing/2014/main" id="{7721F2D7-C225-5C52-4401-A60880156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8" t="15966" r="31202" b="17097"/>
          <a:stretch/>
        </p:blipFill>
        <p:spPr bwMode="auto">
          <a:xfrm>
            <a:off x="641238" y="3483862"/>
            <a:ext cx="3389187" cy="195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517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050" name="Picture 2" descr="How to Read RAM Sticks? Examples Explained">
            <a:extLst>
              <a:ext uri="{FF2B5EF4-FFF2-40B4-BE49-F238E27FC236}">
                <a16:creationId xmlns:a16="http://schemas.microsoft.com/office/drawing/2014/main" id="{8CF544CE-BB50-1A52-CC32-592D185A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" b="-4"/>
          <a:stretch/>
        </p:blipFill>
        <p:spPr bwMode="auto">
          <a:xfrm>
            <a:off x="517869" y="2835479"/>
            <a:ext cx="5020054" cy="351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20A163A-C299-4096-C32D-0D047703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1"/>
            <a:ext cx="5020056" cy="1664788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cs-CZ" sz="4500" dirty="0" err="1"/>
              <a:t>Memory</a:t>
            </a:r>
            <a:r>
              <a:rPr lang="cs-CZ" sz="4500" dirty="0"/>
              <a:t> and </a:t>
            </a:r>
            <a:r>
              <a:rPr lang="cs-CZ" sz="4500" dirty="0" err="1"/>
              <a:t>Storage</a:t>
            </a:r>
            <a:br>
              <a:rPr lang="cs-CZ" sz="3700" dirty="0"/>
            </a:br>
            <a:endParaRPr lang="cs-CZ" sz="37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013EA9-64F9-46BB-C8E2-A9462482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08" y="976161"/>
            <a:ext cx="5508221" cy="536984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cs-CZ" sz="1700" b="1" dirty="0"/>
              <a:t> RAM (</a:t>
            </a:r>
            <a:r>
              <a:rPr lang="cs-CZ" sz="1700" b="1" dirty="0" err="1"/>
              <a:t>Random</a:t>
            </a:r>
            <a:r>
              <a:rPr lang="cs-CZ" sz="1700" b="1" dirty="0"/>
              <a:t> Access </a:t>
            </a:r>
            <a:r>
              <a:rPr lang="cs-CZ" sz="1700" b="1" dirty="0" err="1"/>
              <a:t>Memory</a:t>
            </a:r>
            <a:r>
              <a:rPr lang="cs-CZ" sz="1700" b="1" dirty="0"/>
              <a:t>):</a:t>
            </a:r>
            <a:endParaRPr lang="cs-CZ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dirty="0" err="1"/>
              <a:t>Temporary</a:t>
            </a:r>
            <a:r>
              <a:rPr lang="cs-CZ" sz="1700" dirty="0"/>
              <a:t> </a:t>
            </a:r>
            <a:r>
              <a:rPr lang="cs-CZ" sz="1700" dirty="0" err="1"/>
              <a:t>memory</a:t>
            </a:r>
            <a:r>
              <a:rPr lang="cs-CZ" sz="1700" dirty="0"/>
              <a:t> </a:t>
            </a:r>
            <a:r>
              <a:rPr lang="cs-CZ" sz="1700" dirty="0" err="1"/>
              <a:t>used</a:t>
            </a:r>
            <a:r>
              <a:rPr lang="cs-CZ" sz="1700" dirty="0"/>
              <a:t>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actively</a:t>
            </a:r>
            <a:r>
              <a:rPr lang="cs-CZ" sz="1700" dirty="0"/>
              <a:t> </a:t>
            </a:r>
            <a:r>
              <a:rPr lang="cs-CZ" sz="1700" dirty="0" err="1"/>
              <a:t>running</a:t>
            </a:r>
            <a:r>
              <a:rPr lang="cs-CZ" sz="1700" dirty="0"/>
              <a:t> </a:t>
            </a:r>
            <a:r>
              <a:rPr lang="cs-CZ" sz="1700" dirty="0" err="1"/>
              <a:t>programs</a:t>
            </a:r>
            <a:r>
              <a:rPr lang="cs-CZ" sz="1700" dirty="0"/>
              <a:t> and </a:t>
            </a:r>
            <a:r>
              <a:rPr lang="cs-CZ" sz="1700" dirty="0" err="1"/>
              <a:t>processes</a:t>
            </a:r>
            <a:r>
              <a:rPr lang="cs-CZ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dirty="0"/>
              <a:t>More RAM </a:t>
            </a:r>
            <a:r>
              <a:rPr lang="cs-CZ" sz="1700" dirty="0" err="1"/>
              <a:t>allows</a:t>
            </a:r>
            <a:r>
              <a:rPr lang="cs-CZ" sz="1700" dirty="0"/>
              <a:t>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better</a:t>
            </a:r>
            <a:r>
              <a:rPr lang="cs-CZ" sz="1700" dirty="0"/>
              <a:t> multitasking and </a:t>
            </a:r>
            <a:r>
              <a:rPr lang="cs-CZ" sz="1700" dirty="0" err="1"/>
              <a:t>faster</a:t>
            </a:r>
            <a:r>
              <a:rPr lang="cs-CZ" sz="1700" dirty="0"/>
              <a:t> </a:t>
            </a:r>
            <a:r>
              <a:rPr lang="cs-CZ" sz="1700" dirty="0" err="1"/>
              <a:t>system</a:t>
            </a:r>
            <a:r>
              <a:rPr lang="cs-CZ" sz="1700" dirty="0"/>
              <a:t>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dirty="0" err="1"/>
              <a:t>Common</a:t>
            </a:r>
            <a:r>
              <a:rPr lang="cs-CZ" sz="1700" dirty="0"/>
              <a:t> </a:t>
            </a:r>
            <a:r>
              <a:rPr lang="cs-CZ" sz="1700" dirty="0" err="1"/>
              <a:t>types</a:t>
            </a:r>
            <a:r>
              <a:rPr lang="cs-CZ" sz="1700" dirty="0"/>
              <a:t>: DDR3, DDR4, DDR5.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700" b="1" dirty="0"/>
              <a:t> </a:t>
            </a:r>
            <a:r>
              <a:rPr lang="cs-CZ" sz="1700" b="1" dirty="0" err="1"/>
              <a:t>Storage</a:t>
            </a:r>
            <a:r>
              <a:rPr lang="cs-CZ" sz="1700" b="1" dirty="0"/>
              <a:t> </a:t>
            </a:r>
            <a:r>
              <a:rPr lang="cs-CZ" sz="1700" b="1" dirty="0" err="1"/>
              <a:t>Types</a:t>
            </a:r>
            <a:r>
              <a:rPr lang="cs-CZ" sz="1700" b="1" dirty="0"/>
              <a:t>:</a:t>
            </a:r>
            <a:endParaRPr lang="cs-CZ" sz="1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b="1" dirty="0"/>
              <a:t>HDD (Hard Disk Drive):</a:t>
            </a:r>
            <a:r>
              <a:rPr lang="cs-CZ" sz="1700" dirty="0"/>
              <a:t> </a:t>
            </a:r>
            <a:r>
              <a:rPr lang="en-US" sz="1700" dirty="0"/>
              <a:t>Slower</a:t>
            </a:r>
            <a:r>
              <a:rPr lang="cs-CZ" sz="1700" dirty="0"/>
              <a:t> but </a:t>
            </a:r>
            <a:r>
              <a:rPr lang="cs-CZ" sz="1700" dirty="0" err="1"/>
              <a:t>cheaper</a:t>
            </a:r>
            <a:r>
              <a:rPr lang="cs-CZ" sz="1700" dirty="0"/>
              <a:t>, </a:t>
            </a:r>
            <a:r>
              <a:rPr lang="cs-CZ" sz="1700" dirty="0" err="1"/>
              <a:t>used</a:t>
            </a:r>
            <a:r>
              <a:rPr lang="cs-CZ" sz="1700" dirty="0"/>
              <a:t>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bulk</a:t>
            </a:r>
            <a:r>
              <a:rPr lang="cs-CZ" sz="1700" dirty="0"/>
              <a:t> </a:t>
            </a:r>
            <a:r>
              <a:rPr lang="cs-CZ" sz="1700" dirty="0" err="1"/>
              <a:t>storage</a:t>
            </a:r>
            <a:r>
              <a:rPr lang="cs-CZ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b="1" dirty="0"/>
              <a:t>SSD (Solid </a:t>
            </a:r>
            <a:r>
              <a:rPr lang="cs-CZ" sz="1700" b="1" dirty="0" err="1"/>
              <a:t>State</a:t>
            </a:r>
            <a:r>
              <a:rPr lang="cs-CZ" sz="1700" b="1" dirty="0"/>
              <a:t> Drive):</a:t>
            </a:r>
            <a:r>
              <a:rPr lang="cs-CZ" sz="1700" dirty="0"/>
              <a:t> </a:t>
            </a:r>
            <a:r>
              <a:rPr lang="cs-CZ" sz="1700" dirty="0" err="1"/>
              <a:t>Faster</a:t>
            </a:r>
            <a:r>
              <a:rPr lang="cs-CZ" sz="1700" dirty="0"/>
              <a:t>, more </a:t>
            </a:r>
            <a:r>
              <a:rPr lang="cs-CZ" sz="1700" dirty="0" err="1"/>
              <a:t>reliable</a:t>
            </a:r>
            <a:r>
              <a:rPr lang="cs-CZ" sz="1700" dirty="0"/>
              <a:t>, and </a:t>
            </a:r>
            <a:r>
              <a:rPr lang="cs-CZ" sz="1700" dirty="0" err="1"/>
              <a:t>reduces</a:t>
            </a:r>
            <a:r>
              <a:rPr lang="cs-CZ" sz="1700" dirty="0"/>
              <a:t> </a:t>
            </a:r>
            <a:r>
              <a:rPr lang="cs-CZ" sz="1700" dirty="0" err="1"/>
              <a:t>system</a:t>
            </a:r>
            <a:r>
              <a:rPr lang="cs-CZ" sz="1700" dirty="0"/>
              <a:t> </a:t>
            </a:r>
            <a:r>
              <a:rPr lang="cs-CZ" sz="1700" dirty="0" err="1"/>
              <a:t>boot</a:t>
            </a:r>
            <a:r>
              <a:rPr lang="cs-CZ" sz="1700" dirty="0"/>
              <a:t> </a:t>
            </a:r>
            <a:r>
              <a:rPr lang="cs-CZ" sz="1700" dirty="0" err="1"/>
              <a:t>times</a:t>
            </a:r>
            <a:r>
              <a:rPr lang="cs-CZ" sz="1700" dirty="0"/>
              <a:t> </a:t>
            </a:r>
            <a:r>
              <a:rPr lang="cs-CZ" sz="1700" dirty="0" err="1"/>
              <a:t>significantly</a:t>
            </a:r>
            <a:r>
              <a:rPr lang="cs-CZ" sz="17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1700" b="1" dirty="0" err="1"/>
              <a:t>NVMe</a:t>
            </a:r>
            <a:r>
              <a:rPr lang="cs-CZ" sz="1700" b="1" dirty="0"/>
              <a:t> SSD:</a:t>
            </a:r>
            <a:r>
              <a:rPr lang="cs-CZ" sz="1700" dirty="0"/>
              <a:t> A </a:t>
            </a:r>
            <a:r>
              <a:rPr lang="cs-CZ" sz="1700" dirty="0" err="1"/>
              <a:t>newer</a:t>
            </a:r>
            <a:r>
              <a:rPr lang="cs-CZ" sz="1700" dirty="0"/>
              <a:t> type </a:t>
            </a:r>
            <a:r>
              <a:rPr lang="cs-CZ" sz="1700" dirty="0" err="1"/>
              <a:t>of</a:t>
            </a:r>
            <a:r>
              <a:rPr lang="cs-CZ" sz="1700" dirty="0"/>
              <a:t> SSD </a:t>
            </a:r>
            <a:r>
              <a:rPr lang="cs-CZ" sz="1700" dirty="0" err="1"/>
              <a:t>that</a:t>
            </a:r>
            <a:r>
              <a:rPr lang="cs-CZ" sz="1700" dirty="0"/>
              <a:t> </a:t>
            </a:r>
            <a:r>
              <a:rPr lang="cs-CZ" sz="1700" dirty="0" err="1"/>
              <a:t>offers</a:t>
            </a:r>
            <a:r>
              <a:rPr lang="cs-CZ" sz="1700" dirty="0"/>
              <a:t> </a:t>
            </a:r>
            <a:r>
              <a:rPr lang="cs-CZ" sz="1700" dirty="0" err="1"/>
              <a:t>even</a:t>
            </a:r>
            <a:r>
              <a:rPr lang="cs-CZ" sz="1700" dirty="0"/>
              <a:t> </a:t>
            </a:r>
            <a:r>
              <a:rPr lang="cs-CZ" sz="1700" dirty="0" err="1"/>
              <a:t>higher</a:t>
            </a:r>
            <a:r>
              <a:rPr lang="cs-CZ" sz="1700" dirty="0"/>
              <a:t> </a:t>
            </a:r>
            <a:r>
              <a:rPr lang="cs-CZ" sz="1700" dirty="0" err="1"/>
              <a:t>speeds</a:t>
            </a:r>
            <a:r>
              <a:rPr lang="cs-CZ" sz="1700" dirty="0"/>
              <a:t> </a:t>
            </a:r>
            <a:r>
              <a:rPr lang="cs-CZ" sz="1700" dirty="0" err="1"/>
              <a:t>than</a:t>
            </a:r>
            <a:r>
              <a:rPr lang="cs-CZ" sz="1700" dirty="0"/>
              <a:t> </a:t>
            </a:r>
            <a:r>
              <a:rPr lang="cs-CZ" sz="1700" dirty="0" err="1"/>
              <a:t>traditional</a:t>
            </a:r>
            <a:r>
              <a:rPr lang="cs-CZ" sz="1700" dirty="0"/>
              <a:t> SATA </a:t>
            </a:r>
            <a:r>
              <a:rPr lang="cs-CZ" sz="1700" dirty="0" err="1"/>
              <a:t>SSDs</a:t>
            </a:r>
            <a:r>
              <a:rPr lang="cs-CZ" sz="1700" dirty="0"/>
              <a:t>.</a:t>
            </a:r>
          </a:p>
          <a:p>
            <a:pPr marL="457200" lvl="1" indent="0">
              <a:buNone/>
            </a:pPr>
            <a:endParaRPr lang="cs-CZ" sz="1700" dirty="0"/>
          </a:p>
          <a:p>
            <a:pPr marL="457200" lvl="1" indent="0">
              <a:buNone/>
            </a:pPr>
            <a:r>
              <a:rPr lang="en-US" sz="1700" dirty="0"/>
              <a:t>Computers often use a combination of SSD for the operating system and HDD for additional storage.</a:t>
            </a:r>
          </a:p>
          <a:p>
            <a:pPr marL="457200" lvl="1" indent="0">
              <a:buNone/>
            </a:pPr>
            <a:endParaRPr lang="cs-CZ" sz="1700" dirty="0"/>
          </a:p>
          <a:p>
            <a:endParaRPr lang="cs-CZ" sz="1700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737DE48-7152-F64B-B5A8-9AB5CF3E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168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092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Obrázek 4" descr="Obsah obrázku elektronika, Elektronické inženýrství, Počítačová komponenta, Počítačový hardware&#10;&#10;Obsah vygenerovaný umělou inteligencí může být nesprávný.">
            <a:extLst>
              <a:ext uri="{FF2B5EF4-FFF2-40B4-BE49-F238E27FC236}">
                <a16:creationId xmlns:a16="http://schemas.microsoft.com/office/drawing/2014/main" id="{D9B7A443-3782-AAE0-3430-973375BE5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r="14675" b="-2"/>
          <a:stretch/>
        </p:blipFill>
        <p:spPr>
          <a:xfrm>
            <a:off x="517869" y="2835479"/>
            <a:ext cx="5020054" cy="35105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871377B-5556-B1BC-7843-D37D030FA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1"/>
            <a:ext cx="5020056" cy="166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700" b="1"/>
              <a:t>Motherboard &amp; Power Supply</a:t>
            </a:r>
            <a:br>
              <a:rPr lang="cs-CZ" sz="3700"/>
            </a:br>
            <a:endParaRPr lang="cs-CZ" sz="370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6DA926-0A13-300B-3151-2ED0F1B13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08" y="976161"/>
            <a:ext cx="5508221" cy="536984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b="1" dirty="0"/>
              <a:t> Motherboard:</a:t>
            </a:r>
            <a:endParaRPr lang="cs-CZ" sz="17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The</a:t>
            </a:r>
            <a:r>
              <a:rPr lang="cs-CZ" sz="1700" dirty="0"/>
              <a:t> </a:t>
            </a:r>
            <a:r>
              <a:rPr lang="cs-CZ" sz="1700" dirty="0" err="1"/>
              <a:t>main</a:t>
            </a:r>
            <a:r>
              <a:rPr lang="cs-CZ" sz="1700" dirty="0"/>
              <a:t> </a:t>
            </a:r>
            <a:r>
              <a:rPr lang="cs-CZ" sz="1700" dirty="0" err="1"/>
              <a:t>circuit</a:t>
            </a:r>
            <a:r>
              <a:rPr lang="cs-CZ" sz="1700" dirty="0"/>
              <a:t> </a:t>
            </a:r>
            <a:r>
              <a:rPr lang="cs-CZ" sz="1700" dirty="0" err="1"/>
              <a:t>board</a:t>
            </a:r>
            <a:r>
              <a:rPr lang="cs-CZ" sz="1700" dirty="0"/>
              <a:t> </a:t>
            </a:r>
            <a:r>
              <a:rPr lang="cs-CZ" sz="1700" dirty="0" err="1"/>
              <a:t>that</a:t>
            </a:r>
            <a:r>
              <a:rPr lang="cs-CZ" sz="1700" dirty="0"/>
              <a:t> </a:t>
            </a:r>
            <a:r>
              <a:rPr lang="cs-CZ" sz="1700" dirty="0" err="1"/>
              <a:t>connects</a:t>
            </a:r>
            <a:r>
              <a:rPr lang="cs-CZ" sz="1700" dirty="0"/>
              <a:t> </a:t>
            </a:r>
            <a:r>
              <a:rPr lang="cs-CZ" sz="1700" dirty="0" err="1"/>
              <a:t>all</a:t>
            </a:r>
            <a:r>
              <a:rPr lang="cs-CZ" sz="1700" dirty="0"/>
              <a:t> </a:t>
            </a:r>
            <a:r>
              <a:rPr lang="cs-CZ" sz="1700" dirty="0" err="1"/>
              <a:t>components</a:t>
            </a:r>
            <a:r>
              <a:rPr lang="cs-CZ" sz="1700" dirty="0"/>
              <a:t> (CPU, RAM, </a:t>
            </a:r>
            <a:r>
              <a:rPr lang="cs-CZ" sz="1700" dirty="0" err="1"/>
              <a:t>storage</a:t>
            </a:r>
            <a:r>
              <a:rPr lang="cs-CZ" sz="1700" dirty="0"/>
              <a:t>, GPU, </a:t>
            </a:r>
            <a:r>
              <a:rPr lang="cs-CZ" sz="1700" dirty="0" err="1"/>
              <a:t>etc</a:t>
            </a:r>
            <a:r>
              <a:rPr lang="cs-CZ" sz="1700" dirty="0"/>
              <a:t>.).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Contains</a:t>
            </a:r>
            <a:r>
              <a:rPr lang="cs-CZ" sz="1700" dirty="0"/>
              <a:t> </a:t>
            </a:r>
            <a:r>
              <a:rPr lang="cs-CZ" sz="1700" dirty="0" err="1"/>
              <a:t>expansion</a:t>
            </a:r>
            <a:r>
              <a:rPr lang="cs-CZ" sz="1700" dirty="0"/>
              <a:t> </a:t>
            </a:r>
            <a:r>
              <a:rPr lang="cs-CZ" sz="1700" dirty="0" err="1"/>
              <a:t>slots</a:t>
            </a:r>
            <a:r>
              <a:rPr lang="cs-CZ" sz="1700" dirty="0"/>
              <a:t> (</a:t>
            </a:r>
            <a:r>
              <a:rPr lang="cs-CZ" sz="1700" dirty="0" err="1"/>
              <a:t>PCIe</a:t>
            </a:r>
            <a:r>
              <a:rPr lang="cs-CZ" sz="1700" dirty="0"/>
              <a:t>), USB </a:t>
            </a:r>
            <a:r>
              <a:rPr lang="cs-CZ" sz="1700" dirty="0" err="1"/>
              <a:t>ports</a:t>
            </a:r>
            <a:r>
              <a:rPr lang="cs-CZ" sz="1700" dirty="0"/>
              <a:t>, and </a:t>
            </a:r>
            <a:r>
              <a:rPr lang="cs-CZ" sz="1700" dirty="0" err="1"/>
              <a:t>integrated</a:t>
            </a:r>
            <a:r>
              <a:rPr lang="cs-CZ" sz="1700" dirty="0"/>
              <a:t> </a:t>
            </a:r>
            <a:r>
              <a:rPr lang="cs-CZ" sz="1700" dirty="0" err="1"/>
              <a:t>features</a:t>
            </a:r>
            <a:r>
              <a:rPr lang="cs-CZ" sz="1700" dirty="0"/>
              <a:t> </a:t>
            </a:r>
            <a:r>
              <a:rPr lang="cs-CZ" sz="1700" dirty="0" err="1"/>
              <a:t>like</a:t>
            </a:r>
            <a:r>
              <a:rPr lang="cs-CZ" sz="1700" dirty="0"/>
              <a:t> Wi-Fi and Bluetooth.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Different</a:t>
            </a:r>
            <a:r>
              <a:rPr lang="cs-CZ" sz="1700" dirty="0"/>
              <a:t> </a:t>
            </a:r>
            <a:r>
              <a:rPr lang="cs-CZ" sz="1700" dirty="0" err="1"/>
              <a:t>form</a:t>
            </a:r>
            <a:r>
              <a:rPr lang="cs-CZ" sz="1700" dirty="0"/>
              <a:t> </a:t>
            </a:r>
            <a:r>
              <a:rPr lang="cs-CZ" sz="1700" dirty="0" err="1"/>
              <a:t>factors</a:t>
            </a:r>
            <a:r>
              <a:rPr lang="cs-CZ" sz="1700" dirty="0"/>
              <a:t>: </a:t>
            </a:r>
            <a:r>
              <a:rPr lang="cs-CZ" sz="1700" b="1" dirty="0"/>
              <a:t>ATX (standard), </a:t>
            </a:r>
            <a:r>
              <a:rPr lang="cs-CZ" sz="1700" b="1" dirty="0" err="1"/>
              <a:t>Micro</a:t>
            </a:r>
            <a:r>
              <a:rPr lang="cs-CZ" sz="1700" b="1" dirty="0"/>
              <a:t>-ATX (</a:t>
            </a:r>
            <a:r>
              <a:rPr lang="cs-CZ" sz="1700" b="1" dirty="0" err="1"/>
              <a:t>smaller</a:t>
            </a:r>
            <a:r>
              <a:rPr lang="cs-CZ" sz="1700" b="1" dirty="0"/>
              <a:t>), Mini-ITX (</a:t>
            </a:r>
            <a:r>
              <a:rPr lang="cs-CZ" sz="1700" b="1" dirty="0" err="1"/>
              <a:t>compact</a:t>
            </a:r>
            <a:r>
              <a:rPr lang="cs-CZ" sz="1700" b="1" dirty="0"/>
              <a:t>).</a:t>
            </a:r>
            <a:endParaRPr lang="cs-CZ" sz="17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b="1" dirty="0"/>
              <a:t> </a:t>
            </a:r>
            <a:r>
              <a:rPr lang="cs-CZ" sz="1700" b="1" dirty="0" err="1"/>
              <a:t>Power</a:t>
            </a:r>
            <a:r>
              <a:rPr lang="cs-CZ" sz="1700" b="1" dirty="0"/>
              <a:t> Supply Unit (PSU):</a:t>
            </a:r>
            <a:endParaRPr lang="cs-CZ" sz="17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Converts</a:t>
            </a:r>
            <a:r>
              <a:rPr lang="cs-CZ" sz="1700" dirty="0"/>
              <a:t> </a:t>
            </a:r>
            <a:r>
              <a:rPr lang="cs-CZ" sz="1700" dirty="0" err="1"/>
              <a:t>electricity</a:t>
            </a:r>
            <a:r>
              <a:rPr lang="cs-CZ" sz="1700" dirty="0"/>
              <a:t> </a:t>
            </a:r>
            <a:r>
              <a:rPr lang="cs-CZ" sz="1700" dirty="0" err="1"/>
              <a:t>from</a:t>
            </a:r>
            <a:r>
              <a:rPr lang="cs-CZ" sz="1700" dirty="0"/>
              <a:t> a </a:t>
            </a:r>
            <a:r>
              <a:rPr lang="cs-CZ" sz="1700" dirty="0" err="1"/>
              <a:t>wall</a:t>
            </a:r>
            <a:r>
              <a:rPr lang="cs-CZ" sz="1700" dirty="0"/>
              <a:t> </a:t>
            </a:r>
            <a:r>
              <a:rPr lang="cs-CZ" sz="1700" dirty="0" err="1"/>
              <a:t>socket</a:t>
            </a:r>
            <a:r>
              <a:rPr lang="cs-CZ" sz="1700" dirty="0"/>
              <a:t> </a:t>
            </a:r>
            <a:r>
              <a:rPr lang="cs-CZ" sz="1700" dirty="0" err="1"/>
              <a:t>into</a:t>
            </a:r>
            <a:r>
              <a:rPr lang="cs-CZ" sz="1700" dirty="0"/>
              <a:t> </a:t>
            </a:r>
            <a:r>
              <a:rPr lang="cs-CZ" sz="1700" dirty="0" err="1"/>
              <a:t>usable</a:t>
            </a:r>
            <a:r>
              <a:rPr lang="cs-CZ" sz="1700" dirty="0"/>
              <a:t> </a:t>
            </a:r>
            <a:r>
              <a:rPr lang="cs-CZ" sz="1700" dirty="0" err="1"/>
              <a:t>power</a:t>
            </a:r>
            <a:r>
              <a:rPr lang="cs-CZ" sz="1700" dirty="0"/>
              <a:t>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computer</a:t>
            </a:r>
            <a:r>
              <a:rPr lang="cs-CZ" sz="1700" dirty="0"/>
              <a:t> </a:t>
            </a:r>
            <a:r>
              <a:rPr lang="cs-CZ" sz="1700" dirty="0" err="1"/>
              <a:t>components</a:t>
            </a:r>
            <a:r>
              <a:rPr lang="cs-CZ" sz="1700" dirty="0"/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Comes</a:t>
            </a:r>
            <a:r>
              <a:rPr lang="cs-CZ" sz="1700" dirty="0"/>
              <a:t> in </a:t>
            </a:r>
            <a:r>
              <a:rPr lang="cs-CZ" sz="1700" dirty="0" err="1"/>
              <a:t>different</a:t>
            </a:r>
            <a:r>
              <a:rPr lang="cs-CZ" sz="1700" dirty="0"/>
              <a:t> </a:t>
            </a:r>
            <a:r>
              <a:rPr lang="cs-CZ" sz="1700" dirty="0" err="1"/>
              <a:t>wattages</a:t>
            </a:r>
            <a:r>
              <a:rPr lang="cs-CZ" sz="1700" dirty="0"/>
              <a:t> and </a:t>
            </a:r>
            <a:r>
              <a:rPr lang="cs-CZ" sz="1700" dirty="0" err="1"/>
              <a:t>efficiency</a:t>
            </a:r>
            <a:r>
              <a:rPr lang="cs-CZ" sz="1700" dirty="0"/>
              <a:t> </a:t>
            </a:r>
            <a:r>
              <a:rPr lang="cs-CZ" sz="1700" dirty="0" err="1"/>
              <a:t>ratings</a:t>
            </a:r>
            <a:r>
              <a:rPr lang="cs-CZ" sz="1700" dirty="0"/>
              <a:t> (80+ Bronze, Silver, Gold, </a:t>
            </a:r>
            <a:r>
              <a:rPr lang="cs-CZ" sz="1700" dirty="0" err="1"/>
              <a:t>Platinum</a:t>
            </a:r>
            <a:r>
              <a:rPr lang="cs-CZ" sz="1700" dirty="0"/>
              <a:t>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1700" dirty="0" err="1"/>
              <a:t>Modular</a:t>
            </a:r>
            <a:r>
              <a:rPr lang="cs-CZ" sz="1700" dirty="0"/>
              <a:t> vs. Non-</a:t>
            </a:r>
            <a:r>
              <a:rPr lang="cs-CZ" sz="1700" dirty="0" err="1"/>
              <a:t>Modular</a:t>
            </a:r>
            <a:r>
              <a:rPr lang="cs-CZ" sz="1700" dirty="0"/>
              <a:t>: </a:t>
            </a:r>
            <a:r>
              <a:rPr lang="cs-CZ" sz="1700" dirty="0" err="1"/>
              <a:t>Modular</a:t>
            </a:r>
            <a:r>
              <a:rPr lang="cs-CZ" sz="1700" dirty="0"/>
              <a:t> </a:t>
            </a:r>
            <a:r>
              <a:rPr lang="cs-CZ" sz="1700" dirty="0" err="1"/>
              <a:t>PSUs</a:t>
            </a:r>
            <a:r>
              <a:rPr lang="cs-CZ" sz="1700" dirty="0"/>
              <a:t> </a:t>
            </a:r>
            <a:r>
              <a:rPr lang="cs-CZ" sz="1700" dirty="0" err="1"/>
              <a:t>allow</a:t>
            </a:r>
            <a:r>
              <a:rPr lang="cs-CZ" sz="1700" dirty="0"/>
              <a:t> </a:t>
            </a:r>
            <a:r>
              <a:rPr lang="cs-CZ" sz="1700" dirty="0" err="1"/>
              <a:t>for</a:t>
            </a:r>
            <a:r>
              <a:rPr lang="cs-CZ" sz="1700" dirty="0"/>
              <a:t> </a:t>
            </a:r>
            <a:r>
              <a:rPr lang="cs-CZ" sz="1700" dirty="0" err="1"/>
              <a:t>better</a:t>
            </a:r>
            <a:r>
              <a:rPr lang="cs-CZ" sz="1700" dirty="0"/>
              <a:t> </a:t>
            </a:r>
            <a:r>
              <a:rPr lang="cs-CZ" sz="1700" dirty="0" err="1"/>
              <a:t>cable</a:t>
            </a:r>
            <a:r>
              <a:rPr lang="cs-CZ" sz="1700" dirty="0"/>
              <a:t> management.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cs-CZ" sz="1700" dirty="0"/>
          </a:p>
          <a:p>
            <a:pPr>
              <a:lnSpc>
                <a:spcPct val="100000"/>
              </a:lnSpc>
            </a:pPr>
            <a:r>
              <a:rPr lang="cs-CZ" sz="1700" dirty="0" err="1"/>
              <a:t>Choosing</a:t>
            </a:r>
            <a:r>
              <a:rPr lang="cs-CZ" sz="1700" dirty="0"/>
              <a:t> </a:t>
            </a:r>
            <a:r>
              <a:rPr lang="cs-CZ" sz="1700" dirty="0" err="1"/>
              <a:t>the</a:t>
            </a:r>
            <a:r>
              <a:rPr lang="cs-CZ" sz="1700" dirty="0"/>
              <a:t> </a:t>
            </a:r>
            <a:r>
              <a:rPr lang="cs-CZ" sz="1700" dirty="0" err="1"/>
              <a:t>right</a:t>
            </a:r>
            <a:r>
              <a:rPr lang="cs-CZ" sz="1700" dirty="0"/>
              <a:t> PSU </a:t>
            </a:r>
            <a:r>
              <a:rPr lang="cs-CZ" sz="1700" dirty="0" err="1"/>
              <a:t>is</a:t>
            </a:r>
            <a:r>
              <a:rPr lang="cs-CZ" sz="1700" dirty="0"/>
              <a:t> </a:t>
            </a:r>
            <a:r>
              <a:rPr lang="cs-CZ" sz="1700" dirty="0" err="1"/>
              <a:t>crucial</a:t>
            </a:r>
            <a:r>
              <a:rPr lang="cs-CZ" sz="1700" dirty="0"/>
              <a:t> to </a:t>
            </a:r>
            <a:r>
              <a:rPr lang="cs-CZ" sz="1700" dirty="0" err="1"/>
              <a:t>ensure</a:t>
            </a:r>
            <a:r>
              <a:rPr lang="cs-CZ" sz="1700" dirty="0"/>
              <a:t> </a:t>
            </a:r>
            <a:r>
              <a:rPr lang="cs-CZ" sz="1700" dirty="0" err="1"/>
              <a:t>system</a:t>
            </a:r>
            <a:r>
              <a:rPr lang="cs-CZ" sz="1700" dirty="0"/>
              <a:t> stability and </a:t>
            </a:r>
            <a:r>
              <a:rPr lang="cs-CZ" sz="1700" dirty="0" err="1"/>
              <a:t>prevent</a:t>
            </a:r>
            <a:r>
              <a:rPr lang="cs-CZ" sz="1700" dirty="0"/>
              <a:t> </a:t>
            </a:r>
            <a:r>
              <a:rPr lang="cs-CZ" sz="1700" dirty="0" err="1"/>
              <a:t>power</a:t>
            </a:r>
            <a:r>
              <a:rPr lang="cs-CZ" sz="1700" dirty="0"/>
              <a:t> </a:t>
            </a:r>
            <a:r>
              <a:rPr lang="cs-CZ" sz="1700" dirty="0" err="1"/>
              <a:t>issues</a:t>
            </a:r>
            <a:r>
              <a:rPr lang="cs-CZ" sz="1700" dirty="0"/>
              <a:t>.</a:t>
            </a:r>
          </a:p>
          <a:p>
            <a:pPr>
              <a:lnSpc>
                <a:spcPct val="100000"/>
              </a:lnSpc>
            </a:pPr>
            <a:endParaRPr lang="cs-CZ" sz="1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7DE48-7152-F64B-B5A8-9AB5CF3E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168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5346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Obrázek 4" descr="Obsah obrázku ventilátor, snímek obrazovky&#10;&#10;Obsah vygenerovaný umělou inteligencí může být nesprávný.">
            <a:extLst>
              <a:ext uri="{FF2B5EF4-FFF2-40B4-BE49-F238E27FC236}">
                <a16:creationId xmlns:a16="http://schemas.microsoft.com/office/drawing/2014/main" id="{2EDC8DCC-02E6-B7AA-CFB4-3D5EBF9A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1" r="9870" b="-2"/>
          <a:stretch/>
        </p:blipFill>
        <p:spPr>
          <a:xfrm>
            <a:off x="517869" y="2835479"/>
            <a:ext cx="5020054" cy="351052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AEC9774C-C26B-09B0-5A09-CE631D0B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6161"/>
            <a:ext cx="5020056" cy="16647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700" b="1" dirty="0" err="1"/>
              <a:t>Graphics</a:t>
            </a:r>
            <a:r>
              <a:rPr lang="cs-CZ" sz="3700" b="1" dirty="0"/>
              <a:t> </a:t>
            </a:r>
            <a:r>
              <a:rPr lang="cs-CZ" sz="3700" b="1" dirty="0" err="1"/>
              <a:t>Card</a:t>
            </a:r>
            <a:r>
              <a:rPr lang="cs-CZ" sz="3700" b="1" dirty="0"/>
              <a:t> (GPU) &amp; </a:t>
            </a:r>
            <a:r>
              <a:rPr lang="cs-CZ" sz="3700" b="1" dirty="0" err="1"/>
              <a:t>Peripherals</a:t>
            </a:r>
            <a:br>
              <a:rPr lang="cs-CZ" sz="3700" dirty="0"/>
            </a:br>
            <a:endParaRPr lang="cs-CZ" sz="37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BA9F90-DD40-CC50-EA85-04B6FDB4D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908" y="976161"/>
            <a:ext cx="5508221" cy="548369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b="1" dirty="0"/>
              <a:t> GPU (</a:t>
            </a:r>
            <a:r>
              <a:rPr lang="cs-CZ" b="1" dirty="0" err="1"/>
              <a:t>Graphics</a:t>
            </a:r>
            <a:r>
              <a:rPr lang="cs-CZ" b="1" dirty="0"/>
              <a:t> </a:t>
            </a:r>
            <a:r>
              <a:rPr lang="cs-CZ" b="1" dirty="0" err="1"/>
              <a:t>Processing</a:t>
            </a:r>
            <a:r>
              <a:rPr lang="cs-CZ" b="1" dirty="0"/>
              <a:t> Unit):</a:t>
            </a:r>
            <a:endParaRPr lang="cs-CZ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Handles</a:t>
            </a:r>
            <a:r>
              <a:rPr lang="cs-CZ" sz="2000" dirty="0"/>
              <a:t> </a:t>
            </a:r>
            <a:r>
              <a:rPr lang="cs-CZ" sz="2000" dirty="0" err="1"/>
              <a:t>rendering</a:t>
            </a:r>
            <a:r>
              <a:rPr lang="cs-CZ" sz="2000" dirty="0"/>
              <a:t> </a:t>
            </a:r>
            <a:r>
              <a:rPr lang="cs-CZ" sz="2000" dirty="0" err="1"/>
              <a:t>of</a:t>
            </a:r>
            <a:r>
              <a:rPr lang="cs-CZ" sz="2000" dirty="0"/>
              <a:t> </a:t>
            </a:r>
            <a:r>
              <a:rPr lang="cs-CZ" sz="2000" dirty="0" err="1"/>
              <a:t>graphics</a:t>
            </a:r>
            <a:r>
              <a:rPr lang="cs-CZ" sz="2000" dirty="0"/>
              <a:t>, </a:t>
            </a:r>
            <a:r>
              <a:rPr lang="cs-CZ" sz="2000" dirty="0" err="1"/>
              <a:t>crucial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gaming, video </a:t>
            </a:r>
            <a:r>
              <a:rPr lang="cs-CZ" sz="2000" dirty="0" err="1"/>
              <a:t>editing</a:t>
            </a:r>
            <a:r>
              <a:rPr lang="cs-CZ" sz="2000" dirty="0"/>
              <a:t>, and 3D modeling.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Can</a:t>
            </a:r>
            <a:r>
              <a:rPr lang="cs-CZ" sz="2000" dirty="0"/>
              <a:t> </a:t>
            </a:r>
            <a:r>
              <a:rPr lang="cs-CZ" sz="2000" dirty="0" err="1"/>
              <a:t>be</a:t>
            </a:r>
            <a:r>
              <a:rPr lang="cs-CZ" sz="2000" dirty="0"/>
              <a:t> </a:t>
            </a:r>
            <a:r>
              <a:rPr lang="cs-CZ" sz="2000" dirty="0" err="1"/>
              <a:t>integrated</a:t>
            </a:r>
            <a:r>
              <a:rPr lang="cs-CZ" sz="2000" dirty="0"/>
              <a:t> (</a:t>
            </a:r>
            <a:r>
              <a:rPr lang="cs-CZ" sz="2000" dirty="0" err="1"/>
              <a:t>built</a:t>
            </a:r>
            <a:r>
              <a:rPr lang="cs-CZ" sz="2000" dirty="0"/>
              <a:t> </a:t>
            </a:r>
            <a:r>
              <a:rPr lang="cs-CZ" sz="2000" dirty="0" err="1"/>
              <a:t>into</a:t>
            </a:r>
            <a:r>
              <a:rPr lang="cs-CZ" sz="2000" dirty="0"/>
              <a:t> </a:t>
            </a:r>
            <a:r>
              <a:rPr lang="cs-CZ" sz="2000" dirty="0" err="1"/>
              <a:t>the</a:t>
            </a:r>
            <a:r>
              <a:rPr lang="cs-CZ" sz="2000" dirty="0"/>
              <a:t> CPU) </a:t>
            </a:r>
            <a:r>
              <a:rPr lang="cs-CZ" sz="2000" dirty="0" err="1"/>
              <a:t>or</a:t>
            </a:r>
            <a:r>
              <a:rPr lang="cs-CZ" sz="2000" dirty="0"/>
              <a:t> </a:t>
            </a:r>
            <a:r>
              <a:rPr lang="cs-CZ" sz="2000" dirty="0" err="1"/>
              <a:t>dedicated</a:t>
            </a:r>
            <a:r>
              <a:rPr lang="cs-CZ" sz="2000" dirty="0"/>
              <a:t> (</a:t>
            </a:r>
            <a:r>
              <a:rPr lang="cs-CZ" sz="2000" dirty="0" err="1"/>
              <a:t>separate</a:t>
            </a:r>
            <a:r>
              <a:rPr lang="cs-CZ" sz="2000" dirty="0"/>
              <a:t> hardware, more </a:t>
            </a:r>
            <a:r>
              <a:rPr lang="cs-CZ" sz="2000" dirty="0" err="1"/>
              <a:t>powerful</a:t>
            </a:r>
            <a:r>
              <a:rPr lang="cs-CZ" sz="2000" dirty="0"/>
              <a:t>).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b="1" dirty="0" err="1"/>
              <a:t>Popular</a:t>
            </a:r>
            <a:r>
              <a:rPr lang="cs-CZ" sz="2000" b="1" dirty="0"/>
              <a:t> </a:t>
            </a:r>
            <a:r>
              <a:rPr lang="cs-CZ" sz="2000" b="1" dirty="0" err="1"/>
              <a:t>GPUs</a:t>
            </a:r>
            <a:r>
              <a:rPr lang="cs-CZ" sz="2000" b="1" dirty="0"/>
              <a:t>:</a:t>
            </a:r>
            <a:r>
              <a:rPr lang="cs-CZ" sz="2000" dirty="0"/>
              <a:t> NVIDIA </a:t>
            </a:r>
            <a:r>
              <a:rPr lang="cs-CZ" sz="2000" dirty="0" err="1"/>
              <a:t>GeForce</a:t>
            </a:r>
            <a:r>
              <a:rPr lang="cs-CZ" sz="2000" dirty="0"/>
              <a:t> RTX </a:t>
            </a:r>
            <a:r>
              <a:rPr lang="cs-CZ" sz="2000" dirty="0" err="1"/>
              <a:t>series</a:t>
            </a:r>
            <a:r>
              <a:rPr lang="cs-CZ" sz="2000" dirty="0"/>
              <a:t>, AMD </a:t>
            </a:r>
            <a:r>
              <a:rPr lang="cs-CZ" sz="2000" dirty="0" err="1"/>
              <a:t>Radeon</a:t>
            </a:r>
            <a:r>
              <a:rPr lang="cs-CZ" sz="2000" dirty="0"/>
              <a:t> RX </a:t>
            </a:r>
            <a:r>
              <a:rPr lang="cs-CZ" sz="2000" dirty="0" err="1"/>
              <a:t>series</a:t>
            </a:r>
            <a:r>
              <a:rPr lang="cs-CZ" sz="2000" dirty="0"/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Key</a:t>
            </a:r>
            <a:r>
              <a:rPr lang="cs-CZ" sz="2000" dirty="0"/>
              <a:t> </a:t>
            </a:r>
            <a:r>
              <a:rPr lang="cs-CZ" sz="2000" dirty="0" err="1"/>
              <a:t>specs</a:t>
            </a:r>
            <a:r>
              <a:rPr lang="cs-CZ" sz="2000" dirty="0"/>
              <a:t>: VRAM (video </a:t>
            </a:r>
            <a:r>
              <a:rPr lang="cs-CZ" sz="2000" dirty="0" err="1"/>
              <a:t>memory</a:t>
            </a:r>
            <a:r>
              <a:rPr lang="cs-CZ" sz="2000" dirty="0"/>
              <a:t>), CUDA </a:t>
            </a:r>
            <a:r>
              <a:rPr lang="cs-CZ" sz="2000" dirty="0" err="1"/>
              <a:t>cores</a:t>
            </a:r>
            <a:r>
              <a:rPr lang="cs-CZ" sz="2000" dirty="0"/>
              <a:t> (</a:t>
            </a:r>
            <a:r>
              <a:rPr lang="cs-CZ" sz="2000" dirty="0" err="1"/>
              <a:t>for</a:t>
            </a:r>
            <a:r>
              <a:rPr lang="cs-CZ" sz="2000" dirty="0"/>
              <a:t> NVIDIA), and </a:t>
            </a:r>
            <a:r>
              <a:rPr lang="cs-CZ" sz="2000" dirty="0" err="1"/>
              <a:t>Ray</a:t>
            </a:r>
            <a:r>
              <a:rPr lang="cs-CZ" sz="2000" dirty="0"/>
              <a:t> </a:t>
            </a:r>
            <a:r>
              <a:rPr lang="cs-CZ" sz="2000" dirty="0" err="1"/>
              <a:t>Tracing</a:t>
            </a:r>
            <a:r>
              <a:rPr lang="cs-CZ" sz="2000" dirty="0"/>
              <a:t> </a:t>
            </a:r>
            <a:r>
              <a:rPr lang="cs-CZ" sz="2000" dirty="0" err="1"/>
              <a:t>capabilities</a:t>
            </a:r>
            <a:r>
              <a:rPr lang="cs-CZ" sz="20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b="1" dirty="0" err="1"/>
              <a:t>Peripherals</a:t>
            </a:r>
            <a:r>
              <a:rPr lang="cs-CZ" b="1" dirty="0"/>
              <a:t> &amp; Input </a:t>
            </a:r>
            <a:r>
              <a:rPr lang="cs-CZ" b="1" dirty="0" err="1"/>
              <a:t>Devices</a:t>
            </a:r>
            <a:r>
              <a:rPr lang="cs-CZ" b="1" dirty="0"/>
              <a:t>:</a:t>
            </a:r>
            <a:endParaRPr lang="cs-CZ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Essential</a:t>
            </a:r>
            <a:r>
              <a:rPr lang="cs-CZ" sz="2000" dirty="0"/>
              <a:t> </a:t>
            </a:r>
            <a:r>
              <a:rPr lang="cs-CZ" sz="2000" dirty="0" err="1"/>
              <a:t>devices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interacting</a:t>
            </a:r>
            <a:r>
              <a:rPr lang="cs-CZ" sz="2000" dirty="0"/>
              <a:t> </a:t>
            </a:r>
            <a:r>
              <a:rPr lang="cs-CZ" sz="2000" dirty="0" err="1"/>
              <a:t>with</a:t>
            </a:r>
            <a:r>
              <a:rPr lang="cs-CZ" sz="2000" dirty="0"/>
              <a:t> a </a:t>
            </a:r>
            <a:r>
              <a:rPr lang="cs-CZ" sz="2000" dirty="0" err="1"/>
              <a:t>computer</a:t>
            </a:r>
            <a:r>
              <a:rPr lang="cs-CZ" sz="2000" dirty="0"/>
              <a:t>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Examples</a:t>
            </a:r>
            <a:r>
              <a:rPr lang="cs-CZ" sz="2000" dirty="0"/>
              <a:t>: </a:t>
            </a:r>
            <a:r>
              <a:rPr lang="cs-CZ" sz="2000" b="1" dirty="0" err="1"/>
              <a:t>Keyboard</a:t>
            </a:r>
            <a:r>
              <a:rPr lang="cs-CZ" sz="2000" b="1" dirty="0"/>
              <a:t> (</a:t>
            </a:r>
            <a:r>
              <a:rPr lang="cs-CZ" sz="2000" b="1" dirty="0" err="1"/>
              <a:t>mechanical</a:t>
            </a:r>
            <a:r>
              <a:rPr lang="cs-CZ" sz="2000" b="1" dirty="0"/>
              <a:t>/</a:t>
            </a:r>
            <a:r>
              <a:rPr lang="cs-CZ" sz="2000" b="1" dirty="0" err="1"/>
              <a:t>membrane</a:t>
            </a:r>
            <a:r>
              <a:rPr lang="cs-CZ" sz="2000" b="1" dirty="0"/>
              <a:t>), Mouse (</a:t>
            </a:r>
            <a:r>
              <a:rPr lang="cs-CZ" sz="2000" b="1" dirty="0" err="1"/>
              <a:t>wired</a:t>
            </a:r>
            <a:r>
              <a:rPr lang="cs-CZ" sz="2000" b="1" dirty="0"/>
              <a:t>/</a:t>
            </a:r>
            <a:r>
              <a:rPr lang="cs-CZ" sz="2000" b="1" dirty="0" err="1"/>
              <a:t>wireless</a:t>
            </a:r>
            <a:r>
              <a:rPr lang="cs-CZ" sz="2000" b="1" dirty="0"/>
              <a:t>), Monitor (LCD/OLED), Headset, </a:t>
            </a:r>
            <a:r>
              <a:rPr lang="cs-CZ" sz="2000" b="1" dirty="0" err="1"/>
              <a:t>Printers</a:t>
            </a:r>
            <a:r>
              <a:rPr lang="cs-CZ" sz="2000" b="1" dirty="0"/>
              <a:t>, </a:t>
            </a:r>
            <a:r>
              <a:rPr lang="cs-CZ" sz="2000" b="1" dirty="0" err="1"/>
              <a:t>Scanners</a:t>
            </a:r>
            <a:r>
              <a:rPr lang="cs-CZ" sz="2000" b="1" dirty="0"/>
              <a:t>.</a:t>
            </a:r>
            <a:endParaRPr lang="cs-CZ" sz="2000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/>
              <a:t>Gaming </a:t>
            </a:r>
            <a:r>
              <a:rPr lang="cs-CZ" sz="2000" dirty="0" err="1"/>
              <a:t>peripherals</a:t>
            </a:r>
            <a:r>
              <a:rPr lang="cs-CZ" sz="2000" dirty="0"/>
              <a:t> </a:t>
            </a:r>
            <a:r>
              <a:rPr lang="cs-CZ" sz="2000" dirty="0" err="1"/>
              <a:t>include</a:t>
            </a:r>
            <a:r>
              <a:rPr lang="cs-CZ" sz="2000" dirty="0"/>
              <a:t> </a:t>
            </a:r>
            <a:r>
              <a:rPr lang="cs-CZ" sz="2000" dirty="0" err="1"/>
              <a:t>mechanical</a:t>
            </a:r>
            <a:r>
              <a:rPr lang="cs-CZ" sz="2000" dirty="0"/>
              <a:t> </a:t>
            </a:r>
            <a:r>
              <a:rPr lang="cs-CZ" sz="2000" dirty="0" err="1"/>
              <a:t>keyboards</a:t>
            </a:r>
            <a:r>
              <a:rPr lang="cs-CZ" sz="2000" dirty="0"/>
              <a:t>, </a:t>
            </a:r>
            <a:r>
              <a:rPr lang="cs-CZ" sz="2000" dirty="0" err="1"/>
              <a:t>high</a:t>
            </a:r>
            <a:r>
              <a:rPr lang="cs-CZ" sz="2000" dirty="0"/>
              <a:t>-DPI </a:t>
            </a:r>
            <a:r>
              <a:rPr lang="cs-CZ" sz="2000" dirty="0" err="1"/>
              <a:t>mice</a:t>
            </a:r>
            <a:r>
              <a:rPr lang="cs-CZ" sz="2000" dirty="0"/>
              <a:t>, and </a:t>
            </a:r>
            <a:r>
              <a:rPr lang="cs-CZ" sz="2000" dirty="0" err="1"/>
              <a:t>high-refresh-rate</a:t>
            </a:r>
            <a:r>
              <a:rPr lang="cs-CZ" sz="2000" dirty="0"/>
              <a:t> </a:t>
            </a:r>
            <a:r>
              <a:rPr lang="cs-CZ" sz="2000" dirty="0" err="1"/>
              <a:t>monitors</a:t>
            </a:r>
            <a:r>
              <a:rPr lang="cs-CZ" sz="2000" dirty="0"/>
              <a:t>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b="1" dirty="0" err="1"/>
              <a:t>Connectivity</a:t>
            </a:r>
            <a:r>
              <a:rPr lang="cs-CZ" b="1" dirty="0"/>
              <a:t>:</a:t>
            </a:r>
            <a:endParaRPr lang="cs-CZ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cs-CZ" sz="2000" dirty="0" err="1"/>
              <a:t>Modern</a:t>
            </a:r>
            <a:r>
              <a:rPr lang="cs-CZ" sz="2000" dirty="0"/>
              <a:t> </a:t>
            </a:r>
            <a:r>
              <a:rPr lang="cs-CZ" sz="2000" dirty="0" err="1"/>
              <a:t>systems</a:t>
            </a:r>
            <a:r>
              <a:rPr lang="cs-CZ" sz="2000" dirty="0"/>
              <a:t> use USB-C, </a:t>
            </a:r>
            <a:r>
              <a:rPr lang="cs-CZ" sz="2000" dirty="0" err="1"/>
              <a:t>Thunderbolt</a:t>
            </a:r>
            <a:r>
              <a:rPr lang="cs-CZ" sz="2000" dirty="0"/>
              <a:t>, and </a:t>
            </a:r>
            <a:r>
              <a:rPr lang="cs-CZ" sz="2000" dirty="0" err="1"/>
              <a:t>DisplayPort</a:t>
            </a:r>
            <a:r>
              <a:rPr lang="cs-CZ" sz="2000" dirty="0"/>
              <a:t> </a:t>
            </a:r>
            <a:r>
              <a:rPr lang="cs-CZ" sz="2000" dirty="0" err="1"/>
              <a:t>for</a:t>
            </a:r>
            <a:r>
              <a:rPr lang="cs-CZ" sz="2000" dirty="0"/>
              <a:t> fast data transfer and display </a:t>
            </a:r>
            <a:r>
              <a:rPr lang="cs-CZ" sz="2000" dirty="0" err="1"/>
              <a:t>connections</a:t>
            </a:r>
            <a:r>
              <a:rPr lang="cs-CZ" sz="2000" dirty="0"/>
              <a:t>.</a:t>
            </a:r>
          </a:p>
          <a:p>
            <a:pPr>
              <a:lnSpc>
                <a:spcPct val="100000"/>
              </a:lnSpc>
            </a:pPr>
            <a:endParaRPr lang="cs-CZ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7" y="508090"/>
            <a:ext cx="502005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7DE48-7152-F64B-B5A8-9AB5CF3E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6463" y="611650"/>
            <a:ext cx="551688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8335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416027-A8F8-067D-8CFB-C686D8A3C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End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DDFFE2-FBCE-E3B3-1835-6530917A5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168" y="969264"/>
            <a:ext cx="5021182" cy="4279011"/>
          </a:xfrm>
        </p:spPr>
        <p:txBody>
          <a:bodyPr>
            <a:normAutofit/>
          </a:bodyPr>
          <a:lstStyle/>
          <a:p>
            <a:r>
              <a:rPr lang="cs-CZ" sz="5000" dirty="0"/>
              <a:t>I </a:t>
            </a:r>
            <a:r>
              <a:rPr lang="cs-CZ" sz="5000" dirty="0" err="1"/>
              <a:t>dont</a:t>
            </a:r>
            <a:r>
              <a:rPr lang="cs-CZ" sz="5000" dirty="0"/>
              <a:t> </a:t>
            </a:r>
            <a:r>
              <a:rPr lang="cs-CZ" sz="5000" dirty="0" err="1"/>
              <a:t>accept</a:t>
            </a:r>
            <a:r>
              <a:rPr lang="cs-CZ" sz="5000" dirty="0"/>
              <a:t> any </a:t>
            </a:r>
            <a:r>
              <a:rPr lang="cs-CZ" sz="5000" dirty="0" err="1"/>
              <a:t>questions</a:t>
            </a:r>
            <a:r>
              <a:rPr lang="cs-CZ" sz="5000" dirty="0"/>
              <a:t>, I </a:t>
            </a:r>
            <a:r>
              <a:rPr lang="cs-CZ" sz="5000" dirty="0" err="1"/>
              <a:t>already</a:t>
            </a:r>
            <a:r>
              <a:rPr lang="cs-CZ" sz="5000" dirty="0"/>
              <a:t> </a:t>
            </a:r>
            <a:r>
              <a:rPr lang="cs-CZ" sz="5000" dirty="0" err="1"/>
              <a:t>want</a:t>
            </a:r>
            <a:r>
              <a:rPr lang="cs-CZ" sz="5000" dirty="0"/>
              <a:t> to </a:t>
            </a:r>
            <a:r>
              <a:rPr lang="cs-CZ" sz="5000" dirty="0" err="1"/>
              <a:t>get</a:t>
            </a:r>
            <a:r>
              <a:rPr lang="cs-CZ" sz="5000" dirty="0"/>
              <a:t> </a:t>
            </a:r>
            <a:r>
              <a:rPr lang="cs-CZ" sz="5000" dirty="0" err="1"/>
              <a:t>this</a:t>
            </a:r>
            <a:r>
              <a:rPr lang="cs-CZ" sz="5000" dirty="0"/>
              <a:t> </a:t>
            </a:r>
            <a:r>
              <a:rPr lang="cs-CZ" sz="5000" dirty="0" err="1"/>
              <a:t>over</a:t>
            </a:r>
            <a:r>
              <a:rPr lang="cs-CZ" sz="5000" dirty="0"/>
              <a:t> </a:t>
            </a:r>
            <a:r>
              <a:rPr lang="cs-CZ" sz="5000" dirty="0" err="1"/>
              <a:t>with</a:t>
            </a:r>
            <a:r>
              <a:rPr lang="cs-CZ" sz="5000" dirty="0"/>
              <a:t>. </a:t>
            </a:r>
            <a:r>
              <a:rPr lang="cs-CZ" sz="5000" dirty="0" err="1"/>
              <a:t>Thank</a:t>
            </a:r>
            <a:r>
              <a:rPr lang="cs-CZ" sz="5000" dirty="0"/>
              <a:t> </a:t>
            </a:r>
            <a:r>
              <a:rPr lang="cs-CZ" sz="5000" dirty="0" err="1"/>
              <a:t>you</a:t>
            </a:r>
            <a:r>
              <a:rPr lang="cs-CZ" sz="5000" dirty="0"/>
              <a:t>.</a:t>
            </a:r>
          </a:p>
        </p:txBody>
      </p:sp>
      <p:pic>
        <p:nvPicPr>
          <p:cNvPr id="5" name="Obrázek 4" descr="Obsah obrázku kreslené, úsměv&#10;&#10;Obsah vygenerovaný umělou inteligencí může být nesprávný.">
            <a:extLst>
              <a:ext uri="{FF2B5EF4-FFF2-40B4-BE49-F238E27FC236}">
                <a16:creationId xmlns:a16="http://schemas.microsoft.com/office/drawing/2014/main" id="{6755B608-850E-3A6E-A41A-6F104FEDE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0" y="2705100"/>
            <a:ext cx="2667000" cy="2667000"/>
          </a:xfrm>
          <a:prstGeom prst="rect">
            <a:avLst/>
          </a:prstGeom>
        </p:spPr>
      </p:pic>
      <p:pic>
        <p:nvPicPr>
          <p:cNvPr id="7" name="Obrázek 6" descr="Obsah obrázku kreslené, úsměv, Elektricky modrá&#10;&#10;Obsah vygenerovaný umělou inteligencí může být nesprávný.">
            <a:extLst>
              <a:ext uri="{FF2B5EF4-FFF2-40B4-BE49-F238E27FC236}">
                <a16:creationId xmlns:a16="http://schemas.microsoft.com/office/drawing/2014/main" id="{EDA3F9C3-725C-2537-EE19-BA846922B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775" y="2705100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31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0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7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4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4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4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493</Words>
  <Application>Microsoft Office PowerPoint</Application>
  <PresentationFormat>Širokoúhlá obrazovka</PresentationFormat>
  <Paragraphs>43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Computer Components</vt:lpstr>
      <vt:lpstr>Central Processing Unit (CPU)</vt:lpstr>
      <vt:lpstr>Memory and Storage </vt:lpstr>
      <vt:lpstr>Motherboard &amp; Power Supply </vt:lpstr>
      <vt:lpstr>Graphics Card (GPU) &amp; Peripherals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Stohs Simon</dc:creator>
  <cp:lastModifiedBy>Stohs Simon</cp:lastModifiedBy>
  <cp:revision>4</cp:revision>
  <dcterms:created xsi:type="dcterms:W3CDTF">2025-03-07T07:15:53Z</dcterms:created>
  <dcterms:modified xsi:type="dcterms:W3CDTF">2025-03-07T07:38:06Z</dcterms:modified>
</cp:coreProperties>
</file>