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0" r:id="rId4"/>
    <p:sldId id="261" r:id="rId5"/>
    <p:sldId id="262" r:id="rId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70247"/>
  </p:normalViewPr>
  <p:slideViewPr>
    <p:cSldViewPr snapToGrid="0">
      <p:cViewPr varScale="1">
        <p:scale>
          <a:sx n="76" d="100"/>
          <a:sy n="76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2" name="Shape 37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zh-TW" sz="1200" b="0" i="0" dirty="0">
              <a:effectLst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3990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zh-TW" sz="1200" b="0" i="0" dirty="0">
              <a:effectLst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6973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zh-TW" sz="1200" b="0" i="0" dirty="0">
              <a:effectLst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6477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zh-TW" sz="1200" b="0" i="0" dirty="0">
              <a:effectLst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4284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/>
          <p:cNvSpPr/>
          <p:nvPr/>
        </p:nvSpPr>
        <p:spPr>
          <a:xfrm rot="5400000">
            <a:off x="4220676" y="-4220679"/>
            <a:ext cx="702645" cy="914400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Straight Connector 13"/>
          <p:cNvSpPr/>
          <p:nvPr/>
        </p:nvSpPr>
        <p:spPr>
          <a:xfrm flipH="1">
            <a:off x="-2" y="702641"/>
            <a:ext cx="9144003" cy="35024"/>
          </a:xfrm>
          <a:prstGeom prst="line">
            <a:avLst/>
          </a:prstGeom>
          <a:ln w="76200">
            <a:solidFill>
              <a:srgbClr val="D41B2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6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621" y="68463"/>
            <a:ext cx="2580831" cy="669202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8" name="正文级别 1…"/>
          <p:cNvSpPr txBox="1">
            <a:spLocks noGrp="1"/>
          </p:cNvSpPr>
          <p:nvPr>
            <p:ph type="body" idx="1"/>
          </p:nvPr>
        </p:nvSpPr>
        <p:spPr>
          <a:xfrm>
            <a:off x="628650" y="2432014"/>
            <a:ext cx="7886700" cy="409170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标题文本"/>
          <p:cNvSpPr txBox="1">
            <a:spLocks noGrp="1"/>
          </p:cNvSpPr>
          <p:nvPr>
            <p:ph type="title"/>
          </p:nvPr>
        </p:nvSpPr>
        <p:spPr>
          <a:xfrm>
            <a:off x="3100471" y="1122362"/>
            <a:ext cx="5504514" cy="2102101"/>
          </a:xfrm>
          <a:prstGeom prst="rect">
            <a:avLst/>
          </a:prstGeom>
        </p:spPr>
        <p:txBody>
          <a:bodyPr anchor="b"/>
          <a:lstStyle>
            <a:lvl1pPr algn="ctr">
              <a:defRPr sz="4800"/>
            </a:lvl1pPr>
          </a:lstStyle>
          <a:p>
            <a:r>
              <a:t>标题文本</a:t>
            </a:r>
          </a:p>
        </p:txBody>
      </p:sp>
      <p:sp>
        <p:nvSpPr>
          <p:cNvPr id="10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100471" y="3303656"/>
            <a:ext cx="5504516" cy="1223179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457200" algn="ctr">
              <a:buSzTx/>
              <a:buFontTx/>
              <a:buNone/>
              <a:defRPr sz="2400"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914400" algn="ctr">
              <a:buSzTx/>
              <a:buFontTx/>
              <a:buNone/>
              <a:defRPr sz="2400"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1371600" algn="ctr">
              <a:buSzTx/>
              <a:buFontTx/>
              <a:buNone/>
              <a:defRPr sz="2400"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1828800" algn="ctr">
              <a:buSzTx/>
              <a:buFontTx/>
              <a:buNone/>
              <a:defRPr sz="2400"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Parallelogram 6"/>
          <p:cNvSpPr/>
          <p:nvPr/>
        </p:nvSpPr>
        <p:spPr>
          <a:xfrm>
            <a:off x="-1024758" y="0"/>
            <a:ext cx="3917730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5400" y="0"/>
                </a:lnTo>
                <a:lnTo>
                  <a:pt x="21600" y="0"/>
                </a:lnTo>
                <a:lnTo>
                  <a:pt x="162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9" name="Parallelogram 7"/>
          <p:cNvSpPr/>
          <p:nvPr/>
        </p:nvSpPr>
        <p:spPr>
          <a:xfrm rot="539464">
            <a:off x="2230047" y="-192321"/>
            <a:ext cx="307803" cy="7224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5400" y="0"/>
                </a:lnTo>
                <a:lnTo>
                  <a:pt x="21600" y="0"/>
                </a:lnTo>
                <a:lnTo>
                  <a:pt x="16200" y="21600"/>
                </a:lnTo>
                <a:close/>
              </a:path>
            </a:pathLst>
          </a:custGeom>
          <a:solidFill>
            <a:srgbClr val="D41B2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0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238" y="5285432"/>
            <a:ext cx="2664413" cy="12500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71" y="1024077"/>
            <a:ext cx="2279578" cy="2279579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7"/>
          <p:cNvSpPr/>
          <p:nvPr/>
        </p:nvSpPr>
        <p:spPr>
          <a:xfrm>
            <a:off x="-2" y="-84084"/>
            <a:ext cx="338962" cy="694208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2" name="Straight Connector 9"/>
          <p:cNvSpPr/>
          <p:nvPr/>
        </p:nvSpPr>
        <p:spPr>
          <a:xfrm flipH="1">
            <a:off x="220714" y="-94593"/>
            <a:ext cx="1" cy="7062953"/>
          </a:xfrm>
          <a:prstGeom prst="line">
            <a:avLst/>
          </a:prstGeom>
          <a:ln w="76200">
            <a:solidFill>
              <a:srgbClr val="D41B2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33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064" y="5849718"/>
            <a:ext cx="834571" cy="833877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5" name="正文级别 1…"/>
          <p:cNvSpPr txBox="1">
            <a:spLocks noGrp="1"/>
          </p:cNvSpPr>
          <p:nvPr>
            <p:ph type="body" idx="1"/>
          </p:nvPr>
        </p:nvSpPr>
        <p:spPr>
          <a:xfrm>
            <a:off x="628650" y="2432014"/>
            <a:ext cx="7886700" cy="409170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7"/>
          <p:cNvSpPr/>
          <p:nvPr/>
        </p:nvSpPr>
        <p:spPr>
          <a:xfrm>
            <a:off x="-2" y="-84084"/>
            <a:ext cx="338962" cy="694208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" name="Straight Connector 9"/>
          <p:cNvSpPr/>
          <p:nvPr/>
        </p:nvSpPr>
        <p:spPr>
          <a:xfrm flipH="1">
            <a:off x="220714" y="-94593"/>
            <a:ext cx="1" cy="7062953"/>
          </a:xfrm>
          <a:prstGeom prst="line">
            <a:avLst/>
          </a:prstGeom>
          <a:ln w="76200">
            <a:solidFill>
              <a:srgbClr val="D41B2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45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064" y="5849718"/>
            <a:ext cx="834571" cy="833877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标题文本"/>
          <p:cNvSpPr txBox="1">
            <a:spLocks noGrp="1"/>
          </p:cNvSpPr>
          <p:nvPr>
            <p:ph type="title"/>
          </p:nvPr>
        </p:nvSpPr>
        <p:spPr>
          <a:xfrm>
            <a:off x="623887" y="1709739"/>
            <a:ext cx="7886701" cy="2852737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r>
              <a:t>标题文本</a:t>
            </a:r>
          </a:p>
        </p:txBody>
      </p:sp>
      <p:sp>
        <p:nvSpPr>
          <p:cNvPr id="14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23887" y="4589464"/>
            <a:ext cx="7886701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7"/>
          <p:cNvSpPr/>
          <p:nvPr/>
        </p:nvSpPr>
        <p:spPr>
          <a:xfrm>
            <a:off x="-2" y="-84084"/>
            <a:ext cx="338962" cy="694208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" name="Straight Connector 9"/>
          <p:cNvSpPr/>
          <p:nvPr/>
        </p:nvSpPr>
        <p:spPr>
          <a:xfrm flipH="1">
            <a:off x="220714" y="-94593"/>
            <a:ext cx="1" cy="7062953"/>
          </a:xfrm>
          <a:prstGeom prst="line">
            <a:avLst/>
          </a:prstGeom>
          <a:ln w="76200">
            <a:solidFill>
              <a:srgbClr val="D41B2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57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064" y="5849718"/>
            <a:ext cx="834571" cy="833877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8650" y="2326134"/>
            <a:ext cx="3886200" cy="4351339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7"/>
          <p:cNvSpPr/>
          <p:nvPr/>
        </p:nvSpPr>
        <p:spPr>
          <a:xfrm>
            <a:off x="-2" y="-84084"/>
            <a:ext cx="338962" cy="694208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8" name="Straight Connector 9"/>
          <p:cNvSpPr/>
          <p:nvPr/>
        </p:nvSpPr>
        <p:spPr>
          <a:xfrm flipH="1">
            <a:off x="220714" y="-94593"/>
            <a:ext cx="1" cy="7062953"/>
          </a:xfrm>
          <a:prstGeom prst="line">
            <a:avLst/>
          </a:prstGeom>
          <a:ln w="76200">
            <a:solidFill>
              <a:srgbClr val="D41B2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69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064" y="5849718"/>
            <a:ext cx="834571" cy="833877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标题文本"/>
          <p:cNvSpPr txBox="1">
            <a:spLocks noGrp="1"/>
          </p:cNvSpPr>
          <p:nvPr>
            <p:ph type="title"/>
          </p:nvPr>
        </p:nvSpPr>
        <p:spPr>
          <a:xfrm>
            <a:off x="629841" y="846383"/>
            <a:ext cx="7886701" cy="1325564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1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29841" y="2162420"/>
            <a:ext cx="3868341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2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29150" y="2162420"/>
            <a:ext cx="38873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17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7"/>
          <p:cNvSpPr/>
          <p:nvPr/>
        </p:nvSpPr>
        <p:spPr>
          <a:xfrm>
            <a:off x="-2" y="-84084"/>
            <a:ext cx="338962" cy="694208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1" name="Straight Connector 9"/>
          <p:cNvSpPr/>
          <p:nvPr/>
        </p:nvSpPr>
        <p:spPr>
          <a:xfrm flipH="1">
            <a:off x="220714" y="-94593"/>
            <a:ext cx="1" cy="7062953"/>
          </a:xfrm>
          <a:prstGeom prst="line">
            <a:avLst/>
          </a:prstGeom>
          <a:ln w="76200">
            <a:solidFill>
              <a:srgbClr val="D41B2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82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064" y="5849718"/>
            <a:ext cx="834571" cy="833877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8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7"/>
          <p:cNvSpPr/>
          <p:nvPr/>
        </p:nvSpPr>
        <p:spPr>
          <a:xfrm>
            <a:off x="-2" y="-84084"/>
            <a:ext cx="338962" cy="694208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2" name="Straight Connector 9"/>
          <p:cNvSpPr/>
          <p:nvPr/>
        </p:nvSpPr>
        <p:spPr>
          <a:xfrm flipH="1">
            <a:off x="220714" y="-94593"/>
            <a:ext cx="1" cy="7062953"/>
          </a:xfrm>
          <a:prstGeom prst="line">
            <a:avLst/>
          </a:prstGeom>
          <a:ln w="76200">
            <a:solidFill>
              <a:srgbClr val="D41B2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93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064" y="5849718"/>
            <a:ext cx="834571" cy="833877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7"/>
          <p:cNvSpPr/>
          <p:nvPr/>
        </p:nvSpPr>
        <p:spPr>
          <a:xfrm>
            <a:off x="-2" y="-84084"/>
            <a:ext cx="338962" cy="694208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2" name="Straight Connector 9"/>
          <p:cNvSpPr/>
          <p:nvPr/>
        </p:nvSpPr>
        <p:spPr>
          <a:xfrm flipH="1">
            <a:off x="220714" y="-94593"/>
            <a:ext cx="1" cy="7062953"/>
          </a:xfrm>
          <a:prstGeom prst="line">
            <a:avLst/>
          </a:prstGeom>
          <a:ln w="76200">
            <a:solidFill>
              <a:srgbClr val="D41B2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03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064" y="5849718"/>
            <a:ext cx="834571" cy="833877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标题文本"/>
          <p:cNvSpPr txBox="1">
            <a:spLocks noGrp="1"/>
          </p:cNvSpPr>
          <p:nvPr>
            <p:ph type="title"/>
          </p:nvPr>
        </p:nvSpPr>
        <p:spPr>
          <a:xfrm>
            <a:off x="629841" y="851832"/>
            <a:ext cx="2949178" cy="1600201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20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3887391" y="1382057"/>
            <a:ext cx="4629151" cy="48736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29840" y="2452031"/>
            <a:ext cx="2949180" cy="381158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20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 7"/>
          <p:cNvSpPr/>
          <p:nvPr/>
        </p:nvSpPr>
        <p:spPr>
          <a:xfrm>
            <a:off x="-2" y="-84084"/>
            <a:ext cx="338962" cy="694208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5" name="Straight Connector 9"/>
          <p:cNvSpPr/>
          <p:nvPr/>
        </p:nvSpPr>
        <p:spPr>
          <a:xfrm flipH="1">
            <a:off x="220714" y="-94593"/>
            <a:ext cx="1" cy="7062953"/>
          </a:xfrm>
          <a:prstGeom prst="line">
            <a:avLst/>
          </a:prstGeom>
          <a:ln w="76200">
            <a:solidFill>
              <a:srgbClr val="D41B2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16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064" y="5849718"/>
            <a:ext cx="834571" cy="833877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标题文本"/>
          <p:cNvSpPr txBox="1">
            <a:spLocks noGrp="1"/>
          </p:cNvSpPr>
          <p:nvPr>
            <p:ph type="title"/>
          </p:nvPr>
        </p:nvSpPr>
        <p:spPr>
          <a:xfrm>
            <a:off x="629841" y="1015466"/>
            <a:ext cx="2949178" cy="1600201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标题文本</a:t>
            </a:r>
          </a:p>
        </p:txBody>
      </p:sp>
      <p:sp>
        <p:nvSpPr>
          <p:cNvPr id="218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3887391" y="1545691"/>
            <a:ext cx="462915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29841" y="2615665"/>
            <a:ext cx="2949178" cy="38115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457200">
              <a:buSzTx/>
              <a:buFontTx/>
              <a:buNone/>
              <a:defRPr sz="1800"/>
            </a:lvl2pPr>
            <a:lvl3pPr marL="0" indent="914400">
              <a:buSzTx/>
              <a:buFontTx/>
              <a:buNone/>
              <a:defRPr sz="1800"/>
            </a:lvl3pPr>
            <a:lvl4pPr marL="0" indent="1371600">
              <a:buSzTx/>
              <a:buFontTx/>
              <a:buNone/>
              <a:defRPr sz="1800"/>
            </a:lvl4pPr>
            <a:lvl5pPr marL="0" indent="1828800">
              <a:buSzTx/>
              <a:buFontTx/>
              <a:buNone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457950" y="6914616"/>
            <a:ext cx="335866" cy="333088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ctangle 7"/>
          <p:cNvSpPr/>
          <p:nvPr/>
        </p:nvSpPr>
        <p:spPr>
          <a:xfrm>
            <a:off x="-2" y="-84084"/>
            <a:ext cx="338962" cy="694208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8" name="Straight Connector 9"/>
          <p:cNvSpPr/>
          <p:nvPr/>
        </p:nvSpPr>
        <p:spPr>
          <a:xfrm flipH="1">
            <a:off x="220714" y="-94593"/>
            <a:ext cx="1" cy="7062953"/>
          </a:xfrm>
          <a:prstGeom prst="line">
            <a:avLst/>
          </a:prstGeom>
          <a:ln w="76200">
            <a:solidFill>
              <a:srgbClr val="D41B2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29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064" y="5849718"/>
            <a:ext cx="834571" cy="833877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标题文本"/>
          <p:cNvSpPr txBox="1">
            <a:spLocks noGrp="1"/>
          </p:cNvSpPr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231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0"/>
            <a:ext cx="335866" cy="333088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6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8650" y="2326134"/>
            <a:ext cx="3886200" cy="4351339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标题文本"/>
          <p:cNvSpPr txBox="1">
            <a:spLocks noGrp="1"/>
          </p:cNvSpPr>
          <p:nvPr>
            <p:ph type="title"/>
          </p:nvPr>
        </p:nvSpPr>
        <p:spPr>
          <a:xfrm>
            <a:off x="3100471" y="1122362"/>
            <a:ext cx="5504514" cy="2102101"/>
          </a:xfrm>
          <a:prstGeom prst="rect">
            <a:avLst/>
          </a:prstGeom>
        </p:spPr>
        <p:txBody>
          <a:bodyPr anchor="b"/>
          <a:lstStyle>
            <a:lvl1pPr algn="ctr">
              <a:defRPr sz="4800"/>
            </a:lvl1pPr>
          </a:lstStyle>
          <a:p>
            <a:r>
              <a:t>标题文本</a:t>
            </a:r>
          </a:p>
        </p:txBody>
      </p:sp>
      <p:sp>
        <p:nvSpPr>
          <p:cNvPr id="2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100471" y="3303656"/>
            <a:ext cx="5504516" cy="1223179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457200" algn="ctr">
              <a:buSzTx/>
              <a:buFontTx/>
              <a:buNone/>
              <a:defRPr sz="2400"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914400" algn="ctr">
              <a:buSzTx/>
              <a:buFontTx/>
              <a:buNone/>
              <a:defRPr sz="2400"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1371600" algn="ctr">
              <a:buSzTx/>
              <a:buFontTx/>
              <a:buNone/>
              <a:defRPr sz="2400"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1828800" algn="ctr">
              <a:buSzTx/>
              <a:buFontTx/>
              <a:buNone/>
              <a:defRPr sz="2400"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1" name="Parallelogram 6"/>
          <p:cNvSpPr/>
          <p:nvPr/>
        </p:nvSpPr>
        <p:spPr>
          <a:xfrm>
            <a:off x="-1024758" y="0"/>
            <a:ext cx="3917730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5400" y="0"/>
                </a:lnTo>
                <a:lnTo>
                  <a:pt x="21600" y="0"/>
                </a:lnTo>
                <a:lnTo>
                  <a:pt x="162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2" name="Parallelogram 7"/>
          <p:cNvSpPr/>
          <p:nvPr/>
        </p:nvSpPr>
        <p:spPr>
          <a:xfrm rot="539464">
            <a:off x="2230047" y="-192321"/>
            <a:ext cx="307803" cy="7224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5400" y="0"/>
                </a:lnTo>
                <a:lnTo>
                  <a:pt x="21600" y="0"/>
                </a:lnTo>
                <a:lnTo>
                  <a:pt x="16200" y="21600"/>
                </a:lnTo>
                <a:close/>
              </a:path>
            </a:pathLst>
          </a:custGeom>
          <a:solidFill>
            <a:srgbClr val="D41B2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43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238" y="5285432"/>
            <a:ext cx="2664413" cy="1250037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71" y="1024077"/>
            <a:ext cx="2279578" cy="2279579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ctangle 6"/>
          <p:cNvSpPr/>
          <p:nvPr/>
        </p:nvSpPr>
        <p:spPr>
          <a:xfrm>
            <a:off x="1" y="1"/>
            <a:ext cx="9222827" cy="7052441"/>
          </a:xfrm>
          <a:prstGeom prst="rect">
            <a:avLst/>
          </a:prstGeom>
          <a:solidFill>
            <a:srgbClr val="0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3" name="Parallelogram 8"/>
          <p:cNvSpPr/>
          <p:nvPr/>
        </p:nvSpPr>
        <p:spPr>
          <a:xfrm>
            <a:off x="-354725" y="1147987"/>
            <a:ext cx="6180085" cy="168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47" y="0"/>
                </a:lnTo>
                <a:lnTo>
                  <a:pt x="21600" y="0"/>
                </a:lnTo>
                <a:lnTo>
                  <a:pt x="21453" y="21600"/>
                </a:lnTo>
                <a:close/>
              </a:path>
            </a:pathLst>
          </a:custGeom>
          <a:solidFill>
            <a:srgbClr val="D41B2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4" name="Parallelogram 9"/>
          <p:cNvSpPr/>
          <p:nvPr/>
        </p:nvSpPr>
        <p:spPr>
          <a:xfrm>
            <a:off x="3251637" y="5788378"/>
            <a:ext cx="6180085" cy="142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25" y="0"/>
                </a:lnTo>
                <a:lnTo>
                  <a:pt x="21600" y="0"/>
                </a:lnTo>
                <a:lnTo>
                  <a:pt x="21475" y="21600"/>
                </a:lnTo>
                <a:close/>
              </a:path>
            </a:pathLst>
          </a:custGeom>
          <a:solidFill>
            <a:srgbClr val="D41B2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55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61" y="2328855"/>
            <a:ext cx="8405187" cy="2191870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TextBox 2"/>
          <p:cNvSpPr txBox="1"/>
          <p:nvPr/>
        </p:nvSpPr>
        <p:spPr>
          <a:xfrm>
            <a:off x="6387399" y="6033330"/>
            <a:ext cx="2571078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coe.northeastern.edu</a:t>
            </a:r>
          </a:p>
        </p:txBody>
      </p:sp>
      <p:sp>
        <p:nvSpPr>
          <p:cNvPr id="25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Rectangle 6"/>
          <p:cNvSpPr/>
          <p:nvPr/>
        </p:nvSpPr>
        <p:spPr>
          <a:xfrm>
            <a:off x="-2" y="-84084"/>
            <a:ext cx="338962" cy="694208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5" name="Straight Connector 7"/>
          <p:cNvSpPr/>
          <p:nvPr/>
        </p:nvSpPr>
        <p:spPr>
          <a:xfrm flipH="1">
            <a:off x="220714" y="-94593"/>
            <a:ext cx="1" cy="7062953"/>
          </a:xfrm>
          <a:prstGeom prst="line">
            <a:avLst/>
          </a:prstGeom>
          <a:ln w="76200">
            <a:solidFill>
              <a:srgbClr val="D41B2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66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064" y="5849718"/>
            <a:ext cx="834571" cy="833877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标题文本"/>
          <p:cNvSpPr txBox="1">
            <a:spLocks noGrp="1"/>
          </p:cNvSpPr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defRPr sz="5400"/>
            </a:lvl1pPr>
          </a:lstStyle>
          <a:p>
            <a:r>
              <a:t>标题文本</a:t>
            </a:r>
          </a:p>
        </p:txBody>
      </p:sp>
      <p:sp>
        <p:nvSpPr>
          <p:cNvPr id="26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60206" y="6549565"/>
            <a:ext cx="258624" cy="24830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Rectangle 6"/>
          <p:cNvSpPr/>
          <p:nvPr/>
        </p:nvSpPr>
        <p:spPr>
          <a:xfrm>
            <a:off x="-2" y="-84084"/>
            <a:ext cx="338962" cy="694208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7" name="Straight Connector 7"/>
          <p:cNvSpPr/>
          <p:nvPr/>
        </p:nvSpPr>
        <p:spPr>
          <a:xfrm flipH="1">
            <a:off x="220714" y="-94593"/>
            <a:ext cx="1" cy="7062953"/>
          </a:xfrm>
          <a:prstGeom prst="line">
            <a:avLst/>
          </a:prstGeom>
          <a:ln w="76200">
            <a:solidFill>
              <a:srgbClr val="D41B2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78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064" y="5849718"/>
            <a:ext cx="834571" cy="833877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标题文本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80" name="正文级别 1…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60206" y="6549565"/>
            <a:ext cx="258624" cy="24830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Rectangle 6"/>
          <p:cNvSpPr/>
          <p:nvPr/>
        </p:nvSpPr>
        <p:spPr>
          <a:xfrm>
            <a:off x="-2" y="-84084"/>
            <a:ext cx="338962" cy="694208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9" name="Straight Connector 7"/>
          <p:cNvSpPr/>
          <p:nvPr/>
        </p:nvSpPr>
        <p:spPr>
          <a:xfrm flipH="1">
            <a:off x="220714" y="-94593"/>
            <a:ext cx="1" cy="7062953"/>
          </a:xfrm>
          <a:prstGeom prst="line">
            <a:avLst/>
          </a:prstGeom>
          <a:ln w="76200">
            <a:solidFill>
              <a:srgbClr val="D41B2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90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064" y="5849718"/>
            <a:ext cx="834571" cy="833877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标题文本"/>
          <p:cNvSpPr txBox="1">
            <a:spLocks noGrp="1"/>
          </p:cNvSpPr>
          <p:nvPr>
            <p:ph type="title"/>
          </p:nvPr>
        </p:nvSpPr>
        <p:spPr>
          <a:xfrm>
            <a:off x="623887" y="1709739"/>
            <a:ext cx="788670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29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23887" y="4589464"/>
            <a:ext cx="7886701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60206" y="6549565"/>
            <a:ext cx="258624" cy="24830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Rectangle 6"/>
          <p:cNvSpPr/>
          <p:nvPr/>
        </p:nvSpPr>
        <p:spPr>
          <a:xfrm>
            <a:off x="-2" y="-84084"/>
            <a:ext cx="338962" cy="694208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1" name="Straight Connector 7"/>
          <p:cNvSpPr/>
          <p:nvPr/>
        </p:nvSpPr>
        <p:spPr>
          <a:xfrm flipH="1">
            <a:off x="220714" y="-94593"/>
            <a:ext cx="1" cy="7062953"/>
          </a:xfrm>
          <a:prstGeom prst="line">
            <a:avLst/>
          </a:prstGeom>
          <a:ln w="76200">
            <a:solidFill>
              <a:srgbClr val="D41B2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02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064" y="5849718"/>
            <a:ext cx="834571" cy="833877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标题文本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04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0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60206" y="6549565"/>
            <a:ext cx="258624" cy="24830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Rectangle 6"/>
          <p:cNvSpPr/>
          <p:nvPr/>
        </p:nvSpPr>
        <p:spPr>
          <a:xfrm>
            <a:off x="-2" y="-84084"/>
            <a:ext cx="338962" cy="694208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3" name="Straight Connector 7"/>
          <p:cNvSpPr/>
          <p:nvPr/>
        </p:nvSpPr>
        <p:spPr>
          <a:xfrm flipH="1">
            <a:off x="220714" y="-94593"/>
            <a:ext cx="1" cy="7062953"/>
          </a:xfrm>
          <a:prstGeom prst="line">
            <a:avLst/>
          </a:prstGeom>
          <a:ln w="76200">
            <a:solidFill>
              <a:srgbClr val="D41B2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14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064" y="5849718"/>
            <a:ext cx="834571" cy="833877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标题文本"/>
          <p:cNvSpPr txBox="1">
            <a:spLocks noGrp="1"/>
          </p:cNvSpPr>
          <p:nvPr>
            <p:ph type="title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6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7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29150" y="1681163"/>
            <a:ext cx="38873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3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60206" y="6549565"/>
            <a:ext cx="258624" cy="24830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Rectangle 6"/>
          <p:cNvSpPr/>
          <p:nvPr/>
        </p:nvSpPr>
        <p:spPr>
          <a:xfrm>
            <a:off x="-2" y="-84084"/>
            <a:ext cx="338962" cy="694208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6" name="Straight Connector 7"/>
          <p:cNvSpPr/>
          <p:nvPr/>
        </p:nvSpPr>
        <p:spPr>
          <a:xfrm flipH="1">
            <a:off x="220714" y="-94593"/>
            <a:ext cx="1" cy="7062953"/>
          </a:xfrm>
          <a:prstGeom prst="line">
            <a:avLst/>
          </a:prstGeom>
          <a:ln w="76200">
            <a:solidFill>
              <a:srgbClr val="D41B2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27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064" y="5849718"/>
            <a:ext cx="834571" cy="833877"/>
          </a:xfrm>
          <a:prstGeom prst="rect">
            <a:avLst/>
          </a:prstGeom>
          <a:ln w="12700">
            <a:miter lim="400000"/>
          </a:ln>
        </p:spPr>
      </p:pic>
      <p:sp>
        <p:nvSpPr>
          <p:cNvPr id="328" name="标题文本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2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60206" y="6549565"/>
            <a:ext cx="258624" cy="24830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Rectangle 6"/>
          <p:cNvSpPr/>
          <p:nvPr/>
        </p:nvSpPr>
        <p:spPr>
          <a:xfrm>
            <a:off x="-2" y="-84084"/>
            <a:ext cx="338962" cy="694208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7" name="Straight Connector 7"/>
          <p:cNvSpPr/>
          <p:nvPr/>
        </p:nvSpPr>
        <p:spPr>
          <a:xfrm flipH="1">
            <a:off x="220714" y="-94593"/>
            <a:ext cx="1" cy="7062953"/>
          </a:xfrm>
          <a:prstGeom prst="line">
            <a:avLst/>
          </a:prstGeom>
          <a:ln w="76200">
            <a:solidFill>
              <a:srgbClr val="D41B2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38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064" y="5849718"/>
            <a:ext cx="834571" cy="833877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60206" y="6549565"/>
            <a:ext cx="258624" cy="24830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Rectangle 6"/>
          <p:cNvSpPr/>
          <p:nvPr/>
        </p:nvSpPr>
        <p:spPr>
          <a:xfrm>
            <a:off x="-2" y="-84084"/>
            <a:ext cx="338962" cy="694208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7" name="Straight Connector 7"/>
          <p:cNvSpPr/>
          <p:nvPr/>
        </p:nvSpPr>
        <p:spPr>
          <a:xfrm flipH="1">
            <a:off x="220714" y="-94593"/>
            <a:ext cx="1" cy="7062953"/>
          </a:xfrm>
          <a:prstGeom prst="line">
            <a:avLst/>
          </a:prstGeom>
          <a:ln w="76200">
            <a:solidFill>
              <a:srgbClr val="D41B2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48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064" y="5849718"/>
            <a:ext cx="834571" cy="833877"/>
          </a:xfrm>
          <a:prstGeom prst="rect">
            <a:avLst/>
          </a:prstGeom>
          <a:ln w="12700">
            <a:miter lim="400000"/>
          </a:ln>
        </p:spPr>
      </p:pic>
      <p:sp>
        <p:nvSpPr>
          <p:cNvPr id="349" name="标题文本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350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51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29840" y="2057400"/>
            <a:ext cx="2949180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35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60206" y="6549565"/>
            <a:ext cx="258624" cy="24830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文本"/>
          <p:cNvSpPr txBox="1">
            <a:spLocks noGrp="1"/>
          </p:cNvSpPr>
          <p:nvPr>
            <p:ph type="title"/>
          </p:nvPr>
        </p:nvSpPr>
        <p:spPr>
          <a:xfrm>
            <a:off x="629841" y="846383"/>
            <a:ext cx="7886701" cy="1325564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29841" y="2162420"/>
            <a:ext cx="3868341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29150" y="2162420"/>
            <a:ext cx="38873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Rectangle 6"/>
          <p:cNvSpPr/>
          <p:nvPr/>
        </p:nvSpPr>
        <p:spPr>
          <a:xfrm>
            <a:off x="-2" y="-84084"/>
            <a:ext cx="338962" cy="694208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0" name="Straight Connector 7"/>
          <p:cNvSpPr/>
          <p:nvPr/>
        </p:nvSpPr>
        <p:spPr>
          <a:xfrm flipH="1">
            <a:off x="220714" y="-94593"/>
            <a:ext cx="1" cy="7062953"/>
          </a:xfrm>
          <a:prstGeom prst="line">
            <a:avLst/>
          </a:prstGeom>
          <a:ln w="76200">
            <a:solidFill>
              <a:srgbClr val="D41B2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61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064" y="5849718"/>
            <a:ext cx="834571" cy="833877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标题文本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36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6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457200">
              <a:buSzTx/>
              <a:buFontTx/>
              <a:buNone/>
              <a:defRPr sz="1800"/>
            </a:lvl2pPr>
            <a:lvl3pPr marL="0" indent="914400">
              <a:buSzTx/>
              <a:buFontTx/>
              <a:buNone/>
              <a:defRPr sz="1800"/>
            </a:lvl3pPr>
            <a:lvl4pPr marL="0" indent="1371600">
              <a:buSzTx/>
              <a:buFontTx/>
              <a:buNone/>
              <a:defRPr sz="1800"/>
            </a:lvl4pPr>
            <a:lvl5pPr marL="0" indent="1828800">
              <a:buSzTx/>
              <a:buFontTx/>
              <a:buNone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60206" y="6549565"/>
            <a:ext cx="258624" cy="24830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xfrm>
            <a:off x="629841" y="851832"/>
            <a:ext cx="2949178" cy="1600201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0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3887391" y="1382057"/>
            <a:ext cx="4629151" cy="48736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1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29840" y="2452031"/>
            <a:ext cx="2949180" cy="381158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标题文本"/>
          <p:cNvSpPr txBox="1">
            <a:spLocks noGrp="1"/>
          </p:cNvSpPr>
          <p:nvPr>
            <p:ph type="title"/>
          </p:nvPr>
        </p:nvSpPr>
        <p:spPr>
          <a:xfrm>
            <a:off x="629841" y="1015466"/>
            <a:ext cx="2949178" cy="1600201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标题文本</a:t>
            </a:r>
          </a:p>
        </p:txBody>
      </p:sp>
      <p:sp>
        <p:nvSpPr>
          <p:cNvPr id="80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3887391" y="1545691"/>
            <a:ext cx="462915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1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29841" y="2615665"/>
            <a:ext cx="2949178" cy="38115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457200">
              <a:buSzTx/>
              <a:buFontTx/>
              <a:buNone/>
              <a:defRPr sz="1800"/>
            </a:lvl2pPr>
            <a:lvl3pPr marL="0" indent="914400">
              <a:buSzTx/>
              <a:buFontTx/>
              <a:buNone/>
              <a:defRPr sz="1800"/>
            </a:lvl3pPr>
            <a:lvl4pPr marL="0" indent="1371600">
              <a:buSzTx/>
              <a:buFontTx/>
              <a:buNone/>
              <a:defRPr sz="1800"/>
            </a:lvl4pPr>
            <a:lvl5pPr marL="0" indent="1828800">
              <a:buSzTx/>
              <a:buFontTx/>
              <a:buNone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457950" y="6914616"/>
            <a:ext cx="335866" cy="333088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2"/>
          <p:cNvSpPr/>
          <p:nvPr/>
        </p:nvSpPr>
        <p:spPr>
          <a:xfrm>
            <a:off x="0" y="533400"/>
            <a:ext cx="9144000" cy="6324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2"/>
          <p:cNvSpPr/>
          <p:nvPr/>
        </p:nvSpPr>
        <p:spPr>
          <a:xfrm>
            <a:off x="-19251" y="529389"/>
            <a:ext cx="9163251" cy="632861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8" name="Rectangle 3"/>
          <p:cNvSpPr/>
          <p:nvPr/>
        </p:nvSpPr>
        <p:spPr>
          <a:xfrm>
            <a:off x="-19251" y="529389"/>
            <a:ext cx="9163251" cy="632861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 rot="5400000">
            <a:off x="4220676" y="-4220679"/>
            <a:ext cx="702645" cy="914400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Straight Connector 13"/>
          <p:cNvSpPr/>
          <p:nvPr/>
        </p:nvSpPr>
        <p:spPr>
          <a:xfrm flipH="1">
            <a:off x="-2" y="702641"/>
            <a:ext cx="9144003" cy="35024"/>
          </a:xfrm>
          <a:prstGeom prst="line">
            <a:avLst/>
          </a:prstGeom>
          <a:ln w="76200">
            <a:solidFill>
              <a:srgbClr val="D41B2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" name="Picture 6" descr="Picture 6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460621" y="68463"/>
            <a:ext cx="2580831" cy="669202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文本"/>
          <p:cNvSpPr txBox="1">
            <a:spLocks noGrp="1"/>
          </p:cNvSpPr>
          <p:nvPr>
            <p:ph type="title"/>
          </p:nvPr>
        </p:nvSpPr>
        <p:spPr>
          <a:xfrm>
            <a:off x="628650" y="902127"/>
            <a:ext cx="78867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6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itle 1"/>
          <p:cNvSpPr txBox="1">
            <a:spLocks noGrp="1"/>
          </p:cNvSpPr>
          <p:nvPr>
            <p:ph type="title"/>
          </p:nvPr>
        </p:nvSpPr>
        <p:spPr>
          <a:xfrm>
            <a:off x="3080634" y="1099620"/>
            <a:ext cx="5857808" cy="2522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b="1"/>
            </a:pPr>
            <a:r>
              <a:rPr lang="en-US" altLang="zh-TW" dirty="0"/>
              <a:t>INFO</a:t>
            </a:r>
            <a:r>
              <a:rPr lang="zh-TW" altLang="en-US" dirty="0"/>
              <a:t> </a:t>
            </a:r>
            <a:r>
              <a:rPr lang="en-US" altLang="zh-TW" dirty="0"/>
              <a:t>5001-Final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sz="3600" dirty="0"/>
              <a:t>Digital Marketing Design and </a:t>
            </a:r>
            <a:br>
              <a:rPr lang="en-US" altLang="zh-TW" sz="3600" dirty="0"/>
            </a:br>
            <a:r>
              <a:rPr lang="en-US" altLang="zh-TW" sz="3600" dirty="0"/>
              <a:t>Programming </a:t>
            </a:r>
            <a:endParaRPr sz="3600" dirty="0"/>
          </a:p>
        </p:txBody>
      </p:sp>
      <p:sp>
        <p:nvSpPr>
          <p:cNvPr id="376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3080634" y="4380758"/>
            <a:ext cx="5559863" cy="1223179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altLang="zh-TW" dirty="0">
                <a:latin typeface="Lato Light"/>
                <a:ea typeface="Lato Light"/>
                <a:cs typeface="Lato Light"/>
                <a:sym typeface="Lato Light"/>
              </a:rPr>
              <a:t>002784869</a:t>
            </a:r>
            <a:r>
              <a:rPr lang="zh-TW" altLang="en-US" dirty="0"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altLang="zh-TW" dirty="0">
                <a:latin typeface="Lato Light"/>
                <a:ea typeface="Lato Light"/>
                <a:cs typeface="Lato Light"/>
                <a:sym typeface="Lato Light"/>
              </a:rPr>
              <a:t>Fang-Ying</a:t>
            </a:r>
            <a:r>
              <a:rPr lang="zh-TW" altLang="en-US" dirty="0"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altLang="zh-TW" dirty="0">
                <a:latin typeface="Lato Light"/>
                <a:ea typeface="Lato Light"/>
                <a:cs typeface="Lato Light"/>
                <a:sym typeface="Lato Light"/>
              </a:rPr>
              <a:t>Tien</a:t>
            </a:r>
            <a:endParaRPr dirty="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itle 1"/>
          <p:cNvSpPr txBox="1">
            <a:spLocks noGrp="1"/>
          </p:cNvSpPr>
          <p:nvPr>
            <p:ph type="title"/>
          </p:nvPr>
        </p:nvSpPr>
        <p:spPr>
          <a:xfrm>
            <a:off x="0" y="981302"/>
            <a:ext cx="9144000" cy="65564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algn="ctr" defTabSz="667512">
              <a:defRPr sz="3212"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rPr lang="en-US" altLang="zh-TW" dirty="0"/>
              <a:t>Summary</a:t>
            </a:r>
            <a:endParaRPr dirty="0"/>
          </a:p>
        </p:txBody>
      </p:sp>
      <p:sp>
        <p:nvSpPr>
          <p:cNvPr id="37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94803" y="2024109"/>
            <a:ext cx="7981027" cy="4579891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latin typeface="Lato"/>
                <a:ea typeface="Lato"/>
                <a:cs typeface="Lato"/>
                <a:sym typeface="Lato"/>
              </a:defRPr>
            </a:pPr>
            <a:r>
              <a:rPr lang="en-US" altLang="zh-TW" dirty="0"/>
              <a:t>Define</a:t>
            </a:r>
            <a:r>
              <a:rPr lang="zh-TW" altLang="en-US" dirty="0"/>
              <a:t> </a:t>
            </a:r>
            <a:r>
              <a:rPr lang="en-US" altLang="zh-TW" dirty="0"/>
              <a:t>business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Amazon</a:t>
            </a:r>
          </a:p>
          <a:p>
            <a:pPr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latin typeface="Lato"/>
                <a:ea typeface="Lato"/>
                <a:cs typeface="Lato"/>
                <a:sym typeface="Lato"/>
              </a:defRPr>
            </a:pPr>
            <a:r>
              <a:rPr lang="en" altLang="zh-TW" dirty="0"/>
              <a:t>Select suppliers – Warner music group/Sony</a:t>
            </a:r>
            <a:endParaRPr lang="en-US" altLang="zh-TW" dirty="0"/>
          </a:p>
          <a:p>
            <a:pPr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latin typeface="Lato"/>
                <a:ea typeface="Lato"/>
                <a:cs typeface="Lato"/>
                <a:sym typeface="Lato"/>
              </a:defRPr>
            </a:pPr>
            <a:r>
              <a:rPr lang="en-US" altLang="zh-TW" dirty="0"/>
              <a:t>Define</a:t>
            </a:r>
            <a:r>
              <a:rPr lang="zh-TW" altLang="en-US" dirty="0"/>
              <a:t> </a:t>
            </a:r>
            <a:r>
              <a:rPr lang="en-US" altLang="zh-TW" dirty="0"/>
              <a:t>market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Teenager/</a:t>
            </a:r>
            <a:r>
              <a:rPr lang="zh-TW" altLang="en-US" dirty="0"/>
              <a:t> </a:t>
            </a:r>
            <a:r>
              <a:rPr lang="en-US" altLang="zh-TW" dirty="0"/>
              <a:t>College</a:t>
            </a:r>
            <a:r>
              <a:rPr lang="zh-TW" altLang="en-US" dirty="0"/>
              <a:t> </a:t>
            </a:r>
            <a:r>
              <a:rPr lang="en-US" altLang="zh-TW" dirty="0"/>
              <a:t>Grad/</a:t>
            </a:r>
            <a:r>
              <a:rPr lang="zh-TW" altLang="en-US" dirty="0"/>
              <a:t> </a:t>
            </a:r>
            <a:r>
              <a:rPr lang="en-US" altLang="zh-TW" dirty="0"/>
              <a:t>Millennial/</a:t>
            </a:r>
            <a:r>
              <a:rPr lang="zh-TW" altLang="en-US" dirty="0"/>
              <a:t> </a:t>
            </a:r>
            <a:r>
              <a:rPr lang="en-US" altLang="zh-TW" dirty="0"/>
              <a:t>Z</a:t>
            </a:r>
            <a:r>
              <a:rPr lang="zh-TW" altLang="en-US" dirty="0"/>
              <a:t> </a:t>
            </a:r>
            <a:r>
              <a:rPr lang="en-US" altLang="zh-TW" dirty="0"/>
              <a:t>Generation/</a:t>
            </a:r>
            <a:r>
              <a:rPr lang="zh-TW" altLang="en-US" dirty="0"/>
              <a:t> </a:t>
            </a:r>
            <a:r>
              <a:rPr lang="en-US" altLang="zh-TW" dirty="0"/>
              <a:t>Senior</a:t>
            </a:r>
          </a:p>
          <a:p>
            <a:pPr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latin typeface="Lato"/>
                <a:ea typeface="Lato"/>
                <a:cs typeface="Lato"/>
                <a:sym typeface="Lato"/>
              </a:defRPr>
            </a:pPr>
            <a:r>
              <a:rPr lang="en-US" altLang="zh-TW" dirty="0"/>
              <a:t>Define</a:t>
            </a:r>
            <a:r>
              <a:rPr lang="zh-TW" altLang="en-US" dirty="0"/>
              <a:t> </a:t>
            </a:r>
            <a:r>
              <a:rPr lang="en-US" altLang="zh-TW" dirty="0"/>
              <a:t>submarket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Male/</a:t>
            </a:r>
            <a:r>
              <a:rPr lang="zh-TW" altLang="en-US" dirty="0"/>
              <a:t> </a:t>
            </a:r>
            <a:r>
              <a:rPr lang="en-US" altLang="zh-TW" dirty="0"/>
              <a:t>Female</a:t>
            </a:r>
          </a:p>
          <a:p>
            <a:pPr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latin typeface="Lato"/>
                <a:ea typeface="Lato"/>
                <a:cs typeface="Lato"/>
                <a:sym typeface="Lato"/>
              </a:defRPr>
            </a:pPr>
            <a:r>
              <a:rPr lang="en-US" altLang="zh-TW" dirty="0"/>
              <a:t>Define</a:t>
            </a:r>
            <a:r>
              <a:rPr lang="zh-TW" altLang="en-US" dirty="0"/>
              <a:t> </a:t>
            </a:r>
            <a:r>
              <a:rPr lang="en-US" altLang="zh-TW" dirty="0"/>
              <a:t>channel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TV/</a:t>
            </a:r>
            <a:r>
              <a:rPr lang="zh-TW" altLang="en-US" dirty="0"/>
              <a:t> </a:t>
            </a:r>
            <a:r>
              <a:rPr lang="en-US" altLang="zh-TW" dirty="0"/>
              <a:t>Web</a:t>
            </a:r>
          </a:p>
          <a:p>
            <a:pPr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latin typeface="Lato"/>
                <a:ea typeface="Lato"/>
                <a:cs typeface="Lato"/>
                <a:sym typeface="Lato"/>
              </a:defRPr>
            </a:pPr>
            <a:r>
              <a:rPr lang="en-US" altLang="zh-TW" dirty="0"/>
              <a:t>Define</a:t>
            </a:r>
            <a:r>
              <a:rPr lang="zh-TW" altLang="en-US" dirty="0"/>
              <a:t> </a:t>
            </a:r>
            <a:r>
              <a:rPr lang="en-US" altLang="zh-TW" dirty="0"/>
              <a:t>Market/Channel</a:t>
            </a:r>
            <a:r>
              <a:rPr lang="zh-TW" altLang="en-US" dirty="0"/>
              <a:t> </a:t>
            </a:r>
            <a:r>
              <a:rPr lang="en-US" altLang="zh-TW" dirty="0"/>
              <a:t>combination</a:t>
            </a:r>
            <a:r>
              <a:rPr lang="zh-TW" altLang="en-US" dirty="0"/>
              <a:t> </a:t>
            </a:r>
            <a:r>
              <a:rPr lang="en-US" altLang="zh-TW" dirty="0"/>
              <a:t>-TV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markets/</a:t>
            </a:r>
            <a:r>
              <a:rPr lang="zh-TW" altLang="en-US" dirty="0"/>
              <a:t> </a:t>
            </a:r>
            <a:r>
              <a:rPr lang="en-US" altLang="zh-TW" dirty="0"/>
              <a:t>Web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markets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itle 1"/>
          <p:cNvSpPr txBox="1">
            <a:spLocks noGrp="1"/>
          </p:cNvSpPr>
          <p:nvPr>
            <p:ph type="title"/>
          </p:nvPr>
        </p:nvSpPr>
        <p:spPr>
          <a:xfrm>
            <a:off x="0" y="981302"/>
            <a:ext cx="9144000" cy="65564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algn="ctr" defTabSz="667512">
              <a:defRPr sz="3212"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rPr lang="en-US" altLang="zh-TW" dirty="0"/>
              <a:t>Summary</a:t>
            </a:r>
            <a:endParaRPr dirty="0"/>
          </a:p>
        </p:txBody>
      </p:sp>
      <p:sp>
        <p:nvSpPr>
          <p:cNvPr id="37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94803" y="2024109"/>
            <a:ext cx="7981027" cy="464762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latin typeface="Lato"/>
                <a:ea typeface="Lato"/>
                <a:cs typeface="Lato"/>
                <a:sym typeface="Lato"/>
              </a:defRPr>
            </a:pPr>
            <a:r>
              <a:rPr lang="en-US" altLang="zh-TW" dirty="0"/>
              <a:t>Define</a:t>
            </a:r>
            <a:r>
              <a:rPr lang="zh-TW" altLang="en-US" dirty="0"/>
              <a:t> </a:t>
            </a:r>
            <a:r>
              <a:rPr lang="en-US" altLang="zh-TW" dirty="0"/>
              <a:t>solution</a:t>
            </a:r>
            <a:r>
              <a:rPr lang="zh-TW" altLang="en-US" dirty="0"/>
              <a:t> </a:t>
            </a:r>
            <a:r>
              <a:rPr lang="en-US" altLang="zh-TW" dirty="0"/>
              <a:t>bundles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Customize</a:t>
            </a:r>
            <a:r>
              <a:rPr lang="zh-TW" altLang="en-US" dirty="0"/>
              <a:t> </a:t>
            </a:r>
            <a:r>
              <a:rPr lang="en-US" altLang="zh-TW" dirty="0"/>
              <a:t>bundles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meet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market</a:t>
            </a:r>
            <a:r>
              <a:rPr lang="zh-TW" altLang="en-US" dirty="0"/>
              <a:t> </a:t>
            </a:r>
            <a:r>
              <a:rPr lang="en-US" altLang="zh-TW" dirty="0"/>
              <a:t>preference within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different</a:t>
            </a:r>
            <a:r>
              <a:rPr lang="zh-TW" altLang="en-US" dirty="0"/>
              <a:t> </a:t>
            </a:r>
            <a:r>
              <a:rPr lang="en-US" altLang="zh-TW" dirty="0"/>
              <a:t>age</a:t>
            </a:r>
            <a:r>
              <a:rPr lang="zh-TW" altLang="en-US" dirty="0"/>
              <a:t> </a:t>
            </a:r>
            <a:r>
              <a:rPr lang="en-US" altLang="zh-TW" dirty="0"/>
              <a:t>groups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people</a:t>
            </a:r>
          </a:p>
          <a:p>
            <a:pPr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latin typeface="Lato"/>
                <a:ea typeface="Lato"/>
                <a:cs typeface="Lato"/>
                <a:sym typeface="Lato"/>
              </a:defRPr>
            </a:pPr>
            <a:r>
              <a:rPr lang="en-US" altLang="zh-TW" dirty="0"/>
              <a:t>Select</a:t>
            </a:r>
            <a:r>
              <a:rPr lang="zh-TW" altLang="en-US" dirty="0"/>
              <a:t> </a:t>
            </a:r>
            <a:r>
              <a:rPr lang="en-US" altLang="zh-TW" dirty="0"/>
              <a:t>products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bundles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Pick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best-selling</a:t>
            </a:r>
            <a:r>
              <a:rPr lang="zh-TW" altLang="en-US" dirty="0"/>
              <a:t> </a:t>
            </a:r>
            <a:r>
              <a:rPr lang="en-US" altLang="zh-TW" dirty="0"/>
              <a:t>albums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electronic</a:t>
            </a:r>
            <a:r>
              <a:rPr lang="zh-TW" altLang="en-US" dirty="0"/>
              <a:t> </a:t>
            </a:r>
            <a:r>
              <a:rPr lang="en-US" altLang="zh-TW" dirty="0"/>
              <a:t>devices</a:t>
            </a:r>
            <a:r>
              <a:rPr lang="zh-TW" altLang="en-US" dirty="0"/>
              <a:t> </a:t>
            </a:r>
            <a:r>
              <a:rPr lang="en-US" altLang="zh-TW" dirty="0"/>
              <a:t>among</a:t>
            </a:r>
            <a:r>
              <a:rPr lang="zh-TW" altLang="en-US" dirty="0"/>
              <a:t> </a:t>
            </a:r>
            <a:r>
              <a:rPr lang="en-US" altLang="zh-TW" dirty="0"/>
              <a:t>certain</a:t>
            </a:r>
            <a:r>
              <a:rPr lang="zh-TW" altLang="en-US" dirty="0"/>
              <a:t> </a:t>
            </a:r>
            <a:r>
              <a:rPr lang="en-US" altLang="zh-TW" dirty="0"/>
              <a:t>age</a:t>
            </a:r>
            <a:r>
              <a:rPr lang="zh-TW" altLang="en-US" dirty="0"/>
              <a:t> </a:t>
            </a:r>
            <a:r>
              <a:rPr lang="en-US" altLang="zh-TW" dirty="0"/>
              <a:t>groups</a:t>
            </a:r>
          </a:p>
          <a:p>
            <a:pPr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latin typeface="Lato"/>
                <a:ea typeface="Lato"/>
                <a:cs typeface="Lato"/>
                <a:sym typeface="Lato"/>
              </a:defRPr>
            </a:pPr>
            <a:r>
              <a:rPr lang="en-US" altLang="zh-TW" dirty="0"/>
              <a:t>Assign</a:t>
            </a:r>
            <a:r>
              <a:rPr lang="zh-TW" altLang="en-US" dirty="0"/>
              <a:t> </a:t>
            </a:r>
            <a:r>
              <a:rPr lang="en-US" altLang="zh-TW" dirty="0"/>
              <a:t>price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bundle/market,</a:t>
            </a:r>
            <a:r>
              <a:rPr lang="zh-TW" altLang="en-US" dirty="0"/>
              <a:t> </a:t>
            </a:r>
            <a:r>
              <a:rPr lang="en-US" altLang="zh-TW" dirty="0"/>
              <a:t>channel</a:t>
            </a:r>
            <a:r>
              <a:rPr lang="zh-TW" altLang="en-US" dirty="0"/>
              <a:t> </a:t>
            </a:r>
            <a:r>
              <a:rPr lang="en-US" altLang="zh-TW" dirty="0"/>
              <a:t>combination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ex.</a:t>
            </a:r>
            <a:r>
              <a:rPr lang="en" altLang="zh-TW" dirty="0"/>
              <a:t> Consider teenagers shopping online more frequently, thus they get more discounts on web channel. Seniors, on the other hand, get more discounts on tv channel</a:t>
            </a:r>
            <a:r>
              <a:rPr lang="en-US" altLang="zh-TW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446610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itle 1"/>
          <p:cNvSpPr txBox="1">
            <a:spLocks noGrp="1"/>
          </p:cNvSpPr>
          <p:nvPr>
            <p:ph type="title"/>
          </p:nvPr>
        </p:nvSpPr>
        <p:spPr>
          <a:xfrm>
            <a:off x="0" y="981302"/>
            <a:ext cx="9144000" cy="65564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algn="ctr" defTabSz="667512">
              <a:defRPr sz="3212"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rPr lang="en-US" altLang="zh-TW" dirty="0"/>
              <a:t>Output</a:t>
            </a:r>
            <a:endParaRPr dirty="0"/>
          </a:p>
        </p:txBody>
      </p:sp>
      <p:sp>
        <p:nvSpPr>
          <p:cNvPr id="37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94803" y="2024109"/>
            <a:ext cx="7981027" cy="457989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latin typeface="Lato"/>
                <a:ea typeface="Lato"/>
                <a:cs typeface="Lato"/>
                <a:sym typeface="Lato"/>
              </a:defRPr>
            </a:pPr>
            <a:r>
              <a:rPr lang="en-US" altLang="zh-TW" dirty="0"/>
              <a:t>Customers</a:t>
            </a:r>
            <a:r>
              <a:rPr lang="zh-TW" altLang="en-US" dirty="0"/>
              <a:t> </a:t>
            </a:r>
            <a:r>
              <a:rPr lang="en-US" altLang="zh-TW" dirty="0"/>
              <a:t>get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ad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customized</a:t>
            </a:r>
            <a:r>
              <a:rPr lang="zh-TW" altLang="en-US" dirty="0"/>
              <a:t> </a:t>
            </a:r>
            <a:r>
              <a:rPr lang="en-US" altLang="zh-TW" dirty="0"/>
              <a:t>bundled</a:t>
            </a:r>
            <a:r>
              <a:rPr lang="zh-TW" altLang="en-US" dirty="0"/>
              <a:t> </a:t>
            </a:r>
            <a:r>
              <a:rPr lang="en-US" altLang="zh-TW" dirty="0"/>
              <a:t>products</a:t>
            </a:r>
            <a:r>
              <a:rPr lang="zh-TW" altLang="en-US" dirty="0"/>
              <a:t> </a:t>
            </a:r>
            <a:r>
              <a:rPr lang="en-US" altLang="zh-TW" dirty="0"/>
              <a:t>that</a:t>
            </a:r>
            <a:r>
              <a:rPr lang="zh-TW" altLang="en-US" dirty="0"/>
              <a:t> </a:t>
            </a:r>
            <a:r>
              <a:rPr lang="en-US" altLang="zh-TW" dirty="0"/>
              <a:t>match</a:t>
            </a:r>
            <a:r>
              <a:rPr lang="zh-TW" altLang="en-US" dirty="0"/>
              <a:t> </a:t>
            </a:r>
            <a:r>
              <a:rPr lang="en-US" altLang="zh-TW" dirty="0"/>
              <a:t>their</a:t>
            </a:r>
            <a:r>
              <a:rPr lang="zh-TW" altLang="en-US" dirty="0"/>
              <a:t> </a:t>
            </a:r>
            <a:r>
              <a:rPr lang="en-US" altLang="zh-TW" dirty="0"/>
              <a:t>needs.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7669C6A-96F0-824C-905D-AD239BCB4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39827"/>
            <a:ext cx="9144000" cy="233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7914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itle 1"/>
          <p:cNvSpPr txBox="1">
            <a:spLocks noGrp="1"/>
          </p:cNvSpPr>
          <p:nvPr>
            <p:ph type="title"/>
          </p:nvPr>
        </p:nvSpPr>
        <p:spPr>
          <a:xfrm>
            <a:off x="0" y="981302"/>
            <a:ext cx="9144000" cy="65564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algn="ctr" defTabSz="667512">
              <a:defRPr sz="3212"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rPr lang="en-US" altLang="zh-TW" dirty="0"/>
              <a:t>Output</a:t>
            </a:r>
            <a:endParaRPr dirty="0"/>
          </a:p>
        </p:txBody>
      </p:sp>
      <p:sp>
        <p:nvSpPr>
          <p:cNvPr id="37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94803" y="2024109"/>
            <a:ext cx="7981027" cy="457989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latin typeface="Lato"/>
                <a:ea typeface="Lato"/>
                <a:cs typeface="Lato"/>
                <a:sym typeface="Lato"/>
              </a:defRPr>
            </a:pPr>
            <a:r>
              <a:rPr lang="en-US" altLang="zh-TW" dirty="0"/>
              <a:t>After</a:t>
            </a:r>
            <a:r>
              <a:rPr lang="zh-TW" altLang="en-US" dirty="0"/>
              <a:t> </a:t>
            </a:r>
            <a:r>
              <a:rPr lang="en-US" altLang="zh-TW" dirty="0"/>
              <a:t>autogenerating</a:t>
            </a:r>
            <a:r>
              <a:rPr lang="zh-TW" altLang="en-US" dirty="0"/>
              <a:t> </a:t>
            </a:r>
            <a:r>
              <a:rPr lang="en-US" altLang="zh-TW" dirty="0"/>
              <a:t>sales</a:t>
            </a:r>
            <a:r>
              <a:rPr lang="zh-TW" altLang="en-US" dirty="0"/>
              <a:t> </a:t>
            </a:r>
            <a:r>
              <a:rPr lang="en-US" altLang="zh-TW" dirty="0"/>
              <a:t>orders,</a:t>
            </a:r>
            <a:r>
              <a:rPr lang="zh-TW" altLang="en-US" dirty="0"/>
              <a:t> </a:t>
            </a:r>
            <a:r>
              <a:rPr lang="en-US" altLang="zh-TW" dirty="0"/>
              <a:t>print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sales</a:t>
            </a:r>
            <a:r>
              <a:rPr lang="zh-TW" altLang="en-US" dirty="0"/>
              <a:t> </a:t>
            </a:r>
            <a:r>
              <a:rPr lang="en-US" altLang="zh-TW" dirty="0"/>
              <a:t>revenue</a:t>
            </a:r>
            <a:r>
              <a:rPr lang="zh-TW" altLang="en-US" dirty="0"/>
              <a:t> </a:t>
            </a:r>
            <a:r>
              <a:rPr lang="en-US" altLang="zh-TW" dirty="0"/>
              <a:t>report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management</a:t>
            </a:r>
            <a:r>
              <a:rPr lang="zh-TW" altLang="en-US" dirty="0"/>
              <a:t> </a:t>
            </a:r>
            <a:r>
              <a:rPr lang="en-US" altLang="zh-TW" dirty="0"/>
              <a:t>team.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1861601-86CB-2C4A-891A-AF0B3843D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0" y="3238500"/>
            <a:ext cx="84455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2812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1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1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164</Words>
  <Application>Microsoft Macintosh PowerPoint</Application>
  <PresentationFormat>如螢幕大小 (4:3)</PresentationFormat>
  <Paragraphs>17</Paragraphs>
  <Slides>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Lato</vt:lpstr>
      <vt:lpstr>Lato Light</vt:lpstr>
      <vt:lpstr>1_Office Theme</vt:lpstr>
      <vt:lpstr>INFO 5001-Final  Digital Marketing Design and  Programming </vt:lpstr>
      <vt:lpstr>Summary</vt:lpstr>
      <vt:lpstr>Summary</vt:lpstr>
      <vt:lpstr>Output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邵轶凡</dc:creator>
  <cp:lastModifiedBy>B054011033</cp:lastModifiedBy>
  <cp:revision>13</cp:revision>
  <dcterms:modified xsi:type="dcterms:W3CDTF">2022-12-13T23:23:59Z</dcterms:modified>
</cp:coreProperties>
</file>