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308" r:id="rId2"/>
    <p:sldId id="303" r:id="rId3"/>
    <p:sldId id="326" r:id="rId4"/>
    <p:sldId id="325" r:id="rId5"/>
    <p:sldId id="324" r:id="rId6"/>
    <p:sldId id="296" r:id="rId7"/>
    <p:sldId id="297" r:id="rId8"/>
    <p:sldId id="298" r:id="rId9"/>
    <p:sldId id="262" r:id="rId10"/>
    <p:sldId id="311" r:id="rId11"/>
    <p:sldId id="299" r:id="rId12"/>
    <p:sldId id="312" r:id="rId13"/>
    <p:sldId id="313" r:id="rId14"/>
    <p:sldId id="304" r:id="rId15"/>
    <p:sldId id="305" r:id="rId16"/>
    <p:sldId id="306" r:id="rId17"/>
    <p:sldId id="314" r:id="rId18"/>
    <p:sldId id="295" r:id="rId19"/>
    <p:sldId id="315" r:id="rId20"/>
    <p:sldId id="316" r:id="rId21"/>
    <p:sldId id="317" r:id="rId22"/>
    <p:sldId id="318" r:id="rId23"/>
    <p:sldId id="310" r:id="rId24"/>
    <p:sldId id="267" r:id="rId25"/>
    <p:sldId id="272" r:id="rId26"/>
    <p:sldId id="309" r:id="rId27"/>
    <p:sldId id="273" r:id="rId28"/>
    <p:sldId id="285" r:id="rId29"/>
    <p:sldId id="281" r:id="rId30"/>
  </p:sldIdLst>
  <p:sldSz cx="9144000" cy="6858000" type="screen4x3"/>
  <p:notesSz cx="6858000" cy="9144000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3399"/>
    <a:srgbClr val="000099"/>
    <a:srgbClr val="FF99FF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256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2061F33-B346-43FD-925E-1CEBDDD5E0E5}" type="slidenum">
              <a:rPr lang="en-US" altLang="zh-CN" smtClean="0">
                <a:latin typeface="Times New Roman" pitchFamily="18" charset="0"/>
                <a:ea typeface="仿宋_GB2312" pitchFamily="49" charset="-122"/>
              </a:rPr>
              <a:pPr eaLnBrk="1" hangingPunct="1"/>
              <a:t>2</a:t>
            </a:fld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921D5D-80D7-4AC3-8BB3-932346846CB7}" type="slidenum">
              <a:rPr lang="en-US" altLang="zh-CN" smtClean="0">
                <a:latin typeface="Times New Roman" pitchFamily="18" charset="0"/>
                <a:ea typeface="仿宋_GB2312" pitchFamily="49" charset="-122"/>
              </a:rPr>
              <a:pPr eaLnBrk="1" hangingPunct="1"/>
              <a:t>3</a:t>
            </a:fld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运行时点击 </a:t>
            </a:r>
            <a:r>
              <a:rPr lang="zh-CN" altLang="en-US">
                <a:latin typeface="Arial" pitchFamily="34" charset="0"/>
              </a:rPr>
              <a:t>“</a:t>
            </a:r>
            <a:r>
              <a:rPr lang="zh-CN" altLang="en-US"/>
              <a:t>刘徽割圆术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或刘徽按钮 </a:t>
            </a:r>
            <a:r>
              <a:rPr lang="en-US" altLang="zh-CN"/>
              <a:t>, </a:t>
            </a:r>
            <a:r>
              <a:rPr lang="zh-CN" altLang="en-US"/>
              <a:t>可放映刘徽简介</a:t>
            </a:r>
          </a:p>
        </p:txBody>
      </p:sp>
    </p:spTree>
    <p:extLst>
      <p:ext uri="{BB962C8B-B14F-4D97-AF65-F5344CB8AC3E}">
        <p14:creationId xmlns:p14="http://schemas.microsoft.com/office/powerpoint/2010/main" val="355541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104B724-2954-49F1-9800-CA183B746A7D}" type="slidenum">
              <a:rPr lang="en-US" altLang="zh-CN" smtClean="0">
                <a:latin typeface="Times New Roman" pitchFamily="18" charset="0"/>
                <a:ea typeface="仿宋_GB2312" pitchFamily="49" charset="-122"/>
              </a:rPr>
              <a:pPr eaLnBrk="1" hangingPunct="1"/>
              <a:t>7</a:t>
            </a:fld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FCA0B8-401D-4CE5-90EB-F79392925917}" type="slidenum">
              <a:rPr lang="en-US" altLang="zh-CN" smtClean="0">
                <a:latin typeface="Times New Roman" pitchFamily="18" charset="0"/>
                <a:ea typeface="仿宋_GB2312" pitchFamily="49" charset="-122"/>
              </a:rPr>
              <a:pPr eaLnBrk="1" hangingPunct="1"/>
              <a:t>21</a:t>
            </a:fld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若不讲</a:t>
            </a:r>
            <a:r>
              <a:rPr lang="zh-CN" altLang="en-US">
                <a:latin typeface="Arial" pitchFamily="34" charset="0"/>
              </a:rPr>
              <a:t>“</a:t>
            </a:r>
            <a:r>
              <a:rPr lang="zh-CN" altLang="en-US"/>
              <a:t>柯西准则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en-US" altLang="zh-CN"/>
              <a:t>, </a:t>
            </a:r>
            <a:r>
              <a:rPr lang="zh-CN" altLang="en-US"/>
              <a:t>则点击</a:t>
            </a:r>
            <a:r>
              <a:rPr lang="zh-CN" altLang="en-US">
                <a:latin typeface="Arial" pitchFamily="34" charset="0"/>
              </a:rPr>
              <a:t>“</a:t>
            </a:r>
            <a:r>
              <a:rPr lang="zh-CN" altLang="en-US"/>
              <a:t>内容小结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zh-CN" altLang="en-US"/>
              <a:t>按钮</a:t>
            </a:r>
            <a:r>
              <a:rPr lang="en-US" altLang="zh-CN"/>
              <a:t>, </a:t>
            </a:r>
            <a:r>
              <a:rPr lang="zh-CN" altLang="en-US"/>
              <a:t>继续其它内容</a:t>
            </a:r>
          </a:p>
        </p:txBody>
      </p:sp>
    </p:spTree>
    <p:extLst>
      <p:ext uri="{BB962C8B-B14F-4D97-AF65-F5344CB8AC3E}">
        <p14:creationId xmlns:p14="http://schemas.microsoft.com/office/powerpoint/2010/main" val="272139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93401E7-8D7C-49ED-A5F8-1C3551E45FE0}" type="slidenum">
              <a:rPr lang="en-US" altLang="zh-CN" smtClean="0">
                <a:latin typeface="Times New Roman" pitchFamily="18" charset="0"/>
                <a:ea typeface="仿宋_GB2312" pitchFamily="49" charset="-122"/>
              </a:rPr>
              <a:pPr eaLnBrk="1" hangingPunct="1"/>
              <a:t>25</a:t>
            </a:fld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运行时点击相片或柯西按钮</a:t>
            </a:r>
            <a:r>
              <a:rPr lang="en-US" altLang="zh-CN"/>
              <a:t>, </a:t>
            </a:r>
            <a:r>
              <a:rPr lang="zh-CN" altLang="en-US"/>
              <a:t>可出现柯西简介</a:t>
            </a:r>
          </a:p>
        </p:txBody>
      </p:sp>
    </p:spTree>
    <p:extLst>
      <p:ext uri="{BB962C8B-B14F-4D97-AF65-F5344CB8AC3E}">
        <p14:creationId xmlns:p14="http://schemas.microsoft.com/office/powerpoint/2010/main" val="24226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3157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9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9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1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00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0783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23668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3776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17839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29949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988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8677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8272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1556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8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0.e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2.e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3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8.emf"/><Relationship Id="rId14" Type="http://schemas.openxmlformats.org/officeDocument/2006/relationships/oleObject" Target="../embeddings/oleObject1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2.bin"/><Relationship Id="rId3" Type="http://schemas.openxmlformats.org/officeDocument/2006/relationships/image" Target="../media/image114.emf"/><Relationship Id="rId21" Type="http://schemas.openxmlformats.org/officeDocument/2006/relationships/image" Target="../media/image123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1.emf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8.emf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2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0.e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9" Type="http://schemas.openxmlformats.org/officeDocument/2006/relationships/image" Target="../media/image143.emf"/><Relationship Id="rId3" Type="http://schemas.openxmlformats.org/officeDocument/2006/relationships/image" Target="../media/image125.emf"/><Relationship Id="rId21" Type="http://schemas.openxmlformats.org/officeDocument/2006/relationships/image" Target="../media/image134.emf"/><Relationship Id="rId34" Type="http://schemas.openxmlformats.org/officeDocument/2006/relationships/oleObject" Target="../embeddings/oleObject141.bin"/><Relationship Id="rId42" Type="http://schemas.openxmlformats.org/officeDocument/2006/relationships/oleObject" Target="../embeddings/oleObject145.bin"/><Relationship Id="rId7" Type="http://schemas.openxmlformats.org/officeDocument/2006/relationships/image" Target="../media/image127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emf"/><Relationship Id="rId25" Type="http://schemas.openxmlformats.org/officeDocument/2006/relationships/image" Target="../media/image136.emf"/><Relationship Id="rId33" Type="http://schemas.openxmlformats.org/officeDocument/2006/relationships/image" Target="../media/image140.emf"/><Relationship Id="rId38" Type="http://schemas.openxmlformats.org/officeDocument/2006/relationships/oleObject" Target="../embeddings/oleObject143.bin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138.emf"/><Relationship Id="rId41" Type="http://schemas.openxmlformats.org/officeDocument/2006/relationships/image" Target="../media/image14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9.e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42.emf"/><Relationship Id="rId40" Type="http://schemas.openxmlformats.org/officeDocument/2006/relationships/oleObject" Target="../embeddings/oleObject144.bin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23" Type="http://schemas.openxmlformats.org/officeDocument/2006/relationships/image" Target="../media/image135.emf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3.emf"/><Relationship Id="rId31" Type="http://schemas.openxmlformats.org/officeDocument/2006/relationships/image" Target="../media/image139.e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8.e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37.emf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141.emf"/><Relationship Id="rId43" Type="http://schemas.openxmlformats.org/officeDocument/2006/relationships/image" Target="../media/image1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1.e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146.emf"/><Relationship Id="rId21" Type="http://schemas.openxmlformats.org/officeDocument/2006/relationships/image" Target="../media/image155.emf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3.emf"/><Relationship Id="rId25" Type="http://schemas.openxmlformats.org/officeDocument/2006/relationships/image" Target="../media/image157.e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29" Type="http://schemas.openxmlformats.org/officeDocument/2006/relationships/image" Target="../media/image15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0.e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47.emf"/><Relationship Id="rId15" Type="http://schemas.openxmlformats.org/officeDocument/2006/relationships/image" Target="../media/image152.emf"/><Relationship Id="rId23" Type="http://schemas.openxmlformats.org/officeDocument/2006/relationships/image" Target="../media/image156.emf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4.e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5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7" Type="http://schemas.openxmlformats.org/officeDocument/2006/relationships/image" Target="../media/image162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168.bin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7.emf"/><Relationship Id="rId5" Type="http://schemas.openxmlformats.org/officeDocument/2006/relationships/image" Target="../media/image164.emf"/><Relationship Id="rId15" Type="http://schemas.openxmlformats.org/officeDocument/2006/relationships/image" Target="../media/image169.e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1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75.bin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4.emf"/><Relationship Id="rId5" Type="http://schemas.openxmlformats.org/officeDocument/2006/relationships/image" Target="../media/image171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81.e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" Type="http://schemas.openxmlformats.org/officeDocument/2006/relationships/image" Target="../media/image176.emf"/><Relationship Id="rId21" Type="http://schemas.openxmlformats.org/officeDocument/2006/relationships/image" Target="../media/image185.emf"/><Relationship Id="rId34" Type="http://schemas.openxmlformats.org/officeDocument/2006/relationships/oleObject" Target="../embeddings/oleObject192.bin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83.emf"/><Relationship Id="rId25" Type="http://schemas.openxmlformats.org/officeDocument/2006/relationships/image" Target="../media/image187.emf"/><Relationship Id="rId33" Type="http://schemas.openxmlformats.org/officeDocument/2006/relationships/image" Target="../media/image191.emf"/><Relationship Id="rId2" Type="http://schemas.openxmlformats.org/officeDocument/2006/relationships/oleObject" Target="../embeddings/oleObject176.bin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8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80.emf"/><Relationship Id="rId24" Type="http://schemas.openxmlformats.org/officeDocument/2006/relationships/oleObject" Target="../embeddings/oleObject187.bin"/><Relationship Id="rId32" Type="http://schemas.openxmlformats.org/officeDocument/2006/relationships/oleObject" Target="../embeddings/oleObject191.bin"/><Relationship Id="rId37" Type="http://schemas.openxmlformats.org/officeDocument/2006/relationships/image" Target="../media/image193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23" Type="http://schemas.openxmlformats.org/officeDocument/2006/relationships/image" Target="../media/image186.emf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3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84.emf"/><Relationship Id="rId31" Type="http://schemas.openxmlformats.org/officeDocument/2006/relationships/image" Target="../media/image190.e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9.e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88.emf"/><Relationship Id="rId30" Type="http://schemas.openxmlformats.org/officeDocument/2006/relationships/oleObject" Target="../embeddings/oleObject190.bin"/><Relationship Id="rId35" Type="http://schemas.openxmlformats.org/officeDocument/2006/relationships/image" Target="../media/image19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99.emf"/><Relationship Id="rId18" Type="http://schemas.openxmlformats.org/officeDocument/2006/relationships/oleObject" Target="../embeddings/oleObject202.bin"/><Relationship Id="rId3" Type="http://schemas.openxmlformats.org/officeDocument/2006/relationships/image" Target="../media/image194.emf"/><Relationship Id="rId21" Type="http://schemas.openxmlformats.org/officeDocument/2006/relationships/image" Target="../media/image203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201.emf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202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20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9.emf"/><Relationship Id="rId18" Type="http://schemas.openxmlformats.org/officeDocument/2006/relationships/oleObject" Target="../embeddings/oleObject212.bin"/><Relationship Id="rId26" Type="http://schemas.openxmlformats.org/officeDocument/2006/relationships/oleObject" Target="../embeddings/oleObject216.bin"/><Relationship Id="rId3" Type="http://schemas.openxmlformats.org/officeDocument/2006/relationships/image" Target="../media/image204.emf"/><Relationship Id="rId21" Type="http://schemas.openxmlformats.org/officeDocument/2006/relationships/image" Target="../media/image213.emf"/><Relationship Id="rId34" Type="http://schemas.openxmlformats.org/officeDocument/2006/relationships/oleObject" Target="../embeddings/oleObject220.bin"/><Relationship Id="rId7" Type="http://schemas.openxmlformats.org/officeDocument/2006/relationships/image" Target="../media/image206.e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11.emf"/><Relationship Id="rId25" Type="http://schemas.openxmlformats.org/officeDocument/2006/relationships/image" Target="../media/image215.emf"/><Relationship Id="rId33" Type="http://schemas.openxmlformats.org/officeDocument/2006/relationships/image" Target="../media/image219.emf"/><Relationship Id="rId2" Type="http://schemas.openxmlformats.org/officeDocument/2006/relationships/oleObject" Target="../embeddings/oleObject204.bin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29" Type="http://schemas.openxmlformats.org/officeDocument/2006/relationships/image" Target="../media/image21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8.emf"/><Relationship Id="rId24" Type="http://schemas.openxmlformats.org/officeDocument/2006/relationships/oleObject" Target="../embeddings/oleObject215.bin"/><Relationship Id="rId32" Type="http://schemas.openxmlformats.org/officeDocument/2006/relationships/oleObject" Target="../embeddings/oleObject219.bin"/><Relationship Id="rId5" Type="http://schemas.openxmlformats.org/officeDocument/2006/relationships/image" Target="../media/image205.emf"/><Relationship Id="rId15" Type="http://schemas.openxmlformats.org/officeDocument/2006/relationships/image" Target="../media/image210.emf"/><Relationship Id="rId23" Type="http://schemas.openxmlformats.org/officeDocument/2006/relationships/image" Target="../media/image214.emf"/><Relationship Id="rId28" Type="http://schemas.openxmlformats.org/officeDocument/2006/relationships/oleObject" Target="../embeddings/oleObject217.bin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12.emf"/><Relationship Id="rId31" Type="http://schemas.openxmlformats.org/officeDocument/2006/relationships/image" Target="../media/image218.e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07.emf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4.bin"/><Relationship Id="rId27" Type="http://schemas.openxmlformats.org/officeDocument/2006/relationships/image" Target="../media/image216.emf"/><Relationship Id="rId30" Type="http://schemas.openxmlformats.org/officeDocument/2006/relationships/oleObject" Target="../embeddings/oleObject218.bin"/><Relationship Id="rId35" Type="http://schemas.openxmlformats.org/officeDocument/2006/relationships/image" Target="../media/image2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26.emf"/><Relationship Id="rId18" Type="http://schemas.openxmlformats.org/officeDocument/2006/relationships/oleObject" Target="../embeddings/oleObject229.bin"/><Relationship Id="rId26" Type="http://schemas.openxmlformats.org/officeDocument/2006/relationships/oleObject" Target="../embeddings/oleObject233.bin"/><Relationship Id="rId3" Type="http://schemas.openxmlformats.org/officeDocument/2006/relationships/image" Target="../media/image221.emf"/><Relationship Id="rId21" Type="http://schemas.openxmlformats.org/officeDocument/2006/relationships/image" Target="../media/image230.emf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28.emf"/><Relationship Id="rId25" Type="http://schemas.openxmlformats.org/officeDocument/2006/relationships/image" Target="../media/image232.emf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29" Type="http://schemas.openxmlformats.org/officeDocument/2006/relationships/image" Target="../media/image23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25.emf"/><Relationship Id="rId24" Type="http://schemas.openxmlformats.org/officeDocument/2006/relationships/oleObject" Target="../embeddings/oleObject232.bin"/><Relationship Id="rId5" Type="http://schemas.openxmlformats.org/officeDocument/2006/relationships/image" Target="../media/image222.emf"/><Relationship Id="rId15" Type="http://schemas.openxmlformats.org/officeDocument/2006/relationships/image" Target="../media/image227.emf"/><Relationship Id="rId23" Type="http://schemas.openxmlformats.org/officeDocument/2006/relationships/image" Target="../media/image231.emf"/><Relationship Id="rId28" Type="http://schemas.openxmlformats.org/officeDocument/2006/relationships/oleObject" Target="../embeddings/oleObject234.bin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29.e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Relationship Id="rId27" Type="http://schemas.openxmlformats.org/officeDocument/2006/relationships/image" Target="../media/image23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2.emf"/><Relationship Id="rId26" Type="http://schemas.openxmlformats.org/officeDocument/2006/relationships/image" Target="../media/image246.e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1.emf"/><Relationship Id="rId20" Type="http://schemas.openxmlformats.org/officeDocument/2006/relationships/image" Target="../media/image243.emf"/><Relationship Id="rId29" Type="http://schemas.openxmlformats.org/officeDocument/2006/relationships/oleObject" Target="../embeddings/oleObject24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6.e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45.e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47.emf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0.emf"/><Relationship Id="rId22" Type="http://schemas.openxmlformats.org/officeDocument/2006/relationships/image" Target="../media/image244.e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54.emf"/><Relationship Id="rId18" Type="http://schemas.openxmlformats.org/officeDocument/2006/relationships/oleObject" Target="../embeddings/oleObject257.bin"/><Relationship Id="rId26" Type="http://schemas.openxmlformats.org/officeDocument/2006/relationships/oleObject" Target="../embeddings/oleObject261.bin"/><Relationship Id="rId39" Type="http://schemas.openxmlformats.org/officeDocument/2006/relationships/image" Target="../media/image267.emf"/><Relationship Id="rId3" Type="http://schemas.openxmlformats.org/officeDocument/2006/relationships/image" Target="../media/image249.emf"/><Relationship Id="rId21" Type="http://schemas.openxmlformats.org/officeDocument/2006/relationships/image" Target="../media/image258.emf"/><Relationship Id="rId34" Type="http://schemas.openxmlformats.org/officeDocument/2006/relationships/oleObject" Target="../embeddings/oleObject265.bin"/><Relationship Id="rId7" Type="http://schemas.openxmlformats.org/officeDocument/2006/relationships/image" Target="../media/image251.e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56.emf"/><Relationship Id="rId25" Type="http://schemas.openxmlformats.org/officeDocument/2006/relationships/image" Target="../media/image260.emf"/><Relationship Id="rId33" Type="http://schemas.openxmlformats.org/officeDocument/2006/relationships/image" Target="../media/image264.emf"/><Relationship Id="rId38" Type="http://schemas.openxmlformats.org/officeDocument/2006/relationships/oleObject" Target="../embeddings/oleObject267.bin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8.bin"/><Relationship Id="rId29" Type="http://schemas.openxmlformats.org/officeDocument/2006/relationships/image" Target="../media/image262.emf"/><Relationship Id="rId41" Type="http://schemas.openxmlformats.org/officeDocument/2006/relationships/image" Target="../media/image268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53.emf"/><Relationship Id="rId24" Type="http://schemas.openxmlformats.org/officeDocument/2006/relationships/oleObject" Target="../embeddings/oleObject260.bin"/><Relationship Id="rId32" Type="http://schemas.openxmlformats.org/officeDocument/2006/relationships/oleObject" Target="../embeddings/oleObject264.bin"/><Relationship Id="rId37" Type="http://schemas.openxmlformats.org/officeDocument/2006/relationships/image" Target="../media/image266.emf"/><Relationship Id="rId40" Type="http://schemas.openxmlformats.org/officeDocument/2006/relationships/oleObject" Target="../embeddings/oleObject268.bin"/><Relationship Id="rId5" Type="http://schemas.openxmlformats.org/officeDocument/2006/relationships/image" Target="../media/image250.emf"/><Relationship Id="rId15" Type="http://schemas.openxmlformats.org/officeDocument/2006/relationships/image" Target="../media/image255.emf"/><Relationship Id="rId23" Type="http://schemas.openxmlformats.org/officeDocument/2006/relationships/image" Target="../media/image259.emf"/><Relationship Id="rId28" Type="http://schemas.openxmlformats.org/officeDocument/2006/relationships/oleObject" Target="../embeddings/oleObject262.bin"/><Relationship Id="rId36" Type="http://schemas.openxmlformats.org/officeDocument/2006/relationships/oleObject" Target="../embeddings/oleObject266.bin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257.emf"/><Relationship Id="rId31" Type="http://schemas.openxmlformats.org/officeDocument/2006/relationships/image" Target="../media/image263.emf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52.emf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59.bin"/><Relationship Id="rId27" Type="http://schemas.openxmlformats.org/officeDocument/2006/relationships/image" Target="../media/image261.emf"/><Relationship Id="rId30" Type="http://schemas.openxmlformats.org/officeDocument/2006/relationships/oleObject" Target="../embeddings/oleObject263.bin"/><Relationship Id="rId35" Type="http://schemas.openxmlformats.org/officeDocument/2006/relationships/image" Target="../media/image26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73.emf"/><Relationship Id="rId5" Type="http://schemas.openxmlformats.org/officeDocument/2006/relationships/image" Target="../media/image270.e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7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79.emf"/><Relationship Id="rId18" Type="http://schemas.openxmlformats.org/officeDocument/2006/relationships/oleObject" Target="../embeddings/oleObject282.bin"/><Relationship Id="rId3" Type="http://schemas.openxmlformats.org/officeDocument/2006/relationships/image" Target="../media/image274.emf"/><Relationship Id="rId21" Type="http://schemas.openxmlformats.org/officeDocument/2006/relationships/image" Target="../media/image283.emf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281.emf"/><Relationship Id="rId2" Type="http://schemas.openxmlformats.org/officeDocument/2006/relationships/oleObject" Target="../embeddings/oleObject274.bin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78.emf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23" Type="http://schemas.openxmlformats.org/officeDocument/2006/relationships/image" Target="../media/image284.emf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282.e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2.emf"/><Relationship Id="rId26" Type="http://schemas.openxmlformats.org/officeDocument/2006/relationships/image" Target="../media/image296.e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29" Type="http://schemas.openxmlformats.org/officeDocument/2006/relationships/oleObject" Target="../embeddings/oleObject29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95.emf"/><Relationship Id="rId32" Type="http://schemas.openxmlformats.org/officeDocument/2006/relationships/image" Target="../media/image299.png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297.emf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0.emf"/><Relationship Id="rId22" Type="http://schemas.openxmlformats.org/officeDocument/2006/relationships/image" Target="../media/image294.e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29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image" Target="../media/image300.emf"/><Relationship Id="rId7" Type="http://schemas.openxmlformats.org/officeDocument/2006/relationships/image" Target="../media/image302.emf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304.emf"/><Relationship Id="rId5" Type="http://schemas.openxmlformats.org/officeDocument/2006/relationships/image" Target="../media/image301.e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0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13" Type="http://schemas.openxmlformats.org/officeDocument/2006/relationships/image" Target="../media/image310.emf"/><Relationship Id="rId3" Type="http://schemas.openxmlformats.org/officeDocument/2006/relationships/image" Target="../media/image305.wmf"/><Relationship Id="rId7" Type="http://schemas.openxmlformats.org/officeDocument/2006/relationships/image" Target="../media/image307.emf"/><Relationship Id="rId12" Type="http://schemas.openxmlformats.org/officeDocument/2006/relationships/oleObject" Target="../embeddings/oleObject311.bin"/><Relationship Id="rId2" Type="http://schemas.openxmlformats.org/officeDocument/2006/relationships/oleObject" Target="../embeddings/oleObject3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8.bin"/><Relationship Id="rId11" Type="http://schemas.openxmlformats.org/officeDocument/2006/relationships/image" Target="../media/image309.emf"/><Relationship Id="rId5" Type="http://schemas.openxmlformats.org/officeDocument/2006/relationships/image" Target="../media/image306.emf"/><Relationship Id="rId15" Type="http://schemas.openxmlformats.org/officeDocument/2006/relationships/image" Target="../media/image311.emf"/><Relationship Id="rId10" Type="http://schemas.openxmlformats.org/officeDocument/2006/relationships/oleObject" Target="../embeddings/oleObject310.bin"/><Relationship Id="rId4" Type="http://schemas.openxmlformats.org/officeDocument/2006/relationships/oleObject" Target="../embeddings/oleObject307.bin"/><Relationship Id="rId9" Type="http://schemas.openxmlformats.org/officeDocument/2006/relationships/image" Target="../media/image308.emf"/><Relationship Id="rId14" Type="http://schemas.openxmlformats.org/officeDocument/2006/relationships/oleObject" Target="../embeddings/oleObject3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17.emf"/><Relationship Id="rId18" Type="http://schemas.openxmlformats.org/officeDocument/2006/relationships/oleObject" Target="../embeddings/oleObject321.bin"/><Relationship Id="rId26" Type="http://schemas.openxmlformats.org/officeDocument/2006/relationships/oleObject" Target="../embeddings/oleObject325.bin"/><Relationship Id="rId3" Type="http://schemas.openxmlformats.org/officeDocument/2006/relationships/image" Target="../media/image312.emf"/><Relationship Id="rId21" Type="http://schemas.openxmlformats.org/officeDocument/2006/relationships/image" Target="../media/image321.emf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19.emf"/><Relationship Id="rId25" Type="http://schemas.openxmlformats.org/officeDocument/2006/relationships/image" Target="../media/image323.emf"/><Relationship Id="rId2" Type="http://schemas.openxmlformats.org/officeDocument/2006/relationships/oleObject" Target="../embeddings/oleObject313.bin"/><Relationship Id="rId16" Type="http://schemas.openxmlformats.org/officeDocument/2006/relationships/oleObject" Target="../embeddings/oleObject320.bin"/><Relationship Id="rId20" Type="http://schemas.openxmlformats.org/officeDocument/2006/relationships/oleObject" Target="../embeddings/oleObject322.bin"/><Relationship Id="rId29" Type="http://schemas.openxmlformats.org/officeDocument/2006/relationships/image" Target="../media/image325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24.bin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2.emf"/><Relationship Id="rId28" Type="http://schemas.openxmlformats.org/officeDocument/2006/relationships/oleObject" Target="../embeddings/oleObject326.bin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20.emf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3.bin"/><Relationship Id="rId27" Type="http://schemas.openxmlformats.org/officeDocument/2006/relationships/image" Target="../media/image32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9" Type="http://schemas.openxmlformats.org/officeDocument/2006/relationships/image" Target="../media/image28.emf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33" Type="http://schemas.openxmlformats.org/officeDocument/2006/relationships/image" Target="../media/image25.emf"/><Relationship Id="rId38" Type="http://schemas.openxmlformats.org/officeDocument/2006/relationships/oleObject" Target="../embeddings/oleObject28.bin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3.emf"/><Relationship Id="rId41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27.emf"/><Relationship Id="rId40" Type="http://schemas.openxmlformats.org/officeDocument/2006/relationships/oleObject" Target="../embeddings/oleObject29.bin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31" Type="http://schemas.openxmlformats.org/officeDocument/2006/relationships/image" Target="../media/image2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2.e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9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69.e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7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6.e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71.emf"/><Relationship Id="rId21" Type="http://schemas.openxmlformats.org/officeDocument/2006/relationships/image" Target="../media/image80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8.e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9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7.e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9" Type="http://schemas.openxmlformats.org/officeDocument/2006/relationships/image" Target="../media/image100.emf"/><Relationship Id="rId3" Type="http://schemas.openxmlformats.org/officeDocument/2006/relationships/image" Target="../media/image82.e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98.bin"/><Relationship Id="rId42" Type="http://schemas.openxmlformats.org/officeDocument/2006/relationships/oleObject" Target="../embeddings/oleObject102.bin"/><Relationship Id="rId47" Type="http://schemas.openxmlformats.org/officeDocument/2006/relationships/image" Target="../media/image104.emf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emf"/><Relationship Id="rId38" Type="http://schemas.openxmlformats.org/officeDocument/2006/relationships/oleObject" Target="../embeddings/oleObject100.bin"/><Relationship Id="rId46" Type="http://schemas.openxmlformats.org/officeDocument/2006/relationships/oleObject" Target="../embeddings/oleObject104.bin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95.emf"/><Relationship Id="rId41" Type="http://schemas.openxmlformats.org/officeDocument/2006/relationships/image" Target="../media/image101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99.emf"/><Relationship Id="rId40" Type="http://schemas.openxmlformats.org/officeDocument/2006/relationships/oleObject" Target="../embeddings/oleObject101.bin"/><Relationship Id="rId45" Type="http://schemas.openxmlformats.org/officeDocument/2006/relationships/image" Target="../media/image103.e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0.emf"/><Relationship Id="rId31" Type="http://schemas.openxmlformats.org/officeDocument/2006/relationships/image" Target="../media/image96.emf"/><Relationship Id="rId44" Type="http://schemas.openxmlformats.org/officeDocument/2006/relationships/oleObject" Target="../embeddings/oleObject103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94.e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98.emf"/><Relationship Id="rId43" Type="http://schemas.openxmlformats.org/officeDocument/2006/relationships/image" Target="../media/image10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1">
            <a:extLst>
              <a:ext uri="{FF2B5EF4-FFF2-40B4-BE49-F238E27FC236}">
                <a16:creationId xmlns:a16="http://schemas.microsoft.com/office/drawing/2014/main" id="{F5821157-3A0D-429B-A05C-E130811B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Rectangle 71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25908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54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第二章</a:t>
            </a:r>
          </a:p>
        </p:txBody>
      </p:sp>
      <p:sp>
        <p:nvSpPr>
          <p:cNvPr id="2052" name="Text Box 43"/>
          <p:cNvSpPr txBox="1">
            <a:spLocks noChangeArrowheads="1"/>
          </p:cNvSpPr>
          <p:nvPr/>
        </p:nvSpPr>
        <p:spPr bwMode="auto">
          <a:xfrm>
            <a:off x="1922463" y="1196752"/>
            <a:ext cx="50323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5400" dirty="0">
                <a:latin typeface="华文行楷" pitchFamily="2" charset="-122"/>
                <a:ea typeface="华文行楷" pitchFamily="2" charset="-122"/>
              </a:rPr>
              <a:t>极限与连续函数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908175" y="2565400"/>
            <a:ext cx="63404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第一节     数列的极限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第二节     函数的极限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第三节    无穷小与无穷大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第四节    连续函数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第五节    连续函数的运算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第六节    闭区间上连续函数的性质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9763"/>
            <a:ext cx="2819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证明数列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770188" y="547688"/>
          <a:ext cx="40878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90721" imgH="219149" progId="Equation.3">
                  <p:embed/>
                </p:oleObj>
              </mc:Choice>
              <mc:Fallback>
                <p:oleObj name="公式" r:id="rId2" imgW="1590721" imgH="219149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47688"/>
                        <a:ext cx="40878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781800" y="665163"/>
            <a:ext cx="2209800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是发散的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1371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用反证法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9750" y="2057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假设数列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057400" y="2079625"/>
          <a:ext cx="785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7259" imgH="181123" progId="Equation.3">
                  <p:embed/>
                </p:oleObj>
              </mc:Choice>
              <mc:Fallback>
                <p:oleObj name="公式" r:id="rId4" imgW="257259" imgH="181123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79625"/>
                        <a:ext cx="7858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895600" y="2070100"/>
            <a:ext cx="5630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则有唯一极限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39750" y="27749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009650" y="2668588"/>
          <a:ext cx="1085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1037" imgH="257175" progId="Equation.3">
                  <p:embed/>
                </p:oleObj>
              </mc:Choice>
              <mc:Fallback>
                <p:oleObj name="公式" r:id="rId6" imgW="381037" imgH="257175" progId="Equation.3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68588"/>
                        <a:ext cx="1085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095500" y="2789238"/>
            <a:ext cx="5868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则存在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09507"/>
              </p:ext>
            </p:extLst>
          </p:nvPr>
        </p:nvGraphicFramePr>
        <p:xfrm>
          <a:off x="1534160" y="3717257"/>
          <a:ext cx="2867978" cy="61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66837" imgH="200136" progId="Equation.3">
                  <p:embed/>
                </p:oleObj>
              </mc:Choice>
              <mc:Fallback>
                <p:oleObj name="公式" r:id="rId8" imgW="1066837" imgH="200136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160" y="3717257"/>
                        <a:ext cx="2867978" cy="61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9750" y="48180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但因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371600" y="4724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3480" imgH="181123" progId="Equation.3">
                  <p:embed/>
                </p:oleObj>
              </mc:Choice>
              <mc:Fallback>
                <p:oleObj name="公式" r:id="rId10" imgW="133480" imgH="181123" progId="Equation.3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53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752600" y="4811713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交替取值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与－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而此二数不可能同时落在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3435350" y="5407025"/>
          <a:ext cx="2243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76151" imgH="257175" progId="Equation.3">
                  <p:embed/>
                </p:oleObj>
              </mc:Choice>
              <mc:Fallback>
                <p:oleObj name="公式" r:id="rId12" imgW="876151" imgH="257175" progId="Equation.3">
                  <p:embed/>
                  <p:pic>
                    <p:nvPicPr>
                      <p:cNvPr id="9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5407025"/>
                        <a:ext cx="22431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592763" y="5500688"/>
            <a:ext cx="3370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因此数列发散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5105400" y="3884613"/>
            <a:ext cx="3810000" cy="763587"/>
            <a:chOff x="2880" y="2207"/>
            <a:chExt cx="2400" cy="481"/>
          </a:xfrm>
        </p:grpSpPr>
        <p:graphicFrame>
          <p:nvGraphicFramePr>
            <p:cNvPr id="11292" name="Object 32"/>
            <p:cNvGraphicFramePr>
              <a:graphicFrameLocks noChangeAspect="1"/>
            </p:cNvGraphicFramePr>
            <p:nvPr/>
          </p:nvGraphicFramePr>
          <p:xfrm>
            <a:off x="2944" y="2208"/>
            <a:ext cx="5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04763" imgH="257175" progId="Equation.3">
                    <p:embed/>
                  </p:oleObj>
                </mc:Choice>
                <mc:Fallback>
                  <p:oleObj name="公式" r:id="rId14" imgW="304763" imgH="257175" progId="Equation.3">
                    <p:embed/>
                    <p:pic>
                      <p:nvPicPr>
                        <p:cNvPr id="1129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208"/>
                          <a:ext cx="56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31"/>
            <p:cNvGraphicFramePr>
              <a:graphicFrameLocks noChangeAspect="1"/>
            </p:cNvGraphicFramePr>
            <p:nvPr/>
          </p:nvGraphicFramePr>
          <p:xfrm>
            <a:off x="4380" y="2208"/>
            <a:ext cx="5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04763" imgH="257175" progId="Equation.3">
                    <p:embed/>
                  </p:oleObj>
                </mc:Choice>
                <mc:Fallback>
                  <p:oleObj name="公式" r:id="rId16" imgW="304763" imgH="257175" progId="Equation.3">
                    <p:embed/>
                    <p:pic>
                      <p:nvPicPr>
                        <p:cNvPr id="1129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208"/>
                          <a:ext cx="56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2880" y="222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Oval 25"/>
            <p:cNvSpPr>
              <a:spLocks noChangeArrowheads="1"/>
            </p:cNvSpPr>
            <p:nvPr/>
          </p:nvSpPr>
          <p:spPr bwMode="auto">
            <a:xfrm>
              <a:off x="3935" y="2207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96" name="Oval 26"/>
            <p:cNvSpPr>
              <a:spLocks noChangeArrowheads="1"/>
            </p:cNvSpPr>
            <p:nvPr/>
          </p:nvSpPr>
          <p:spPr bwMode="auto">
            <a:xfrm>
              <a:off x="4658" y="2207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97" name="Oval 27"/>
            <p:cNvSpPr>
              <a:spLocks noChangeArrowheads="1"/>
            </p:cNvSpPr>
            <p:nvPr/>
          </p:nvSpPr>
          <p:spPr bwMode="auto">
            <a:xfrm>
              <a:off x="3168" y="2207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1298" name="Object 29"/>
            <p:cNvGraphicFramePr>
              <a:graphicFrameLocks noChangeAspect="1"/>
            </p:cNvGraphicFramePr>
            <p:nvPr/>
          </p:nvGraphicFramePr>
          <p:xfrm>
            <a:off x="3840" y="2324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76274" imgH="95398" progId="Equation.3">
                    <p:embed/>
                  </p:oleObj>
                </mc:Choice>
                <mc:Fallback>
                  <p:oleObj name="公式" r:id="rId18" imgW="76274" imgH="95398" progId="Equation.3">
                    <p:embed/>
                    <p:pic>
                      <p:nvPicPr>
                        <p:cNvPr id="1129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24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5638800" y="3919538"/>
            <a:ext cx="2286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84188" y="551497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长度为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的开区间 </a:t>
            </a:r>
          </a:p>
        </p:txBody>
      </p:sp>
    </p:spTree>
    <p:extLst>
      <p:ext uri="{BB962C8B-B14F-4D97-AF65-F5344CB8AC3E}">
        <p14:creationId xmlns:p14="http://schemas.microsoft.com/office/powerpoint/2010/main" val="7316831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2" grpId="0" autoUpdateAnimBg="0"/>
      <p:bldP spid="9224" grpId="0" autoUpdateAnimBg="0"/>
      <p:bldP spid="9226" grpId="0" autoUpdateAnimBg="0"/>
      <p:bldP spid="9228" grpId="0" autoUpdateAnimBg="0"/>
      <p:bldP spid="9230" grpId="0" autoUpdateAnimBg="0"/>
      <p:bldP spid="9233" grpId="0" autoUpdateAnimBg="0"/>
      <p:bldP spid="9236" grpId="0" build="p" autoUpdateAnimBg="0" advAuto="0"/>
      <p:bldP spid="9250" grpId="0" animBg="1"/>
      <p:bldP spid="92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754563" cy="609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(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有界性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收敛数列必有界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39750" y="9540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689100" y="962025"/>
          <a:ext cx="18462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4236" imgH="257175" progId="Equation.3">
                  <p:embed/>
                </p:oleObj>
              </mc:Choice>
              <mc:Fallback>
                <p:oleObj name="公式" r:id="rId2" imgW="714236" imgH="257175" progId="Equation.3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962025"/>
                        <a:ext cx="18462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509963" y="9794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4038600" y="992188"/>
          <a:ext cx="1003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2900" imgH="152437" progId="Equation.3">
                  <p:embed/>
                </p:oleObj>
              </mc:Choice>
              <mc:Fallback>
                <p:oleObj name="公式" r:id="rId4" imgW="342900" imgH="152437" progId="Equation.3">
                  <p:embed/>
                  <p:pic>
                    <p:nvPicPr>
                      <p:cNvPr id="99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92188"/>
                        <a:ext cx="1003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5486400" y="992188"/>
          <a:ext cx="808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626" imgH="152437" progId="Equation.3">
                  <p:embed/>
                </p:oleObj>
              </mc:Choice>
              <mc:Fallback>
                <p:oleObj name="公式" r:id="rId6" imgW="266626" imgH="152437" progId="Equation.3">
                  <p:embed/>
                  <p:pic>
                    <p:nvPicPr>
                      <p:cNvPr id="99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2188"/>
                        <a:ext cx="808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953000" y="9271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248400" y="9271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6723063" y="990600"/>
          <a:ext cx="1035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1969" imgH="133424" progId="Equation.3">
                  <p:embed/>
                </p:oleObj>
              </mc:Choice>
              <mc:Fallback>
                <p:oleObj name="公式" r:id="rId8" imgW="361969" imgH="133424" progId="Equation.3">
                  <p:embed/>
                  <p:pic>
                    <p:nvPicPr>
                      <p:cNvPr id="99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990600"/>
                        <a:ext cx="10350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7675563" y="962025"/>
            <a:ext cx="10493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290763" y="177323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从而有</a:t>
            </a:r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1187450" y="2349500"/>
          <a:ext cx="3527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63" imgH="209476" progId="Equation.DSMT4">
                  <p:embed/>
                </p:oleObj>
              </mc:Choice>
              <mc:Fallback>
                <p:oleObj name="Equation" r:id="rId10" imgW="1333463" imgH="209476" progId="Equation.DSMT4">
                  <p:embed/>
                  <p:pic>
                    <p:nvPicPr>
                      <p:cNvPr id="993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3527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5514975" y="2341563"/>
          <a:ext cx="20796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1143" imgH="228489" progId="Equation.DSMT4">
                  <p:embed/>
                </p:oleObj>
              </mc:Choice>
              <mc:Fallback>
                <p:oleObj name="Equation" r:id="rId12" imgW="781143" imgH="228489" progId="Equation.DSMT4">
                  <p:embed/>
                  <p:pic>
                    <p:nvPicPr>
                      <p:cNvPr id="993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2341563"/>
                        <a:ext cx="20796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23850" y="32131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 </a:t>
            </a:r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1033463" y="3213100"/>
          <a:ext cx="5929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314659" imgH="209476" progId="Equation.3">
                  <p:embed/>
                </p:oleObj>
              </mc:Choice>
              <mc:Fallback>
                <p:oleObj name="公式" r:id="rId14" imgW="2314659" imgH="209476" progId="Equation.3">
                  <p:embed/>
                  <p:pic>
                    <p:nvPicPr>
                      <p:cNvPr id="993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213100"/>
                        <a:ext cx="59293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5749925" y="3213100"/>
          <a:ext cx="1035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1969" imgH="209476" progId="Equation.3">
                  <p:embed/>
                </p:oleObj>
              </mc:Choice>
              <mc:Fallback>
                <p:oleObj name="公式" r:id="rId16" imgW="361969" imgH="209476" progId="Equation.3">
                  <p:embed/>
                  <p:pic>
                    <p:nvPicPr>
                      <p:cNvPr id="993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3213100"/>
                        <a:ext cx="10350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323850" y="39719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1547813" y="3949700"/>
          <a:ext cx="39147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514447" imgH="209476" progId="Equation.3">
                  <p:embed/>
                </p:oleObj>
              </mc:Choice>
              <mc:Fallback>
                <p:oleObj name="公式" r:id="rId18" imgW="1514447" imgH="209476" progId="Equation.3">
                  <p:embed/>
                  <p:pic>
                    <p:nvPicPr>
                      <p:cNvPr id="993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49700"/>
                        <a:ext cx="39147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296863" y="458628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由此证明收敛数列必有界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539750" y="5195888"/>
            <a:ext cx="586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此性质反过来不一定成立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2316163" y="5783263"/>
          <a:ext cx="165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600159" imgH="209476" progId="Equation.3">
                  <p:embed/>
                </p:oleObj>
              </mc:Choice>
              <mc:Fallback>
                <p:oleObj name="公式" r:id="rId20" imgW="600159" imgH="209476" progId="Equation.3">
                  <p:embed/>
                  <p:pic>
                    <p:nvPicPr>
                      <p:cNvPr id="993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5783263"/>
                        <a:ext cx="1651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3886200" y="58499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虽有界但不收敛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9353" name="Object 25"/>
          <p:cNvGraphicFramePr>
            <a:graphicFrameLocks noChangeAspect="1"/>
          </p:cNvGraphicFramePr>
          <p:nvPr/>
        </p:nvGraphicFramePr>
        <p:xfrm>
          <a:off x="485775" y="1700213"/>
          <a:ext cx="19177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04869" imgH="209476" progId="Equation.3">
                  <p:embed/>
                </p:oleObj>
              </mc:Choice>
              <mc:Fallback>
                <p:oleObj name="公式" r:id="rId22" imgW="704869" imgH="209476" progId="Equation.3">
                  <p:embed/>
                  <p:pic>
                    <p:nvPicPr>
                      <p:cNvPr id="993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700213"/>
                        <a:ext cx="19177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508125" y="58578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数列</a:t>
            </a:r>
            <a:endParaRPr kumimoji="1" lang="zh-CN" altLang="en-US" sz="32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4859338" y="23495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3" grpId="0" autoUpdateAnimBg="0"/>
      <p:bldP spid="99336" grpId="0" autoUpdateAnimBg="0"/>
      <p:bldP spid="99337" grpId="0" autoUpdateAnimBg="0"/>
      <p:bldP spid="99339" grpId="0" autoUpdateAnimBg="0"/>
      <p:bldP spid="99340" grpId="0" autoUpdateAnimBg="0"/>
      <p:bldP spid="99343" grpId="0" autoUpdateAnimBg="0"/>
      <p:bldP spid="99346" grpId="0" autoUpdateAnimBg="0"/>
      <p:bldP spid="99348" grpId="0" autoUpdateAnimBg="0"/>
      <p:bldP spid="99349" grpId="0" autoUpdateAnimBg="0"/>
      <p:bldP spid="99352" grpId="0" autoUpdateAnimBg="0"/>
      <p:bldP spid="99355" grpId="0" build="p" autoUpdateAnimBg="0"/>
      <p:bldP spid="993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41900" cy="609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(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保号性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收敛数列的保号性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9750" y="946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627306"/>
              </p:ext>
            </p:extLst>
          </p:nvPr>
        </p:nvGraphicFramePr>
        <p:xfrm>
          <a:off x="971284" y="914401"/>
          <a:ext cx="2108466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00212" imgH="304874" progId="Equation.3">
                  <p:embed/>
                </p:oleObj>
              </mc:Choice>
              <mc:Fallback>
                <p:oleObj name="公式" r:id="rId2" imgW="800212" imgH="304874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84" y="914401"/>
                        <a:ext cx="2108466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1650" y="946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590925" y="982663"/>
          <a:ext cx="904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4763" imgH="133424" progId="Equation.3">
                  <p:embed/>
                </p:oleObj>
              </mc:Choice>
              <mc:Fallback>
                <p:oleObj name="公式" r:id="rId4" imgW="304763" imgH="133424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982663"/>
                        <a:ext cx="904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626100" y="898525"/>
          <a:ext cx="3181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14394" imgH="228489" progId="Equation.3">
                  <p:embed/>
                </p:oleObj>
              </mc:Choice>
              <mc:Fallback>
                <p:oleObj name="公式" r:id="rId6" imgW="1314394" imgH="228489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898525"/>
                        <a:ext cx="31813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15900" y="18557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174750" y="1811338"/>
          <a:ext cx="1098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1037" imgH="181123" progId="Equation.3">
                  <p:embed/>
                </p:oleObj>
              </mc:Choice>
              <mc:Fallback>
                <p:oleObj name="公式" r:id="rId8" imgW="381037" imgH="181123" progId="Equation.3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811338"/>
                        <a:ext cx="1098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4570413" y="947738"/>
          <a:ext cx="1000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2900" imgH="152437" progId="Equation.3">
                  <p:embed/>
                </p:oleObj>
              </mc:Choice>
              <mc:Fallback>
                <p:oleObj name="公式" r:id="rId10" imgW="342900" imgH="152437" progId="Equation.3">
                  <p:embed/>
                  <p:pic>
                    <p:nvPicPr>
                      <p:cNvPr id="34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947738"/>
                        <a:ext cx="1000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2306638" y="1849438"/>
          <a:ext cx="969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3533" imgH="152437" progId="Equation.3">
                  <p:embed/>
                </p:oleObj>
              </mc:Choice>
              <mc:Fallback>
                <p:oleObj name="公式" r:id="rId12" imgW="333533" imgH="152437" progId="Equation.3">
                  <p:embed/>
                  <p:pic>
                    <p:nvPicPr>
                      <p:cNvPr id="34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849438"/>
                        <a:ext cx="9699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39750" y="2460625"/>
            <a:ext cx="2771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0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3103563" y="2317750"/>
          <a:ext cx="10985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81037" imgH="266848" progId="Equation.3">
                  <p:embed/>
                </p:oleObj>
              </mc:Choice>
              <mc:Fallback>
                <p:oleObj name="公式" r:id="rId14" imgW="381037" imgH="266848" progId="Equation.3">
                  <p:embed/>
                  <p:pic>
                    <p:nvPicPr>
                      <p:cNvPr id="3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317750"/>
                        <a:ext cx="10985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1508125" y="3228975"/>
          <a:ext cx="1585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71388" imgH="209476" progId="Equation.3">
                  <p:embed/>
                </p:oleObj>
              </mc:Choice>
              <mc:Fallback>
                <p:oleObj name="公式" r:id="rId16" imgW="571388" imgH="209476" progId="Equation.3">
                  <p:embed/>
                  <p:pic>
                    <p:nvPicPr>
                      <p:cNvPr id="3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228975"/>
                        <a:ext cx="15859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3048000" y="3105150"/>
          <a:ext cx="387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4710" imgH="266848" progId="Equation.3">
                  <p:embed/>
                </p:oleObj>
              </mc:Choice>
              <mc:Fallback>
                <p:oleObj name="公式" r:id="rId18" imgW="104710" imgH="266848" progId="Equation.3">
                  <p:embed/>
                  <p:pic>
                    <p:nvPicPr>
                      <p:cNvPr id="3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05150"/>
                        <a:ext cx="387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3581400" y="345757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4740275" y="3254375"/>
          <a:ext cx="808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66626" imgH="181123" progId="Equation.3">
                  <p:embed/>
                </p:oleObj>
              </mc:Choice>
              <mc:Fallback>
                <p:oleObj name="公式" r:id="rId20" imgW="266626" imgH="181123" progId="Equation.3">
                  <p:embed/>
                  <p:pic>
                    <p:nvPicPr>
                      <p:cNvPr id="3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3254375"/>
                        <a:ext cx="8080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5492750" y="3254375"/>
          <a:ext cx="15509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571388" imgH="200136" progId="Equation.3">
                  <p:embed/>
                </p:oleObj>
              </mc:Choice>
              <mc:Fallback>
                <p:oleObj name="公式" r:id="rId22" imgW="571388" imgH="200136" progId="Equation.3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254375"/>
                        <a:ext cx="15509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0" name="Group 34"/>
          <p:cNvGrpSpPr>
            <a:grpSpLocks/>
          </p:cNvGrpSpPr>
          <p:nvPr/>
        </p:nvGrpSpPr>
        <p:grpSpPr bwMode="auto">
          <a:xfrm>
            <a:off x="1295400" y="4826000"/>
            <a:ext cx="6494463" cy="431800"/>
            <a:chOff x="960" y="2928"/>
            <a:chExt cx="4091" cy="272"/>
          </a:xfrm>
        </p:grpSpPr>
        <p:sp>
          <p:nvSpPr>
            <p:cNvPr id="13356" name="Line 28"/>
            <p:cNvSpPr>
              <a:spLocks noChangeShapeType="1"/>
            </p:cNvSpPr>
            <p:nvPr/>
          </p:nvSpPr>
          <p:spPr bwMode="auto">
            <a:xfrm>
              <a:off x="960" y="297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>
              <a:off x="2880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8" name="Object 30"/>
            <p:cNvGraphicFramePr>
              <a:graphicFrameLocks noChangeAspect="1"/>
            </p:cNvGraphicFramePr>
            <p:nvPr/>
          </p:nvGraphicFramePr>
          <p:xfrm>
            <a:off x="2773" y="2975"/>
            <a:ext cx="20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6274" imgH="95398" progId="Equation.3">
                    <p:embed/>
                  </p:oleObj>
                </mc:Choice>
                <mc:Fallback>
                  <p:oleObj name="公式" r:id="rId24" imgW="76274" imgH="95398" progId="Equation.3">
                    <p:embed/>
                    <p:pic>
                      <p:nvPicPr>
                        <p:cNvPr id="1335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2975"/>
                          <a:ext cx="20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31"/>
            <p:cNvGraphicFramePr>
              <a:graphicFrameLocks noChangeAspect="1"/>
            </p:cNvGraphicFramePr>
            <p:nvPr/>
          </p:nvGraphicFramePr>
          <p:xfrm>
            <a:off x="4848" y="2976"/>
            <a:ext cx="20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76274" imgH="95398" progId="Equation.3">
                    <p:embed/>
                  </p:oleObj>
                </mc:Choice>
                <mc:Fallback>
                  <p:oleObj name="公式" r:id="rId26" imgW="76274" imgH="95398" progId="Equation.3">
                    <p:embed/>
                    <p:pic>
                      <p:nvPicPr>
                        <p:cNvPr id="133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976"/>
                          <a:ext cx="20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8" name="Group 42"/>
          <p:cNvGrpSpPr>
            <a:grpSpLocks/>
          </p:cNvGrpSpPr>
          <p:nvPr/>
        </p:nvGrpSpPr>
        <p:grpSpPr bwMode="auto">
          <a:xfrm>
            <a:off x="3132138" y="3716338"/>
            <a:ext cx="2438400" cy="1190625"/>
            <a:chOff x="2112" y="2226"/>
            <a:chExt cx="1536" cy="750"/>
          </a:xfrm>
        </p:grpSpPr>
        <p:sp>
          <p:nvSpPr>
            <p:cNvPr id="13348" name="Line 32"/>
            <p:cNvSpPr>
              <a:spLocks noChangeShapeType="1"/>
            </p:cNvSpPr>
            <p:nvPr/>
          </p:nvSpPr>
          <p:spPr bwMode="auto">
            <a:xfrm>
              <a:off x="3648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33"/>
            <p:cNvSpPr>
              <a:spLocks noChangeShapeType="1"/>
            </p:cNvSpPr>
            <p:nvPr/>
          </p:nvSpPr>
          <p:spPr bwMode="auto">
            <a:xfrm>
              <a:off x="2112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2112" y="2226"/>
              <a:ext cx="768" cy="654"/>
              <a:chOff x="2112" y="2226"/>
              <a:chExt cx="768" cy="654"/>
            </a:xfrm>
          </p:grpSpPr>
          <p:sp>
            <p:nvSpPr>
              <p:cNvPr id="13354" name="AutoShape 35"/>
              <p:cNvSpPr>
                <a:spLocks/>
              </p:cNvSpPr>
              <p:nvPr/>
            </p:nvSpPr>
            <p:spPr bwMode="auto">
              <a:xfrm rot="-5400000">
                <a:off x="2424" y="242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3355" name="Object 37"/>
              <p:cNvGraphicFramePr>
                <a:graphicFrameLocks noChangeAspect="1"/>
              </p:cNvGraphicFramePr>
              <p:nvPr/>
            </p:nvGraphicFramePr>
            <p:xfrm>
              <a:off x="2396" y="2226"/>
              <a:ext cx="244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04710" imgH="266848" progId="Equation.3">
                      <p:embed/>
                    </p:oleObj>
                  </mc:Choice>
                  <mc:Fallback>
                    <p:oleObj name="公式" r:id="rId28" imgW="104710" imgH="266848" progId="Equation.3">
                      <p:embed/>
                      <p:pic>
                        <p:nvPicPr>
                          <p:cNvPr id="13355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2226"/>
                            <a:ext cx="244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51" name="Group 39"/>
            <p:cNvGrpSpPr>
              <a:grpSpLocks/>
            </p:cNvGrpSpPr>
            <p:nvPr/>
          </p:nvGrpSpPr>
          <p:grpSpPr bwMode="auto">
            <a:xfrm>
              <a:off x="2880" y="2226"/>
              <a:ext cx="768" cy="654"/>
              <a:chOff x="2112" y="2226"/>
              <a:chExt cx="768" cy="654"/>
            </a:xfrm>
          </p:grpSpPr>
          <p:sp>
            <p:nvSpPr>
              <p:cNvPr id="13352" name="AutoShape 40"/>
              <p:cNvSpPr>
                <a:spLocks/>
              </p:cNvSpPr>
              <p:nvPr/>
            </p:nvSpPr>
            <p:spPr bwMode="auto">
              <a:xfrm rot="-5400000">
                <a:off x="2424" y="242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3353" name="Object 41"/>
              <p:cNvGraphicFramePr>
                <a:graphicFrameLocks noChangeAspect="1"/>
              </p:cNvGraphicFramePr>
              <p:nvPr/>
            </p:nvGraphicFramePr>
            <p:xfrm>
              <a:off x="2396" y="2226"/>
              <a:ext cx="244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104710" imgH="266848" progId="Equation.3">
                      <p:embed/>
                    </p:oleObj>
                  </mc:Choice>
                  <mc:Fallback>
                    <p:oleObj name="公式" r:id="rId30" imgW="104710" imgH="266848" progId="Equation.3">
                      <p:embed/>
                      <p:pic>
                        <p:nvPicPr>
                          <p:cNvPr id="13353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2226"/>
                            <a:ext cx="244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39750" y="5292725"/>
            <a:ext cx="3803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推论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若数列从某项起</a:t>
            </a:r>
          </a:p>
        </p:txBody>
      </p:sp>
      <p:graphicFrame>
        <p:nvGraphicFramePr>
          <p:cNvPr id="34862" name="Object 46"/>
          <p:cNvGraphicFramePr>
            <a:graphicFrameLocks noChangeAspect="1"/>
          </p:cNvGraphicFramePr>
          <p:nvPr/>
        </p:nvGraphicFramePr>
        <p:xfrm>
          <a:off x="4086225" y="5292725"/>
          <a:ext cx="10953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381037" imgH="181123" progId="Equation.3">
                  <p:embed/>
                </p:oleObj>
              </mc:Choice>
              <mc:Fallback>
                <p:oleObj name="公式" r:id="rId32" imgW="381037" imgH="181123" progId="Equation.3">
                  <p:embed/>
                  <p:pic>
                    <p:nvPicPr>
                      <p:cNvPr id="3486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5292725"/>
                        <a:ext cx="10953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6165850" y="5292725"/>
          <a:ext cx="2244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847716" imgH="266848" progId="Equation.3">
                  <p:embed/>
                </p:oleObj>
              </mc:Choice>
              <mc:Fallback>
                <p:oleObj name="公式" r:id="rId34" imgW="847716" imgH="266848" progId="Equation.3">
                  <p:embed/>
                  <p:pic>
                    <p:nvPicPr>
                      <p:cNvPr id="3486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5292725"/>
                        <a:ext cx="22447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4" name="Object 48"/>
          <p:cNvGraphicFramePr>
            <a:graphicFrameLocks noChangeAspect="1"/>
          </p:cNvGraphicFramePr>
          <p:nvPr/>
        </p:nvGraphicFramePr>
        <p:xfrm>
          <a:off x="207963" y="5875338"/>
          <a:ext cx="1339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495449" imgH="171450" progId="Equation.3">
                  <p:embed/>
                </p:oleObj>
              </mc:Choice>
              <mc:Fallback>
                <p:oleObj name="公式" r:id="rId36" imgW="495449" imgH="171450" progId="Equation.3">
                  <p:embed/>
                  <p:pic>
                    <p:nvPicPr>
                      <p:cNvPr id="3486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5875338"/>
                        <a:ext cx="1339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5" name="Object 49"/>
          <p:cNvGraphicFramePr>
            <a:graphicFrameLocks noChangeAspect="1"/>
          </p:cNvGraphicFramePr>
          <p:nvPr/>
        </p:nvGraphicFramePr>
        <p:xfrm>
          <a:off x="5259388" y="5297488"/>
          <a:ext cx="8715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95396" imgH="152437" progId="Equation.3">
                  <p:embed/>
                </p:oleObj>
              </mc:Choice>
              <mc:Fallback>
                <p:oleObj name="公式" r:id="rId38" imgW="295396" imgH="152437" progId="Equation.3">
                  <p:embed/>
                  <p:pic>
                    <p:nvPicPr>
                      <p:cNvPr id="3486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5297488"/>
                        <a:ext cx="8715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6" name="Object 50"/>
          <p:cNvGraphicFramePr>
            <a:graphicFrameLocks noChangeAspect="1"/>
          </p:cNvGraphicFramePr>
          <p:nvPr/>
        </p:nvGraphicFramePr>
        <p:xfrm>
          <a:off x="1524000" y="5884863"/>
          <a:ext cx="9699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333533" imgH="152437" progId="Equation.3">
                  <p:embed/>
                </p:oleObj>
              </mc:Choice>
              <mc:Fallback>
                <p:oleObj name="公式" r:id="rId40" imgW="333533" imgH="152437" progId="Equation.3">
                  <p:embed/>
                  <p:pic>
                    <p:nvPicPr>
                      <p:cNvPr id="3486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84863"/>
                        <a:ext cx="9699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2514600" y="587533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用反证法证明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29113" y="2460625"/>
          <a:ext cx="35099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1457241" imgH="228489" progId="Equation.3">
                  <p:embed/>
                </p:oleObj>
              </mc:Choice>
              <mc:Fallback>
                <p:oleObj name="公式" r:id="rId42" imgW="1457241" imgH="228489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460625"/>
                        <a:ext cx="35099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997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  <p:bldP spid="34822" grpId="0" build="p" autoUpdateAnimBg="0" advAuto="0"/>
      <p:bldP spid="34829" grpId="0" build="p" autoUpdateAnimBg="0" advAuto="0"/>
      <p:bldP spid="34833" grpId="0" build="p" autoUpdateAnimBg="0"/>
      <p:bldP spid="34841" grpId="0" animBg="1"/>
      <p:bldP spid="34860" grpId="0" build="p" autoUpdateAnimBg="0"/>
      <p:bldP spid="348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3886200" y="43672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*********************</a:t>
            </a:r>
          </a:p>
        </p:txBody>
      </p:sp>
      <p:graphicFrame>
        <p:nvGraphicFramePr>
          <p:cNvPr id="11320" name="Object 56"/>
          <p:cNvGraphicFramePr>
            <a:graphicFrameLocks noChangeAspect="1"/>
          </p:cNvGraphicFramePr>
          <p:nvPr/>
        </p:nvGraphicFramePr>
        <p:xfrm>
          <a:off x="1849438" y="5360988"/>
          <a:ext cx="2036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5480" imgH="330120" progId="Equation.3">
                  <p:embed/>
                </p:oleObj>
              </mc:Choice>
              <mc:Fallback>
                <p:oleObj name="公式" r:id="rId2" imgW="825480" imgH="330120" progId="Equation.3">
                  <p:embed/>
                  <p:pic>
                    <p:nvPicPr>
                      <p:cNvPr id="113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360988"/>
                        <a:ext cx="2036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收敛数列的任一子数列收敛于同一极限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9750" y="10795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设数列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368550" y="1079500"/>
          <a:ext cx="908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3533" imgH="209476" progId="Equation.3">
                  <p:embed/>
                </p:oleObj>
              </mc:Choice>
              <mc:Fallback>
                <p:oleObj name="公式" r:id="rId4" imgW="333533" imgH="209476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079500"/>
                        <a:ext cx="908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124200" y="10795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是数列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284663" y="1077913"/>
          <a:ext cx="76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626" imgH="181123" progId="Equation.3">
                  <p:embed/>
                </p:oleObj>
              </mc:Choice>
              <mc:Fallback>
                <p:oleObj name="公式" r:id="rId6" imgW="266626" imgH="181123" progId="Equation.3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77913"/>
                        <a:ext cx="76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953000" y="10937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的任一子数列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15950" y="1862138"/>
            <a:ext cx="99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035050" y="1862138"/>
          <a:ext cx="17938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4360" imgH="304560" progId="Equation.3">
                  <p:embed/>
                </p:oleObj>
              </mc:Choice>
              <mc:Fallback>
                <p:oleObj name="公式" r:id="rId8" imgW="774360" imgH="304560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862138"/>
                        <a:ext cx="17938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884488" y="1928813"/>
          <a:ext cx="21923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15920" imgH="203040" progId="Equation.3">
                  <p:embed/>
                </p:oleObj>
              </mc:Choice>
              <mc:Fallback>
                <p:oleObj name="公式" r:id="rId10" imgW="1015920" imgH="203040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928813"/>
                        <a:ext cx="21923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091113" y="1874838"/>
            <a:ext cx="2619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 </a:t>
            </a: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2590800" y="2513013"/>
          <a:ext cx="1909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04869" imgH="209476" progId="Equation.3">
                  <p:embed/>
                </p:oleObj>
              </mc:Choice>
              <mc:Fallback>
                <p:oleObj name="公式" r:id="rId12" imgW="704869" imgH="209476" progId="Equation.3">
                  <p:embed/>
                  <p:pic>
                    <p:nvPicPr>
                      <p:cNvPr id="11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3013"/>
                        <a:ext cx="19097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539750" y="330041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现取正整数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1307" name="Object 43"/>
          <p:cNvGraphicFramePr>
            <a:graphicFrameLocks noChangeAspect="1"/>
          </p:cNvGraphicFramePr>
          <p:nvPr/>
        </p:nvGraphicFramePr>
        <p:xfrm>
          <a:off x="3429000" y="3336925"/>
          <a:ext cx="1295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95449" imgH="171450" progId="Equation.3">
                  <p:embed/>
                </p:oleObj>
              </mc:Choice>
              <mc:Fallback>
                <p:oleObj name="公式" r:id="rId14" imgW="495449" imgH="171450" progId="Equation.3">
                  <p:embed/>
                  <p:pic>
                    <p:nvPicPr>
                      <p:cNvPr id="113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36925"/>
                        <a:ext cx="1295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4762500" y="3303588"/>
            <a:ext cx="32766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于是当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1313" name="Object 49"/>
          <p:cNvGraphicFramePr>
            <a:graphicFrameLocks noChangeAspect="1"/>
          </p:cNvGraphicFramePr>
          <p:nvPr/>
        </p:nvGraphicFramePr>
        <p:xfrm>
          <a:off x="1331913" y="4221163"/>
          <a:ext cx="1228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8243" imgH="181123" progId="Equation.DSMT4">
                  <p:embed/>
                </p:oleObj>
              </mc:Choice>
              <mc:Fallback>
                <p:oleObj name="Equation" r:id="rId16" imgW="438243" imgH="181123" progId="Equation.DSMT4">
                  <p:embed/>
                  <p:pic>
                    <p:nvPicPr>
                      <p:cNvPr id="1131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1228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" name="Object 51"/>
          <p:cNvGraphicFramePr>
            <a:graphicFrameLocks noChangeAspect="1"/>
          </p:cNvGraphicFramePr>
          <p:nvPr/>
        </p:nvGraphicFramePr>
        <p:xfrm>
          <a:off x="2590800" y="4343400"/>
          <a:ext cx="7445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7557" imgH="133424" progId="Equation.3">
                  <p:embed/>
                </p:oleObj>
              </mc:Choice>
              <mc:Fallback>
                <p:oleObj name="公式" r:id="rId18" imgW="247557" imgH="133424" progId="Equation.3">
                  <p:embed/>
                  <p:pic>
                    <p:nvPicPr>
                      <p:cNvPr id="113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7445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15950" y="55245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从而有</a:t>
            </a:r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3886200" y="552767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由此证明 </a:t>
            </a:r>
          </a:p>
        </p:txBody>
      </p:sp>
      <p:graphicFrame>
        <p:nvGraphicFramePr>
          <p:cNvPr id="11326" name="Object 62"/>
          <p:cNvGraphicFramePr>
            <a:graphicFrameLocks noChangeAspect="1"/>
          </p:cNvGraphicFramePr>
          <p:nvPr/>
        </p:nvGraphicFramePr>
        <p:xfrm>
          <a:off x="5441950" y="5524500"/>
          <a:ext cx="23304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866784" imgH="266848" progId="Equation.3">
                  <p:embed/>
                </p:oleObj>
              </mc:Choice>
              <mc:Fallback>
                <p:oleObj name="公式" r:id="rId20" imgW="866784" imgH="266848" progId="Equation.3">
                  <p:embed/>
                  <p:pic>
                    <p:nvPicPr>
                      <p:cNvPr id="1132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5524500"/>
                        <a:ext cx="23304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77724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3886200" y="43672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***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***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****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571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52" name="Object 88"/>
          <p:cNvGraphicFramePr>
            <a:graphicFrameLocks noChangeAspect="1"/>
          </p:cNvGraphicFramePr>
          <p:nvPr/>
        </p:nvGraphicFramePr>
        <p:xfrm>
          <a:off x="5508625" y="5013325"/>
          <a:ext cx="452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3480" imgH="133424" progId="Equation.DSMT4">
                  <p:embed/>
                </p:oleObj>
              </mc:Choice>
              <mc:Fallback>
                <p:oleObj name="Equation" r:id="rId22" imgW="133480" imgH="133424" progId="Equation.DSMT4">
                  <p:embed/>
                  <p:pic>
                    <p:nvPicPr>
                      <p:cNvPr id="11352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4524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3" name="Line 89"/>
          <p:cNvSpPr>
            <a:spLocks noChangeShapeType="1"/>
          </p:cNvSpPr>
          <p:nvPr/>
        </p:nvSpPr>
        <p:spPr bwMode="auto">
          <a:xfrm>
            <a:off x="691515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55" name="Object 91"/>
          <p:cNvGraphicFramePr>
            <a:graphicFrameLocks noChangeAspect="1"/>
          </p:cNvGraphicFramePr>
          <p:nvPr/>
        </p:nvGraphicFramePr>
        <p:xfrm>
          <a:off x="5508625" y="3933825"/>
          <a:ext cx="517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2549" imgH="181123" progId="Equation.DSMT4">
                  <p:embed/>
                </p:oleObj>
              </mc:Choice>
              <mc:Fallback>
                <p:oleObj name="Equation" r:id="rId24" imgW="152549" imgH="181123" progId="Equation.DSMT4">
                  <p:embed/>
                  <p:pic>
                    <p:nvPicPr>
                      <p:cNvPr id="1135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5175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2" name="Object 118"/>
          <p:cNvGraphicFramePr>
            <a:graphicFrameLocks noChangeAspect="1"/>
          </p:cNvGraphicFramePr>
          <p:nvPr/>
        </p:nvGraphicFramePr>
        <p:xfrm>
          <a:off x="6716713" y="4948238"/>
          <a:ext cx="4841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2847" imgH="181123" progId="Equation.DSMT4">
                  <p:embed/>
                </p:oleObj>
              </mc:Choice>
              <mc:Fallback>
                <p:oleObj name="Equation" r:id="rId26" imgW="142847" imgH="181123" progId="Equation.DSMT4">
                  <p:embed/>
                  <p:pic>
                    <p:nvPicPr>
                      <p:cNvPr id="11382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4948238"/>
                        <a:ext cx="4841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5" name="Object 121"/>
          <p:cNvGraphicFramePr>
            <a:graphicFrameLocks noChangeAspect="1"/>
          </p:cNvGraphicFramePr>
          <p:nvPr/>
        </p:nvGraphicFramePr>
        <p:xfrm>
          <a:off x="6556375" y="3917950"/>
          <a:ext cx="5826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0984" imgH="190463" progId="Equation.DSMT4">
                  <p:embed/>
                </p:oleObj>
              </mc:Choice>
              <mc:Fallback>
                <p:oleObj name="Equation" r:id="rId28" imgW="180984" imgH="190463" progId="Equation.DSMT4">
                  <p:embed/>
                  <p:pic>
                    <p:nvPicPr>
                      <p:cNvPr id="1138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3917950"/>
                        <a:ext cx="5826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631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7" grpId="0" autoUpdateAnimBg="0"/>
      <p:bldP spid="11267" grpId="0" autoUpdateAnimBg="0"/>
      <p:bldP spid="11271" grpId="0" autoUpdateAnimBg="0"/>
      <p:bldP spid="11276" grpId="0" autoUpdateAnimBg="0"/>
      <p:bldP spid="11277" grpId="0" autoUpdateAnimBg="0"/>
      <p:bldP spid="11283" grpId="0" autoUpdateAnimBg="0"/>
      <p:bldP spid="11305" grpId="0" autoUpdateAnimBg="0"/>
      <p:bldP spid="11309" grpId="0" autoUpdateAnimBg="0"/>
      <p:bldP spid="11316" grpId="0" autoUpdateAnimBg="0"/>
      <p:bldP spid="11322" grpId="0" autoUpdateAnimBg="0"/>
      <p:bldP spid="11349" grpId="0" animBg="1"/>
      <p:bldP spid="11350" grpId="0" autoUpdateAnimBg="0"/>
      <p:bldP spid="11351" grpId="0" animBg="1"/>
      <p:bldP spid="113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33400" y="1004888"/>
            <a:ext cx="8286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由此性质可知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若数列有两个子数列收敛于不同的极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4448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限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则原数列一定发散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例如，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1581150" y="2543175"/>
          <a:ext cx="42100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00088" imgH="247502" progId="Equation.3">
                  <p:embed/>
                </p:oleObj>
              </mc:Choice>
              <mc:Fallback>
                <p:oleObj name="公式" r:id="rId2" imgW="1600088" imgH="247502" progId="Equation.3">
                  <p:embed/>
                  <p:pic>
                    <p:nvPicPr>
                      <p:cNvPr id="107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543175"/>
                        <a:ext cx="42100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143000" y="3429000"/>
            <a:ext cx="60198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1581150" y="3657600"/>
          <a:ext cx="2076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38331" imgH="562049" progId="Equation.3">
                  <p:embed/>
                </p:oleObj>
              </mc:Choice>
              <mc:Fallback>
                <p:oleObj name="公式" r:id="rId4" imgW="2038331" imgH="562049" progId="Equation.3">
                  <p:embed/>
                  <p:pic>
                    <p:nvPicPr>
                      <p:cNvPr id="107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657600"/>
                        <a:ext cx="20764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4521200" y="3657600"/>
          <a:ext cx="195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4851" imgH="562049" progId="Equation.3">
                  <p:embed/>
                </p:oleObj>
              </mc:Choice>
              <mc:Fallback>
                <p:oleObj name="公式" r:id="rId6" imgW="1904851" imgH="562049" progId="Equation.3">
                  <p:embed/>
                  <p:pic>
                    <p:nvPicPr>
                      <p:cNvPr id="107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657600"/>
                        <a:ext cx="195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954713" y="26273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发散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593725" y="447675"/>
            <a:ext cx="110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4" grpId="0" autoUpdateAnimBg="0"/>
      <p:bldP spid="107525" grpId="0" autoUpdateAnimBg="0"/>
      <p:bldP spid="107527" grpId="0" animBg="1"/>
      <p:bldP spid="1075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212" y="1268760"/>
            <a:ext cx="2160588" cy="681037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124075" y="1296988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09984" imgH="562049" progId="Equation.3">
                  <p:embed/>
                </p:oleObj>
              </mc:Choice>
              <mc:Fallback>
                <p:oleObj name="公式" r:id="rId2" imgW="3609984" imgH="562049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96988"/>
                        <a:ext cx="365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889625" y="12319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476375" y="2060575"/>
          <a:ext cx="252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74" imgH="562049" progId="Equation.DSMT4">
                  <p:embed/>
                </p:oleObj>
              </mc:Choice>
              <mc:Fallback>
                <p:oleObj name="Equation" r:id="rId4" imgW="2476574" imgH="562049" progId="Equation.DSMT4">
                  <p:embed/>
                  <p:pic>
                    <p:nvPicPr>
                      <p:cNvPr id="108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2527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476375" y="2708275"/>
          <a:ext cx="199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42988" imgH="562049" progId="Equation.3">
                  <p:embed/>
                </p:oleObj>
              </mc:Choice>
              <mc:Fallback>
                <p:oleObj name="公式" r:id="rId6" imgW="1942988" imgH="562049" progId="Equation.3">
                  <p:embed/>
                  <p:pic>
                    <p:nvPicPr>
                      <p:cNvPr id="108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1993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471613" y="3429000"/>
          <a:ext cx="3451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86012" imgH="219149" progId="Equation.3">
                  <p:embed/>
                </p:oleObj>
              </mc:Choice>
              <mc:Fallback>
                <p:oleObj name="公式" r:id="rId8" imgW="1486012" imgH="219149" progId="Equation.3">
                  <p:embed/>
                  <p:pic>
                    <p:nvPicPr>
                      <p:cNvPr id="10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429000"/>
                        <a:ext cx="3451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4922838" y="3246438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76363" imgH="904949" progId="Equation.3">
                  <p:embed/>
                </p:oleObj>
              </mc:Choice>
              <mc:Fallback>
                <p:oleObj name="公式" r:id="rId10" imgW="1676363" imgH="904949" progId="Equation.3">
                  <p:embed/>
                  <p:pic>
                    <p:nvPicPr>
                      <p:cNvPr id="10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246438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4067175" y="2133600"/>
          <a:ext cx="1155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04974" imgH="257175" progId="Equation.3">
                  <p:embed/>
                </p:oleObj>
              </mc:Choice>
              <mc:Fallback>
                <p:oleObj name="公式" r:id="rId12" imgW="1104974" imgH="257175" progId="Equation.3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133600"/>
                        <a:ext cx="1155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3563938" y="27813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62074" imgH="342900" progId="Equation.3">
                  <p:embed/>
                </p:oleObj>
              </mc:Choice>
              <mc:Fallback>
                <p:oleObj name="公式" r:id="rId14" imgW="762074" imgH="342900" progId="Equation.3">
                  <p:embed/>
                  <p:pic>
                    <p:nvPicPr>
                      <p:cNvPr id="108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813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39750" y="4198938"/>
            <a:ext cx="2787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（定理证明略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34975" y="404813"/>
            <a:ext cx="7219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三、数列极限的四则运算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30238" y="4727575"/>
            <a:ext cx="72167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定理中对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有限个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极限仍然成立，但必须在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所涉及的极限都存在的条件下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  <p:bldP spid="108555" grpId="0" build="p" autoUpdateAnimBg="0"/>
      <p:bldP spid="10856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6516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求数列极限的常见题型及方法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14338" y="1268413"/>
            <a:ext cx="5867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简单型极限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——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直接法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55348"/>
              </p:ext>
            </p:extLst>
          </p:nvPr>
        </p:nvGraphicFramePr>
        <p:xfrm>
          <a:off x="434975" y="1989138"/>
          <a:ext cx="5577185" cy="100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9369" imgH="418952" progId="Equation.DSMT4">
                  <p:embed/>
                </p:oleObj>
              </mc:Choice>
              <mc:Fallback>
                <p:oleObj name="Equation" r:id="rId2" imgW="2419369" imgH="418952" progId="Equation.DSMT4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989138"/>
                        <a:ext cx="5577185" cy="100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80051"/>
              </p:ext>
            </p:extLst>
          </p:nvPr>
        </p:nvGraphicFramePr>
        <p:xfrm>
          <a:off x="454026" y="3068961"/>
          <a:ext cx="5702150" cy="7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304560" progId="Equation.DSMT4">
                  <p:embed/>
                </p:oleObj>
              </mc:Choice>
              <mc:Fallback>
                <p:oleObj name="Equation" r:id="rId4" imgW="2489040" imgH="304560" progId="Equation.DSMT4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6" y="3068961"/>
                        <a:ext cx="5702150" cy="7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042988" y="5373688"/>
          <a:ext cx="35306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6943" imgH="380926" progId="Equation.DSMT4">
                  <p:embed/>
                </p:oleObj>
              </mc:Choice>
              <mc:Fallback>
                <p:oleObj name="Equation" r:id="rId6" imgW="1466943" imgH="380926" progId="Equation.DSMT4">
                  <p:embed/>
                  <p:pic>
                    <p:nvPicPr>
                      <p:cNvPr id="1095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35306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54025" y="4722813"/>
            <a:ext cx="8675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(4) 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和（积）型极限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求和（积）法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en-US" altLang="zh-CN" sz="32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989513" y="1022350"/>
          <a:ext cx="19764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19040" progId="Equation.DSMT4">
                  <p:embed/>
                </p:oleObj>
              </mc:Choice>
              <mc:Fallback>
                <p:oleObj name="Equation" r:id="rId8" imgW="901440" imgH="419040" progId="Equation.DSMT4">
                  <p:embed/>
                  <p:pic>
                    <p:nvPicPr>
                      <p:cNvPr id="1095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1022350"/>
                        <a:ext cx="19764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6281738" y="1916113"/>
          <a:ext cx="21066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288" imgH="409612" progId="Equation.DSMT4">
                  <p:embed/>
                </p:oleObj>
              </mc:Choice>
              <mc:Fallback>
                <p:oleObj name="Equation" r:id="rId10" imgW="914288" imgH="409612" progId="Equation.DSMT4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1916113"/>
                        <a:ext cx="21066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2988" y="3789363"/>
          <a:ext cx="31353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355320" progId="Equation.DSMT4">
                  <p:embed/>
                </p:oleObj>
              </mc:Choice>
              <mc:Fallback>
                <p:oleObj name="Equation" r:id="rId12" imgW="1307880" imgH="3553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31353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0700" y="1125538"/>
            <a:ext cx="7924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1.  (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单调有界原理</a:t>
            </a: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单调有界的数列必收敛</a:t>
            </a:r>
            <a:endParaRPr lang="en-US" altLang="zh-CN" sz="32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58374" name="Object 1030"/>
          <p:cNvGraphicFramePr>
            <a:graphicFrameLocks noChangeAspect="1"/>
          </p:cNvGraphicFramePr>
          <p:nvPr/>
        </p:nvGraphicFramePr>
        <p:xfrm>
          <a:off x="898525" y="4076700"/>
          <a:ext cx="4772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24326" imgH="399939" progId="Equation.DSMT4">
                  <p:embed/>
                </p:oleObj>
              </mc:Choice>
              <mc:Fallback>
                <p:oleObj name="Equation" r:id="rId2" imgW="4724326" imgH="399939" progId="Equation.DSMT4">
                  <p:embed/>
                  <p:pic>
                    <p:nvPicPr>
                      <p:cNvPr id="5837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076700"/>
                        <a:ext cx="4772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1032"/>
          <p:cNvGraphicFramePr>
            <a:graphicFrameLocks noChangeAspect="1"/>
          </p:cNvGraphicFramePr>
          <p:nvPr/>
        </p:nvGraphicFramePr>
        <p:xfrm>
          <a:off x="4933950" y="2476500"/>
          <a:ext cx="287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74" imgH="571389" progId="Equation.DSMT4">
                  <p:embed/>
                </p:oleObj>
              </mc:Choice>
              <mc:Fallback>
                <p:oleObj name="Equation" r:id="rId4" imgW="2819474" imgH="571389" progId="Equation.DSMT4">
                  <p:embed/>
                  <p:pic>
                    <p:nvPicPr>
                      <p:cNvPr id="5837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2476500"/>
                        <a:ext cx="287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1033"/>
          <p:cNvGraphicFramePr>
            <a:graphicFrameLocks noChangeAspect="1"/>
          </p:cNvGraphicFramePr>
          <p:nvPr/>
        </p:nvGraphicFramePr>
        <p:xfrm>
          <a:off x="4970463" y="4705350"/>
          <a:ext cx="2755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063" imgH="571389" progId="Equation.3">
                  <p:embed/>
                </p:oleObj>
              </mc:Choice>
              <mc:Fallback>
                <p:oleObj name="公式" r:id="rId6" imgW="2705063" imgH="571389" progId="Equation.3">
                  <p:embed/>
                  <p:pic>
                    <p:nvPicPr>
                      <p:cNvPr id="5837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4705350"/>
                        <a:ext cx="2755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1042"/>
          <p:cNvSpPr>
            <a:spLocks noChangeShapeType="1"/>
          </p:cNvSpPr>
          <p:nvPr/>
        </p:nvSpPr>
        <p:spPr bwMode="auto">
          <a:xfrm>
            <a:off x="1725613" y="3357563"/>
            <a:ext cx="505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Oval 1045"/>
          <p:cNvSpPr>
            <a:spLocks noChangeArrowheads="1"/>
          </p:cNvSpPr>
          <p:nvPr/>
        </p:nvSpPr>
        <p:spPr bwMode="auto">
          <a:xfrm>
            <a:off x="3259138" y="3328988"/>
            <a:ext cx="50800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4" name="Oval 1047"/>
          <p:cNvSpPr>
            <a:spLocks noChangeArrowheads="1"/>
          </p:cNvSpPr>
          <p:nvPr/>
        </p:nvSpPr>
        <p:spPr bwMode="auto">
          <a:xfrm>
            <a:off x="2892425" y="3328988"/>
            <a:ext cx="52388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5" name="Oval 1048"/>
          <p:cNvSpPr>
            <a:spLocks noChangeArrowheads="1"/>
          </p:cNvSpPr>
          <p:nvPr/>
        </p:nvSpPr>
        <p:spPr bwMode="auto">
          <a:xfrm>
            <a:off x="3379788" y="3328988"/>
            <a:ext cx="52387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6" name="Oval 1051"/>
          <p:cNvSpPr>
            <a:spLocks noChangeArrowheads="1"/>
          </p:cNvSpPr>
          <p:nvPr/>
        </p:nvSpPr>
        <p:spPr bwMode="auto">
          <a:xfrm>
            <a:off x="4660900" y="3328988"/>
            <a:ext cx="50800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7" name="Oval 1052"/>
          <p:cNvSpPr>
            <a:spLocks noChangeArrowheads="1"/>
          </p:cNvSpPr>
          <p:nvPr/>
        </p:nvSpPr>
        <p:spPr bwMode="auto">
          <a:xfrm>
            <a:off x="4773613" y="3328988"/>
            <a:ext cx="52387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8" name="Oval 1053"/>
          <p:cNvSpPr>
            <a:spLocks noChangeArrowheads="1"/>
          </p:cNvSpPr>
          <p:nvPr/>
        </p:nvSpPr>
        <p:spPr bwMode="auto">
          <a:xfrm>
            <a:off x="4843463" y="3328988"/>
            <a:ext cx="52387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9" name="Oval 1054"/>
          <p:cNvSpPr>
            <a:spLocks noChangeArrowheads="1"/>
          </p:cNvSpPr>
          <p:nvPr/>
        </p:nvSpPr>
        <p:spPr bwMode="auto">
          <a:xfrm>
            <a:off x="4965700" y="3328988"/>
            <a:ext cx="50800" cy="523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9470" name="Object 1056"/>
          <p:cNvGraphicFramePr>
            <a:graphicFrameLocks noChangeAspect="1"/>
          </p:cNvGraphicFramePr>
          <p:nvPr/>
        </p:nvGraphicFramePr>
        <p:xfrm>
          <a:off x="6784975" y="3206750"/>
          <a:ext cx="304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6274" imgH="95398" progId="Equation.3">
                  <p:embed/>
                </p:oleObj>
              </mc:Choice>
              <mc:Fallback>
                <p:oleObj name="公式" r:id="rId8" imgW="76274" imgH="95398" progId="Equation.3">
                  <p:embed/>
                  <p:pic>
                    <p:nvPicPr>
                      <p:cNvPr id="1947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206750"/>
                        <a:ext cx="304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04" name="Group 1060"/>
          <p:cNvGrpSpPr>
            <a:grpSpLocks/>
          </p:cNvGrpSpPr>
          <p:nvPr/>
        </p:nvGrpSpPr>
        <p:grpSpPr bwMode="auto">
          <a:xfrm>
            <a:off x="1828800" y="5407025"/>
            <a:ext cx="5362575" cy="611188"/>
            <a:chOff x="816" y="3648"/>
            <a:chExt cx="4224" cy="480"/>
          </a:xfrm>
        </p:grpSpPr>
        <p:graphicFrame>
          <p:nvGraphicFramePr>
            <p:cNvPr id="18480" name="Object 1061"/>
            <p:cNvGraphicFramePr>
              <a:graphicFrameLocks noChangeAspect="1"/>
            </p:cNvGraphicFramePr>
            <p:nvPr/>
          </p:nvGraphicFramePr>
          <p:xfrm>
            <a:off x="852" y="3816"/>
            <a:ext cx="3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4412" imgH="95398" progId="Equation.3">
                    <p:embed/>
                  </p:oleObj>
                </mc:Choice>
                <mc:Fallback>
                  <p:oleObj name="公式" r:id="rId10" imgW="114412" imgH="95398" progId="Equation.3">
                    <p:embed/>
                    <p:pic>
                      <p:nvPicPr>
                        <p:cNvPr id="18480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3816"/>
                          <a:ext cx="3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1062"/>
            <p:cNvGraphicFramePr>
              <a:graphicFrameLocks noChangeAspect="1"/>
            </p:cNvGraphicFramePr>
            <p:nvPr/>
          </p:nvGraphicFramePr>
          <p:xfrm>
            <a:off x="2352" y="369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3480" imgH="181123" progId="Equation.3">
                    <p:embed/>
                  </p:oleObj>
                </mc:Choice>
                <mc:Fallback>
                  <p:oleObj name="公式" r:id="rId12" imgW="133480" imgH="181123" progId="Equation.3">
                    <p:embed/>
                    <p:pic>
                      <p:nvPicPr>
                        <p:cNvPr id="18481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69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1063"/>
            <p:cNvGraphicFramePr>
              <a:graphicFrameLocks noChangeAspect="1"/>
            </p:cNvGraphicFramePr>
            <p:nvPr/>
          </p:nvGraphicFramePr>
          <p:xfrm>
            <a:off x="1920" y="3696"/>
            <a:ext cx="4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09420" imgH="181123" progId="Equation.3">
                    <p:embed/>
                  </p:oleObj>
                </mc:Choice>
                <mc:Fallback>
                  <p:oleObj name="公式" r:id="rId14" imgW="209420" imgH="181123" progId="Equation.3">
                    <p:embed/>
                    <p:pic>
                      <p:nvPicPr>
                        <p:cNvPr id="18482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696"/>
                          <a:ext cx="4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1064"/>
            <p:cNvGraphicFramePr>
              <a:graphicFrameLocks noChangeAspect="1"/>
            </p:cNvGraphicFramePr>
            <p:nvPr/>
          </p:nvGraphicFramePr>
          <p:xfrm>
            <a:off x="4032" y="369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04710" imgH="171450" progId="Equation.3">
                    <p:embed/>
                  </p:oleObj>
                </mc:Choice>
                <mc:Fallback>
                  <p:oleObj name="公式" r:id="rId16" imgW="104710" imgH="171450" progId="Equation.3">
                    <p:embed/>
                    <p:pic>
                      <p:nvPicPr>
                        <p:cNvPr id="18483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9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1065"/>
            <p:cNvGraphicFramePr>
              <a:graphicFrameLocks noChangeAspect="1"/>
            </p:cNvGraphicFramePr>
            <p:nvPr/>
          </p:nvGraphicFramePr>
          <p:xfrm>
            <a:off x="3648" y="3696"/>
            <a:ext cx="3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14412" imgH="171450" progId="Equation.3">
                    <p:embed/>
                  </p:oleObj>
                </mc:Choice>
                <mc:Fallback>
                  <p:oleObj name="公式" r:id="rId18" imgW="114412" imgH="171450" progId="Equation.3">
                    <p:embed/>
                    <p:pic>
                      <p:nvPicPr>
                        <p:cNvPr id="18484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96"/>
                          <a:ext cx="31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5" name="Group 1066"/>
            <p:cNvGrpSpPr>
              <a:grpSpLocks/>
            </p:cNvGrpSpPr>
            <p:nvPr/>
          </p:nvGrpSpPr>
          <p:grpSpPr bwMode="auto">
            <a:xfrm>
              <a:off x="816" y="3648"/>
              <a:ext cx="4224" cy="264"/>
              <a:chOff x="816" y="3648"/>
              <a:chExt cx="4224" cy="264"/>
            </a:xfrm>
          </p:grpSpPr>
          <p:sp>
            <p:nvSpPr>
              <p:cNvPr id="18486" name="Line 1067"/>
              <p:cNvSpPr>
                <a:spLocks noChangeShapeType="1"/>
              </p:cNvSpPr>
              <p:nvPr/>
            </p:nvSpPr>
            <p:spPr bwMode="auto">
              <a:xfrm>
                <a:off x="816" y="3767"/>
                <a:ext cx="3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Oval 1068"/>
              <p:cNvSpPr>
                <a:spLocks noChangeArrowheads="1"/>
              </p:cNvSpPr>
              <p:nvPr/>
            </p:nvSpPr>
            <p:spPr bwMode="auto">
              <a:xfrm>
                <a:off x="41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88" name="Oval 1069"/>
              <p:cNvSpPr>
                <a:spLocks noChangeArrowheads="1"/>
              </p:cNvSpPr>
              <p:nvPr/>
            </p:nvSpPr>
            <p:spPr bwMode="auto">
              <a:xfrm>
                <a:off x="154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89" name="Oval 1070"/>
              <p:cNvSpPr>
                <a:spLocks noChangeArrowheads="1"/>
              </p:cNvSpPr>
              <p:nvPr/>
            </p:nvSpPr>
            <p:spPr bwMode="auto">
              <a:xfrm>
                <a:off x="202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0" name="Oval 1071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1" name="Oval 1072"/>
              <p:cNvSpPr>
                <a:spLocks noChangeArrowheads="1"/>
              </p:cNvSpPr>
              <p:nvPr/>
            </p:nvSpPr>
            <p:spPr bwMode="auto">
              <a:xfrm>
                <a:off x="17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2" name="Oval 1073"/>
              <p:cNvSpPr>
                <a:spLocks noChangeArrowheads="1"/>
              </p:cNvSpPr>
              <p:nvPr/>
            </p:nvSpPr>
            <p:spPr bwMode="auto">
              <a:xfrm>
                <a:off x="3559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3" name="Oval 107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4" name="Oval 1075"/>
              <p:cNvSpPr>
                <a:spLocks noChangeArrowheads="1"/>
              </p:cNvSpPr>
              <p:nvPr/>
            </p:nvSpPr>
            <p:spPr bwMode="auto">
              <a:xfrm>
                <a:off x="288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5" name="Oval 1076"/>
              <p:cNvSpPr>
                <a:spLocks noChangeArrowheads="1"/>
              </p:cNvSpPr>
              <p:nvPr/>
            </p:nvSpPr>
            <p:spPr bwMode="auto">
              <a:xfrm>
                <a:off x="312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6" name="Oval 1077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7" name="Oval 1078"/>
              <p:cNvSpPr>
                <a:spLocks noChangeArrowheads="1"/>
              </p:cNvSpPr>
              <p:nvPr/>
            </p:nvSpPr>
            <p:spPr bwMode="auto">
              <a:xfrm>
                <a:off x="3271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8" name="Oval 1079"/>
              <p:cNvSpPr>
                <a:spLocks noChangeArrowheads="1"/>
              </p:cNvSpPr>
              <p:nvPr/>
            </p:nvSpPr>
            <p:spPr bwMode="auto">
              <a:xfrm>
                <a:off x="379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9" name="Oval 1080"/>
              <p:cNvSpPr>
                <a:spLocks noChangeArrowheads="1"/>
              </p:cNvSpPr>
              <p:nvPr/>
            </p:nvSpPr>
            <p:spPr bwMode="auto">
              <a:xfrm>
                <a:off x="958" y="3740"/>
                <a:ext cx="50" cy="5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8500" name="Object 1081"/>
              <p:cNvGraphicFramePr>
                <a:graphicFrameLocks noChangeAspect="1"/>
              </p:cNvGraphicFramePr>
              <p:nvPr/>
            </p:nvGraphicFramePr>
            <p:xfrm>
              <a:off x="4800" y="3648"/>
              <a:ext cx="2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76274" imgH="95398" progId="Equation.3">
                      <p:embed/>
                    </p:oleObj>
                  </mc:Choice>
                  <mc:Fallback>
                    <p:oleObj name="公式" r:id="rId20" imgW="76274" imgH="95398" progId="Equation.3">
                      <p:embed/>
                      <p:pic>
                        <p:nvPicPr>
                          <p:cNvPr id="18500" name="Object 10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648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438" name="AutoShape 1094"/>
          <p:cNvSpPr>
            <a:spLocks noChangeArrowheads="1"/>
          </p:cNvSpPr>
          <p:nvPr/>
        </p:nvSpPr>
        <p:spPr bwMode="auto">
          <a:xfrm>
            <a:off x="3748088" y="263683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58440" name="Group 1096"/>
          <p:cNvGrpSpPr>
            <a:grpSpLocks/>
          </p:cNvGrpSpPr>
          <p:nvPr/>
        </p:nvGrpSpPr>
        <p:grpSpPr bwMode="auto">
          <a:xfrm>
            <a:off x="4995863" y="3313113"/>
            <a:ext cx="304800" cy="396875"/>
            <a:chOff x="3216" y="1700"/>
            <a:chExt cx="192" cy="250"/>
          </a:xfrm>
        </p:grpSpPr>
        <p:sp>
          <p:nvSpPr>
            <p:cNvPr id="18478" name="Oval 1058"/>
            <p:cNvSpPr>
              <a:spLocks noChangeArrowheads="1"/>
            </p:cNvSpPr>
            <p:nvPr/>
          </p:nvSpPr>
          <p:spPr bwMode="auto">
            <a:xfrm>
              <a:off x="3298" y="1700"/>
              <a:ext cx="40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79" name="Object 1059"/>
            <p:cNvGraphicFramePr>
              <a:graphicFrameLocks noChangeAspect="1"/>
            </p:cNvGraphicFramePr>
            <p:nvPr/>
          </p:nvGraphicFramePr>
          <p:xfrm>
            <a:off x="3216" y="1738"/>
            <a:ext cx="19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6274" imgH="95398" progId="Equation.3">
                    <p:embed/>
                  </p:oleObj>
                </mc:Choice>
                <mc:Fallback>
                  <p:oleObj name="公式" r:id="rId22" imgW="76274" imgH="95398" progId="Equation.3">
                    <p:embed/>
                    <p:pic>
                      <p:nvPicPr>
                        <p:cNvPr id="18479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38"/>
                          <a:ext cx="19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39" name="AutoShape 1095"/>
          <p:cNvSpPr>
            <a:spLocks noChangeArrowheads="1"/>
          </p:cNvSpPr>
          <p:nvPr/>
        </p:nvSpPr>
        <p:spPr bwMode="auto">
          <a:xfrm>
            <a:off x="3865563" y="487838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58441" name="Group 1097"/>
          <p:cNvGrpSpPr>
            <a:grpSpLocks/>
          </p:cNvGrpSpPr>
          <p:nvPr/>
        </p:nvGrpSpPr>
        <p:grpSpPr bwMode="auto">
          <a:xfrm>
            <a:off x="2401888" y="5538788"/>
            <a:ext cx="306387" cy="454025"/>
            <a:chOff x="1554" y="3287"/>
            <a:chExt cx="193" cy="286"/>
          </a:xfrm>
        </p:grpSpPr>
        <p:sp>
          <p:nvSpPr>
            <p:cNvPr id="18476" name="Oval 1092"/>
            <p:cNvSpPr>
              <a:spLocks noChangeArrowheads="1"/>
            </p:cNvSpPr>
            <p:nvPr/>
          </p:nvSpPr>
          <p:spPr bwMode="auto">
            <a:xfrm>
              <a:off x="1637" y="3287"/>
              <a:ext cx="40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77" name="Object 1093"/>
            <p:cNvGraphicFramePr>
              <a:graphicFrameLocks noChangeAspect="1"/>
            </p:cNvGraphicFramePr>
            <p:nvPr/>
          </p:nvGraphicFramePr>
          <p:xfrm>
            <a:off x="1554" y="3305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6274" imgH="133424" progId="Equation.3">
                    <p:embed/>
                  </p:oleObj>
                </mc:Choice>
                <mc:Fallback>
                  <p:oleObj name="公式" r:id="rId24" imgW="76274" imgH="133424" progId="Equation.3">
                    <p:embed/>
                    <p:pic>
                      <p:nvPicPr>
                        <p:cNvPr id="18477" name="Object 1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305"/>
                          <a:ext cx="19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57" name="Object 1113"/>
          <p:cNvGraphicFramePr>
            <a:graphicFrameLocks noChangeAspect="1"/>
          </p:cNvGraphicFramePr>
          <p:nvPr/>
        </p:nvGraphicFramePr>
        <p:xfrm>
          <a:off x="825500" y="1700213"/>
          <a:ext cx="4968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23920" imgH="181123" progId="Equation.DSMT4">
                  <p:embed/>
                </p:oleObj>
              </mc:Choice>
              <mc:Fallback>
                <p:oleObj name="Equation" r:id="rId26" imgW="1923920" imgH="181123" progId="Equation.DSMT4">
                  <p:embed/>
                  <p:pic>
                    <p:nvPicPr>
                      <p:cNvPr id="58457" name="Object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00213"/>
                        <a:ext cx="49688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982788" y="3313113"/>
            <a:ext cx="366712" cy="547687"/>
            <a:chOff x="1908175" y="2708275"/>
            <a:chExt cx="366713" cy="547688"/>
          </a:xfrm>
        </p:grpSpPr>
        <p:sp>
          <p:nvSpPr>
            <p:cNvPr id="18474" name="Oval 1115"/>
            <p:cNvSpPr>
              <a:spLocks noChangeArrowheads="1"/>
            </p:cNvSpPr>
            <p:nvPr/>
          </p:nvSpPr>
          <p:spPr bwMode="auto">
            <a:xfrm>
              <a:off x="2070100" y="2708275"/>
              <a:ext cx="63500" cy="635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75" name="Object 1116"/>
            <p:cNvGraphicFramePr>
              <a:graphicFrameLocks noChangeAspect="1"/>
            </p:cNvGraphicFramePr>
            <p:nvPr/>
          </p:nvGraphicFramePr>
          <p:xfrm>
            <a:off x="1908175" y="2708275"/>
            <a:ext cx="366713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4710" imgH="181123" progId="Equation.DSMT4">
                    <p:embed/>
                  </p:oleObj>
                </mc:Choice>
                <mc:Fallback>
                  <p:oleObj name="Equation" r:id="rId28" imgW="104710" imgH="181123" progId="Equation.DSMT4">
                    <p:embed/>
                    <p:pic>
                      <p:nvPicPr>
                        <p:cNvPr id="18475" name="Object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175" y="2708275"/>
                          <a:ext cx="366713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05063" y="3316288"/>
            <a:ext cx="398462" cy="547687"/>
            <a:chOff x="2339975" y="2708275"/>
            <a:chExt cx="398463" cy="547688"/>
          </a:xfrm>
        </p:grpSpPr>
        <p:sp>
          <p:nvSpPr>
            <p:cNvPr id="18472" name="Oval 1118"/>
            <p:cNvSpPr>
              <a:spLocks noChangeArrowheads="1"/>
            </p:cNvSpPr>
            <p:nvPr/>
          </p:nvSpPr>
          <p:spPr bwMode="auto">
            <a:xfrm>
              <a:off x="2517775" y="2708275"/>
              <a:ext cx="63500" cy="635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73" name="Object 1119"/>
            <p:cNvGraphicFramePr>
              <a:graphicFrameLocks noChangeAspect="1"/>
            </p:cNvGraphicFramePr>
            <p:nvPr/>
          </p:nvGraphicFramePr>
          <p:xfrm>
            <a:off x="2339975" y="2708275"/>
            <a:ext cx="398463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412" imgH="181123" progId="Equation.DSMT4">
                    <p:embed/>
                  </p:oleObj>
                </mc:Choice>
                <mc:Fallback>
                  <p:oleObj name="Equation" r:id="rId30" imgW="114412" imgH="181123" progId="Equation.DSMT4">
                    <p:embed/>
                    <p:pic>
                      <p:nvPicPr>
                        <p:cNvPr id="18473" name="Object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2708275"/>
                          <a:ext cx="398463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051300" y="3316288"/>
            <a:ext cx="612775" cy="547687"/>
            <a:chOff x="3995738" y="2708275"/>
            <a:chExt cx="612775" cy="547688"/>
          </a:xfrm>
        </p:grpSpPr>
        <p:sp>
          <p:nvSpPr>
            <p:cNvPr id="18470" name="Oval 1121"/>
            <p:cNvSpPr>
              <a:spLocks noChangeArrowheads="1"/>
            </p:cNvSpPr>
            <p:nvPr/>
          </p:nvSpPr>
          <p:spPr bwMode="auto">
            <a:xfrm>
              <a:off x="4279901" y="2708275"/>
              <a:ext cx="63500" cy="635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71" name="Object 1122"/>
            <p:cNvGraphicFramePr>
              <a:graphicFrameLocks noChangeAspect="1"/>
            </p:cNvGraphicFramePr>
            <p:nvPr/>
          </p:nvGraphicFramePr>
          <p:xfrm>
            <a:off x="3995738" y="2708275"/>
            <a:ext cx="6127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09420" imgH="181123" progId="Equation.DSMT4">
                    <p:embed/>
                  </p:oleObj>
                </mc:Choice>
                <mc:Fallback>
                  <p:oleObj name="Equation" r:id="rId32" imgW="209420" imgH="181123" progId="Equation.DSMT4">
                    <p:embed/>
                    <p:pic>
                      <p:nvPicPr>
                        <p:cNvPr id="18471" name="Object 1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708275"/>
                          <a:ext cx="6127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67" name="Group 1123"/>
          <p:cNvGrpSpPr>
            <a:grpSpLocks/>
          </p:cNvGrpSpPr>
          <p:nvPr/>
        </p:nvGrpSpPr>
        <p:grpSpPr bwMode="auto">
          <a:xfrm>
            <a:off x="3783013" y="3313113"/>
            <a:ext cx="396875" cy="547687"/>
            <a:chOff x="1526" y="3287"/>
            <a:chExt cx="250" cy="345"/>
          </a:xfrm>
        </p:grpSpPr>
        <p:sp>
          <p:nvSpPr>
            <p:cNvPr id="18468" name="Oval 1124"/>
            <p:cNvSpPr>
              <a:spLocks noChangeArrowheads="1"/>
            </p:cNvSpPr>
            <p:nvPr/>
          </p:nvSpPr>
          <p:spPr bwMode="auto">
            <a:xfrm>
              <a:off x="1637" y="3287"/>
              <a:ext cx="40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69" name="Object 1125"/>
            <p:cNvGraphicFramePr>
              <a:graphicFrameLocks noChangeAspect="1"/>
            </p:cNvGraphicFramePr>
            <p:nvPr/>
          </p:nvGraphicFramePr>
          <p:xfrm>
            <a:off x="1526" y="3287"/>
            <a:ext cx="25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14412" imgH="181123" progId="Equation.DSMT4">
                    <p:embed/>
                  </p:oleObj>
                </mc:Choice>
                <mc:Fallback>
                  <p:oleObj name="Equation" r:id="rId34" imgW="114412" imgH="181123" progId="Equation.DSMT4">
                    <p:embed/>
                    <p:pic>
                      <p:nvPicPr>
                        <p:cNvPr id="18469" name="Object 1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3287"/>
                          <a:ext cx="25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22950" y="3316288"/>
            <a:ext cx="490538" cy="469900"/>
            <a:chOff x="5795963" y="2708275"/>
            <a:chExt cx="490537" cy="469901"/>
          </a:xfrm>
        </p:grpSpPr>
        <p:sp>
          <p:nvSpPr>
            <p:cNvPr id="18466" name="Oval 1127"/>
            <p:cNvSpPr>
              <a:spLocks noChangeArrowheads="1"/>
            </p:cNvSpPr>
            <p:nvPr/>
          </p:nvSpPr>
          <p:spPr bwMode="auto">
            <a:xfrm>
              <a:off x="6019800" y="2708275"/>
              <a:ext cx="63500" cy="635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67" name="Object 1128"/>
            <p:cNvGraphicFramePr>
              <a:graphicFrameLocks noChangeAspect="1"/>
            </p:cNvGraphicFramePr>
            <p:nvPr/>
          </p:nvGraphicFramePr>
          <p:xfrm>
            <a:off x="5795963" y="2782888"/>
            <a:ext cx="49053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549" imgH="114411" progId="Equation.DSMT4">
                    <p:embed/>
                  </p:oleObj>
                </mc:Choice>
                <mc:Fallback>
                  <p:oleObj name="Equation" r:id="rId36" imgW="152549" imgH="114411" progId="Equation.DSMT4">
                    <p:embed/>
                    <p:pic>
                      <p:nvPicPr>
                        <p:cNvPr id="18467" name="Object 1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2782888"/>
                          <a:ext cx="49053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5" name="Rectangle 2"/>
          <p:cNvSpPr txBox="1">
            <a:spLocks noChangeArrowheads="1"/>
          </p:cNvSpPr>
          <p:nvPr/>
        </p:nvSpPr>
        <p:spPr bwMode="auto">
          <a:xfrm>
            <a:off x="285750" y="404813"/>
            <a:ext cx="76438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四、</a:t>
            </a:r>
            <a:r>
              <a:rPr lang="en-US" altLang="zh-CN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极限存在准则</a:t>
            </a:r>
            <a:r>
              <a:rPr lang="en-US" altLang="zh-CN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数列收敛的判别法</a:t>
            </a:r>
          </a:p>
        </p:txBody>
      </p:sp>
    </p:spTree>
    <p:extLst>
      <p:ext uri="{BB962C8B-B14F-4D97-AF65-F5344CB8AC3E}">
        <p14:creationId xmlns:p14="http://schemas.microsoft.com/office/powerpoint/2010/main" val="2298797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58438" grpId="0" animBg="1"/>
      <p:bldP spid="584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661989" y="433040"/>
            <a:ext cx="8302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不妨设数列      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单调增加有上界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由确界公理知，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4064000" y="1150938"/>
          <a:ext cx="4206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412" imgH="114411" progId="Equation.DSMT4">
                  <p:embed/>
                </p:oleObj>
              </mc:Choice>
              <mc:Fallback>
                <p:oleObj name="Equation" r:id="rId2" imgW="114412" imgH="114411" progId="Equation.DSMT4">
                  <p:embed/>
                  <p:pic>
                    <p:nvPicPr>
                      <p:cNvPr id="194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150938"/>
                        <a:ext cx="4206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数列有上确界，记其为</a:t>
            </a:r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27712"/>
              </p:ext>
            </p:extLst>
          </p:nvPr>
        </p:nvGraphicFramePr>
        <p:xfrm>
          <a:off x="3125788" y="407640"/>
          <a:ext cx="65474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259" imgH="209476" progId="Equation.DSMT4">
                  <p:embed/>
                </p:oleObj>
              </mc:Choice>
              <mc:Fallback>
                <p:oleObj name="Equation" r:id="rId4" imgW="257259" imgH="209476" progId="Equation.DSMT4">
                  <p:embed/>
                  <p:pic>
                    <p:nvPicPr>
                      <p:cNvPr id="194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407640"/>
                        <a:ext cx="65474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614363" y="1773238"/>
            <a:ext cx="460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由上确界定义，对一切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2051050" y="2452688"/>
          <a:ext cx="1195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74" imgH="133424" progId="Equation.DSMT4">
                  <p:embed/>
                </p:oleObj>
              </mc:Choice>
              <mc:Fallback>
                <p:oleObj name="Equation" r:id="rId6" imgW="419174" imgH="133424" progId="Equation.DSMT4">
                  <p:embed/>
                  <p:pic>
                    <p:nvPicPr>
                      <p:cNvPr id="76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52688"/>
                        <a:ext cx="11953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23850" y="24209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另一方面，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128963" y="2398713"/>
            <a:ext cx="4406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，存在正整数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4965700" y="1728788"/>
          <a:ext cx="10461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8243" imgH="219149" progId="Equation.DSMT4">
                  <p:embed/>
                </p:oleObj>
              </mc:Choice>
              <mc:Fallback>
                <p:oleObj name="Equation" r:id="rId8" imgW="438243" imgH="219149" progId="Equation.DSMT4">
                  <p:embed/>
                  <p:pic>
                    <p:nvPicPr>
                      <p:cNvPr id="768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728788"/>
                        <a:ext cx="10461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2916238" y="2990850"/>
          <a:ext cx="1746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8296" imgH="181123" progId="Equation.DSMT4">
                  <p:embed/>
                </p:oleObj>
              </mc:Choice>
              <mc:Fallback>
                <p:oleObj name="Equation" r:id="rId10" imgW="638296" imgH="181123" progId="Equation.DSMT4">
                  <p:embed/>
                  <p:pic>
                    <p:nvPicPr>
                      <p:cNvPr id="768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90850"/>
                        <a:ext cx="17462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952500" y="5773738"/>
          <a:ext cx="16748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63" imgH="209476" progId="Equation.DSMT4">
                  <p:embed/>
                </p:oleObj>
              </mc:Choice>
              <mc:Fallback>
                <p:oleObj name="Equation" r:id="rId12" imgW="647663" imgH="209476" progId="Equation.DSMT4">
                  <p:embed/>
                  <p:pic>
                    <p:nvPicPr>
                      <p:cNvPr id="76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773738"/>
                        <a:ext cx="16748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1127125" y="3536950"/>
          <a:ext cx="7064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7259" imgH="209476" progId="Equation.DSMT4">
                  <p:embed/>
                </p:oleObj>
              </mc:Choice>
              <mc:Fallback>
                <p:oleObj name="Equation" r:id="rId14" imgW="257259" imgH="209476" progId="Equation.DSMT4">
                  <p:embed/>
                  <p:pic>
                    <p:nvPicPr>
                      <p:cNvPr id="768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536950"/>
                        <a:ext cx="7064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323850" y="35734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因为</a:t>
            </a:r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1763713" y="3581400"/>
            <a:ext cx="5630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单调增加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所以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2801938" y="4124325"/>
          <a:ext cx="24479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288" imgH="181123" progId="Equation.DSMT4">
                  <p:embed/>
                </p:oleObj>
              </mc:Choice>
              <mc:Fallback>
                <p:oleObj name="Equation" r:id="rId16" imgW="914288" imgH="181123" progId="Equation.DSMT4">
                  <p:embed/>
                  <p:pic>
                    <p:nvPicPr>
                      <p:cNvPr id="768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4124325"/>
                        <a:ext cx="24479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3" name="Object 43"/>
          <p:cNvGraphicFramePr>
            <a:graphicFrameLocks noChangeAspect="1"/>
          </p:cNvGraphicFramePr>
          <p:nvPr/>
        </p:nvGraphicFramePr>
        <p:xfrm>
          <a:off x="2700338" y="5241925"/>
          <a:ext cx="30670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2180" imgH="181123" progId="Equation.DSMT4">
                  <p:embed/>
                </p:oleObj>
              </mc:Choice>
              <mc:Fallback>
                <p:oleObj name="Equation" r:id="rId18" imgW="1162180" imgH="181123" progId="Equation.DSMT4">
                  <p:embed/>
                  <p:pic>
                    <p:nvPicPr>
                      <p:cNvPr id="768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41925"/>
                        <a:ext cx="30670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363538" y="4724400"/>
            <a:ext cx="4256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因此，当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76856" name="Text Box 56"/>
          <p:cNvSpPr txBox="1">
            <a:spLocks noChangeArrowheads="1"/>
          </p:cNvSpPr>
          <p:nvPr/>
        </p:nvSpPr>
        <p:spPr bwMode="auto">
          <a:xfrm>
            <a:off x="447675" y="5824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76857" name="Object 57"/>
          <p:cNvGraphicFramePr>
            <a:graphicFrameLocks noGrp="1" noChangeAspect="1"/>
          </p:cNvGraphicFramePr>
          <p:nvPr>
            <p:ph idx="1"/>
          </p:nvPr>
        </p:nvGraphicFramePr>
        <p:xfrm>
          <a:off x="2805113" y="5843588"/>
          <a:ext cx="6461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7259" imgH="209476" progId="Equation.DSMT4">
                  <p:embed/>
                </p:oleObj>
              </mc:Choice>
              <mc:Fallback>
                <p:oleObj name="Equation" r:id="rId20" imgW="257259" imgH="209476" progId="Equation.DSMT4">
                  <p:embed/>
                  <p:pic>
                    <p:nvPicPr>
                      <p:cNvPr id="7685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843588"/>
                        <a:ext cx="6461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9" name="Text Box 59"/>
          <p:cNvSpPr txBox="1">
            <a:spLocks noChangeArrowheads="1"/>
          </p:cNvSpPr>
          <p:nvPr/>
        </p:nvSpPr>
        <p:spPr bwMode="auto">
          <a:xfrm>
            <a:off x="3419475" y="58578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 build="p" autoUpdateAnimBg="0" advAuto="0"/>
      <p:bldP spid="76814" grpId="0" build="p" autoUpdateAnimBg="0"/>
      <p:bldP spid="76815" grpId="0" build="p" autoUpdateAnimBg="0"/>
      <p:bldP spid="76838" grpId="0" build="p" autoUpdateAnimBg="0"/>
      <p:bldP spid="76839" grpId="0" build="p" autoUpdateAnimBg="0"/>
      <p:bldP spid="76854" grpId="0"/>
      <p:bldP spid="76856" grpId="0"/>
      <p:bldP spid="768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544" y="443136"/>
            <a:ext cx="16002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782763" y="360363"/>
          <a:ext cx="43481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10037" imgH="514350" progId="Equation.3">
                  <p:embed/>
                </p:oleObj>
              </mc:Choice>
              <mc:Fallback>
                <p:oleObj name="公式" r:id="rId2" imgW="3810037" imgH="514350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60363"/>
                        <a:ext cx="43481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75375" y="40481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证明数列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756525" y="47942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8296" imgH="399939" progId="Equation.3">
                  <p:embed/>
                </p:oleObj>
              </mc:Choice>
              <mc:Fallback>
                <p:oleObj name="公式" r:id="rId4" imgW="638296" imgH="399939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47942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95288" y="990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极限存在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en-US" altLang="zh-CN" sz="240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9600" y="158273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利用二项式公式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143000" y="2209800"/>
          <a:ext cx="175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5133" imgH="514350" progId="Equation.3">
                  <p:embed/>
                </p:oleObj>
              </mc:Choice>
              <mc:Fallback>
                <p:oleObj name="公式" r:id="rId6" imgW="1705133" imgH="51435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175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547813" y="2954338"/>
          <a:ext cx="8905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5694" imgH="114411" progId="Equation.3">
                  <p:embed/>
                </p:oleObj>
              </mc:Choice>
              <mc:Fallback>
                <p:oleObj name="公式" r:id="rId8" imgW="285694" imgH="114411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54338"/>
                        <a:ext cx="8905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417763" y="2859088"/>
          <a:ext cx="5064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00106" imgH="590402" progId="Equation.3">
                  <p:embed/>
                </p:oleObj>
              </mc:Choice>
              <mc:Fallback>
                <p:oleObj name="公式" r:id="rId10" imgW="400106" imgH="590402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859088"/>
                        <a:ext cx="5064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030538" y="2847975"/>
          <a:ext cx="16938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38173" imgH="666787" progId="Equation.3">
                  <p:embed/>
                </p:oleObj>
              </mc:Choice>
              <mc:Fallback>
                <p:oleObj name="公式" r:id="rId12" imgW="1438173" imgH="666787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847975"/>
                        <a:ext cx="16938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4778375" y="2847975"/>
          <a:ext cx="24606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14606" imgH="666787" progId="Equation.3">
                  <p:embed/>
                </p:oleObj>
              </mc:Choice>
              <mc:Fallback>
                <p:oleObj name="公式" r:id="rId14" imgW="2114606" imgH="666787" progId="Equation.3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47975"/>
                        <a:ext cx="24606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7392988" y="3124200"/>
          <a:ext cx="608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62021" imgH="190463" progId="Equation.3">
                  <p:embed/>
                </p:oleObj>
              </mc:Choice>
              <mc:Fallback>
                <p:oleObj name="公式" r:id="rId16" imgW="562021" imgH="190463" progId="Equation.3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3124200"/>
                        <a:ext cx="6080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133600" y="3810000"/>
          <a:ext cx="30972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666926" imgH="666787" progId="Equation.3">
                  <p:embed/>
                </p:oleObj>
              </mc:Choice>
              <mc:Fallback>
                <p:oleObj name="公式" r:id="rId18" imgW="2666926" imgH="666787" progId="Equation.3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30972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1635125" y="491490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95273" imgH="257175" progId="Equation.3">
                  <p:embed/>
                </p:oleObj>
              </mc:Choice>
              <mc:Fallback>
                <p:oleObj name="公式" r:id="rId20" imgW="1095273" imgH="257175" progId="Equation.3">
                  <p:embed/>
                  <p:pic>
                    <p:nvPicPr>
                      <p:cNvPr id="33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14900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2514600" y="5600700"/>
          <a:ext cx="17224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466943" imgH="590402" progId="Equation.3">
                  <p:embed/>
                </p:oleObj>
              </mc:Choice>
              <mc:Fallback>
                <p:oleObj name="公式" r:id="rId22" imgW="1466943" imgH="590402" progId="Equation.3">
                  <p:embed/>
                  <p:pic>
                    <p:nvPicPr>
                      <p:cNvPr id="338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00700"/>
                        <a:ext cx="17224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4267200" y="5600700"/>
          <a:ext cx="10842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904921" imgH="524023" progId="Equation.3">
                  <p:embed/>
                </p:oleObj>
              </mc:Choice>
              <mc:Fallback>
                <p:oleObj name="公式" r:id="rId24" imgW="904921" imgH="524023" progId="Equation.3">
                  <p:embed/>
                  <p:pic>
                    <p:nvPicPr>
                      <p:cNvPr id="338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00700"/>
                        <a:ext cx="10842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5457825" y="5600700"/>
          <a:ext cx="17811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514447" imgH="524023" progId="Equation.3">
                  <p:embed/>
                </p:oleObj>
              </mc:Choice>
              <mc:Fallback>
                <p:oleObj name="公式" r:id="rId26" imgW="1514447" imgH="524023" progId="Equation.3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5600700"/>
                        <a:ext cx="17811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2895600" y="4762500"/>
          <a:ext cx="1389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171547" imgH="590402" progId="Equation.3">
                  <p:embed/>
                </p:oleObj>
              </mc:Choice>
              <mc:Fallback>
                <p:oleObj name="公式" r:id="rId28" imgW="1171547" imgH="590402" progId="Equation.3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62500"/>
                        <a:ext cx="13890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7391400" y="49530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562021" imgH="190463" progId="Equation.3">
                  <p:embed/>
                </p:oleObj>
              </mc:Choice>
              <mc:Fallback>
                <p:oleObj name="公式" r:id="rId30" imgW="562021" imgH="190463" progId="Equation.3">
                  <p:embed/>
                  <p:pic>
                    <p:nvPicPr>
                      <p:cNvPr id="338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530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/>
        </p:nvGraphicFramePr>
        <p:xfrm>
          <a:off x="4419600" y="4762500"/>
          <a:ext cx="1679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428806" imgH="590402" progId="Equation.3">
                  <p:embed/>
                </p:oleObj>
              </mc:Choice>
              <mc:Fallback>
                <p:oleObj name="公式" r:id="rId32" imgW="1428806" imgH="590402" progId="Equation.3">
                  <p:embed/>
                  <p:pic>
                    <p:nvPicPr>
                      <p:cNvPr id="338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62500"/>
                        <a:ext cx="1679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5"/>
          <p:cNvGraphicFramePr>
            <a:graphicFrameLocks noChangeAspect="1"/>
          </p:cNvGraphicFramePr>
          <p:nvPr/>
        </p:nvGraphicFramePr>
        <p:xfrm>
          <a:off x="6172200" y="4762500"/>
          <a:ext cx="10683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895220" imgH="524023" progId="Equation.3">
                  <p:embed/>
                </p:oleObj>
              </mc:Choice>
              <mc:Fallback>
                <p:oleObj name="公式" r:id="rId34" imgW="895220" imgH="524023" progId="Equation.3">
                  <p:embed/>
                  <p:pic>
                    <p:nvPicPr>
                      <p:cNvPr id="338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62500"/>
                        <a:ext cx="10683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6461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1">
            <a:extLst>
              <a:ext uri="{FF2B5EF4-FFF2-40B4-BE49-F238E27FC236}">
                <a16:creationId xmlns:a16="http://schemas.microsoft.com/office/drawing/2014/main" id="{C50DC9E0-3199-4BE8-9EC6-58C247A2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71">
            <a:extLst>
              <a:ext uri="{FF2B5EF4-FFF2-40B4-BE49-F238E27FC236}">
                <a16:creationId xmlns:a16="http://schemas.microsoft.com/office/drawing/2014/main" id="{EAC3392B-41B9-48DE-8614-89A7FA7B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en-US" altLang="zh-CN" sz="280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第二章</a:t>
            </a:r>
            <a:r>
              <a:rPr kumimoji="1" lang="zh-CN" altLang="en-US" sz="280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2482850" y="2786063"/>
            <a:ext cx="48006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一、数列极限的定义</a:t>
            </a:r>
            <a:endParaRPr kumimoji="1" lang="en-US" altLang="zh-CN" sz="3200" b="1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二、收敛数列的性质</a:t>
            </a:r>
            <a:endParaRPr kumimoji="1" lang="en-US" altLang="zh-CN" sz="3200" b="1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三、数列极限的四则运算 </a:t>
            </a:r>
            <a:endParaRPr kumimoji="1" lang="en-US" altLang="zh-CN" sz="3200" b="1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四、极限存在准则</a:t>
            </a:r>
            <a:endParaRPr kumimoji="1" lang="en-US" altLang="zh-CN" sz="32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>
          <a:xfrm>
            <a:off x="827088" y="334963"/>
            <a:ext cx="25146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2555875" y="1355725"/>
            <a:ext cx="32623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数列的极限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5"/>
          <p:cNvGraphicFramePr>
            <a:graphicFrameLocks noChangeAspect="1"/>
          </p:cNvGraphicFramePr>
          <p:nvPr/>
        </p:nvGraphicFramePr>
        <p:xfrm>
          <a:off x="469900" y="5842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3217" imgH="399939" progId="Equation.3">
                  <p:embed/>
                </p:oleObj>
              </mc:Choice>
              <mc:Fallback>
                <p:oleObj name="公式" r:id="rId2" imgW="1543217" imgH="399939" progId="Equation.3">
                  <p:embed/>
                  <p:pic>
                    <p:nvPicPr>
                      <p:cNvPr id="2150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5842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61"/>
          <p:cNvGrpSpPr>
            <a:grpSpLocks/>
          </p:cNvGrpSpPr>
          <p:nvPr/>
        </p:nvGrpSpPr>
        <p:grpSpPr bwMode="auto">
          <a:xfrm>
            <a:off x="1828800" y="1409700"/>
            <a:ext cx="4724400" cy="723900"/>
            <a:chOff x="1226" y="624"/>
            <a:chExt cx="2976" cy="456"/>
          </a:xfrm>
        </p:grpSpPr>
        <p:graphicFrame>
          <p:nvGraphicFramePr>
            <p:cNvPr id="21535" name="Object 16"/>
            <p:cNvGraphicFramePr>
              <a:graphicFrameLocks noChangeAspect="1"/>
            </p:cNvGraphicFramePr>
            <p:nvPr/>
          </p:nvGraphicFramePr>
          <p:xfrm>
            <a:off x="1226" y="624"/>
            <a:ext cx="108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66943" imgH="590402" progId="Equation.3">
                    <p:embed/>
                  </p:oleObj>
                </mc:Choice>
                <mc:Fallback>
                  <p:oleObj name="公式" r:id="rId4" imgW="1466943" imgH="590402" progId="Equation.3">
                    <p:embed/>
                    <p:pic>
                      <p:nvPicPr>
                        <p:cNvPr id="2153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624"/>
                          <a:ext cx="108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17"/>
            <p:cNvGraphicFramePr>
              <a:graphicFrameLocks noChangeAspect="1"/>
            </p:cNvGraphicFramePr>
            <p:nvPr/>
          </p:nvGraphicFramePr>
          <p:xfrm>
            <a:off x="2330" y="624"/>
            <a:ext cx="683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04921" imgH="524023" progId="Equation.3">
                    <p:embed/>
                  </p:oleObj>
                </mc:Choice>
                <mc:Fallback>
                  <p:oleObj name="公式" r:id="rId6" imgW="904921" imgH="524023" progId="Equation.3">
                    <p:embed/>
                    <p:pic>
                      <p:nvPicPr>
                        <p:cNvPr id="2153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624"/>
                          <a:ext cx="683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18"/>
            <p:cNvGraphicFramePr>
              <a:graphicFrameLocks noChangeAspect="1"/>
            </p:cNvGraphicFramePr>
            <p:nvPr/>
          </p:nvGraphicFramePr>
          <p:xfrm>
            <a:off x="3080" y="624"/>
            <a:ext cx="112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14447" imgH="524023" progId="Equation.3">
                    <p:embed/>
                  </p:oleObj>
                </mc:Choice>
                <mc:Fallback>
                  <p:oleObj name="公式" r:id="rId8" imgW="1514447" imgH="524023" progId="Equation.3">
                    <p:embed/>
                    <p:pic>
                      <p:nvPicPr>
                        <p:cNvPr id="2153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624"/>
                          <a:ext cx="112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8" name="Object 19"/>
          <p:cNvGraphicFramePr>
            <a:graphicFrameLocks noChangeAspect="1"/>
          </p:cNvGraphicFramePr>
          <p:nvPr/>
        </p:nvGraphicFramePr>
        <p:xfrm>
          <a:off x="2174875" y="495300"/>
          <a:ext cx="1389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71547" imgH="590402" progId="Equation.3">
                  <p:embed/>
                </p:oleObj>
              </mc:Choice>
              <mc:Fallback>
                <p:oleObj name="公式" r:id="rId10" imgW="1171547" imgH="590402" progId="Equation.3">
                  <p:embed/>
                  <p:pic>
                    <p:nvPicPr>
                      <p:cNvPr id="2150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95300"/>
                        <a:ext cx="13890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0"/>
          <p:cNvGraphicFramePr>
            <a:graphicFrameLocks noChangeAspect="1"/>
          </p:cNvGraphicFramePr>
          <p:nvPr/>
        </p:nvGraphicFramePr>
        <p:xfrm>
          <a:off x="6670675" y="6858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62021" imgH="190463" progId="Equation.3">
                  <p:embed/>
                </p:oleObj>
              </mc:Choice>
              <mc:Fallback>
                <p:oleObj name="公式" r:id="rId12" imgW="562021" imgH="190463" progId="Equation.3">
                  <p:embed/>
                  <p:pic>
                    <p:nvPicPr>
                      <p:cNvPr id="2150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6858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1"/>
          <p:cNvGraphicFramePr>
            <a:graphicFrameLocks noChangeAspect="1"/>
          </p:cNvGraphicFramePr>
          <p:nvPr/>
        </p:nvGraphicFramePr>
        <p:xfrm>
          <a:off x="3698875" y="495300"/>
          <a:ext cx="1679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428806" imgH="590402" progId="Equation.3">
                  <p:embed/>
                </p:oleObj>
              </mc:Choice>
              <mc:Fallback>
                <p:oleObj name="公式" r:id="rId14" imgW="1428806" imgH="590402" progId="Equation.3">
                  <p:embed/>
                  <p:pic>
                    <p:nvPicPr>
                      <p:cNvPr id="215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95300"/>
                        <a:ext cx="1679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2"/>
          <p:cNvGraphicFramePr>
            <a:graphicFrameLocks noChangeAspect="1"/>
          </p:cNvGraphicFramePr>
          <p:nvPr/>
        </p:nvGraphicFramePr>
        <p:xfrm>
          <a:off x="5451475" y="495300"/>
          <a:ext cx="10683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95220" imgH="524023" progId="Equation.3">
                  <p:embed/>
                </p:oleObj>
              </mc:Choice>
              <mc:Fallback>
                <p:oleObj name="公式" r:id="rId16" imgW="895220" imgH="524023" progId="Equation.3">
                  <p:embed/>
                  <p:pic>
                    <p:nvPicPr>
                      <p:cNvPr id="215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495300"/>
                        <a:ext cx="10683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457200" y="2311400"/>
          <a:ext cx="18208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71706" imgH="399939" progId="Equation.3">
                  <p:embed/>
                </p:oleObj>
              </mc:Choice>
              <mc:Fallback>
                <p:oleObj name="公式" r:id="rId18" imgW="1771706" imgH="399939" progId="Equation.3">
                  <p:embed/>
                  <p:pic>
                    <p:nvPicPr>
                      <p:cNvPr id="56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11400"/>
                        <a:ext cx="18208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2362200" y="2197100"/>
          <a:ext cx="1708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447874" imgH="590402" progId="Equation.3">
                  <p:embed/>
                </p:oleObj>
              </mc:Choice>
              <mc:Fallback>
                <p:oleObj name="公式" r:id="rId20" imgW="1447874" imgH="590402" progId="Equation.3">
                  <p:embed/>
                  <p:pic>
                    <p:nvPicPr>
                      <p:cNvPr id="563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97100"/>
                        <a:ext cx="1708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4114800" y="2197100"/>
          <a:ext cx="3300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847910" imgH="590402" progId="Equation.3">
                  <p:embed/>
                </p:oleObj>
              </mc:Choice>
              <mc:Fallback>
                <p:oleObj name="公式" r:id="rId22" imgW="2847910" imgH="590402" progId="Equation.3">
                  <p:embed/>
                  <p:pic>
                    <p:nvPicPr>
                      <p:cNvPr id="563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97100"/>
                        <a:ext cx="3300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7467600" y="2387600"/>
          <a:ext cx="6937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62021" imgH="190463" progId="Equation.3">
                  <p:embed/>
                </p:oleObj>
              </mc:Choice>
              <mc:Fallback>
                <p:oleObj name="公式" r:id="rId24" imgW="562021" imgH="190463" progId="Equation.3">
                  <p:embed/>
                  <p:pic>
                    <p:nvPicPr>
                      <p:cNvPr id="563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87600"/>
                        <a:ext cx="6937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2057400" y="3352800"/>
          <a:ext cx="570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4953149" imgH="590402" progId="Equation.3">
                  <p:embed/>
                </p:oleObj>
              </mc:Choice>
              <mc:Fallback>
                <p:oleObj name="公式" r:id="rId26" imgW="4953149" imgH="590402" progId="Equation.3">
                  <p:embed/>
                  <p:pic>
                    <p:nvPicPr>
                      <p:cNvPr id="56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5702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8" name="Line 38"/>
          <p:cNvSpPr>
            <a:spLocks noChangeShapeType="1"/>
          </p:cNvSpPr>
          <p:nvPr/>
        </p:nvSpPr>
        <p:spPr bwMode="auto">
          <a:xfrm>
            <a:off x="2057400" y="1181100"/>
            <a:ext cx="152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2209800" y="2844800"/>
            <a:ext cx="1981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2860675" y="2819400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大 </a:t>
            </a: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3962400" y="1181100"/>
            <a:ext cx="2590800" cy="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4419600" y="2844800"/>
            <a:ext cx="2971800" cy="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5908675" y="2819400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大 </a:t>
            </a: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2133600" y="4038600"/>
            <a:ext cx="571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4932363" y="4038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</a:t>
            </a:r>
          </a:p>
        </p:txBody>
      </p:sp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2286000" y="4595813"/>
          <a:ext cx="33512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3305221" imgH="399939" progId="Equation.3">
                  <p:embed/>
                </p:oleObj>
              </mc:Choice>
              <mc:Fallback>
                <p:oleObj name="公式" r:id="rId28" imgW="3305221" imgH="399939" progId="Equation.3">
                  <p:embed/>
                  <p:pic>
                    <p:nvPicPr>
                      <p:cNvPr id="56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95813"/>
                        <a:ext cx="33512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381000" y="5302250"/>
            <a:ext cx="552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故数列单调增加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381000" y="45577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比较可知</a:t>
            </a:r>
          </a:p>
        </p:txBody>
      </p:sp>
    </p:spTree>
    <p:extLst>
      <p:ext uri="{BB962C8B-B14F-4D97-AF65-F5344CB8AC3E}">
        <p14:creationId xmlns:p14="http://schemas.microsoft.com/office/powerpoint/2010/main" val="21380364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animBg="1"/>
      <p:bldP spid="56359" grpId="0" animBg="1"/>
      <p:bldP spid="56360" grpId="0" build="p" autoUpdateAnimBg="0"/>
      <p:bldP spid="56361" grpId="0" animBg="1"/>
      <p:bldP spid="56362" grpId="0" animBg="1"/>
      <p:bldP spid="56363" grpId="0" build="p" autoUpdateAnimBg="0"/>
      <p:bldP spid="56364" grpId="0" animBg="1"/>
      <p:bldP spid="56365" grpId="0" build="p" autoUpdateAnimBg="0"/>
      <p:bldP spid="56376" grpId="0" build="p" autoUpdateAnimBg="0"/>
      <p:bldP spid="5638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0" name="Rectangle 70"/>
          <p:cNvSpPr>
            <a:spLocks noGrp="1" noChangeArrowheads="1"/>
          </p:cNvSpPr>
          <p:nvPr>
            <p:ph type="title"/>
          </p:nvPr>
        </p:nvSpPr>
        <p:spPr>
          <a:xfrm>
            <a:off x="533400" y="3076575"/>
            <a:ext cx="7062788" cy="5334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故数列有上界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根据单调有界原理可知数列</a:t>
            </a:r>
          </a:p>
        </p:txBody>
      </p:sp>
      <p:graphicFrame>
        <p:nvGraphicFramePr>
          <p:cNvPr id="20532" name="Object 52"/>
          <p:cNvGraphicFramePr>
            <a:graphicFrameLocks noChangeAspect="1"/>
          </p:cNvGraphicFramePr>
          <p:nvPr/>
        </p:nvGraphicFramePr>
        <p:xfrm>
          <a:off x="7380312" y="3141663"/>
          <a:ext cx="695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47663" imgH="399939" progId="Equation.3">
                  <p:embed/>
                </p:oleObj>
              </mc:Choice>
              <mc:Fallback>
                <p:oleObj name="公式" r:id="rId3" imgW="647663" imgH="399939" progId="Equation.3">
                  <p:embed/>
                  <p:pic>
                    <p:nvPicPr>
                      <p:cNvPr id="2053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141663"/>
                        <a:ext cx="695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1849438" y="3683000"/>
            <a:ext cx="31543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记此极限为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 , 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0536" name="Object 56"/>
          <p:cNvGraphicFramePr>
            <a:graphicFrameLocks noChangeAspect="1"/>
          </p:cNvGraphicFramePr>
          <p:nvPr/>
        </p:nvGraphicFramePr>
        <p:xfrm>
          <a:off x="2171700" y="4311650"/>
          <a:ext cx="2224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71812" imgH="638101" progId="Equation.3">
                  <p:embed/>
                </p:oleObj>
              </mc:Choice>
              <mc:Fallback>
                <p:oleObj name="公式" r:id="rId5" imgW="2171812" imgH="638101" progId="Equation.3">
                  <p:embed/>
                  <p:pic>
                    <p:nvPicPr>
                      <p:cNvPr id="2053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311650"/>
                        <a:ext cx="2224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557213" y="51196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e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为无理数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其值为</a:t>
            </a:r>
          </a:p>
        </p:txBody>
      </p:sp>
      <p:graphicFrame>
        <p:nvGraphicFramePr>
          <p:cNvPr id="20538" name="Object 58"/>
          <p:cNvGraphicFramePr>
            <a:graphicFrameLocks noChangeAspect="1"/>
          </p:cNvGraphicFramePr>
          <p:nvPr/>
        </p:nvGraphicFramePr>
        <p:xfrm>
          <a:off x="2197100" y="5857875"/>
          <a:ext cx="3910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886312" imgH="342900" progId="Equation.3">
                  <p:embed/>
                </p:oleObj>
              </mc:Choice>
              <mc:Fallback>
                <p:oleObj name="公式" r:id="rId7" imgW="3886312" imgH="342900" progId="Equation.3">
                  <p:embed/>
                  <p:pic>
                    <p:nvPicPr>
                      <p:cNvPr id="2053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857875"/>
                        <a:ext cx="39100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84"/>
          <p:cNvGraphicFramePr>
            <a:graphicFrameLocks noChangeAspect="1"/>
          </p:cNvGraphicFramePr>
          <p:nvPr/>
        </p:nvGraphicFramePr>
        <p:xfrm>
          <a:off x="1447800" y="446088"/>
          <a:ext cx="3019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971688" imgH="562049" progId="Equation.3">
                  <p:embed/>
                </p:oleObj>
              </mc:Choice>
              <mc:Fallback>
                <p:oleObj name="公式" r:id="rId9" imgW="2971688" imgH="562049" progId="Equation.3">
                  <p:embed/>
                  <p:pic>
                    <p:nvPicPr>
                      <p:cNvPr id="22543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6088"/>
                        <a:ext cx="30194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85"/>
          <p:cNvGraphicFramePr>
            <a:graphicFrameLocks noChangeAspect="1"/>
          </p:cNvGraphicFramePr>
          <p:nvPr/>
        </p:nvGraphicFramePr>
        <p:xfrm>
          <a:off x="4522788" y="433388"/>
          <a:ext cx="3190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28488" imgH="590402" progId="Equation.3">
                  <p:embed/>
                </p:oleObj>
              </mc:Choice>
              <mc:Fallback>
                <p:oleObj name="公式" r:id="rId11" imgW="228488" imgH="590402" progId="Equation.3">
                  <p:embed/>
                  <p:pic>
                    <p:nvPicPr>
                      <p:cNvPr id="22544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433388"/>
                        <a:ext cx="3190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86"/>
          <p:cNvGraphicFramePr>
            <a:graphicFrameLocks noChangeAspect="1"/>
          </p:cNvGraphicFramePr>
          <p:nvPr/>
        </p:nvGraphicFramePr>
        <p:xfrm>
          <a:off x="4876800" y="457200"/>
          <a:ext cx="608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85747" imgH="590402" progId="Equation.3">
                  <p:embed/>
                </p:oleObj>
              </mc:Choice>
              <mc:Fallback>
                <p:oleObj name="公式" r:id="rId13" imgW="485747" imgH="590402" progId="Equation.3">
                  <p:embed/>
                  <p:pic>
                    <p:nvPicPr>
                      <p:cNvPr id="2254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"/>
                        <a:ext cx="608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87"/>
          <p:cNvGraphicFramePr>
            <a:graphicFrameLocks noChangeAspect="1"/>
          </p:cNvGraphicFramePr>
          <p:nvPr/>
        </p:nvGraphicFramePr>
        <p:xfrm>
          <a:off x="5486400" y="457200"/>
          <a:ext cx="1360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3112" imgH="590402" progId="Equation.3">
                  <p:embed/>
                </p:oleObj>
              </mc:Choice>
              <mc:Fallback>
                <p:oleObj name="公式" r:id="rId15" imgW="1143112" imgH="590402" progId="Equation.3">
                  <p:embed/>
                  <p:pic>
                    <p:nvPicPr>
                      <p:cNvPr id="22546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7200"/>
                        <a:ext cx="13604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8" name="Object 88"/>
          <p:cNvGraphicFramePr>
            <a:graphicFrameLocks noChangeAspect="1"/>
          </p:cNvGraphicFramePr>
          <p:nvPr/>
        </p:nvGraphicFramePr>
        <p:xfrm>
          <a:off x="1984375" y="129540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095273" imgH="257175" progId="Equation.3">
                  <p:embed/>
                </p:oleObj>
              </mc:Choice>
              <mc:Fallback>
                <p:oleObj name="公式" r:id="rId17" imgW="1095273" imgH="257175" progId="Equation.3">
                  <p:embed/>
                  <p:pic>
                    <p:nvPicPr>
                      <p:cNvPr id="2056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295400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9" name="Object 89"/>
          <p:cNvGraphicFramePr>
            <a:graphicFrameLocks noChangeAspect="1"/>
          </p:cNvGraphicFramePr>
          <p:nvPr/>
        </p:nvGraphicFramePr>
        <p:xfrm>
          <a:off x="3197225" y="1143000"/>
          <a:ext cx="246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71617" imgH="524023" progId="Equation.3">
                  <p:embed/>
                </p:oleObj>
              </mc:Choice>
              <mc:Fallback>
                <p:oleObj name="公式" r:id="rId19" imgW="171617" imgH="524023" progId="Equation.3">
                  <p:embed/>
                  <p:pic>
                    <p:nvPicPr>
                      <p:cNvPr id="2056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143000"/>
                        <a:ext cx="2460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0" name="Object 90"/>
          <p:cNvGraphicFramePr>
            <a:graphicFrameLocks noChangeAspect="1"/>
          </p:cNvGraphicFramePr>
          <p:nvPr/>
        </p:nvGraphicFramePr>
        <p:xfrm>
          <a:off x="3505200" y="1157288"/>
          <a:ext cx="7096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571388" imgH="600075" progId="Equation.3">
                  <p:embed/>
                </p:oleObj>
              </mc:Choice>
              <mc:Fallback>
                <p:oleObj name="公式" r:id="rId21" imgW="571388" imgH="600075" progId="Equation.3">
                  <p:embed/>
                  <p:pic>
                    <p:nvPicPr>
                      <p:cNvPr id="2057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57288"/>
                        <a:ext cx="7096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1" name="Object 91"/>
          <p:cNvGraphicFramePr>
            <a:graphicFrameLocks noChangeAspect="1"/>
          </p:cNvGraphicFramePr>
          <p:nvPr/>
        </p:nvGraphicFramePr>
        <p:xfrm>
          <a:off x="4187825" y="1149350"/>
          <a:ext cx="16637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409737" imgH="600075" progId="Equation.3">
                  <p:embed/>
                </p:oleObj>
              </mc:Choice>
              <mc:Fallback>
                <p:oleObj name="公式" r:id="rId23" imgW="1409737" imgH="600075" progId="Equation.3">
                  <p:embed/>
                  <p:pic>
                    <p:nvPicPr>
                      <p:cNvPr id="20571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149350"/>
                        <a:ext cx="16637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92"/>
          <p:cNvSpPr txBox="1">
            <a:spLocks noChangeArrowheads="1"/>
          </p:cNvSpPr>
          <p:nvPr/>
        </p:nvSpPr>
        <p:spPr bwMode="auto">
          <a:xfrm>
            <a:off x="557213" y="4762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20573" name="Object 93"/>
          <p:cNvGraphicFramePr>
            <a:graphicFrameLocks noChangeAspect="1"/>
          </p:cNvGraphicFramePr>
          <p:nvPr/>
        </p:nvGraphicFramePr>
        <p:xfrm>
          <a:off x="5167313" y="2357438"/>
          <a:ext cx="471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419174" imgH="266848" progId="Equation.3">
                  <p:embed/>
                </p:oleObj>
              </mc:Choice>
              <mc:Fallback>
                <p:oleObj name="公式" r:id="rId25" imgW="419174" imgH="266848" progId="Equation.3">
                  <p:embed/>
                  <p:pic>
                    <p:nvPicPr>
                      <p:cNvPr id="20573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357438"/>
                        <a:ext cx="4714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4" name="Object 94"/>
          <p:cNvGraphicFramePr>
            <a:graphicFrameLocks noChangeAspect="1"/>
          </p:cNvGraphicFramePr>
          <p:nvPr/>
        </p:nvGraphicFramePr>
        <p:xfrm>
          <a:off x="1981200" y="1930400"/>
          <a:ext cx="15509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505080" imgH="1066726" progId="Equation.3">
                  <p:embed/>
                </p:oleObj>
              </mc:Choice>
              <mc:Fallback>
                <p:oleObj name="公式" r:id="rId27" imgW="1505080" imgH="1066726" progId="Equation.3">
                  <p:embed/>
                  <p:pic>
                    <p:nvPicPr>
                      <p:cNvPr id="20574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30400"/>
                        <a:ext cx="15509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5" name="Object 95"/>
          <p:cNvGraphicFramePr>
            <a:graphicFrameLocks noChangeAspect="1"/>
          </p:cNvGraphicFramePr>
          <p:nvPr/>
        </p:nvGraphicFramePr>
        <p:xfrm>
          <a:off x="3657600" y="2114550"/>
          <a:ext cx="13858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409737" imgH="828564" progId="Equation.3">
                  <p:embed/>
                </p:oleObj>
              </mc:Choice>
              <mc:Fallback>
                <p:oleObj name="公式" r:id="rId29" imgW="1409737" imgH="828564" progId="Equation.3">
                  <p:embed/>
                  <p:pic>
                    <p:nvPicPr>
                      <p:cNvPr id="2057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14550"/>
                        <a:ext cx="13858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7213" y="3678238"/>
            <a:ext cx="1441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有极限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endParaRPr lang="zh-CN" altLang="en-US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947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0" grpId="0" build="p" autoUpdateAnimBg="0"/>
      <p:bldP spid="20535" grpId="0" autoUpdateAnimBg="0"/>
      <p:bldP spid="20537" grpId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946150" y="1524000"/>
          <a:ext cx="3289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8069" imgH="562049" progId="Equation.3">
                  <p:embed/>
                </p:oleObj>
              </mc:Choice>
              <mc:Fallback>
                <p:oleObj name="公式" r:id="rId2" imgW="3448069" imgH="562049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524000"/>
                        <a:ext cx="3289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54864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夹挤定理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00113" y="836613"/>
          <a:ext cx="48783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5836" imgH="190463" progId="Equation.DSMT4">
                  <p:embed/>
                </p:oleObj>
              </mc:Choice>
              <mc:Fallback>
                <p:oleObj name="Equation" r:id="rId4" imgW="2085836" imgH="190463" progId="Equation.DSMT4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8783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934200" y="12192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52584" imgH="562049" progId="Equation.3">
                  <p:embed/>
                </p:oleObj>
              </mc:Choice>
              <mc:Fallback>
                <p:oleObj name="公式" r:id="rId6" imgW="1552584" imgH="562049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192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410200" y="835025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2847" imgH="409612" progId="Equation.3">
                  <p:embed/>
                </p:oleObj>
              </mc:Choice>
              <mc:Fallback>
                <p:oleObj name="公式" r:id="rId8" imgW="142847" imgH="409612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5025"/>
                        <a:ext cx="5095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5943600" y="1371600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93713" y="2209800"/>
            <a:ext cx="2805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由条件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,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3043238" y="23431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3112" imgH="342900" progId="Equation.3">
                  <p:embed/>
                </p:oleObj>
              </mc:Choice>
              <mc:Fallback>
                <p:oleObj name="公式" r:id="rId10" imgW="1143112" imgH="3429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3431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4267200" y="2306638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14236" imgH="399939" progId="Equation.3">
                  <p:embed/>
                </p:oleObj>
              </mc:Choice>
              <mc:Fallback>
                <p:oleObj name="公式" r:id="rId12" imgW="714236" imgH="399939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06638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828800" y="27749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268538" y="2852738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288" imgH="399939" progId="Equation.DSMT4">
                  <p:embed/>
                </p:oleObj>
              </mc:Choice>
              <mc:Fallback>
                <p:oleObj name="Equation" r:id="rId14" imgW="914288" imgH="399939" progId="Equation.DSMT4">
                  <p:embed/>
                  <p:pic>
                    <p:nvPicPr>
                      <p:cNvPr id="4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276600" y="2833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3924300" y="2852738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33569" imgH="418952" progId="Equation.DSMT4">
                  <p:embed/>
                </p:oleObj>
              </mc:Choice>
              <mc:Fallback>
                <p:oleObj name="Equation" r:id="rId16" imgW="1733569" imgH="418952" progId="Equation.DSMT4">
                  <p:embed/>
                  <p:pic>
                    <p:nvPicPr>
                      <p:cNvPr id="45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52738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828800" y="34385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276600" y="3429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555625" y="4057650"/>
            <a:ext cx="83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1012825" y="4098925"/>
          <a:ext cx="3036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47874" imgH="228489" progId="Equation.3">
                  <p:embed/>
                </p:oleObj>
              </mc:Choice>
              <mc:Fallback>
                <p:oleObj name="公式" r:id="rId18" imgW="1447874" imgH="228489" progId="Equation.3">
                  <p:embed/>
                  <p:pic>
                    <p:nvPicPr>
                      <p:cNvPr id="450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098925"/>
                        <a:ext cx="3036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962400" y="40608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4821238" y="4181475"/>
          <a:ext cx="8937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857417" imgH="266848" progId="Equation.3">
                  <p:embed/>
                </p:oleObj>
              </mc:Choice>
              <mc:Fallback>
                <p:oleObj name="公式" r:id="rId20" imgW="857417" imgH="266848" progId="Equation.3">
                  <p:embed/>
                  <p:pic>
                    <p:nvPicPr>
                      <p:cNvPr id="45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4181475"/>
                        <a:ext cx="8937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715000" y="40608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1701800" y="4664075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666926" imgH="399939" progId="Equation.3">
                  <p:embed/>
                </p:oleObj>
              </mc:Choice>
              <mc:Fallback>
                <p:oleObj name="公式" r:id="rId22" imgW="2666926" imgH="399939" progId="Equation.3">
                  <p:embed/>
                  <p:pic>
                    <p:nvPicPr>
                      <p:cNvPr id="45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664075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4845050" y="4657725"/>
          <a:ext cx="2698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628788" imgH="399939" progId="Equation.3">
                  <p:embed/>
                </p:oleObj>
              </mc:Choice>
              <mc:Fallback>
                <p:oleObj name="公式" r:id="rId24" imgW="2628788" imgH="399939" progId="Equation.3">
                  <p:embed/>
                  <p:pic>
                    <p:nvPicPr>
                      <p:cNvPr id="45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657725"/>
                        <a:ext cx="2698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33400" y="51863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由条件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3624263" y="5197475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771706" imgH="399939" progId="Equation.3">
                  <p:embed/>
                </p:oleObj>
              </mc:Choice>
              <mc:Fallback>
                <p:oleObj name="公式" r:id="rId26" imgW="1771706" imgH="399939" progId="Equation.3">
                  <p:embed/>
                  <p:pic>
                    <p:nvPicPr>
                      <p:cNvPr id="450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5197475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9" name="Object 33"/>
          <p:cNvGraphicFramePr>
            <a:graphicFrameLocks noChangeAspect="1"/>
          </p:cNvGraphicFramePr>
          <p:nvPr/>
        </p:nvGraphicFramePr>
        <p:xfrm>
          <a:off x="2514600" y="53340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981196" imgH="209476" progId="Equation.3">
                  <p:embed/>
                </p:oleObj>
              </mc:Choice>
              <mc:Fallback>
                <p:oleObj name="公式" r:id="rId28" imgW="981196" imgH="209476" progId="Equation.3">
                  <p:embed/>
                  <p:pic>
                    <p:nvPicPr>
                      <p:cNvPr id="4508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0" name="Object 34"/>
          <p:cNvGraphicFramePr>
            <a:graphicFrameLocks noChangeAspect="1"/>
          </p:cNvGraphicFramePr>
          <p:nvPr/>
        </p:nvGraphicFramePr>
        <p:xfrm>
          <a:off x="5524500" y="5308600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057136" imgH="285861" progId="Equation.3">
                  <p:embed/>
                </p:oleObj>
              </mc:Choice>
              <mc:Fallback>
                <p:oleObj name="公式" r:id="rId30" imgW="1057136" imgH="285861" progId="Equation.3">
                  <p:embed/>
                  <p:pic>
                    <p:nvPicPr>
                      <p:cNvPr id="450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308600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55625" y="58753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45092" name="Object 36"/>
          <p:cNvGraphicFramePr>
            <a:graphicFrameLocks noChangeAspect="1"/>
          </p:cNvGraphicFramePr>
          <p:nvPr/>
        </p:nvGraphicFramePr>
        <p:xfrm>
          <a:off x="1168400" y="5883275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809843" imgH="418952" progId="Equation.3">
                  <p:embed/>
                </p:oleObj>
              </mc:Choice>
              <mc:Fallback>
                <p:oleObj name="公式" r:id="rId32" imgW="1809843" imgH="418952" progId="Equation.3">
                  <p:embed/>
                  <p:pic>
                    <p:nvPicPr>
                      <p:cNvPr id="450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883275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3059113" y="5857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 </a:t>
            </a:r>
          </a:p>
        </p:txBody>
      </p:sp>
      <p:graphicFrame>
        <p:nvGraphicFramePr>
          <p:cNvPr id="45094" name="Object 38"/>
          <p:cNvGraphicFramePr>
            <a:graphicFrameLocks noChangeAspect="1"/>
          </p:cNvGraphicFramePr>
          <p:nvPr/>
        </p:nvGraphicFramePr>
        <p:xfrm>
          <a:off x="3708400" y="5910263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676363" imgH="562049" progId="Equation.3">
                  <p:embed/>
                </p:oleObj>
              </mc:Choice>
              <mc:Fallback>
                <p:oleObj name="公式" r:id="rId34" imgW="1676363" imgH="562049" progId="Equation.3">
                  <p:embed/>
                  <p:pic>
                    <p:nvPicPr>
                      <p:cNvPr id="45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910263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39"/>
          <p:cNvGraphicFramePr>
            <a:graphicFrameLocks noChangeAspect="1"/>
          </p:cNvGraphicFramePr>
          <p:nvPr/>
        </p:nvGraphicFramePr>
        <p:xfrm>
          <a:off x="5108575" y="2306638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533251" imgH="399939" progId="Equation.3">
                  <p:embed/>
                </p:oleObj>
              </mc:Choice>
              <mc:Fallback>
                <p:oleObj name="公式" r:id="rId36" imgW="533251" imgH="399939" progId="Equation.3">
                  <p:embed/>
                  <p:pic>
                    <p:nvPicPr>
                      <p:cNvPr id="450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2306638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1447800" y="21336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895600" y="2133600"/>
            <a:ext cx="1752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2895600" y="2133600"/>
            <a:ext cx="1752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122" name="Object 66"/>
          <p:cNvGraphicFramePr>
            <a:graphicFrameLocks noChangeAspect="1"/>
          </p:cNvGraphicFramePr>
          <p:nvPr/>
        </p:nvGraphicFramePr>
        <p:xfrm>
          <a:off x="2268538" y="3500438"/>
          <a:ext cx="1008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00106" imgH="181123" progId="Equation.DSMT4">
                  <p:embed/>
                </p:oleObj>
              </mc:Choice>
              <mc:Fallback>
                <p:oleObj name="Equation" r:id="rId38" imgW="400106" imgH="181123" progId="Equation.DSMT4">
                  <p:embed/>
                  <p:pic>
                    <p:nvPicPr>
                      <p:cNvPr id="4512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0438"/>
                        <a:ext cx="10080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5" name="Object 69"/>
          <p:cNvGraphicFramePr>
            <a:graphicFrameLocks noChangeAspect="1"/>
          </p:cNvGraphicFramePr>
          <p:nvPr/>
        </p:nvGraphicFramePr>
        <p:xfrm>
          <a:off x="3924300" y="3438525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14236" imgH="209476" progId="Equation.DSMT4">
                  <p:embed/>
                </p:oleObj>
              </mc:Choice>
              <mc:Fallback>
                <p:oleObj name="Equation" r:id="rId40" imgW="714236" imgH="209476" progId="Equation.DSMT4">
                  <p:embed/>
                  <p:pic>
                    <p:nvPicPr>
                      <p:cNvPr id="4512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38525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544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  <p:bldP spid="45066" grpId="0" autoUpdateAnimBg="0"/>
      <p:bldP spid="45069" grpId="0" autoUpdateAnimBg="0"/>
      <p:bldP spid="45071" grpId="0" autoUpdateAnimBg="0"/>
      <p:bldP spid="45073" grpId="0" autoUpdateAnimBg="0"/>
      <p:bldP spid="45075" grpId="0" autoUpdateAnimBg="0"/>
      <p:bldP spid="45077" grpId="0" autoUpdateAnimBg="0"/>
      <p:bldP spid="45079" grpId="0" autoUpdateAnimBg="0"/>
      <p:bldP spid="45081" grpId="0" autoUpdateAnimBg="0"/>
      <p:bldP spid="45087" grpId="0" autoUpdateAnimBg="0"/>
      <p:bldP spid="45091" grpId="0" autoUpdateAnimBg="0"/>
      <p:bldP spid="45093" grpId="0" autoUpdateAnimBg="0"/>
      <p:bldP spid="45096" grpId="0" animBg="1"/>
      <p:bldP spid="45097" grpId="0" animBg="1"/>
      <p:bldP spid="45098" grpId="0" animBg="1"/>
      <p:bldP spid="45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2124075" y="333375"/>
          <a:ext cx="1657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9160" imgH="431640" progId="Equation.3">
                  <p:embed/>
                </p:oleObj>
              </mc:Choice>
              <mc:Fallback>
                <p:oleObj name="公式" r:id="rId2" imgW="749160" imgH="431640" progId="Equation.3">
                  <p:embed/>
                  <p:pic>
                    <p:nvPicPr>
                      <p:cNvPr id="245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375"/>
                        <a:ext cx="1657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12788" y="1295400"/>
            <a:ext cx="191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显然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06563" y="1814513"/>
          <a:ext cx="605948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30240" imgH="482400" progId="Equation.3">
                  <p:embed/>
                </p:oleObj>
              </mc:Choice>
              <mc:Fallback>
                <p:oleObj name="公式" r:id="rId4" imgW="2730240" imgH="482400" progId="Equation.3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814513"/>
                        <a:ext cx="6059487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79450" y="34417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908175" y="4179888"/>
          <a:ext cx="35941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62040" imgH="304560" progId="Equation.3">
                  <p:embed/>
                </p:oleObj>
              </mc:Choice>
              <mc:Fallback>
                <p:oleObj name="公式" r:id="rId6" imgW="1562040" imgH="304560" progId="Equation.3">
                  <p:embed/>
                  <p:pic>
                    <p:nvPicPr>
                      <p:cNvPr id="15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79888"/>
                        <a:ext cx="35941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1187450" y="3092450"/>
          <a:ext cx="3611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469800" progId="Equation.DSMT4">
                  <p:embed/>
                </p:oleObj>
              </mc:Choice>
              <mc:Fallback>
                <p:oleObj name="Equation" r:id="rId8" imgW="1663560" imgH="469800" progId="Equation.DSMT4">
                  <p:embed/>
                  <p:pic>
                    <p:nvPicPr>
                      <p:cNvPr id="1541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92450"/>
                        <a:ext cx="36115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704850" y="4895850"/>
            <a:ext cx="34734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故利用夹挤定理 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4592" name="矩形 1"/>
          <p:cNvSpPr>
            <a:spLocks noChangeArrowheads="1"/>
          </p:cNvSpPr>
          <p:nvPr/>
        </p:nvSpPr>
        <p:spPr bwMode="auto">
          <a:xfrm>
            <a:off x="679450" y="549275"/>
            <a:ext cx="1541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39975" y="5418138"/>
          <a:ext cx="1657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43006" imgH="418952" progId="Equation.3">
                  <p:embed/>
                </p:oleObj>
              </mc:Choice>
              <mc:Fallback>
                <p:oleObj name="公式" r:id="rId10" imgW="743006" imgH="418952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18138"/>
                        <a:ext cx="1657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374" grpId="0" build="p" autoUpdateAnimBg="0"/>
      <p:bldP spid="154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116138" y="373063"/>
          <a:ext cx="60563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10337" imgH="866923" progId="Equation.3">
                  <p:embed/>
                </p:oleObj>
              </mc:Choice>
              <mc:Fallback>
                <p:oleObj name="公式" r:id="rId2" imgW="6210337" imgH="866923" progId="Equation.3">
                  <p:embed/>
                  <p:pic>
                    <p:nvPicPr>
                      <p:cNvPr id="256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73063"/>
                        <a:ext cx="60563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12788" y="1295400"/>
            <a:ext cx="328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由于</a:t>
            </a:r>
            <a:endParaRPr kumimoji="1"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095500" y="1790700"/>
          <a:ext cx="5164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24431" imgH="866923" progId="Equation.3">
                  <p:embed/>
                </p:oleObj>
              </mc:Choice>
              <mc:Fallback>
                <p:oleObj name="公式" r:id="rId4" imgW="5124431" imgH="866923" progId="Equation.3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790700"/>
                        <a:ext cx="5164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7305675" y="1700213"/>
          <a:ext cx="127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051" imgH="914289" progId="Equation.DSMT4">
                  <p:embed/>
                </p:oleObj>
              </mc:Choice>
              <mc:Fallback>
                <p:oleObj name="Equation" r:id="rId6" imgW="1219051" imgH="914289" progId="Equation.DSMT4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1700213"/>
                        <a:ext cx="127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04850" y="299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692275" y="3789363"/>
          <a:ext cx="161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61951" imgH="914289" progId="Equation.3">
                  <p:embed/>
                </p:oleObj>
              </mc:Choice>
              <mc:Fallback>
                <p:oleObj name="公式" r:id="rId8" imgW="1561951" imgH="914289" progId="Equation.3">
                  <p:embed/>
                  <p:pic>
                    <p:nvPicPr>
                      <p:cNvPr id="15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1612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492500" y="3860800"/>
          <a:ext cx="1714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6996" imgH="1019027" progId="Equation.3">
                  <p:embed/>
                </p:oleObj>
              </mc:Choice>
              <mc:Fallback>
                <p:oleObj name="公式" r:id="rId10" imgW="1666996" imgH="1019027" progId="Equation.3">
                  <p:embed/>
                  <p:pic>
                    <p:nvPicPr>
                      <p:cNvPr id="15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60800"/>
                        <a:ext cx="1714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5364163" y="4149725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81037" imgH="257175" progId="Equation.3">
                  <p:embed/>
                </p:oleObj>
              </mc:Choice>
              <mc:Fallback>
                <p:oleObj name="公式" r:id="rId12" imgW="381037" imgH="257175" progId="Equation.3">
                  <p:embed/>
                  <p:pic>
                    <p:nvPicPr>
                      <p:cNvPr id="15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149725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116013" y="5589588"/>
          <a:ext cx="1295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312" imgH="228489" progId="Equation.DSMT4">
                  <p:embed/>
                </p:oleObj>
              </mc:Choice>
              <mc:Fallback>
                <p:oleObj name="Equation" r:id="rId14" imgW="457312" imgH="228489" progId="Equation.DSMT4">
                  <p:embed/>
                  <p:pic>
                    <p:nvPicPr>
                      <p:cNvPr id="153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1295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514600" y="5410200"/>
          <a:ext cx="4937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895943" imgH="866923" progId="Equation.3">
                  <p:embed/>
                </p:oleObj>
              </mc:Choice>
              <mc:Fallback>
                <p:oleObj name="公式" r:id="rId16" imgW="4895943" imgH="866923" progId="Equation.3">
                  <p:embed/>
                  <p:pic>
                    <p:nvPicPr>
                      <p:cNvPr id="153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4937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543800" y="5715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81037" imgH="257175" progId="Equation.3">
                  <p:embed/>
                </p:oleObj>
              </mc:Choice>
              <mc:Fallback>
                <p:oleObj name="公式" r:id="rId18" imgW="381037" imgH="257175" progId="Equation.3">
                  <p:embed/>
                  <p:pic>
                    <p:nvPicPr>
                      <p:cNvPr id="153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15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1652588" y="2679700"/>
          <a:ext cx="38735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4149" imgH="409612" progId="Equation.DSMT4">
                  <p:embed/>
                </p:oleObj>
              </mc:Choice>
              <mc:Fallback>
                <p:oleObj name="Equation" r:id="rId20" imgW="1524149" imgH="409612" progId="Equation.DSMT4">
                  <p:embed/>
                  <p:pic>
                    <p:nvPicPr>
                      <p:cNvPr id="1541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679700"/>
                        <a:ext cx="38735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Grp="1" noChangeAspect="1"/>
          </p:cNvGraphicFramePr>
          <p:nvPr>
            <p:ph idx="1"/>
          </p:nvPr>
        </p:nvGraphicFramePr>
        <p:xfrm>
          <a:off x="644525" y="1720850"/>
          <a:ext cx="14398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90457" imgH="371586" progId="Equation.DSMT4">
                  <p:embed/>
                </p:oleObj>
              </mc:Choice>
              <mc:Fallback>
                <p:oleObj name="Equation" r:id="rId22" imgW="590457" imgH="371586" progId="Equation.DSMT4">
                  <p:embed/>
                  <p:pic>
                    <p:nvPicPr>
                      <p:cNvPr id="1541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720850"/>
                        <a:ext cx="14398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704850" y="4895850"/>
            <a:ext cx="34734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故利用夹挤定理 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5623" name="矩形 1"/>
          <p:cNvSpPr>
            <a:spLocks noChangeArrowheads="1"/>
          </p:cNvSpPr>
          <p:nvPr/>
        </p:nvSpPr>
        <p:spPr bwMode="auto">
          <a:xfrm>
            <a:off x="679450" y="549275"/>
            <a:ext cx="1541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9371249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374" grpId="0" build="p" autoUpdateAnimBg="0"/>
      <p:bldP spid="154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66936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Cauchy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极限存在准则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(Cauchy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准则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0" y="954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数列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47825" y="1000125"/>
          <a:ext cx="714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66731" imgH="399939" progId="Equation.3">
                  <p:embed/>
                </p:oleObj>
              </mc:Choice>
              <mc:Fallback>
                <p:oleObj name="公式" r:id="rId3" imgW="666731" imgH="399939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000125"/>
                        <a:ext cx="714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362200" y="9636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极限存在的充要条件是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302375" y="1063625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24043" imgH="342900" progId="Equation.3">
                  <p:embed/>
                </p:oleObj>
              </mc:Choice>
              <mc:Fallback>
                <p:oleObj name="公式" r:id="rId5" imgW="1124043" imgH="3429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1063625"/>
                        <a:ext cx="116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28600" y="1546225"/>
            <a:ext cx="4267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存在正整数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使当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532188" y="1636713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71759" imgH="342900" progId="Equation.3">
                  <p:embed/>
                </p:oleObj>
              </mc:Choice>
              <mc:Fallback>
                <p:oleObj name="公式" r:id="rId7" imgW="1971759" imgH="34290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636713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616575" y="1525588"/>
            <a:ext cx="142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252663" y="2203450"/>
          <a:ext cx="184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90774" imgH="418952" progId="Equation.3">
                  <p:embed/>
                </p:oleObj>
              </mc:Choice>
              <mc:Fallback>
                <p:oleObj name="公式" r:id="rId9" imgW="1790774" imgH="418952" progId="Equation.3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203450"/>
                        <a:ext cx="184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19100" y="2836863"/>
            <a:ext cx="316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“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必要性”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3348038" y="2855913"/>
          <a:ext cx="15843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76433" imgH="266848" progId="Equation.3">
                  <p:embed/>
                </p:oleObj>
              </mc:Choice>
              <mc:Fallback>
                <p:oleObj name="公式" r:id="rId11" imgW="676433" imgH="266848" progId="Equation.3">
                  <p:embed/>
                  <p:pic>
                    <p:nvPicPr>
                      <p:cNvPr id="21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5913"/>
                        <a:ext cx="15843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932363" y="28305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5403850" y="2876550"/>
          <a:ext cx="18970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66784" imgH="228489" progId="Equation.3">
                  <p:embed/>
                </p:oleObj>
              </mc:Choice>
              <mc:Fallback>
                <p:oleObj name="公式" r:id="rId13" imgW="866784" imgH="228489" progId="Equation.3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876550"/>
                        <a:ext cx="18970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338138" y="3584575"/>
          <a:ext cx="2051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009896" imgH="342900" progId="Equation.3">
                  <p:embed/>
                </p:oleObj>
              </mc:Choice>
              <mc:Fallback>
                <p:oleObj name="公式" r:id="rId15" imgW="2009896" imgH="342900" progId="Equation.3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584575"/>
                        <a:ext cx="2051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286000" y="34988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 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300913" y="28257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使当</a:t>
            </a:r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2124075" y="4017963"/>
          <a:ext cx="207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19263" imgH="571389" progId="Equation.3">
                  <p:embed/>
                </p:oleObj>
              </mc:Choice>
              <mc:Fallback>
                <p:oleObj name="公式" r:id="rId17" imgW="2019263" imgH="571389" progId="Equation.3">
                  <p:embed/>
                  <p:pic>
                    <p:nvPicPr>
                      <p:cNvPr id="21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17963"/>
                        <a:ext cx="207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4398963" y="4017963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933621" imgH="571389" progId="Equation.3">
                  <p:embed/>
                </p:oleObj>
              </mc:Choice>
              <mc:Fallback>
                <p:oleObj name="公式" r:id="rId19" imgW="1933621" imgH="571389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4017963"/>
                        <a:ext cx="198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28600" y="47244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1574800" y="47498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524149" imgH="418952" progId="Equation.3">
                  <p:embed/>
                </p:oleObj>
              </mc:Choice>
              <mc:Fallback>
                <p:oleObj name="公式" r:id="rId21" imgW="1524149" imgH="418952" progId="Equation.3">
                  <p:embed/>
                  <p:pic>
                    <p:nvPicPr>
                      <p:cNvPr id="21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7498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3136900" y="4749800"/>
          <a:ext cx="3059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009826" imgH="418952" progId="Equation.3">
                  <p:embed/>
                </p:oleObj>
              </mc:Choice>
              <mc:Fallback>
                <p:oleObj name="公式" r:id="rId23" imgW="3009826" imgH="418952" progId="Equation.3">
                  <p:embed/>
                  <p:pic>
                    <p:nvPicPr>
                      <p:cNvPr id="21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749800"/>
                        <a:ext cx="3059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9"/>
          <p:cNvGraphicFramePr>
            <a:graphicFrameLocks noChangeAspect="1"/>
          </p:cNvGraphicFramePr>
          <p:nvPr/>
        </p:nvGraphicFramePr>
        <p:xfrm>
          <a:off x="2933700" y="527526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628859" imgH="418952" progId="Equation.3">
                  <p:embed/>
                </p:oleObj>
              </mc:Choice>
              <mc:Fallback>
                <p:oleObj name="公式" r:id="rId25" imgW="1628859" imgH="418952" progId="Equation.3">
                  <p:embed/>
                  <p:pic>
                    <p:nvPicPr>
                      <p:cNvPr id="215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275263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4591050" y="5265738"/>
          <a:ext cx="118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133410" imgH="418952" progId="Equation.3">
                  <p:embed/>
                </p:oleObj>
              </mc:Choice>
              <mc:Fallback>
                <p:oleObj name="公式" r:id="rId27" imgW="1133410" imgH="418952" progId="Equation.3">
                  <p:embed/>
                  <p:pic>
                    <p:nvPicPr>
                      <p:cNvPr id="215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265738"/>
                        <a:ext cx="118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31"/>
          <p:cNvGraphicFramePr>
            <a:graphicFrameLocks noChangeAspect="1"/>
          </p:cNvGraphicFramePr>
          <p:nvPr/>
        </p:nvGraphicFramePr>
        <p:xfrm>
          <a:off x="5845175" y="5373688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457312" imgH="209476" progId="Equation.3">
                  <p:embed/>
                </p:oleObj>
              </mc:Choice>
              <mc:Fallback>
                <p:oleObj name="公式" r:id="rId29" imgW="457312" imgH="209476" progId="Equation.3">
                  <p:embed/>
                  <p:pic>
                    <p:nvPicPr>
                      <p:cNvPr id="215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373688"/>
                        <a:ext cx="508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533400" y="58054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充分性”证明从略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6658" name="Object 56">
            <a:hlinkClick r:id="" action="ppaction://customshow?id=1&amp;return=true"/>
          </p:cNvPr>
          <p:cNvGraphicFramePr>
            <a:graphicFrameLocks noChangeAspect="1"/>
          </p:cNvGraphicFramePr>
          <p:nvPr/>
        </p:nvGraphicFramePr>
        <p:xfrm>
          <a:off x="7770813" y="630238"/>
          <a:ext cx="9747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1" imgW="1933333" imgH="2857899" progId="Paint.Picture">
                  <p:embed/>
                </p:oleObj>
              </mc:Choice>
              <mc:Fallback>
                <p:oleObj name="BMP 图像" r:id="rId31" imgW="1933333" imgH="2857899" progId="Paint.Picture">
                  <p:embed/>
                  <p:pic>
                    <p:nvPicPr>
                      <p:cNvPr id="26658" name="Object 56">
                        <a:hlinkClick r:id="" action="ppaction://customshow?id=1&amp;return=true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630238"/>
                        <a:ext cx="9747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9" name="Group 57"/>
          <p:cNvGrpSpPr>
            <a:grpSpLocks/>
          </p:cNvGrpSpPr>
          <p:nvPr/>
        </p:nvGrpSpPr>
        <p:grpSpPr bwMode="auto">
          <a:xfrm>
            <a:off x="7662863" y="458788"/>
            <a:ext cx="1150937" cy="1631950"/>
            <a:chOff x="4316" y="576"/>
            <a:chExt cx="1152" cy="1632"/>
          </a:xfrm>
        </p:grpSpPr>
        <p:sp>
          <p:nvSpPr>
            <p:cNvPr id="26660" name="Freeform 58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59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60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61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9546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 autoUpdateAnimBg="0"/>
      <p:bldP spid="21513" grpId="0" autoUpdateAnimBg="0"/>
      <p:bldP spid="21516" grpId="0" autoUpdateAnimBg="0"/>
      <p:bldP spid="21518" grpId="0" autoUpdateAnimBg="0"/>
      <p:bldP spid="21521" grpId="0" autoUpdateAnimBg="0"/>
      <p:bldP spid="21526" grpId="0" autoUpdateAnimBg="0"/>
      <p:bldP spid="21527" grpId="0" autoUpdateAnimBg="0"/>
      <p:bldP spid="21530" grpId="0" autoUpdateAnimBg="0"/>
      <p:bldP spid="215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552" y="443136"/>
            <a:ext cx="16002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41500" y="274638"/>
          <a:ext cx="381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05080" imgH="304874" progId="Equation.3">
                  <p:embed/>
                </p:oleObj>
              </mc:Choice>
              <mc:Fallback>
                <p:oleObj name="公式" r:id="rId2" imgW="1505080" imgH="304874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74638"/>
                        <a:ext cx="381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54675" y="404813"/>
            <a:ext cx="33099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证明数列         收敛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250113" y="4445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8296" imgH="399939" progId="Equation.3">
                  <p:embed/>
                </p:oleObj>
              </mc:Choice>
              <mc:Fallback>
                <p:oleObj name="公式" r:id="rId4" imgW="638296" imgH="399939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4445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95288" y="119697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对任何大于</a:t>
            </a:r>
            <a:r>
              <a:rPr kumimoji="1"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的正整数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484438" y="1628775"/>
          <a:ext cx="34607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09684" imgH="333227" progId="Equation.3">
                  <p:embed/>
                </p:oleObj>
              </mc:Choice>
              <mc:Fallback>
                <p:oleObj name="公式" r:id="rId6" imgW="1209684" imgH="333227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28775"/>
                        <a:ext cx="34607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55650" y="3087688"/>
          <a:ext cx="696912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05063" imgH="971661" progId="Equation.3">
                  <p:embed/>
                </p:oleObj>
              </mc:Choice>
              <mc:Fallback>
                <p:oleObj name="公式" r:id="rId8" imgW="2705063" imgH="971661" progId="Equation.3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87688"/>
                        <a:ext cx="696912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63575" y="2657475"/>
            <a:ext cx="9413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则对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50875" y="5732463"/>
            <a:ext cx="6105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则由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准则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数列收敛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81138" y="2565400"/>
          <a:ext cx="55578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19421" imgH="304874" progId="Equation.3">
                  <p:embed/>
                </p:oleObj>
              </mc:Choice>
              <mc:Fallback>
                <p:oleObj name="公式" r:id="rId10" imgW="2619421" imgH="304874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565400"/>
                        <a:ext cx="55578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0" grpId="0" autoUpdateAnimBg="0"/>
      <p:bldP spid="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286000" cy="6858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内容小结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1463675"/>
            <a:ext cx="670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1.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数列极限的</a:t>
            </a: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“ </a:t>
            </a:r>
            <a:r>
              <a:rPr kumimoji="1" lang="zh-CN" altLang="en-US" sz="2800" b="1" i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 </a:t>
            </a:r>
            <a:r>
              <a:rPr kumimoji="1" lang="en-US" altLang="zh-CN" sz="2800" b="1" i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– N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定义及应用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09600" y="20716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2.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收敛数列的性质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295400" y="26812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唯一性 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;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有界性 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;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保号性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295400" y="3276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任一子数列收敛于同一极限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09600" y="39766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3.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极限存在准则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295399" y="4586288"/>
            <a:ext cx="6530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单调有界原理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;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夹挤定理 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;  Cauchy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准则</a:t>
            </a:r>
          </a:p>
        </p:txBody>
      </p:sp>
      <p:graphicFrame>
        <p:nvGraphicFramePr>
          <p:cNvPr id="28681" name="Object 22"/>
          <p:cNvGraphicFramePr>
            <a:graphicFrameLocks noChangeAspect="1"/>
          </p:cNvGraphicFramePr>
          <p:nvPr/>
        </p:nvGraphicFramePr>
        <p:xfrm>
          <a:off x="4514850" y="3778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2868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778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1093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9" grpId="0" autoUpdateAnimBg="0"/>
      <p:bldP spid="22540" grpId="0" build="p" autoUpdateAnimBg="0"/>
      <p:bldP spid="22541" grpId="0" build="p" autoUpdateAnimBg="0"/>
      <p:bldP spid="22542" grpId="0" build="p" autoUpdateAnimBg="0"/>
      <p:bldP spid="225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2286000" cy="7620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思考与练习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9600" y="11572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如何判断极限不存在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990600" y="16764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找一个趋于∞的子数列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990600" y="2271713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找两个收敛于不同极限的子数列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09600" y="2895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29703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2970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1828800" y="2895600"/>
          <a:ext cx="5146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09896" imgH="181123" progId="Equation.3">
                  <p:embed/>
                </p:oleObj>
              </mc:Choice>
              <mc:Fallback>
                <p:oleObj name="公式" r:id="rId4" imgW="2009896" imgH="181123" progId="Equation.3">
                  <p:embed/>
                  <p:pic>
                    <p:nvPicPr>
                      <p:cNvPr id="460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5146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858000" y="2895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7467600" y="2895600"/>
          <a:ext cx="114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9473" imgH="257175" progId="Equation.3">
                  <p:embed/>
                </p:oleObj>
              </mc:Choice>
              <mc:Fallback>
                <p:oleObj name="公式" r:id="rId6" imgW="409473" imgH="257175" progId="Equation.3">
                  <p:embed/>
                  <p:pic>
                    <p:nvPicPr>
                      <p:cNvPr id="46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895600"/>
                        <a:ext cx="114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22288" y="3519488"/>
            <a:ext cx="554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下述作法是否正确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说明理由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143000" y="4343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1568450" y="4343400"/>
          <a:ext cx="1936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23937" imgH="257175" progId="Equation.3">
                  <p:embed/>
                </p:oleObj>
              </mc:Choice>
              <mc:Fallback>
                <p:oleObj name="公式" r:id="rId8" imgW="723937" imgH="257175" progId="Equation.3">
                  <p:embed/>
                  <p:pic>
                    <p:nvPicPr>
                      <p:cNvPr id="46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343400"/>
                        <a:ext cx="1936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3440113" y="4343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由递推式两边取极限得</a:t>
            </a:r>
          </a:p>
        </p:txBody>
      </p:sp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2155825" y="5118100"/>
          <a:ext cx="155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71388" imgH="133424" progId="Equation.3">
                  <p:embed/>
                </p:oleObj>
              </mc:Choice>
              <mc:Fallback>
                <p:oleObj name="公式" r:id="rId10" imgW="571388" imgH="133424" progId="Equation.3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5118100"/>
                        <a:ext cx="155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AutoShape 27"/>
          <p:cNvSpPr>
            <a:spLocks noChangeArrowheads="1"/>
          </p:cNvSpPr>
          <p:nvPr/>
        </p:nvSpPr>
        <p:spPr bwMode="auto">
          <a:xfrm>
            <a:off x="3810000" y="5257800"/>
            <a:ext cx="914400" cy="201613"/>
          </a:xfrm>
          <a:prstGeom prst="rightArrow">
            <a:avLst>
              <a:gd name="adj1" fmla="val 50000"/>
              <a:gd name="adj2" fmla="val 1133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4787900" y="51054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81037" imgH="133424" progId="Equation.3">
                  <p:embed/>
                </p:oleObj>
              </mc:Choice>
              <mc:Fallback>
                <p:oleObj name="公式" r:id="rId12" imgW="381037" imgH="133424" progId="Equation.3">
                  <p:embed/>
                  <p:pic>
                    <p:nvPicPr>
                      <p:cNvPr id="46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1054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1066800" y="4191000"/>
            <a:ext cx="62484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1066800" y="5729288"/>
            <a:ext cx="2065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不对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此处</a:t>
            </a:r>
          </a:p>
        </p:txBody>
      </p:sp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3048000" y="5715000"/>
          <a:ext cx="184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85800" imgH="257175" progId="Equation.3">
                  <p:embed/>
                </p:oleObj>
              </mc:Choice>
              <mc:Fallback>
                <p:oleObj name="公式" r:id="rId14" imgW="685800" imgH="257175" progId="Equation.3">
                  <p:embed/>
                  <p:pic>
                    <p:nvPicPr>
                      <p:cNvPr id="461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1841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3" name="Group 33"/>
          <p:cNvGrpSpPr>
            <a:grpSpLocks/>
          </p:cNvGrpSpPr>
          <p:nvPr/>
        </p:nvGrpSpPr>
        <p:grpSpPr bwMode="auto">
          <a:xfrm>
            <a:off x="2743200" y="4343400"/>
            <a:ext cx="304800" cy="609600"/>
            <a:chOff x="1392" y="3312"/>
            <a:chExt cx="192" cy="384"/>
          </a:xfrm>
        </p:grpSpPr>
        <p:sp>
          <p:nvSpPr>
            <p:cNvPr id="29725" name="Line 34"/>
            <p:cNvSpPr>
              <a:spLocks noChangeShapeType="1"/>
            </p:cNvSpPr>
            <p:nvPr/>
          </p:nvSpPr>
          <p:spPr bwMode="auto">
            <a:xfrm flipH="1"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35"/>
            <p:cNvSpPr>
              <a:spLocks noChangeShapeType="1"/>
            </p:cNvSpPr>
            <p:nvPr/>
          </p:nvSpPr>
          <p:spPr bwMode="auto">
            <a:xfrm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7514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utoUpdateAnimBg="0"/>
      <p:bldP spid="46094" grpId="0" autoUpdateAnimBg="0"/>
      <p:bldP spid="46095" grpId="0" build="p" autoUpdateAnimBg="0"/>
      <p:bldP spid="46096" grpId="0" autoUpdateAnimBg="0"/>
      <p:bldP spid="46099" grpId="0" autoUpdateAnimBg="0"/>
      <p:bldP spid="46102" grpId="0" autoUpdateAnimBg="0"/>
      <p:bldP spid="46103" grpId="0" autoUpdateAnimBg="0"/>
      <p:bldP spid="46105" grpId="0" autoUpdateAnimBg="0"/>
      <p:bldP spid="46107" grpId="0" animBg="1"/>
      <p:bldP spid="46109" grpId="0" animBg="1"/>
      <p:bldP spid="461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23093"/>
            <a:ext cx="2286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3.</a:t>
            </a:r>
            <a:r>
              <a:rPr lang="en-US" altLang="zh-CN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072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57219"/>
              </p:ext>
            </p:extLst>
          </p:nvPr>
        </p:nvGraphicFramePr>
        <p:xfrm>
          <a:off x="1600200" y="462111"/>
          <a:ext cx="2720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7559" imgH="399939" progId="Equation.3">
                  <p:embed/>
                </p:oleObj>
              </mc:Choice>
              <mc:Fallback>
                <p:oleObj name="公式" r:id="rId2" imgW="2657559" imgH="399939" progId="Equation.3">
                  <p:embed/>
                  <p:pic>
                    <p:nvPicPr>
                      <p:cNvPr id="3072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2111"/>
                        <a:ext cx="2720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1028"/>
          <p:cNvSpPr txBox="1">
            <a:spLocks noChangeArrowheads="1"/>
          </p:cNvSpPr>
          <p:nvPr/>
        </p:nvSpPr>
        <p:spPr bwMode="auto">
          <a:xfrm>
            <a:off x="539750" y="2259161"/>
            <a:ext cx="172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3789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69816"/>
              </p:ext>
            </p:extLst>
          </p:nvPr>
        </p:nvGraphicFramePr>
        <p:xfrm>
          <a:off x="2051050" y="2219473"/>
          <a:ext cx="1744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63" imgH="181123" progId="Equation.3">
                  <p:embed/>
                </p:oleObj>
              </mc:Choice>
              <mc:Fallback>
                <p:oleObj name="公式" r:id="rId4" imgW="647663" imgH="181123" progId="Equation.3">
                  <p:embed/>
                  <p:pic>
                    <p:nvPicPr>
                      <p:cNvPr id="3789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19473"/>
                        <a:ext cx="1744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1031"/>
          <p:cNvSpPr txBox="1">
            <a:spLocks noChangeArrowheads="1"/>
          </p:cNvSpPr>
          <p:nvPr/>
        </p:nvSpPr>
        <p:spPr bwMode="auto">
          <a:xfrm>
            <a:off x="4371975" y="40972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证明下述数列有极限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072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83272"/>
              </p:ext>
            </p:extLst>
          </p:nvPr>
        </p:nvGraphicFramePr>
        <p:xfrm>
          <a:off x="1058863" y="962173"/>
          <a:ext cx="69421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86436" imgH="704813" progId="Equation.3">
                  <p:embed/>
                </p:oleObj>
              </mc:Choice>
              <mc:Fallback>
                <p:oleObj name="公式" r:id="rId6" imgW="6886436" imgH="704813" progId="Equation.3">
                  <p:embed/>
                  <p:pic>
                    <p:nvPicPr>
                      <p:cNvPr id="3072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962173"/>
                        <a:ext cx="694213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73983"/>
              </p:ext>
            </p:extLst>
          </p:nvPr>
        </p:nvGraphicFramePr>
        <p:xfrm>
          <a:off x="6303963" y="1847998"/>
          <a:ext cx="1773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14500" imgH="361913" progId="Equation.3">
                  <p:embed/>
                </p:oleObj>
              </mc:Choice>
              <mc:Fallback>
                <p:oleObj name="公式" r:id="rId8" imgW="1714500" imgH="361913" progId="Equation.3">
                  <p:embed/>
                  <p:pic>
                    <p:nvPicPr>
                      <p:cNvPr id="307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1847998"/>
                        <a:ext cx="17732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035"/>
          <p:cNvSpPr txBox="1">
            <a:spLocks noChangeArrowheads="1"/>
          </p:cNvSpPr>
          <p:nvPr/>
        </p:nvSpPr>
        <p:spPr bwMode="auto">
          <a:xfrm>
            <a:off x="3886200" y="2271861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7900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537849"/>
              </p:ext>
            </p:extLst>
          </p:nvPr>
        </p:nvGraphicFramePr>
        <p:xfrm>
          <a:off x="4406900" y="2346473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23937" imgH="399939" progId="Equation.3">
                  <p:embed/>
                </p:oleObj>
              </mc:Choice>
              <mc:Fallback>
                <p:oleObj name="公式" r:id="rId10" imgW="723937" imgH="399939" progId="Equation.3">
                  <p:embed/>
                  <p:pic>
                    <p:nvPicPr>
                      <p:cNvPr id="3790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346473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037"/>
          <p:cNvSpPr txBox="1">
            <a:spLocks noChangeArrowheads="1"/>
          </p:cNvSpPr>
          <p:nvPr/>
        </p:nvSpPr>
        <p:spPr bwMode="auto">
          <a:xfrm>
            <a:off x="5140325" y="2271861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单调增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7903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71699"/>
              </p:ext>
            </p:extLst>
          </p:nvPr>
        </p:nvGraphicFramePr>
        <p:xfrm>
          <a:off x="774700" y="2841773"/>
          <a:ext cx="364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600617" imgH="895276" progId="Equation.3">
                  <p:embed/>
                </p:oleObj>
              </mc:Choice>
              <mc:Fallback>
                <p:oleObj name="公式" r:id="rId12" imgW="3600617" imgH="895276" progId="Equation.3">
                  <p:embed/>
                  <p:pic>
                    <p:nvPicPr>
                      <p:cNvPr id="37903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841773"/>
                        <a:ext cx="364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82074"/>
              </p:ext>
            </p:extLst>
          </p:nvPr>
        </p:nvGraphicFramePr>
        <p:xfrm>
          <a:off x="4572000" y="2867173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52637" imgH="895276" progId="Equation.3">
                  <p:embed/>
                </p:oleObj>
              </mc:Choice>
              <mc:Fallback>
                <p:oleObj name="公式" r:id="rId14" imgW="1752637" imgH="895276" progId="Equation.3">
                  <p:embed/>
                  <p:pic>
                    <p:nvPicPr>
                      <p:cNvPr id="37904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67173"/>
                        <a:ext cx="180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18610"/>
              </p:ext>
            </p:extLst>
          </p:nvPr>
        </p:nvGraphicFramePr>
        <p:xfrm>
          <a:off x="2362200" y="2921148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23884" imgH="361913" progId="Equation.3">
                  <p:embed/>
                </p:oleObj>
              </mc:Choice>
              <mc:Fallback>
                <p:oleObj name="公式" r:id="rId16" imgW="523884" imgH="361913" progId="Equation.3">
                  <p:embed/>
                  <p:pic>
                    <p:nvPicPr>
                      <p:cNvPr id="37905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21148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3694"/>
              </p:ext>
            </p:extLst>
          </p:nvPr>
        </p:nvGraphicFramePr>
        <p:xfrm>
          <a:off x="3365500" y="2921148"/>
          <a:ext cx="596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52320" imgH="361913" progId="Equation.3">
                  <p:embed/>
                </p:oleObj>
              </mc:Choice>
              <mc:Fallback>
                <p:oleObj name="公式" r:id="rId18" imgW="552320" imgH="361913" progId="Equation.3">
                  <p:embed/>
                  <p:pic>
                    <p:nvPicPr>
                      <p:cNvPr id="37906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921148"/>
                        <a:ext cx="596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25936"/>
              </p:ext>
            </p:extLst>
          </p:nvPr>
        </p:nvGraphicFramePr>
        <p:xfrm>
          <a:off x="1511300" y="3933973"/>
          <a:ext cx="374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695626" imgH="895276" progId="Equation.3">
                  <p:embed/>
                </p:oleObj>
              </mc:Choice>
              <mc:Fallback>
                <p:oleObj name="公式" r:id="rId20" imgW="3695626" imgH="895276" progId="Equation.3">
                  <p:embed/>
                  <p:pic>
                    <p:nvPicPr>
                      <p:cNvPr id="37907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933973"/>
                        <a:ext cx="374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34199"/>
              </p:ext>
            </p:extLst>
          </p:nvPr>
        </p:nvGraphicFramePr>
        <p:xfrm>
          <a:off x="5334000" y="3933973"/>
          <a:ext cx="303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990757" imgH="895276" progId="Equation.3">
                  <p:embed/>
                </p:oleObj>
              </mc:Choice>
              <mc:Fallback>
                <p:oleObj name="公式" r:id="rId22" imgW="2990757" imgH="895276" progId="Equation.3">
                  <p:embed/>
                  <p:pic>
                    <p:nvPicPr>
                      <p:cNvPr id="37908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33973"/>
                        <a:ext cx="303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16463"/>
              </p:ext>
            </p:extLst>
          </p:nvPr>
        </p:nvGraphicFramePr>
        <p:xfrm>
          <a:off x="1270000" y="4975373"/>
          <a:ext cx="322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3181443" imgH="895276" progId="Equation.3">
                  <p:embed/>
                </p:oleObj>
              </mc:Choice>
              <mc:Fallback>
                <p:oleObj name="公式" r:id="rId24" imgW="3181443" imgH="895276" progId="Equation.3">
                  <p:embed/>
                  <p:pic>
                    <p:nvPicPr>
                      <p:cNvPr id="37909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975373"/>
                        <a:ext cx="322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62281"/>
              </p:ext>
            </p:extLst>
          </p:nvPr>
        </p:nvGraphicFramePr>
        <p:xfrm>
          <a:off x="4648200" y="522937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381037" imgH="257175" progId="Equation.3">
                  <p:embed/>
                </p:oleObj>
              </mc:Choice>
              <mc:Fallback>
                <p:oleObj name="公式" r:id="rId26" imgW="381037" imgH="257175" progId="Equation.3">
                  <p:embed/>
                  <p:pic>
                    <p:nvPicPr>
                      <p:cNvPr id="3791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2937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400912"/>
              </p:ext>
            </p:extLst>
          </p:nvPr>
        </p:nvGraphicFramePr>
        <p:xfrm>
          <a:off x="6096000" y="5153173"/>
          <a:ext cx="1649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609526" imgH="266848" progId="Equation.3">
                  <p:embed/>
                </p:oleObj>
              </mc:Choice>
              <mc:Fallback>
                <p:oleObj name="公式" r:id="rId28" imgW="609526" imgH="266848" progId="Equation.3">
                  <p:embed/>
                  <p:pic>
                    <p:nvPicPr>
                      <p:cNvPr id="37912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53173"/>
                        <a:ext cx="16494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1049"/>
          <p:cNvSpPr txBox="1">
            <a:spLocks noChangeArrowheads="1"/>
          </p:cNvSpPr>
          <p:nvPr/>
        </p:nvSpPr>
        <p:spPr bwMode="auto">
          <a:xfrm>
            <a:off x="7772400" y="5167461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</a:t>
            </a:r>
          </a:p>
        </p:txBody>
      </p:sp>
      <p:sp>
        <p:nvSpPr>
          <p:cNvPr id="37914" name="Text Box 1050"/>
          <p:cNvSpPr txBox="1">
            <a:spLocks noChangeArrowheads="1"/>
          </p:cNvSpPr>
          <p:nvPr/>
        </p:nvSpPr>
        <p:spPr bwMode="auto">
          <a:xfrm>
            <a:off x="3048000" y="5991373"/>
            <a:ext cx="2286000" cy="46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拆项相消” 法</a:t>
            </a:r>
          </a:p>
        </p:txBody>
      </p:sp>
    </p:spTree>
    <p:extLst>
      <p:ext uri="{BB962C8B-B14F-4D97-AF65-F5344CB8AC3E}">
        <p14:creationId xmlns:p14="http://schemas.microsoft.com/office/powerpoint/2010/main" val="25344204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9" grpId="0" autoUpdateAnimBg="0"/>
      <p:bldP spid="37901" grpId="0" autoUpdateAnimBg="0"/>
      <p:bldP spid="37913" grpId="0" autoUpdateAnimBg="0"/>
      <p:bldP spid="379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406400" y="50831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数学语言描述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38914" name="Freeform 2"/>
          <p:cNvSpPr>
            <a:spLocks/>
          </p:cNvSpPr>
          <p:nvPr/>
        </p:nvSpPr>
        <p:spPr bwMode="auto">
          <a:xfrm>
            <a:off x="7315200" y="2895600"/>
            <a:ext cx="914400" cy="792163"/>
          </a:xfrm>
          <a:custGeom>
            <a:avLst/>
            <a:gdLst>
              <a:gd name="T0" fmla="*/ 2147483647 w 576"/>
              <a:gd name="T1" fmla="*/ 0 h 480"/>
              <a:gd name="T2" fmla="*/ 2147483647 w 576"/>
              <a:gd name="T3" fmla="*/ 2147483647 h 480"/>
              <a:gd name="T4" fmla="*/ 0 w 576"/>
              <a:gd name="T5" fmla="*/ 2147483647 h 480"/>
              <a:gd name="T6" fmla="*/ 2147483647 w 57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480">
                <a:moveTo>
                  <a:pt x="288" y="0"/>
                </a:moveTo>
                <a:lnTo>
                  <a:pt x="576" y="480"/>
                </a:lnTo>
                <a:lnTo>
                  <a:pt x="0" y="480"/>
                </a:lnTo>
                <a:lnTo>
                  <a:pt x="288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772400" y="2895600"/>
            <a:ext cx="552450" cy="792163"/>
            <a:chOff x="4896" y="1920"/>
            <a:chExt cx="348" cy="499"/>
          </a:xfrm>
        </p:grpSpPr>
        <p:sp>
          <p:nvSpPr>
            <p:cNvPr id="4130" name="Line 5"/>
            <p:cNvSpPr>
              <a:spLocks noChangeShapeType="1"/>
            </p:cNvSpPr>
            <p:nvPr/>
          </p:nvSpPr>
          <p:spPr bwMode="auto">
            <a:xfrm>
              <a:off x="4896" y="1920"/>
              <a:ext cx="28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1" name="Object 6"/>
            <p:cNvGraphicFramePr>
              <a:graphicFrameLocks noChangeAspect="1"/>
            </p:cNvGraphicFramePr>
            <p:nvPr/>
          </p:nvGraphicFramePr>
          <p:xfrm>
            <a:off x="4992" y="1920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66573" imgH="76052" progId="Equation.3">
                    <p:embed/>
                  </p:oleObj>
                </mc:Choice>
                <mc:Fallback>
                  <p:oleObj name="公式" r:id="rId3" imgW="66573" imgH="76052" progId="Equation.3">
                    <p:embed/>
                    <p:pic>
                      <p:nvPicPr>
                        <p:cNvPr id="413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327025"/>
            <a:ext cx="40386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 、数列极限的定义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85800" y="1098550"/>
            <a:ext cx="8278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设有半径为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的圆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用其内接正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边形的面积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74638" y="1676400"/>
          <a:ext cx="4651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2549" imgH="181123" progId="Equation.3">
                  <p:embed/>
                </p:oleObj>
              </mc:Choice>
              <mc:Fallback>
                <p:oleObj name="公式" r:id="rId5" imgW="152549" imgH="181123" progId="Equation.3">
                  <p:embed/>
                  <p:pic>
                    <p:nvPicPr>
                      <p:cNvPr id="3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676400"/>
                        <a:ext cx="4651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69925" y="167957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逼近圆面积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</a:p>
        </p:txBody>
      </p: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7696200" y="2078038"/>
            <a:ext cx="533400" cy="1600200"/>
            <a:chOff x="4848" y="1392"/>
            <a:chExt cx="336" cy="1008"/>
          </a:xfrm>
        </p:grpSpPr>
        <p:sp>
          <p:nvSpPr>
            <p:cNvPr id="4123" name="Line 14"/>
            <p:cNvSpPr>
              <a:spLocks noChangeShapeType="1"/>
            </p:cNvSpPr>
            <p:nvPr/>
          </p:nvSpPr>
          <p:spPr bwMode="auto">
            <a:xfrm>
              <a:off x="4896" y="1920"/>
              <a:ext cx="0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4" name="Group 15"/>
            <p:cNvGrpSpPr>
              <a:grpSpLocks/>
            </p:cNvGrpSpPr>
            <p:nvPr/>
          </p:nvGrpSpPr>
          <p:grpSpPr bwMode="auto">
            <a:xfrm>
              <a:off x="4944" y="1392"/>
              <a:ext cx="240" cy="416"/>
              <a:chOff x="3792" y="2402"/>
              <a:chExt cx="240" cy="416"/>
            </a:xfrm>
          </p:grpSpPr>
          <p:graphicFrame>
            <p:nvGraphicFramePr>
              <p:cNvPr id="4127" name="Object 16"/>
              <p:cNvGraphicFramePr>
                <a:graphicFrameLocks noChangeAspect="1"/>
              </p:cNvGraphicFramePr>
              <p:nvPr/>
            </p:nvGraphicFramePr>
            <p:xfrm>
              <a:off x="3803" y="2402"/>
              <a:ext cx="225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95343" imgH="95398" progId="Equation.3">
                      <p:embed/>
                    </p:oleObj>
                  </mc:Choice>
                  <mc:Fallback>
                    <p:oleObj name="公式" r:id="rId7" imgW="95343" imgH="95398" progId="Equation.3">
                      <p:embed/>
                      <p:pic>
                        <p:nvPicPr>
                          <p:cNvPr id="412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3" y="2402"/>
                            <a:ext cx="225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8" name="Object 17"/>
              <p:cNvGraphicFramePr>
                <a:graphicFrameLocks noChangeAspect="1"/>
              </p:cNvGraphicFramePr>
              <p:nvPr/>
            </p:nvGraphicFramePr>
            <p:xfrm>
              <a:off x="3814" y="2592"/>
              <a:ext cx="20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76274" imgH="95398" progId="Equation.3">
                      <p:embed/>
                    </p:oleObj>
                  </mc:Choice>
                  <mc:Fallback>
                    <p:oleObj name="公式" r:id="rId9" imgW="76274" imgH="95398" progId="Equation.3">
                      <p:embed/>
                      <p:pic>
                        <p:nvPicPr>
                          <p:cNvPr id="412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4" y="2592"/>
                            <a:ext cx="20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9" name="Line 18"/>
              <p:cNvSpPr>
                <a:spLocks noChangeShapeType="1"/>
              </p:cNvSpPr>
              <p:nvPr/>
            </p:nvSpPr>
            <p:spPr bwMode="auto">
              <a:xfrm>
                <a:off x="379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25" name="Arc 19"/>
            <p:cNvSpPr>
              <a:spLocks/>
            </p:cNvSpPr>
            <p:nvPr/>
          </p:nvSpPr>
          <p:spPr bwMode="auto">
            <a:xfrm>
              <a:off x="4848" y="1925"/>
              <a:ext cx="116" cy="137"/>
            </a:xfrm>
            <a:custGeom>
              <a:avLst/>
              <a:gdLst>
                <a:gd name="T0" fmla="*/ 0 w 17320"/>
                <a:gd name="T1" fmla="*/ 0 h 20301"/>
                <a:gd name="T2" fmla="*/ 0 w 17320"/>
                <a:gd name="T3" fmla="*/ 0 h 20301"/>
                <a:gd name="T4" fmla="*/ 0 w 17320"/>
                <a:gd name="T5" fmla="*/ 0 h 203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20" h="20301" fill="none" extrusionOk="0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</a:path>
                <a:path w="17320" h="20301" stroke="0" extrusionOk="0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  <a:lnTo>
                    <a:pt x="0" y="0"/>
                  </a:lnTo>
                  <a:lnTo>
                    <a:pt x="17319" y="12906"/>
                  </a:lnTo>
                  <a:close/>
                </a:path>
              </a:pathLst>
            </a:cu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6" name="Line 20"/>
            <p:cNvSpPr>
              <a:spLocks noChangeShapeType="1"/>
            </p:cNvSpPr>
            <p:nvPr/>
          </p:nvSpPr>
          <p:spPr bwMode="auto">
            <a:xfrm flipH="1">
              <a:off x="4919" y="1776"/>
              <a:ext cx="12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762000" y="2286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如图所示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可知</a:t>
            </a:r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33629"/>
              </p:ext>
            </p:extLst>
          </p:nvPr>
        </p:nvGraphicFramePr>
        <p:xfrm>
          <a:off x="1560736" y="2687637"/>
          <a:ext cx="314302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38120" imgH="361913" progId="Equation.3">
                  <p:embed/>
                </p:oleObj>
              </mc:Choice>
              <mc:Fallback>
                <p:oleObj name="公式" r:id="rId11" imgW="1238120" imgH="361913" progId="Equation.3">
                  <p:embed/>
                  <p:pic>
                    <p:nvPicPr>
                      <p:cNvPr id="389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736" y="2687637"/>
                        <a:ext cx="314302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4132263" y="3714750"/>
          <a:ext cx="2652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09631" imgH="152437" progId="Equation.3">
                  <p:embed/>
                </p:oleObj>
              </mc:Choice>
              <mc:Fallback>
                <p:oleObj name="公式" r:id="rId13" imgW="1009631" imgH="152437" progId="Equation.3">
                  <p:embed/>
                  <p:pic>
                    <p:nvPicPr>
                      <p:cNvPr id="389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714750"/>
                        <a:ext cx="2652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692150" y="44196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kumimoji="1" lang="zh-CN" altLang="en-US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无限增大时, 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3473450" y="4419600"/>
          <a:ext cx="4619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2549" imgH="181123" progId="Equation.3">
                  <p:embed/>
                </p:oleObj>
              </mc:Choice>
              <mc:Fallback>
                <p:oleObj name="公式" r:id="rId15" imgW="152549" imgH="181123" progId="Equation.3">
                  <p:embed/>
                  <p:pic>
                    <p:nvPicPr>
                      <p:cNvPr id="389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419600"/>
                        <a:ext cx="4619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Text Box 28">
            <a:hlinkClick r:id="" action="ppaction://customshow?id=0&amp;return=true"/>
          </p:cNvPr>
          <p:cNvSpPr txBox="1">
            <a:spLocks noChangeArrowheads="1"/>
          </p:cNvSpPr>
          <p:nvPr/>
        </p:nvSpPr>
        <p:spPr bwMode="auto">
          <a:xfrm>
            <a:off x="3859213" y="4419600"/>
            <a:ext cx="437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无限逼近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hlinkClick r:id="" action="ppaction://customshow?id=0&amp;return=tr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hlinkClick r:id="" action="ppaction://customshow?id=0&amp;return=tr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刘徽割圆术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hlinkClick r:id="" action="ppaction://customshow?id=0&amp;return=tr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2843213" y="5087938"/>
          <a:ext cx="3098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05027" imgH="209476" progId="Equation.3">
                  <p:embed/>
                </p:oleObj>
              </mc:Choice>
              <mc:Fallback>
                <p:oleObj name="公式" r:id="rId17" imgW="1305027" imgH="209476" progId="Equation.3">
                  <p:embed/>
                  <p:pic>
                    <p:nvPicPr>
                      <p:cNvPr id="389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7938"/>
                        <a:ext cx="3098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835650" y="5083175"/>
            <a:ext cx="2868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总有</a:t>
            </a:r>
          </a:p>
        </p:txBody>
      </p:sp>
      <p:graphicFrame>
        <p:nvGraphicFramePr>
          <p:cNvPr id="38946" name="Object 34"/>
          <p:cNvGraphicFramePr>
            <a:graphicFrameLocks noChangeAspect="1"/>
          </p:cNvGraphicFramePr>
          <p:nvPr/>
        </p:nvGraphicFramePr>
        <p:xfrm>
          <a:off x="3367088" y="5773738"/>
          <a:ext cx="1847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723937" imgH="209476" progId="Equation.3">
                  <p:embed/>
                </p:oleObj>
              </mc:Choice>
              <mc:Fallback>
                <p:oleObj name="公式" r:id="rId19" imgW="723937" imgH="209476" progId="Equation.3">
                  <p:embed/>
                  <p:pic>
                    <p:nvPicPr>
                      <p:cNvPr id="389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5773738"/>
                        <a:ext cx="18478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009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utoUpdateAnimBg="0"/>
      <p:bldP spid="38914" grpId="0" animBg="1"/>
      <p:bldP spid="38915" grpId="0" animBg="1"/>
      <p:bldP spid="38921" grpId="0" autoUpdateAnimBg="0"/>
      <p:bldP spid="38924" grpId="0" autoUpdateAnimBg="0"/>
      <p:bldP spid="38933" grpId="0" autoUpdateAnimBg="0"/>
      <p:bldP spid="38938" grpId="0" autoUpdateAnimBg="0"/>
      <p:bldP spid="38940" grpId="0" autoUpdateAnimBg="0"/>
      <p:bldP spid="389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6111875" y="4229100"/>
            <a:ext cx="2879725" cy="19431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914400" y="2219325"/>
            <a:ext cx="7239000" cy="6683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7216775" cy="52387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自变量取正整数的函数称为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数列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记作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5125" name="Object 16"/>
          <p:cNvGraphicFramePr>
            <a:graphicFrameLocks noChangeAspect="1"/>
          </p:cNvGraphicFramePr>
          <p:nvPr/>
        </p:nvGraphicFramePr>
        <p:xfrm>
          <a:off x="7467600" y="40640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80926" progId="Equation.3">
                  <p:embed/>
                </p:oleObj>
              </mc:Choice>
              <mc:Fallback>
                <p:oleObj name="公式" r:id="rId2" imgW="1371600" imgH="380926" progId="Equation.3">
                  <p:embed/>
                  <p:pic>
                    <p:nvPicPr>
                      <p:cNvPr id="512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6400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7"/>
          <p:cNvSpPr txBox="1">
            <a:spLocks noChangeArrowheads="1"/>
          </p:cNvSpPr>
          <p:nvPr/>
        </p:nvSpPr>
        <p:spPr bwMode="auto">
          <a:xfrm>
            <a:off x="314325" y="914400"/>
            <a:ext cx="10128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5127" name="Object 18"/>
          <p:cNvGraphicFramePr>
            <a:graphicFrameLocks noChangeAspect="1"/>
          </p:cNvGraphicFramePr>
          <p:nvPr/>
        </p:nvGraphicFramePr>
        <p:xfrm>
          <a:off x="762000" y="9906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04869" imgH="380926" progId="Equation.3">
                  <p:embed/>
                </p:oleObj>
              </mc:Choice>
              <mc:Fallback>
                <p:oleObj name="公式" r:id="rId4" imgW="704869" imgH="380926" progId="Equation.3">
                  <p:embed/>
                  <p:pic>
                    <p:nvPicPr>
                      <p:cNvPr id="51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9"/>
          <p:cNvGraphicFramePr>
            <a:graphicFrameLocks noChangeAspect="1"/>
          </p:cNvGraphicFramePr>
          <p:nvPr/>
        </p:nvGraphicFramePr>
        <p:xfrm>
          <a:off x="1641475" y="9398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5396" imgH="380926" progId="Equation.3">
                  <p:embed/>
                </p:oleObj>
              </mc:Choice>
              <mc:Fallback>
                <p:oleObj name="公式" r:id="rId6" imgW="295396" imgH="380926" progId="Equation.3">
                  <p:embed/>
                  <p:pic>
                    <p:nvPicPr>
                      <p:cNvPr id="51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9398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0"/>
          <p:cNvSpPr txBox="1">
            <a:spLocks noChangeArrowheads="1"/>
          </p:cNvSpPr>
          <p:nvPr/>
        </p:nvSpPr>
        <p:spPr bwMode="auto">
          <a:xfrm>
            <a:off x="1981200" y="9144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通项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一般项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.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92138" y="1568450"/>
            <a:ext cx="25273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若数列</a:t>
            </a:r>
          </a:p>
        </p:txBody>
      </p:sp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2732088" y="160020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09526" imgH="380926" progId="Equation.3">
                  <p:embed/>
                </p:oleObj>
              </mc:Choice>
              <mc:Fallback>
                <p:oleObj name="公式" r:id="rId8" imgW="609526" imgH="380926" progId="Equation.3">
                  <p:embed/>
                  <p:pic>
                    <p:nvPicPr>
                      <p:cNvPr id="30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600200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3284538" y="156845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及常数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有下列关系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kumimoji="1" lang="en-US" altLang="zh-CN" sz="2800" i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854075" y="2332038"/>
          <a:ext cx="2908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6890" imgH="209476" progId="Equation.3">
                  <p:embed/>
                </p:oleObj>
              </mc:Choice>
              <mc:Fallback>
                <p:oleObj name="公式" r:id="rId10" imgW="1266890" imgH="209476" progId="Equation.3">
                  <p:embed/>
                  <p:pic>
                    <p:nvPicPr>
                      <p:cNvPr id="30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332038"/>
                        <a:ext cx="2908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657600" y="2290763"/>
            <a:ext cx="2824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总有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287338" y="4343400"/>
            <a:ext cx="619442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此时也称数列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否则称数列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发散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287338" y="4940300"/>
            <a:ext cx="20796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几何解释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914400" y="5718175"/>
            <a:ext cx="5105400" cy="452438"/>
            <a:chOff x="576" y="3958"/>
            <a:chExt cx="3216" cy="285"/>
          </a:xfrm>
        </p:grpSpPr>
        <p:sp>
          <p:nvSpPr>
            <p:cNvPr id="5172" name="Line 45"/>
            <p:cNvSpPr>
              <a:spLocks noChangeShapeType="1"/>
            </p:cNvSpPr>
            <p:nvPr/>
          </p:nvSpPr>
          <p:spPr bwMode="auto">
            <a:xfrm>
              <a:off x="576" y="398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Oval 46"/>
            <p:cNvSpPr>
              <a:spLocks noChangeArrowheads="1"/>
            </p:cNvSpPr>
            <p:nvPr/>
          </p:nvSpPr>
          <p:spPr bwMode="auto">
            <a:xfrm>
              <a:off x="1920" y="395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174" name="Object 47"/>
            <p:cNvGraphicFramePr>
              <a:graphicFrameLocks noChangeAspect="1"/>
            </p:cNvGraphicFramePr>
            <p:nvPr/>
          </p:nvGraphicFramePr>
          <p:xfrm>
            <a:off x="1876" y="4032"/>
            <a:ext cx="18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6274" imgH="95398" progId="Equation.3">
                    <p:embed/>
                  </p:oleObj>
                </mc:Choice>
                <mc:Fallback>
                  <p:oleObj name="公式" r:id="rId12" imgW="76274" imgH="95398" progId="Equation.3">
                    <p:embed/>
                    <p:pic>
                      <p:nvPicPr>
                        <p:cNvPr id="517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4032"/>
                          <a:ext cx="18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6" name="Group 54"/>
          <p:cNvGrpSpPr>
            <a:grpSpLocks/>
          </p:cNvGrpSpPr>
          <p:nvPr/>
        </p:nvGrpSpPr>
        <p:grpSpPr bwMode="auto">
          <a:xfrm>
            <a:off x="1066800" y="5562600"/>
            <a:ext cx="4119563" cy="742950"/>
            <a:chOff x="672" y="3792"/>
            <a:chExt cx="2595" cy="468"/>
          </a:xfrm>
        </p:grpSpPr>
        <p:graphicFrame>
          <p:nvGraphicFramePr>
            <p:cNvPr id="5168" name="Object 48"/>
            <p:cNvGraphicFramePr>
              <a:graphicFrameLocks noChangeAspect="1"/>
            </p:cNvGraphicFramePr>
            <p:nvPr/>
          </p:nvGraphicFramePr>
          <p:xfrm>
            <a:off x="2736" y="4032"/>
            <a:ext cx="53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04763" imgH="104738" progId="Equation.3">
                    <p:embed/>
                  </p:oleObj>
                </mc:Choice>
                <mc:Fallback>
                  <p:oleObj name="公式" r:id="rId14" imgW="304763" imgH="104738" progId="Equation.3">
                    <p:embed/>
                    <p:pic>
                      <p:nvPicPr>
                        <p:cNvPr id="516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4032"/>
                          <a:ext cx="53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9" name="Object 49"/>
            <p:cNvGraphicFramePr>
              <a:graphicFrameLocks noChangeAspect="1"/>
            </p:cNvGraphicFramePr>
            <p:nvPr/>
          </p:nvGraphicFramePr>
          <p:xfrm>
            <a:off x="672" y="4040"/>
            <a:ext cx="53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04763" imgH="95398" progId="Equation.3">
                    <p:embed/>
                  </p:oleObj>
                </mc:Choice>
                <mc:Fallback>
                  <p:oleObj name="公式" r:id="rId16" imgW="304763" imgH="95398" progId="Equation.3">
                    <p:embed/>
                    <p:pic>
                      <p:nvPicPr>
                        <p:cNvPr id="516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040"/>
                          <a:ext cx="53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0" name="Object 52"/>
            <p:cNvGraphicFramePr>
              <a:graphicFrameLocks noChangeAspect="1"/>
            </p:cNvGraphicFramePr>
            <p:nvPr/>
          </p:nvGraphicFramePr>
          <p:xfrm>
            <a:off x="2961" y="3792"/>
            <a:ext cx="1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57206" imgH="152437" progId="Equation.3">
                    <p:embed/>
                  </p:oleObj>
                </mc:Choice>
                <mc:Fallback>
                  <p:oleObj name="公式" r:id="rId18" imgW="57206" imgH="152437" progId="Equation.3">
                    <p:embed/>
                    <p:pic>
                      <p:nvPicPr>
                        <p:cNvPr id="517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792"/>
                          <a:ext cx="11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" name="Object 53"/>
            <p:cNvGraphicFramePr>
              <a:graphicFrameLocks noChangeAspect="1"/>
            </p:cNvGraphicFramePr>
            <p:nvPr/>
          </p:nvGraphicFramePr>
          <p:xfrm>
            <a:off x="864" y="3802"/>
            <a:ext cx="1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57206" imgH="152437" progId="Equation.3">
                    <p:embed/>
                  </p:oleObj>
                </mc:Choice>
                <mc:Fallback>
                  <p:oleObj name="公式" r:id="rId20" imgW="57206" imgH="152437" progId="Equation.3">
                    <p:embed/>
                    <p:pic>
                      <p:nvPicPr>
                        <p:cNvPr id="517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802"/>
                          <a:ext cx="11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27" name="Object 55"/>
          <p:cNvGraphicFramePr>
            <a:graphicFrameLocks noChangeAspect="1"/>
          </p:cNvGraphicFramePr>
          <p:nvPr/>
        </p:nvGraphicFramePr>
        <p:xfrm>
          <a:off x="6223000" y="4249738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95643" imgH="399939" progId="Equation.3">
                  <p:embed/>
                </p:oleObj>
              </mc:Choice>
              <mc:Fallback>
                <p:oleObj name="公式" r:id="rId22" imgW="2495643" imgH="399939" progId="Equation.3">
                  <p:embed/>
                  <p:pic>
                    <p:nvPicPr>
                      <p:cNvPr id="312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249738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0" name="Object 58"/>
          <p:cNvGraphicFramePr>
            <a:graphicFrameLocks noChangeAspect="1"/>
          </p:cNvGraphicFramePr>
          <p:nvPr/>
        </p:nvGraphicFramePr>
        <p:xfrm>
          <a:off x="7556500" y="47244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62180" imgH="361913" progId="Equation.3">
                  <p:embed/>
                </p:oleObj>
              </mc:Choice>
              <mc:Fallback>
                <p:oleObj name="公式" r:id="rId24" imgW="1162180" imgH="361913" progId="Equation.3">
                  <p:embed/>
                  <p:pic>
                    <p:nvPicPr>
                      <p:cNvPr id="313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7244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6153150" y="51514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132" name="Object 60"/>
          <p:cNvGraphicFramePr>
            <a:graphicFrameLocks noChangeAspect="1"/>
          </p:cNvGraphicFramePr>
          <p:nvPr/>
        </p:nvGraphicFramePr>
        <p:xfrm>
          <a:off x="6629400" y="5227638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886117" imgH="399939" progId="Equation.3">
                  <p:embed/>
                </p:oleObj>
              </mc:Choice>
              <mc:Fallback>
                <p:oleObj name="公式" r:id="rId26" imgW="1886117" imgH="399939" progId="Equation.3">
                  <p:embed/>
                  <p:pic>
                    <p:nvPicPr>
                      <p:cNvPr id="313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27638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" name="Object 61"/>
          <p:cNvGraphicFramePr>
            <a:graphicFrameLocks noChangeAspect="1"/>
          </p:cNvGraphicFramePr>
          <p:nvPr/>
        </p:nvGraphicFramePr>
        <p:xfrm>
          <a:off x="7620000" y="56896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162180" imgH="361913" progId="Equation.3">
                  <p:embed/>
                </p:oleObj>
              </mc:Choice>
              <mc:Fallback>
                <p:oleObj name="公式" r:id="rId28" imgW="1162180" imgH="361913" progId="Equation.3">
                  <p:embed/>
                  <p:pic>
                    <p:nvPicPr>
                      <p:cNvPr id="31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896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1447800" y="3670300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505080" imgH="552376" progId="Equation.3">
                  <p:embed/>
                </p:oleObj>
              </mc:Choice>
              <mc:Fallback>
                <p:oleObj name="公式" r:id="rId30" imgW="1505080" imgH="552376" progId="Equation.3">
                  <p:embed/>
                  <p:pic>
                    <p:nvPicPr>
                      <p:cNvPr id="31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70300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3221038" y="35972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3816350" y="3679825"/>
          <a:ext cx="2355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304957" imgH="380926" progId="Equation.3">
                  <p:embed/>
                </p:oleObj>
              </mc:Choice>
              <mc:Fallback>
                <p:oleObj name="公式" r:id="rId32" imgW="2304957" imgH="380926" progId="Equation.3">
                  <p:embed/>
                  <p:pic>
                    <p:nvPicPr>
                      <p:cNvPr id="31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3679825"/>
                        <a:ext cx="2355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2667000" y="5714777"/>
            <a:ext cx="90488" cy="9048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140" name="Group 68"/>
          <p:cNvGrpSpPr>
            <a:grpSpLocks/>
          </p:cNvGrpSpPr>
          <p:nvPr/>
        </p:nvGrpSpPr>
        <p:grpSpPr bwMode="auto">
          <a:xfrm>
            <a:off x="1981200" y="5715000"/>
            <a:ext cx="692150" cy="549275"/>
            <a:chOff x="1248" y="3888"/>
            <a:chExt cx="436" cy="346"/>
          </a:xfrm>
        </p:grpSpPr>
        <p:graphicFrame>
          <p:nvGraphicFramePr>
            <p:cNvPr id="5166" name="Object 66"/>
            <p:cNvGraphicFramePr>
              <a:graphicFrameLocks noChangeAspect="1"/>
            </p:cNvGraphicFramePr>
            <p:nvPr/>
          </p:nvGraphicFramePr>
          <p:xfrm>
            <a:off x="1248" y="3888"/>
            <a:ext cx="43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247557" imgH="181123" progId="Equation.3">
                    <p:embed/>
                  </p:oleObj>
                </mc:Choice>
                <mc:Fallback>
                  <p:oleObj name="公式" r:id="rId34" imgW="247557" imgH="181123" progId="Equation.3">
                    <p:embed/>
                    <p:pic>
                      <p:nvPicPr>
                        <p:cNvPr id="51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888"/>
                          <a:ext cx="43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Oval 63"/>
            <p:cNvSpPr>
              <a:spLocks noChangeArrowheads="1"/>
            </p:cNvSpPr>
            <p:nvPr/>
          </p:nvSpPr>
          <p:spPr bwMode="auto">
            <a:xfrm>
              <a:off x="1392" y="3888"/>
              <a:ext cx="57" cy="5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4267200" y="5715000"/>
            <a:ext cx="90488" cy="90488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141" name="Group 69"/>
          <p:cNvGrpSpPr>
            <a:grpSpLocks/>
          </p:cNvGrpSpPr>
          <p:nvPr/>
        </p:nvGrpSpPr>
        <p:grpSpPr bwMode="auto">
          <a:xfrm>
            <a:off x="3338513" y="5715000"/>
            <a:ext cx="722312" cy="549275"/>
            <a:chOff x="2103" y="3888"/>
            <a:chExt cx="455" cy="346"/>
          </a:xfrm>
        </p:grpSpPr>
        <p:graphicFrame>
          <p:nvGraphicFramePr>
            <p:cNvPr id="5164" name="Object 67"/>
            <p:cNvGraphicFramePr>
              <a:graphicFrameLocks noChangeAspect="1"/>
            </p:cNvGraphicFramePr>
            <p:nvPr/>
          </p:nvGraphicFramePr>
          <p:xfrm>
            <a:off x="2103" y="3888"/>
            <a:ext cx="45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257259" imgH="181123" progId="Equation.3">
                    <p:embed/>
                  </p:oleObj>
                </mc:Choice>
                <mc:Fallback>
                  <p:oleObj name="公式" r:id="rId36" imgW="257259" imgH="181123" progId="Equation.3">
                    <p:embed/>
                    <p:pic>
                      <p:nvPicPr>
                        <p:cNvPr id="5164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3888"/>
                          <a:ext cx="45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Oval 65"/>
            <p:cNvSpPr>
              <a:spLocks noChangeArrowheads="1"/>
            </p:cNvSpPr>
            <p:nvPr/>
          </p:nvSpPr>
          <p:spPr bwMode="auto">
            <a:xfrm>
              <a:off x="2151" y="3888"/>
              <a:ext cx="57" cy="5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6400800" y="2311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1561951" imgH="409612" progId="Equation.3">
                  <p:embed/>
                </p:oleObj>
              </mc:Choice>
              <mc:Fallback>
                <p:oleObj name="公式" r:id="rId38" imgW="1561951" imgH="409612" progId="Equation.3">
                  <p:embed/>
                  <p:pic>
                    <p:nvPicPr>
                      <p:cNvPr id="31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311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87338" y="3022600"/>
            <a:ext cx="22320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则称该数列</a:t>
            </a:r>
          </a:p>
        </p:txBody>
      </p:sp>
      <p:graphicFrame>
        <p:nvGraphicFramePr>
          <p:cNvPr id="3145" name="Object 73"/>
          <p:cNvGraphicFramePr>
            <a:graphicFrameLocks noChangeAspect="1"/>
          </p:cNvGraphicFramePr>
          <p:nvPr/>
        </p:nvGraphicFramePr>
        <p:xfrm>
          <a:off x="2255838" y="3052763"/>
          <a:ext cx="7508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266626" imgH="181123" progId="Equation.3">
                  <p:embed/>
                </p:oleObj>
              </mc:Choice>
              <mc:Fallback>
                <p:oleObj name="公式" r:id="rId40" imgW="266626" imgH="181123" progId="Equation.3">
                  <p:embed/>
                  <p:pic>
                    <p:nvPicPr>
                      <p:cNvPr id="314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052763"/>
                        <a:ext cx="7508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8" name="Oval 76"/>
          <p:cNvSpPr>
            <a:spLocks noChangeArrowheads="1"/>
          </p:cNvSpPr>
          <p:nvPr/>
        </p:nvSpPr>
        <p:spPr bwMode="auto">
          <a:xfrm>
            <a:off x="6324600" y="2032000"/>
            <a:ext cx="2022475" cy="10160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9" name="Line 77"/>
          <p:cNvSpPr>
            <a:spLocks noChangeShapeType="1"/>
          </p:cNvSpPr>
          <p:nvPr/>
        </p:nvSpPr>
        <p:spPr bwMode="auto">
          <a:xfrm>
            <a:off x="7391400" y="3048000"/>
            <a:ext cx="0" cy="1219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2978150" y="3048000"/>
            <a:ext cx="3133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记作</a:t>
            </a:r>
          </a:p>
        </p:txBody>
      </p:sp>
    </p:spTree>
    <p:extLst>
      <p:ext uri="{BB962C8B-B14F-4D97-AF65-F5344CB8AC3E}">
        <p14:creationId xmlns:p14="http://schemas.microsoft.com/office/powerpoint/2010/main" val="13362104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9" grpId="0" animBg="1"/>
      <p:bldP spid="3113" grpId="0" animBg="1"/>
      <p:bldP spid="3093" grpId="0" autoUpdateAnimBg="0"/>
      <p:bldP spid="3095" grpId="0" autoUpdateAnimBg="0"/>
      <p:bldP spid="3100" grpId="0" autoUpdateAnimBg="0"/>
      <p:bldP spid="3114" grpId="0" autoUpdateAnimBg="0"/>
      <p:bldP spid="3116" grpId="0" autoUpdateAnimBg="0"/>
      <p:bldP spid="3131" grpId="0" autoUpdateAnimBg="0"/>
      <p:bldP spid="3109" grpId="0" autoUpdateAnimBg="0"/>
      <p:bldP spid="3134" grpId="0" animBg="1"/>
      <p:bldP spid="3136" grpId="0" animBg="1"/>
      <p:bldP spid="3103" grpId="0" build="p" autoUpdateAnimBg="0"/>
      <p:bldP spid="3148" grpId="0" animBg="1"/>
      <p:bldP spid="3149" grpId="0" animBg="1"/>
      <p:bldP spid="315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1013"/>
            <a:ext cx="12192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,</a:t>
            </a:r>
            <a:endParaRPr lang="en-US" altLang="zh-CN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524000" y="292100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28947" imgH="800211" progId="Equation.3">
                  <p:embed/>
                </p:oleObj>
              </mc:Choice>
              <mc:Fallback>
                <p:oleObj name="公式" r:id="rId2" imgW="3228947" imgH="800211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2100"/>
                        <a:ext cx="327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657600" y="1143000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71600" imgH="800211" progId="Equation.3">
                  <p:embed/>
                </p:oleObj>
              </mc:Choice>
              <mc:Fallback>
                <p:oleObj name="公式" r:id="rId4" imgW="1371600" imgH="800211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156200" y="13843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38331" imgH="361913" progId="Equation.3">
                  <p:embed/>
                </p:oleObj>
              </mc:Choice>
              <mc:Fallback>
                <p:oleObj name="公式" r:id="rId6" imgW="2038331" imgH="361913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3843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85800" y="2057400"/>
          <a:ext cx="46593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29317" imgH="914289" progId="Equation.3">
                  <p:embed/>
                </p:oleObj>
              </mc:Choice>
              <mc:Fallback>
                <p:oleObj name="公式" r:id="rId8" imgW="4629317" imgH="914289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46593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717800" y="304800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43094" imgH="914289" progId="Equation.3">
                  <p:embed/>
                </p:oleObj>
              </mc:Choice>
              <mc:Fallback>
                <p:oleObj name="公式" r:id="rId10" imgW="2343094" imgH="914289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048000"/>
                        <a:ext cx="238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232400" y="34036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38331" imgH="361913" progId="Equation.3">
                  <p:embed/>
                </p:oleObj>
              </mc:Choice>
              <mc:Fallback>
                <p:oleObj name="公式" r:id="rId12" imgW="2038331" imgH="361913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4036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46113" y="4114800"/>
          <a:ext cx="3087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047963" imgH="485664" progId="Equation.3">
                  <p:embed/>
                </p:oleObj>
              </mc:Choice>
              <mc:Fallback>
                <p:oleObj name="公式" r:id="rId14" imgW="3047963" imgH="485664" progId="Equation.3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114800"/>
                        <a:ext cx="30876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581400" y="45720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66837" imgH="495337" progId="Equation.3">
                  <p:embed/>
                </p:oleObj>
              </mc:Choice>
              <mc:Fallback>
                <p:oleObj name="公式" r:id="rId16" imgW="1066837" imgH="495337" progId="Equation.3">
                  <p:embed/>
                  <p:pic>
                    <p:nvPicPr>
                      <p:cNvPr id="4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111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4851400" y="4681538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190880" imgH="361913" progId="Equation.3">
                  <p:embed/>
                </p:oleObj>
              </mc:Choice>
              <mc:Fallback>
                <p:oleObj name="公式" r:id="rId18" imgW="2190880" imgH="361913" progId="Equation.3">
                  <p:embed/>
                  <p:pic>
                    <p:nvPicPr>
                      <p:cNvPr id="41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681538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47700" y="5257800"/>
          <a:ext cx="3848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829106" imgH="485664" progId="Equation.3">
                  <p:embed/>
                </p:oleObj>
              </mc:Choice>
              <mc:Fallback>
                <p:oleObj name="公式" r:id="rId20" imgW="3829106" imgH="485664" progId="Equation.3">
                  <p:embed/>
                  <p:pic>
                    <p:nvPicPr>
                      <p:cNvPr id="4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257800"/>
                        <a:ext cx="3848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594100" y="5810250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771706" imgH="495337" progId="Equation.3">
                  <p:embed/>
                </p:oleObj>
              </mc:Choice>
              <mc:Fallback>
                <p:oleObj name="公式" r:id="rId22" imgW="1771706" imgH="495337" progId="Equation.3">
                  <p:embed/>
                  <p:pic>
                    <p:nvPicPr>
                      <p:cNvPr id="41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810250"/>
                        <a:ext cx="1816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627688" y="58578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趋势不定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613650" y="1981200"/>
            <a:ext cx="6159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收   敛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7567613" y="4779963"/>
            <a:ext cx="614362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发   散</a:t>
            </a:r>
          </a:p>
        </p:txBody>
      </p:sp>
      <p:sp>
        <p:nvSpPr>
          <p:cNvPr id="4118" name="AutoShape 22"/>
          <p:cNvSpPr>
            <a:spLocks/>
          </p:cNvSpPr>
          <p:nvPr/>
        </p:nvSpPr>
        <p:spPr bwMode="auto">
          <a:xfrm>
            <a:off x="7391400" y="1371600"/>
            <a:ext cx="228600" cy="2362200"/>
          </a:xfrm>
          <a:prstGeom prst="righ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19" name="AutoShape 23"/>
          <p:cNvSpPr>
            <a:spLocks/>
          </p:cNvSpPr>
          <p:nvPr/>
        </p:nvSpPr>
        <p:spPr bwMode="auto">
          <a:xfrm>
            <a:off x="7318375" y="4779963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905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4" grpId="0" autoUpdateAnimBg="0"/>
      <p:bldP spid="4117" grpId="0" autoUpdateAnimBg="0"/>
      <p:bldP spid="4118" grpId="0" animBg="1"/>
      <p:bldP spid="4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776" y="481013"/>
            <a:ext cx="19050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27972"/>
              </p:ext>
            </p:extLst>
          </p:nvPr>
        </p:nvGraphicFramePr>
        <p:xfrm>
          <a:off x="2051720" y="263525"/>
          <a:ext cx="21034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2743" imgH="895276" progId="Equation.3">
                  <p:embed/>
                </p:oleObj>
              </mc:Choice>
              <mc:Fallback>
                <p:oleObj name="公式" r:id="rId2" imgW="2152743" imgH="8952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525"/>
                        <a:ext cx="210343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240213" y="4730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证明数列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797550" y="5461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8296" imgH="399939" progId="Equation.3">
                  <p:embed/>
                </p:oleObj>
              </mc:Choice>
              <mc:Fallback>
                <p:oleObj name="公式" r:id="rId4" imgW="638296" imgH="3999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5461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477000" y="481013"/>
            <a:ext cx="2514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的极限为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endParaRPr kumimoji="1" lang="en-US" altLang="zh-CN" sz="240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17123" y="16288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282700" y="16510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57188" imgH="418952" progId="Equation.3">
                  <p:embed/>
                </p:oleObj>
              </mc:Choice>
              <mc:Fallback>
                <p:oleObj name="公式" r:id="rId6" imgW="1257188" imgH="4189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65100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730500" y="1282700"/>
          <a:ext cx="2070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19263" imgH="1028700" progId="Equation.3">
                  <p:embed/>
                </p:oleObj>
              </mc:Choice>
              <mc:Fallback>
                <p:oleObj name="公式" r:id="rId8" imgW="2019263" imgH="1028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282700"/>
                        <a:ext cx="2070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859338" y="1408113"/>
          <a:ext cx="7318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76327" imgH="361913" progId="Equation.3">
                  <p:embed/>
                </p:oleObj>
              </mc:Choice>
              <mc:Fallback>
                <p:oleObj name="公式" r:id="rId10" imgW="276327" imgH="3619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08113"/>
                        <a:ext cx="73183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850900" y="27305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62180" imgH="342900" progId="Equation.3">
                  <p:embed/>
                </p:oleObj>
              </mc:Choice>
              <mc:Fallback>
                <p:oleObj name="公式" r:id="rId12" imgW="116218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7305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057400" y="26130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要使</a:t>
            </a:r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2997200" y="26543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76363" imgH="418952" progId="Equation.3">
                  <p:embed/>
                </p:oleObj>
              </mc:Choice>
              <mc:Fallback>
                <p:oleObj name="公式" r:id="rId14" imgW="1676363" imgH="4189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6543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4800600" y="26177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5410200" y="24384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04921" imgH="800211" progId="Equation.3">
                  <p:embed/>
                </p:oleObj>
              </mc:Choice>
              <mc:Fallback>
                <p:oleObj name="公式" r:id="rId16" imgW="904921" imgH="80021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477000" y="25955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359650" y="2474913"/>
          <a:ext cx="10080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90404" imgH="304874" progId="Equation.3">
                  <p:embed/>
                </p:oleObj>
              </mc:Choice>
              <mc:Fallback>
                <p:oleObj name="公式" r:id="rId18" imgW="390404" imgH="3048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474913"/>
                        <a:ext cx="10080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468313" y="34051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1936750" y="3244850"/>
          <a:ext cx="1655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937" imgH="342900" progId="Equation.DSMT4">
                  <p:embed/>
                </p:oleObj>
              </mc:Choice>
              <mc:Fallback>
                <p:oleObj name="Equation" r:id="rId20" imgW="723937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244850"/>
                        <a:ext cx="1655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3592513" y="34051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4448175" y="3506788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838349" imgH="266848" progId="Equation.3">
                  <p:embed/>
                </p:oleObj>
              </mc:Choice>
              <mc:Fallback>
                <p:oleObj name="公式" r:id="rId22" imgW="838349" imgH="2668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506788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5316538" y="33655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2916238" y="4140200"/>
          <a:ext cx="25749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14341" imgH="457311" progId="Equation.3">
                  <p:embed/>
                </p:oleObj>
              </mc:Choice>
              <mc:Fallback>
                <p:oleObj name="公式" r:id="rId24" imgW="1114341" imgH="4573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40200"/>
                        <a:ext cx="25749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493713" y="5602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2057400" y="5303838"/>
          <a:ext cx="37385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571653" imgH="390599" progId="Equation.3">
                  <p:embed/>
                </p:oleObj>
              </mc:Choice>
              <mc:Fallback>
                <p:oleObj name="公式" r:id="rId26" imgW="1571653" imgH="39059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03838"/>
                        <a:ext cx="37385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utoUpdateAnimBg="0"/>
      <p:bldP spid="95244" grpId="0" autoUpdateAnimBg="0"/>
      <p:bldP spid="95246" grpId="0" autoUpdateAnimBg="0"/>
      <p:bldP spid="95248" grpId="0" autoUpdateAnimBg="0"/>
      <p:bldP spid="95250" grpId="0" autoUpdateAnimBg="0"/>
      <p:bldP spid="95252" grpId="0" autoUpdateAnimBg="0"/>
      <p:bldP spid="95254" grpId="0" autoUpdateAnimBg="0"/>
      <p:bldP spid="952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304800"/>
            <a:ext cx="1828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09800" y="101600"/>
          <a:ext cx="1993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42988" imgH="990674" progId="Equation.3">
                  <p:embed/>
                </p:oleObj>
              </mc:Choice>
              <mc:Fallback>
                <p:oleObj name="公式" r:id="rId3" imgW="1942988" imgH="9906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1600"/>
                        <a:ext cx="1993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343400" y="3397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260975" y="381000"/>
          <a:ext cx="1673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28859" imgH="562049" progId="Equation.3">
                  <p:embed/>
                </p:oleObj>
              </mc:Choice>
              <mc:Fallback>
                <p:oleObj name="公式" r:id="rId5" imgW="1628859" imgH="5620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81000"/>
                        <a:ext cx="1673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39750" y="13874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295400" y="1476375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24096" imgH="418952" progId="Equation.3">
                  <p:embed/>
                </p:oleObj>
              </mc:Choice>
              <mc:Fallback>
                <p:oleObj name="公式" r:id="rId7" imgW="1324096" imgH="4189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76375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811463" y="1143000"/>
          <a:ext cx="187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28912" imgH="990674" progId="Equation.3">
                  <p:embed/>
                </p:oleObj>
              </mc:Choice>
              <mc:Fallback>
                <p:oleObj name="公式" r:id="rId9" imgW="1828912" imgH="9906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143000"/>
                        <a:ext cx="187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833938" y="1222375"/>
          <a:ext cx="140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62233" imgH="904949" progId="Equation.3">
                  <p:embed/>
                </p:oleObj>
              </mc:Choice>
              <mc:Fallback>
                <p:oleObj name="公式" r:id="rId11" imgW="1362233" imgH="9049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222375"/>
                        <a:ext cx="140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6372225" y="1268413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3357" imgH="800211" progId="Equation.DSMT4">
                  <p:embed/>
                </p:oleObj>
              </mc:Choice>
              <mc:Fallback>
                <p:oleObj name="Equation" r:id="rId13" imgW="933357" imgH="80021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268413"/>
                        <a:ext cx="97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95288" y="23955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要使</a:t>
            </a:r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619250" y="2420938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05133" imgH="418952" progId="Equation.3">
                  <p:embed/>
                </p:oleObj>
              </mc:Choice>
              <mc:Fallback>
                <p:oleObj name="公式" r:id="rId15" imgW="1705133" imgH="4189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563938" y="23495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4500563" y="2060575"/>
          <a:ext cx="1152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0106" imgH="342900" progId="Equation.DSMT4">
                  <p:embed/>
                </p:oleObj>
              </mc:Choice>
              <mc:Fallback>
                <p:oleObj name="Equation" r:id="rId17" imgW="400106" imgH="342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60575"/>
                        <a:ext cx="1152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867400" y="2349500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6443663" y="2205038"/>
          <a:ext cx="18002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62074" imgH="342900" progId="Equation.DSMT4">
                  <p:embed/>
                </p:oleObj>
              </mc:Choice>
              <mc:Fallback>
                <p:oleObj name="Equation" r:id="rId19" imgW="762074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05038"/>
                        <a:ext cx="18002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09575" y="32131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1331913" y="3357563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838349" imgH="266848" progId="Equation.3">
                  <p:embed/>
                </p:oleObj>
              </mc:Choice>
              <mc:Fallback>
                <p:oleObj name="公式" r:id="rId21" imgW="838349" imgH="2668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2268538" y="32131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3708400" y="3284538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705133" imgH="418952" progId="Equation.3">
                  <p:embed/>
                </p:oleObj>
              </mc:Choice>
              <mc:Fallback>
                <p:oleObj name="公式" r:id="rId23" imgW="1705133" imgH="4189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84538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409575" y="41306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1231900" y="3902075"/>
          <a:ext cx="3414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486012" imgH="418952" progId="Equation.3">
                  <p:embed/>
                </p:oleObj>
              </mc:Choice>
              <mc:Fallback>
                <p:oleObj name="公式" r:id="rId25" imgW="1486012" imgH="4189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902075"/>
                        <a:ext cx="34147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1447800" y="5791200"/>
          <a:ext cx="2486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2438437" imgH="457311" progId="Equation.3">
                  <p:embed/>
                </p:oleObj>
              </mc:Choice>
              <mc:Fallback>
                <p:oleObj name="公式" r:id="rId27" imgW="2438437" imgH="4573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2486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4038600" y="57705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故也可取</a:t>
            </a:r>
          </a:p>
        </p:txBody>
      </p:sp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5637213" y="5818188"/>
          <a:ext cx="1216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171547" imgH="457311" progId="Equation.3">
                  <p:embed/>
                </p:oleObj>
              </mc:Choice>
              <mc:Fallback>
                <p:oleObj name="公式" r:id="rId29" imgW="1171547" imgH="4573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5818188"/>
                        <a:ext cx="12160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34000" y="4267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也可由</a:t>
            </a:r>
          </a:p>
        </p:txBody>
      </p:sp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6654800" y="4305300"/>
          <a:ext cx="2184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2133674" imgH="600075" progId="Equation.3">
                  <p:embed/>
                </p:oleObj>
              </mc:Choice>
              <mc:Fallback>
                <p:oleObj name="公式" r:id="rId31" imgW="2133674" imgH="6000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305300"/>
                        <a:ext cx="2184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533400" y="5410200"/>
            <a:ext cx="6400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1331913" y="5575300"/>
            <a:ext cx="335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不一定取最小的 </a:t>
            </a:r>
            <a:r>
              <a:rPr kumimoji="1"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409575" y="4964113"/>
            <a:ext cx="480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N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与 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有关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但不唯一，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5410200" y="50514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5334000" y="4114800"/>
            <a:ext cx="3657600" cy="1600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6604000" y="5127625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886117" imgH="485664" progId="Equation.3">
                  <p:embed/>
                </p:oleObj>
              </mc:Choice>
              <mc:Fallback>
                <p:oleObj name="公式" r:id="rId33" imgW="1886117" imgH="48566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127625"/>
                        <a:ext cx="193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7389813" y="1181100"/>
          <a:ext cx="788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76327" imgH="361913" progId="Equation.DSMT4">
                  <p:embed/>
                </p:oleObj>
              </mc:Choice>
              <mc:Fallback>
                <p:oleObj name="Equation" r:id="rId35" imgW="276327" imgH="361913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1181100"/>
                        <a:ext cx="7889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utoUpdateAnimBg="0"/>
      <p:bldP spid="96267" grpId="0" autoUpdateAnimBg="0"/>
      <p:bldP spid="96269" grpId="0" autoUpdateAnimBg="0"/>
      <p:bldP spid="96271" grpId="0" autoUpdateAnimBg="0"/>
      <p:bldP spid="96273" grpId="0" autoUpdateAnimBg="0"/>
      <p:bldP spid="96275" grpId="0" autoUpdateAnimBg="0"/>
      <p:bldP spid="96277" grpId="0" autoUpdateAnimBg="0"/>
      <p:bldP spid="96280" grpId="0" autoUpdateAnimBg="0"/>
      <p:bldP spid="96282" grpId="0" autoUpdateAnimBg="0"/>
      <p:bldP spid="96284" grpId="0" animBg="1"/>
      <p:bldP spid="96286" grpId="0" autoUpdateAnimBg="0"/>
      <p:bldP spid="96287" grpId="0" autoUpdateAnimBg="0"/>
      <p:bldP spid="96288" grpId="0" autoUpdateAnimBg="0"/>
      <p:bldP spid="962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7932" y="378946"/>
            <a:ext cx="194945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10044"/>
              </p:ext>
            </p:extLst>
          </p:nvPr>
        </p:nvGraphicFramePr>
        <p:xfrm>
          <a:off x="1692275" y="353467"/>
          <a:ext cx="16557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3600" imgH="253800" progId="Equation.3">
                  <p:embed/>
                </p:oleObj>
              </mc:Choice>
              <mc:Fallback>
                <p:oleObj name="公式" r:id="rId2" imgW="7236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3467"/>
                        <a:ext cx="16557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306763" y="377280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证明等比数列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00390"/>
              </p:ext>
            </p:extLst>
          </p:nvPr>
        </p:nvGraphicFramePr>
        <p:xfrm>
          <a:off x="5651500" y="339180"/>
          <a:ext cx="27495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5906" imgH="181123" progId="Equation.DSMT4">
                  <p:embed/>
                </p:oleObj>
              </mc:Choice>
              <mc:Fallback>
                <p:oleObj name="Equation" r:id="rId4" imgW="1085906" imgH="1811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9180"/>
                        <a:ext cx="27495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39750" y="17176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29045"/>
              </p:ext>
            </p:extLst>
          </p:nvPr>
        </p:nvGraphicFramePr>
        <p:xfrm>
          <a:off x="1377950" y="1630698"/>
          <a:ext cx="3618881" cy="69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33516" imgH="266848" progId="Equation.3">
                  <p:embed/>
                </p:oleObj>
              </mc:Choice>
              <mc:Fallback>
                <p:oleObj name="公式" r:id="rId6" imgW="1533516" imgH="2668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30698"/>
                        <a:ext cx="3618881" cy="69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611188" y="2603500"/>
          <a:ext cx="17510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28859" imgH="361913" progId="Equation.3">
                  <p:embed/>
                </p:oleObj>
              </mc:Choice>
              <mc:Fallback>
                <p:oleObj name="公式" r:id="rId8" imgW="1628859" imgH="3619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0"/>
                        <a:ext cx="17510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362200" y="2528888"/>
            <a:ext cx="109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要使</a:t>
            </a:r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303588" y="2574925"/>
          <a:ext cx="1801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42936" imgH="418952" progId="Equation.3">
                  <p:embed/>
                </p:oleObj>
              </mc:Choice>
              <mc:Fallback>
                <p:oleObj name="公式" r:id="rId10" imgW="1742936" imgH="4189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574925"/>
                        <a:ext cx="18018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181600" y="2528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6156325" y="2444750"/>
          <a:ext cx="1368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251" imgH="228489" progId="Equation.DSMT4">
                  <p:embed/>
                </p:oleObj>
              </mc:Choice>
              <mc:Fallback>
                <p:oleObj name="Equation" r:id="rId12" imgW="533251" imgH="22848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44750"/>
                        <a:ext cx="1368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696200" y="25288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548"/>
              </p:ext>
            </p:extLst>
          </p:nvPr>
        </p:nvGraphicFramePr>
        <p:xfrm>
          <a:off x="656054" y="3276370"/>
          <a:ext cx="2130758" cy="59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6784" imgH="209476" progId="Equation.DSMT4">
                  <p:embed/>
                </p:oleObj>
              </mc:Choice>
              <mc:Fallback>
                <p:oleObj name="Equation" r:id="rId14" imgW="866784" imgH="20947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54" y="3276370"/>
                        <a:ext cx="2130758" cy="592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895600" y="33226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亦即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539750" y="42100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2124075" y="4000500"/>
          <a:ext cx="2447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85906" imgH="418952" progId="Equation.DSMT4">
                  <p:embed/>
                </p:oleObj>
              </mc:Choice>
              <mc:Fallback>
                <p:oleObj name="Equation" r:id="rId16" imgW="1085906" imgH="41895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00500"/>
                        <a:ext cx="24479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4572000" y="4238625"/>
            <a:ext cx="3954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12035"/>
              </p:ext>
            </p:extLst>
          </p:nvPr>
        </p:nvGraphicFramePr>
        <p:xfrm>
          <a:off x="3047382" y="5058077"/>
          <a:ext cx="1930858" cy="61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71441" imgH="228489" progId="Equation.DSMT4">
                  <p:embed/>
                </p:oleObj>
              </mc:Choice>
              <mc:Fallback>
                <p:oleObj name="Equation" r:id="rId18" imgW="771441" imgH="22848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382" y="5058077"/>
                        <a:ext cx="1930858" cy="61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539750" y="5791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983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18390"/>
              </p:ext>
            </p:extLst>
          </p:nvPr>
        </p:nvGraphicFramePr>
        <p:xfrm>
          <a:off x="1969459" y="5741110"/>
          <a:ext cx="1628793" cy="71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63" imgH="266848" progId="Equation.DSMT4">
                  <p:embed/>
                </p:oleObj>
              </mc:Choice>
              <mc:Fallback>
                <p:oleObj name="Equation" r:id="rId20" imgW="647663" imgH="26684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459" y="5741110"/>
                        <a:ext cx="1628793" cy="712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3903663" y="3086100"/>
          <a:ext cx="15827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38296" imgH="399939" progId="Equation.DSMT4">
                  <p:embed/>
                </p:oleObj>
              </mc:Choice>
              <mc:Fallback>
                <p:oleObj name="Equation" r:id="rId22" imgW="638296" imgH="39993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086100"/>
                        <a:ext cx="15827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196850" y="1037680"/>
            <a:ext cx="437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的极限为</a:t>
            </a:r>
            <a:r>
              <a:rPr kumimoji="1"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0 .  </a:t>
            </a:r>
            <a:endParaRPr kumimoji="1" lang="en-US" altLang="zh-CN" sz="240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utoUpdateAnimBg="0"/>
      <p:bldP spid="98314" grpId="0" autoUpdateAnimBg="0"/>
      <p:bldP spid="98316" grpId="0" autoUpdateAnimBg="0"/>
      <p:bldP spid="98318" grpId="0" autoUpdateAnimBg="0"/>
      <p:bldP spid="98320" grpId="0" autoUpdateAnimBg="0"/>
      <p:bldP spid="98321" grpId="0" autoUpdateAnimBg="0"/>
      <p:bldP spid="98323" grpId="0" autoUpdateAnimBg="0"/>
      <p:bldP spid="983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1" name="Object 89"/>
          <p:cNvGraphicFramePr>
            <a:graphicFrameLocks noChangeAspect="1"/>
          </p:cNvGraphicFramePr>
          <p:nvPr/>
        </p:nvGraphicFramePr>
        <p:xfrm>
          <a:off x="5181600" y="549910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38349" imgH="476324" progId="Equation.3">
                  <p:embed/>
                </p:oleObj>
              </mc:Choice>
              <mc:Fallback>
                <p:oleObj name="公式" r:id="rId2" imgW="838349" imgH="476324" progId="Equation.3">
                  <p:embed/>
                  <p:pic>
                    <p:nvPicPr>
                      <p:cNvPr id="8281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99100"/>
                        <a:ext cx="88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59" name="Group 67"/>
          <p:cNvGrpSpPr>
            <a:grpSpLocks/>
          </p:cNvGrpSpPr>
          <p:nvPr/>
        </p:nvGrpSpPr>
        <p:grpSpPr bwMode="auto">
          <a:xfrm>
            <a:off x="5486400" y="1042988"/>
            <a:ext cx="3124200" cy="493712"/>
            <a:chOff x="3408" y="457"/>
            <a:chExt cx="1968" cy="311"/>
          </a:xfrm>
        </p:grpSpPr>
        <p:sp>
          <p:nvSpPr>
            <p:cNvPr id="10299" name="Line 60"/>
            <p:cNvSpPr>
              <a:spLocks noChangeShapeType="1"/>
            </p:cNvSpPr>
            <p:nvPr/>
          </p:nvSpPr>
          <p:spPr bwMode="auto">
            <a:xfrm>
              <a:off x="3408" y="4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61"/>
            <p:cNvSpPr>
              <a:spLocks noChangeShapeType="1"/>
            </p:cNvSpPr>
            <p:nvPr/>
          </p:nvSpPr>
          <p:spPr bwMode="auto">
            <a:xfrm>
              <a:off x="374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62"/>
            <p:cNvSpPr>
              <a:spLocks noChangeShapeType="1"/>
            </p:cNvSpPr>
            <p:nvPr/>
          </p:nvSpPr>
          <p:spPr bwMode="auto">
            <a:xfrm>
              <a:off x="470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2" name="Object 63"/>
            <p:cNvGraphicFramePr>
              <a:graphicFrameLocks noChangeAspect="1"/>
            </p:cNvGraphicFramePr>
            <p:nvPr/>
          </p:nvGraphicFramePr>
          <p:xfrm>
            <a:off x="3648" y="480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6274" imgH="95398" progId="Equation.3">
                    <p:embed/>
                  </p:oleObj>
                </mc:Choice>
                <mc:Fallback>
                  <p:oleObj name="公式" r:id="rId4" imgW="76274" imgH="95398" progId="Equation.3">
                    <p:embed/>
                    <p:pic>
                      <p:nvPicPr>
                        <p:cNvPr id="10302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480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3" name="Object 65"/>
            <p:cNvGraphicFramePr>
              <a:graphicFrameLocks noChangeAspect="1"/>
            </p:cNvGraphicFramePr>
            <p:nvPr/>
          </p:nvGraphicFramePr>
          <p:xfrm>
            <a:off x="4648" y="488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6274" imgH="133424" progId="Equation.3">
                    <p:embed/>
                  </p:oleObj>
                </mc:Choice>
                <mc:Fallback>
                  <p:oleObj name="公式" r:id="rId6" imgW="76274" imgH="133424" progId="Equation.3">
                    <p:embed/>
                    <p:pic>
                      <p:nvPicPr>
                        <p:cNvPr id="10303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488"/>
                          <a:ext cx="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14400" y="5334000"/>
            <a:ext cx="6781800" cy="76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143000" y="5499100"/>
          <a:ext cx="2779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33833" imgH="476324" progId="Equation.3">
                  <p:embed/>
                </p:oleObj>
              </mc:Choice>
              <mc:Fallback>
                <p:oleObj name="公式" r:id="rId8" imgW="2733833" imgH="476324" progId="Equation.3">
                  <p:embed/>
                  <p:pic>
                    <p:nvPicPr>
                      <p:cNvPr id="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99100"/>
                        <a:ext cx="2779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41402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二、收敛数列的性质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2625" y="1614488"/>
            <a:ext cx="3203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用反证法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假设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727450" y="1676400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14447" imgH="562049" progId="Equation.3">
                  <p:embed/>
                </p:oleObj>
              </mc:Choice>
              <mc:Fallback>
                <p:oleObj name="公式" r:id="rId10" imgW="1514447" imgH="562049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676400"/>
                        <a:ext cx="156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257800" y="1600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803900" y="1674813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19157" imgH="562049" progId="Equation.3">
                  <p:embed/>
                </p:oleObj>
              </mc:Choice>
              <mc:Fallback>
                <p:oleObj name="公式" r:id="rId12" imgW="1619157" imgH="562049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674813"/>
                        <a:ext cx="166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467600" y="1600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013700" y="1709738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1143" imgH="285861" progId="Equation.3">
                  <p:embed/>
                </p:oleObj>
              </mc:Choice>
              <mc:Fallback>
                <p:oleObj name="公式" r:id="rId14" imgW="781143" imgH="285861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1709738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95325" y="2351088"/>
            <a:ext cx="74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273175" y="2311400"/>
          <a:ext cx="120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62180" imgH="533363" progId="Equation.3">
                  <p:embed/>
                </p:oleObj>
              </mc:Choice>
              <mc:Fallback>
                <p:oleObj name="公式" r:id="rId16" imgW="1162180" imgH="533363" progId="Equation.3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311400"/>
                        <a:ext cx="1206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52700" y="23447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048000" y="2392363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628859" imgH="562049" progId="Equation.3">
                  <p:embed/>
                </p:oleObj>
              </mc:Choice>
              <mc:Fallback>
                <p:oleObj name="公式" r:id="rId18" imgW="1628859" imgH="562049" progId="Equation.3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92363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724400" y="2351088"/>
            <a:ext cx="411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故存在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30200" y="3071813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981126" imgH="533363" progId="Equation.3">
                  <p:embed/>
                </p:oleObj>
              </mc:Choice>
              <mc:Fallback>
                <p:oleObj name="公式" r:id="rId20" imgW="1981126" imgH="533363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071813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362200" y="3105150"/>
            <a:ext cx="104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200400" y="3078163"/>
          <a:ext cx="13763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533251" imgH="200136" progId="Equation.3">
                  <p:embed/>
                </p:oleObj>
              </mc:Choice>
              <mc:Fallback>
                <p:oleObj name="公式" r:id="rId22" imgW="533251" imgH="200136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78163"/>
                        <a:ext cx="13763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82625" y="3810000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同理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133600" y="3886200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619157" imgH="562049" progId="Equation.3">
                  <p:embed/>
                </p:oleObj>
              </mc:Choice>
              <mc:Fallback>
                <p:oleObj name="公式" r:id="rId24" imgW="1619157" imgH="562049" progId="Equation.3">
                  <p:embed/>
                  <p:pic>
                    <p:nvPicPr>
                      <p:cNvPr id="8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166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886200" y="3824288"/>
            <a:ext cx="495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故存在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6172200" y="548640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143112" imgH="476324" progId="Equation.3">
                  <p:embed/>
                </p:oleObj>
              </mc:Choice>
              <mc:Fallback>
                <p:oleObj name="公式" r:id="rId26" imgW="1143112" imgH="476324" progId="Equation.3">
                  <p:embed/>
                  <p:pic>
                    <p:nvPicPr>
                      <p:cNvPr id="82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8640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4038600" y="5676900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531813" y="1004888"/>
            <a:ext cx="5337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(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唯一性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收敛数列的极限唯一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8277" name="Group 85"/>
          <p:cNvGrpSpPr>
            <a:grpSpLocks/>
          </p:cNvGrpSpPr>
          <p:nvPr/>
        </p:nvGrpSpPr>
        <p:grpSpPr bwMode="auto">
          <a:xfrm>
            <a:off x="6604000" y="1042988"/>
            <a:ext cx="482600" cy="557212"/>
            <a:chOff x="4256" y="553"/>
            <a:chExt cx="304" cy="351"/>
          </a:xfrm>
        </p:grpSpPr>
        <p:graphicFrame>
          <p:nvGraphicFramePr>
            <p:cNvPr id="10297" name="Object 66"/>
            <p:cNvGraphicFramePr>
              <a:graphicFrameLocks noChangeAspect="1"/>
            </p:cNvGraphicFramePr>
            <p:nvPr/>
          </p:nvGraphicFramePr>
          <p:xfrm>
            <a:off x="4256" y="57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438243" imgH="476324" progId="Equation.3">
                    <p:embed/>
                  </p:oleObj>
                </mc:Choice>
                <mc:Fallback>
                  <p:oleObj name="公式" r:id="rId28" imgW="438243" imgH="476324" progId="Equation.3">
                    <p:embed/>
                    <p:pic>
                      <p:nvPicPr>
                        <p:cNvPr id="10297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57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8" name="Line 64"/>
            <p:cNvSpPr>
              <a:spLocks noChangeAspect="1" noChangeShapeType="1"/>
            </p:cNvSpPr>
            <p:nvPr/>
          </p:nvSpPr>
          <p:spPr bwMode="auto">
            <a:xfrm>
              <a:off x="4368" y="553"/>
              <a:ext cx="1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75" name="Group 83"/>
          <p:cNvGrpSpPr>
            <a:grpSpLocks/>
          </p:cNvGrpSpPr>
          <p:nvPr/>
        </p:nvGrpSpPr>
        <p:grpSpPr bwMode="auto">
          <a:xfrm>
            <a:off x="6019800" y="317500"/>
            <a:ext cx="762000" cy="685800"/>
            <a:chOff x="3888" y="96"/>
            <a:chExt cx="480" cy="432"/>
          </a:xfrm>
        </p:grpSpPr>
        <p:graphicFrame>
          <p:nvGraphicFramePr>
            <p:cNvPr id="10295" name="Object 69"/>
            <p:cNvGraphicFramePr>
              <a:graphicFrameLocks noChangeAspect="1"/>
            </p:cNvGraphicFramePr>
            <p:nvPr/>
          </p:nvGraphicFramePr>
          <p:xfrm>
            <a:off x="3968" y="9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438243" imgH="476324" progId="Equation.3">
                    <p:embed/>
                  </p:oleObj>
                </mc:Choice>
                <mc:Fallback>
                  <p:oleObj name="公式" r:id="rId30" imgW="438243" imgH="476324" progId="Equation.3">
                    <p:embed/>
                    <p:pic>
                      <p:nvPicPr>
                        <p:cNvPr id="10295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9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AutoShape 70"/>
            <p:cNvSpPr>
              <a:spLocks/>
            </p:cNvSpPr>
            <p:nvPr/>
          </p:nvSpPr>
          <p:spPr bwMode="auto">
            <a:xfrm rot="5400000">
              <a:off x="408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276" name="Group 84"/>
          <p:cNvGrpSpPr>
            <a:grpSpLocks/>
          </p:cNvGrpSpPr>
          <p:nvPr/>
        </p:nvGrpSpPr>
        <p:grpSpPr bwMode="auto">
          <a:xfrm>
            <a:off x="6781800" y="317500"/>
            <a:ext cx="762000" cy="685800"/>
            <a:chOff x="4368" y="96"/>
            <a:chExt cx="480" cy="432"/>
          </a:xfrm>
        </p:grpSpPr>
        <p:sp>
          <p:nvSpPr>
            <p:cNvPr id="10293" name="AutoShape 71"/>
            <p:cNvSpPr>
              <a:spLocks/>
            </p:cNvSpPr>
            <p:nvPr/>
          </p:nvSpPr>
          <p:spPr bwMode="auto">
            <a:xfrm rot="5400000">
              <a:off x="456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294" name="Object 72"/>
            <p:cNvGraphicFramePr>
              <a:graphicFrameLocks noChangeAspect="1"/>
            </p:cNvGraphicFramePr>
            <p:nvPr/>
          </p:nvGraphicFramePr>
          <p:xfrm>
            <a:off x="4448" y="9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438243" imgH="476324" progId="Equation.3">
                    <p:embed/>
                  </p:oleObj>
                </mc:Choice>
                <mc:Fallback>
                  <p:oleObj name="公式" r:id="rId32" imgW="438243" imgH="476324" progId="Equation.3">
                    <p:embed/>
                    <p:pic>
                      <p:nvPicPr>
                        <p:cNvPr id="1029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9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914400" y="5334000"/>
            <a:ext cx="6781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1143000" y="5486400"/>
          <a:ext cx="27416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705063" imgH="476324" progId="Equation.3">
                  <p:embed/>
                </p:oleObj>
              </mc:Choice>
              <mc:Fallback>
                <p:oleObj name="公式" r:id="rId34" imgW="2705063" imgH="476324" progId="Equation.3">
                  <p:embed/>
                  <p:pic>
                    <p:nvPicPr>
                      <p:cNvPr id="82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27416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5181600" y="5486400"/>
          <a:ext cx="1150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104974" imgH="476324" progId="Equation.3">
                  <p:embed/>
                </p:oleObj>
              </mc:Choice>
              <mc:Fallback>
                <p:oleObj name="公式" r:id="rId36" imgW="1104974" imgH="476324" progId="Equation.3">
                  <p:embed/>
                  <p:pic>
                    <p:nvPicPr>
                      <p:cNvPr id="82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11509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4129088" y="5686425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280" name="Object 88"/>
          <p:cNvGraphicFramePr>
            <a:graphicFrameLocks noChangeAspect="1"/>
          </p:cNvGraphicFramePr>
          <p:nvPr/>
        </p:nvGraphicFramePr>
        <p:xfrm>
          <a:off x="6429375" y="5500688"/>
          <a:ext cx="8858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838349" imgH="476324" progId="Equation.3">
                  <p:embed/>
                </p:oleObj>
              </mc:Choice>
              <mc:Fallback>
                <p:oleObj name="公式" r:id="rId38" imgW="838349" imgH="476324" progId="Equation.3">
                  <p:embed/>
                  <p:pic>
                    <p:nvPicPr>
                      <p:cNvPr id="828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500688"/>
                        <a:ext cx="8858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838200" y="4913313"/>
            <a:ext cx="7162800" cy="1258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287338" y="450850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923920" imgH="476324" progId="Equation.3">
                  <p:embed/>
                </p:oleObj>
              </mc:Choice>
              <mc:Fallback>
                <p:oleObj name="公式" r:id="rId40" imgW="1923920" imgH="476324" progId="Equation.3">
                  <p:embed/>
                  <p:pic>
                    <p:nvPicPr>
                      <p:cNvPr id="82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508500"/>
                        <a:ext cx="196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311400" y="4495800"/>
            <a:ext cx="114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3236913" y="4459288"/>
          <a:ext cx="1343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533251" imgH="200136" progId="Equation.3">
                  <p:embed/>
                </p:oleObj>
              </mc:Choice>
              <mc:Fallback>
                <p:oleObj name="公式" r:id="rId42" imgW="533251" imgH="200136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459288"/>
                        <a:ext cx="1343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152400" y="5732463"/>
            <a:ext cx="1295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矛盾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3886200" y="5126038"/>
            <a:ext cx="2605088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741363" y="5160963"/>
          <a:ext cx="3136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409737" imgH="190463" progId="Equation.3">
                  <p:embed/>
                </p:oleObj>
              </mc:Choice>
              <mc:Fallback>
                <p:oleObj name="公式" r:id="rId44" imgW="1409737" imgH="190463" progId="Equation.3">
                  <p:embed/>
                  <p:pic>
                    <p:nvPicPr>
                      <p:cNvPr id="82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160963"/>
                        <a:ext cx="31369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1066800" y="5746750"/>
            <a:ext cx="7637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故假设不真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因此收敛数列的极限必唯一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8250" name="Group 58"/>
          <p:cNvGrpSpPr>
            <a:grpSpLocks/>
          </p:cNvGrpSpPr>
          <p:nvPr/>
        </p:nvGrpSpPr>
        <p:grpSpPr bwMode="auto">
          <a:xfrm>
            <a:off x="6142038" y="5080000"/>
            <a:ext cx="2678112" cy="588963"/>
            <a:chOff x="3939" y="3373"/>
            <a:chExt cx="1687" cy="371"/>
          </a:xfrm>
        </p:grpSpPr>
        <p:graphicFrame>
          <p:nvGraphicFramePr>
            <p:cNvPr id="10291" name="Object 51"/>
            <p:cNvGraphicFramePr>
              <a:graphicFrameLocks noChangeAspect="1"/>
            </p:cNvGraphicFramePr>
            <p:nvPr/>
          </p:nvGraphicFramePr>
          <p:xfrm>
            <a:off x="3939" y="3373"/>
            <a:ext cx="28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33480" imgH="181123" progId="Equation.3">
                    <p:embed/>
                  </p:oleObj>
                </mc:Choice>
                <mc:Fallback>
                  <p:oleObj name="公式" r:id="rId46" imgW="133480" imgH="181123" progId="Equation.3">
                    <p:embed/>
                    <p:pic>
                      <p:nvPicPr>
                        <p:cNvPr id="1029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3373"/>
                          <a:ext cx="288" cy="3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Text Box 57"/>
            <p:cNvSpPr txBox="1">
              <a:spLocks noChangeArrowheads="1"/>
            </p:cNvSpPr>
            <p:nvPr/>
          </p:nvSpPr>
          <p:spPr bwMode="auto">
            <a:xfrm>
              <a:off x="4166" y="3388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满足的不等式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999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animBg="1"/>
      <p:bldP spid="8196" grpId="0" autoUpdateAnimBg="0"/>
      <p:bldP spid="8198" grpId="0" autoUpdateAnimBg="0"/>
      <p:bldP spid="8200" grpId="0" autoUpdateAnimBg="0"/>
      <p:bldP spid="8202" grpId="0" autoUpdateAnimBg="0"/>
      <p:bldP spid="8204" grpId="0" autoUpdateAnimBg="0"/>
      <p:bldP spid="8206" grpId="0" autoUpdateAnimBg="0"/>
      <p:bldP spid="8209" grpId="0" autoUpdateAnimBg="0"/>
      <p:bldP spid="8211" grpId="0" autoUpdateAnimBg="0"/>
      <p:bldP spid="8213" grpId="0" autoUpdateAnimBg="0"/>
      <p:bldP spid="8220" grpId="0" animBg="1"/>
      <p:bldP spid="8234" grpId="0" build="p" autoUpdateAnimBg="0"/>
      <p:bldP spid="8224" grpId="0" animBg="1"/>
      <p:bldP spid="8227" grpId="0" animBg="1"/>
      <p:bldP spid="8235" grpId="0" animBg="1"/>
      <p:bldP spid="8216" grpId="0" autoUpdateAnimBg="0"/>
      <p:bldP spid="8238" grpId="0" animBg="1" autoUpdateAnimBg="0"/>
      <p:bldP spid="8242" grpId="0" animBg="1" autoUpdateAnimBg="0"/>
      <p:bldP spid="8248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1146</Words>
  <Application>Microsoft Office PowerPoint</Application>
  <PresentationFormat>全屏显示(4:3)</PresentationFormat>
  <Paragraphs>244</Paragraphs>
  <Slides>29</Slides>
  <Notes>5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2</vt:i4>
      </vt:variant>
    </vt:vector>
  </HeadingPairs>
  <TitlesOfParts>
    <vt:vector size="41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公式</vt:lpstr>
      <vt:lpstr>Equation</vt:lpstr>
      <vt:lpstr>BMP 图像</vt:lpstr>
      <vt:lpstr>第二章</vt:lpstr>
      <vt:lpstr>第一节</vt:lpstr>
      <vt:lpstr>一 、数列极限的定义</vt:lpstr>
      <vt:lpstr>定义:自变量取正整数的函数称为数列, 记作</vt:lpstr>
      <vt:lpstr>例如,</vt:lpstr>
      <vt:lpstr>例. 已知</vt:lpstr>
      <vt:lpstr>例. 已知</vt:lpstr>
      <vt:lpstr>例. 设</vt:lpstr>
      <vt:lpstr>二、收敛数列的性质</vt:lpstr>
      <vt:lpstr>例. 证明数列</vt:lpstr>
      <vt:lpstr>2. (有界性)收敛数列必有界.</vt:lpstr>
      <vt:lpstr>3. (保号性)收敛数列的保号性.</vt:lpstr>
      <vt:lpstr>4. 收敛数列的任一子数列收敛于同一极限 .</vt:lpstr>
      <vt:lpstr>PowerPoint 演示文稿</vt:lpstr>
      <vt:lpstr>定理 . 若</vt:lpstr>
      <vt:lpstr>PowerPoint 演示文稿</vt:lpstr>
      <vt:lpstr>1.  (单调有界原理) 单调有界的数列必收敛</vt:lpstr>
      <vt:lpstr>PowerPoint 演示文稿</vt:lpstr>
      <vt:lpstr>例.  设</vt:lpstr>
      <vt:lpstr>PowerPoint 演示文稿</vt:lpstr>
      <vt:lpstr>故数列有上界.  根据单调有界原理可知数列</vt:lpstr>
      <vt:lpstr>2.  夹挤定理</vt:lpstr>
      <vt:lpstr>PowerPoint 演示文稿</vt:lpstr>
      <vt:lpstr>PowerPoint 演示文稿</vt:lpstr>
      <vt:lpstr>3. Cauchy极限存在准则 (Cauchy准则)</vt:lpstr>
      <vt:lpstr>例.  设</vt:lpstr>
      <vt:lpstr>内容小结</vt:lpstr>
      <vt:lpstr>思考与练习</vt:lpstr>
      <vt:lpstr> 3.  设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363</cp:revision>
  <dcterms:created xsi:type="dcterms:W3CDTF">2000-07-20T07:19:35Z</dcterms:created>
  <dcterms:modified xsi:type="dcterms:W3CDTF">2022-09-09T04:29:08Z</dcterms:modified>
</cp:coreProperties>
</file>