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428" r:id="rId3"/>
    <p:sldId id="459" r:id="rId5"/>
    <p:sldId id="409" r:id="rId6"/>
    <p:sldId id="411" r:id="rId7"/>
    <p:sldId id="412" r:id="rId8"/>
    <p:sldId id="442" r:id="rId9"/>
    <p:sldId id="451" r:id="rId10"/>
    <p:sldId id="460" r:id="rId11"/>
    <p:sldId id="461" r:id="rId12"/>
    <p:sldId id="449" r:id="rId13"/>
    <p:sldId id="467" r:id="rId14"/>
    <p:sldId id="407" r:id="rId15"/>
    <p:sldId id="462" r:id="rId16"/>
    <p:sldId id="416" r:id="rId17"/>
    <p:sldId id="417" r:id="rId18"/>
    <p:sldId id="438" r:id="rId19"/>
    <p:sldId id="418" r:id="rId20"/>
    <p:sldId id="439" r:id="rId21"/>
    <p:sldId id="440" r:id="rId22"/>
    <p:sldId id="453" r:id="rId23"/>
    <p:sldId id="452" r:id="rId24"/>
    <p:sldId id="446" r:id="rId25"/>
    <p:sldId id="463" r:id="rId26"/>
    <p:sldId id="464" r:id="rId27"/>
    <p:sldId id="465" r:id="rId28"/>
    <p:sldId id="466" r:id="rId29"/>
    <p:sldId id="414" r:id="rId30"/>
  </p:sldIdLst>
  <p:sldSz cx="9144000" cy="6858000" type="screen4x3"/>
  <p:notesSz cx="6858000" cy="9144000"/>
  <p:custDataLst>
    <p:tags r:id="rId35"/>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CC"/>
    <a:srgbClr val="FF0066"/>
    <a:srgbClr val="66FFFF"/>
    <a:srgbClr val="9999FF"/>
    <a:srgbClr val="FF3399"/>
    <a:srgbClr val="00FFFF"/>
    <a:srgbClr val="FF66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98"/>
    <p:restoredTop sz="94660"/>
  </p:normalViewPr>
  <p:slideViewPr>
    <p:cSldViewPr showGuides="1">
      <p:cViewPr>
        <p:scale>
          <a:sx n="81" d="100"/>
          <a:sy n="81" d="100"/>
        </p:scale>
        <p:origin x="-1218" y="-6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4.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64.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68.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7.wmf"/><Relationship Id="rId7" Type="http://schemas.openxmlformats.org/officeDocument/2006/relationships/image" Target="../media/image96.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80.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16.wmf"/><Relationship Id="rId8" Type="http://schemas.openxmlformats.org/officeDocument/2006/relationships/image" Target="../media/image115.wmf"/><Relationship Id="rId7" Type="http://schemas.openxmlformats.org/officeDocument/2006/relationships/image" Target="../media/image114.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2.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1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0" Type="http://schemas.openxmlformats.org/officeDocument/2006/relationships/image" Target="../media/image37.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5.wmf"/><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image" Target="../media/image53.wmf"/><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0" Type="http://schemas.openxmlformats.org/officeDocument/2006/relationships/image" Target="../media/image55.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2.wmf"/><Relationship Id="rId2" Type="http://schemas.openxmlformats.org/officeDocument/2006/relationships/image" Target="../media/image57.wmf"/><Relationship Id="rId1" Type="http://schemas.openxmlformats.org/officeDocument/2006/relationships/image" Target="../media/image5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0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6146" name="Rectangle 2"/>
          <p:cNvSpPr>
            <a:spLocks noTextEdit="1"/>
          </p:cNvSpPr>
          <p:nvPr>
            <p:ph type="sldImg"/>
          </p:nvPr>
        </p:nvSpPr>
        <p:spPr>
          <a:ln/>
        </p:spPr>
      </p:sp>
      <p:sp>
        <p:nvSpPr>
          <p:cNvPr id="614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8194" name="Rectangle 2"/>
          <p:cNvSpPr>
            <a:spLocks noTextEdit="1"/>
          </p:cNvSpPr>
          <p:nvPr>
            <p:ph type="sldImg"/>
          </p:nvPr>
        </p:nvSpPr>
        <p:spPr>
          <a:ln/>
        </p:spPr>
      </p:sp>
      <p:sp>
        <p:nvSpPr>
          <p:cNvPr id="819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13314" name="Rectangle 2"/>
          <p:cNvSpPr>
            <a:spLocks noTextEdit="1"/>
          </p:cNvSpPr>
          <p:nvPr>
            <p:ph type="sldImg"/>
          </p:nvPr>
        </p:nvSpPr>
        <p:spPr>
          <a:ln/>
        </p:spPr>
      </p:sp>
      <p:sp>
        <p:nvSpPr>
          <p:cNvPr id="133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20482" name="Rectangle 2"/>
          <p:cNvSpPr>
            <a:spLocks noTextEdit="1"/>
          </p:cNvSpPr>
          <p:nvPr>
            <p:ph type="sldImg"/>
          </p:nvPr>
        </p:nvSpPr>
        <p:spPr>
          <a:ln/>
        </p:spPr>
      </p:sp>
      <p:sp>
        <p:nvSpPr>
          <p:cNvPr id="2048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26626" name="Rectangle 2"/>
          <p:cNvSpPr>
            <a:spLocks noTextEdit="1"/>
          </p:cNvSpPr>
          <p:nvPr>
            <p:ph type="sldImg"/>
          </p:nvPr>
        </p:nvSpPr>
        <p:spPr>
          <a:ln/>
        </p:spPr>
      </p:sp>
      <p:sp>
        <p:nvSpPr>
          <p:cNvPr id="2662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28674" name="Rectangle 2"/>
          <p:cNvSpPr>
            <a:spLocks noTextEdit="1"/>
          </p:cNvSpPr>
          <p:nvPr>
            <p:ph type="sldImg"/>
          </p:nvPr>
        </p:nvSpPr>
        <p:spPr>
          <a:ln/>
        </p:spPr>
      </p:sp>
      <p:sp>
        <p:nvSpPr>
          <p:cNvPr id="2867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indent="0" algn="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38914" name="Rectangle 2"/>
          <p:cNvSpPr>
            <a:spLocks noTextEdit="1"/>
          </p:cNvSpPr>
          <p:nvPr>
            <p:ph type="sldImg"/>
          </p:nvPr>
        </p:nvSpPr>
        <p:spPr>
          <a:ln/>
        </p:spPr>
      </p:sp>
      <p:sp>
        <p:nvSpPr>
          <p:cNvPr id="389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2"/>
          </p:nvPr>
        </p:nvSpPr>
        <p:spPr>
          <a:xfrm>
            <a:off x="457200" y="6245225"/>
            <a:ext cx="2133600" cy="47625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7" name="页脚占位符 6"/>
          <p:cNvSpPr>
            <a:spLocks noGrp="1"/>
          </p:cNvSpPr>
          <p:nvPr>
            <p:ph type="ftr" sz="quarter" idx="13"/>
          </p:nvPr>
        </p:nvSpPr>
        <p:spPr>
          <a:xfrm>
            <a:off x="3124200" y="6245225"/>
            <a:ext cx="2895600" cy="47625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8" name="灯片编号占位符 7"/>
          <p:cNvSpPr>
            <a:spLocks noGrp="1"/>
          </p:cNvSpPr>
          <p:nvPr>
            <p:ph type="sldNum" sz="quarter" idx="4"/>
          </p:nvPr>
        </p:nvSpPr>
        <p:spPr>
          <a:xfrm>
            <a:off x="6553200" y="6245225"/>
            <a:ext cx="2133600" cy="476250"/>
          </a:xfrm>
          <a:prstGeom prst="rect">
            <a:avLst/>
          </a:prstGeom>
        </p:spPr>
        <p:txBody>
          <a:bodyPr/>
          <a:p>
            <a:pPr lvl="0" eaLnBrk="1" fontAlgn="base" hangingPunct="1"/>
            <a:fld id="{9A0DB2DC-4C9A-4742-B13C-FB6460FD3503}" type="slidenum">
              <a:rPr lang="en-US" altLang="zh-CN" strike="noStrike" noProof="1" dirty="0">
                <a:latin typeface="Times New Roman" panose="02020603050405020304" pitchFamily="18" charset="0"/>
                <a:ea typeface="楷体_GB2312" pitchFamily="49" charset="-122"/>
                <a:cs typeface="+mn-cs"/>
              </a:rPr>
            </a:fld>
            <a:endParaRPr lang="en-US" alt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oleObject" Target="../embeddings/oleObject63.bin"/><Relationship Id="rId7" Type="http://schemas.openxmlformats.org/officeDocument/2006/relationships/oleObject" Target="../embeddings/oleObject62.bin"/><Relationship Id="rId6" Type="http://schemas.openxmlformats.org/officeDocument/2006/relationships/image" Target="../media/image52.wmf"/><Relationship Id="rId5" Type="http://schemas.openxmlformats.org/officeDocument/2006/relationships/oleObject" Target="../embeddings/oleObject61.bin"/><Relationship Id="rId4" Type="http://schemas.openxmlformats.org/officeDocument/2006/relationships/image" Target="../media/image57.wmf"/><Relationship Id="rId3" Type="http://schemas.openxmlformats.org/officeDocument/2006/relationships/oleObject" Target="../embeddings/oleObject60.bin"/><Relationship Id="rId2" Type="http://schemas.openxmlformats.org/officeDocument/2006/relationships/image" Target="../media/image56.wmf"/><Relationship Id="rId19" Type="http://schemas.openxmlformats.org/officeDocument/2006/relationships/vmlDrawing" Target="../drawings/vmlDrawing8.vml"/><Relationship Id="rId18" Type="http://schemas.openxmlformats.org/officeDocument/2006/relationships/slideLayout" Target="../slideLayouts/slideLayout2.xml"/><Relationship Id="rId17" Type="http://schemas.openxmlformats.org/officeDocument/2006/relationships/image" Target="../media/image62.wmf"/><Relationship Id="rId16" Type="http://schemas.openxmlformats.org/officeDocument/2006/relationships/oleObject" Target="../embeddings/oleObject67.bin"/><Relationship Id="rId15" Type="http://schemas.openxmlformats.org/officeDocument/2006/relationships/image" Target="../media/image61.wmf"/><Relationship Id="rId14" Type="http://schemas.openxmlformats.org/officeDocument/2006/relationships/oleObject" Target="../embeddings/oleObject66.bin"/><Relationship Id="rId13" Type="http://schemas.openxmlformats.org/officeDocument/2006/relationships/image" Target="../media/image60.wmf"/><Relationship Id="rId12" Type="http://schemas.openxmlformats.org/officeDocument/2006/relationships/oleObject" Target="../embeddings/oleObject65.bin"/><Relationship Id="rId11" Type="http://schemas.openxmlformats.org/officeDocument/2006/relationships/image" Target="../media/image59.wmf"/><Relationship Id="rId10" Type="http://schemas.openxmlformats.org/officeDocument/2006/relationships/oleObject" Target="../embeddings/oleObject64.bin"/><Relationship Id="rId1" Type="http://schemas.openxmlformats.org/officeDocument/2006/relationships/oleObject" Target="../embeddings/oleObject59.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6.xml"/><Relationship Id="rId4" Type="http://schemas.openxmlformats.org/officeDocument/2006/relationships/image" Target="../media/image64.wmf"/><Relationship Id="rId3" Type="http://schemas.openxmlformats.org/officeDocument/2006/relationships/oleObject" Target="../embeddings/oleObject69.bin"/><Relationship Id="rId2" Type="http://schemas.openxmlformats.org/officeDocument/2006/relationships/image" Target="../media/image63.wmf"/><Relationship Id="rId1"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4.bin"/><Relationship Id="rId8" Type="http://schemas.openxmlformats.org/officeDocument/2006/relationships/image" Target="../media/image68.wmf"/><Relationship Id="rId7" Type="http://schemas.openxmlformats.org/officeDocument/2006/relationships/oleObject" Target="../embeddings/oleObject73.bin"/><Relationship Id="rId6" Type="http://schemas.openxmlformats.org/officeDocument/2006/relationships/image" Target="../media/image67.wmf"/><Relationship Id="rId5" Type="http://schemas.openxmlformats.org/officeDocument/2006/relationships/oleObject" Target="../embeddings/oleObject72.bin"/><Relationship Id="rId4" Type="http://schemas.openxmlformats.org/officeDocument/2006/relationships/image" Target="../media/image66.wmf"/><Relationship Id="rId3" Type="http://schemas.openxmlformats.org/officeDocument/2006/relationships/oleObject" Target="../embeddings/oleObject71.bin"/><Relationship Id="rId2" Type="http://schemas.openxmlformats.org/officeDocument/2006/relationships/image" Target="../media/image65.wmf"/><Relationship Id="rId13" Type="http://schemas.openxmlformats.org/officeDocument/2006/relationships/notesSlide" Target="../notesSlides/notesSlide4.xml"/><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54.wmf"/><Relationship Id="rId1" Type="http://schemas.openxmlformats.org/officeDocument/2006/relationships/oleObject" Target="../embeddings/oleObject70.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64.wmf"/><Relationship Id="rId7" Type="http://schemas.openxmlformats.org/officeDocument/2006/relationships/oleObject" Target="../embeddings/oleObject78.bin"/><Relationship Id="rId6" Type="http://schemas.openxmlformats.org/officeDocument/2006/relationships/image" Target="../media/image71.wmf"/><Relationship Id="rId5" Type="http://schemas.openxmlformats.org/officeDocument/2006/relationships/oleObject" Target="../embeddings/oleObject77.bin"/><Relationship Id="rId4" Type="http://schemas.openxmlformats.org/officeDocument/2006/relationships/image" Target="../media/image70.wmf"/><Relationship Id="rId3" Type="http://schemas.openxmlformats.org/officeDocument/2006/relationships/oleObject" Target="../embeddings/oleObject76.bin"/><Relationship Id="rId2" Type="http://schemas.openxmlformats.org/officeDocument/2006/relationships/image" Target="../media/image69.wmf"/><Relationship Id="rId13" Type="http://schemas.openxmlformats.org/officeDocument/2006/relationships/vmlDrawing" Target="../drawings/vmlDrawing11.vml"/><Relationship Id="rId12" Type="http://schemas.openxmlformats.org/officeDocument/2006/relationships/slideLayout" Target="../slideLayouts/slideLayout7.xml"/><Relationship Id="rId11" Type="http://schemas.openxmlformats.org/officeDocument/2006/relationships/image" Target="../media/image72.wmf"/><Relationship Id="rId10" Type="http://schemas.openxmlformats.org/officeDocument/2006/relationships/oleObject" Target="../embeddings/oleObject80.bin"/><Relationship Id="rId1"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76.wmf"/><Relationship Id="rId7" Type="http://schemas.openxmlformats.org/officeDocument/2006/relationships/oleObject" Target="../embeddings/oleObject84.bin"/><Relationship Id="rId6" Type="http://schemas.openxmlformats.org/officeDocument/2006/relationships/image" Target="../media/image75.wmf"/><Relationship Id="rId5" Type="http://schemas.openxmlformats.org/officeDocument/2006/relationships/oleObject" Target="../embeddings/oleObject83.bin"/><Relationship Id="rId4" Type="http://schemas.openxmlformats.org/officeDocument/2006/relationships/image" Target="../media/image74.wmf"/><Relationship Id="rId3" Type="http://schemas.openxmlformats.org/officeDocument/2006/relationships/oleObject" Target="../embeddings/oleObject82.bin"/><Relationship Id="rId2" Type="http://schemas.openxmlformats.org/officeDocument/2006/relationships/image" Target="../media/image73.w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78.wmf"/><Relationship Id="rId11" Type="http://schemas.openxmlformats.org/officeDocument/2006/relationships/oleObject" Target="../embeddings/oleObject86.bin"/><Relationship Id="rId10" Type="http://schemas.openxmlformats.org/officeDocument/2006/relationships/image" Target="../media/image77.wmf"/><Relationship Id="rId1" Type="http://schemas.openxmlformats.org/officeDocument/2006/relationships/oleObject" Target="../embeddings/oleObject81.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82.wmf"/><Relationship Id="rId7" Type="http://schemas.openxmlformats.org/officeDocument/2006/relationships/oleObject" Target="../embeddings/oleObject90.bin"/><Relationship Id="rId6" Type="http://schemas.openxmlformats.org/officeDocument/2006/relationships/image" Target="../media/image81.wmf"/><Relationship Id="rId5" Type="http://schemas.openxmlformats.org/officeDocument/2006/relationships/oleObject" Target="../embeddings/oleObject89.bin"/><Relationship Id="rId4" Type="http://schemas.openxmlformats.org/officeDocument/2006/relationships/image" Target="../media/image80.wmf"/><Relationship Id="rId3" Type="http://schemas.openxmlformats.org/officeDocument/2006/relationships/oleObject" Target="../embeddings/oleObject88.bin"/><Relationship Id="rId2" Type="http://schemas.openxmlformats.org/officeDocument/2006/relationships/image" Target="../media/image79.wmf"/><Relationship Id="rId16" Type="http://schemas.openxmlformats.org/officeDocument/2006/relationships/vmlDrawing" Target="../drawings/vmlDrawing13.vml"/><Relationship Id="rId15" Type="http://schemas.openxmlformats.org/officeDocument/2006/relationships/slideLayout" Target="../slideLayouts/slideLayout7.xml"/><Relationship Id="rId14" Type="http://schemas.openxmlformats.org/officeDocument/2006/relationships/image" Target="../media/image68.wmf"/><Relationship Id="rId13" Type="http://schemas.openxmlformats.org/officeDocument/2006/relationships/oleObject" Target="../embeddings/oleObject93.bin"/><Relationship Id="rId12" Type="http://schemas.openxmlformats.org/officeDocument/2006/relationships/image" Target="../media/image84.wmf"/><Relationship Id="rId11" Type="http://schemas.openxmlformats.org/officeDocument/2006/relationships/oleObject" Target="../embeddings/oleObject92.bin"/><Relationship Id="rId10" Type="http://schemas.openxmlformats.org/officeDocument/2006/relationships/image" Target="../media/image83.wmf"/><Relationship Id="rId1" Type="http://schemas.openxmlformats.org/officeDocument/2006/relationships/oleObject" Target="../embeddings/oleObject87.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88.wmf"/><Relationship Id="rId7" Type="http://schemas.openxmlformats.org/officeDocument/2006/relationships/oleObject" Target="../embeddings/oleObject97.bin"/><Relationship Id="rId6" Type="http://schemas.openxmlformats.org/officeDocument/2006/relationships/image" Target="../media/image87.wmf"/><Relationship Id="rId5" Type="http://schemas.openxmlformats.org/officeDocument/2006/relationships/oleObject" Target="../embeddings/oleObject96.bin"/><Relationship Id="rId4" Type="http://schemas.openxmlformats.org/officeDocument/2006/relationships/image" Target="../media/image86.wmf"/><Relationship Id="rId3" Type="http://schemas.openxmlformats.org/officeDocument/2006/relationships/oleObject" Target="../embeddings/oleObject95.bin"/><Relationship Id="rId2" Type="http://schemas.openxmlformats.org/officeDocument/2006/relationships/image" Target="../media/image85.wmf"/><Relationship Id="rId13" Type="http://schemas.openxmlformats.org/officeDocument/2006/relationships/vmlDrawing" Target="../drawings/vmlDrawing14.vml"/><Relationship Id="rId12" Type="http://schemas.openxmlformats.org/officeDocument/2006/relationships/slideLayout" Target="../slideLayouts/slideLayout7.xml"/><Relationship Id="rId11" Type="http://schemas.openxmlformats.org/officeDocument/2006/relationships/oleObject" Target="../embeddings/oleObject99.bin"/><Relationship Id="rId10" Type="http://schemas.openxmlformats.org/officeDocument/2006/relationships/image" Target="../media/image89.wmf"/><Relationship Id="rId1" Type="http://schemas.openxmlformats.org/officeDocument/2006/relationships/oleObject" Target="../embeddings/oleObject94.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93.wmf"/><Relationship Id="rId7" Type="http://schemas.openxmlformats.org/officeDocument/2006/relationships/oleObject" Target="../embeddings/oleObject103.bin"/><Relationship Id="rId6" Type="http://schemas.openxmlformats.org/officeDocument/2006/relationships/image" Target="../media/image92.wmf"/><Relationship Id="rId5" Type="http://schemas.openxmlformats.org/officeDocument/2006/relationships/oleObject" Target="../embeddings/oleObject102.bin"/><Relationship Id="rId4" Type="http://schemas.openxmlformats.org/officeDocument/2006/relationships/image" Target="../media/image91.wmf"/><Relationship Id="rId3" Type="http://schemas.openxmlformats.org/officeDocument/2006/relationships/oleObject" Target="../embeddings/oleObject101.bin"/><Relationship Id="rId20" Type="http://schemas.openxmlformats.org/officeDocument/2006/relationships/notesSlide" Target="../notesSlides/notesSlide5.xml"/><Relationship Id="rId2" Type="http://schemas.openxmlformats.org/officeDocument/2006/relationships/image" Target="../media/image90.wmf"/><Relationship Id="rId19" Type="http://schemas.openxmlformats.org/officeDocument/2006/relationships/vmlDrawing" Target="../drawings/vmlDrawing15.vml"/><Relationship Id="rId18" Type="http://schemas.openxmlformats.org/officeDocument/2006/relationships/slideLayout" Target="../slideLayouts/slideLayout7.xml"/><Relationship Id="rId17" Type="http://schemas.openxmlformats.org/officeDocument/2006/relationships/image" Target="../media/image97.wmf"/><Relationship Id="rId16" Type="http://schemas.openxmlformats.org/officeDocument/2006/relationships/oleObject" Target="../embeddings/oleObject108.bin"/><Relationship Id="rId15" Type="http://schemas.openxmlformats.org/officeDocument/2006/relationships/image" Target="../media/image96.wmf"/><Relationship Id="rId14" Type="http://schemas.openxmlformats.org/officeDocument/2006/relationships/oleObject" Target="../embeddings/oleObject107.bin"/><Relationship Id="rId13" Type="http://schemas.openxmlformats.org/officeDocument/2006/relationships/oleObject" Target="../embeddings/oleObject106.bin"/><Relationship Id="rId12" Type="http://schemas.openxmlformats.org/officeDocument/2006/relationships/image" Target="../media/image95.wmf"/><Relationship Id="rId11" Type="http://schemas.openxmlformats.org/officeDocument/2006/relationships/oleObject" Target="../embeddings/oleObject105.bin"/><Relationship Id="rId10" Type="http://schemas.openxmlformats.org/officeDocument/2006/relationships/image" Target="../media/image94.wmf"/><Relationship Id="rId1" Type="http://schemas.openxmlformats.org/officeDocument/2006/relationships/oleObject" Target="../embeddings/oleObject10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01.wmf"/><Relationship Id="rId7" Type="http://schemas.openxmlformats.org/officeDocument/2006/relationships/oleObject" Target="../embeddings/oleObject112.bin"/><Relationship Id="rId6" Type="http://schemas.openxmlformats.org/officeDocument/2006/relationships/image" Target="../media/image100.wmf"/><Relationship Id="rId5" Type="http://schemas.openxmlformats.org/officeDocument/2006/relationships/oleObject" Target="../embeddings/oleObject111.bin"/><Relationship Id="rId4" Type="http://schemas.openxmlformats.org/officeDocument/2006/relationships/image" Target="../media/image99.wmf"/><Relationship Id="rId3" Type="http://schemas.openxmlformats.org/officeDocument/2006/relationships/oleObject" Target="../embeddings/oleObject110.bin"/><Relationship Id="rId2" Type="http://schemas.openxmlformats.org/officeDocument/2006/relationships/image" Target="../media/image98.wmf"/><Relationship Id="rId15" Type="http://schemas.openxmlformats.org/officeDocument/2006/relationships/notesSlide" Target="../notesSlides/notesSlide6.xml"/><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103.wmf"/><Relationship Id="rId11" Type="http://schemas.openxmlformats.org/officeDocument/2006/relationships/oleObject" Target="../embeddings/oleObject114.bin"/><Relationship Id="rId10" Type="http://schemas.openxmlformats.org/officeDocument/2006/relationships/image" Target="../media/image102.wmf"/><Relationship Id="rId1" Type="http://schemas.openxmlformats.org/officeDocument/2006/relationships/oleObject" Target="../embeddings/oleObject109.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07.wmf"/><Relationship Id="rId7" Type="http://schemas.openxmlformats.org/officeDocument/2006/relationships/oleObject" Target="../embeddings/oleObject118.bin"/><Relationship Id="rId6" Type="http://schemas.openxmlformats.org/officeDocument/2006/relationships/image" Target="../media/image106.wmf"/><Relationship Id="rId5" Type="http://schemas.openxmlformats.org/officeDocument/2006/relationships/oleObject" Target="../embeddings/oleObject117.bin"/><Relationship Id="rId4" Type="http://schemas.openxmlformats.org/officeDocument/2006/relationships/image" Target="../media/image105.wmf"/><Relationship Id="rId3" Type="http://schemas.openxmlformats.org/officeDocument/2006/relationships/oleObject" Target="../embeddings/oleObject116.bin"/><Relationship Id="rId2" Type="http://schemas.openxmlformats.org/officeDocument/2006/relationships/image" Target="../media/image104.wmf"/><Relationship Id="rId12" Type="http://schemas.openxmlformats.org/officeDocument/2006/relationships/vmlDrawing" Target="../drawings/vmlDrawing17.vml"/><Relationship Id="rId11" Type="http://schemas.openxmlformats.org/officeDocument/2006/relationships/slideLayout" Target="../slideLayouts/slideLayout12.xml"/><Relationship Id="rId10" Type="http://schemas.openxmlformats.org/officeDocument/2006/relationships/image" Target="../media/image80.wmf"/><Relationship Id="rId1" Type="http://schemas.openxmlformats.org/officeDocument/2006/relationships/oleObject" Target="../embeddings/oleObject115.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5" Type="http://schemas.openxmlformats.org/officeDocument/2006/relationships/notesSlide" Target="../notesSlides/notesSlide2.xml"/><Relationship Id="rId14" Type="http://schemas.openxmlformats.org/officeDocument/2006/relationships/vmlDrawing" Target="../drawings/vmlDrawing1.vml"/><Relationship Id="rId13" Type="http://schemas.openxmlformats.org/officeDocument/2006/relationships/slideLayout" Target="../slideLayouts/slideLayout7.xml"/><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11.wmf"/><Relationship Id="rId7" Type="http://schemas.openxmlformats.org/officeDocument/2006/relationships/oleObject" Target="../embeddings/oleObject123.bin"/><Relationship Id="rId6" Type="http://schemas.openxmlformats.org/officeDocument/2006/relationships/image" Target="../media/image110.wmf"/><Relationship Id="rId5" Type="http://schemas.openxmlformats.org/officeDocument/2006/relationships/oleObject" Target="../embeddings/oleObject122.bin"/><Relationship Id="rId4" Type="http://schemas.openxmlformats.org/officeDocument/2006/relationships/image" Target="../media/image109.wmf"/><Relationship Id="rId3" Type="http://schemas.openxmlformats.org/officeDocument/2006/relationships/oleObject" Target="../embeddings/oleObject121.bin"/><Relationship Id="rId20" Type="http://schemas.openxmlformats.org/officeDocument/2006/relationships/vmlDrawing" Target="../drawings/vmlDrawing18.vml"/><Relationship Id="rId2" Type="http://schemas.openxmlformats.org/officeDocument/2006/relationships/image" Target="../media/image108.wmf"/><Relationship Id="rId19" Type="http://schemas.openxmlformats.org/officeDocument/2006/relationships/slideLayout" Target="../slideLayouts/slideLayout12.xml"/><Relationship Id="rId18" Type="http://schemas.openxmlformats.org/officeDocument/2006/relationships/image" Target="../media/image116.wmf"/><Relationship Id="rId17" Type="http://schemas.openxmlformats.org/officeDocument/2006/relationships/oleObject" Target="../embeddings/oleObject128.bin"/><Relationship Id="rId16" Type="http://schemas.openxmlformats.org/officeDocument/2006/relationships/image" Target="../media/image115.wmf"/><Relationship Id="rId15" Type="http://schemas.openxmlformats.org/officeDocument/2006/relationships/oleObject" Target="../embeddings/oleObject127.bin"/><Relationship Id="rId14" Type="http://schemas.openxmlformats.org/officeDocument/2006/relationships/image" Target="../media/image114.wmf"/><Relationship Id="rId13" Type="http://schemas.openxmlformats.org/officeDocument/2006/relationships/oleObject" Target="../embeddings/oleObject126.bin"/><Relationship Id="rId12" Type="http://schemas.openxmlformats.org/officeDocument/2006/relationships/image" Target="../media/image113.wmf"/><Relationship Id="rId11" Type="http://schemas.openxmlformats.org/officeDocument/2006/relationships/oleObject" Target="../embeddings/oleObject125.bin"/><Relationship Id="rId10" Type="http://schemas.openxmlformats.org/officeDocument/2006/relationships/image" Target="../media/image112.wmf"/><Relationship Id="rId1" Type="http://schemas.openxmlformats.org/officeDocument/2006/relationships/oleObject" Target="../embeddings/oleObject12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20.wmf"/><Relationship Id="rId7" Type="http://schemas.openxmlformats.org/officeDocument/2006/relationships/oleObject" Target="../embeddings/oleObject132.bin"/><Relationship Id="rId6" Type="http://schemas.openxmlformats.org/officeDocument/2006/relationships/image" Target="../media/image119.wmf"/><Relationship Id="rId5" Type="http://schemas.openxmlformats.org/officeDocument/2006/relationships/oleObject" Target="../embeddings/oleObject131.bin"/><Relationship Id="rId4" Type="http://schemas.openxmlformats.org/officeDocument/2006/relationships/image" Target="../media/image118.wmf"/><Relationship Id="rId3" Type="http://schemas.openxmlformats.org/officeDocument/2006/relationships/oleObject" Target="../embeddings/oleObject130.bin"/><Relationship Id="rId2" Type="http://schemas.openxmlformats.org/officeDocument/2006/relationships/image" Target="../media/image117.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122.wmf"/><Relationship Id="rId11" Type="http://schemas.openxmlformats.org/officeDocument/2006/relationships/oleObject" Target="../embeddings/oleObject134.bin"/><Relationship Id="rId10" Type="http://schemas.openxmlformats.org/officeDocument/2006/relationships/image" Target="../media/image121.wmf"/><Relationship Id="rId1" Type="http://schemas.openxmlformats.org/officeDocument/2006/relationships/oleObject" Target="../embeddings/oleObject129.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25.wmf"/><Relationship Id="rId7" Type="http://schemas.openxmlformats.org/officeDocument/2006/relationships/oleObject" Target="../embeddings/oleObject138.bin"/><Relationship Id="rId6" Type="http://schemas.openxmlformats.org/officeDocument/2006/relationships/image" Target="../media/image124.wmf"/><Relationship Id="rId5" Type="http://schemas.openxmlformats.org/officeDocument/2006/relationships/oleObject" Target="../embeddings/oleObject137.bin"/><Relationship Id="rId4" Type="http://schemas.openxmlformats.org/officeDocument/2006/relationships/image" Target="../media/image123.wmf"/><Relationship Id="rId3" Type="http://schemas.openxmlformats.org/officeDocument/2006/relationships/oleObject" Target="../embeddings/oleObject136.bin"/><Relationship Id="rId2" Type="http://schemas.openxmlformats.org/officeDocument/2006/relationships/image" Target="../media/image117.w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127.wmf"/><Relationship Id="rId11" Type="http://schemas.openxmlformats.org/officeDocument/2006/relationships/oleObject" Target="../embeddings/oleObject140.bin"/><Relationship Id="rId10" Type="http://schemas.openxmlformats.org/officeDocument/2006/relationships/image" Target="../media/image126.wmf"/><Relationship Id="rId1" Type="http://schemas.openxmlformats.org/officeDocument/2006/relationships/oleObject" Target="../embeddings/oleObject135.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31.wmf"/><Relationship Id="rId7" Type="http://schemas.openxmlformats.org/officeDocument/2006/relationships/oleObject" Target="../embeddings/oleObject144.bin"/><Relationship Id="rId6" Type="http://schemas.openxmlformats.org/officeDocument/2006/relationships/image" Target="../media/image130.wmf"/><Relationship Id="rId5" Type="http://schemas.openxmlformats.org/officeDocument/2006/relationships/oleObject" Target="../embeddings/oleObject143.bin"/><Relationship Id="rId4" Type="http://schemas.openxmlformats.org/officeDocument/2006/relationships/image" Target="../media/image129.wmf"/><Relationship Id="rId3" Type="http://schemas.openxmlformats.org/officeDocument/2006/relationships/oleObject" Target="../embeddings/oleObject142.bin"/><Relationship Id="rId2" Type="http://schemas.openxmlformats.org/officeDocument/2006/relationships/image" Target="../media/image128.wmf"/><Relationship Id="rId18" Type="http://schemas.openxmlformats.org/officeDocument/2006/relationships/vmlDrawing" Target="../drawings/vmlDrawing21.vml"/><Relationship Id="rId17" Type="http://schemas.openxmlformats.org/officeDocument/2006/relationships/slideLayout" Target="../slideLayouts/slideLayout13.xml"/><Relationship Id="rId16" Type="http://schemas.openxmlformats.org/officeDocument/2006/relationships/image" Target="../media/image135.wmf"/><Relationship Id="rId15" Type="http://schemas.openxmlformats.org/officeDocument/2006/relationships/oleObject" Target="../embeddings/oleObject148.bin"/><Relationship Id="rId14" Type="http://schemas.openxmlformats.org/officeDocument/2006/relationships/image" Target="../media/image134.wmf"/><Relationship Id="rId13" Type="http://schemas.openxmlformats.org/officeDocument/2006/relationships/oleObject" Target="../embeddings/oleObject147.bin"/><Relationship Id="rId12" Type="http://schemas.openxmlformats.org/officeDocument/2006/relationships/image" Target="../media/image133.wmf"/><Relationship Id="rId11" Type="http://schemas.openxmlformats.org/officeDocument/2006/relationships/oleObject" Target="../embeddings/oleObject146.bin"/><Relationship Id="rId10" Type="http://schemas.openxmlformats.org/officeDocument/2006/relationships/image" Target="../media/image132.wmf"/><Relationship Id="rId1" Type="http://schemas.openxmlformats.org/officeDocument/2006/relationships/oleObject" Target="../embeddings/oleObject141.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7.xml"/><Relationship Id="rId6" Type="http://schemas.openxmlformats.org/officeDocument/2006/relationships/image" Target="../media/image138.wmf"/><Relationship Id="rId5" Type="http://schemas.openxmlformats.org/officeDocument/2006/relationships/oleObject" Target="../embeddings/oleObject151.bin"/><Relationship Id="rId4" Type="http://schemas.openxmlformats.org/officeDocument/2006/relationships/image" Target="../media/image137.wmf"/><Relationship Id="rId3" Type="http://schemas.openxmlformats.org/officeDocument/2006/relationships/oleObject" Target="../embeddings/oleObject150.bin"/><Relationship Id="rId2" Type="http://schemas.openxmlformats.org/officeDocument/2006/relationships/image" Target="../media/image136.wmf"/><Relationship Id="rId1"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56.bin"/><Relationship Id="rId8" Type="http://schemas.openxmlformats.org/officeDocument/2006/relationships/image" Target="../media/image142.wmf"/><Relationship Id="rId7" Type="http://schemas.openxmlformats.org/officeDocument/2006/relationships/oleObject" Target="../embeddings/oleObject155.bin"/><Relationship Id="rId6" Type="http://schemas.openxmlformats.org/officeDocument/2006/relationships/image" Target="../media/image141.wmf"/><Relationship Id="rId5" Type="http://schemas.openxmlformats.org/officeDocument/2006/relationships/oleObject" Target="../embeddings/oleObject154.bin"/><Relationship Id="rId4" Type="http://schemas.openxmlformats.org/officeDocument/2006/relationships/image" Target="../media/image140.wmf"/><Relationship Id="rId3" Type="http://schemas.openxmlformats.org/officeDocument/2006/relationships/oleObject" Target="../embeddings/oleObject153.bin"/><Relationship Id="rId2" Type="http://schemas.openxmlformats.org/officeDocument/2006/relationships/image" Target="../media/image139.wmf"/><Relationship Id="rId14" Type="http://schemas.openxmlformats.org/officeDocument/2006/relationships/vmlDrawing" Target="../drawings/vmlDrawing23.vml"/><Relationship Id="rId13" Type="http://schemas.openxmlformats.org/officeDocument/2006/relationships/slideLayout" Target="../slideLayouts/slideLayout7.xml"/><Relationship Id="rId12" Type="http://schemas.openxmlformats.org/officeDocument/2006/relationships/image" Target="../media/image144.wmf"/><Relationship Id="rId11" Type="http://schemas.openxmlformats.org/officeDocument/2006/relationships/oleObject" Target="../embeddings/oleObject157.bin"/><Relationship Id="rId10" Type="http://schemas.openxmlformats.org/officeDocument/2006/relationships/image" Target="../media/image143.wmf"/><Relationship Id="rId1" Type="http://schemas.openxmlformats.org/officeDocument/2006/relationships/oleObject" Target="../embeddings/oleObject152.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145.wmf"/><Relationship Id="rId1" Type="http://schemas.openxmlformats.org/officeDocument/2006/relationships/oleObject" Target="../embeddings/oleObject158.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9.wmf"/><Relationship Id="rId7" Type="http://schemas.openxmlformats.org/officeDocument/2006/relationships/oleObject" Target="../embeddings/oleObject10.bin"/><Relationship Id="rId6" Type="http://schemas.openxmlformats.org/officeDocument/2006/relationships/image" Target="../media/image2.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10.wmf"/><Relationship Id="rId1"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4.wmf"/><Relationship Id="rId7" Type="http://schemas.openxmlformats.org/officeDocument/2006/relationships/oleObject" Target="../embeddings/oleObject15.bin"/><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 Id="rId3" Type="http://schemas.openxmlformats.org/officeDocument/2006/relationships/oleObject" Target="../embeddings/oleObject13.bin"/><Relationship Id="rId20" Type="http://schemas.openxmlformats.org/officeDocument/2006/relationships/vmlDrawing" Target="../drawings/vmlDrawing3.vml"/><Relationship Id="rId2" Type="http://schemas.openxmlformats.org/officeDocument/2006/relationships/image" Target="../media/image11.wmf"/><Relationship Id="rId19" Type="http://schemas.openxmlformats.org/officeDocument/2006/relationships/slideLayout" Target="../slideLayouts/slideLayout7.xml"/><Relationship Id="rId18" Type="http://schemas.openxmlformats.org/officeDocument/2006/relationships/image" Target="../media/image19.wmf"/><Relationship Id="rId17" Type="http://schemas.openxmlformats.org/officeDocument/2006/relationships/oleObject" Target="../embeddings/oleObject20.bin"/><Relationship Id="rId16" Type="http://schemas.openxmlformats.org/officeDocument/2006/relationships/image" Target="../media/image18.wmf"/><Relationship Id="rId15" Type="http://schemas.openxmlformats.org/officeDocument/2006/relationships/oleObject" Target="../embeddings/oleObject19.bin"/><Relationship Id="rId14" Type="http://schemas.openxmlformats.org/officeDocument/2006/relationships/image" Target="../media/image17.wmf"/><Relationship Id="rId13" Type="http://schemas.openxmlformats.org/officeDocument/2006/relationships/oleObject" Target="../embeddings/oleObject18.bin"/><Relationship Id="rId12" Type="http://schemas.openxmlformats.org/officeDocument/2006/relationships/image" Target="../media/image16.wmf"/><Relationship Id="rId11" Type="http://schemas.openxmlformats.org/officeDocument/2006/relationships/oleObject" Target="../embeddings/oleObject17.bin"/><Relationship Id="rId10" Type="http://schemas.openxmlformats.org/officeDocument/2006/relationships/image" Target="../media/image15.wmf"/><Relationship Id="rId1"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3.wmf"/><Relationship Id="rId7" Type="http://schemas.openxmlformats.org/officeDocument/2006/relationships/oleObject" Target="../embeddings/oleObject24.bin"/><Relationship Id="rId6" Type="http://schemas.openxmlformats.org/officeDocument/2006/relationships/image" Target="../media/image22.wmf"/><Relationship Id="rId5" Type="http://schemas.openxmlformats.org/officeDocument/2006/relationships/oleObject" Target="../embeddings/oleObject23.bin"/><Relationship Id="rId4" Type="http://schemas.openxmlformats.org/officeDocument/2006/relationships/image" Target="../media/image21.wmf"/><Relationship Id="rId3" Type="http://schemas.openxmlformats.org/officeDocument/2006/relationships/oleObject" Target="../embeddings/oleObject22.bin"/><Relationship Id="rId20" Type="http://schemas.openxmlformats.org/officeDocument/2006/relationships/vmlDrawing" Target="../drawings/vmlDrawing4.vml"/><Relationship Id="rId2" Type="http://schemas.openxmlformats.org/officeDocument/2006/relationships/image" Target="../media/image20.wmf"/><Relationship Id="rId19" Type="http://schemas.openxmlformats.org/officeDocument/2006/relationships/slideLayout" Target="../slideLayouts/slideLayout7.xml"/><Relationship Id="rId18" Type="http://schemas.openxmlformats.org/officeDocument/2006/relationships/image" Target="../media/image28.wmf"/><Relationship Id="rId17" Type="http://schemas.openxmlformats.org/officeDocument/2006/relationships/oleObject" Target="../embeddings/oleObject29.bin"/><Relationship Id="rId16" Type="http://schemas.openxmlformats.org/officeDocument/2006/relationships/image" Target="../media/image27.wmf"/><Relationship Id="rId15" Type="http://schemas.openxmlformats.org/officeDocument/2006/relationships/oleObject" Target="../embeddings/oleObject28.bin"/><Relationship Id="rId14" Type="http://schemas.openxmlformats.org/officeDocument/2006/relationships/image" Target="../media/image26.wmf"/><Relationship Id="rId13" Type="http://schemas.openxmlformats.org/officeDocument/2006/relationships/oleObject" Target="../embeddings/oleObject27.bin"/><Relationship Id="rId12" Type="http://schemas.openxmlformats.org/officeDocument/2006/relationships/image" Target="../media/image25.wmf"/><Relationship Id="rId11" Type="http://schemas.openxmlformats.org/officeDocument/2006/relationships/oleObject" Target="../embeddings/oleObject26.bin"/><Relationship Id="rId10" Type="http://schemas.openxmlformats.org/officeDocument/2006/relationships/image" Target="../media/image24.wmf"/><Relationship Id="rId1"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2.wmf"/><Relationship Id="rId7" Type="http://schemas.openxmlformats.org/officeDocument/2006/relationships/oleObject" Target="../embeddings/oleObject33.bin"/><Relationship Id="rId6" Type="http://schemas.openxmlformats.org/officeDocument/2006/relationships/image" Target="../media/image31.wmf"/><Relationship Id="rId5" Type="http://schemas.openxmlformats.org/officeDocument/2006/relationships/oleObject" Target="../embeddings/oleObject32.bin"/><Relationship Id="rId4" Type="http://schemas.openxmlformats.org/officeDocument/2006/relationships/image" Target="../media/image30.wmf"/><Relationship Id="rId3" Type="http://schemas.openxmlformats.org/officeDocument/2006/relationships/oleObject" Target="../embeddings/oleObject31.bin"/><Relationship Id="rId23" Type="http://schemas.openxmlformats.org/officeDocument/2006/relationships/notesSlide" Target="../notesSlides/notesSlide3.xml"/><Relationship Id="rId22" Type="http://schemas.openxmlformats.org/officeDocument/2006/relationships/vmlDrawing" Target="../drawings/vmlDrawing5.vml"/><Relationship Id="rId21" Type="http://schemas.openxmlformats.org/officeDocument/2006/relationships/slideLayout" Target="../slideLayouts/slideLayout7.xml"/><Relationship Id="rId20" Type="http://schemas.openxmlformats.org/officeDocument/2006/relationships/image" Target="../media/image37.wmf"/><Relationship Id="rId2" Type="http://schemas.openxmlformats.org/officeDocument/2006/relationships/image" Target="../media/image29.wmf"/><Relationship Id="rId19" Type="http://schemas.openxmlformats.org/officeDocument/2006/relationships/oleObject" Target="../embeddings/oleObject39.bin"/><Relationship Id="rId18" Type="http://schemas.openxmlformats.org/officeDocument/2006/relationships/image" Target="../media/image26.wmf"/><Relationship Id="rId17" Type="http://schemas.openxmlformats.org/officeDocument/2006/relationships/oleObject" Target="../embeddings/oleObject38.bin"/><Relationship Id="rId16" Type="http://schemas.openxmlformats.org/officeDocument/2006/relationships/image" Target="../media/image36.wmf"/><Relationship Id="rId15" Type="http://schemas.openxmlformats.org/officeDocument/2006/relationships/oleObject" Target="../embeddings/oleObject37.bin"/><Relationship Id="rId14" Type="http://schemas.openxmlformats.org/officeDocument/2006/relationships/image" Target="../media/image35.wmf"/><Relationship Id="rId13" Type="http://schemas.openxmlformats.org/officeDocument/2006/relationships/oleObject" Target="../embeddings/oleObject36.bin"/><Relationship Id="rId12" Type="http://schemas.openxmlformats.org/officeDocument/2006/relationships/image" Target="../media/image34.wmf"/><Relationship Id="rId11" Type="http://schemas.openxmlformats.org/officeDocument/2006/relationships/oleObject" Target="../embeddings/oleObject35.bin"/><Relationship Id="rId10" Type="http://schemas.openxmlformats.org/officeDocument/2006/relationships/image" Target="../media/image33.wmf"/><Relationship Id="rId1"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1.wmf"/><Relationship Id="rId7" Type="http://schemas.openxmlformats.org/officeDocument/2006/relationships/oleObject" Target="../embeddings/oleObject43.bin"/><Relationship Id="rId6" Type="http://schemas.openxmlformats.org/officeDocument/2006/relationships/image" Target="../media/image40.wmf"/><Relationship Id="rId5" Type="http://schemas.openxmlformats.org/officeDocument/2006/relationships/oleObject" Target="../embeddings/oleObject42.bin"/><Relationship Id="rId4" Type="http://schemas.openxmlformats.org/officeDocument/2006/relationships/image" Target="../media/image39.wmf"/><Relationship Id="rId3" Type="http://schemas.openxmlformats.org/officeDocument/2006/relationships/oleObject" Target="../embeddings/oleObject41.bin"/><Relationship Id="rId2" Type="http://schemas.openxmlformats.org/officeDocument/2006/relationships/image" Target="../media/image38.wmf"/><Relationship Id="rId18" Type="http://schemas.openxmlformats.org/officeDocument/2006/relationships/vmlDrawing" Target="../drawings/vmlDrawing6.vml"/><Relationship Id="rId17" Type="http://schemas.openxmlformats.org/officeDocument/2006/relationships/slideLayout" Target="../slideLayouts/slideLayout12.xml"/><Relationship Id="rId16" Type="http://schemas.openxmlformats.org/officeDocument/2006/relationships/image" Target="../media/image45.wmf"/><Relationship Id="rId15" Type="http://schemas.openxmlformats.org/officeDocument/2006/relationships/oleObject" Target="../embeddings/oleObject47.bin"/><Relationship Id="rId14" Type="http://schemas.openxmlformats.org/officeDocument/2006/relationships/image" Target="../media/image44.wmf"/><Relationship Id="rId13" Type="http://schemas.openxmlformats.org/officeDocument/2006/relationships/oleObject" Target="../embeddings/oleObject46.bin"/><Relationship Id="rId12" Type="http://schemas.openxmlformats.org/officeDocument/2006/relationships/image" Target="../media/image43.wmf"/><Relationship Id="rId11" Type="http://schemas.openxmlformats.org/officeDocument/2006/relationships/oleObject" Target="../embeddings/oleObject45.bin"/><Relationship Id="rId10" Type="http://schemas.openxmlformats.org/officeDocument/2006/relationships/image" Target="../media/image42.wmf"/><Relationship Id="rId1"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49.wmf"/><Relationship Id="rId7" Type="http://schemas.openxmlformats.org/officeDocument/2006/relationships/oleObject" Target="../embeddings/oleObject51.bin"/><Relationship Id="rId6" Type="http://schemas.openxmlformats.org/officeDocument/2006/relationships/image" Target="../media/image48.wmf"/><Relationship Id="rId5" Type="http://schemas.openxmlformats.org/officeDocument/2006/relationships/oleObject" Target="../embeddings/oleObject50.bin"/><Relationship Id="rId4" Type="http://schemas.openxmlformats.org/officeDocument/2006/relationships/image" Target="../media/image47.wmf"/><Relationship Id="rId3" Type="http://schemas.openxmlformats.org/officeDocument/2006/relationships/oleObject" Target="../embeddings/oleObject49.bin"/><Relationship Id="rId23" Type="http://schemas.openxmlformats.org/officeDocument/2006/relationships/vmlDrawing" Target="../drawings/vmlDrawing7.vml"/><Relationship Id="rId22" Type="http://schemas.openxmlformats.org/officeDocument/2006/relationships/slideLayout" Target="../slideLayouts/slideLayout2.xml"/><Relationship Id="rId21" Type="http://schemas.openxmlformats.org/officeDocument/2006/relationships/image" Target="../media/image55.wmf"/><Relationship Id="rId20" Type="http://schemas.openxmlformats.org/officeDocument/2006/relationships/oleObject" Target="../embeddings/oleObject58.bin"/><Relationship Id="rId2" Type="http://schemas.openxmlformats.org/officeDocument/2006/relationships/image" Target="../media/image46.wmf"/><Relationship Id="rId19" Type="http://schemas.openxmlformats.org/officeDocument/2006/relationships/oleObject" Target="../embeddings/oleObject57.bin"/><Relationship Id="rId18" Type="http://schemas.openxmlformats.org/officeDocument/2006/relationships/image" Target="../media/image54.wmf"/><Relationship Id="rId17" Type="http://schemas.openxmlformats.org/officeDocument/2006/relationships/oleObject" Target="../embeddings/oleObject56.bin"/><Relationship Id="rId16" Type="http://schemas.openxmlformats.org/officeDocument/2006/relationships/image" Target="../media/image53.wmf"/><Relationship Id="rId15" Type="http://schemas.openxmlformats.org/officeDocument/2006/relationships/oleObject" Target="../embeddings/oleObject55.bin"/><Relationship Id="rId14" Type="http://schemas.openxmlformats.org/officeDocument/2006/relationships/image" Target="../media/image52.wmf"/><Relationship Id="rId13" Type="http://schemas.openxmlformats.org/officeDocument/2006/relationships/oleObject" Target="../embeddings/oleObject54.bin"/><Relationship Id="rId12" Type="http://schemas.openxmlformats.org/officeDocument/2006/relationships/image" Target="../media/image51.wmf"/><Relationship Id="rId11" Type="http://schemas.openxmlformats.org/officeDocument/2006/relationships/oleObject" Target="../embeddings/oleObject53.bin"/><Relationship Id="rId10" Type="http://schemas.openxmlformats.org/officeDocument/2006/relationships/image" Target="../media/image50.wmf"/><Relationship Id="rId1"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Text Box 2"/>
          <p:cNvSpPr txBox="1"/>
          <p:nvPr/>
        </p:nvSpPr>
        <p:spPr>
          <a:xfrm>
            <a:off x="973138" y="3001963"/>
            <a:ext cx="5399087" cy="641350"/>
          </a:xfrm>
          <a:prstGeom prst="rect">
            <a:avLst/>
          </a:prstGeom>
          <a:noFill/>
          <a:ln w="12700">
            <a:noFill/>
          </a:ln>
        </p:spPr>
        <p:txBody>
          <a:bodyPr anchor="t" anchorCtr="0">
            <a:spAutoFit/>
          </a:bodyPr>
          <a:p>
            <a:pPr>
              <a:spcBef>
                <a:spcPct val="50000"/>
              </a:spcBef>
            </a:pPr>
            <a:r>
              <a:rPr lang="en-US" altLang="zh-CN" sz="3600" b="1" dirty="0">
                <a:solidFill>
                  <a:srgbClr val="0000CC"/>
                </a:solidFill>
                <a:latin typeface="黑体" panose="02010609060101010101" pitchFamily="49" charset="-122"/>
                <a:ea typeface="黑体" panose="02010609060101010101" pitchFamily="49" charset="-122"/>
              </a:rPr>
              <a:t>§2  </a:t>
            </a:r>
            <a:r>
              <a:rPr lang="zh-CN" altLang="en-US" sz="3600" b="1" dirty="0">
                <a:solidFill>
                  <a:srgbClr val="0000CC"/>
                </a:solidFill>
                <a:latin typeface="黑体" panose="02010609060101010101" pitchFamily="49" charset="-122"/>
                <a:ea typeface="黑体" panose="02010609060101010101" pitchFamily="49" charset="-122"/>
              </a:rPr>
              <a:t>大数定律</a:t>
            </a:r>
            <a:endParaRPr lang="zh-CN" altLang="en-US" sz="3600" b="1" dirty="0">
              <a:solidFill>
                <a:srgbClr val="0000CC"/>
              </a:solidFill>
              <a:latin typeface="黑体" panose="02010609060101010101" pitchFamily="49" charset="-122"/>
              <a:ea typeface="黑体" panose="02010609060101010101" pitchFamily="49" charset="-122"/>
            </a:endParaRPr>
          </a:p>
        </p:txBody>
      </p:sp>
      <p:sp>
        <p:nvSpPr>
          <p:cNvPr id="299012" name="Text Box 4"/>
          <p:cNvSpPr txBox="1"/>
          <p:nvPr/>
        </p:nvSpPr>
        <p:spPr>
          <a:xfrm>
            <a:off x="973138" y="3716338"/>
            <a:ext cx="5543550" cy="641350"/>
          </a:xfrm>
          <a:prstGeom prst="rect">
            <a:avLst/>
          </a:prstGeom>
          <a:noFill/>
          <a:ln w="12700">
            <a:noFill/>
          </a:ln>
        </p:spPr>
        <p:txBody>
          <a:bodyPr anchor="t" anchorCtr="0">
            <a:spAutoFit/>
          </a:bodyPr>
          <a:p>
            <a:pPr>
              <a:spcBef>
                <a:spcPct val="50000"/>
              </a:spcBef>
            </a:pPr>
            <a:r>
              <a:rPr lang="en-US" altLang="zh-CN" sz="3600" b="1" dirty="0">
                <a:solidFill>
                  <a:srgbClr val="0000CC"/>
                </a:solidFill>
                <a:latin typeface="黑体" panose="02010609060101010101" pitchFamily="49" charset="-122"/>
                <a:ea typeface="黑体" panose="02010609060101010101" pitchFamily="49" charset="-122"/>
              </a:rPr>
              <a:t>§3  </a:t>
            </a:r>
            <a:r>
              <a:rPr lang="zh-CN" altLang="en-US" sz="3600" b="1" dirty="0">
                <a:solidFill>
                  <a:srgbClr val="0000CC"/>
                </a:solidFill>
                <a:latin typeface="黑体" panose="02010609060101010101" pitchFamily="49" charset="-122"/>
                <a:ea typeface="黑体" panose="02010609060101010101" pitchFamily="49" charset="-122"/>
              </a:rPr>
              <a:t>中心极限定理</a:t>
            </a:r>
            <a:endParaRPr lang="zh-CN" altLang="en-US" sz="3600" b="1" dirty="0">
              <a:solidFill>
                <a:srgbClr val="0000CC"/>
              </a:solidFill>
              <a:latin typeface="黑体" panose="02010609060101010101" pitchFamily="49" charset="-122"/>
              <a:ea typeface="黑体" panose="02010609060101010101" pitchFamily="49" charset="-122"/>
            </a:endParaRPr>
          </a:p>
        </p:txBody>
      </p:sp>
      <p:sp>
        <p:nvSpPr>
          <p:cNvPr id="299013" name="Text Box 5"/>
          <p:cNvSpPr txBox="1"/>
          <p:nvPr/>
        </p:nvSpPr>
        <p:spPr>
          <a:xfrm>
            <a:off x="971550" y="2276475"/>
            <a:ext cx="7416800" cy="641350"/>
          </a:xfrm>
          <a:prstGeom prst="rect">
            <a:avLst/>
          </a:prstGeom>
          <a:noFill/>
          <a:ln w="12700">
            <a:noFill/>
          </a:ln>
        </p:spPr>
        <p:txBody>
          <a:bodyPr anchor="t" anchorCtr="0">
            <a:spAutoFit/>
          </a:bodyPr>
          <a:p>
            <a:pPr>
              <a:spcBef>
                <a:spcPct val="50000"/>
              </a:spcBef>
            </a:pPr>
            <a:r>
              <a:rPr lang="en-US" altLang="zh-CN" sz="3600" b="1" dirty="0">
                <a:solidFill>
                  <a:srgbClr val="0000CC"/>
                </a:solidFill>
                <a:latin typeface="黑体" panose="02010609060101010101" pitchFamily="49" charset="-122"/>
                <a:ea typeface="黑体" panose="02010609060101010101" pitchFamily="49" charset="-122"/>
              </a:rPr>
              <a:t>§1  </a:t>
            </a:r>
            <a:r>
              <a:rPr lang="zh-CN" altLang="en-US" sz="3600" b="1" dirty="0">
                <a:solidFill>
                  <a:srgbClr val="0000CC"/>
                </a:solidFill>
                <a:latin typeface="黑体" panose="02010609060101010101" pitchFamily="49" charset="-122"/>
                <a:ea typeface="黑体" panose="02010609060101010101" pitchFamily="49" charset="-122"/>
              </a:rPr>
              <a:t>切比雪夫</a:t>
            </a:r>
            <a:r>
              <a:rPr lang="en-US" altLang="zh-CN" sz="3600" b="1" dirty="0">
                <a:solidFill>
                  <a:srgbClr val="0000CC"/>
                </a:solidFill>
                <a:latin typeface="黑体" panose="02010609060101010101" pitchFamily="49" charset="-122"/>
                <a:ea typeface="黑体" panose="02010609060101010101" pitchFamily="49" charset="-122"/>
              </a:rPr>
              <a:t>(chebyshev)</a:t>
            </a:r>
            <a:r>
              <a:rPr lang="zh-CN" altLang="en-US" sz="3600" b="1" dirty="0">
                <a:solidFill>
                  <a:srgbClr val="0000CC"/>
                </a:solidFill>
                <a:latin typeface="黑体" panose="02010609060101010101" pitchFamily="49" charset="-122"/>
                <a:ea typeface="黑体" panose="02010609060101010101" pitchFamily="49" charset="-122"/>
              </a:rPr>
              <a:t>不等式</a:t>
            </a:r>
            <a:endParaRPr lang="zh-CN" altLang="en-US" sz="3600" b="1" dirty="0">
              <a:solidFill>
                <a:srgbClr val="0000CC"/>
              </a:solidFill>
              <a:latin typeface="黑体" panose="02010609060101010101" pitchFamily="49" charset="-122"/>
              <a:ea typeface="黑体" panose="02010609060101010101" pitchFamily="49" charset="-122"/>
            </a:endParaRPr>
          </a:p>
        </p:txBody>
      </p:sp>
      <p:sp>
        <p:nvSpPr>
          <p:cNvPr id="5124" name="Text Box 5"/>
          <p:cNvSpPr txBox="1"/>
          <p:nvPr/>
        </p:nvSpPr>
        <p:spPr>
          <a:xfrm>
            <a:off x="714375" y="1430338"/>
            <a:ext cx="8215313" cy="708025"/>
          </a:xfrm>
          <a:prstGeom prst="rect">
            <a:avLst/>
          </a:prstGeom>
          <a:noFill/>
          <a:ln w="12700">
            <a:noFill/>
          </a:ln>
        </p:spPr>
        <p:txBody>
          <a:bodyPr anchor="t" anchorCtr="0">
            <a:spAutoFit/>
          </a:bodyPr>
          <a:p>
            <a:pPr>
              <a:spcBef>
                <a:spcPct val="50000"/>
              </a:spcBef>
            </a:pPr>
            <a:r>
              <a:rPr lang="zh-CN" altLang="en-US" sz="4000" b="1" dirty="0">
                <a:solidFill>
                  <a:srgbClr val="FF0066"/>
                </a:solidFill>
                <a:latin typeface="黑体" panose="02010609060101010101" pitchFamily="49" charset="-122"/>
                <a:ea typeface="黑体" panose="02010609060101010101" pitchFamily="49" charset="-122"/>
              </a:rPr>
              <a:t>第五章 大数定律及中心极限定理</a:t>
            </a:r>
            <a:endParaRPr lang="zh-CN" altLang="en-US" sz="4000" b="1" dirty="0">
              <a:solidFill>
                <a:srgbClr val="FF0066"/>
              </a:solidFill>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13"/>
                                        </p:tgtEl>
                                        <p:attrNameLst>
                                          <p:attrName>style.visibility</p:attrName>
                                        </p:attrNameLst>
                                      </p:cBhvr>
                                      <p:to>
                                        <p:strVal val="visible"/>
                                      </p:to>
                                    </p:set>
                                    <p:anim calcmode="lin" valueType="num">
                                      <p:cBhvr additive="base">
                                        <p:cTn id="7" dur="500" fill="hold"/>
                                        <p:tgtEl>
                                          <p:spTgt spid="299013"/>
                                        </p:tgtEl>
                                        <p:attrNameLst>
                                          <p:attrName>ppt_x</p:attrName>
                                        </p:attrNameLst>
                                      </p:cBhvr>
                                      <p:tavLst>
                                        <p:tav tm="0">
                                          <p:val>
                                            <p:strVal val="#ppt_x"/>
                                          </p:val>
                                        </p:tav>
                                        <p:tav tm="100000">
                                          <p:val>
                                            <p:strVal val="#ppt_x"/>
                                          </p:val>
                                        </p:tav>
                                      </p:tavLst>
                                    </p:anim>
                                    <p:anim calcmode="lin" valueType="num">
                                      <p:cBhvr additive="base">
                                        <p:cTn id="8" dur="500" fill="hold"/>
                                        <p:tgtEl>
                                          <p:spTgt spid="2990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9010"/>
                                        </p:tgtEl>
                                        <p:attrNameLst>
                                          <p:attrName>style.visibility</p:attrName>
                                        </p:attrNameLst>
                                      </p:cBhvr>
                                      <p:to>
                                        <p:strVal val="visible"/>
                                      </p:to>
                                    </p:set>
                                    <p:anim calcmode="lin" valueType="num">
                                      <p:cBhvr additive="base">
                                        <p:cTn id="12" dur="500" fill="hold"/>
                                        <p:tgtEl>
                                          <p:spTgt spid="299010"/>
                                        </p:tgtEl>
                                        <p:attrNameLst>
                                          <p:attrName>ppt_x</p:attrName>
                                        </p:attrNameLst>
                                      </p:cBhvr>
                                      <p:tavLst>
                                        <p:tav tm="0">
                                          <p:val>
                                            <p:strVal val="#ppt_x"/>
                                          </p:val>
                                        </p:tav>
                                        <p:tav tm="100000">
                                          <p:val>
                                            <p:strVal val="#ppt_x"/>
                                          </p:val>
                                        </p:tav>
                                      </p:tavLst>
                                    </p:anim>
                                    <p:anim calcmode="lin" valueType="num">
                                      <p:cBhvr additive="base">
                                        <p:cTn id="13" dur="500" fill="hold"/>
                                        <p:tgtEl>
                                          <p:spTgt spid="2990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99012"/>
                                        </p:tgtEl>
                                        <p:attrNameLst>
                                          <p:attrName>style.visibility</p:attrName>
                                        </p:attrNameLst>
                                      </p:cBhvr>
                                      <p:to>
                                        <p:strVal val="visible"/>
                                      </p:to>
                                    </p:set>
                                    <p:anim calcmode="lin" valueType="num">
                                      <p:cBhvr additive="base">
                                        <p:cTn id="17" dur="500" fill="hold"/>
                                        <p:tgtEl>
                                          <p:spTgt spid="299012"/>
                                        </p:tgtEl>
                                        <p:attrNameLst>
                                          <p:attrName>ppt_x</p:attrName>
                                        </p:attrNameLst>
                                      </p:cBhvr>
                                      <p:tavLst>
                                        <p:tav tm="0">
                                          <p:val>
                                            <p:strVal val="#ppt_x"/>
                                          </p:val>
                                        </p:tav>
                                        <p:tav tm="100000">
                                          <p:val>
                                            <p:strVal val="#ppt_x"/>
                                          </p:val>
                                        </p:tav>
                                      </p:tavLst>
                                    </p:anim>
                                    <p:anim calcmode="lin" valueType="num">
                                      <p:cBhvr additive="base">
                                        <p:cTn id="18" dur="500" fill="hold"/>
                                        <p:tgtEl>
                                          <p:spTgt spid="299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p:bldP spid="299012" grpId="0"/>
      <p:bldP spid="2990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27"/>
          <p:cNvGrpSpPr/>
          <p:nvPr/>
        </p:nvGrpSpPr>
        <p:grpSpPr>
          <a:xfrm>
            <a:off x="130175" y="142875"/>
            <a:ext cx="8942388" cy="2308225"/>
            <a:chOff x="130207" y="142852"/>
            <a:chExt cx="8942387" cy="2308423"/>
          </a:xfrm>
        </p:grpSpPr>
        <p:sp>
          <p:nvSpPr>
            <p:cNvPr id="17410" name="Rectangle 41"/>
            <p:cNvSpPr/>
            <p:nvPr/>
          </p:nvSpPr>
          <p:spPr>
            <a:xfrm>
              <a:off x="130207" y="142852"/>
              <a:ext cx="8942387" cy="2308423"/>
            </a:xfrm>
            <a:prstGeom prst="rect">
              <a:avLst/>
            </a:prstGeom>
            <a:noFill/>
            <a:ln w="9525">
              <a:noFill/>
            </a:ln>
          </p:spPr>
          <p:txBody>
            <a:bodyPr anchor="ctr" anchorCtr="0">
              <a:spAutoFit/>
            </a:bodyPr>
            <a:p>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不论给定怎样小的</a:t>
              </a:r>
              <a:r>
                <a:rPr lang="el-GR" altLang="zh-CN" sz="3600" b="1" dirty="0">
                  <a:latin typeface="Times New Roman" panose="02020603050405020304" pitchFamily="18" charset="0"/>
                  <a:ea typeface="楷体_GB2312" pitchFamily="49" charset="-122"/>
                </a:rPr>
                <a:t>ε</a:t>
              </a:r>
              <a:r>
                <a:rPr lang="en-US" altLang="zh-CN" sz="3600" b="1" dirty="0">
                  <a:latin typeface="Times New Roman" panose="02020603050405020304" pitchFamily="18" charset="0"/>
                  <a:ea typeface="楷体_GB2312" pitchFamily="49" charset="-122"/>
                </a:rPr>
                <a:t>&gt;0,</a:t>
              </a:r>
              <a:r>
                <a:rPr lang="en-US" altLang="zh-CN"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与</a:t>
              </a:r>
              <a:r>
                <a:rPr lang="zh-CN" altLang="en-US"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的偏差大于</a:t>
              </a:r>
              <a:r>
                <a:rPr lang="el-GR" altLang="zh-CN" sz="3600" b="1" dirty="0">
                  <a:latin typeface="Times New Roman" panose="02020603050405020304" pitchFamily="18" charset="0"/>
                  <a:ea typeface="楷体_GB2312" pitchFamily="49" charset="-122"/>
                </a:rPr>
                <a:t>ε</a:t>
              </a:r>
              <a:r>
                <a:rPr lang="zh-CN" altLang="en-US" sz="3600" b="1" dirty="0">
                  <a:latin typeface="楷体_GB2312" pitchFamily="49" charset="-122"/>
                  <a:ea typeface="楷体_GB2312" pitchFamily="49" charset="-122"/>
                </a:rPr>
                <a:t>是可能的</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但当</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很大时</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出现大的偏差的可能性很小</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因此</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当</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很大时</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有很大把握保证</a:t>
              </a:r>
              <a:r>
                <a:rPr lang="zh-CN" altLang="en-US" sz="3600" b="1" i="1" dirty="0">
                  <a:latin typeface="楷体_GB2312" pitchFamily="49" charset="-122"/>
                  <a:ea typeface="楷体_GB2312" pitchFamily="49" charset="-122"/>
                </a:rPr>
                <a:t>  </a:t>
              </a:r>
              <a:r>
                <a:rPr lang="en-US" altLang="zh-CN"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很接近于  </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graphicFrame>
          <p:nvGraphicFramePr>
            <p:cNvPr id="17411" name="Object 42"/>
            <p:cNvGraphicFramePr/>
            <p:nvPr/>
          </p:nvGraphicFramePr>
          <p:xfrm>
            <a:off x="1214446" y="1928856"/>
            <a:ext cx="428625" cy="430212"/>
          </p:xfrm>
          <a:graphic>
            <a:graphicData uri="http://schemas.openxmlformats.org/presentationml/2006/ole">
              <mc:AlternateContent xmlns:mc="http://schemas.openxmlformats.org/markup-compatibility/2006">
                <mc:Choice xmlns:v="urn:schemas-microsoft-com:vml" Requires="v">
                  <p:oleObj spid="_x0000_s3127" name="" r:id="rId1" imgW="533400" imgH="533400" progId="Equation.DSMT4">
                    <p:embed/>
                  </p:oleObj>
                </mc:Choice>
                <mc:Fallback>
                  <p:oleObj name="" r:id="rId1" imgW="533400" imgH="533400" progId="Equation.DSMT4">
                    <p:embed/>
                    <p:pic>
                      <p:nvPicPr>
                        <p:cNvPr id="0" name="图片 3126"/>
                        <p:cNvPicPr/>
                        <p:nvPr/>
                      </p:nvPicPr>
                      <p:blipFill>
                        <a:blip r:embed="rId2">
                          <a:clrChange>
                            <a:clrFrom>
                              <a:srgbClr val="000000"/>
                            </a:clrFrom>
                            <a:clrTo>
                              <a:srgbClr val="000000"/>
                            </a:clrTo>
                          </a:clrChange>
                        </a:blip>
                        <a:stretch>
                          <a:fillRect/>
                        </a:stretch>
                      </p:blipFill>
                      <p:spPr>
                        <a:xfrm>
                          <a:off x="1214446" y="1928856"/>
                          <a:ext cx="428625" cy="430212"/>
                        </a:xfrm>
                        <a:prstGeom prst="rect">
                          <a:avLst/>
                        </a:prstGeom>
                        <a:noFill/>
                        <a:ln w="38100">
                          <a:noFill/>
                          <a:miter/>
                        </a:ln>
                      </p:spPr>
                    </p:pic>
                  </p:oleObj>
                </mc:Fallback>
              </mc:AlternateContent>
            </a:graphicData>
          </a:graphic>
        </p:graphicFrame>
        <p:graphicFrame>
          <p:nvGraphicFramePr>
            <p:cNvPr id="17412" name="Object 43"/>
            <p:cNvGraphicFramePr/>
            <p:nvPr/>
          </p:nvGraphicFramePr>
          <p:xfrm>
            <a:off x="5429256" y="284144"/>
            <a:ext cx="428625" cy="430212"/>
          </p:xfrm>
          <a:graphic>
            <a:graphicData uri="http://schemas.openxmlformats.org/presentationml/2006/ole">
              <mc:AlternateContent xmlns:mc="http://schemas.openxmlformats.org/markup-compatibility/2006">
                <mc:Choice xmlns:v="urn:schemas-microsoft-com:vml" Requires="v">
                  <p:oleObj spid="_x0000_s3128" name="" r:id="rId3" imgW="533400" imgH="533400" progId="Equation.DSMT4">
                    <p:embed/>
                  </p:oleObj>
                </mc:Choice>
                <mc:Fallback>
                  <p:oleObj name="" r:id="rId3" imgW="533400" imgH="533400" progId="Equation.DSMT4">
                    <p:embed/>
                    <p:pic>
                      <p:nvPicPr>
                        <p:cNvPr id="0" name="图片 3127"/>
                        <p:cNvPicPr/>
                        <p:nvPr/>
                      </p:nvPicPr>
                      <p:blipFill>
                        <a:blip r:embed="rId4">
                          <a:clrChange>
                            <a:clrFrom>
                              <a:srgbClr val="000000"/>
                            </a:clrFrom>
                            <a:clrTo>
                              <a:srgbClr val="000000"/>
                            </a:clrTo>
                          </a:clrChange>
                        </a:blip>
                        <a:stretch>
                          <a:fillRect/>
                        </a:stretch>
                      </p:blipFill>
                      <p:spPr>
                        <a:xfrm>
                          <a:off x="5429256" y="284144"/>
                          <a:ext cx="428625" cy="430212"/>
                        </a:xfrm>
                        <a:prstGeom prst="rect">
                          <a:avLst/>
                        </a:prstGeom>
                        <a:noFill/>
                        <a:ln w="38100">
                          <a:noFill/>
                          <a:miter/>
                        </a:ln>
                      </p:spPr>
                    </p:pic>
                  </p:oleObj>
                </mc:Fallback>
              </mc:AlternateContent>
            </a:graphicData>
          </a:graphic>
        </p:graphicFrame>
        <p:graphicFrame>
          <p:nvGraphicFramePr>
            <p:cNvPr id="17413" name="Object 44"/>
            <p:cNvGraphicFramePr/>
            <p:nvPr/>
          </p:nvGraphicFramePr>
          <p:xfrm>
            <a:off x="6286512" y="377805"/>
            <a:ext cx="250825" cy="265113"/>
          </p:xfrm>
          <a:graphic>
            <a:graphicData uri="http://schemas.openxmlformats.org/presentationml/2006/ole">
              <mc:AlternateContent xmlns:mc="http://schemas.openxmlformats.org/markup-compatibility/2006">
                <mc:Choice xmlns:v="urn:schemas-microsoft-com:vml" Requires="v">
                  <p:oleObj spid="_x0000_s3129" name="" r:id="rId5" imgW="266065" imgH="278765" progId="Equation.DSMT4">
                    <p:embed/>
                  </p:oleObj>
                </mc:Choice>
                <mc:Fallback>
                  <p:oleObj name="" r:id="rId5" imgW="266065" imgH="278765" progId="Equation.DSMT4">
                    <p:embed/>
                    <p:pic>
                      <p:nvPicPr>
                        <p:cNvPr id="0" name="图片 3128"/>
                        <p:cNvPicPr/>
                        <p:nvPr/>
                      </p:nvPicPr>
                      <p:blipFill>
                        <a:blip r:embed="rId6">
                          <a:clrChange>
                            <a:clrFrom>
                              <a:srgbClr val="000000"/>
                            </a:clrFrom>
                            <a:clrTo>
                              <a:srgbClr val="000000"/>
                            </a:clrTo>
                          </a:clrChange>
                        </a:blip>
                        <a:stretch>
                          <a:fillRect/>
                        </a:stretch>
                      </p:blipFill>
                      <p:spPr>
                        <a:xfrm>
                          <a:off x="6286512" y="377805"/>
                          <a:ext cx="250825" cy="265113"/>
                        </a:xfrm>
                        <a:prstGeom prst="rect">
                          <a:avLst/>
                        </a:prstGeom>
                        <a:noFill/>
                        <a:ln w="38100">
                          <a:noFill/>
                          <a:miter/>
                        </a:ln>
                      </p:spPr>
                    </p:pic>
                  </p:oleObj>
                </mc:Fallback>
              </mc:AlternateContent>
            </a:graphicData>
          </a:graphic>
        </p:graphicFrame>
        <p:graphicFrame>
          <p:nvGraphicFramePr>
            <p:cNvPr id="17414" name="Object 45"/>
            <p:cNvGraphicFramePr/>
            <p:nvPr/>
          </p:nvGraphicFramePr>
          <p:xfrm>
            <a:off x="3714776" y="2000297"/>
            <a:ext cx="285752" cy="302029"/>
          </p:xfrm>
          <a:graphic>
            <a:graphicData uri="http://schemas.openxmlformats.org/presentationml/2006/ole">
              <mc:AlternateContent xmlns:mc="http://schemas.openxmlformats.org/markup-compatibility/2006">
                <mc:Choice xmlns:v="urn:schemas-microsoft-com:vml" Requires="v">
                  <p:oleObj spid="_x0000_s3130" name="" r:id="rId7" imgW="266065" imgH="278765" progId="Equation.DSMT4">
                    <p:embed/>
                  </p:oleObj>
                </mc:Choice>
                <mc:Fallback>
                  <p:oleObj name="" r:id="rId7" imgW="266065" imgH="278765" progId="Equation.DSMT4">
                    <p:embed/>
                    <p:pic>
                      <p:nvPicPr>
                        <p:cNvPr id="0" name="图片 3129"/>
                        <p:cNvPicPr/>
                        <p:nvPr/>
                      </p:nvPicPr>
                      <p:blipFill>
                        <a:blip r:embed="rId6">
                          <a:clrChange>
                            <a:clrFrom>
                              <a:srgbClr val="000000"/>
                            </a:clrFrom>
                            <a:clrTo>
                              <a:srgbClr val="000000"/>
                            </a:clrTo>
                          </a:clrChange>
                        </a:blip>
                        <a:stretch>
                          <a:fillRect/>
                        </a:stretch>
                      </p:blipFill>
                      <p:spPr>
                        <a:xfrm>
                          <a:off x="3714776" y="2000297"/>
                          <a:ext cx="285752" cy="302029"/>
                        </a:xfrm>
                        <a:prstGeom prst="rect">
                          <a:avLst/>
                        </a:prstGeom>
                        <a:noFill/>
                        <a:ln w="38100">
                          <a:noFill/>
                          <a:miter/>
                        </a:ln>
                      </p:spPr>
                    </p:pic>
                  </p:oleObj>
                </mc:Fallback>
              </mc:AlternateContent>
            </a:graphicData>
          </a:graphic>
        </p:graphicFrame>
      </p:grpSp>
      <p:sp>
        <p:nvSpPr>
          <p:cNvPr id="29" name="Text Box 26"/>
          <p:cNvSpPr txBox="1"/>
          <p:nvPr/>
        </p:nvSpPr>
        <p:spPr>
          <a:xfrm>
            <a:off x="71438" y="3357563"/>
            <a:ext cx="9286875" cy="644525"/>
          </a:xfrm>
          <a:prstGeom prst="rect">
            <a:avLst/>
          </a:prstGeom>
          <a:noFill/>
          <a:ln w="9525">
            <a:noFill/>
          </a:ln>
        </p:spPr>
        <p:txBody>
          <a:bodyPr anchor="t" anchorCtr="0">
            <a:spAutoFit/>
          </a:bodyPr>
          <a:p>
            <a:pPr>
              <a:spcBef>
                <a:spcPct val="50000"/>
              </a:spcBef>
            </a:pPr>
            <a:r>
              <a:rPr lang="en-US" altLang="zh-CN" sz="3600" b="1" dirty="0">
                <a:latin typeface="楷体_GB2312" pitchFamily="49" charset="-122"/>
                <a:ea typeface="楷体_GB2312" pitchFamily="49" charset="-122"/>
              </a:rPr>
              <a:t>(3)</a:t>
            </a:r>
            <a:r>
              <a:rPr lang="zh-CN" altLang="en-US" sz="3600" b="1" dirty="0">
                <a:latin typeface="楷体_GB2312" pitchFamily="49" charset="-122"/>
                <a:ea typeface="楷体_GB2312" pitchFamily="49" charset="-122"/>
              </a:rPr>
              <a:t>依概率收敛的随机变量序列有以下性质</a:t>
            </a:r>
            <a:r>
              <a:rPr lang="en-US" altLang="zh-CN" sz="3600" b="1" dirty="0">
                <a:latin typeface="楷体_GB2312" pitchFamily="49" charset="-122"/>
                <a:ea typeface="楷体_GB2312" pitchFamily="49" charset="-122"/>
              </a:rPr>
              <a:t>:</a:t>
            </a:r>
            <a:endParaRPr lang="zh-CN" altLang="en-US" sz="3600" b="1" dirty="0">
              <a:latin typeface="楷体_GB2312" pitchFamily="49" charset="-122"/>
              <a:ea typeface="楷体_GB2312" pitchFamily="49" charset="-122"/>
            </a:endParaRPr>
          </a:p>
        </p:txBody>
      </p:sp>
      <p:grpSp>
        <p:nvGrpSpPr>
          <p:cNvPr id="3" name="Group 27"/>
          <p:cNvGrpSpPr/>
          <p:nvPr/>
        </p:nvGrpSpPr>
        <p:grpSpPr>
          <a:xfrm>
            <a:off x="285750" y="4071938"/>
            <a:ext cx="8451850" cy="1249362"/>
            <a:chOff x="323" y="3294"/>
            <a:chExt cx="5324" cy="787"/>
          </a:xfrm>
        </p:grpSpPr>
        <p:sp>
          <p:nvSpPr>
            <p:cNvPr id="17417" name="Text Box 28"/>
            <p:cNvSpPr txBox="1"/>
            <p:nvPr/>
          </p:nvSpPr>
          <p:spPr>
            <a:xfrm>
              <a:off x="323" y="3294"/>
              <a:ext cx="5324" cy="756"/>
            </a:xfrm>
            <a:prstGeom prst="rect">
              <a:avLst/>
            </a:prstGeom>
            <a:noFill/>
            <a:ln w="9525">
              <a:noFill/>
            </a:ln>
          </p:spPr>
          <p:txBody>
            <a:bodyPr anchor="t" anchorCtr="0">
              <a:spAutoFit/>
            </a:bodyPr>
            <a:p>
              <a:pPr>
                <a:spcBef>
                  <a:spcPct val="50000"/>
                </a:spcBef>
              </a:pP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设                函数 </a:t>
              </a:r>
              <a:r>
                <a:rPr lang="zh-CN" altLang="en-US"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在         连续</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则</a:t>
              </a:r>
              <a:endParaRPr lang="zh-CN" altLang="en-US" sz="3600" b="1" dirty="0">
                <a:latin typeface="楷体_GB2312" pitchFamily="49" charset="-122"/>
                <a:ea typeface="楷体_GB2312" pitchFamily="49" charset="-122"/>
              </a:endParaRPr>
            </a:p>
          </p:txBody>
        </p:sp>
        <p:graphicFrame>
          <p:nvGraphicFramePr>
            <p:cNvPr id="17418" name="Object 29"/>
            <p:cNvGraphicFramePr/>
            <p:nvPr/>
          </p:nvGraphicFramePr>
          <p:xfrm>
            <a:off x="1448" y="3690"/>
            <a:ext cx="2390" cy="391"/>
          </p:xfrm>
          <a:graphic>
            <a:graphicData uri="http://schemas.openxmlformats.org/presentationml/2006/ole">
              <mc:AlternateContent xmlns:mc="http://schemas.openxmlformats.org/markup-compatibility/2006">
                <mc:Choice xmlns:v="urn:schemas-microsoft-com:vml" Requires="v">
                  <p:oleObj spid="_x0000_s3132" name="" r:id="rId8" imgW="1434465" imgH="241300" progId="Equation.3">
                    <p:embed/>
                  </p:oleObj>
                </mc:Choice>
                <mc:Fallback>
                  <p:oleObj name="" r:id="rId8" imgW="1434465" imgH="241300" progId="Equation.3">
                    <p:embed/>
                    <p:pic>
                      <p:nvPicPr>
                        <p:cNvPr id="0" name="图片 3131"/>
                        <p:cNvPicPr/>
                        <p:nvPr/>
                      </p:nvPicPr>
                      <p:blipFill>
                        <a:blip r:embed="rId9">
                          <a:clrChange>
                            <a:clrFrom>
                              <a:srgbClr val="000000"/>
                            </a:clrFrom>
                            <a:clrTo>
                              <a:srgbClr val="000000"/>
                            </a:clrTo>
                          </a:clrChange>
                        </a:blip>
                        <a:stretch>
                          <a:fillRect/>
                        </a:stretch>
                      </p:blipFill>
                      <p:spPr>
                        <a:xfrm>
                          <a:off x="1448" y="3690"/>
                          <a:ext cx="2390" cy="391"/>
                        </a:xfrm>
                        <a:prstGeom prst="rect">
                          <a:avLst/>
                        </a:prstGeom>
                        <a:noFill/>
                        <a:ln w="38100">
                          <a:noFill/>
                          <a:miter/>
                        </a:ln>
                      </p:spPr>
                    </p:pic>
                  </p:oleObj>
                </mc:Fallback>
              </mc:AlternateContent>
            </a:graphicData>
          </a:graphic>
        </p:graphicFrame>
        <p:graphicFrame>
          <p:nvGraphicFramePr>
            <p:cNvPr id="17419" name="Object 30"/>
            <p:cNvGraphicFramePr/>
            <p:nvPr/>
          </p:nvGraphicFramePr>
          <p:xfrm>
            <a:off x="3866" y="3316"/>
            <a:ext cx="822" cy="390"/>
          </p:xfrm>
          <a:graphic>
            <a:graphicData uri="http://schemas.openxmlformats.org/presentationml/2006/ole">
              <mc:AlternateContent xmlns:mc="http://schemas.openxmlformats.org/markup-compatibility/2006">
                <mc:Choice xmlns:v="urn:schemas-microsoft-com:vml" Requires="v">
                  <p:oleObj spid="_x0000_s3131" name="" r:id="rId10" imgW="494665" imgH="254000" progId="Equation.DSMT4">
                    <p:embed/>
                  </p:oleObj>
                </mc:Choice>
                <mc:Fallback>
                  <p:oleObj name="" r:id="rId10" imgW="494665" imgH="254000" progId="Equation.DSMT4">
                    <p:embed/>
                    <p:pic>
                      <p:nvPicPr>
                        <p:cNvPr id="0" name="图片 3130"/>
                        <p:cNvPicPr/>
                        <p:nvPr/>
                      </p:nvPicPr>
                      <p:blipFill>
                        <a:blip r:embed="rId11">
                          <a:clrChange>
                            <a:clrFrom>
                              <a:srgbClr val="000000"/>
                            </a:clrFrom>
                            <a:clrTo>
                              <a:srgbClr val="000000"/>
                            </a:clrTo>
                          </a:clrChange>
                        </a:blip>
                        <a:stretch>
                          <a:fillRect/>
                        </a:stretch>
                      </p:blipFill>
                      <p:spPr>
                        <a:xfrm>
                          <a:off x="3866" y="3316"/>
                          <a:ext cx="822" cy="390"/>
                        </a:xfrm>
                        <a:prstGeom prst="rect">
                          <a:avLst/>
                        </a:prstGeom>
                        <a:noFill/>
                        <a:ln w="38100">
                          <a:noFill/>
                          <a:miter/>
                        </a:ln>
                      </p:spPr>
                    </p:pic>
                  </p:oleObj>
                </mc:Fallback>
              </mc:AlternateContent>
            </a:graphicData>
          </a:graphic>
        </p:graphicFrame>
        <p:graphicFrame>
          <p:nvGraphicFramePr>
            <p:cNvPr id="17420" name="Object 31"/>
            <p:cNvGraphicFramePr/>
            <p:nvPr/>
          </p:nvGraphicFramePr>
          <p:xfrm>
            <a:off x="5003" y="3361"/>
            <a:ext cx="596" cy="297"/>
          </p:xfrm>
          <a:graphic>
            <a:graphicData uri="http://schemas.openxmlformats.org/presentationml/2006/ole">
              <mc:AlternateContent xmlns:mc="http://schemas.openxmlformats.org/markup-compatibility/2006">
                <mc:Choice xmlns:v="urn:schemas-microsoft-com:vml" Requires="v">
                  <p:oleObj spid="_x0000_s3133" name="" r:id="rId12" imgW="355600" imgH="203200" progId="Equation.DSMT4">
                    <p:embed/>
                  </p:oleObj>
                </mc:Choice>
                <mc:Fallback>
                  <p:oleObj name="" r:id="rId12" imgW="355600" imgH="203200" progId="Equation.DSMT4">
                    <p:embed/>
                    <p:pic>
                      <p:nvPicPr>
                        <p:cNvPr id="0" name="图片 3132"/>
                        <p:cNvPicPr/>
                        <p:nvPr/>
                      </p:nvPicPr>
                      <p:blipFill>
                        <a:blip r:embed="rId13">
                          <a:clrChange>
                            <a:clrFrom>
                              <a:srgbClr val="000000"/>
                            </a:clrFrom>
                            <a:clrTo>
                              <a:srgbClr val="000000"/>
                            </a:clrTo>
                          </a:clrChange>
                        </a:blip>
                        <a:stretch>
                          <a:fillRect/>
                        </a:stretch>
                      </p:blipFill>
                      <p:spPr>
                        <a:xfrm>
                          <a:off x="5003" y="3361"/>
                          <a:ext cx="596" cy="297"/>
                        </a:xfrm>
                        <a:prstGeom prst="rect">
                          <a:avLst/>
                        </a:prstGeom>
                        <a:noFill/>
                        <a:ln w="38100">
                          <a:noFill/>
                          <a:miter/>
                        </a:ln>
                      </p:spPr>
                    </p:pic>
                  </p:oleObj>
                </mc:Fallback>
              </mc:AlternateContent>
            </a:graphicData>
          </a:graphic>
        </p:graphicFrame>
        <p:graphicFrame>
          <p:nvGraphicFramePr>
            <p:cNvPr id="17421" name="Object 32"/>
            <p:cNvGraphicFramePr/>
            <p:nvPr/>
          </p:nvGraphicFramePr>
          <p:xfrm>
            <a:off x="987" y="3392"/>
            <a:ext cx="1091" cy="307"/>
          </p:xfrm>
          <a:graphic>
            <a:graphicData uri="http://schemas.openxmlformats.org/presentationml/2006/ole">
              <mc:AlternateContent xmlns:mc="http://schemas.openxmlformats.org/markup-compatibility/2006">
                <mc:Choice xmlns:v="urn:schemas-microsoft-com:vml" Requires="v">
                  <p:oleObj spid="_x0000_s3141" name="" r:id="rId14" imgW="2120900" imgH="596900" progId="Equation.DSMT4">
                    <p:embed/>
                  </p:oleObj>
                </mc:Choice>
                <mc:Fallback>
                  <p:oleObj name="" r:id="rId14" imgW="2120900" imgH="596900" progId="Equation.DSMT4">
                    <p:embed/>
                    <p:pic>
                      <p:nvPicPr>
                        <p:cNvPr id="0" name="图片 3140"/>
                        <p:cNvPicPr/>
                        <p:nvPr/>
                      </p:nvPicPr>
                      <p:blipFill>
                        <a:blip r:embed="rId15">
                          <a:clrChange>
                            <a:clrFrom>
                              <a:srgbClr val="000000"/>
                            </a:clrFrom>
                            <a:clrTo>
                              <a:srgbClr val="000000"/>
                            </a:clrTo>
                          </a:clrChange>
                        </a:blip>
                        <a:stretch>
                          <a:fillRect/>
                        </a:stretch>
                      </p:blipFill>
                      <p:spPr>
                        <a:xfrm>
                          <a:off x="987" y="3392"/>
                          <a:ext cx="1091" cy="307"/>
                        </a:xfrm>
                        <a:prstGeom prst="rect">
                          <a:avLst/>
                        </a:prstGeom>
                        <a:noFill/>
                        <a:ln w="38100">
                          <a:noFill/>
                          <a:miter/>
                        </a:ln>
                      </p:spPr>
                    </p:pic>
                  </p:oleObj>
                </mc:Fallback>
              </mc:AlternateContent>
            </a:graphicData>
          </a:graphic>
        </p:graphicFrame>
        <p:graphicFrame>
          <p:nvGraphicFramePr>
            <p:cNvPr id="17422" name="Object 33"/>
            <p:cNvGraphicFramePr/>
            <p:nvPr/>
          </p:nvGraphicFramePr>
          <p:xfrm>
            <a:off x="2185" y="3349"/>
            <a:ext cx="1063" cy="326"/>
          </p:xfrm>
          <a:graphic>
            <a:graphicData uri="http://schemas.openxmlformats.org/presentationml/2006/ole">
              <mc:AlternateContent xmlns:mc="http://schemas.openxmlformats.org/markup-compatibility/2006">
                <mc:Choice xmlns:v="urn:schemas-microsoft-com:vml" Requires="v">
                  <p:oleObj spid="_x0000_s3142" name="" r:id="rId16" imgW="1943100" imgH="596900" progId="Equation.DSMT4">
                    <p:embed/>
                  </p:oleObj>
                </mc:Choice>
                <mc:Fallback>
                  <p:oleObj name="" r:id="rId16" imgW="1943100" imgH="596900" progId="Equation.DSMT4">
                    <p:embed/>
                    <p:pic>
                      <p:nvPicPr>
                        <p:cNvPr id="0" name="图片 3141"/>
                        <p:cNvPicPr/>
                        <p:nvPr/>
                      </p:nvPicPr>
                      <p:blipFill>
                        <a:blip r:embed="rId17">
                          <a:clrChange>
                            <a:clrFrom>
                              <a:srgbClr val="000000"/>
                            </a:clrFrom>
                            <a:clrTo>
                              <a:srgbClr val="000000"/>
                            </a:clrTo>
                          </a:clrChange>
                        </a:blip>
                        <a:stretch>
                          <a:fillRect/>
                        </a:stretch>
                      </p:blipFill>
                      <p:spPr>
                        <a:xfrm>
                          <a:off x="2185" y="3349"/>
                          <a:ext cx="1063" cy="32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3" name="Rectangle 3"/>
          <p:cNvSpPr/>
          <p:nvPr/>
        </p:nvSpPr>
        <p:spPr>
          <a:xfrm>
            <a:off x="214313" y="1130300"/>
            <a:ext cx="8715375" cy="1755775"/>
          </a:xfrm>
          <a:prstGeom prst="rect">
            <a:avLst/>
          </a:prstGeom>
          <a:noFill/>
          <a:ln w="12700">
            <a:noFill/>
          </a:ln>
        </p:spPr>
        <p:txBody>
          <a:bodyPr anchor="t" anchorCtr="0">
            <a:spAutoFit/>
          </a:bodyPr>
          <a:p>
            <a:r>
              <a:rPr lang="zh-CN" altLang="en-US" sz="3600" b="1" dirty="0">
                <a:solidFill>
                  <a:srgbClr val="CC3300"/>
                </a:solidFill>
                <a:latin typeface="华文楷体" pitchFamily="2" charset="-122"/>
                <a:ea typeface="华文楷体" pitchFamily="2" charset="-122"/>
              </a:rPr>
              <a:t>    大数定律</a:t>
            </a:r>
            <a:r>
              <a:rPr lang="zh-CN" altLang="en-US" sz="3600" b="1" dirty="0">
                <a:solidFill>
                  <a:schemeClr val="tx2"/>
                </a:solidFill>
                <a:latin typeface="华文楷体" pitchFamily="2" charset="-122"/>
                <a:ea typeface="华文楷体" pitchFamily="2" charset="-122"/>
              </a:rPr>
              <a:t>研究在什么条件下随机变量序列的算术平均值收敛于其均值的算术平均值</a:t>
            </a:r>
            <a:r>
              <a:rPr lang="en-US" altLang="zh-CN" sz="3600" b="1" dirty="0">
                <a:solidFill>
                  <a:schemeClr val="tx2"/>
                </a:solidFill>
                <a:latin typeface="华文楷体" pitchFamily="2" charset="-122"/>
                <a:ea typeface="华文楷体" pitchFamily="2" charset="-122"/>
              </a:rPr>
              <a:t>:</a:t>
            </a:r>
            <a:endParaRPr lang="zh-CN" altLang="en-US" sz="3600" b="1" dirty="0">
              <a:solidFill>
                <a:srgbClr val="CC3300"/>
              </a:solidFill>
              <a:latin typeface="华文楷体" pitchFamily="2" charset="-122"/>
              <a:ea typeface="华文楷体" pitchFamily="2" charset="-122"/>
            </a:endParaRPr>
          </a:p>
        </p:txBody>
      </p:sp>
      <p:graphicFrame>
        <p:nvGraphicFramePr>
          <p:cNvPr id="256005" name="Object 3"/>
          <p:cNvGraphicFramePr/>
          <p:nvPr/>
        </p:nvGraphicFramePr>
        <p:xfrm>
          <a:off x="1785938" y="2773363"/>
          <a:ext cx="4071937" cy="1143000"/>
        </p:xfrm>
        <a:graphic>
          <a:graphicData uri="http://schemas.openxmlformats.org/presentationml/2006/ole">
            <mc:AlternateContent xmlns:mc="http://schemas.openxmlformats.org/markup-compatibility/2006">
              <mc:Choice xmlns:v="urn:schemas-microsoft-com:vml" Requires="v">
                <p:oleObj spid="_x0000_s3076" name="" r:id="rId1" imgW="1663065" imgH="431800" progId="Equation.DSMT4">
                  <p:embed/>
                </p:oleObj>
              </mc:Choice>
              <mc:Fallback>
                <p:oleObj name="" r:id="rId1" imgW="1663065" imgH="431800" progId="Equation.DSMT4">
                  <p:embed/>
                  <p:pic>
                    <p:nvPicPr>
                      <p:cNvPr id="0" name="图片 3075"/>
                      <p:cNvPicPr/>
                      <p:nvPr/>
                    </p:nvPicPr>
                    <p:blipFill>
                      <a:blip r:embed="rId2"/>
                      <a:stretch>
                        <a:fillRect/>
                      </a:stretch>
                    </p:blipFill>
                    <p:spPr>
                      <a:xfrm>
                        <a:off x="1785938" y="2773363"/>
                        <a:ext cx="4071937" cy="1143000"/>
                      </a:xfrm>
                      <a:prstGeom prst="rect">
                        <a:avLst/>
                      </a:prstGeom>
                      <a:noFill/>
                      <a:ln w="38100">
                        <a:noFill/>
                        <a:miter/>
                      </a:ln>
                    </p:spPr>
                  </p:pic>
                </p:oleObj>
              </mc:Fallback>
            </mc:AlternateContent>
          </a:graphicData>
        </a:graphic>
      </p:graphicFrame>
      <p:graphicFrame>
        <p:nvGraphicFramePr>
          <p:cNvPr id="256007" name="Object 4"/>
          <p:cNvGraphicFramePr/>
          <p:nvPr/>
        </p:nvGraphicFramePr>
        <p:xfrm>
          <a:off x="1928813" y="4416425"/>
          <a:ext cx="2827337" cy="655638"/>
        </p:xfrm>
        <a:graphic>
          <a:graphicData uri="http://schemas.openxmlformats.org/presentationml/2006/ole">
            <mc:AlternateContent xmlns:mc="http://schemas.openxmlformats.org/markup-compatibility/2006">
              <mc:Choice xmlns:v="urn:schemas-microsoft-com:vml" Requires="v">
                <p:oleObj spid="_x0000_s3077" name="" r:id="rId3" imgW="989965" imgH="228600" progId="Equation.DSMT4">
                  <p:embed/>
                </p:oleObj>
              </mc:Choice>
              <mc:Fallback>
                <p:oleObj name="" r:id="rId3" imgW="989965" imgH="228600" progId="Equation.DSMT4">
                  <p:embed/>
                  <p:pic>
                    <p:nvPicPr>
                      <p:cNvPr id="0" name="图片 3076"/>
                      <p:cNvPicPr/>
                      <p:nvPr/>
                    </p:nvPicPr>
                    <p:blipFill>
                      <a:blip r:embed="rId4"/>
                      <a:stretch>
                        <a:fillRect/>
                      </a:stretch>
                    </p:blipFill>
                    <p:spPr>
                      <a:xfrm>
                        <a:off x="1928813" y="4416425"/>
                        <a:ext cx="2827337" cy="655638"/>
                      </a:xfrm>
                      <a:prstGeom prst="rect">
                        <a:avLst/>
                      </a:prstGeom>
                      <a:noFill/>
                      <a:ln w="38100">
                        <a:noFill/>
                        <a:miter/>
                      </a:ln>
                    </p:spPr>
                  </p:pic>
                </p:oleObj>
              </mc:Fallback>
            </mc:AlternateContent>
          </a:graphicData>
        </a:graphic>
      </p:graphicFrame>
      <p:sp>
        <p:nvSpPr>
          <p:cNvPr id="18436" name="Text Box 62"/>
          <p:cNvSpPr txBox="1"/>
          <p:nvPr/>
        </p:nvSpPr>
        <p:spPr>
          <a:xfrm>
            <a:off x="214313" y="214313"/>
            <a:ext cx="3749675" cy="646112"/>
          </a:xfrm>
          <a:prstGeom prst="rect">
            <a:avLst/>
          </a:prstGeom>
          <a:noFill/>
          <a:ln w="9525">
            <a:noFill/>
          </a:ln>
        </p:spPr>
        <p:txBody>
          <a:bodyPr anchor="t" anchorCtr="0">
            <a:spAutoFit/>
          </a:bodyPr>
          <a:p>
            <a:pPr>
              <a:spcBef>
                <a:spcPct val="50000"/>
              </a:spcBef>
            </a:pPr>
            <a:r>
              <a:rPr lang="en-US" altLang="zh-CN" sz="3600" b="1" dirty="0">
                <a:solidFill>
                  <a:srgbClr val="FF0066"/>
                </a:solidFill>
                <a:latin typeface="黑体" panose="02010609060101010101" pitchFamily="49" charset="-122"/>
                <a:ea typeface="黑体" panose="02010609060101010101" pitchFamily="49" charset="-122"/>
              </a:rPr>
              <a:t>2.2  </a:t>
            </a:r>
            <a:r>
              <a:rPr lang="zh-CN" altLang="en-US" sz="3600" b="1" dirty="0">
                <a:solidFill>
                  <a:srgbClr val="FF0066"/>
                </a:solidFill>
                <a:latin typeface="黑体" panose="02010609060101010101" pitchFamily="49" charset="-122"/>
                <a:ea typeface="黑体" panose="02010609060101010101" pitchFamily="49" charset="-122"/>
              </a:rPr>
              <a:t>大数定律</a:t>
            </a:r>
            <a:endParaRPr lang="zh-CN" altLang="en-US" sz="3600" b="1" dirty="0">
              <a:solidFill>
                <a:srgbClr val="FF0066"/>
              </a:solidFill>
              <a:latin typeface="黑体" panose="02010609060101010101" pitchFamily="49" charset="-122"/>
              <a:ea typeface="黑体" panose="02010609060101010101" pitchFamily="49" charset="-122"/>
            </a:endParaRPr>
          </a:p>
        </p:txBody>
      </p:sp>
      <p:sp>
        <p:nvSpPr>
          <p:cNvPr id="12" name="矩形 11"/>
          <p:cNvSpPr/>
          <p:nvPr/>
        </p:nvSpPr>
        <p:spPr>
          <a:xfrm>
            <a:off x="928688" y="4344988"/>
            <a:ext cx="1071562" cy="647700"/>
          </a:xfrm>
          <a:prstGeom prst="rect">
            <a:avLst/>
          </a:prstGeom>
          <a:noFill/>
          <a:ln w="9525">
            <a:noFill/>
          </a:ln>
        </p:spPr>
        <p:txBody>
          <a:bodyPr anchor="t" anchorCtr="0">
            <a:spAutoFit/>
          </a:bodyPr>
          <a:p>
            <a:r>
              <a:rPr lang="zh-CN" altLang="en-US" sz="3600" b="1" dirty="0">
                <a:solidFill>
                  <a:srgbClr val="000000"/>
                </a:solidFill>
                <a:latin typeface="华文楷体" pitchFamily="2" charset="-122"/>
                <a:ea typeface="华文楷体" pitchFamily="2" charset="-122"/>
              </a:rPr>
              <a:t>即</a:t>
            </a:r>
            <a:endParaRPr lang="zh-CN" altLang="en-US" dirty="0">
              <a:latin typeface="Times New Roman" panose="02020603050405020304" pitchFamily="18" charset="0"/>
              <a:ea typeface="楷体_GB2312"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gtEl>
                                        <p:attrNameLst>
                                          <p:attrName>style.visibility</p:attrName>
                                        </p:attrNameLst>
                                      </p:cBhvr>
                                      <p:to>
                                        <p:strVal val="visible"/>
                                      </p:to>
                                    </p:set>
                                    <p:animEffect transition="in" filter="wipe(left)">
                                      <p:cBhvr>
                                        <p:cTn id="7" dur="500"/>
                                        <p:tgtEl>
                                          <p:spTgt spid="2560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05"/>
                                        </p:tgtEl>
                                        <p:attrNameLst>
                                          <p:attrName>style.visibility</p:attrName>
                                        </p:attrNameLst>
                                      </p:cBhvr>
                                      <p:to>
                                        <p:strVal val="visible"/>
                                      </p:to>
                                    </p:set>
                                    <p:animEffect transition="in" filter="wipe(left)">
                                      <p:cBhvr>
                                        <p:cTn id="12" dur="500"/>
                                        <p:tgtEl>
                                          <p:spTgt spid="25600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56007"/>
                                        </p:tgtEl>
                                        <p:attrNameLst>
                                          <p:attrName>style.visibility</p:attrName>
                                        </p:attrNameLst>
                                      </p:cBhvr>
                                      <p:to>
                                        <p:strVal val="visible"/>
                                      </p:to>
                                    </p:set>
                                    <p:animEffect transition="in" filter="wipe(left)">
                                      <p:cBhvr>
                                        <p:cTn id="21" dur="500"/>
                                        <p:tgtEl>
                                          <p:spTgt spid="256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32" name="Rectangle 16"/>
          <p:cNvSpPr/>
          <p:nvPr/>
        </p:nvSpPr>
        <p:spPr>
          <a:xfrm>
            <a:off x="107950" y="835025"/>
            <a:ext cx="9036050" cy="1754188"/>
          </a:xfrm>
          <a:prstGeom prst="rect">
            <a:avLst/>
          </a:prstGeom>
          <a:noFill/>
          <a:ln w="9525">
            <a:noFill/>
          </a:ln>
        </p:spPr>
        <p:txBody>
          <a:bodyPr anchor="t" anchorCtr="0">
            <a:spAutoFit/>
          </a:bodyPr>
          <a:p>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设随机变量序列                            相互独立，且均存在数学期望及方差</a:t>
            </a:r>
            <a:r>
              <a:rPr lang="en-US" altLang="zh-CN" sz="3600" b="1" dirty="0">
                <a:latin typeface="华文细黑" pitchFamily="2" charset="-122"/>
                <a:ea typeface="华文细黑" pitchFamily="2" charset="-122"/>
              </a:rPr>
              <a:t>,</a:t>
            </a:r>
            <a:r>
              <a:rPr lang="zh-CN" altLang="en-US" sz="3600" b="1" dirty="0">
                <a:latin typeface="华文细黑" pitchFamily="2" charset="-122"/>
                <a:ea typeface="华文细黑" pitchFamily="2" charset="-122"/>
              </a:rPr>
              <a:t>且方差有界</a:t>
            </a:r>
            <a:r>
              <a:rPr lang="en-US" altLang="zh-CN" sz="3600" b="1" dirty="0">
                <a:latin typeface="华文细黑" pitchFamily="2" charset="-122"/>
                <a:ea typeface="华文细黑" pitchFamily="2" charset="-122"/>
              </a:rPr>
              <a:t>(</a:t>
            </a:r>
            <a:r>
              <a:rPr lang="zh-CN" altLang="en-US" sz="3600" b="1" dirty="0">
                <a:latin typeface="华文细黑" pitchFamily="2" charset="-122"/>
                <a:ea typeface="华文细黑" pitchFamily="2" charset="-122"/>
              </a:rPr>
              <a:t>即存在正数</a:t>
            </a:r>
            <a:r>
              <a:rPr lang="en-US" altLang="zh-CN" sz="3600" b="1" dirty="0">
                <a:latin typeface="华文细黑" pitchFamily="2" charset="-122"/>
                <a:ea typeface="华文细黑" pitchFamily="2" charset="-122"/>
              </a:rPr>
              <a:t>M,</a:t>
            </a:r>
            <a:r>
              <a:rPr lang="zh-CN" altLang="en-US" sz="3600" b="1" dirty="0">
                <a:latin typeface="华文细黑" pitchFamily="2" charset="-122"/>
                <a:ea typeface="华文细黑" pitchFamily="2" charset="-122"/>
              </a:rPr>
              <a:t>使得                                 </a:t>
            </a:r>
            <a:r>
              <a:rPr lang="en-US" altLang="zh-CN" sz="3600" b="1" dirty="0">
                <a:latin typeface="华文细黑" pitchFamily="2" charset="-122"/>
                <a:ea typeface="华文细黑" pitchFamily="2" charset="-122"/>
              </a:rPr>
              <a:t>),</a:t>
            </a:r>
            <a:endParaRPr lang="zh-CN" altLang="en-US" sz="3600" b="1" dirty="0">
              <a:latin typeface="华文细黑" pitchFamily="2" charset="-122"/>
              <a:ea typeface="华文细黑" pitchFamily="2" charset="-122"/>
            </a:endParaRPr>
          </a:p>
        </p:txBody>
      </p:sp>
      <p:graphicFrame>
        <p:nvGraphicFramePr>
          <p:cNvPr id="265233" name="Object 17"/>
          <p:cNvGraphicFramePr/>
          <p:nvPr/>
        </p:nvGraphicFramePr>
        <p:xfrm>
          <a:off x="1071563" y="3286125"/>
          <a:ext cx="6500812" cy="1247775"/>
        </p:xfrm>
        <a:graphic>
          <a:graphicData uri="http://schemas.openxmlformats.org/presentationml/2006/ole">
            <mc:AlternateContent xmlns:mc="http://schemas.openxmlformats.org/markup-compatibility/2006">
              <mc:Choice xmlns:v="urn:schemas-microsoft-com:vml" Requires="v">
                <p:oleObj spid="_x0000_s3079" name="" r:id="rId1" imgW="2360930" imgH="482600" progId="Equation.DSMT4">
                  <p:embed/>
                </p:oleObj>
              </mc:Choice>
              <mc:Fallback>
                <p:oleObj name="" r:id="rId1" imgW="2360930" imgH="482600" progId="Equation.DSMT4">
                  <p:embed/>
                  <p:pic>
                    <p:nvPicPr>
                      <p:cNvPr id="0" name="图片 3078"/>
                      <p:cNvPicPr/>
                      <p:nvPr/>
                    </p:nvPicPr>
                    <p:blipFill>
                      <a:blip r:embed="rId2">
                        <a:clrChange>
                          <a:clrFrom>
                            <a:srgbClr val="000000"/>
                          </a:clrFrom>
                          <a:clrTo>
                            <a:srgbClr val="000000"/>
                          </a:clrTo>
                        </a:clrChange>
                      </a:blip>
                      <a:stretch>
                        <a:fillRect/>
                      </a:stretch>
                    </p:blipFill>
                    <p:spPr>
                      <a:xfrm>
                        <a:off x="1071563" y="3286125"/>
                        <a:ext cx="6500812" cy="1247775"/>
                      </a:xfrm>
                      <a:prstGeom prst="rect">
                        <a:avLst/>
                      </a:prstGeom>
                      <a:noFill/>
                      <a:ln w="38100">
                        <a:noFill/>
                        <a:miter/>
                      </a:ln>
                    </p:spPr>
                  </p:pic>
                </p:oleObj>
              </mc:Fallback>
            </mc:AlternateContent>
          </a:graphicData>
        </a:graphic>
      </p:graphicFrame>
      <p:graphicFrame>
        <p:nvGraphicFramePr>
          <p:cNvPr id="265236" name="Object 20"/>
          <p:cNvGraphicFramePr/>
          <p:nvPr/>
        </p:nvGraphicFramePr>
        <p:xfrm>
          <a:off x="4068445" y="2095500"/>
          <a:ext cx="3135630" cy="535305"/>
        </p:xfrm>
        <a:graphic>
          <a:graphicData uri="http://schemas.openxmlformats.org/presentationml/2006/ole">
            <mc:AlternateContent xmlns:mc="http://schemas.openxmlformats.org/markup-compatibility/2006">
              <mc:Choice xmlns:v="urn:schemas-microsoft-com:vml" Requires="v">
                <p:oleObj spid="_x0000_s3082" name="" r:id="rId3" imgW="1562100" imgH="228600" progId="Equation.DSMT4">
                  <p:embed/>
                </p:oleObj>
              </mc:Choice>
              <mc:Fallback>
                <p:oleObj name="" r:id="rId3" imgW="1562100" imgH="228600" progId="Equation.DSMT4">
                  <p:embed/>
                  <p:pic>
                    <p:nvPicPr>
                      <p:cNvPr id="0" name="图片 3081"/>
                      <p:cNvPicPr/>
                      <p:nvPr/>
                    </p:nvPicPr>
                    <p:blipFill>
                      <a:blip r:embed="rId4">
                        <a:clrChange>
                          <a:clrFrom>
                            <a:srgbClr val="000000"/>
                          </a:clrFrom>
                          <a:clrTo>
                            <a:srgbClr val="000000"/>
                          </a:clrTo>
                        </a:clrChange>
                      </a:blip>
                      <a:stretch>
                        <a:fillRect/>
                      </a:stretch>
                    </p:blipFill>
                    <p:spPr>
                      <a:xfrm>
                        <a:off x="4068445" y="2095500"/>
                        <a:ext cx="3135630" cy="535305"/>
                      </a:xfrm>
                      <a:prstGeom prst="rect">
                        <a:avLst/>
                      </a:prstGeom>
                      <a:noFill/>
                      <a:ln w="38100">
                        <a:noFill/>
                        <a:miter/>
                      </a:ln>
                    </p:spPr>
                  </p:pic>
                </p:oleObj>
              </mc:Fallback>
            </mc:AlternateContent>
          </a:graphicData>
        </a:graphic>
      </p:graphicFrame>
      <p:grpSp>
        <p:nvGrpSpPr>
          <p:cNvPr id="18" name="Group 29"/>
          <p:cNvGrpSpPr/>
          <p:nvPr/>
        </p:nvGrpSpPr>
        <p:grpSpPr bwMode="auto">
          <a:xfrm>
            <a:off x="0" y="0"/>
            <a:ext cx="0" cy="0"/>
            <a:chOff x="398" y="3203"/>
            <a:chExt cx="1485" cy="907"/>
          </a:xfrm>
          <a:noFill/>
        </p:grpSpPr>
      </p:grpSp>
      <p:grpSp>
        <p:nvGrpSpPr>
          <p:cNvPr id="3" name="Group 30"/>
          <p:cNvGrpSpPr/>
          <p:nvPr/>
        </p:nvGrpSpPr>
        <p:grpSpPr>
          <a:xfrm>
            <a:off x="3929063" y="4857750"/>
            <a:ext cx="1571625" cy="785813"/>
            <a:chOff x="3012" y="3359"/>
            <a:chExt cx="810" cy="495"/>
          </a:xfrm>
        </p:grpSpPr>
        <p:sp>
          <p:nvSpPr>
            <p:cNvPr id="19462" name="AutoShape 27"/>
            <p:cNvSpPr/>
            <p:nvPr/>
          </p:nvSpPr>
          <p:spPr>
            <a:xfrm>
              <a:off x="3012" y="3359"/>
              <a:ext cx="810" cy="495"/>
            </a:xfrm>
            <a:prstGeom prst="wedgeRectCallout">
              <a:avLst>
                <a:gd name="adj1" fmla="val -6657"/>
                <a:gd name="adj2" fmla="val -50000"/>
              </a:avLst>
            </a:prstGeom>
            <a:noFill/>
            <a:ln w="9525" cap="flat" cmpd="sng">
              <a:solidFill>
                <a:srgbClr val="FF0066"/>
              </a:solidFill>
              <a:prstDash val="solid"/>
              <a:miter/>
              <a:headEnd type="none" w="med" len="med"/>
              <a:tailEnd type="none" w="med" len="med"/>
            </a:ln>
          </p:spPr>
          <p:txBody>
            <a:bodyPr anchor="t" anchorCtr="0"/>
            <a:p>
              <a:pPr algn="ctr"/>
              <a:endParaRPr lang="zh-CN" altLang="en-US" sz="3200" b="1" dirty="0">
                <a:latin typeface="Times New Roman" panose="02020603050405020304" pitchFamily="18" charset="0"/>
                <a:ea typeface="楷体_GB2312" pitchFamily="49" charset="-122"/>
              </a:endParaRPr>
            </a:p>
          </p:txBody>
        </p:sp>
        <p:graphicFrame>
          <p:nvGraphicFramePr>
            <p:cNvPr id="19463" name="Object 28"/>
            <p:cNvGraphicFramePr/>
            <p:nvPr/>
          </p:nvGraphicFramePr>
          <p:xfrm>
            <a:off x="3131" y="3431"/>
            <a:ext cx="544" cy="355"/>
          </p:xfrm>
          <a:graphic>
            <a:graphicData uri="http://schemas.openxmlformats.org/presentationml/2006/ole">
              <mc:AlternateContent xmlns:mc="http://schemas.openxmlformats.org/markup-compatibility/2006">
                <mc:Choice xmlns:v="urn:schemas-microsoft-com:vml" Requires="v">
                  <p:oleObj spid="_x0000_s3084" name="" r:id="rId5" imgW="393700" imgH="228600" progId="Equation.DSMT4">
                    <p:embed/>
                  </p:oleObj>
                </mc:Choice>
                <mc:Fallback>
                  <p:oleObj name="" r:id="rId5" imgW="393700" imgH="228600" progId="Equation.DSMT4">
                    <p:embed/>
                    <p:pic>
                      <p:nvPicPr>
                        <p:cNvPr id="0" name="图片 3083"/>
                        <p:cNvPicPr/>
                        <p:nvPr/>
                      </p:nvPicPr>
                      <p:blipFill>
                        <a:blip r:embed="rId6">
                          <a:clrChange>
                            <a:clrFrom>
                              <a:srgbClr val="000000"/>
                            </a:clrFrom>
                            <a:clrTo>
                              <a:srgbClr val="000000"/>
                            </a:clrTo>
                          </a:clrChange>
                        </a:blip>
                        <a:stretch>
                          <a:fillRect/>
                        </a:stretch>
                      </p:blipFill>
                      <p:spPr>
                        <a:xfrm>
                          <a:off x="3131" y="3431"/>
                          <a:ext cx="544" cy="355"/>
                        </a:xfrm>
                        <a:prstGeom prst="rect">
                          <a:avLst/>
                        </a:prstGeom>
                        <a:noFill/>
                        <a:ln w="38100">
                          <a:noFill/>
                          <a:miter/>
                        </a:ln>
                      </p:spPr>
                    </p:pic>
                  </p:oleObj>
                </mc:Fallback>
              </mc:AlternateContent>
            </a:graphicData>
          </a:graphic>
        </p:graphicFrame>
      </p:grpSp>
      <p:sp>
        <p:nvSpPr>
          <p:cNvPr id="265251" name="Rectangle 35"/>
          <p:cNvSpPr/>
          <p:nvPr/>
        </p:nvSpPr>
        <p:spPr>
          <a:xfrm>
            <a:off x="142875" y="2500313"/>
            <a:ext cx="4643438" cy="757237"/>
          </a:xfrm>
          <a:prstGeom prst="rect">
            <a:avLst/>
          </a:prstGeom>
          <a:noFill/>
          <a:ln w="9525">
            <a:noFill/>
          </a:ln>
        </p:spPr>
        <p:txBody>
          <a:bodyPr anchor="t" anchorCtr="0">
            <a:spAutoFit/>
          </a:bodyPr>
          <a:p>
            <a:pPr>
              <a:lnSpc>
                <a:spcPct val="120000"/>
              </a:lnSpc>
            </a:pPr>
            <a:r>
              <a:rPr lang="zh-CN" altLang="en-US" sz="3600" b="1" dirty="0">
                <a:latin typeface="华文细黑" pitchFamily="2" charset="-122"/>
                <a:ea typeface="华文细黑" pitchFamily="2" charset="-122"/>
              </a:rPr>
              <a:t>意给定的</a:t>
            </a:r>
            <a:r>
              <a:rPr lang="en-US" altLang="zh-CN" sz="3600" b="1" dirty="0">
                <a:latin typeface="华文细黑" pitchFamily="2" charset="-122"/>
                <a:ea typeface="华文细黑" pitchFamily="2" charset="-122"/>
              </a:rPr>
              <a:t>ε&gt;0,  </a:t>
            </a:r>
            <a:r>
              <a:rPr lang="zh-CN" altLang="en-US" sz="3600" b="1" dirty="0">
                <a:latin typeface="华文细黑" pitchFamily="2" charset="-122"/>
                <a:ea typeface="华文细黑" pitchFamily="2" charset="-122"/>
              </a:rPr>
              <a:t>恒有</a:t>
            </a:r>
            <a:endParaRPr lang="zh-CN" altLang="en-US" sz="3600" b="1" dirty="0">
              <a:latin typeface="华文细黑" pitchFamily="2" charset="-122"/>
              <a:ea typeface="华文细黑" pitchFamily="2" charset="-122"/>
            </a:endParaRPr>
          </a:p>
        </p:txBody>
      </p:sp>
      <p:sp>
        <p:nvSpPr>
          <p:cNvPr id="19465" name="Rectangle 36"/>
          <p:cNvSpPr/>
          <p:nvPr/>
        </p:nvSpPr>
        <p:spPr>
          <a:xfrm>
            <a:off x="250825" y="142875"/>
            <a:ext cx="5980113" cy="646113"/>
          </a:xfrm>
          <a:prstGeom prst="rect">
            <a:avLst/>
          </a:prstGeom>
          <a:noFill/>
          <a:ln w="9525">
            <a:noFill/>
          </a:ln>
        </p:spPr>
        <p:txBody>
          <a:bodyPr wrap="none" anchor="t" anchorCtr="0">
            <a:spAutoFit/>
          </a:bodyPr>
          <a:p>
            <a:r>
              <a:rPr lang="zh-CN" altLang="en-US" sz="3600" b="1" dirty="0">
                <a:solidFill>
                  <a:srgbClr val="FF0066"/>
                </a:solidFill>
                <a:latin typeface="黑体" panose="02010609060101010101" pitchFamily="49" charset="-122"/>
                <a:ea typeface="黑体" panose="02010609060101010101" pitchFamily="49" charset="-122"/>
              </a:rPr>
              <a:t>定理</a:t>
            </a:r>
            <a:r>
              <a:rPr lang="en-US" altLang="zh-CN" sz="3600" b="1" dirty="0">
                <a:solidFill>
                  <a:srgbClr val="FF0066"/>
                </a:solidFill>
                <a:latin typeface="黑体" panose="02010609060101010101" pitchFamily="49" charset="-122"/>
                <a:ea typeface="黑体" panose="02010609060101010101" pitchFamily="49" charset="-122"/>
              </a:rPr>
              <a:t>2.1(</a:t>
            </a:r>
            <a:r>
              <a:rPr lang="zh-CN" altLang="en-US" sz="3600" b="1" dirty="0">
                <a:solidFill>
                  <a:srgbClr val="FF0066"/>
                </a:solidFill>
                <a:latin typeface="黑体" panose="02010609060101010101" pitchFamily="49" charset="-122"/>
                <a:ea typeface="黑体" panose="02010609060101010101" pitchFamily="49" charset="-122"/>
              </a:rPr>
              <a:t>切比雪夫大数定律</a:t>
            </a:r>
            <a:r>
              <a:rPr lang="en-US" altLang="zh-CN" sz="3600" b="1" dirty="0">
                <a:solidFill>
                  <a:srgbClr val="FF0066"/>
                </a:solidFill>
                <a:latin typeface="黑体" panose="02010609060101010101" pitchFamily="49" charset="-122"/>
                <a:ea typeface="黑体" panose="02010609060101010101" pitchFamily="49" charset="-122"/>
              </a:rPr>
              <a:t>)</a:t>
            </a:r>
            <a:endParaRPr lang="en-US" altLang="zh-CN" sz="3600" b="1" dirty="0">
              <a:solidFill>
                <a:srgbClr val="FF0066"/>
              </a:solidFill>
              <a:latin typeface="黑体" panose="02010609060101010101" pitchFamily="49" charset="-122"/>
              <a:ea typeface="黑体" panose="02010609060101010101" pitchFamily="49" charset="-122"/>
            </a:endParaRPr>
          </a:p>
        </p:txBody>
      </p:sp>
      <p:grpSp>
        <p:nvGrpSpPr>
          <p:cNvPr id="4" name="组合 17"/>
          <p:cNvGrpSpPr/>
          <p:nvPr/>
        </p:nvGrpSpPr>
        <p:grpSpPr>
          <a:xfrm>
            <a:off x="6000750" y="5357813"/>
            <a:ext cx="2646363" cy="714375"/>
            <a:chOff x="6429389" y="4357694"/>
            <a:chExt cx="2286016" cy="642942"/>
          </a:xfrm>
        </p:grpSpPr>
        <p:sp>
          <p:nvSpPr>
            <p:cNvPr id="19467" name="AutoShape 32"/>
            <p:cNvSpPr/>
            <p:nvPr/>
          </p:nvSpPr>
          <p:spPr>
            <a:xfrm>
              <a:off x="6429389" y="4357694"/>
              <a:ext cx="2286016" cy="642942"/>
            </a:xfrm>
            <a:prstGeom prst="wedgeRectCallout">
              <a:avLst>
                <a:gd name="adj1" fmla="val -50000"/>
                <a:gd name="adj2" fmla="val -50000"/>
              </a:avLst>
            </a:prstGeom>
            <a:solidFill>
              <a:srgbClr val="66FFFF"/>
            </a:solidFill>
            <a:ln w="12700" cap="flat" cmpd="sng">
              <a:solidFill>
                <a:srgbClr val="0000CC"/>
              </a:solidFill>
              <a:prstDash val="solid"/>
              <a:miter/>
              <a:headEnd type="none" w="med" len="med"/>
              <a:tailEnd type="none" w="med" len="med"/>
            </a:ln>
          </p:spPr>
          <p:txBody>
            <a:bodyPr anchor="t" anchorCtr="0"/>
            <a:p>
              <a:r>
                <a:rPr lang="en-US" altLang="zh-CN" sz="3600" b="1" dirty="0">
                  <a:latin typeface="楷体_GB2312" pitchFamily="49" charset="-122"/>
                  <a:ea typeface="楷体_GB2312" pitchFamily="49" charset="-122"/>
                </a:rPr>
                <a:t> </a:t>
              </a:r>
              <a:endParaRPr lang="en-US" altLang="zh-CN" sz="3600" b="1" dirty="0">
                <a:latin typeface="楷体_GB2312" pitchFamily="49" charset="-122"/>
                <a:ea typeface="楷体_GB2312" pitchFamily="49" charset="-122"/>
              </a:endParaRPr>
            </a:p>
          </p:txBody>
        </p:sp>
        <p:graphicFrame>
          <p:nvGraphicFramePr>
            <p:cNvPr id="19468" name="Object 32"/>
            <p:cNvGraphicFramePr/>
            <p:nvPr/>
          </p:nvGraphicFramePr>
          <p:xfrm>
            <a:off x="6486539" y="4469599"/>
            <a:ext cx="2102595" cy="459601"/>
          </p:xfrm>
          <a:graphic>
            <a:graphicData uri="http://schemas.openxmlformats.org/presentationml/2006/ole">
              <mc:AlternateContent xmlns:mc="http://schemas.openxmlformats.org/markup-compatibility/2006">
                <mc:Choice xmlns:v="urn:schemas-microsoft-com:vml" Requires="v">
                  <p:oleObj spid="_x0000_s3086" name="" r:id="rId7" imgW="2614930" imgH="571500" progId="Equation.DSMT4">
                    <p:embed/>
                  </p:oleObj>
                </mc:Choice>
                <mc:Fallback>
                  <p:oleObj name="" r:id="rId7" imgW="2614930" imgH="571500" progId="Equation.DSMT4">
                    <p:embed/>
                    <p:pic>
                      <p:nvPicPr>
                        <p:cNvPr id="0" name="图片 3085"/>
                        <p:cNvPicPr/>
                        <p:nvPr/>
                      </p:nvPicPr>
                      <p:blipFill>
                        <a:blip r:embed="rId8">
                          <a:clrChange>
                            <a:clrFrom>
                              <a:srgbClr val="000000"/>
                            </a:clrFrom>
                            <a:clrTo>
                              <a:srgbClr val="000000"/>
                            </a:clrTo>
                          </a:clrChange>
                        </a:blip>
                        <a:stretch>
                          <a:fillRect/>
                        </a:stretch>
                      </p:blipFill>
                      <p:spPr>
                        <a:xfrm>
                          <a:off x="6486539" y="4469599"/>
                          <a:ext cx="2102595" cy="459601"/>
                        </a:xfrm>
                        <a:prstGeom prst="rect">
                          <a:avLst/>
                        </a:prstGeom>
                        <a:noFill/>
                        <a:ln w="38100">
                          <a:noFill/>
                          <a:miter/>
                        </a:ln>
                      </p:spPr>
                    </p:pic>
                  </p:oleObj>
                </mc:Fallback>
              </mc:AlternateContent>
            </a:graphicData>
          </a:graphic>
        </p:graphicFrame>
      </p:grpSp>
      <p:graphicFrame>
        <p:nvGraphicFramePr>
          <p:cNvPr id="117781" name="Object 21"/>
          <p:cNvGraphicFramePr/>
          <p:nvPr/>
        </p:nvGraphicFramePr>
        <p:xfrm>
          <a:off x="4428490" y="908685"/>
          <a:ext cx="3071813" cy="554038"/>
        </p:xfrm>
        <a:graphic>
          <a:graphicData uri="http://schemas.openxmlformats.org/presentationml/2006/ole">
            <mc:AlternateContent xmlns:mc="http://schemas.openxmlformats.org/markup-compatibility/2006">
              <mc:Choice xmlns:v="urn:schemas-microsoft-com:vml" Requires="v">
                <p:oleObj spid="_x0000_s3085" name="" r:id="rId9" imgW="887730" imgH="177800" progId="Equation.DSMT4">
                  <p:embed/>
                </p:oleObj>
              </mc:Choice>
              <mc:Fallback>
                <p:oleObj name="" r:id="rId9" imgW="887730" imgH="177800" progId="Equation.DSMT4">
                  <p:embed/>
                  <p:pic>
                    <p:nvPicPr>
                      <p:cNvPr id="0" name="图片 3084"/>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4428490" y="908685"/>
                        <a:ext cx="3071813" cy="554038"/>
                      </a:xfrm>
                      <a:prstGeom prst="rect">
                        <a:avLst/>
                      </a:prstGeom>
                      <a:noFill/>
                      <a:ln w="38100">
                        <a:noFill/>
                        <a:miter/>
                      </a:ln>
                    </p:spPr>
                  </p:pic>
                </p:oleObj>
              </mc:Fallback>
            </mc:AlternateContent>
          </a:graphicData>
        </a:graphic>
      </p:graphicFrame>
      <p:sp>
        <p:nvSpPr>
          <p:cNvPr id="19" name="Rectangle 35"/>
          <p:cNvSpPr/>
          <p:nvPr/>
        </p:nvSpPr>
        <p:spPr>
          <a:xfrm>
            <a:off x="7143750" y="1928813"/>
            <a:ext cx="1928813" cy="757237"/>
          </a:xfrm>
          <a:prstGeom prst="rect">
            <a:avLst/>
          </a:prstGeom>
          <a:noFill/>
          <a:ln w="9525">
            <a:noFill/>
          </a:ln>
        </p:spPr>
        <p:txBody>
          <a:bodyPr anchor="t" anchorCtr="0">
            <a:spAutoFit/>
          </a:bodyPr>
          <a:p>
            <a:pPr>
              <a:lnSpc>
                <a:spcPct val="120000"/>
              </a:lnSpc>
            </a:pPr>
            <a:r>
              <a:rPr lang="zh-CN" altLang="en-US" sz="3600" b="1" dirty="0">
                <a:latin typeface="华文细黑" pitchFamily="2" charset="-122"/>
                <a:ea typeface="华文细黑" pitchFamily="2" charset="-122"/>
              </a:rPr>
              <a:t>则对任</a:t>
            </a:r>
            <a:endParaRPr lang="zh-CN" altLang="en-US" sz="3600" b="1" dirty="0">
              <a:latin typeface="华文细黑" pitchFamily="2" charset="-122"/>
              <a:ea typeface="华文细黑"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5232"/>
                                        </p:tgtEl>
                                        <p:attrNameLst>
                                          <p:attrName>style.visibility</p:attrName>
                                        </p:attrNameLst>
                                      </p:cBhvr>
                                      <p:to>
                                        <p:strVal val="visible"/>
                                      </p:to>
                                    </p:set>
                                    <p:anim calcmode="lin" valueType="num">
                                      <p:cBhvr additive="base">
                                        <p:cTn id="7" dur="500" fill="hold"/>
                                        <p:tgtEl>
                                          <p:spTgt spid="265232"/>
                                        </p:tgtEl>
                                        <p:attrNameLst>
                                          <p:attrName>ppt_x</p:attrName>
                                        </p:attrNameLst>
                                      </p:cBhvr>
                                      <p:tavLst>
                                        <p:tav tm="0">
                                          <p:val>
                                            <p:strVal val="1+#ppt_w/2"/>
                                          </p:val>
                                        </p:tav>
                                        <p:tav tm="100000">
                                          <p:val>
                                            <p:strVal val="#ppt_x"/>
                                          </p:val>
                                        </p:tav>
                                      </p:tavLst>
                                    </p:anim>
                                    <p:anim calcmode="lin" valueType="num">
                                      <p:cBhvr additive="base">
                                        <p:cTn id="8" dur="500" fill="hold"/>
                                        <p:tgtEl>
                                          <p:spTgt spid="265232"/>
                                        </p:tgtEl>
                                        <p:attrNameLst>
                                          <p:attrName>ppt_y</p:attrName>
                                        </p:attrNameLst>
                                      </p:cBhvr>
                                      <p:tavLst>
                                        <p:tav tm="0">
                                          <p:val>
                                            <p:strVal val="#ppt_y"/>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117781"/>
                                        </p:tgtEl>
                                        <p:attrNameLst>
                                          <p:attrName>style.visibility</p:attrName>
                                        </p:attrNameLst>
                                      </p:cBhvr>
                                      <p:to>
                                        <p:strVal val="visible"/>
                                      </p:to>
                                    </p:set>
                                    <p:animEffect transition="in" filter="slide(fromBottom)">
                                      <p:cBhvr>
                                        <p:cTn id="11" dur="500"/>
                                        <p:tgtEl>
                                          <p:spTgt spid="117781"/>
                                        </p:tgtEl>
                                      </p:cBhvr>
                                    </p:animEffect>
                                  </p:childTnLst>
                                </p:cTn>
                              </p:par>
                              <p:par>
                                <p:cTn id="12" presetID="2" presetClass="entr" presetSubtype="2" fill="hold" nodeType="withEffect">
                                  <p:stCondLst>
                                    <p:cond delay="0"/>
                                  </p:stCondLst>
                                  <p:childTnLst>
                                    <p:set>
                                      <p:cBhvr>
                                        <p:cTn id="13" dur="1" fill="hold">
                                          <p:stCondLst>
                                            <p:cond delay="0"/>
                                          </p:stCondLst>
                                        </p:cTn>
                                        <p:tgtEl>
                                          <p:spTgt spid="265236"/>
                                        </p:tgtEl>
                                        <p:attrNameLst>
                                          <p:attrName>style.visibility</p:attrName>
                                        </p:attrNameLst>
                                      </p:cBhvr>
                                      <p:to>
                                        <p:strVal val="visible"/>
                                      </p:to>
                                    </p:set>
                                    <p:anim calcmode="lin" valueType="num">
                                      <p:cBhvr additive="base">
                                        <p:cTn id="14" dur="500" fill="hold"/>
                                        <p:tgtEl>
                                          <p:spTgt spid="265236"/>
                                        </p:tgtEl>
                                        <p:attrNameLst>
                                          <p:attrName>ppt_x</p:attrName>
                                        </p:attrNameLst>
                                      </p:cBhvr>
                                      <p:tavLst>
                                        <p:tav tm="0">
                                          <p:val>
                                            <p:strVal val="1+#ppt_w/2"/>
                                          </p:val>
                                        </p:tav>
                                        <p:tav tm="100000">
                                          <p:val>
                                            <p:strVal val="#ppt_x"/>
                                          </p:val>
                                        </p:tav>
                                      </p:tavLst>
                                    </p:anim>
                                    <p:anim calcmode="lin" valueType="num">
                                      <p:cBhvr additive="base">
                                        <p:cTn id="15" dur="500" fill="hold"/>
                                        <p:tgtEl>
                                          <p:spTgt spid="26523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265251"/>
                                        </p:tgtEl>
                                        <p:attrNameLst>
                                          <p:attrName>style.visibility</p:attrName>
                                        </p:attrNameLst>
                                      </p:cBhvr>
                                      <p:to>
                                        <p:strVal val="visible"/>
                                      </p:to>
                                    </p:set>
                                    <p:anim calcmode="lin" valueType="num">
                                      <p:cBhvr additive="base">
                                        <p:cTn id="25" dur="500" fill="hold"/>
                                        <p:tgtEl>
                                          <p:spTgt spid="265251"/>
                                        </p:tgtEl>
                                        <p:attrNameLst>
                                          <p:attrName>ppt_x</p:attrName>
                                        </p:attrNameLst>
                                      </p:cBhvr>
                                      <p:tavLst>
                                        <p:tav tm="0">
                                          <p:val>
                                            <p:strVal val="0-#ppt_w/2"/>
                                          </p:val>
                                        </p:tav>
                                        <p:tav tm="100000">
                                          <p:val>
                                            <p:strVal val="#ppt_x"/>
                                          </p:val>
                                        </p:tav>
                                      </p:tavLst>
                                    </p:anim>
                                    <p:anim calcmode="lin" valueType="num">
                                      <p:cBhvr additive="base">
                                        <p:cTn id="26" dur="500" fill="hold"/>
                                        <p:tgtEl>
                                          <p:spTgt spid="26525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65233"/>
                                        </p:tgtEl>
                                        <p:attrNameLst>
                                          <p:attrName>style.visibility</p:attrName>
                                        </p:attrNameLst>
                                      </p:cBhvr>
                                      <p:to>
                                        <p:strVal val="visible"/>
                                      </p:to>
                                    </p:set>
                                    <p:anim calcmode="lin" valueType="num">
                                      <p:cBhvr>
                                        <p:cTn id="31" dur="500" fill="hold"/>
                                        <p:tgtEl>
                                          <p:spTgt spid="265233"/>
                                        </p:tgtEl>
                                        <p:attrNameLst>
                                          <p:attrName>ppt_w</p:attrName>
                                        </p:attrNameLst>
                                      </p:cBhvr>
                                      <p:tavLst>
                                        <p:tav tm="0">
                                          <p:val>
                                            <p:fltVal val="0.000000"/>
                                          </p:val>
                                        </p:tav>
                                        <p:tav tm="100000">
                                          <p:val>
                                            <p:strVal val="#ppt_w"/>
                                          </p:val>
                                        </p:tav>
                                      </p:tavLst>
                                    </p:anim>
                                    <p:anim calcmode="lin" valueType="num">
                                      <p:cBhvr>
                                        <p:cTn id="32" dur="500" fill="hold"/>
                                        <p:tgtEl>
                                          <p:spTgt spid="265233"/>
                                        </p:tgtEl>
                                        <p:attrNameLst>
                                          <p:attrName>ppt_h</p:attrName>
                                        </p:attrNameLst>
                                      </p:cBhvr>
                                      <p:tavLst>
                                        <p:tav tm="0">
                                          <p:val>
                                            <p:fltVal val="0.000000"/>
                                          </p:val>
                                        </p:tav>
                                        <p:tav tm="100000">
                                          <p:val>
                                            <p:strVal val="#ppt_h"/>
                                          </p:val>
                                        </p:tav>
                                      </p:tavLst>
                                    </p:anim>
                                    <p:animEffect transition="in" filter="fade">
                                      <p:cBhvr>
                                        <p:cTn id="33" dur="500"/>
                                        <p:tgtEl>
                                          <p:spTgt spid="26523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checkerboard(across)">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1+#ppt_w/2"/>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2" grpId="0"/>
      <p:bldP spid="265251"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2" name="矩形 5"/>
          <p:cNvSpPr>
            <a:spLocks noChangeArrowheads="1"/>
          </p:cNvSpPr>
          <p:nvPr/>
        </p:nvSpPr>
        <p:spPr bwMode="auto">
          <a:xfrm>
            <a:off x="142875" y="142875"/>
            <a:ext cx="2571750" cy="6461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FF0066"/>
                </a:solidFill>
                <a:effectLst/>
                <a:uLnTx/>
                <a:uFillTx/>
                <a:latin typeface="+mn-ea"/>
                <a:ea typeface="+mn-ea"/>
                <a:cs typeface="+mn-cs"/>
              </a:rPr>
              <a:t>说明</a:t>
            </a:r>
            <a:endParaRPr kumimoji="1" lang="en-US" altLang="zh-CN" sz="3600" b="1" i="0" u="none" strike="noStrike" kern="1200" cap="none" spc="0" normalizeH="0" baseline="0" noProof="0" dirty="0">
              <a:ln>
                <a:noFill/>
              </a:ln>
              <a:solidFill>
                <a:srgbClr val="FF0066"/>
              </a:solidFill>
              <a:effectLst/>
              <a:uLnTx/>
              <a:uFillTx/>
              <a:latin typeface="+mn-ea"/>
              <a:ea typeface="+mn-ea"/>
              <a:cs typeface="+mn-cs"/>
            </a:endParaRPr>
          </a:p>
        </p:txBody>
      </p:sp>
      <p:sp>
        <p:nvSpPr>
          <p:cNvPr id="12297" name="矩形 8"/>
          <p:cNvSpPr/>
          <p:nvPr/>
        </p:nvSpPr>
        <p:spPr>
          <a:xfrm>
            <a:off x="214313" y="4356100"/>
            <a:ext cx="8715375" cy="1754188"/>
          </a:xfrm>
          <a:prstGeom prst="rect">
            <a:avLst/>
          </a:prstGeom>
          <a:noFill/>
          <a:ln w="9525">
            <a:noFill/>
          </a:ln>
        </p:spPr>
        <p:txBody>
          <a:bodyPr anchor="t" anchorCtr="0">
            <a:spAutoFit/>
          </a:bodyPr>
          <a:p>
            <a:pPr>
              <a:lnSpc>
                <a:spcPct val="150000"/>
              </a:lnSpc>
            </a:pPr>
            <a:r>
              <a:rPr lang="zh-CN" altLang="en-US" sz="3600" b="1" dirty="0">
                <a:solidFill>
                  <a:srgbClr val="000000"/>
                </a:solidFill>
                <a:latin typeface="华文楷体" pitchFamily="2" charset="-122"/>
                <a:ea typeface="华文楷体" pitchFamily="2" charset="-122"/>
              </a:rPr>
              <a:t>    即随</a:t>
            </a:r>
            <a:r>
              <a:rPr lang="en-US" altLang="zh-CN" sz="3600" b="1" dirty="0">
                <a:solidFill>
                  <a:srgbClr val="000000"/>
                </a:solidFill>
                <a:latin typeface="华文楷体" pitchFamily="2" charset="-122"/>
                <a:ea typeface="华文楷体" pitchFamily="2" charset="-122"/>
              </a:rPr>
              <a:t>n</a:t>
            </a:r>
            <a:r>
              <a:rPr lang="zh-CN" altLang="en-US" sz="3600" b="1" dirty="0">
                <a:solidFill>
                  <a:srgbClr val="000000"/>
                </a:solidFill>
                <a:latin typeface="华文楷体" pitchFamily="2" charset="-122"/>
                <a:ea typeface="华文楷体" pitchFamily="2" charset="-122"/>
              </a:rPr>
              <a:t>的增大，            几乎都密集在其数学期望                     附近</a:t>
            </a:r>
            <a:r>
              <a:rPr lang="en-US" altLang="zh-CN" sz="3600" b="1" dirty="0">
                <a:solidFill>
                  <a:srgbClr val="000000"/>
                </a:solidFill>
                <a:latin typeface="华文楷体" pitchFamily="2" charset="-122"/>
                <a:ea typeface="华文楷体" pitchFamily="2" charset="-122"/>
              </a:rPr>
              <a:t>. </a:t>
            </a:r>
            <a:endParaRPr lang="zh-CN" altLang="en-US" dirty="0">
              <a:latin typeface="华文楷体" pitchFamily="2" charset="-122"/>
              <a:ea typeface="华文楷体" pitchFamily="2" charset="-122"/>
            </a:endParaRPr>
          </a:p>
        </p:txBody>
      </p:sp>
      <p:graphicFrame>
        <p:nvGraphicFramePr>
          <p:cNvPr id="12294" name="Object 24"/>
          <p:cNvGraphicFramePr/>
          <p:nvPr/>
        </p:nvGraphicFramePr>
        <p:xfrm>
          <a:off x="2412365" y="5228908"/>
          <a:ext cx="2287588" cy="1144587"/>
        </p:xfrm>
        <a:graphic>
          <a:graphicData uri="http://schemas.openxmlformats.org/presentationml/2006/ole">
            <mc:AlternateContent xmlns:mc="http://schemas.openxmlformats.org/markup-compatibility/2006">
              <mc:Choice xmlns:v="urn:schemas-microsoft-com:vml" Requires="v">
                <p:oleObj spid="_x0000_s3080" name="" r:id="rId1" imgW="812165" imgH="457200" progId="Equation.DSMT4">
                  <p:embed/>
                </p:oleObj>
              </mc:Choice>
              <mc:Fallback>
                <p:oleObj name="" r:id="rId1" imgW="812165" imgH="457200" progId="Equation.DSMT4">
                  <p:embed/>
                  <p:pic>
                    <p:nvPicPr>
                      <p:cNvPr id="0" name="图片 3079"/>
                      <p:cNvPicPr/>
                      <p:nvPr/>
                    </p:nvPicPr>
                    <p:blipFill>
                      <a:blip r:embed="rId2">
                        <a:clrChange>
                          <a:clrFrom>
                            <a:srgbClr val="000000"/>
                          </a:clrFrom>
                          <a:clrTo>
                            <a:srgbClr val="000000"/>
                          </a:clrTo>
                        </a:clrChange>
                      </a:blip>
                      <a:stretch>
                        <a:fillRect/>
                      </a:stretch>
                    </p:blipFill>
                    <p:spPr>
                      <a:xfrm>
                        <a:off x="2412365" y="5228908"/>
                        <a:ext cx="2287588" cy="1144587"/>
                      </a:xfrm>
                      <a:prstGeom prst="rect">
                        <a:avLst/>
                      </a:prstGeom>
                      <a:noFill/>
                      <a:ln w="38100">
                        <a:noFill/>
                        <a:miter/>
                      </a:ln>
                    </p:spPr>
                  </p:pic>
                </p:oleObj>
              </mc:Fallback>
            </mc:AlternateContent>
          </a:graphicData>
        </a:graphic>
      </p:graphicFrame>
      <p:graphicFrame>
        <p:nvGraphicFramePr>
          <p:cNvPr id="2" name="Object 24"/>
          <p:cNvGraphicFramePr/>
          <p:nvPr/>
        </p:nvGraphicFramePr>
        <p:xfrm>
          <a:off x="3786188" y="4356100"/>
          <a:ext cx="1357312" cy="974725"/>
        </p:xfrm>
        <a:graphic>
          <a:graphicData uri="http://schemas.openxmlformats.org/presentationml/2006/ole">
            <mc:AlternateContent xmlns:mc="http://schemas.openxmlformats.org/markup-compatibility/2006">
              <mc:Choice xmlns:v="urn:schemas-microsoft-com:vml" Requires="v">
                <p:oleObj spid="_x0000_s3088" name="" r:id="rId3" imgW="533400" imgH="431800" progId="Equation.DSMT4">
                  <p:embed/>
                </p:oleObj>
              </mc:Choice>
              <mc:Fallback>
                <p:oleObj name="" r:id="rId3" imgW="533400" imgH="431800" progId="Equation.DSMT4">
                  <p:embed/>
                  <p:pic>
                    <p:nvPicPr>
                      <p:cNvPr id="0" name="图片 3087"/>
                      <p:cNvPicPr/>
                      <p:nvPr/>
                    </p:nvPicPr>
                    <p:blipFill>
                      <a:blip r:embed="rId4">
                        <a:clrChange>
                          <a:clrFrom>
                            <a:srgbClr val="000000"/>
                          </a:clrFrom>
                          <a:clrTo>
                            <a:srgbClr val="000000"/>
                          </a:clrTo>
                        </a:clrChange>
                      </a:blip>
                      <a:stretch>
                        <a:fillRect/>
                      </a:stretch>
                    </p:blipFill>
                    <p:spPr>
                      <a:xfrm>
                        <a:off x="3786188" y="4356100"/>
                        <a:ext cx="1357312" cy="974725"/>
                      </a:xfrm>
                      <a:prstGeom prst="rect">
                        <a:avLst/>
                      </a:prstGeom>
                      <a:noFill/>
                      <a:ln w="38100">
                        <a:noFill/>
                        <a:miter/>
                      </a:ln>
                    </p:spPr>
                  </p:pic>
                </p:oleObj>
              </mc:Fallback>
            </mc:AlternateContent>
          </a:graphicData>
        </a:graphic>
      </p:graphicFrame>
      <p:sp>
        <p:nvSpPr>
          <p:cNvPr id="10" name="Rectangle 35"/>
          <p:cNvSpPr/>
          <p:nvPr/>
        </p:nvSpPr>
        <p:spPr>
          <a:xfrm>
            <a:off x="214313" y="857250"/>
            <a:ext cx="8715375" cy="1422400"/>
          </a:xfrm>
          <a:prstGeom prst="rect">
            <a:avLst/>
          </a:prstGeom>
          <a:noFill/>
          <a:ln w="9525">
            <a:noFill/>
          </a:ln>
        </p:spPr>
        <p:txBody>
          <a:bodyPr anchor="t" anchorCtr="0">
            <a:spAutoFit/>
          </a:bodyPr>
          <a:p>
            <a:pPr>
              <a:lnSpc>
                <a:spcPct val="120000"/>
              </a:lnSpc>
            </a:pPr>
            <a:r>
              <a:rPr lang="zh-CN" altLang="en-US" sz="3600" b="1" dirty="0">
                <a:latin typeface="华文楷体" pitchFamily="2" charset="-122"/>
                <a:ea typeface="华文楷体" pitchFamily="2" charset="-122"/>
              </a:rPr>
              <a:t>定理表明                      的算术平均值</a:t>
            </a:r>
            <a:endParaRPr lang="en-US" altLang="zh-CN" sz="3600" b="1" dirty="0">
              <a:latin typeface="华文楷体" pitchFamily="2" charset="-122"/>
              <a:ea typeface="华文楷体" pitchFamily="2" charset="-122"/>
            </a:endParaRPr>
          </a:p>
          <a:p>
            <a:pPr>
              <a:lnSpc>
                <a:spcPct val="120000"/>
              </a:lnSpc>
            </a:pPr>
            <a:r>
              <a:rPr lang="zh-CN" altLang="en-US" sz="3600" b="1" dirty="0">
                <a:latin typeface="华文楷体" pitchFamily="2" charset="-122"/>
                <a:ea typeface="华文楷体" pitchFamily="2" charset="-122"/>
              </a:rPr>
              <a:t>当</a:t>
            </a:r>
            <a:r>
              <a:rPr lang="en-US" altLang="zh-CN" sz="3600" b="1" i="1" dirty="0">
                <a:latin typeface="华文楷体" pitchFamily="2" charset="-122"/>
                <a:ea typeface="华文楷体" pitchFamily="2" charset="-122"/>
              </a:rPr>
              <a:t>n</a:t>
            </a:r>
            <a:r>
              <a:rPr lang="en-US" altLang="zh-CN" sz="3600" b="1" dirty="0">
                <a:latin typeface="华文楷体" pitchFamily="2" charset="-122"/>
                <a:ea typeface="华文楷体" pitchFamily="2" charset="-122"/>
                <a:sym typeface="Mathematica1" pitchFamily="2" charset="2"/>
              </a:rPr>
              <a:t></a:t>
            </a:r>
            <a:r>
              <a:rPr lang="zh-CN" altLang="en-US" sz="3600" b="1" dirty="0">
                <a:latin typeface="华文楷体" pitchFamily="2" charset="-122"/>
                <a:ea typeface="华文楷体" pitchFamily="2" charset="-122"/>
                <a:sym typeface="Mathematica1" pitchFamily="2" charset="2"/>
              </a:rPr>
              <a:t>时依概率收敛于它的数学期望</a:t>
            </a:r>
            <a:r>
              <a:rPr lang="en-US" altLang="zh-CN" sz="3600" b="1" dirty="0">
                <a:latin typeface="华文楷体" pitchFamily="2" charset="-122"/>
                <a:ea typeface="华文楷体" pitchFamily="2" charset="-122"/>
                <a:sym typeface="Mathematica1" pitchFamily="2" charset="2"/>
              </a:rPr>
              <a:t>:</a:t>
            </a:r>
            <a:endParaRPr lang="zh-CN" altLang="en-US" sz="3600" b="1" dirty="0">
              <a:latin typeface="华文楷体" pitchFamily="2" charset="-122"/>
              <a:ea typeface="华文楷体" pitchFamily="2" charset="-122"/>
            </a:endParaRPr>
          </a:p>
        </p:txBody>
      </p:sp>
      <p:graphicFrame>
        <p:nvGraphicFramePr>
          <p:cNvPr id="11" name="Object 17"/>
          <p:cNvGraphicFramePr/>
          <p:nvPr/>
        </p:nvGraphicFramePr>
        <p:xfrm>
          <a:off x="2071688" y="2286000"/>
          <a:ext cx="4071937" cy="1111250"/>
        </p:xfrm>
        <a:graphic>
          <a:graphicData uri="http://schemas.openxmlformats.org/presentationml/2006/ole">
            <mc:AlternateContent xmlns:mc="http://schemas.openxmlformats.org/markup-compatibility/2006">
              <mc:Choice xmlns:v="urn:schemas-microsoft-com:vml" Requires="v">
                <p:oleObj spid="_x0000_s3081" name="" r:id="rId5" imgW="1650365" imgH="431800" progId="Equation.DSMT4">
                  <p:embed/>
                </p:oleObj>
              </mc:Choice>
              <mc:Fallback>
                <p:oleObj name="" r:id="rId5" imgW="1650365" imgH="431800" progId="Equation.DSMT4">
                  <p:embed/>
                  <p:pic>
                    <p:nvPicPr>
                      <p:cNvPr id="0" name="图片 3080"/>
                      <p:cNvPicPr/>
                      <p:nvPr/>
                    </p:nvPicPr>
                    <p:blipFill>
                      <a:blip r:embed="rId6"/>
                      <a:stretch>
                        <a:fillRect/>
                      </a:stretch>
                    </p:blipFill>
                    <p:spPr>
                      <a:xfrm>
                        <a:off x="2071688" y="2286000"/>
                        <a:ext cx="4071937" cy="1111250"/>
                      </a:xfrm>
                      <a:prstGeom prst="rect">
                        <a:avLst/>
                      </a:prstGeom>
                      <a:noFill/>
                      <a:ln w="38100">
                        <a:noFill/>
                        <a:miter/>
                      </a:ln>
                    </p:spPr>
                  </p:pic>
                </p:oleObj>
              </mc:Fallback>
            </mc:AlternateContent>
          </a:graphicData>
        </a:graphic>
      </p:graphicFrame>
      <p:graphicFrame>
        <p:nvGraphicFramePr>
          <p:cNvPr id="13" name="Object 12"/>
          <p:cNvGraphicFramePr/>
          <p:nvPr/>
        </p:nvGraphicFramePr>
        <p:xfrm>
          <a:off x="2143125" y="3571875"/>
          <a:ext cx="2827338" cy="655638"/>
        </p:xfrm>
        <a:graphic>
          <a:graphicData uri="http://schemas.openxmlformats.org/presentationml/2006/ole">
            <mc:AlternateContent xmlns:mc="http://schemas.openxmlformats.org/markup-compatibility/2006">
              <mc:Choice xmlns:v="urn:schemas-microsoft-com:vml" Requires="v">
                <p:oleObj spid="_x0000_s3083" name="" r:id="rId7" imgW="989965" imgH="228600" progId="Equation.DSMT4">
                  <p:embed/>
                </p:oleObj>
              </mc:Choice>
              <mc:Fallback>
                <p:oleObj name="" r:id="rId7" imgW="989965" imgH="228600" progId="Equation.DSMT4">
                  <p:embed/>
                  <p:pic>
                    <p:nvPicPr>
                      <p:cNvPr id="0" name="图片 3082"/>
                      <p:cNvPicPr/>
                      <p:nvPr/>
                    </p:nvPicPr>
                    <p:blipFill>
                      <a:blip r:embed="rId8"/>
                      <a:stretch>
                        <a:fillRect/>
                      </a:stretch>
                    </p:blipFill>
                    <p:spPr>
                      <a:xfrm>
                        <a:off x="2143125" y="3571875"/>
                        <a:ext cx="2827338" cy="655638"/>
                      </a:xfrm>
                      <a:prstGeom prst="rect">
                        <a:avLst/>
                      </a:prstGeom>
                      <a:noFill/>
                      <a:ln w="38100">
                        <a:noFill/>
                        <a:miter/>
                      </a:ln>
                    </p:spPr>
                  </p:pic>
                </p:oleObj>
              </mc:Fallback>
            </mc:AlternateContent>
          </a:graphicData>
        </a:graphic>
      </p:graphicFrame>
      <p:sp>
        <p:nvSpPr>
          <p:cNvPr id="14" name="矩形 13"/>
          <p:cNvSpPr/>
          <p:nvPr/>
        </p:nvSpPr>
        <p:spPr>
          <a:xfrm>
            <a:off x="928688" y="3500438"/>
            <a:ext cx="1071562" cy="646112"/>
          </a:xfrm>
          <a:prstGeom prst="rect">
            <a:avLst/>
          </a:prstGeom>
          <a:noFill/>
          <a:ln w="9525">
            <a:noFill/>
          </a:ln>
        </p:spPr>
        <p:txBody>
          <a:bodyPr anchor="t" anchorCtr="0">
            <a:spAutoFit/>
          </a:bodyPr>
          <a:p>
            <a:r>
              <a:rPr lang="zh-CN" altLang="en-US" sz="3600" b="1" dirty="0">
                <a:solidFill>
                  <a:srgbClr val="000000"/>
                </a:solidFill>
                <a:latin typeface="华文楷体" pitchFamily="2" charset="-122"/>
                <a:ea typeface="华文楷体" pitchFamily="2" charset="-122"/>
              </a:rPr>
              <a:t>即</a:t>
            </a:r>
            <a:endParaRPr lang="zh-CN" altLang="en-US" dirty="0">
              <a:latin typeface="Times New Roman" panose="02020603050405020304" pitchFamily="18" charset="0"/>
              <a:ea typeface="楷体_GB2312" pitchFamily="49" charset="-122"/>
            </a:endParaRPr>
          </a:p>
        </p:txBody>
      </p:sp>
      <p:graphicFrame>
        <p:nvGraphicFramePr>
          <p:cNvPr id="15" name="Object 24"/>
          <p:cNvGraphicFramePr/>
          <p:nvPr/>
        </p:nvGraphicFramePr>
        <p:xfrm>
          <a:off x="7884795" y="692785"/>
          <a:ext cx="1357313" cy="974725"/>
        </p:xfrm>
        <a:graphic>
          <a:graphicData uri="http://schemas.openxmlformats.org/presentationml/2006/ole">
            <mc:AlternateContent xmlns:mc="http://schemas.openxmlformats.org/markup-compatibility/2006">
              <mc:Choice xmlns:v="urn:schemas-microsoft-com:vml" Requires="v">
                <p:oleObj spid="_x0000_s3087" name="" r:id="rId9" imgW="533400" imgH="431800" progId="Equation.DSMT4">
                  <p:embed/>
                </p:oleObj>
              </mc:Choice>
              <mc:Fallback>
                <p:oleObj name="" r:id="rId9" imgW="533400" imgH="431800" progId="Equation.DSMT4">
                  <p:embed/>
                  <p:pic>
                    <p:nvPicPr>
                      <p:cNvPr id="0" name="图片 3086"/>
                      <p:cNvPicPr/>
                      <p:nvPr/>
                    </p:nvPicPr>
                    <p:blipFill>
                      <a:blip r:embed="rId4">
                        <a:clrChange>
                          <a:clrFrom>
                            <a:srgbClr val="000000"/>
                          </a:clrFrom>
                          <a:clrTo>
                            <a:srgbClr val="000000"/>
                          </a:clrTo>
                        </a:clrChange>
                      </a:blip>
                      <a:stretch>
                        <a:fillRect/>
                      </a:stretch>
                    </p:blipFill>
                    <p:spPr>
                      <a:xfrm>
                        <a:off x="7884795" y="692785"/>
                        <a:ext cx="1357313" cy="974725"/>
                      </a:xfrm>
                      <a:prstGeom prst="rect">
                        <a:avLst/>
                      </a:prstGeom>
                      <a:noFill/>
                      <a:ln w="38100">
                        <a:noFill/>
                        <a:miter/>
                      </a:ln>
                    </p:spPr>
                  </p:pic>
                </p:oleObj>
              </mc:Fallback>
            </mc:AlternateContent>
          </a:graphicData>
        </a:graphic>
      </p:graphicFrame>
      <p:graphicFrame>
        <p:nvGraphicFramePr>
          <p:cNvPr id="117781" name="Object 21"/>
          <p:cNvGraphicFramePr/>
          <p:nvPr/>
        </p:nvGraphicFramePr>
        <p:xfrm>
          <a:off x="2143125" y="928688"/>
          <a:ext cx="2673350" cy="582612"/>
        </p:xfrm>
        <a:graphic>
          <a:graphicData uri="http://schemas.openxmlformats.org/presentationml/2006/ole">
            <mc:AlternateContent xmlns:mc="http://schemas.openxmlformats.org/markup-compatibility/2006">
              <mc:Choice xmlns:v="urn:schemas-microsoft-com:vml" Requires="v">
                <p:oleObj spid="_x0000_s3089" name="" r:id="rId10" imgW="735330" imgH="177800" progId="Equation.DSMT4">
                  <p:embed/>
                </p:oleObj>
              </mc:Choice>
              <mc:Fallback>
                <p:oleObj name="" r:id="rId10" imgW="735330" imgH="177800" progId="Equation.DSMT4">
                  <p:embed/>
                  <p:pic>
                    <p:nvPicPr>
                      <p:cNvPr id="0" name="图片 3088"/>
                      <p:cNvPicPr/>
                      <p:nvPr/>
                    </p:nvPicPr>
                    <p:blipFill>
                      <a:blip r:embed="rId11">
                        <a:clrChange>
                          <a:clrFrom>
                            <a:srgbClr val="000000"/>
                          </a:clrFrom>
                          <a:clrTo>
                            <a:srgbClr val="000000"/>
                          </a:clrTo>
                        </a:clrChange>
                        <a:clrChange>
                          <a:clrFrom>
                            <a:srgbClr val="FFFFFF"/>
                          </a:clrFrom>
                          <a:clrTo>
                            <a:srgbClr val="FFFFFF"/>
                          </a:clrTo>
                        </a:clrChange>
                      </a:blip>
                      <a:stretch>
                        <a:fillRect/>
                      </a:stretch>
                    </p:blipFill>
                    <p:spPr>
                      <a:xfrm>
                        <a:off x="2143125" y="928688"/>
                        <a:ext cx="2673350" cy="5826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nodeType="withEffect">
                                  <p:stCondLst>
                                    <p:cond delay="0"/>
                                  </p:stCondLst>
                                  <p:childTnLst>
                                    <p:set>
                                      <p:cBhvr>
                                        <p:cTn id="9" dur="1" fill="hold">
                                          <p:stCondLst>
                                            <p:cond delay="0"/>
                                          </p:stCondLst>
                                        </p:cTn>
                                        <p:tgtEl>
                                          <p:spTgt spid="117781"/>
                                        </p:tgtEl>
                                        <p:attrNameLst>
                                          <p:attrName>style.visibility</p:attrName>
                                        </p:attrNameLst>
                                      </p:cBhvr>
                                      <p:to>
                                        <p:strVal val="visible"/>
                                      </p:to>
                                    </p:set>
                                    <p:animEffect transition="in" filter="slide(fromBottom)">
                                      <p:cBhvr>
                                        <p:cTn id="10" dur="500"/>
                                        <p:tgtEl>
                                          <p:spTgt spid="117781"/>
                                        </p:tgtEl>
                                      </p:cBhvr>
                                    </p:animEffect>
                                  </p:childTnLst>
                                </p:cTn>
                              </p:par>
                              <p:par>
                                <p:cTn id="11" presetID="1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lide(fromBottom)">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lide(fromBottom)">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slide(fromBottom)">
                                      <p:cBhvr>
                                        <p:cTn id="32" dur="500"/>
                                        <p:tgtEl>
                                          <p:spTgt spid="12294"/>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2297"/>
                                        </p:tgtEl>
                                        <p:attrNameLst>
                                          <p:attrName>style.visibility</p:attrName>
                                        </p:attrNameLst>
                                      </p:cBhvr>
                                      <p:to>
                                        <p:strVal val="visible"/>
                                      </p:to>
                                    </p:set>
                                    <p:animEffect transition="in" filter="slide(fromBottom)">
                                      <p:cBhvr>
                                        <p:cTn id="35" dur="500"/>
                                        <p:tgtEl>
                                          <p:spTgt spid="12297"/>
                                        </p:tgtEl>
                                      </p:cBhvr>
                                    </p:animEffect>
                                  </p:childTnLst>
                                </p:cTn>
                              </p:par>
                              <p:par>
                                <p:cTn id="36" presetID="12" presetClass="entr" presetSubtype="4"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slide(fromBottom)">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0"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4"/>
          <p:cNvSpPr txBox="1"/>
          <p:nvPr/>
        </p:nvSpPr>
        <p:spPr>
          <a:xfrm>
            <a:off x="142875" y="142875"/>
            <a:ext cx="4032250" cy="646113"/>
          </a:xfrm>
          <a:prstGeom prst="rect">
            <a:avLst/>
          </a:prstGeom>
          <a:noFill/>
          <a:ln w="9525">
            <a:noFill/>
          </a:ln>
        </p:spPr>
        <p:txBody>
          <a:bodyPr anchor="t" anchorCtr="0">
            <a:spAutoFit/>
          </a:bodyPr>
          <a:p>
            <a:pPr>
              <a:spcBef>
                <a:spcPct val="50000"/>
              </a:spcBef>
            </a:pPr>
            <a:r>
              <a:rPr lang="zh-CN" altLang="en-US" sz="3600" b="1" dirty="0">
                <a:solidFill>
                  <a:srgbClr val="FF0066"/>
                </a:solidFill>
                <a:latin typeface="黑体" panose="02010609060101010101" pitchFamily="49" charset="-122"/>
                <a:ea typeface="黑体" panose="02010609060101010101" pitchFamily="49" charset="-122"/>
              </a:rPr>
              <a:t>证明</a:t>
            </a:r>
            <a:r>
              <a:rPr lang="zh-CN" altLang="en-US" sz="3600" b="1" dirty="0">
                <a:latin typeface="楷体_GB2312" pitchFamily="49" charset="-122"/>
                <a:ea typeface="楷体_GB2312" pitchFamily="49" charset="-122"/>
              </a:rPr>
              <a:t>  因为</a:t>
            </a:r>
            <a:endParaRPr lang="zh-CN" altLang="en-US" sz="3600" b="1" dirty="0">
              <a:latin typeface="楷体_GB2312" pitchFamily="49" charset="-122"/>
              <a:ea typeface="楷体_GB2312" pitchFamily="49" charset="-122"/>
            </a:endParaRPr>
          </a:p>
        </p:txBody>
      </p:sp>
      <p:graphicFrame>
        <p:nvGraphicFramePr>
          <p:cNvPr id="279557" name="Object 5"/>
          <p:cNvGraphicFramePr/>
          <p:nvPr/>
        </p:nvGraphicFramePr>
        <p:xfrm>
          <a:off x="214313" y="857250"/>
          <a:ext cx="4267200" cy="1046163"/>
        </p:xfrm>
        <a:graphic>
          <a:graphicData uri="http://schemas.openxmlformats.org/presentationml/2006/ole">
            <mc:AlternateContent xmlns:mc="http://schemas.openxmlformats.org/markup-compatibility/2006">
              <mc:Choice xmlns:v="urn:schemas-microsoft-com:vml" Requires="v">
                <p:oleObj spid="_x0000_s3078" name="" r:id="rId1" imgW="1866900" imgH="457200" progId="Equation.DSMT4">
                  <p:embed/>
                </p:oleObj>
              </mc:Choice>
              <mc:Fallback>
                <p:oleObj name="" r:id="rId1" imgW="1866900" imgH="457200" progId="Equation.DSMT4">
                  <p:embed/>
                  <p:pic>
                    <p:nvPicPr>
                      <p:cNvPr id="0" name="图片 3077"/>
                      <p:cNvPicPr/>
                      <p:nvPr/>
                    </p:nvPicPr>
                    <p:blipFill>
                      <a:blip r:embed="rId2">
                        <a:clrChange>
                          <a:clrFrom>
                            <a:srgbClr val="000000"/>
                          </a:clrFrom>
                          <a:clrTo>
                            <a:srgbClr val="000000"/>
                          </a:clrTo>
                        </a:clrChange>
                      </a:blip>
                      <a:stretch>
                        <a:fillRect/>
                      </a:stretch>
                    </p:blipFill>
                    <p:spPr>
                      <a:xfrm>
                        <a:off x="214313" y="857250"/>
                        <a:ext cx="4267200" cy="1046163"/>
                      </a:xfrm>
                      <a:prstGeom prst="rect">
                        <a:avLst/>
                      </a:prstGeom>
                      <a:noFill/>
                      <a:ln w="38100">
                        <a:noFill/>
                        <a:miter/>
                      </a:ln>
                    </p:spPr>
                  </p:pic>
                </p:oleObj>
              </mc:Fallback>
            </mc:AlternateContent>
          </a:graphicData>
        </a:graphic>
      </p:graphicFrame>
      <p:sp>
        <p:nvSpPr>
          <p:cNvPr id="279558" name="Text Box 6"/>
          <p:cNvSpPr txBox="1"/>
          <p:nvPr/>
        </p:nvSpPr>
        <p:spPr>
          <a:xfrm>
            <a:off x="107950" y="1989138"/>
            <a:ext cx="5759450" cy="646112"/>
          </a:xfrm>
          <a:prstGeom prst="rect">
            <a:avLst/>
          </a:prstGeom>
          <a:noFill/>
          <a:ln w="9525">
            <a:noFill/>
          </a:ln>
        </p:spPr>
        <p:txBody>
          <a:bodyPr anchor="t" anchorCtr="0">
            <a:spAutoFit/>
          </a:bodyPr>
          <a:p>
            <a:pPr>
              <a:spcBef>
                <a:spcPct val="50000"/>
              </a:spcBef>
            </a:pPr>
            <a:r>
              <a:rPr lang="zh-CN" altLang="en-US" sz="3600" b="1" dirty="0">
                <a:latin typeface="Times New Roman" panose="02020603050405020304" pitchFamily="18" charset="0"/>
                <a:ea typeface="楷体_GB2312" pitchFamily="49" charset="-122"/>
              </a:rPr>
              <a:t>根据切比雪夫不等式，得</a:t>
            </a:r>
            <a:endParaRPr lang="zh-CN" altLang="en-US" sz="3600" b="1" dirty="0">
              <a:latin typeface="Times New Roman" panose="02020603050405020304" pitchFamily="18" charset="0"/>
              <a:ea typeface="楷体_GB2312" pitchFamily="49" charset="-122"/>
            </a:endParaRPr>
          </a:p>
        </p:txBody>
      </p:sp>
      <p:graphicFrame>
        <p:nvGraphicFramePr>
          <p:cNvPr id="279559" name="Object 7"/>
          <p:cNvGraphicFramePr/>
          <p:nvPr/>
        </p:nvGraphicFramePr>
        <p:xfrm>
          <a:off x="928688" y="2571750"/>
          <a:ext cx="5429250" cy="1219200"/>
        </p:xfrm>
        <a:graphic>
          <a:graphicData uri="http://schemas.openxmlformats.org/presentationml/2006/ole">
            <mc:AlternateContent xmlns:mc="http://schemas.openxmlformats.org/markup-compatibility/2006">
              <mc:Choice xmlns:v="urn:schemas-microsoft-com:vml" Requires="v">
                <p:oleObj spid="_x0000_s3105" name="" r:id="rId3" imgW="2069465" imgH="482600" progId="Equation.3">
                  <p:embed/>
                </p:oleObj>
              </mc:Choice>
              <mc:Fallback>
                <p:oleObj name="" r:id="rId3" imgW="2069465" imgH="482600" progId="Equation.3">
                  <p:embed/>
                  <p:pic>
                    <p:nvPicPr>
                      <p:cNvPr id="0" name="图片 3104"/>
                      <p:cNvPicPr/>
                      <p:nvPr/>
                    </p:nvPicPr>
                    <p:blipFill>
                      <a:blip r:embed="rId4">
                        <a:clrChange>
                          <a:clrFrom>
                            <a:srgbClr val="000000"/>
                          </a:clrFrom>
                          <a:clrTo>
                            <a:srgbClr val="000000"/>
                          </a:clrTo>
                        </a:clrChange>
                      </a:blip>
                      <a:stretch>
                        <a:fillRect/>
                      </a:stretch>
                    </p:blipFill>
                    <p:spPr>
                      <a:xfrm>
                        <a:off x="928688" y="2571750"/>
                        <a:ext cx="5429250" cy="1219200"/>
                      </a:xfrm>
                      <a:prstGeom prst="rect">
                        <a:avLst/>
                      </a:prstGeom>
                      <a:noFill/>
                      <a:ln w="38100">
                        <a:noFill/>
                        <a:miter/>
                      </a:ln>
                    </p:spPr>
                  </p:pic>
                </p:oleObj>
              </mc:Fallback>
            </mc:AlternateContent>
          </a:graphicData>
        </a:graphic>
      </p:graphicFrame>
      <p:graphicFrame>
        <p:nvGraphicFramePr>
          <p:cNvPr id="279560" name="Object 8"/>
          <p:cNvGraphicFramePr/>
          <p:nvPr/>
        </p:nvGraphicFramePr>
        <p:xfrm>
          <a:off x="1928813" y="3571875"/>
          <a:ext cx="2500312" cy="1512888"/>
        </p:xfrm>
        <a:graphic>
          <a:graphicData uri="http://schemas.openxmlformats.org/presentationml/2006/ole">
            <mc:AlternateContent xmlns:mc="http://schemas.openxmlformats.org/markup-compatibility/2006">
              <mc:Choice xmlns:v="urn:schemas-microsoft-com:vml" Requires="v">
                <p:oleObj spid="_x0000_s3098" name="" r:id="rId5" imgW="951865" imgH="609600" progId="Equation.3">
                  <p:embed/>
                </p:oleObj>
              </mc:Choice>
              <mc:Fallback>
                <p:oleObj name="" r:id="rId5" imgW="951865" imgH="609600" progId="Equation.3">
                  <p:embed/>
                  <p:pic>
                    <p:nvPicPr>
                      <p:cNvPr id="0" name="图片 3097"/>
                      <p:cNvPicPr/>
                      <p:nvPr/>
                    </p:nvPicPr>
                    <p:blipFill>
                      <a:blip r:embed="rId6">
                        <a:clrChange>
                          <a:clrFrom>
                            <a:srgbClr val="000000"/>
                          </a:clrFrom>
                          <a:clrTo>
                            <a:srgbClr val="000000"/>
                          </a:clrTo>
                        </a:clrChange>
                      </a:blip>
                      <a:stretch>
                        <a:fillRect/>
                      </a:stretch>
                    </p:blipFill>
                    <p:spPr>
                      <a:xfrm>
                        <a:off x="1928813" y="3571875"/>
                        <a:ext cx="2500312" cy="1512888"/>
                      </a:xfrm>
                      <a:prstGeom prst="rect">
                        <a:avLst/>
                      </a:prstGeom>
                      <a:noFill/>
                      <a:ln w="38100">
                        <a:noFill/>
                        <a:miter/>
                      </a:ln>
                    </p:spPr>
                  </p:pic>
                </p:oleObj>
              </mc:Fallback>
            </mc:AlternateContent>
          </a:graphicData>
        </a:graphic>
      </p:graphicFrame>
      <p:graphicFrame>
        <p:nvGraphicFramePr>
          <p:cNvPr id="279561" name="Object 9"/>
          <p:cNvGraphicFramePr/>
          <p:nvPr/>
        </p:nvGraphicFramePr>
        <p:xfrm>
          <a:off x="4572000" y="4071938"/>
          <a:ext cx="1785938" cy="979487"/>
        </p:xfrm>
        <a:graphic>
          <a:graphicData uri="http://schemas.openxmlformats.org/presentationml/2006/ole">
            <mc:AlternateContent xmlns:mc="http://schemas.openxmlformats.org/markup-compatibility/2006">
              <mc:Choice xmlns:v="urn:schemas-microsoft-com:vml" Requires="v">
                <p:oleObj spid="_x0000_s3091" name="" r:id="rId7" imgW="647700" imgH="393700" progId="Equation.DSMT4">
                  <p:embed/>
                </p:oleObj>
              </mc:Choice>
              <mc:Fallback>
                <p:oleObj name="" r:id="rId7" imgW="647700" imgH="393700" progId="Equation.DSMT4">
                  <p:embed/>
                  <p:pic>
                    <p:nvPicPr>
                      <p:cNvPr id="0" name="图片 3090"/>
                      <p:cNvPicPr/>
                      <p:nvPr/>
                    </p:nvPicPr>
                    <p:blipFill>
                      <a:blip r:embed="rId8">
                        <a:clrChange>
                          <a:clrFrom>
                            <a:srgbClr val="000000"/>
                          </a:clrFrom>
                          <a:clrTo>
                            <a:srgbClr val="000000"/>
                          </a:clrTo>
                        </a:clrChange>
                      </a:blip>
                      <a:stretch>
                        <a:fillRect/>
                      </a:stretch>
                    </p:blipFill>
                    <p:spPr>
                      <a:xfrm>
                        <a:off x="4572000" y="4071938"/>
                        <a:ext cx="1785938" cy="979487"/>
                      </a:xfrm>
                      <a:prstGeom prst="rect">
                        <a:avLst/>
                      </a:prstGeom>
                      <a:noFill/>
                      <a:ln w="38100">
                        <a:noFill/>
                        <a:miter/>
                      </a:ln>
                    </p:spPr>
                  </p:pic>
                </p:oleObj>
              </mc:Fallback>
            </mc:AlternateContent>
          </a:graphicData>
        </a:graphic>
      </p:graphicFrame>
      <p:graphicFrame>
        <p:nvGraphicFramePr>
          <p:cNvPr id="279563" name="Object 11"/>
          <p:cNvGraphicFramePr/>
          <p:nvPr/>
        </p:nvGraphicFramePr>
        <p:xfrm>
          <a:off x="2000250" y="5357813"/>
          <a:ext cx="6858000" cy="1238250"/>
        </p:xfrm>
        <a:graphic>
          <a:graphicData uri="http://schemas.openxmlformats.org/presentationml/2006/ole">
            <mc:AlternateContent xmlns:mc="http://schemas.openxmlformats.org/markup-compatibility/2006">
              <mc:Choice xmlns:v="urn:schemas-microsoft-com:vml" Requires="v">
                <p:oleObj spid="_x0000_s3103" name="" r:id="rId9" imgW="2348230" imgH="482600" progId="Equation.3">
                  <p:embed/>
                </p:oleObj>
              </mc:Choice>
              <mc:Fallback>
                <p:oleObj name="" r:id="rId9" imgW="2348230" imgH="482600" progId="Equation.3">
                  <p:embed/>
                  <p:pic>
                    <p:nvPicPr>
                      <p:cNvPr id="0" name="图片 3102"/>
                      <p:cNvPicPr/>
                      <p:nvPr/>
                    </p:nvPicPr>
                    <p:blipFill>
                      <a:blip r:embed="rId10">
                        <a:clrChange>
                          <a:clrFrom>
                            <a:srgbClr val="000000"/>
                          </a:clrFrom>
                          <a:clrTo>
                            <a:srgbClr val="000000"/>
                          </a:clrTo>
                        </a:clrChange>
                      </a:blip>
                      <a:stretch>
                        <a:fillRect/>
                      </a:stretch>
                    </p:blipFill>
                    <p:spPr>
                      <a:xfrm>
                        <a:off x="2000250" y="5357813"/>
                        <a:ext cx="6858000" cy="1238250"/>
                      </a:xfrm>
                      <a:prstGeom prst="rect">
                        <a:avLst/>
                      </a:prstGeom>
                      <a:noFill/>
                      <a:ln w="38100">
                        <a:noFill/>
                        <a:miter/>
                      </a:ln>
                    </p:spPr>
                  </p:pic>
                </p:oleObj>
              </mc:Fallback>
            </mc:AlternateContent>
          </a:graphicData>
        </a:graphic>
      </p:graphicFrame>
      <p:graphicFrame>
        <p:nvGraphicFramePr>
          <p:cNvPr id="279564" name="Object 12"/>
          <p:cNvGraphicFramePr/>
          <p:nvPr/>
        </p:nvGraphicFramePr>
        <p:xfrm>
          <a:off x="4656138" y="857250"/>
          <a:ext cx="4487862" cy="1050925"/>
        </p:xfrm>
        <a:graphic>
          <a:graphicData uri="http://schemas.openxmlformats.org/presentationml/2006/ole">
            <mc:AlternateContent xmlns:mc="http://schemas.openxmlformats.org/markup-compatibility/2006">
              <mc:Choice xmlns:v="urn:schemas-microsoft-com:vml" Requires="v">
                <p:oleObj spid="_x0000_s3101" name="" r:id="rId11" imgW="1955800" imgH="457200" progId="Equation.DSMT4">
                  <p:embed/>
                </p:oleObj>
              </mc:Choice>
              <mc:Fallback>
                <p:oleObj name="" r:id="rId11" imgW="1955800" imgH="457200" progId="Equation.DSMT4">
                  <p:embed/>
                  <p:pic>
                    <p:nvPicPr>
                      <p:cNvPr id="0" name="图片 3100"/>
                      <p:cNvPicPr/>
                      <p:nvPr/>
                    </p:nvPicPr>
                    <p:blipFill>
                      <a:blip r:embed="rId12">
                        <a:clrChange>
                          <a:clrFrom>
                            <a:srgbClr val="000000"/>
                          </a:clrFrom>
                          <a:clrTo>
                            <a:srgbClr val="000000"/>
                          </a:clrTo>
                        </a:clrChange>
                      </a:blip>
                      <a:stretch>
                        <a:fillRect/>
                      </a:stretch>
                    </p:blipFill>
                    <p:spPr>
                      <a:xfrm>
                        <a:off x="4656138" y="857250"/>
                        <a:ext cx="4487862" cy="1050925"/>
                      </a:xfrm>
                      <a:prstGeom prst="rect">
                        <a:avLst/>
                      </a:prstGeom>
                      <a:noFill/>
                      <a:ln w="38100">
                        <a:noFill/>
                        <a:miter/>
                      </a:ln>
                    </p:spPr>
                  </p:pic>
                </p:oleObj>
              </mc:Fallback>
            </mc:AlternateContent>
          </a:graphicData>
        </a:graphic>
      </p:graphicFrame>
      <p:sp>
        <p:nvSpPr>
          <p:cNvPr id="10" name="Text Box 6"/>
          <p:cNvSpPr txBox="1"/>
          <p:nvPr/>
        </p:nvSpPr>
        <p:spPr>
          <a:xfrm>
            <a:off x="142875" y="5000625"/>
            <a:ext cx="3357563" cy="646113"/>
          </a:xfrm>
          <a:prstGeom prst="rect">
            <a:avLst/>
          </a:prstGeom>
          <a:noFill/>
          <a:ln w="9525">
            <a:noFill/>
          </a:ln>
        </p:spPr>
        <p:txBody>
          <a:bodyPr anchor="t" anchorCtr="0">
            <a:spAutoFit/>
          </a:bodyPr>
          <a:p>
            <a:pPr>
              <a:spcBef>
                <a:spcPct val="50000"/>
              </a:spcBef>
            </a:pPr>
            <a:r>
              <a:rPr lang="zh-CN" altLang="en-US" sz="3600" b="1" dirty="0">
                <a:latin typeface="Times New Roman" panose="02020603050405020304" pitchFamily="18" charset="0"/>
                <a:ea typeface="楷体_GB2312" pitchFamily="49" charset="-122"/>
              </a:rPr>
              <a:t>两边取极限</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得</a:t>
            </a:r>
            <a:endParaRPr lang="zh-CN" altLang="en-US" sz="36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57"/>
                                        </p:tgtEl>
                                        <p:attrNameLst>
                                          <p:attrName>style.visibility</p:attrName>
                                        </p:attrNameLst>
                                      </p:cBhvr>
                                      <p:to>
                                        <p:strVal val="visible"/>
                                      </p:to>
                                    </p:set>
                                    <p:animEffect transition="in" filter="blinds(horizontal)">
                                      <p:cBhvr>
                                        <p:cTn id="7" dur="500"/>
                                        <p:tgtEl>
                                          <p:spTgt spid="279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64"/>
                                        </p:tgtEl>
                                        <p:attrNameLst>
                                          <p:attrName>style.visibility</p:attrName>
                                        </p:attrNameLst>
                                      </p:cBhvr>
                                      <p:to>
                                        <p:strVal val="visible"/>
                                      </p:to>
                                    </p:set>
                                    <p:animEffect transition="in" filter="blinds(horizontal)">
                                      <p:cBhvr>
                                        <p:cTn id="12" dur="500"/>
                                        <p:tgtEl>
                                          <p:spTgt spid="2795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9558"/>
                                        </p:tgtEl>
                                        <p:attrNameLst>
                                          <p:attrName>style.visibility</p:attrName>
                                        </p:attrNameLst>
                                      </p:cBhvr>
                                      <p:to>
                                        <p:strVal val="visible"/>
                                      </p:to>
                                    </p:set>
                                    <p:anim calcmode="lin" valueType="num">
                                      <p:cBhvr additive="base">
                                        <p:cTn id="17" dur="500" fill="hold"/>
                                        <p:tgtEl>
                                          <p:spTgt spid="279558"/>
                                        </p:tgtEl>
                                        <p:attrNameLst>
                                          <p:attrName>ppt_x</p:attrName>
                                        </p:attrNameLst>
                                      </p:cBhvr>
                                      <p:tavLst>
                                        <p:tav tm="0">
                                          <p:val>
                                            <p:strVal val="#ppt_x"/>
                                          </p:val>
                                        </p:tav>
                                        <p:tav tm="100000">
                                          <p:val>
                                            <p:strVal val="#ppt_x"/>
                                          </p:val>
                                        </p:tav>
                                      </p:tavLst>
                                    </p:anim>
                                    <p:anim calcmode="lin" valueType="num">
                                      <p:cBhvr additive="base">
                                        <p:cTn id="18" dur="500" fill="hold"/>
                                        <p:tgtEl>
                                          <p:spTgt spid="2795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79559"/>
                                        </p:tgtEl>
                                        <p:attrNameLst>
                                          <p:attrName>style.visibility</p:attrName>
                                        </p:attrNameLst>
                                      </p:cBhvr>
                                      <p:to>
                                        <p:strVal val="visible"/>
                                      </p:to>
                                    </p:set>
                                    <p:animEffect transition="in" filter="wipe(left)">
                                      <p:cBhvr>
                                        <p:cTn id="23" dur="500"/>
                                        <p:tgtEl>
                                          <p:spTgt spid="2795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9560"/>
                                        </p:tgtEl>
                                        <p:attrNameLst>
                                          <p:attrName>style.visibility</p:attrName>
                                        </p:attrNameLst>
                                      </p:cBhvr>
                                      <p:to>
                                        <p:strVal val="visible"/>
                                      </p:to>
                                    </p:set>
                                    <p:animEffect transition="in" filter="wipe(left)">
                                      <p:cBhvr>
                                        <p:cTn id="28" dur="500"/>
                                        <p:tgtEl>
                                          <p:spTgt spid="2795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9561"/>
                                        </p:tgtEl>
                                        <p:attrNameLst>
                                          <p:attrName>style.visibility</p:attrName>
                                        </p:attrNameLst>
                                      </p:cBhvr>
                                      <p:to>
                                        <p:strVal val="visible"/>
                                      </p:to>
                                    </p:set>
                                    <p:animEffect transition="in" filter="wipe(left)">
                                      <p:cBhvr>
                                        <p:cTn id="33" dur="500"/>
                                        <p:tgtEl>
                                          <p:spTgt spid="27956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ppt_x"/>
                                          </p:val>
                                        </p:tav>
                                        <p:tav tm="100000">
                                          <p:val>
                                            <p:strVal val="#ppt_x"/>
                                          </p:val>
                                        </p:tav>
                                      </p:tavLst>
                                    </p:anim>
                                    <p:anim calcmode="lin" valueType="num">
                                      <p:cBhvr additive="base">
                                        <p:cTn id="3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79563"/>
                                        </p:tgtEl>
                                        <p:attrNameLst>
                                          <p:attrName>style.visibility</p:attrName>
                                        </p:attrNameLst>
                                      </p:cBhvr>
                                      <p:to>
                                        <p:strVal val="visible"/>
                                      </p:to>
                                    </p:set>
                                    <p:animEffect transition="in" filter="wipe(left)">
                                      <p:cBhvr>
                                        <p:cTn id="44" dur="500"/>
                                        <p:tgtEl>
                                          <p:spTgt spid="279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0580" name="Rectangle 4"/>
          <p:cNvSpPr/>
          <p:nvPr/>
        </p:nvSpPr>
        <p:spPr>
          <a:xfrm>
            <a:off x="36513" y="142875"/>
            <a:ext cx="9036050" cy="2657475"/>
          </a:xfrm>
          <a:prstGeom prst="rect">
            <a:avLst/>
          </a:prstGeom>
          <a:noFill/>
          <a:ln w="9525">
            <a:noFill/>
          </a:ln>
        </p:spPr>
        <p:txBody>
          <a:bodyPr anchor="t" anchorCtr="0">
            <a:spAutoFit/>
          </a:bodyPr>
          <a:p>
            <a:pPr>
              <a:lnSpc>
                <a:spcPts val="5000"/>
              </a:lnSpc>
            </a:pPr>
            <a:r>
              <a:rPr lang="zh-CN" altLang="en-US" sz="3600" b="1" dirty="0">
                <a:solidFill>
                  <a:srgbClr val="FF0066"/>
                </a:solidFill>
                <a:latin typeface="华文细黑" pitchFamily="2" charset="-122"/>
                <a:ea typeface="华文细黑" pitchFamily="2" charset="-122"/>
              </a:rPr>
              <a:t>推论</a:t>
            </a:r>
            <a:r>
              <a:rPr lang="en-US" altLang="zh-CN" sz="3600" b="1" dirty="0">
                <a:solidFill>
                  <a:srgbClr val="FF0066"/>
                </a:solidFill>
                <a:latin typeface="华文细黑" pitchFamily="2" charset="-122"/>
                <a:ea typeface="华文细黑" pitchFamily="2" charset="-122"/>
              </a:rPr>
              <a:t>2.1</a:t>
            </a:r>
            <a:r>
              <a:rPr lang="en-US" altLang="zh-CN" sz="3600" b="1" dirty="0">
                <a:solidFill>
                  <a:srgbClr val="66FF33"/>
                </a:solidFill>
                <a:latin typeface="华文细黑" pitchFamily="2" charset="-122"/>
                <a:ea typeface="华文细黑" pitchFamily="2" charset="-122"/>
              </a:rPr>
              <a:t> </a:t>
            </a:r>
            <a:r>
              <a:rPr lang="zh-CN" altLang="en-US" sz="3600" b="1" dirty="0">
                <a:latin typeface="华文细黑" pitchFamily="2" charset="-122"/>
                <a:ea typeface="华文细黑" pitchFamily="2" charset="-122"/>
              </a:rPr>
              <a:t>设随机变量序列</a:t>
            </a:r>
            <a:r>
              <a:rPr lang="zh-CN" altLang="en-US" sz="3600" b="1" i="1" dirty="0">
                <a:latin typeface="华文细黑" pitchFamily="2" charset="-122"/>
                <a:ea typeface="华文细黑" pitchFamily="2" charset="-122"/>
              </a:rPr>
              <a:t>                        </a:t>
            </a:r>
            <a:r>
              <a:rPr lang="zh-CN" altLang="en-US" sz="3600" b="1" dirty="0">
                <a:latin typeface="华文细黑" pitchFamily="2" charset="-122"/>
                <a:ea typeface="华文细黑" pitchFamily="2" charset="-122"/>
              </a:rPr>
              <a:t>相互独立，并且有相同的数学期望和相同的方差                         </a:t>
            </a:r>
            <a:endParaRPr lang="zh-CN" altLang="en-US" sz="3600" b="1" dirty="0">
              <a:latin typeface="华文细黑" pitchFamily="2" charset="-122"/>
              <a:ea typeface="华文细黑" pitchFamily="2" charset="-122"/>
            </a:endParaRPr>
          </a:p>
          <a:p>
            <a:pPr>
              <a:lnSpc>
                <a:spcPts val="5000"/>
              </a:lnSpc>
            </a:pPr>
            <a:r>
              <a:rPr lang="zh-CN" altLang="en-US" sz="3600" b="1" dirty="0">
                <a:latin typeface="华文细黑" pitchFamily="2" charset="-122"/>
                <a:ea typeface="华文细黑" pitchFamily="2" charset="-122"/>
              </a:rPr>
              <a:t>           </a:t>
            </a:r>
            <a:endParaRPr lang="en-US" altLang="zh-CN" sz="3600" b="1" dirty="0">
              <a:latin typeface="华文细黑" pitchFamily="2" charset="-122"/>
              <a:ea typeface="华文细黑" pitchFamily="2" charset="-122"/>
            </a:endParaRPr>
          </a:p>
          <a:p>
            <a:pPr>
              <a:lnSpc>
                <a:spcPts val="5000"/>
              </a:lnSpc>
            </a:pPr>
            <a:r>
              <a:rPr lang="zh-CN" altLang="en-US" sz="3600" b="1" dirty="0">
                <a:latin typeface="华文细黑" pitchFamily="2" charset="-122"/>
                <a:ea typeface="华文细黑" pitchFamily="2" charset="-122"/>
              </a:rPr>
              <a:t>则</a:t>
            </a:r>
            <a:r>
              <a:rPr lang="zh-CN" altLang="en-US" sz="3600" b="1" dirty="0">
                <a:latin typeface="华文细黑" pitchFamily="2" charset="-122"/>
                <a:ea typeface="华文细黑" pitchFamily="2" charset="-122"/>
                <a:sym typeface="Mathematica1" pitchFamily="2" charset="2"/>
              </a:rPr>
              <a:t>对任意给定的正数</a:t>
            </a:r>
            <a:r>
              <a:rPr lang="el-GR" altLang="zh-CN" sz="3600" b="1" dirty="0">
                <a:latin typeface="华文细黑" pitchFamily="2" charset="-122"/>
                <a:ea typeface="华文细黑" pitchFamily="2" charset="-122"/>
                <a:sym typeface="Mathematica1" pitchFamily="2" charset="2"/>
              </a:rPr>
              <a:t>ε</a:t>
            </a:r>
            <a:r>
              <a:rPr lang="zh-CN" altLang="en-US" sz="3600" b="1" dirty="0">
                <a:latin typeface="华文细黑" pitchFamily="2" charset="-122"/>
                <a:ea typeface="华文细黑" pitchFamily="2" charset="-122"/>
                <a:sym typeface="Mathematica1" pitchFamily="2" charset="2"/>
              </a:rPr>
              <a:t> ，恒有</a:t>
            </a:r>
            <a:endParaRPr lang="zh-CN" altLang="zh-CN" sz="3600" b="1" dirty="0">
              <a:latin typeface="华文细黑" pitchFamily="2" charset="-122"/>
              <a:ea typeface="华文细黑" pitchFamily="2" charset="-122"/>
              <a:sym typeface="Mathematica1" pitchFamily="2" charset="2"/>
            </a:endParaRPr>
          </a:p>
        </p:txBody>
      </p:sp>
      <p:graphicFrame>
        <p:nvGraphicFramePr>
          <p:cNvPr id="280584" name="Object 8"/>
          <p:cNvGraphicFramePr/>
          <p:nvPr/>
        </p:nvGraphicFramePr>
        <p:xfrm>
          <a:off x="2051685" y="3212783"/>
          <a:ext cx="5072063" cy="1230312"/>
        </p:xfrm>
        <a:graphic>
          <a:graphicData uri="http://schemas.openxmlformats.org/presentationml/2006/ole">
            <mc:AlternateContent xmlns:mc="http://schemas.openxmlformats.org/markup-compatibility/2006">
              <mc:Choice xmlns:v="urn:schemas-microsoft-com:vml" Requires="v">
                <p:oleObj spid="_x0000_s3106" name="" r:id="rId1" imgW="1777365" imgH="482600" progId="Equation.DSMT4">
                  <p:embed/>
                </p:oleObj>
              </mc:Choice>
              <mc:Fallback>
                <p:oleObj name="" r:id="rId1" imgW="1777365" imgH="482600" progId="Equation.DSMT4">
                  <p:embed/>
                  <p:pic>
                    <p:nvPicPr>
                      <p:cNvPr id="0" name="图片 3105"/>
                      <p:cNvPicPr/>
                      <p:nvPr/>
                    </p:nvPicPr>
                    <p:blipFill>
                      <a:blip r:embed="rId2">
                        <a:clrChange>
                          <a:clrFrom>
                            <a:srgbClr val="000000"/>
                          </a:clrFrom>
                          <a:clrTo>
                            <a:srgbClr val="000000"/>
                          </a:clrTo>
                        </a:clrChange>
                      </a:blip>
                      <a:stretch>
                        <a:fillRect/>
                      </a:stretch>
                    </p:blipFill>
                    <p:spPr>
                      <a:xfrm>
                        <a:off x="2051685" y="3212783"/>
                        <a:ext cx="5072063" cy="1230312"/>
                      </a:xfrm>
                      <a:prstGeom prst="rect">
                        <a:avLst/>
                      </a:prstGeom>
                      <a:noFill/>
                      <a:ln w="38100">
                        <a:noFill/>
                        <a:miter/>
                      </a:ln>
                    </p:spPr>
                  </p:pic>
                </p:oleObj>
              </mc:Fallback>
            </mc:AlternateContent>
          </a:graphicData>
        </a:graphic>
      </p:graphicFrame>
      <p:graphicFrame>
        <p:nvGraphicFramePr>
          <p:cNvPr id="280587" name="Object 11"/>
          <p:cNvGraphicFramePr/>
          <p:nvPr/>
        </p:nvGraphicFramePr>
        <p:xfrm>
          <a:off x="5000625" y="285750"/>
          <a:ext cx="2786063" cy="517525"/>
        </p:xfrm>
        <a:graphic>
          <a:graphicData uri="http://schemas.openxmlformats.org/presentationml/2006/ole">
            <mc:AlternateContent xmlns:mc="http://schemas.openxmlformats.org/markup-compatibility/2006">
              <mc:Choice xmlns:v="urn:schemas-microsoft-com:vml" Requires="v">
                <p:oleObj spid="_x0000_s3096" name="" r:id="rId3" imgW="887730" imgH="177800" progId="Equation.DSMT4">
                  <p:embed/>
                </p:oleObj>
              </mc:Choice>
              <mc:Fallback>
                <p:oleObj name="" r:id="rId3" imgW="887730" imgH="177800" progId="Equation.DSMT4">
                  <p:embed/>
                  <p:pic>
                    <p:nvPicPr>
                      <p:cNvPr id="0" name="图片 3095"/>
                      <p:cNvPicPr/>
                      <p:nvPr/>
                    </p:nvPicPr>
                    <p:blipFill>
                      <a:blip r:embed="rId4">
                        <a:clrChange>
                          <a:clrFrom>
                            <a:srgbClr val="000000"/>
                          </a:clrFrom>
                          <a:clrTo>
                            <a:srgbClr val="000000"/>
                          </a:clrTo>
                        </a:clrChange>
                        <a:clrChange>
                          <a:clrFrom>
                            <a:srgbClr val="FFFFFF"/>
                          </a:clrFrom>
                          <a:clrTo>
                            <a:srgbClr val="FFFFFF"/>
                          </a:clrTo>
                        </a:clrChange>
                      </a:blip>
                      <a:stretch>
                        <a:fillRect/>
                      </a:stretch>
                    </p:blipFill>
                    <p:spPr>
                      <a:xfrm>
                        <a:off x="5000625" y="285750"/>
                        <a:ext cx="2786063" cy="517525"/>
                      </a:xfrm>
                      <a:prstGeom prst="rect">
                        <a:avLst/>
                      </a:prstGeom>
                      <a:noFill/>
                      <a:ln w="38100">
                        <a:noFill/>
                        <a:miter/>
                      </a:ln>
                    </p:spPr>
                  </p:pic>
                </p:oleObj>
              </mc:Fallback>
            </mc:AlternateContent>
          </a:graphicData>
        </a:graphic>
      </p:graphicFrame>
      <p:graphicFrame>
        <p:nvGraphicFramePr>
          <p:cNvPr id="280588" name="Object 12"/>
          <p:cNvGraphicFramePr/>
          <p:nvPr/>
        </p:nvGraphicFramePr>
        <p:xfrm>
          <a:off x="1785938" y="1449388"/>
          <a:ext cx="2005012" cy="622300"/>
        </p:xfrm>
        <a:graphic>
          <a:graphicData uri="http://schemas.openxmlformats.org/presentationml/2006/ole">
            <mc:AlternateContent xmlns:mc="http://schemas.openxmlformats.org/markup-compatibility/2006">
              <mc:Choice xmlns:v="urn:schemas-microsoft-com:vml" Requires="v">
                <p:oleObj spid="_x0000_s3097" name="" r:id="rId5" imgW="736600" imgH="228600" progId="Equation.DSMT4">
                  <p:embed/>
                </p:oleObj>
              </mc:Choice>
              <mc:Fallback>
                <p:oleObj name="" r:id="rId5" imgW="736600" imgH="228600" progId="Equation.DSMT4">
                  <p:embed/>
                  <p:pic>
                    <p:nvPicPr>
                      <p:cNvPr id="0" name="图片 3096"/>
                      <p:cNvPicPr/>
                      <p:nvPr/>
                    </p:nvPicPr>
                    <p:blipFill>
                      <a:blip r:embed="rId6">
                        <a:clrChange>
                          <a:clrFrom>
                            <a:srgbClr val="000000"/>
                          </a:clrFrom>
                          <a:clrTo>
                            <a:srgbClr val="000000"/>
                          </a:clrTo>
                        </a:clrChange>
                      </a:blip>
                      <a:stretch>
                        <a:fillRect/>
                      </a:stretch>
                    </p:blipFill>
                    <p:spPr>
                      <a:xfrm>
                        <a:off x="1785938" y="1449388"/>
                        <a:ext cx="2005012" cy="622300"/>
                      </a:xfrm>
                      <a:prstGeom prst="rect">
                        <a:avLst/>
                      </a:prstGeom>
                      <a:noFill/>
                      <a:ln w="38100">
                        <a:noFill/>
                        <a:miter/>
                      </a:ln>
                    </p:spPr>
                  </p:pic>
                </p:oleObj>
              </mc:Fallback>
            </mc:AlternateContent>
          </a:graphicData>
        </a:graphic>
      </p:graphicFrame>
      <p:graphicFrame>
        <p:nvGraphicFramePr>
          <p:cNvPr id="280589" name="Object 13"/>
          <p:cNvGraphicFramePr/>
          <p:nvPr/>
        </p:nvGraphicFramePr>
        <p:xfrm>
          <a:off x="6500813" y="1571625"/>
          <a:ext cx="1824037" cy="471488"/>
        </p:xfrm>
        <a:graphic>
          <a:graphicData uri="http://schemas.openxmlformats.org/presentationml/2006/ole">
            <mc:AlternateContent xmlns:mc="http://schemas.openxmlformats.org/markup-compatibility/2006">
              <mc:Choice xmlns:v="urn:schemas-microsoft-com:vml" Requires="v">
                <p:oleObj spid="_x0000_s3092" name="" r:id="rId7" imgW="786765" imgH="203200" progId="Equation.DSMT4">
                  <p:embed/>
                </p:oleObj>
              </mc:Choice>
              <mc:Fallback>
                <p:oleObj name="" r:id="rId7" imgW="786765" imgH="203200" progId="Equation.DSMT4">
                  <p:embed/>
                  <p:pic>
                    <p:nvPicPr>
                      <p:cNvPr id="0" name="图片 3091"/>
                      <p:cNvPicPr/>
                      <p:nvPr/>
                    </p:nvPicPr>
                    <p:blipFill>
                      <a:blip r:embed="rId8">
                        <a:clrChange>
                          <a:clrFrom>
                            <a:srgbClr val="000000"/>
                          </a:clrFrom>
                          <a:clrTo>
                            <a:srgbClr val="000000"/>
                          </a:clrTo>
                        </a:clrChange>
                      </a:blip>
                      <a:stretch>
                        <a:fillRect/>
                      </a:stretch>
                    </p:blipFill>
                    <p:spPr>
                      <a:xfrm>
                        <a:off x="6500813" y="1571625"/>
                        <a:ext cx="1824037" cy="471488"/>
                      </a:xfrm>
                      <a:prstGeom prst="rect">
                        <a:avLst/>
                      </a:prstGeom>
                      <a:noFill/>
                      <a:ln w="38100">
                        <a:noFill/>
                        <a:miter/>
                      </a:ln>
                    </p:spPr>
                  </p:pic>
                </p:oleObj>
              </mc:Fallback>
            </mc:AlternateContent>
          </a:graphicData>
        </a:graphic>
      </p:graphicFrame>
      <p:graphicFrame>
        <p:nvGraphicFramePr>
          <p:cNvPr id="280590" name="Object 14"/>
          <p:cNvGraphicFramePr/>
          <p:nvPr/>
        </p:nvGraphicFramePr>
        <p:xfrm>
          <a:off x="4143375" y="1449388"/>
          <a:ext cx="2071688" cy="606425"/>
        </p:xfrm>
        <a:graphic>
          <a:graphicData uri="http://schemas.openxmlformats.org/presentationml/2006/ole">
            <mc:AlternateContent xmlns:mc="http://schemas.openxmlformats.org/markup-compatibility/2006">
              <mc:Choice xmlns:v="urn:schemas-microsoft-com:vml" Requires="v">
                <p:oleObj spid="_x0000_s3090" name="" r:id="rId9" imgW="824865" imgH="241300" progId="Equation.DSMT4">
                  <p:embed/>
                </p:oleObj>
              </mc:Choice>
              <mc:Fallback>
                <p:oleObj name="" r:id="rId9" imgW="824865" imgH="241300" progId="Equation.DSMT4">
                  <p:embed/>
                  <p:pic>
                    <p:nvPicPr>
                      <p:cNvPr id="0" name="图片 3089"/>
                      <p:cNvPicPr/>
                      <p:nvPr/>
                    </p:nvPicPr>
                    <p:blipFill>
                      <a:blip r:embed="rId10">
                        <a:clrChange>
                          <a:clrFrom>
                            <a:srgbClr val="000000"/>
                          </a:clrFrom>
                          <a:clrTo>
                            <a:srgbClr val="000000"/>
                          </a:clrTo>
                        </a:clrChange>
                      </a:blip>
                      <a:stretch>
                        <a:fillRect/>
                      </a:stretch>
                    </p:blipFill>
                    <p:spPr>
                      <a:xfrm>
                        <a:off x="4143375" y="1449388"/>
                        <a:ext cx="2071688" cy="606425"/>
                      </a:xfrm>
                      <a:prstGeom prst="rect">
                        <a:avLst/>
                      </a:prstGeom>
                      <a:noFill/>
                      <a:ln w="38100">
                        <a:noFill/>
                        <a:miter/>
                      </a:ln>
                    </p:spPr>
                  </p:pic>
                </p:oleObj>
              </mc:Fallback>
            </mc:AlternateContent>
          </a:graphicData>
        </a:graphic>
      </p:graphicFrame>
      <p:grpSp>
        <p:nvGrpSpPr>
          <p:cNvPr id="2" name="Group 23"/>
          <p:cNvGrpSpPr/>
          <p:nvPr/>
        </p:nvGrpSpPr>
        <p:grpSpPr>
          <a:xfrm>
            <a:off x="1071563" y="4500563"/>
            <a:ext cx="2500312" cy="571500"/>
            <a:chOff x="520" y="2924"/>
            <a:chExt cx="1575" cy="360"/>
          </a:xfrm>
        </p:grpSpPr>
        <p:sp>
          <p:nvSpPr>
            <p:cNvPr id="23560" name="AutoShape 24"/>
            <p:cNvSpPr/>
            <p:nvPr/>
          </p:nvSpPr>
          <p:spPr>
            <a:xfrm>
              <a:off x="520" y="2924"/>
              <a:ext cx="1575" cy="360"/>
            </a:xfrm>
            <a:prstGeom prst="wedgeRectCallout">
              <a:avLst>
                <a:gd name="adj1" fmla="val 37764"/>
                <a:gd name="adj2" fmla="val -50000"/>
              </a:avLst>
            </a:prstGeom>
            <a:noFill/>
            <a:ln w="9525" cap="flat" cmpd="sng">
              <a:solidFill>
                <a:srgbClr val="FF0066"/>
              </a:solidFill>
              <a:prstDash val="solid"/>
              <a:miter/>
              <a:headEnd type="none" w="med" len="med"/>
              <a:tailEnd type="none" w="med" len="med"/>
            </a:ln>
          </p:spPr>
          <p:txBody>
            <a:bodyPr anchor="t" anchorCtr="0"/>
            <a:p>
              <a:r>
                <a:rPr lang="zh-CN" altLang="en-US" sz="3200" b="1" dirty="0">
                  <a:latin typeface="Times New Roman" panose="02020603050405020304" pitchFamily="18" charset="0"/>
                  <a:ea typeface="楷体_GB2312" pitchFamily="49" charset="-122"/>
                </a:rPr>
                <a:t>算术平均</a:t>
              </a:r>
              <a:endParaRPr lang="zh-CN" altLang="en-US" sz="3200" b="1" dirty="0">
                <a:latin typeface="Times New Roman" panose="02020603050405020304" pitchFamily="18" charset="0"/>
                <a:ea typeface="楷体_GB2312" pitchFamily="49" charset="-122"/>
              </a:endParaRPr>
            </a:p>
          </p:txBody>
        </p:sp>
        <p:graphicFrame>
          <p:nvGraphicFramePr>
            <p:cNvPr id="23561" name="Object 25"/>
            <p:cNvGraphicFramePr/>
            <p:nvPr/>
          </p:nvGraphicFramePr>
          <p:xfrm>
            <a:off x="1555" y="2924"/>
            <a:ext cx="361" cy="343"/>
          </p:xfrm>
          <a:graphic>
            <a:graphicData uri="http://schemas.openxmlformats.org/presentationml/2006/ole">
              <mc:AlternateContent xmlns:mc="http://schemas.openxmlformats.org/markup-compatibility/2006">
                <mc:Choice xmlns:v="urn:schemas-microsoft-com:vml" Requires="v">
                  <p:oleObj spid="_x0000_s3093" name="" r:id="rId11" imgW="177800" imgH="189865" progId="Equation.DSMT4">
                    <p:embed/>
                  </p:oleObj>
                </mc:Choice>
                <mc:Fallback>
                  <p:oleObj name="" r:id="rId11" imgW="177800" imgH="189865" progId="Equation.DSMT4">
                    <p:embed/>
                    <p:pic>
                      <p:nvPicPr>
                        <p:cNvPr id="0" name="图片 3092"/>
                        <p:cNvPicPr/>
                        <p:nvPr/>
                      </p:nvPicPr>
                      <p:blipFill>
                        <a:blip r:embed="rId12">
                          <a:clrChange>
                            <a:clrFrom>
                              <a:srgbClr val="000000"/>
                            </a:clrFrom>
                            <a:clrTo>
                              <a:srgbClr val="000000"/>
                            </a:clrTo>
                          </a:clrChange>
                        </a:blip>
                        <a:stretch>
                          <a:fillRect/>
                        </a:stretch>
                      </p:blipFill>
                      <p:spPr>
                        <a:xfrm>
                          <a:off x="1555" y="2924"/>
                          <a:ext cx="361" cy="343"/>
                        </a:xfrm>
                        <a:prstGeom prst="rect">
                          <a:avLst/>
                        </a:prstGeom>
                        <a:noFill/>
                        <a:ln w="38100">
                          <a:noFill/>
                          <a:miter/>
                        </a:ln>
                      </p:spPr>
                    </p:pic>
                  </p:oleObj>
                </mc:Fallback>
              </mc:AlternateContent>
            </a:graphicData>
          </a:graphic>
        </p:graphicFrame>
      </p:grpSp>
      <p:grpSp>
        <p:nvGrpSpPr>
          <p:cNvPr id="3" name="组合 17"/>
          <p:cNvGrpSpPr/>
          <p:nvPr/>
        </p:nvGrpSpPr>
        <p:grpSpPr>
          <a:xfrm>
            <a:off x="6286500" y="4500563"/>
            <a:ext cx="2646363" cy="714375"/>
            <a:chOff x="6429389" y="4357694"/>
            <a:chExt cx="2286016" cy="642942"/>
          </a:xfrm>
        </p:grpSpPr>
        <p:sp>
          <p:nvSpPr>
            <p:cNvPr id="23563" name="AutoShape 32"/>
            <p:cNvSpPr/>
            <p:nvPr/>
          </p:nvSpPr>
          <p:spPr>
            <a:xfrm>
              <a:off x="6429389" y="4357694"/>
              <a:ext cx="2286016" cy="642942"/>
            </a:xfrm>
            <a:prstGeom prst="wedgeRectCallout">
              <a:avLst>
                <a:gd name="adj1" fmla="val -49718"/>
                <a:gd name="adj2" fmla="val -50000"/>
              </a:avLst>
            </a:prstGeom>
            <a:solidFill>
              <a:srgbClr val="66FFFF"/>
            </a:solidFill>
            <a:ln w="12700" cap="flat" cmpd="sng">
              <a:solidFill>
                <a:srgbClr val="0000CC"/>
              </a:solidFill>
              <a:prstDash val="solid"/>
              <a:miter/>
              <a:headEnd type="none" w="med" len="med"/>
              <a:tailEnd type="none" w="med" len="med"/>
            </a:ln>
          </p:spPr>
          <p:txBody>
            <a:bodyPr anchor="t" anchorCtr="0"/>
            <a:p>
              <a:r>
                <a:rPr lang="en-US" altLang="zh-CN" sz="3600" b="1" dirty="0">
                  <a:latin typeface="楷体_GB2312" pitchFamily="49" charset="-122"/>
                  <a:ea typeface="楷体_GB2312" pitchFamily="49" charset="-122"/>
                </a:rPr>
                <a:t> </a:t>
              </a:r>
              <a:endParaRPr lang="en-US" altLang="zh-CN" sz="3600" b="1" dirty="0">
                <a:latin typeface="楷体_GB2312" pitchFamily="49" charset="-122"/>
                <a:ea typeface="楷体_GB2312" pitchFamily="49" charset="-122"/>
              </a:endParaRPr>
            </a:p>
          </p:txBody>
        </p:sp>
        <p:graphicFrame>
          <p:nvGraphicFramePr>
            <p:cNvPr id="23564" name="Object 32"/>
            <p:cNvGraphicFramePr/>
            <p:nvPr/>
          </p:nvGraphicFramePr>
          <p:xfrm>
            <a:off x="6486539" y="4469599"/>
            <a:ext cx="2102595" cy="459601"/>
          </p:xfrm>
          <a:graphic>
            <a:graphicData uri="http://schemas.openxmlformats.org/presentationml/2006/ole">
              <mc:AlternateContent xmlns:mc="http://schemas.openxmlformats.org/markup-compatibility/2006">
                <mc:Choice xmlns:v="urn:schemas-microsoft-com:vml" Requires="v">
                  <p:oleObj spid="_x0000_s3104" name="" r:id="rId13" imgW="2614930" imgH="571500" progId="Equation.DSMT4">
                    <p:embed/>
                  </p:oleObj>
                </mc:Choice>
                <mc:Fallback>
                  <p:oleObj name="" r:id="rId13" imgW="2614930" imgH="571500" progId="Equation.DSMT4">
                    <p:embed/>
                    <p:pic>
                      <p:nvPicPr>
                        <p:cNvPr id="0" name="图片 3103"/>
                        <p:cNvPicPr/>
                        <p:nvPr/>
                      </p:nvPicPr>
                      <p:blipFill>
                        <a:blip r:embed="rId14">
                          <a:clrChange>
                            <a:clrFrom>
                              <a:srgbClr val="000000"/>
                            </a:clrFrom>
                            <a:clrTo>
                              <a:srgbClr val="000000"/>
                            </a:clrTo>
                          </a:clrChange>
                        </a:blip>
                        <a:stretch>
                          <a:fillRect/>
                        </a:stretch>
                      </p:blipFill>
                      <p:spPr>
                        <a:xfrm>
                          <a:off x="6486539" y="4469599"/>
                          <a:ext cx="2102595" cy="459601"/>
                        </a:xfrm>
                        <a:prstGeom prst="rect">
                          <a:avLst/>
                        </a:prstGeom>
                        <a:noFill/>
                        <a:ln w="38100">
                          <a:noFill/>
                          <a:miter/>
                        </a:ln>
                      </p:spPr>
                    </p:pic>
                  </p:oleObj>
                </mc:Fallback>
              </mc:AlternateContent>
            </a:graphicData>
          </a:graphic>
        </p:graphicFrame>
      </p:grpSp>
      <p:grpSp>
        <p:nvGrpSpPr>
          <p:cNvPr id="17" name="Group 22"/>
          <p:cNvGrpSpPr/>
          <p:nvPr/>
        </p:nvGrpSpPr>
        <p:grpSpPr bwMode="auto">
          <a:xfrm>
            <a:off x="0" y="0"/>
            <a:ext cx="0" cy="0"/>
            <a:chOff x="2425" y="3219"/>
            <a:chExt cx="2520" cy="755"/>
          </a:xfrm>
          <a:noFill/>
        </p:grpSpPr>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0580"/>
                                        </p:tgtEl>
                                        <p:attrNameLst>
                                          <p:attrName>style.visibility</p:attrName>
                                        </p:attrNameLst>
                                      </p:cBhvr>
                                      <p:to>
                                        <p:strVal val="visible"/>
                                      </p:to>
                                    </p:set>
                                    <p:anim calcmode="lin" valueType="num">
                                      <p:cBhvr additive="base">
                                        <p:cTn id="7" dur="500" fill="hold"/>
                                        <p:tgtEl>
                                          <p:spTgt spid="280580"/>
                                        </p:tgtEl>
                                        <p:attrNameLst>
                                          <p:attrName>ppt_x</p:attrName>
                                        </p:attrNameLst>
                                      </p:cBhvr>
                                      <p:tavLst>
                                        <p:tav tm="0">
                                          <p:val>
                                            <p:strVal val="0-#ppt_w/2"/>
                                          </p:val>
                                        </p:tav>
                                        <p:tav tm="100000">
                                          <p:val>
                                            <p:strVal val="#ppt_x"/>
                                          </p:val>
                                        </p:tav>
                                      </p:tavLst>
                                    </p:anim>
                                    <p:anim calcmode="lin" valueType="num">
                                      <p:cBhvr additive="base">
                                        <p:cTn id="8" dur="500" fill="hold"/>
                                        <p:tgtEl>
                                          <p:spTgt spid="28058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0587"/>
                                        </p:tgtEl>
                                        <p:attrNameLst>
                                          <p:attrName>style.visibility</p:attrName>
                                        </p:attrNameLst>
                                      </p:cBhvr>
                                      <p:to>
                                        <p:strVal val="visible"/>
                                      </p:to>
                                    </p:set>
                                    <p:anim calcmode="lin" valueType="num">
                                      <p:cBhvr additive="base">
                                        <p:cTn id="11" dur="500" fill="hold"/>
                                        <p:tgtEl>
                                          <p:spTgt spid="280587"/>
                                        </p:tgtEl>
                                        <p:attrNameLst>
                                          <p:attrName>ppt_x</p:attrName>
                                        </p:attrNameLst>
                                      </p:cBhvr>
                                      <p:tavLst>
                                        <p:tav tm="0">
                                          <p:val>
                                            <p:strVal val="0-#ppt_w/2"/>
                                          </p:val>
                                        </p:tav>
                                        <p:tav tm="100000">
                                          <p:val>
                                            <p:strVal val="#ppt_x"/>
                                          </p:val>
                                        </p:tav>
                                      </p:tavLst>
                                    </p:anim>
                                    <p:anim calcmode="lin" valueType="num">
                                      <p:cBhvr additive="base">
                                        <p:cTn id="12" dur="500" fill="hold"/>
                                        <p:tgtEl>
                                          <p:spTgt spid="28058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80588"/>
                                        </p:tgtEl>
                                        <p:attrNameLst>
                                          <p:attrName>style.visibility</p:attrName>
                                        </p:attrNameLst>
                                      </p:cBhvr>
                                      <p:to>
                                        <p:strVal val="visible"/>
                                      </p:to>
                                    </p:set>
                                    <p:anim calcmode="lin" valueType="num">
                                      <p:cBhvr additive="base">
                                        <p:cTn id="15" dur="500" fill="hold"/>
                                        <p:tgtEl>
                                          <p:spTgt spid="280588"/>
                                        </p:tgtEl>
                                        <p:attrNameLst>
                                          <p:attrName>ppt_x</p:attrName>
                                        </p:attrNameLst>
                                      </p:cBhvr>
                                      <p:tavLst>
                                        <p:tav tm="0">
                                          <p:val>
                                            <p:strVal val="0-#ppt_w/2"/>
                                          </p:val>
                                        </p:tav>
                                        <p:tav tm="100000">
                                          <p:val>
                                            <p:strVal val="#ppt_x"/>
                                          </p:val>
                                        </p:tav>
                                      </p:tavLst>
                                    </p:anim>
                                    <p:anim calcmode="lin" valueType="num">
                                      <p:cBhvr additive="base">
                                        <p:cTn id="16" dur="500" fill="hold"/>
                                        <p:tgtEl>
                                          <p:spTgt spid="28058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80590"/>
                                        </p:tgtEl>
                                        <p:attrNameLst>
                                          <p:attrName>style.visibility</p:attrName>
                                        </p:attrNameLst>
                                      </p:cBhvr>
                                      <p:to>
                                        <p:strVal val="visible"/>
                                      </p:to>
                                    </p:set>
                                    <p:anim calcmode="lin" valueType="num">
                                      <p:cBhvr additive="base">
                                        <p:cTn id="19" dur="500" fill="hold"/>
                                        <p:tgtEl>
                                          <p:spTgt spid="280590"/>
                                        </p:tgtEl>
                                        <p:attrNameLst>
                                          <p:attrName>ppt_x</p:attrName>
                                        </p:attrNameLst>
                                      </p:cBhvr>
                                      <p:tavLst>
                                        <p:tav tm="0">
                                          <p:val>
                                            <p:strVal val="0-#ppt_w/2"/>
                                          </p:val>
                                        </p:tav>
                                        <p:tav tm="100000">
                                          <p:val>
                                            <p:strVal val="#ppt_x"/>
                                          </p:val>
                                        </p:tav>
                                      </p:tavLst>
                                    </p:anim>
                                    <p:anim calcmode="lin" valueType="num">
                                      <p:cBhvr additive="base">
                                        <p:cTn id="20" dur="500" fill="hold"/>
                                        <p:tgtEl>
                                          <p:spTgt spid="280590"/>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0589"/>
                                        </p:tgtEl>
                                        <p:attrNameLst>
                                          <p:attrName>style.visibility</p:attrName>
                                        </p:attrNameLst>
                                      </p:cBhvr>
                                      <p:to>
                                        <p:strVal val="visible"/>
                                      </p:to>
                                    </p:set>
                                    <p:anim calcmode="lin" valueType="num">
                                      <p:cBhvr additive="base">
                                        <p:cTn id="23" dur="500" fill="hold"/>
                                        <p:tgtEl>
                                          <p:spTgt spid="280589"/>
                                        </p:tgtEl>
                                        <p:attrNameLst>
                                          <p:attrName>ppt_x</p:attrName>
                                        </p:attrNameLst>
                                      </p:cBhvr>
                                      <p:tavLst>
                                        <p:tav tm="0">
                                          <p:val>
                                            <p:strVal val="0-#ppt_w/2"/>
                                          </p:val>
                                        </p:tav>
                                        <p:tav tm="100000">
                                          <p:val>
                                            <p:strVal val="#ppt_x"/>
                                          </p:val>
                                        </p:tav>
                                      </p:tavLst>
                                    </p:anim>
                                    <p:anim calcmode="lin" valueType="num">
                                      <p:cBhvr additive="base">
                                        <p:cTn id="24" dur="500" fill="hold"/>
                                        <p:tgtEl>
                                          <p:spTgt spid="28058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0584"/>
                                        </p:tgtEl>
                                        <p:attrNameLst>
                                          <p:attrName>style.visibility</p:attrName>
                                        </p:attrNameLst>
                                      </p:cBhvr>
                                      <p:to>
                                        <p:strVal val="visible"/>
                                      </p:to>
                                    </p:set>
                                    <p:animEffect transition="in" filter="wipe(left)">
                                      <p:cBhvr>
                                        <p:cTn id="29" dur="500"/>
                                        <p:tgtEl>
                                          <p:spTgt spid="280584"/>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heckerboard(across)">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heckerboard(across)">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1+#ppt_w/2"/>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4" name="Rectangle 3"/>
          <p:cNvSpPr/>
          <p:nvPr/>
        </p:nvSpPr>
        <p:spPr>
          <a:xfrm>
            <a:off x="71438" y="571500"/>
            <a:ext cx="7834312" cy="646113"/>
          </a:xfrm>
          <a:prstGeom prst="rect">
            <a:avLst/>
          </a:prstGeom>
          <a:noFill/>
          <a:ln w="9525">
            <a:noFill/>
          </a:ln>
        </p:spPr>
        <p:txBody>
          <a:bodyPr wrap="none" anchor="ctr" anchorCtr="0">
            <a:spAutoFit/>
          </a:bodyPr>
          <a:p>
            <a:r>
              <a:rPr lang="en-US" altLang="zh-CN" sz="3600" b="1" dirty="0">
                <a:solidFill>
                  <a:srgbClr val="FF0000"/>
                </a:solidFill>
                <a:latin typeface="楷体_GB2312" pitchFamily="49" charset="-122"/>
                <a:ea typeface="楷体_GB2312" pitchFamily="49" charset="-122"/>
              </a:rPr>
              <a:t>(1)</a:t>
            </a:r>
            <a:r>
              <a:rPr lang="zh-CN" altLang="en-US" sz="3600" b="1" dirty="0">
                <a:latin typeface="楷体_GB2312" pitchFamily="49" charset="-122"/>
                <a:ea typeface="楷体_GB2312" pitchFamily="49" charset="-122"/>
              </a:rPr>
              <a:t>在所给条件下</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独立</a:t>
            </a:r>
            <a:r>
              <a:rPr lang="en-US" altLang="zh-CN" sz="3600" b="1" i="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个随机变量 </a:t>
            </a:r>
            <a:endParaRPr lang="zh-CN" altLang="en-US" sz="3600" b="1" dirty="0">
              <a:latin typeface="楷体_GB2312" pitchFamily="49" charset="-122"/>
              <a:ea typeface="楷体_GB2312" pitchFamily="49" charset="-122"/>
            </a:endParaRPr>
          </a:p>
        </p:txBody>
      </p:sp>
      <p:sp>
        <p:nvSpPr>
          <p:cNvPr id="14352" name="Rectangle 15"/>
          <p:cNvSpPr/>
          <p:nvPr/>
        </p:nvSpPr>
        <p:spPr>
          <a:xfrm>
            <a:off x="107950" y="2286000"/>
            <a:ext cx="8893175" cy="4524375"/>
          </a:xfrm>
          <a:prstGeom prst="rect">
            <a:avLst/>
          </a:prstGeom>
          <a:noFill/>
          <a:ln w="9525">
            <a:noFill/>
          </a:ln>
        </p:spPr>
        <p:txBody>
          <a:bodyPr anchor="t" anchorCtr="0">
            <a:spAutoFit/>
          </a:bodyPr>
          <a:p>
            <a:r>
              <a:rPr lang="en-US" altLang="zh-CN" sz="3600" b="1" dirty="0">
                <a:solidFill>
                  <a:srgbClr val="FF0000"/>
                </a:solidFill>
                <a:latin typeface="楷体_GB2312" pitchFamily="49" charset="-122"/>
                <a:ea typeface="楷体_GB2312" pitchFamily="49" charset="-122"/>
              </a:rPr>
              <a:t>(2)</a:t>
            </a:r>
            <a:r>
              <a:rPr lang="zh-CN" altLang="en-US" sz="3600" b="1" dirty="0">
                <a:latin typeface="楷体_GB2312" pitchFamily="49" charset="-122"/>
                <a:ea typeface="楷体_GB2312" pitchFamily="49" charset="-122"/>
              </a:rPr>
              <a:t>推论是实际问题中使用算术平均值的依据</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例如为测量某个量</a:t>
            </a:r>
            <a:r>
              <a:rPr lang="en-US" altLang="zh-CN" sz="3600" b="1" dirty="0">
                <a:latin typeface="楷体_GB2312" pitchFamily="49" charset="-122"/>
                <a:ea typeface="楷体_GB2312" pitchFamily="49" charset="-122"/>
              </a:rPr>
              <a:t>a,</a:t>
            </a:r>
            <a:r>
              <a:rPr lang="zh-CN" altLang="en-US" sz="3600" b="1" dirty="0">
                <a:latin typeface="楷体_GB2312" pitchFamily="49" charset="-122"/>
                <a:ea typeface="楷体_GB2312" pitchFamily="49" charset="-122"/>
              </a:rPr>
              <a:t>可用同一测量装置重复测量</a:t>
            </a:r>
            <a:r>
              <a:rPr lang="en-US" altLang="zh-CN" sz="3600" b="1" i="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次</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得到测量值          可把它们看作是</a:t>
            </a:r>
            <a:r>
              <a:rPr lang="en-US" altLang="zh-CN" sz="3600" b="1" i="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个独立的</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具有相同数学期望和方差的随机变量</a:t>
            </a:r>
            <a:r>
              <a:rPr lang="zh-CN" altLang="en-US"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的取值</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由推论知</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当测量次数很大时</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可用这</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次测量结果         的算术平均值作为</a:t>
            </a:r>
            <a:r>
              <a:rPr lang="en-US" altLang="zh-CN" sz="3600" b="1" dirty="0">
                <a:latin typeface="楷体_GB2312" pitchFamily="49" charset="-122"/>
                <a:ea typeface="楷体_GB2312" pitchFamily="49" charset="-122"/>
              </a:rPr>
              <a:t>a</a:t>
            </a:r>
            <a:r>
              <a:rPr lang="zh-CN" altLang="en-US" sz="3600" b="1" dirty="0">
                <a:latin typeface="楷体_GB2312" pitchFamily="49" charset="-122"/>
                <a:ea typeface="楷体_GB2312" pitchFamily="49" charset="-122"/>
              </a:rPr>
              <a:t>的近似值</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所产生的误差很小</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grpSp>
        <p:nvGrpSpPr>
          <p:cNvPr id="2" name="Group 27"/>
          <p:cNvGrpSpPr/>
          <p:nvPr/>
        </p:nvGrpSpPr>
        <p:grpSpPr>
          <a:xfrm>
            <a:off x="214313" y="1071563"/>
            <a:ext cx="4722812" cy="938212"/>
            <a:chOff x="1644" y="565"/>
            <a:chExt cx="2975" cy="591"/>
          </a:xfrm>
        </p:grpSpPr>
        <p:sp>
          <p:nvSpPr>
            <p:cNvPr id="24580" name="Rectangle 6"/>
            <p:cNvSpPr/>
            <p:nvPr/>
          </p:nvSpPr>
          <p:spPr>
            <a:xfrm>
              <a:off x="1644" y="616"/>
              <a:ext cx="1867" cy="407"/>
            </a:xfrm>
            <a:prstGeom prst="rect">
              <a:avLst/>
            </a:prstGeom>
            <a:noFill/>
            <a:ln w="9525">
              <a:noFill/>
            </a:ln>
          </p:spPr>
          <p:txBody>
            <a:bodyPr wrap="none" anchor="ctr" anchorCtr="0">
              <a:spAutoFit/>
            </a:bodyPr>
            <a:p>
              <a:r>
                <a:rPr lang="zh-CN" altLang="en-US" sz="3600" b="1" dirty="0">
                  <a:latin typeface="楷体_GB2312" pitchFamily="49" charset="-122"/>
                  <a:ea typeface="楷体_GB2312" pitchFamily="49" charset="-122"/>
                </a:rPr>
                <a:t>的算术平均值</a:t>
              </a:r>
              <a:endParaRPr lang="zh-CN" altLang="en-US" sz="3600" dirty="0">
                <a:latin typeface="楷体_GB2312" pitchFamily="49" charset="-122"/>
                <a:ea typeface="楷体_GB2312" pitchFamily="49" charset="-122"/>
              </a:endParaRPr>
            </a:p>
          </p:txBody>
        </p:sp>
        <p:graphicFrame>
          <p:nvGraphicFramePr>
            <p:cNvPr id="24581" name="Object 5"/>
            <p:cNvGraphicFramePr/>
            <p:nvPr/>
          </p:nvGraphicFramePr>
          <p:xfrm>
            <a:off x="3485" y="565"/>
            <a:ext cx="1134" cy="591"/>
          </p:xfrm>
          <a:graphic>
            <a:graphicData uri="http://schemas.openxmlformats.org/presentationml/2006/ole">
              <mc:AlternateContent xmlns:mc="http://schemas.openxmlformats.org/markup-compatibility/2006">
                <mc:Choice xmlns:v="urn:schemas-microsoft-com:vml" Requires="v">
                  <p:oleObj spid="_x0000_s3102" name="" r:id="rId1" imgW="2247900" imgH="1168400" progId="Equation.DSMT4">
                    <p:embed/>
                  </p:oleObj>
                </mc:Choice>
                <mc:Fallback>
                  <p:oleObj name="" r:id="rId1" imgW="2247900" imgH="1168400" progId="Equation.DSMT4">
                    <p:embed/>
                    <p:pic>
                      <p:nvPicPr>
                        <p:cNvPr id="0" name="图片 3101"/>
                        <p:cNvPicPr/>
                        <p:nvPr/>
                      </p:nvPicPr>
                      <p:blipFill>
                        <a:blip r:embed="rId2">
                          <a:clrChange>
                            <a:clrFrom>
                              <a:srgbClr val="000000"/>
                            </a:clrFrom>
                            <a:clrTo>
                              <a:srgbClr val="000000"/>
                            </a:clrTo>
                          </a:clrChange>
                        </a:blip>
                        <a:stretch>
                          <a:fillRect/>
                        </a:stretch>
                      </p:blipFill>
                      <p:spPr>
                        <a:xfrm>
                          <a:off x="3485" y="565"/>
                          <a:ext cx="1134" cy="591"/>
                        </a:xfrm>
                        <a:prstGeom prst="rect">
                          <a:avLst/>
                        </a:prstGeom>
                        <a:noFill/>
                        <a:ln w="38100">
                          <a:noFill/>
                          <a:miter/>
                        </a:ln>
                      </p:spPr>
                    </p:pic>
                  </p:oleObj>
                </mc:Fallback>
              </mc:AlternateContent>
            </a:graphicData>
          </a:graphic>
        </p:graphicFrame>
      </p:grpSp>
      <p:sp>
        <p:nvSpPr>
          <p:cNvPr id="14347" name="Rectangle 8"/>
          <p:cNvSpPr/>
          <p:nvPr/>
        </p:nvSpPr>
        <p:spPr>
          <a:xfrm>
            <a:off x="5000625" y="1143000"/>
            <a:ext cx="3929063" cy="646113"/>
          </a:xfrm>
          <a:prstGeom prst="rect">
            <a:avLst/>
          </a:prstGeom>
          <a:noFill/>
          <a:ln w="9525">
            <a:noFill/>
          </a:ln>
        </p:spPr>
        <p:txBody>
          <a:bodyPr anchor="ctr" anchorCtr="0">
            <a:spAutoFit/>
          </a:bodyPr>
          <a:p>
            <a:r>
              <a:rPr lang="zh-CN" altLang="en-US" sz="3600" b="1" dirty="0">
                <a:latin typeface="楷体_GB2312" pitchFamily="49" charset="-122"/>
                <a:ea typeface="楷体_GB2312" pitchFamily="49" charset="-122"/>
              </a:rPr>
              <a:t>当</a:t>
            </a:r>
            <a:r>
              <a:rPr lang="en-US" altLang="zh-CN" sz="3600" b="1" i="1" dirty="0">
                <a:latin typeface="楷体_GB2312" pitchFamily="49" charset="-122"/>
                <a:ea typeface="楷体_GB2312" pitchFamily="49" charset="-122"/>
              </a:rPr>
              <a:t>n</a:t>
            </a:r>
            <a:r>
              <a:rPr lang="en-US" altLang="zh-CN" sz="3600" b="1" dirty="0">
                <a:latin typeface="楷体_GB2312" pitchFamily="49" charset="-122"/>
                <a:ea typeface="楷体_GB2312" pitchFamily="49" charset="-122"/>
                <a:sym typeface="Symbol" panose="05050102010706020507" pitchFamily="18" charset="2"/>
              </a:rPr>
              <a:t></a:t>
            </a:r>
            <a:r>
              <a:rPr lang="zh-CN" altLang="en-US" sz="3600" b="1" dirty="0">
                <a:latin typeface="楷体_GB2312" pitchFamily="49" charset="-122"/>
                <a:ea typeface="楷体_GB2312" pitchFamily="49" charset="-122"/>
              </a:rPr>
              <a:t>时</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依概率</a:t>
            </a:r>
            <a:endParaRPr lang="zh-CN" altLang="en-US" sz="3600" dirty="0">
              <a:latin typeface="楷体_GB2312" pitchFamily="49" charset="-122"/>
              <a:ea typeface="楷体_GB2312" pitchFamily="49" charset="-122"/>
              <a:sym typeface="Symbol" panose="05050102010706020507" pitchFamily="18" charset="2"/>
            </a:endParaRPr>
          </a:p>
        </p:txBody>
      </p:sp>
      <p:sp>
        <p:nvSpPr>
          <p:cNvPr id="24583" name="Rectangle 24"/>
          <p:cNvSpPr/>
          <p:nvPr/>
        </p:nvSpPr>
        <p:spPr>
          <a:xfrm>
            <a:off x="285750" y="-3175"/>
            <a:ext cx="1365250" cy="646113"/>
          </a:xfrm>
          <a:prstGeom prst="rect">
            <a:avLst/>
          </a:prstGeom>
          <a:noFill/>
          <a:ln w="9525">
            <a:noFill/>
          </a:ln>
        </p:spPr>
        <p:txBody>
          <a:bodyPr anchor="ctr" anchorCtr="0">
            <a:spAutoFit/>
          </a:bodyPr>
          <a:p>
            <a:r>
              <a:rPr lang="zh-CN" altLang="en-US" sz="3600" b="1" dirty="0">
                <a:solidFill>
                  <a:srgbClr val="FF0000"/>
                </a:solidFill>
                <a:latin typeface="黑体" panose="02010609060101010101" pitchFamily="49" charset="-122"/>
                <a:ea typeface="黑体" panose="02010609060101010101" pitchFamily="49" charset="-122"/>
              </a:rPr>
              <a:t>说明</a:t>
            </a:r>
            <a:endParaRPr lang="zh-CN" altLang="en-US" sz="3600" b="1" dirty="0">
              <a:solidFill>
                <a:srgbClr val="FF0000"/>
              </a:solidFill>
              <a:latin typeface="黑体" panose="02010609060101010101" pitchFamily="49" charset="-122"/>
              <a:ea typeface="黑体" panose="02010609060101010101" pitchFamily="49" charset="-122"/>
            </a:endParaRPr>
          </a:p>
        </p:txBody>
      </p:sp>
      <p:grpSp>
        <p:nvGrpSpPr>
          <p:cNvPr id="3" name="Group 29"/>
          <p:cNvGrpSpPr/>
          <p:nvPr/>
        </p:nvGrpSpPr>
        <p:grpSpPr>
          <a:xfrm>
            <a:off x="228600" y="1714500"/>
            <a:ext cx="2271713" cy="646113"/>
            <a:chOff x="2381" y="1162"/>
            <a:chExt cx="1431" cy="407"/>
          </a:xfrm>
        </p:grpSpPr>
        <p:sp>
          <p:nvSpPr>
            <p:cNvPr id="24585" name="Rectangle 25"/>
            <p:cNvSpPr/>
            <p:nvPr/>
          </p:nvSpPr>
          <p:spPr>
            <a:xfrm>
              <a:off x="2381" y="1162"/>
              <a:ext cx="1431" cy="407"/>
            </a:xfrm>
            <a:prstGeom prst="rect">
              <a:avLst/>
            </a:prstGeom>
            <a:noFill/>
            <a:ln w="9525">
              <a:noFill/>
            </a:ln>
          </p:spPr>
          <p:txBody>
            <a:bodyPr wrap="none" anchor="t" anchorCtr="0">
              <a:spAutoFit/>
            </a:bodyPr>
            <a:p>
              <a:r>
                <a:rPr lang="zh-CN" altLang="en-US" sz="3600" b="1" dirty="0">
                  <a:latin typeface="楷体_GB2312" pitchFamily="49" charset="-122"/>
                  <a:ea typeface="楷体_GB2312" pitchFamily="49" charset="-122"/>
                </a:rPr>
                <a:t>收敛于  </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graphicFrame>
          <p:nvGraphicFramePr>
            <p:cNvPr id="24586" name="Object 28"/>
            <p:cNvGraphicFramePr/>
            <p:nvPr/>
          </p:nvGraphicFramePr>
          <p:xfrm>
            <a:off x="3281" y="1297"/>
            <a:ext cx="225" cy="252"/>
          </p:xfrm>
          <a:graphic>
            <a:graphicData uri="http://schemas.openxmlformats.org/presentationml/2006/ole">
              <mc:AlternateContent xmlns:mc="http://schemas.openxmlformats.org/markup-compatibility/2006">
                <mc:Choice xmlns:v="urn:schemas-microsoft-com:vml" Requires="v">
                  <p:oleObj spid="_x0000_s3094" name="" r:id="rId3" imgW="330200" imgH="368300" progId="Equation.DSMT4">
                    <p:embed/>
                  </p:oleObj>
                </mc:Choice>
                <mc:Fallback>
                  <p:oleObj name="" r:id="rId3" imgW="330200" imgH="368300" progId="Equation.DSMT4">
                    <p:embed/>
                    <p:pic>
                      <p:nvPicPr>
                        <p:cNvPr id="0" name="图片 3093"/>
                        <p:cNvPicPr/>
                        <p:nvPr/>
                      </p:nvPicPr>
                      <p:blipFill>
                        <a:blip r:embed="rId4">
                          <a:clrChange>
                            <a:clrFrom>
                              <a:srgbClr val="000000"/>
                            </a:clrFrom>
                            <a:clrTo>
                              <a:srgbClr val="000000"/>
                            </a:clrTo>
                          </a:clrChange>
                        </a:blip>
                        <a:stretch>
                          <a:fillRect/>
                        </a:stretch>
                      </p:blipFill>
                      <p:spPr>
                        <a:xfrm>
                          <a:off x="3281" y="1297"/>
                          <a:ext cx="225" cy="252"/>
                        </a:xfrm>
                        <a:prstGeom prst="rect">
                          <a:avLst/>
                        </a:prstGeom>
                        <a:noFill/>
                        <a:ln w="38100">
                          <a:noFill/>
                          <a:miter/>
                        </a:ln>
                      </p:spPr>
                    </p:pic>
                  </p:oleObj>
                </mc:Fallback>
              </mc:AlternateContent>
            </a:graphicData>
          </a:graphic>
        </p:graphicFrame>
      </p:grpSp>
      <p:graphicFrame>
        <p:nvGraphicFramePr>
          <p:cNvPr id="117781" name="Object 21"/>
          <p:cNvGraphicFramePr/>
          <p:nvPr/>
        </p:nvGraphicFramePr>
        <p:xfrm>
          <a:off x="3857625" y="4568825"/>
          <a:ext cx="2357438" cy="514350"/>
        </p:xfrm>
        <a:graphic>
          <a:graphicData uri="http://schemas.openxmlformats.org/presentationml/2006/ole">
            <mc:AlternateContent xmlns:mc="http://schemas.openxmlformats.org/markup-compatibility/2006">
              <mc:Choice xmlns:v="urn:schemas-microsoft-com:vml" Requires="v">
                <p:oleObj spid="_x0000_s3095" name="" r:id="rId5" imgW="735330" imgH="177800" progId="Equation.DSMT4">
                  <p:embed/>
                </p:oleObj>
              </mc:Choice>
              <mc:Fallback>
                <p:oleObj name="" r:id="rId5" imgW="735330" imgH="177800" progId="Equation.DSMT4">
                  <p:embed/>
                  <p:pic>
                    <p:nvPicPr>
                      <p:cNvPr id="0" name="图片 3094"/>
                      <p:cNvPicPr/>
                      <p:nvPr/>
                    </p:nvPicPr>
                    <p:blipFill>
                      <a:blip r:embed="rId6">
                        <a:clrChange>
                          <a:clrFrom>
                            <a:srgbClr val="000000"/>
                          </a:clrFrom>
                          <a:clrTo>
                            <a:srgbClr val="000000"/>
                          </a:clrTo>
                        </a:clrChange>
                        <a:clrChange>
                          <a:clrFrom>
                            <a:srgbClr val="FFFFFF"/>
                          </a:clrFrom>
                          <a:clrTo>
                            <a:srgbClr val="FFFFFF"/>
                          </a:clrTo>
                        </a:clrChange>
                      </a:blip>
                      <a:stretch>
                        <a:fillRect/>
                      </a:stretch>
                    </p:blipFill>
                    <p:spPr>
                      <a:xfrm>
                        <a:off x="3857625" y="4568825"/>
                        <a:ext cx="2357438" cy="514350"/>
                      </a:xfrm>
                      <a:prstGeom prst="rect">
                        <a:avLst/>
                      </a:prstGeom>
                      <a:noFill/>
                      <a:ln w="38100">
                        <a:noFill/>
                        <a:miter/>
                      </a:ln>
                    </p:spPr>
                  </p:pic>
                </p:oleObj>
              </mc:Fallback>
            </mc:AlternateContent>
          </a:graphicData>
        </a:graphic>
      </p:graphicFrame>
      <p:graphicFrame>
        <p:nvGraphicFramePr>
          <p:cNvPr id="24588" name="Object 21"/>
          <p:cNvGraphicFramePr/>
          <p:nvPr/>
        </p:nvGraphicFramePr>
        <p:xfrm>
          <a:off x="7208838" y="674688"/>
          <a:ext cx="1792287" cy="539750"/>
        </p:xfrm>
        <a:graphic>
          <a:graphicData uri="http://schemas.openxmlformats.org/presentationml/2006/ole">
            <mc:AlternateContent xmlns:mc="http://schemas.openxmlformats.org/markup-compatibility/2006">
              <mc:Choice xmlns:v="urn:schemas-microsoft-com:vml" Requires="v">
                <p:oleObj spid="_x0000_s3099" name="" r:id="rId7" imgW="532765" imgH="177800" progId="Equation.DSMT4">
                  <p:embed/>
                </p:oleObj>
              </mc:Choice>
              <mc:Fallback>
                <p:oleObj name="" r:id="rId7" imgW="532765" imgH="177800" progId="Equation.DSMT4">
                  <p:embed/>
                  <p:pic>
                    <p:nvPicPr>
                      <p:cNvPr id="0" name="图片 3098"/>
                      <p:cNvPicPr/>
                      <p:nvPr/>
                    </p:nvPicPr>
                    <p:blipFill>
                      <a:blip r:embed="rId8">
                        <a:clrChange>
                          <a:clrFrom>
                            <a:srgbClr val="000000"/>
                          </a:clrFrom>
                          <a:clrTo>
                            <a:srgbClr val="000000"/>
                          </a:clrTo>
                        </a:clrChange>
                        <a:clrChange>
                          <a:clrFrom>
                            <a:srgbClr val="FFFFFF"/>
                          </a:clrFrom>
                          <a:clrTo>
                            <a:srgbClr val="FFFFFF"/>
                          </a:clrTo>
                        </a:clrChange>
                      </a:blip>
                      <a:stretch>
                        <a:fillRect/>
                      </a:stretch>
                    </p:blipFill>
                    <p:spPr>
                      <a:xfrm>
                        <a:off x="7208838" y="674688"/>
                        <a:ext cx="1792287" cy="539750"/>
                      </a:xfrm>
                      <a:prstGeom prst="rect">
                        <a:avLst/>
                      </a:prstGeom>
                      <a:noFill/>
                      <a:ln w="38100">
                        <a:noFill/>
                        <a:miter/>
                      </a:ln>
                    </p:spPr>
                  </p:pic>
                </p:oleObj>
              </mc:Fallback>
            </mc:AlternateContent>
          </a:graphicData>
        </a:graphic>
      </p:graphicFrame>
      <p:graphicFrame>
        <p:nvGraphicFramePr>
          <p:cNvPr id="20" name="Object 21"/>
          <p:cNvGraphicFramePr/>
          <p:nvPr/>
        </p:nvGraphicFramePr>
        <p:xfrm>
          <a:off x="5286375" y="3411538"/>
          <a:ext cx="2286000" cy="603250"/>
        </p:xfrm>
        <a:graphic>
          <a:graphicData uri="http://schemas.openxmlformats.org/presentationml/2006/ole">
            <mc:AlternateContent xmlns:mc="http://schemas.openxmlformats.org/markup-compatibility/2006">
              <mc:Choice xmlns:v="urn:schemas-microsoft-com:vml" Requires="v">
                <p:oleObj spid="_x0000_s3100" name="" r:id="rId9" imgW="608330" imgH="177800" progId="Equation.DSMT4">
                  <p:embed/>
                </p:oleObj>
              </mc:Choice>
              <mc:Fallback>
                <p:oleObj name="" r:id="rId9" imgW="608330" imgH="177800" progId="Equation.DSMT4">
                  <p:embed/>
                  <p:pic>
                    <p:nvPicPr>
                      <p:cNvPr id="0" name="图片 3099"/>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5286375" y="3411538"/>
                        <a:ext cx="2286000" cy="603250"/>
                      </a:xfrm>
                      <a:prstGeom prst="rect">
                        <a:avLst/>
                      </a:prstGeom>
                      <a:noFill/>
                      <a:ln w="38100">
                        <a:noFill/>
                        <a:miter/>
                      </a:ln>
                    </p:spPr>
                  </p:pic>
                </p:oleObj>
              </mc:Fallback>
            </mc:AlternateContent>
          </a:graphicData>
        </a:graphic>
      </p:graphicFrame>
      <p:graphicFrame>
        <p:nvGraphicFramePr>
          <p:cNvPr id="21" name="Object 21"/>
          <p:cNvGraphicFramePr/>
          <p:nvPr/>
        </p:nvGraphicFramePr>
        <p:xfrm>
          <a:off x="571500" y="5643563"/>
          <a:ext cx="2286000" cy="603250"/>
        </p:xfrm>
        <a:graphic>
          <a:graphicData uri="http://schemas.openxmlformats.org/presentationml/2006/ole">
            <mc:AlternateContent xmlns:mc="http://schemas.openxmlformats.org/markup-compatibility/2006">
              <mc:Choice xmlns:v="urn:schemas-microsoft-com:vml" Requires="v">
                <p:oleObj spid="_x0000_s3117" name="" r:id="rId11" imgW="608330" imgH="177800" progId="Equation.DSMT4">
                  <p:embed/>
                </p:oleObj>
              </mc:Choice>
              <mc:Fallback>
                <p:oleObj name="" r:id="rId11" imgW="608330" imgH="177800" progId="Equation.DSMT4">
                  <p:embed/>
                  <p:pic>
                    <p:nvPicPr>
                      <p:cNvPr id="0" name="图片 3116"/>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571500" y="5643563"/>
                        <a:ext cx="2286000" cy="603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slide(fromBottom)">
                                      <p:cBhvr>
                                        <p:cTn id="7" dur="500"/>
                                        <p:tgtEl>
                                          <p:spTgt spid="14344"/>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4347"/>
                                        </p:tgtEl>
                                        <p:attrNameLst>
                                          <p:attrName>style.visibility</p:attrName>
                                        </p:attrNameLst>
                                      </p:cBhvr>
                                      <p:to>
                                        <p:strVal val="visible"/>
                                      </p:to>
                                    </p:set>
                                    <p:animEffect transition="in" filter="slide(fromBottom)">
                                      <p:cBhvr>
                                        <p:cTn id="13" dur="500"/>
                                        <p:tgtEl>
                                          <p:spTgt spid="14347"/>
                                        </p:tgtEl>
                                      </p:cBhvr>
                                    </p:animEffect>
                                  </p:childTnLst>
                                </p:cTn>
                              </p:par>
                              <p:par>
                                <p:cTn id="14" presetID="1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Bottom)">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4352"/>
                                        </p:tgtEl>
                                        <p:attrNameLst>
                                          <p:attrName>style.visibility</p:attrName>
                                        </p:attrNameLst>
                                      </p:cBhvr>
                                      <p:to>
                                        <p:strVal val="visible"/>
                                      </p:to>
                                    </p:set>
                                    <p:animEffect transition="in" filter="slide(fromBottom)">
                                      <p:cBhvr>
                                        <p:cTn id="21" dur="500"/>
                                        <p:tgtEl>
                                          <p:spTgt spid="14352"/>
                                        </p:tgtEl>
                                      </p:cBhvr>
                                    </p:animEffect>
                                  </p:childTnLst>
                                </p:cTn>
                              </p:par>
                              <p:par>
                                <p:cTn id="22" presetID="12" presetClass="entr" presetSubtype="4"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lide(fromBottom)">
                                      <p:cBhvr>
                                        <p:cTn id="24" dur="500"/>
                                        <p:tgtEl>
                                          <p:spTgt spid="20"/>
                                        </p:tgtEl>
                                      </p:cBhvr>
                                    </p:animEffect>
                                  </p:childTnLst>
                                </p:cTn>
                              </p:par>
                              <p:par>
                                <p:cTn id="25" presetID="12" presetClass="entr" presetSubtype="4" fill="hold" nodeType="withEffect">
                                  <p:stCondLst>
                                    <p:cond delay="0"/>
                                  </p:stCondLst>
                                  <p:childTnLst>
                                    <p:set>
                                      <p:cBhvr>
                                        <p:cTn id="26" dur="1" fill="hold">
                                          <p:stCondLst>
                                            <p:cond delay="0"/>
                                          </p:stCondLst>
                                        </p:cTn>
                                        <p:tgtEl>
                                          <p:spTgt spid="117781"/>
                                        </p:tgtEl>
                                        <p:attrNameLst>
                                          <p:attrName>style.visibility</p:attrName>
                                        </p:attrNameLst>
                                      </p:cBhvr>
                                      <p:to>
                                        <p:strVal val="visible"/>
                                      </p:to>
                                    </p:set>
                                    <p:animEffect transition="in" filter="slide(fromBottom)">
                                      <p:cBhvr>
                                        <p:cTn id="27" dur="500"/>
                                        <p:tgtEl>
                                          <p:spTgt spid="117781"/>
                                        </p:tgtEl>
                                      </p:cBhvr>
                                    </p:animEffect>
                                  </p:childTnLst>
                                </p:cTn>
                              </p:par>
                              <p:par>
                                <p:cTn id="28" presetID="12" presetClass="entr" presetSubtype="4"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slide(fromBottom)">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52" grpId="0"/>
      <p:bldP spid="143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8" name="Text Box 8"/>
          <p:cNvSpPr txBox="1"/>
          <p:nvPr/>
        </p:nvSpPr>
        <p:spPr>
          <a:xfrm>
            <a:off x="142875" y="2994025"/>
            <a:ext cx="8858250" cy="1200150"/>
          </a:xfrm>
          <a:prstGeom prst="rect">
            <a:avLst/>
          </a:prstGeom>
          <a:noFill/>
          <a:ln w="9525">
            <a:noFill/>
          </a:ln>
        </p:spPr>
        <p:txBody>
          <a:bodyPr anchor="t" anchorCtr="0">
            <a:spAutoFit/>
          </a:bodyPr>
          <a:p>
            <a:r>
              <a:rPr lang="zh-CN" altLang="en-US" sz="3600" b="1" dirty="0">
                <a:solidFill>
                  <a:srgbClr val="0000CC"/>
                </a:solidFill>
                <a:latin typeface="黑体" panose="02010609060101010101" pitchFamily="49" charset="-122"/>
                <a:ea typeface="黑体" panose="02010609060101010101" pitchFamily="49" charset="-122"/>
              </a:rPr>
              <a:t>证明</a:t>
            </a:r>
            <a:r>
              <a:rPr lang="zh-CN" altLang="en-US" sz="3600" b="1" dirty="0">
                <a:latin typeface="楷体_GB2312" pitchFamily="49" charset="-122"/>
                <a:ea typeface="楷体_GB2312" pitchFamily="49" charset="-122"/>
              </a:rPr>
              <a:t> 显然  是一随机变量</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且服从</a:t>
            </a:r>
            <a:r>
              <a:rPr lang="zh-CN" altLang="en-US"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从而有</a:t>
            </a:r>
            <a:endParaRPr lang="zh-CN" altLang="en-US" sz="3600" b="1" dirty="0">
              <a:latin typeface="楷体_GB2312" pitchFamily="49" charset="-122"/>
              <a:ea typeface="楷体_GB2312" pitchFamily="49" charset="-122"/>
            </a:endParaRPr>
          </a:p>
        </p:txBody>
      </p:sp>
      <p:graphicFrame>
        <p:nvGraphicFramePr>
          <p:cNvPr id="281609" name="Object 9"/>
          <p:cNvGraphicFramePr/>
          <p:nvPr/>
        </p:nvGraphicFramePr>
        <p:xfrm>
          <a:off x="1714500" y="3643313"/>
          <a:ext cx="4967288" cy="592137"/>
        </p:xfrm>
        <a:graphic>
          <a:graphicData uri="http://schemas.openxmlformats.org/presentationml/2006/ole">
            <mc:AlternateContent xmlns:mc="http://schemas.openxmlformats.org/markup-compatibility/2006">
              <mc:Choice xmlns:v="urn:schemas-microsoft-com:vml" Requires="v">
                <p:oleObj spid="_x0000_s3108" name="" r:id="rId1" imgW="2118995" imgH="254000" progId="Equation.DSMT4">
                  <p:embed/>
                </p:oleObj>
              </mc:Choice>
              <mc:Fallback>
                <p:oleObj name="" r:id="rId1" imgW="2118995" imgH="254000" progId="Equation.DSMT4">
                  <p:embed/>
                  <p:pic>
                    <p:nvPicPr>
                      <p:cNvPr id="0" name="图片 3107"/>
                      <p:cNvPicPr/>
                      <p:nvPr/>
                    </p:nvPicPr>
                    <p:blipFill>
                      <a:blip r:embed="rId2">
                        <a:clrChange>
                          <a:clrFrom>
                            <a:srgbClr val="000000"/>
                          </a:clrFrom>
                          <a:clrTo>
                            <a:srgbClr val="000000"/>
                          </a:clrTo>
                        </a:clrChange>
                      </a:blip>
                      <a:stretch>
                        <a:fillRect/>
                      </a:stretch>
                    </p:blipFill>
                    <p:spPr>
                      <a:xfrm>
                        <a:off x="1714500" y="3643313"/>
                        <a:ext cx="4967288" cy="592137"/>
                      </a:xfrm>
                      <a:prstGeom prst="rect">
                        <a:avLst/>
                      </a:prstGeom>
                      <a:noFill/>
                      <a:ln w="38100">
                        <a:noFill/>
                        <a:miter/>
                      </a:ln>
                    </p:spPr>
                  </p:pic>
                </p:oleObj>
              </mc:Fallback>
            </mc:AlternateContent>
          </a:graphicData>
        </a:graphic>
      </p:graphicFrame>
      <p:graphicFrame>
        <p:nvGraphicFramePr>
          <p:cNvPr id="281610" name="Object 10"/>
          <p:cNvGraphicFramePr/>
          <p:nvPr/>
        </p:nvGraphicFramePr>
        <p:xfrm>
          <a:off x="1403350" y="4211638"/>
          <a:ext cx="6048375" cy="973137"/>
        </p:xfrm>
        <a:graphic>
          <a:graphicData uri="http://schemas.openxmlformats.org/presentationml/2006/ole">
            <mc:AlternateContent xmlns:mc="http://schemas.openxmlformats.org/markup-compatibility/2006">
              <mc:Choice xmlns:v="urn:schemas-microsoft-com:vml" Requires="v">
                <p:oleObj spid="_x0000_s3107" name="" r:id="rId3" imgW="2716530" imgH="444500" progId="Equation.DSMT4">
                  <p:embed/>
                </p:oleObj>
              </mc:Choice>
              <mc:Fallback>
                <p:oleObj name="" r:id="rId3" imgW="2716530" imgH="444500" progId="Equation.DSMT4">
                  <p:embed/>
                  <p:pic>
                    <p:nvPicPr>
                      <p:cNvPr id="0" name="图片 3106"/>
                      <p:cNvPicPr/>
                      <p:nvPr/>
                    </p:nvPicPr>
                    <p:blipFill>
                      <a:blip r:embed="rId4">
                        <a:clrChange>
                          <a:clrFrom>
                            <a:srgbClr val="000000"/>
                          </a:clrFrom>
                          <a:clrTo>
                            <a:srgbClr val="000000"/>
                          </a:clrTo>
                        </a:clrChange>
                      </a:blip>
                      <a:stretch>
                        <a:fillRect/>
                      </a:stretch>
                    </p:blipFill>
                    <p:spPr>
                      <a:xfrm>
                        <a:off x="1403350" y="4211638"/>
                        <a:ext cx="6048375" cy="973137"/>
                      </a:xfrm>
                      <a:prstGeom prst="rect">
                        <a:avLst/>
                      </a:prstGeom>
                      <a:noFill/>
                      <a:ln w="38100">
                        <a:noFill/>
                        <a:miter/>
                      </a:ln>
                    </p:spPr>
                  </p:pic>
                </p:oleObj>
              </mc:Fallback>
            </mc:AlternateContent>
          </a:graphicData>
        </a:graphic>
      </p:graphicFrame>
      <p:sp>
        <p:nvSpPr>
          <p:cNvPr id="25604" name="Text Box 14"/>
          <p:cNvSpPr txBox="1"/>
          <p:nvPr/>
        </p:nvSpPr>
        <p:spPr>
          <a:xfrm>
            <a:off x="179388" y="754063"/>
            <a:ext cx="8785225" cy="1662112"/>
          </a:xfrm>
          <a:prstGeom prst="rect">
            <a:avLst/>
          </a:prstGeom>
          <a:noFill/>
          <a:ln w="28575">
            <a:noFill/>
          </a:ln>
        </p:spPr>
        <p:txBody>
          <a:bodyPr lIns="0" tIns="0" rIns="0" bIns="0" anchor="t" anchorCtr="0">
            <a:spAutoFit/>
          </a:bodyPr>
          <a:p>
            <a:pPr defTabSz="914400" fontAlgn="ctr"/>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设     是</a:t>
            </a:r>
            <a:r>
              <a:rPr lang="en-US" altLang="zh-CN" sz="3600" b="1" dirty="0">
                <a:latin typeface="华文细黑" pitchFamily="2" charset="-122"/>
                <a:ea typeface="华文细黑" pitchFamily="2" charset="-122"/>
              </a:rPr>
              <a:t>n</a:t>
            </a:r>
            <a:r>
              <a:rPr lang="zh-CN" altLang="en-US" sz="3600" b="1" dirty="0">
                <a:latin typeface="华文细黑" pitchFamily="2" charset="-122"/>
                <a:ea typeface="华文细黑" pitchFamily="2" charset="-122"/>
              </a:rPr>
              <a:t>次独立重复试验中事件</a:t>
            </a:r>
            <a:r>
              <a:rPr lang="en-US" altLang="zh-CN" sz="3600" b="1" dirty="0">
                <a:latin typeface="华文细黑" pitchFamily="2" charset="-122"/>
                <a:ea typeface="华文细黑" pitchFamily="2" charset="-122"/>
              </a:rPr>
              <a:t>A</a:t>
            </a:r>
            <a:r>
              <a:rPr lang="zh-CN" altLang="en-US" sz="3600" b="1" dirty="0">
                <a:latin typeface="华文细黑" pitchFamily="2" charset="-122"/>
                <a:ea typeface="华文细黑" pitchFamily="2" charset="-122"/>
              </a:rPr>
              <a:t>发生的次数</a:t>
            </a:r>
            <a:r>
              <a:rPr lang="en-US" altLang="zh-CN" sz="3600" b="1" dirty="0">
                <a:latin typeface="华文细黑" pitchFamily="2" charset="-122"/>
                <a:ea typeface="华文细黑" pitchFamily="2" charset="-122"/>
              </a:rPr>
              <a:t>, </a:t>
            </a:r>
            <a:r>
              <a:rPr lang="en-US" altLang="zh-CN" sz="3600" b="1" i="1" dirty="0">
                <a:latin typeface="Times New Roman" panose="02020603050405020304" pitchFamily="18" charset="0"/>
                <a:ea typeface="华文细黑" pitchFamily="2" charset="-122"/>
              </a:rPr>
              <a:t>p</a:t>
            </a:r>
            <a:r>
              <a:rPr lang="zh-CN" altLang="en-US" sz="3600" b="1" dirty="0">
                <a:latin typeface="华文细黑" pitchFamily="2" charset="-122"/>
                <a:ea typeface="华文细黑" pitchFamily="2" charset="-122"/>
              </a:rPr>
              <a:t>是事件</a:t>
            </a:r>
            <a:r>
              <a:rPr lang="en-US" altLang="zh-CN" sz="3600" b="1" dirty="0">
                <a:latin typeface="华文细黑" pitchFamily="2" charset="-122"/>
                <a:ea typeface="华文细黑" pitchFamily="2" charset="-122"/>
              </a:rPr>
              <a:t>A</a:t>
            </a:r>
            <a:r>
              <a:rPr lang="zh-CN" altLang="en-US" sz="3600" b="1" dirty="0">
                <a:latin typeface="华文细黑" pitchFamily="2" charset="-122"/>
                <a:ea typeface="华文细黑" pitchFamily="2" charset="-122"/>
              </a:rPr>
              <a:t>在一次实验中发生的概率</a:t>
            </a:r>
            <a:r>
              <a:rPr lang="en-US" altLang="zh-CN" sz="3600" b="1" dirty="0">
                <a:latin typeface="华文细黑" pitchFamily="2" charset="-122"/>
                <a:ea typeface="华文细黑" pitchFamily="2" charset="-122"/>
              </a:rPr>
              <a:t>,</a:t>
            </a:r>
            <a:r>
              <a:rPr lang="zh-CN" altLang="en-US" sz="3600" b="1" dirty="0">
                <a:latin typeface="华文细黑" pitchFamily="2" charset="-122"/>
                <a:ea typeface="华文细黑" pitchFamily="2" charset="-122"/>
              </a:rPr>
              <a:t>则对任意          有</a:t>
            </a:r>
            <a:endParaRPr lang="zh-CN" altLang="en-US" sz="3600" b="1" dirty="0">
              <a:latin typeface="华文细黑" pitchFamily="2" charset="-122"/>
              <a:ea typeface="华文细黑" pitchFamily="2" charset="-122"/>
            </a:endParaRPr>
          </a:p>
        </p:txBody>
      </p:sp>
      <p:graphicFrame>
        <p:nvGraphicFramePr>
          <p:cNvPr id="25605" name="Object 18"/>
          <p:cNvGraphicFramePr/>
          <p:nvPr/>
        </p:nvGraphicFramePr>
        <p:xfrm>
          <a:off x="1071563" y="1928813"/>
          <a:ext cx="1071562" cy="511175"/>
        </p:xfrm>
        <a:graphic>
          <a:graphicData uri="http://schemas.openxmlformats.org/presentationml/2006/ole">
            <mc:AlternateContent xmlns:mc="http://schemas.openxmlformats.org/markup-compatibility/2006">
              <mc:Choice xmlns:v="urn:schemas-microsoft-com:vml" Requires="v">
                <p:oleObj spid="_x0000_s3116" name="" r:id="rId5" imgW="342265" imgH="165100" progId="Equation.DSMT4">
                  <p:embed/>
                </p:oleObj>
              </mc:Choice>
              <mc:Fallback>
                <p:oleObj name="" r:id="rId5" imgW="342265" imgH="165100" progId="Equation.DSMT4">
                  <p:embed/>
                  <p:pic>
                    <p:nvPicPr>
                      <p:cNvPr id="0" name="图片 3115"/>
                      <p:cNvPicPr/>
                      <p:nvPr/>
                    </p:nvPicPr>
                    <p:blipFill>
                      <a:blip r:embed="rId6">
                        <a:clrChange>
                          <a:clrFrom>
                            <a:srgbClr val="000000"/>
                          </a:clrFrom>
                          <a:clrTo>
                            <a:srgbClr val="000000"/>
                          </a:clrTo>
                        </a:clrChange>
                        <a:clrChange>
                          <a:clrFrom>
                            <a:srgbClr val="FFFFFF"/>
                          </a:clrFrom>
                          <a:clrTo>
                            <a:srgbClr val="FFFFFF"/>
                          </a:clrTo>
                        </a:clrChange>
                      </a:blip>
                      <a:stretch>
                        <a:fillRect/>
                      </a:stretch>
                    </p:blipFill>
                    <p:spPr>
                      <a:xfrm>
                        <a:off x="1071563" y="1928813"/>
                        <a:ext cx="1071562" cy="511175"/>
                      </a:xfrm>
                      <a:prstGeom prst="rect">
                        <a:avLst/>
                      </a:prstGeom>
                      <a:noFill/>
                      <a:ln w="38100">
                        <a:noFill/>
                        <a:miter/>
                      </a:ln>
                    </p:spPr>
                  </p:pic>
                </p:oleObj>
              </mc:Fallback>
            </mc:AlternateContent>
          </a:graphicData>
        </a:graphic>
      </p:graphicFrame>
      <p:grpSp>
        <p:nvGrpSpPr>
          <p:cNvPr id="2" name="Group 30"/>
          <p:cNvGrpSpPr/>
          <p:nvPr/>
        </p:nvGrpSpPr>
        <p:grpSpPr>
          <a:xfrm>
            <a:off x="7072313" y="204788"/>
            <a:ext cx="1827212" cy="787400"/>
            <a:chOff x="4451" y="709"/>
            <a:chExt cx="1151" cy="496"/>
          </a:xfrm>
        </p:grpSpPr>
        <p:sp>
          <p:nvSpPr>
            <p:cNvPr id="25607" name="AutoShape 20"/>
            <p:cNvSpPr/>
            <p:nvPr/>
          </p:nvSpPr>
          <p:spPr>
            <a:xfrm>
              <a:off x="4451" y="753"/>
              <a:ext cx="1151" cy="423"/>
            </a:xfrm>
            <a:prstGeom prst="wedgeRectCallout">
              <a:avLst>
                <a:gd name="adj1" fmla="val -50000"/>
                <a:gd name="adj2" fmla="val 215481"/>
              </a:avLst>
            </a:prstGeom>
            <a:solidFill>
              <a:srgbClr val="00FFFF"/>
            </a:solidFill>
            <a:ln w="12700" cap="flat" cmpd="sng">
              <a:solidFill>
                <a:schemeClr val="accent1"/>
              </a:solidFill>
              <a:prstDash val="solid"/>
              <a:miter/>
              <a:headEnd type="none" w="med" len="med"/>
              <a:tailEnd type="none" w="med" len="med"/>
            </a:ln>
          </p:spPr>
          <p:txBody>
            <a:bodyPr anchor="t" anchorCtr="0"/>
            <a:p>
              <a:r>
                <a:rPr lang="en-US" altLang="zh-CN" sz="3600" b="1" dirty="0">
                  <a:latin typeface="楷体_GB2312" pitchFamily="49" charset="-122"/>
                  <a:ea typeface="楷体_GB2312" pitchFamily="49" charset="-122"/>
                </a:rPr>
                <a:t> </a:t>
              </a:r>
              <a:endParaRPr lang="en-US" altLang="zh-CN" sz="3600" b="1" dirty="0">
                <a:latin typeface="楷体_GB2312" pitchFamily="49" charset="-122"/>
                <a:ea typeface="楷体_GB2312" pitchFamily="49" charset="-122"/>
              </a:endParaRPr>
            </a:p>
          </p:txBody>
        </p:sp>
        <p:graphicFrame>
          <p:nvGraphicFramePr>
            <p:cNvPr id="25608" name="Object 21"/>
            <p:cNvGraphicFramePr/>
            <p:nvPr/>
          </p:nvGraphicFramePr>
          <p:xfrm>
            <a:off x="4541" y="709"/>
            <a:ext cx="961" cy="496"/>
          </p:xfrm>
          <a:graphic>
            <a:graphicData uri="http://schemas.openxmlformats.org/presentationml/2006/ole">
              <mc:AlternateContent xmlns:mc="http://schemas.openxmlformats.org/markup-compatibility/2006">
                <mc:Choice xmlns:v="urn:schemas-microsoft-com:vml" Requires="v">
                  <p:oleObj spid="_x0000_s3110" name="" r:id="rId7" imgW="608965" imgH="317500" progId="Equation.DSMT4">
                    <p:embed/>
                  </p:oleObj>
                </mc:Choice>
                <mc:Fallback>
                  <p:oleObj name="" r:id="rId7" imgW="608965" imgH="317500" progId="Equation.DSMT4">
                    <p:embed/>
                    <p:pic>
                      <p:nvPicPr>
                        <p:cNvPr id="0" name="图片 3109"/>
                        <p:cNvPicPr/>
                        <p:nvPr/>
                      </p:nvPicPr>
                      <p:blipFill>
                        <a:blip r:embed="rId8">
                          <a:clrChange>
                            <a:clrFrom>
                              <a:srgbClr val="000000"/>
                            </a:clrFrom>
                            <a:clrTo>
                              <a:srgbClr val="000000"/>
                            </a:clrTo>
                          </a:clrChange>
                          <a:clrChange>
                            <a:clrFrom>
                              <a:srgbClr val="FFFFFF"/>
                            </a:clrFrom>
                            <a:clrTo>
                              <a:srgbClr val="FFFFFF"/>
                            </a:clrTo>
                          </a:clrChange>
                        </a:blip>
                        <a:stretch>
                          <a:fillRect/>
                        </a:stretch>
                      </p:blipFill>
                      <p:spPr>
                        <a:xfrm>
                          <a:off x="4541" y="709"/>
                          <a:ext cx="961" cy="496"/>
                        </a:xfrm>
                        <a:prstGeom prst="rect">
                          <a:avLst/>
                        </a:prstGeom>
                        <a:solidFill>
                          <a:srgbClr val="00FFFF"/>
                        </a:solidFill>
                        <a:ln w="38100">
                          <a:noFill/>
                          <a:miter/>
                        </a:ln>
                      </p:spPr>
                    </p:pic>
                  </p:oleObj>
                </mc:Fallback>
              </mc:AlternateContent>
            </a:graphicData>
          </a:graphic>
        </p:graphicFrame>
      </p:grpSp>
      <p:graphicFrame>
        <p:nvGraphicFramePr>
          <p:cNvPr id="25609" name="Object 22"/>
          <p:cNvGraphicFramePr/>
          <p:nvPr/>
        </p:nvGraphicFramePr>
        <p:xfrm>
          <a:off x="3214688" y="1919288"/>
          <a:ext cx="4084637" cy="1060450"/>
        </p:xfrm>
        <a:graphic>
          <a:graphicData uri="http://schemas.openxmlformats.org/presentationml/2006/ole">
            <mc:AlternateContent xmlns:mc="http://schemas.openxmlformats.org/markup-compatibility/2006">
              <mc:Choice xmlns:v="urn:schemas-microsoft-com:vml" Requires="v">
                <p:oleObj spid="_x0000_s3109" name="" r:id="rId9" imgW="1320165" imgH="368300" progId="Equation.DSMT4">
                  <p:embed/>
                </p:oleObj>
              </mc:Choice>
              <mc:Fallback>
                <p:oleObj name="" r:id="rId9" imgW="1320165" imgH="368300" progId="Equation.DSMT4">
                  <p:embed/>
                  <p:pic>
                    <p:nvPicPr>
                      <p:cNvPr id="0" name="图片 3108"/>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3214688" y="1919288"/>
                        <a:ext cx="4084637" cy="1060450"/>
                      </a:xfrm>
                      <a:prstGeom prst="rect">
                        <a:avLst/>
                      </a:prstGeom>
                      <a:noFill/>
                      <a:ln w="38100">
                        <a:noFill/>
                        <a:miter/>
                      </a:ln>
                    </p:spPr>
                  </p:pic>
                </p:oleObj>
              </mc:Fallback>
            </mc:AlternateContent>
          </a:graphicData>
        </a:graphic>
      </p:graphicFrame>
      <p:graphicFrame>
        <p:nvGraphicFramePr>
          <p:cNvPr id="25610" name="Object 23"/>
          <p:cNvGraphicFramePr/>
          <p:nvPr/>
        </p:nvGraphicFramePr>
        <p:xfrm>
          <a:off x="857250" y="704850"/>
          <a:ext cx="571500" cy="652463"/>
        </p:xfrm>
        <a:graphic>
          <a:graphicData uri="http://schemas.openxmlformats.org/presentationml/2006/ole">
            <mc:AlternateContent xmlns:mc="http://schemas.openxmlformats.org/markup-compatibility/2006">
              <mc:Choice xmlns:v="urn:schemas-microsoft-com:vml" Requires="v">
                <p:oleObj spid="_x0000_s3111" name="" r:id="rId11" imgW="165100" imgH="177800" progId="Equation.3">
                  <p:embed/>
                </p:oleObj>
              </mc:Choice>
              <mc:Fallback>
                <p:oleObj name="" r:id="rId11" imgW="165100" imgH="177800" progId="Equation.3">
                  <p:embed/>
                  <p:pic>
                    <p:nvPicPr>
                      <p:cNvPr id="0" name="图片 3110"/>
                      <p:cNvPicPr/>
                      <p:nvPr/>
                    </p:nvPicPr>
                    <p:blipFill>
                      <a:blip r:embed="rId12">
                        <a:clrChange>
                          <a:clrFrom>
                            <a:srgbClr val="000000"/>
                          </a:clrFrom>
                          <a:clrTo>
                            <a:srgbClr val="000000"/>
                          </a:clrTo>
                        </a:clrChange>
                        <a:clrChange>
                          <a:clrFrom>
                            <a:srgbClr val="FFFFFF"/>
                          </a:clrFrom>
                          <a:clrTo>
                            <a:srgbClr val="FFFFFF"/>
                          </a:clrTo>
                        </a:clrChange>
                      </a:blip>
                      <a:stretch>
                        <a:fillRect/>
                      </a:stretch>
                    </p:blipFill>
                    <p:spPr>
                      <a:xfrm>
                        <a:off x="857250" y="704850"/>
                        <a:ext cx="571500" cy="652463"/>
                      </a:xfrm>
                      <a:prstGeom prst="rect">
                        <a:avLst/>
                      </a:prstGeom>
                      <a:noFill/>
                      <a:ln w="38100">
                        <a:noFill/>
                        <a:miter/>
                      </a:ln>
                    </p:spPr>
                  </p:pic>
                </p:oleObj>
              </mc:Fallback>
            </mc:AlternateContent>
          </a:graphicData>
        </a:graphic>
      </p:graphicFrame>
      <p:graphicFrame>
        <p:nvGraphicFramePr>
          <p:cNvPr id="281625" name="Object 25"/>
          <p:cNvGraphicFramePr/>
          <p:nvPr/>
        </p:nvGraphicFramePr>
        <p:xfrm>
          <a:off x="2273300" y="2990850"/>
          <a:ext cx="512763" cy="584200"/>
        </p:xfrm>
        <a:graphic>
          <a:graphicData uri="http://schemas.openxmlformats.org/presentationml/2006/ole">
            <mc:AlternateContent xmlns:mc="http://schemas.openxmlformats.org/markup-compatibility/2006">
              <mc:Choice xmlns:v="urn:schemas-microsoft-com:vml" Requires="v">
                <p:oleObj spid="_x0000_s3112" name="" r:id="rId13" imgW="165100" imgH="177800" progId="Equation.3">
                  <p:embed/>
                </p:oleObj>
              </mc:Choice>
              <mc:Fallback>
                <p:oleObj name="" r:id="rId13" imgW="165100" imgH="177800" progId="Equation.3">
                  <p:embed/>
                  <p:pic>
                    <p:nvPicPr>
                      <p:cNvPr id="0" name="图片 3111"/>
                      <p:cNvPicPr/>
                      <p:nvPr/>
                    </p:nvPicPr>
                    <p:blipFill>
                      <a:blip r:embed="rId12">
                        <a:clrChange>
                          <a:clrFrom>
                            <a:srgbClr val="000000"/>
                          </a:clrFrom>
                          <a:clrTo>
                            <a:srgbClr val="000000"/>
                          </a:clrTo>
                        </a:clrChange>
                        <a:clrChange>
                          <a:clrFrom>
                            <a:srgbClr val="FFFFFF"/>
                          </a:clrFrom>
                          <a:clrTo>
                            <a:srgbClr val="FFFFFF"/>
                          </a:clrTo>
                        </a:clrChange>
                      </a:blip>
                      <a:stretch>
                        <a:fillRect/>
                      </a:stretch>
                    </p:blipFill>
                    <p:spPr>
                      <a:xfrm>
                        <a:off x="2273300" y="2990850"/>
                        <a:ext cx="512763" cy="584200"/>
                      </a:xfrm>
                      <a:prstGeom prst="rect">
                        <a:avLst/>
                      </a:prstGeom>
                      <a:noFill/>
                      <a:ln w="38100">
                        <a:noFill/>
                        <a:miter/>
                      </a:ln>
                    </p:spPr>
                  </p:pic>
                </p:oleObj>
              </mc:Fallback>
            </mc:AlternateContent>
          </a:graphicData>
        </a:graphic>
      </p:graphicFrame>
      <p:graphicFrame>
        <p:nvGraphicFramePr>
          <p:cNvPr id="281627" name="Object 27"/>
          <p:cNvGraphicFramePr/>
          <p:nvPr/>
        </p:nvGraphicFramePr>
        <p:xfrm>
          <a:off x="7143750" y="3062288"/>
          <a:ext cx="1285875" cy="547687"/>
        </p:xfrm>
        <a:graphic>
          <a:graphicData uri="http://schemas.openxmlformats.org/presentationml/2006/ole">
            <mc:AlternateContent xmlns:mc="http://schemas.openxmlformats.org/markup-compatibility/2006">
              <mc:Choice xmlns:v="urn:schemas-microsoft-com:vml" Requires="v">
                <p:oleObj spid="_x0000_s3113" name="" r:id="rId14" imgW="444500" imgH="190500" progId="Equation.DSMT4">
                  <p:embed/>
                </p:oleObj>
              </mc:Choice>
              <mc:Fallback>
                <p:oleObj name="" r:id="rId14" imgW="444500" imgH="190500" progId="Equation.DSMT4">
                  <p:embed/>
                  <p:pic>
                    <p:nvPicPr>
                      <p:cNvPr id="0" name="图片 3112"/>
                      <p:cNvPicPr/>
                      <p:nvPr/>
                    </p:nvPicPr>
                    <p:blipFill>
                      <a:blip r:embed="rId15">
                        <a:clrChange>
                          <a:clrFrom>
                            <a:srgbClr val="000000"/>
                          </a:clrFrom>
                          <a:clrTo>
                            <a:srgbClr val="000000"/>
                          </a:clrTo>
                        </a:clrChange>
                        <a:clrChange>
                          <a:clrFrom>
                            <a:srgbClr val="FFFFFF"/>
                          </a:clrFrom>
                          <a:clrTo>
                            <a:srgbClr val="FFFFFF"/>
                          </a:clrTo>
                        </a:clrChange>
                      </a:blip>
                      <a:stretch>
                        <a:fillRect/>
                      </a:stretch>
                    </p:blipFill>
                    <p:spPr>
                      <a:xfrm>
                        <a:off x="7143750" y="3062288"/>
                        <a:ext cx="1285875" cy="547687"/>
                      </a:xfrm>
                      <a:prstGeom prst="rect">
                        <a:avLst/>
                      </a:prstGeom>
                      <a:noFill/>
                      <a:ln w="38100">
                        <a:noFill/>
                        <a:miter/>
                      </a:ln>
                    </p:spPr>
                  </p:pic>
                </p:oleObj>
              </mc:Fallback>
            </mc:AlternateContent>
          </a:graphicData>
        </a:graphic>
      </p:graphicFrame>
      <p:sp>
        <p:nvSpPr>
          <p:cNvPr id="281628" name="Text Box 28"/>
          <p:cNvSpPr txBox="1"/>
          <p:nvPr/>
        </p:nvSpPr>
        <p:spPr>
          <a:xfrm>
            <a:off x="71438" y="5133975"/>
            <a:ext cx="8964612" cy="646113"/>
          </a:xfrm>
          <a:prstGeom prst="rect">
            <a:avLst/>
          </a:prstGeom>
          <a:noFill/>
          <a:ln w="9525">
            <a:noFill/>
          </a:ln>
        </p:spPr>
        <p:txBody>
          <a:bodyPr anchor="t" anchorCtr="0">
            <a:spAutoFit/>
          </a:bodyPr>
          <a:p>
            <a:pPr>
              <a:spcBef>
                <a:spcPct val="50000"/>
              </a:spcBef>
            </a:pPr>
            <a:r>
              <a:rPr lang="zh-CN" altLang="en-US" sz="3600" b="1" dirty="0">
                <a:latin typeface="Times New Roman" panose="02020603050405020304" pitchFamily="18" charset="0"/>
                <a:ea typeface="楷体_GB2312" pitchFamily="49" charset="-122"/>
              </a:rPr>
              <a:t>根据切比雪夫不等式</a:t>
            </a:r>
            <a:r>
              <a:rPr lang="en-US" altLang="zh-CN" sz="3600" b="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对任意给定</a:t>
            </a:r>
            <a:r>
              <a:rPr lang="en-US" altLang="zh-CN" sz="3600" b="1" i="1" dirty="0">
                <a:latin typeface="Times New Roman" panose="02020603050405020304" pitchFamily="18" charset="0"/>
                <a:ea typeface="楷体_GB2312" pitchFamily="49" charset="-122"/>
              </a:rPr>
              <a:t>ε&gt;0,</a:t>
            </a:r>
            <a:r>
              <a:rPr lang="zh-CN" altLang="en-US" sz="3600" b="1" dirty="0">
                <a:latin typeface="Times New Roman" panose="02020603050405020304" pitchFamily="18" charset="0"/>
                <a:ea typeface="楷体_GB2312" pitchFamily="49" charset="-122"/>
              </a:rPr>
              <a:t>有</a:t>
            </a:r>
            <a:endParaRPr lang="zh-CN" altLang="en-US" sz="3600" b="1" dirty="0">
              <a:latin typeface="Times New Roman" panose="02020603050405020304" pitchFamily="18" charset="0"/>
              <a:ea typeface="楷体_GB2312" pitchFamily="49" charset="-122"/>
            </a:endParaRPr>
          </a:p>
        </p:txBody>
      </p:sp>
      <p:graphicFrame>
        <p:nvGraphicFramePr>
          <p:cNvPr id="281629" name="Object 29"/>
          <p:cNvGraphicFramePr/>
          <p:nvPr/>
        </p:nvGraphicFramePr>
        <p:xfrm>
          <a:off x="571500" y="5643563"/>
          <a:ext cx="5143500" cy="1063625"/>
        </p:xfrm>
        <a:graphic>
          <a:graphicData uri="http://schemas.openxmlformats.org/presentationml/2006/ole">
            <mc:AlternateContent xmlns:mc="http://schemas.openxmlformats.org/markup-compatibility/2006">
              <mc:Choice xmlns:v="urn:schemas-microsoft-com:vml" Requires="v">
                <p:oleObj spid="_x0000_s3115" name="" r:id="rId16" imgW="2120900" imgH="457200" progId="Equation.DSMT4">
                  <p:embed/>
                </p:oleObj>
              </mc:Choice>
              <mc:Fallback>
                <p:oleObj name="" r:id="rId16" imgW="2120900" imgH="457200" progId="Equation.DSMT4">
                  <p:embed/>
                  <p:pic>
                    <p:nvPicPr>
                      <p:cNvPr id="0" name="图片 3114"/>
                      <p:cNvPicPr/>
                      <p:nvPr/>
                    </p:nvPicPr>
                    <p:blipFill>
                      <a:blip r:embed="rId17">
                        <a:clrChange>
                          <a:clrFrom>
                            <a:srgbClr val="000000"/>
                          </a:clrFrom>
                          <a:clrTo>
                            <a:srgbClr val="000000"/>
                          </a:clrTo>
                        </a:clrChange>
                      </a:blip>
                      <a:stretch>
                        <a:fillRect/>
                      </a:stretch>
                    </p:blipFill>
                    <p:spPr>
                      <a:xfrm>
                        <a:off x="571500" y="5643563"/>
                        <a:ext cx="5143500" cy="1063625"/>
                      </a:xfrm>
                      <a:prstGeom prst="rect">
                        <a:avLst/>
                      </a:prstGeom>
                      <a:noFill/>
                      <a:ln w="38100">
                        <a:noFill/>
                        <a:miter/>
                      </a:ln>
                    </p:spPr>
                  </p:pic>
                </p:oleObj>
              </mc:Fallback>
            </mc:AlternateContent>
          </a:graphicData>
        </a:graphic>
      </p:graphicFrame>
      <p:sp>
        <p:nvSpPr>
          <p:cNvPr id="25615" name="Rectangle 31"/>
          <p:cNvSpPr/>
          <p:nvPr/>
        </p:nvSpPr>
        <p:spPr>
          <a:xfrm>
            <a:off x="250825" y="61913"/>
            <a:ext cx="6321425" cy="646112"/>
          </a:xfrm>
          <a:prstGeom prst="rect">
            <a:avLst/>
          </a:prstGeom>
          <a:noFill/>
          <a:ln w="9525">
            <a:noFill/>
          </a:ln>
        </p:spPr>
        <p:txBody>
          <a:bodyPr anchor="t" anchorCtr="0">
            <a:spAutoFit/>
          </a:bodyPr>
          <a:p>
            <a:r>
              <a:rPr lang="zh-CN" altLang="en-US" sz="3600" b="1" dirty="0">
                <a:solidFill>
                  <a:srgbClr val="FF0066"/>
                </a:solidFill>
                <a:latin typeface="黑体" panose="02010609060101010101" pitchFamily="49" charset="-122"/>
                <a:ea typeface="黑体" panose="02010609060101010101" pitchFamily="49" charset="-122"/>
              </a:rPr>
              <a:t>定理</a:t>
            </a:r>
            <a:r>
              <a:rPr lang="en-US" altLang="zh-CN" sz="3600" b="1" dirty="0">
                <a:solidFill>
                  <a:srgbClr val="FF0066"/>
                </a:solidFill>
                <a:latin typeface="黑体" panose="02010609060101010101" pitchFamily="49" charset="-122"/>
                <a:ea typeface="黑体" panose="02010609060101010101" pitchFamily="49" charset="-122"/>
              </a:rPr>
              <a:t>2.2(</a:t>
            </a:r>
            <a:r>
              <a:rPr lang="zh-CN" altLang="en-US" sz="3600" b="1" dirty="0">
                <a:solidFill>
                  <a:srgbClr val="FF0066"/>
                </a:solidFill>
                <a:latin typeface="黑体" panose="02010609060101010101" pitchFamily="49" charset="-122"/>
                <a:ea typeface="黑体" panose="02010609060101010101" pitchFamily="49" charset="-122"/>
              </a:rPr>
              <a:t>伯努利大数定律</a:t>
            </a:r>
            <a:r>
              <a:rPr lang="en-US" altLang="zh-CN" sz="3600" b="1" dirty="0">
                <a:solidFill>
                  <a:srgbClr val="FF0066"/>
                </a:solidFill>
                <a:latin typeface="黑体" panose="02010609060101010101" pitchFamily="49" charset="-122"/>
                <a:ea typeface="黑体" panose="02010609060101010101" pitchFamily="49" charset="-122"/>
              </a:rPr>
              <a:t>)</a:t>
            </a:r>
            <a:endParaRPr lang="en-US" altLang="zh-CN" sz="3600" b="1" dirty="0">
              <a:solidFill>
                <a:srgbClr val="FF0066"/>
              </a:solidFill>
              <a:latin typeface="黑体" panose="02010609060101010101" pitchFamily="49" charset="-122"/>
              <a:ea typeface="黑体" panose="02010609060101010101" pitchFamily="49" charset="-122"/>
            </a:endParaRPr>
          </a:p>
        </p:txBody>
      </p:sp>
      <p:sp>
        <p:nvSpPr>
          <p:cNvPr id="15376" name="Rectangle 31"/>
          <p:cNvSpPr/>
          <p:nvPr/>
        </p:nvSpPr>
        <p:spPr>
          <a:xfrm>
            <a:off x="5786438" y="5857875"/>
            <a:ext cx="3357562" cy="646113"/>
          </a:xfrm>
          <a:prstGeom prst="rect">
            <a:avLst/>
          </a:prstGeom>
          <a:noFill/>
          <a:ln w="9525">
            <a:noFill/>
          </a:ln>
        </p:spPr>
        <p:txBody>
          <a:bodyPr anchor="t" anchorCtr="0">
            <a:spAutoFit/>
          </a:bodyPr>
          <a:p>
            <a:r>
              <a:rPr lang="zh-CN" altLang="en-US" sz="3600" b="1" dirty="0">
                <a:latin typeface="华文楷体" pitchFamily="2" charset="-122"/>
                <a:ea typeface="华文楷体" pitchFamily="2" charset="-122"/>
              </a:rPr>
              <a:t>令</a:t>
            </a:r>
            <a:r>
              <a:rPr lang="en-US" altLang="zh-CN" sz="3600" b="1" dirty="0">
                <a:latin typeface="华文楷体" pitchFamily="2" charset="-122"/>
                <a:ea typeface="华文楷体" pitchFamily="2" charset="-122"/>
              </a:rPr>
              <a:t>n→∞</a:t>
            </a:r>
            <a:r>
              <a:rPr lang="zh-CN" altLang="en-US" sz="3600" b="1" dirty="0">
                <a:latin typeface="华文楷体" pitchFamily="2" charset="-122"/>
                <a:ea typeface="华文楷体" pitchFamily="2" charset="-122"/>
              </a:rPr>
              <a:t>得结论</a:t>
            </a:r>
            <a:endParaRPr lang="en-US" altLang="zh-CN" sz="3600" b="1" dirty="0">
              <a:latin typeface="华文楷体" pitchFamily="2" charset="-122"/>
              <a:ea typeface="华文楷体" pitchFamily="2" charset="-122"/>
            </a:endParaRPr>
          </a:p>
        </p:txBody>
      </p:sp>
      <p:sp>
        <p:nvSpPr>
          <p:cNvPr id="25617" name="矩形 17"/>
          <p:cNvSpPr/>
          <p:nvPr/>
        </p:nvSpPr>
        <p:spPr>
          <a:xfrm>
            <a:off x="0" y="4214813"/>
            <a:ext cx="1574800" cy="646112"/>
          </a:xfrm>
          <a:prstGeom prst="rect">
            <a:avLst/>
          </a:prstGeom>
          <a:noFill/>
          <a:ln w="9525">
            <a:noFill/>
          </a:ln>
        </p:spPr>
        <p:txBody>
          <a:bodyPr wrap="none" anchor="t" anchorCtr="0">
            <a:spAutoFit/>
          </a:bodyPr>
          <a:p>
            <a:r>
              <a:rPr lang="zh-CN" altLang="en-US" sz="3600" b="1" dirty="0">
                <a:solidFill>
                  <a:srgbClr val="000000"/>
                </a:solidFill>
                <a:latin typeface="楷体_GB2312" pitchFamily="49" charset="-122"/>
                <a:ea typeface="楷体_GB2312" pitchFamily="49" charset="-122"/>
              </a:rPr>
              <a:t>从而有</a:t>
            </a:r>
            <a:endParaRPr lang="zh-CN" altLang="en-US"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81608"/>
                                        </p:tgtEl>
                                        <p:attrNameLst>
                                          <p:attrName>style.visibility</p:attrName>
                                        </p:attrNameLst>
                                      </p:cBhvr>
                                      <p:to>
                                        <p:strVal val="visible"/>
                                      </p:to>
                                    </p:set>
                                    <p:animEffect transition="in" filter="blinds(horizontal)">
                                      <p:cBhvr>
                                        <p:cTn id="13" dur="500"/>
                                        <p:tgtEl>
                                          <p:spTgt spid="281608"/>
                                        </p:tgtEl>
                                      </p:cBhvr>
                                    </p:animEffect>
                                  </p:childTnLst>
                                </p:cTn>
                              </p:par>
                              <p:par>
                                <p:cTn id="14" presetID="3" presetClass="entr" presetSubtype="10" fill="hold" nodeType="withEffect">
                                  <p:stCondLst>
                                    <p:cond delay="0"/>
                                  </p:stCondLst>
                                  <p:childTnLst>
                                    <p:set>
                                      <p:cBhvr>
                                        <p:cTn id="15" dur="1" fill="hold">
                                          <p:stCondLst>
                                            <p:cond delay="0"/>
                                          </p:stCondLst>
                                        </p:cTn>
                                        <p:tgtEl>
                                          <p:spTgt spid="281625"/>
                                        </p:tgtEl>
                                        <p:attrNameLst>
                                          <p:attrName>style.visibility</p:attrName>
                                        </p:attrNameLst>
                                      </p:cBhvr>
                                      <p:to>
                                        <p:strVal val="visible"/>
                                      </p:to>
                                    </p:set>
                                    <p:animEffect transition="in" filter="blinds(horizontal)">
                                      <p:cBhvr>
                                        <p:cTn id="16" dur="500"/>
                                        <p:tgtEl>
                                          <p:spTgt spid="281625"/>
                                        </p:tgtEl>
                                      </p:cBhvr>
                                    </p:animEffect>
                                  </p:childTnLst>
                                </p:cTn>
                              </p:par>
                              <p:par>
                                <p:cTn id="17" presetID="3" presetClass="entr" presetSubtype="10" fill="hold" nodeType="withEffect">
                                  <p:stCondLst>
                                    <p:cond delay="0"/>
                                  </p:stCondLst>
                                  <p:childTnLst>
                                    <p:set>
                                      <p:cBhvr>
                                        <p:cTn id="18" dur="1" fill="hold">
                                          <p:stCondLst>
                                            <p:cond delay="0"/>
                                          </p:stCondLst>
                                        </p:cTn>
                                        <p:tgtEl>
                                          <p:spTgt spid="281627"/>
                                        </p:tgtEl>
                                        <p:attrNameLst>
                                          <p:attrName>style.visibility</p:attrName>
                                        </p:attrNameLst>
                                      </p:cBhvr>
                                      <p:to>
                                        <p:strVal val="visible"/>
                                      </p:to>
                                    </p:set>
                                    <p:animEffect transition="in" filter="blinds(horizontal)">
                                      <p:cBhvr>
                                        <p:cTn id="19" dur="500"/>
                                        <p:tgtEl>
                                          <p:spTgt spid="2816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1609"/>
                                        </p:tgtEl>
                                        <p:attrNameLst>
                                          <p:attrName>style.visibility</p:attrName>
                                        </p:attrNameLst>
                                      </p:cBhvr>
                                      <p:to>
                                        <p:strVal val="visible"/>
                                      </p:to>
                                    </p:set>
                                    <p:animEffect transition="in" filter="wipe(left)">
                                      <p:cBhvr>
                                        <p:cTn id="24" dur="500"/>
                                        <p:tgtEl>
                                          <p:spTgt spid="28160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1610"/>
                                        </p:tgtEl>
                                        <p:attrNameLst>
                                          <p:attrName>style.visibility</p:attrName>
                                        </p:attrNameLst>
                                      </p:cBhvr>
                                      <p:to>
                                        <p:strVal val="visible"/>
                                      </p:to>
                                    </p:set>
                                    <p:animEffect transition="in" filter="wipe(left)">
                                      <p:cBhvr>
                                        <p:cTn id="29" dur="500"/>
                                        <p:tgtEl>
                                          <p:spTgt spid="2816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81628"/>
                                        </p:tgtEl>
                                        <p:attrNameLst>
                                          <p:attrName>style.visibility</p:attrName>
                                        </p:attrNameLst>
                                      </p:cBhvr>
                                      <p:to>
                                        <p:strVal val="visible"/>
                                      </p:to>
                                    </p:set>
                                    <p:animEffect transition="in" filter="blinds(horizontal)">
                                      <p:cBhvr>
                                        <p:cTn id="34" dur="500"/>
                                        <p:tgtEl>
                                          <p:spTgt spid="2816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1629"/>
                                        </p:tgtEl>
                                        <p:attrNameLst>
                                          <p:attrName>style.visibility</p:attrName>
                                        </p:attrNameLst>
                                      </p:cBhvr>
                                      <p:to>
                                        <p:strVal val="visible"/>
                                      </p:to>
                                    </p:set>
                                    <p:animEffect transition="in" filter="wipe(left)">
                                      <p:cBhvr>
                                        <p:cTn id="39" dur="500"/>
                                        <p:tgtEl>
                                          <p:spTgt spid="281629"/>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5376"/>
                                        </p:tgtEl>
                                        <p:attrNameLst>
                                          <p:attrName>style.visibility</p:attrName>
                                        </p:attrNameLst>
                                      </p:cBhvr>
                                      <p:to>
                                        <p:strVal val="visible"/>
                                      </p:to>
                                    </p:set>
                                    <p:animEffect transition="in" filter="checkerboard(across)">
                                      <p:cBhvr>
                                        <p:cTn id="44"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8" grpId="0"/>
      <p:bldP spid="281628" grpId="0"/>
      <p:bldP spid="153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Object 11"/>
          <p:cNvGraphicFramePr/>
          <p:nvPr/>
        </p:nvGraphicFramePr>
        <p:xfrm>
          <a:off x="2071688" y="0"/>
          <a:ext cx="4286250" cy="947738"/>
        </p:xfrm>
        <a:graphic>
          <a:graphicData uri="http://schemas.openxmlformats.org/presentationml/2006/ole">
            <mc:AlternateContent xmlns:mc="http://schemas.openxmlformats.org/markup-compatibility/2006">
              <mc:Choice xmlns:v="urn:schemas-microsoft-com:vml" Requires="v">
                <p:oleObj spid="_x0000_s3114" name="" r:id="rId1" imgW="1281430" imgH="304800" progId="Equation.DSMT4">
                  <p:embed/>
                </p:oleObj>
              </mc:Choice>
              <mc:Fallback>
                <p:oleObj name="" r:id="rId1" imgW="1281430" imgH="304800" progId="Equation.DSMT4">
                  <p:embed/>
                  <p:pic>
                    <p:nvPicPr>
                      <p:cNvPr id="0" name="图片 3113"/>
                      <p:cNvPicPr/>
                      <p:nvPr/>
                    </p:nvPicPr>
                    <p:blipFill>
                      <a:blip r:embed="rId2">
                        <a:clrChange>
                          <a:clrFrom>
                            <a:srgbClr val="000000"/>
                          </a:clrFrom>
                          <a:clrTo>
                            <a:srgbClr val="000000"/>
                          </a:clrTo>
                        </a:clrChange>
                        <a:clrChange>
                          <a:clrFrom>
                            <a:srgbClr val="FFFFFF"/>
                          </a:clrFrom>
                          <a:clrTo>
                            <a:srgbClr val="FFFFFF"/>
                          </a:clrTo>
                        </a:clrChange>
                      </a:blip>
                      <a:stretch>
                        <a:fillRect/>
                      </a:stretch>
                    </p:blipFill>
                    <p:spPr>
                      <a:xfrm>
                        <a:off x="2071688" y="0"/>
                        <a:ext cx="4286250" cy="947738"/>
                      </a:xfrm>
                      <a:prstGeom prst="rect">
                        <a:avLst/>
                      </a:prstGeom>
                      <a:noFill/>
                      <a:ln w="38100">
                        <a:noFill/>
                        <a:miter/>
                      </a:ln>
                    </p:spPr>
                  </p:pic>
                </p:oleObj>
              </mc:Fallback>
            </mc:AlternateContent>
          </a:graphicData>
        </a:graphic>
      </p:graphicFrame>
      <p:sp>
        <p:nvSpPr>
          <p:cNvPr id="322573" name="Rectangle 13"/>
          <p:cNvSpPr/>
          <p:nvPr/>
        </p:nvSpPr>
        <p:spPr>
          <a:xfrm>
            <a:off x="36513" y="1857375"/>
            <a:ext cx="8964612" cy="1754188"/>
          </a:xfrm>
          <a:prstGeom prst="rect">
            <a:avLst/>
          </a:prstGeom>
          <a:noFill/>
          <a:ln w="9525">
            <a:noFill/>
          </a:ln>
        </p:spPr>
        <p:txBody>
          <a:bodyPr anchor="ctr" anchorCtr="0">
            <a:spAutoFit/>
          </a:bodyPr>
          <a:p>
            <a:r>
              <a:rPr lang="en-US" altLang="zh-CN" sz="3600" b="1" dirty="0">
                <a:latin typeface="楷体_GB2312" pitchFamily="49" charset="-122"/>
                <a:ea typeface="楷体_GB2312" pitchFamily="49" charset="-122"/>
              </a:rPr>
              <a:t> (2)</a:t>
            </a:r>
            <a:r>
              <a:rPr lang="zh-CN" altLang="en-US" sz="3600" b="1" dirty="0">
                <a:latin typeface="楷体_GB2312" pitchFamily="49" charset="-122"/>
                <a:ea typeface="楷体_GB2312" pitchFamily="49" charset="-122"/>
              </a:rPr>
              <a:t>伯努利大数定理以严格的数学形式表达了频率的稳定性</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所以当试验次数</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很大时</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可用事件</a:t>
            </a:r>
            <a:r>
              <a:rPr lang="en-US" altLang="zh-CN" sz="3600" b="1" dirty="0">
                <a:latin typeface="楷体_GB2312" pitchFamily="49" charset="-122"/>
                <a:ea typeface="楷体_GB2312" pitchFamily="49" charset="-122"/>
              </a:rPr>
              <a:t>A</a:t>
            </a:r>
            <a:r>
              <a:rPr lang="zh-CN" altLang="en-US" sz="3600" b="1" dirty="0">
                <a:latin typeface="楷体_GB2312" pitchFamily="49" charset="-122"/>
                <a:ea typeface="楷体_GB2312" pitchFamily="49" charset="-122"/>
              </a:rPr>
              <a:t>发生的频率代替事件</a:t>
            </a:r>
            <a:r>
              <a:rPr lang="en-US" altLang="zh-CN" sz="3600" b="1" dirty="0">
                <a:latin typeface="楷体_GB2312" pitchFamily="49" charset="-122"/>
                <a:ea typeface="楷体_GB2312" pitchFamily="49" charset="-122"/>
              </a:rPr>
              <a:t>A</a:t>
            </a:r>
            <a:r>
              <a:rPr lang="zh-CN" altLang="en-US" sz="3600" b="1" dirty="0">
                <a:latin typeface="楷体_GB2312" pitchFamily="49" charset="-122"/>
                <a:ea typeface="楷体_GB2312" pitchFamily="49" charset="-122"/>
              </a:rPr>
              <a:t>的概率</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sp>
        <p:nvSpPr>
          <p:cNvPr id="322575" name="Rectangle 15"/>
          <p:cNvSpPr/>
          <p:nvPr/>
        </p:nvSpPr>
        <p:spPr>
          <a:xfrm>
            <a:off x="0" y="1143000"/>
            <a:ext cx="9144000" cy="646113"/>
          </a:xfrm>
          <a:prstGeom prst="rect">
            <a:avLst/>
          </a:prstGeom>
          <a:noFill/>
          <a:ln w="9525">
            <a:noFill/>
          </a:ln>
        </p:spPr>
        <p:txBody>
          <a:bodyPr anchor="ctr" anchorCtr="0">
            <a:spAutoFit/>
          </a:bodyPr>
          <a:p>
            <a:r>
              <a:rPr lang="zh-CN" altLang="en-US" sz="3600" b="1" dirty="0">
                <a:solidFill>
                  <a:srgbClr val="FF0066"/>
                </a:solidFill>
                <a:latin typeface="华文楷体" pitchFamily="2" charset="-122"/>
                <a:ea typeface="华文楷体" pitchFamily="2" charset="-122"/>
              </a:rPr>
              <a:t>   </a:t>
            </a:r>
            <a:r>
              <a:rPr lang="en-US" altLang="zh-CN" sz="3600" b="1" dirty="0">
                <a:latin typeface="华文楷体" pitchFamily="2" charset="-122"/>
                <a:ea typeface="华文楷体" pitchFamily="2" charset="-122"/>
              </a:rPr>
              <a:t>(1) </a:t>
            </a:r>
            <a:r>
              <a:rPr lang="zh-CN" altLang="en-US" sz="3600" b="1" dirty="0">
                <a:latin typeface="楷体_GB2312" pitchFamily="49" charset="-122"/>
                <a:ea typeface="楷体_GB2312" pitchFamily="49" charset="-122"/>
              </a:rPr>
              <a:t>当</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时</a:t>
            </a:r>
            <a:r>
              <a:rPr lang="en-US" altLang="zh-CN" sz="3600" b="1" dirty="0">
                <a:latin typeface="楷体_GB2312" pitchFamily="49" charset="-122"/>
                <a:ea typeface="楷体_GB2312" pitchFamily="49" charset="-122"/>
              </a:rPr>
              <a:t>,A</a:t>
            </a:r>
            <a:r>
              <a:rPr lang="zh-CN" altLang="en-US" sz="3600" b="1" dirty="0">
                <a:latin typeface="楷体_GB2312" pitchFamily="49" charset="-122"/>
                <a:ea typeface="楷体_GB2312" pitchFamily="49" charset="-122"/>
              </a:rPr>
              <a:t>的频率依概率收敛于概率</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sp>
        <p:nvSpPr>
          <p:cNvPr id="27652" name="Rectangle 24"/>
          <p:cNvSpPr/>
          <p:nvPr/>
        </p:nvSpPr>
        <p:spPr>
          <a:xfrm>
            <a:off x="214313" y="71438"/>
            <a:ext cx="1365250" cy="646112"/>
          </a:xfrm>
          <a:prstGeom prst="rect">
            <a:avLst/>
          </a:prstGeom>
          <a:noFill/>
          <a:ln w="9525">
            <a:noFill/>
          </a:ln>
        </p:spPr>
        <p:txBody>
          <a:bodyPr anchor="ctr" anchorCtr="0">
            <a:spAutoFit/>
          </a:bodyPr>
          <a:p>
            <a:r>
              <a:rPr lang="zh-CN" altLang="en-US" sz="3600" b="1" dirty="0">
                <a:solidFill>
                  <a:srgbClr val="FF0066"/>
                </a:solidFill>
                <a:latin typeface="黑体" panose="02010609060101010101" pitchFamily="49" charset="-122"/>
                <a:ea typeface="黑体" panose="02010609060101010101" pitchFamily="49" charset="-122"/>
              </a:rPr>
              <a:t>说明</a:t>
            </a:r>
            <a:endParaRPr lang="zh-CN" altLang="en-US" sz="3600" b="1" dirty="0">
              <a:solidFill>
                <a:srgbClr val="FF0066"/>
              </a:solidFill>
              <a:latin typeface="黑体" panose="02010609060101010101" pitchFamily="49" charset="-122"/>
              <a:ea typeface="黑体" panose="02010609060101010101" pitchFamily="49" charset="-122"/>
            </a:endParaRPr>
          </a:p>
        </p:txBody>
      </p:sp>
      <p:sp>
        <p:nvSpPr>
          <p:cNvPr id="9" name="矩形 8"/>
          <p:cNvSpPr/>
          <p:nvPr/>
        </p:nvSpPr>
        <p:spPr>
          <a:xfrm>
            <a:off x="285750" y="3643313"/>
            <a:ext cx="1214438" cy="646112"/>
          </a:xfrm>
          <a:prstGeom prst="rect">
            <a:avLst/>
          </a:prstGeom>
          <a:noFill/>
          <a:ln w="9525">
            <a:noFill/>
          </a:ln>
        </p:spPr>
        <p:txBody>
          <a:bodyPr anchor="t" anchorCtr="0">
            <a:spAutoFit/>
          </a:bodyPr>
          <a:p>
            <a:r>
              <a:rPr lang="en-US" altLang="zh-CN" sz="3600" b="1" dirty="0">
                <a:solidFill>
                  <a:srgbClr val="000000"/>
                </a:solidFill>
                <a:latin typeface="楷体_GB2312" pitchFamily="49" charset="-122"/>
                <a:ea typeface="楷体_GB2312" pitchFamily="49" charset="-122"/>
              </a:rPr>
              <a:t>(3)</a:t>
            </a:r>
            <a:endParaRPr lang="zh-CN" altLang="en-US" dirty="0">
              <a:latin typeface="Times New Roman" panose="02020603050405020304" pitchFamily="18" charset="0"/>
              <a:ea typeface="楷体_GB2312" pitchFamily="49" charset="-122"/>
            </a:endParaRPr>
          </a:p>
        </p:txBody>
      </p:sp>
      <p:graphicFrame>
        <p:nvGraphicFramePr>
          <p:cNvPr id="15369" name="Object 9"/>
          <p:cNvGraphicFramePr/>
          <p:nvPr/>
        </p:nvGraphicFramePr>
        <p:xfrm>
          <a:off x="1143000" y="3714750"/>
          <a:ext cx="2184400" cy="590550"/>
        </p:xfrm>
        <a:graphic>
          <a:graphicData uri="http://schemas.openxmlformats.org/presentationml/2006/ole">
            <mc:AlternateContent xmlns:mc="http://schemas.openxmlformats.org/markup-compatibility/2006">
              <mc:Choice xmlns:v="urn:schemas-microsoft-com:vml" Requires="v">
                <p:oleObj spid="_x0000_s3120" name="" r:id="rId3" imgW="825500" imgH="228600" progId="Equation.DSMT4">
                  <p:embed/>
                </p:oleObj>
              </mc:Choice>
              <mc:Fallback>
                <p:oleObj name="" r:id="rId3" imgW="825500" imgH="228600" progId="Equation.DSMT4">
                  <p:embed/>
                  <p:pic>
                    <p:nvPicPr>
                      <p:cNvPr id="0" name="图片 3119"/>
                      <p:cNvPicPr/>
                      <p:nvPr/>
                    </p:nvPicPr>
                    <p:blipFill>
                      <a:blip r:embed="rId4"/>
                      <a:stretch>
                        <a:fillRect/>
                      </a:stretch>
                    </p:blipFill>
                    <p:spPr>
                      <a:xfrm>
                        <a:off x="1143000" y="3714750"/>
                        <a:ext cx="2184400" cy="590550"/>
                      </a:xfrm>
                      <a:prstGeom prst="rect">
                        <a:avLst/>
                      </a:prstGeom>
                      <a:noFill/>
                      <a:ln w="38100">
                        <a:noFill/>
                        <a:miter/>
                      </a:ln>
                    </p:spPr>
                  </p:pic>
                </p:oleObj>
              </mc:Fallback>
            </mc:AlternateContent>
          </a:graphicData>
        </a:graphic>
      </p:graphicFrame>
      <p:graphicFrame>
        <p:nvGraphicFramePr>
          <p:cNvPr id="15371" name="Object 11"/>
          <p:cNvGraphicFramePr/>
          <p:nvPr/>
        </p:nvGraphicFramePr>
        <p:xfrm>
          <a:off x="3357563" y="3714750"/>
          <a:ext cx="3321050" cy="565150"/>
        </p:xfrm>
        <a:graphic>
          <a:graphicData uri="http://schemas.openxmlformats.org/presentationml/2006/ole">
            <mc:AlternateContent xmlns:mc="http://schemas.openxmlformats.org/markup-compatibility/2006">
              <mc:Choice xmlns:v="urn:schemas-microsoft-com:vml" Requires="v">
                <p:oleObj spid="_x0000_s3127" name="" r:id="rId5" imgW="1308100" imgH="228600" progId="Equation.DSMT4">
                  <p:embed/>
                </p:oleObj>
              </mc:Choice>
              <mc:Fallback>
                <p:oleObj name="" r:id="rId5" imgW="1308100" imgH="228600" progId="Equation.DSMT4">
                  <p:embed/>
                  <p:pic>
                    <p:nvPicPr>
                      <p:cNvPr id="0" name="图片 3126"/>
                      <p:cNvPicPr/>
                      <p:nvPr/>
                    </p:nvPicPr>
                    <p:blipFill>
                      <a:blip r:embed="rId6"/>
                      <a:stretch>
                        <a:fillRect/>
                      </a:stretch>
                    </p:blipFill>
                    <p:spPr>
                      <a:xfrm>
                        <a:off x="3357563" y="3714750"/>
                        <a:ext cx="3321050" cy="565150"/>
                      </a:xfrm>
                      <a:prstGeom prst="rect">
                        <a:avLst/>
                      </a:prstGeom>
                      <a:noFill/>
                      <a:ln w="38100">
                        <a:noFill/>
                        <a:miter/>
                      </a:ln>
                    </p:spPr>
                  </p:pic>
                </p:oleObj>
              </mc:Fallback>
            </mc:AlternateContent>
          </a:graphicData>
        </a:graphic>
      </p:graphicFrame>
      <p:graphicFrame>
        <p:nvGraphicFramePr>
          <p:cNvPr id="15372" name="Object 12"/>
          <p:cNvGraphicFramePr/>
          <p:nvPr/>
        </p:nvGraphicFramePr>
        <p:xfrm>
          <a:off x="1214438" y="4286250"/>
          <a:ext cx="4025900" cy="1143000"/>
        </p:xfrm>
        <a:graphic>
          <a:graphicData uri="http://schemas.openxmlformats.org/presentationml/2006/ole">
            <mc:AlternateContent xmlns:mc="http://schemas.openxmlformats.org/markup-compatibility/2006">
              <mc:Choice xmlns:v="urn:schemas-microsoft-com:vml" Requires="v">
                <p:oleObj spid="_x0000_s3125" name="" r:id="rId7" imgW="1586865" imgH="482600" progId="Equation.DSMT4">
                  <p:embed/>
                </p:oleObj>
              </mc:Choice>
              <mc:Fallback>
                <p:oleObj name="" r:id="rId7" imgW="1586865" imgH="482600" progId="Equation.DSMT4">
                  <p:embed/>
                  <p:pic>
                    <p:nvPicPr>
                      <p:cNvPr id="0" name="图片 3124"/>
                      <p:cNvPicPr/>
                      <p:nvPr/>
                    </p:nvPicPr>
                    <p:blipFill>
                      <a:blip r:embed="rId8">
                        <a:clrChange>
                          <a:clrFrom>
                            <a:srgbClr val="000000"/>
                          </a:clrFrom>
                          <a:clrTo>
                            <a:srgbClr val="000000"/>
                          </a:clrTo>
                        </a:clrChange>
                      </a:blip>
                      <a:stretch>
                        <a:fillRect/>
                      </a:stretch>
                    </p:blipFill>
                    <p:spPr>
                      <a:xfrm>
                        <a:off x="1214438" y="4286250"/>
                        <a:ext cx="4025900" cy="1143000"/>
                      </a:xfrm>
                      <a:prstGeom prst="rect">
                        <a:avLst/>
                      </a:prstGeom>
                      <a:noFill/>
                      <a:ln w="38100">
                        <a:noFill/>
                        <a:miter/>
                      </a:ln>
                    </p:spPr>
                  </p:pic>
                </p:oleObj>
              </mc:Fallback>
            </mc:AlternateContent>
          </a:graphicData>
        </a:graphic>
      </p:graphicFrame>
      <p:sp>
        <p:nvSpPr>
          <p:cNvPr id="14" name="矩形 13"/>
          <p:cNvSpPr/>
          <p:nvPr/>
        </p:nvSpPr>
        <p:spPr>
          <a:xfrm>
            <a:off x="142875" y="4500563"/>
            <a:ext cx="1214438" cy="646112"/>
          </a:xfrm>
          <a:prstGeom prst="rect">
            <a:avLst/>
          </a:prstGeom>
          <a:noFill/>
          <a:ln w="9525">
            <a:noFill/>
          </a:ln>
        </p:spPr>
        <p:txBody>
          <a:bodyPr anchor="t" anchorCtr="0">
            <a:spAutoFit/>
          </a:bodyPr>
          <a:p>
            <a:r>
              <a:rPr lang="zh-CN" altLang="en-US" sz="3600" b="1" dirty="0">
                <a:solidFill>
                  <a:srgbClr val="000000"/>
                </a:solidFill>
                <a:latin typeface="楷体_GB2312" pitchFamily="49" charset="-122"/>
                <a:ea typeface="楷体_GB2312" pitchFamily="49" charset="-122"/>
              </a:rPr>
              <a:t>其中</a:t>
            </a:r>
            <a:endParaRPr lang="zh-CN" altLang="en-US" dirty="0">
              <a:latin typeface="Times New Roman" panose="02020603050405020304" pitchFamily="18" charset="0"/>
              <a:ea typeface="楷体_GB2312" pitchFamily="49" charset="-122"/>
            </a:endParaRPr>
          </a:p>
        </p:txBody>
      </p:sp>
      <p:graphicFrame>
        <p:nvGraphicFramePr>
          <p:cNvPr id="15" name="Object 5"/>
          <p:cNvGraphicFramePr/>
          <p:nvPr/>
        </p:nvGraphicFramePr>
        <p:xfrm>
          <a:off x="5857875" y="4329113"/>
          <a:ext cx="2643188" cy="1039812"/>
        </p:xfrm>
        <a:graphic>
          <a:graphicData uri="http://schemas.openxmlformats.org/presentationml/2006/ole">
            <mc:AlternateContent xmlns:mc="http://schemas.openxmlformats.org/markup-compatibility/2006">
              <mc:Choice xmlns:v="urn:schemas-microsoft-com:vml" Requires="v">
                <p:oleObj spid="_x0000_s3129" name="" r:id="rId9" imgW="2730500" imgH="1168400" progId="Equation.DSMT4">
                  <p:embed/>
                </p:oleObj>
              </mc:Choice>
              <mc:Fallback>
                <p:oleObj name="" r:id="rId9" imgW="2730500" imgH="1168400" progId="Equation.DSMT4">
                  <p:embed/>
                  <p:pic>
                    <p:nvPicPr>
                      <p:cNvPr id="0" name="图片 3128"/>
                      <p:cNvPicPr/>
                      <p:nvPr/>
                    </p:nvPicPr>
                    <p:blipFill>
                      <a:blip r:embed="rId10">
                        <a:clrChange>
                          <a:clrFrom>
                            <a:srgbClr val="000000"/>
                          </a:clrFrom>
                          <a:clrTo>
                            <a:srgbClr val="000000"/>
                          </a:clrTo>
                        </a:clrChange>
                      </a:blip>
                      <a:stretch>
                        <a:fillRect/>
                      </a:stretch>
                    </p:blipFill>
                    <p:spPr>
                      <a:xfrm>
                        <a:off x="5857875" y="4329113"/>
                        <a:ext cx="2643188" cy="1039812"/>
                      </a:xfrm>
                      <a:prstGeom prst="rect">
                        <a:avLst/>
                      </a:prstGeom>
                      <a:noFill/>
                      <a:ln w="38100">
                        <a:noFill/>
                        <a:miter/>
                      </a:ln>
                    </p:spPr>
                  </p:pic>
                </p:oleObj>
              </mc:Fallback>
            </mc:AlternateContent>
          </a:graphicData>
        </a:graphic>
      </p:graphicFrame>
      <p:graphicFrame>
        <p:nvGraphicFramePr>
          <p:cNvPr id="16" name="Object 11"/>
          <p:cNvGraphicFramePr/>
          <p:nvPr/>
        </p:nvGraphicFramePr>
        <p:xfrm>
          <a:off x="4000500" y="5500688"/>
          <a:ext cx="4572000" cy="1066800"/>
        </p:xfrm>
        <a:graphic>
          <a:graphicData uri="http://schemas.openxmlformats.org/presentationml/2006/ole">
            <mc:AlternateContent xmlns:mc="http://schemas.openxmlformats.org/markup-compatibility/2006">
              <mc:Choice xmlns:v="urn:schemas-microsoft-com:vml" Requires="v">
                <p:oleObj spid="_x0000_s3128" name="" r:id="rId11" imgW="1485265" imgH="342900" progId="Equation.DSMT4">
                  <p:embed/>
                </p:oleObj>
              </mc:Choice>
              <mc:Fallback>
                <p:oleObj name="" r:id="rId11" imgW="1485265" imgH="342900" progId="Equation.DSMT4">
                  <p:embed/>
                  <p:pic>
                    <p:nvPicPr>
                      <p:cNvPr id="0" name="图片 3127"/>
                      <p:cNvPicPr/>
                      <p:nvPr/>
                    </p:nvPicPr>
                    <p:blipFill>
                      <a:blip r:embed="rId12">
                        <a:clrChange>
                          <a:clrFrom>
                            <a:srgbClr val="000000"/>
                          </a:clrFrom>
                          <a:clrTo>
                            <a:srgbClr val="000000"/>
                          </a:clrTo>
                        </a:clrChange>
                        <a:clrChange>
                          <a:clrFrom>
                            <a:srgbClr val="FFFFFF"/>
                          </a:clrFrom>
                          <a:clrTo>
                            <a:srgbClr val="FFFFFF"/>
                          </a:clrTo>
                        </a:clrChange>
                      </a:blip>
                      <a:stretch>
                        <a:fillRect/>
                      </a:stretch>
                    </p:blipFill>
                    <p:spPr>
                      <a:xfrm>
                        <a:off x="4000500" y="5500688"/>
                        <a:ext cx="4572000" cy="1066800"/>
                      </a:xfrm>
                      <a:prstGeom prst="rect">
                        <a:avLst/>
                      </a:prstGeom>
                      <a:noFill/>
                      <a:ln w="38100">
                        <a:noFill/>
                        <a:miter/>
                      </a:ln>
                    </p:spPr>
                  </p:pic>
                </p:oleObj>
              </mc:Fallback>
            </mc:AlternateContent>
          </a:graphicData>
        </a:graphic>
      </p:graphicFrame>
      <p:sp>
        <p:nvSpPr>
          <p:cNvPr id="17" name="矩形 16"/>
          <p:cNvSpPr/>
          <p:nvPr/>
        </p:nvSpPr>
        <p:spPr>
          <a:xfrm>
            <a:off x="214313" y="5500688"/>
            <a:ext cx="3429000" cy="1200150"/>
          </a:xfrm>
          <a:prstGeom prst="rect">
            <a:avLst/>
          </a:prstGeom>
          <a:noFill/>
          <a:ln w="9525">
            <a:noFill/>
          </a:ln>
        </p:spPr>
        <p:txBody>
          <a:bodyPr anchor="t" anchorCtr="0">
            <a:spAutoFit/>
          </a:bodyPr>
          <a:p>
            <a:r>
              <a:rPr lang="zh-CN" altLang="en-US" sz="3600" b="1" dirty="0">
                <a:solidFill>
                  <a:srgbClr val="000000"/>
                </a:solidFill>
                <a:latin typeface="楷体_GB2312" pitchFamily="49" charset="-122"/>
                <a:ea typeface="楷体_GB2312" pitchFamily="49" charset="-122"/>
              </a:rPr>
              <a:t>伯努利大数定理也可写为</a:t>
            </a:r>
            <a:r>
              <a:rPr lang="en-US" altLang="zh-CN" sz="3600" b="1" dirty="0">
                <a:solidFill>
                  <a:srgbClr val="000000"/>
                </a:solidFill>
                <a:latin typeface="楷体_GB2312" pitchFamily="49" charset="-122"/>
                <a:ea typeface="楷体_GB2312" pitchFamily="49" charset="-122"/>
              </a:rPr>
              <a:t>:</a:t>
            </a:r>
            <a:endParaRPr lang="zh-CN" altLang="en-US"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2575"/>
                                        </p:tgtEl>
                                        <p:attrNameLst>
                                          <p:attrName>style.visibility</p:attrName>
                                        </p:attrNameLst>
                                      </p:cBhvr>
                                      <p:to>
                                        <p:strVal val="visible"/>
                                      </p:to>
                                    </p:set>
                                    <p:animEffect transition="in" filter="blinds(horizontal)">
                                      <p:cBhvr>
                                        <p:cTn id="7" dur="500"/>
                                        <p:tgtEl>
                                          <p:spTgt spid="3225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2573"/>
                                        </p:tgtEl>
                                        <p:attrNameLst>
                                          <p:attrName>style.visibility</p:attrName>
                                        </p:attrNameLst>
                                      </p:cBhvr>
                                      <p:to>
                                        <p:strVal val="visible"/>
                                      </p:to>
                                    </p:set>
                                    <p:animEffect transition="in" filter="blinds(horizontal)">
                                      <p:cBhvr>
                                        <p:cTn id="12" dur="500"/>
                                        <p:tgtEl>
                                          <p:spTgt spid="32257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par>
                                <p:cTn id="18" presetID="12" presetClass="entr" presetSubtype="4" fill="hold" nodeType="withEffect">
                                  <p:stCondLst>
                                    <p:cond delay="0"/>
                                  </p:stCondLst>
                                  <p:childTnLst>
                                    <p:set>
                                      <p:cBhvr>
                                        <p:cTn id="19" dur="1" fill="hold">
                                          <p:stCondLst>
                                            <p:cond delay="0"/>
                                          </p:stCondLst>
                                        </p:cTn>
                                        <p:tgtEl>
                                          <p:spTgt spid="15369"/>
                                        </p:tgtEl>
                                        <p:attrNameLst>
                                          <p:attrName>style.visibility</p:attrName>
                                        </p:attrNameLst>
                                      </p:cBhvr>
                                      <p:to>
                                        <p:strVal val="visible"/>
                                      </p:to>
                                    </p:set>
                                    <p:animEffect transition="in" filter="slide(fromBottom)">
                                      <p:cBhvr>
                                        <p:cTn id="20" dur="500"/>
                                        <p:tgtEl>
                                          <p:spTgt spid="1536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5371"/>
                                        </p:tgtEl>
                                        <p:attrNameLst>
                                          <p:attrName>style.visibility</p:attrName>
                                        </p:attrNameLst>
                                      </p:cBhvr>
                                      <p:to>
                                        <p:strVal val="visible"/>
                                      </p:to>
                                    </p:set>
                                    <p:animEffect transition="in" filter="wipe(left)">
                                      <p:cBhvr>
                                        <p:cTn id="25" dur="500"/>
                                        <p:tgtEl>
                                          <p:spTgt spid="1537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slide(fromBottom)">
                                      <p:cBhvr>
                                        <p:cTn id="30" dur="500"/>
                                        <p:tgtEl>
                                          <p:spTgt spid="14"/>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5372"/>
                                        </p:tgtEl>
                                        <p:attrNameLst>
                                          <p:attrName>style.visibility</p:attrName>
                                        </p:attrNameLst>
                                      </p:cBhvr>
                                      <p:to>
                                        <p:strVal val="visible"/>
                                      </p:to>
                                    </p:set>
                                    <p:animEffect transition="in" filter="wipe(left)">
                                      <p:cBhvr>
                                        <p:cTn id="34" dur="500"/>
                                        <p:tgtEl>
                                          <p:spTgt spid="15372"/>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lide(fromBottom)">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Bottom)">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slide(fromBottom)">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73" grpId="0"/>
      <p:bldP spid="322575" grpId="0"/>
      <p:bldP spid="9" grpId="0"/>
      <p:bldP spid="1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5634" name="Object 2"/>
          <p:cNvGraphicFramePr/>
          <p:nvPr/>
        </p:nvGraphicFramePr>
        <p:xfrm>
          <a:off x="1785938" y="2917825"/>
          <a:ext cx="4824412" cy="1058863"/>
        </p:xfrm>
        <a:graphic>
          <a:graphicData uri="http://schemas.openxmlformats.org/presentationml/2006/ole">
            <mc:AlternateContent xmlns:mc="http://schemas.openxmlformats.org/markup-compatibility/2006">
              <mc:Choice xmlns:v="urn:schemas-microsoft-com:vml" Requires="v">
                <p:oleObj spid="_x0000_s3123" name="" r:id="rId1" imgW="1548765" imgH="342900" progId="Equation.DSMT4">
                  <p:embed/>
                </p:oleObj>
              </mc:Choice>
              <mc:Fallback>
                <p:oleObj name="" r:id="rId1" imgW="1548765" imgH="342900" progId="Equation.DSMT4">
                  <p:embed/>
                  <p:pic>
                    <p:nvPicPr>
                      <p:cNvPr id="0" name="图片 3122"/>
                      <p:cNvPicPr/>
                      <p:nvPr/>
                    </p:nvPicPr>
                    <p:blipFill>
                      <a:blip r:embed="rId2">
                        <a:clrChange>
                          <a:clrFrom>
                            <a:srgbClr val="000000"/>
                          </a:clrFrom>
                          <a:clrTo>
                            <a:srgbClr val="000000"/>
                          </a:clrTo>
                        </a:clrChange>
                        <a:clrChange>
                          <a:clrFrom>
                            <a:srgbClr val="FFFFFF"/>
                          </a:clrFrom>
                          <a:clrTo>
                            <a:srgbClr val="FFFFFF"/>
                          </a:clrTo>
                        </a:clrChange>
                      </a:blip>
                      <a:stretch>
                        <a:fillRect/>
                      </a:stretch>
                    </p:blipFill>
                    <p:spPr>
                      <a:xfrm>
                        <a:off x="1785938" y="2917825"/>
                        <a:ext cx="4824412" cy="1058863"/>
                      </a:xfrm>
                      <a:prstGeom prst="rect">
                        <a:avLst/>
                      </a:prstGeom>
                      <a:noFill/>
                      <a:ln w="38100">
                        <a:noFill/>
                        <a:miter/>
                      </a:ln>
                    </p:spPr>
                  </p:pic>
                </p:oleObj>
              </mc:Fallback>
            </mc:AlternateContent>
          </a:graphicData>
        </a:graphic>
      </p:graphicFrame>
      <p:sp>
        <p:nvSpPr>
          <p:cNvPr id="325635" name="Text Box 3"/>
          <p:cNvSpPr txBox="1"/>
          <p:nvPr/>
        </p:nvSpPr>
        <p:spPr>
          <a:xfrm>
            <a:off x="71438" y="1203325"/>
            <a:ext cx="9036050" cy="1911350"/>
          </a:xfrm>
          <a:prstGeom prst="rect">
            <a:avLst/>
          </a:prstGeom>
          <a:noFill/>
          <a:ln w="28575">
            <a:noFill/>
          </a:ln>
        </p:spPr>
        <p:txBody>
          <a:bodyPr lIns="0" tIns="0" rIns="0" bIns="0" anchor="t" anchorCtr="0">
            <a:spAutoFit/>
          </a:bodyPr>
          <a:p>
            <a:pPr fontAlgn="ctr">
              <a:lnSpc>
                <a:spcPct val="115000"/>
              </a:lnSpc>
            </a:pPr>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设随机变量                         相互独立</a:t>
            </a:r>
            <a:r>
              <a:rPr lang="en-US" altLang="zh-CN" sz="3600" b="1" dirty="0">
                <a:latin typeface="华文细黑" pitchFamily="2" charset="-122"/>
                <a:ea typeface="华文细黑" pitchFamily="2" charset="-122"/>
              </a:rPr>
              <a:t>,</a:t>
            </a:r>
            <a:r>
              <a:rPr lang="zh-CN" altLang="en-US" sz="3600" b="1" dirty="0">
                <a:latin typeface="华文细黑" pitchFamily="2" charset="-122"/>
                <a:ea typeface="华文细黑" pitchFamily="2" charset="-122"/>
              </a:rPr>
              <a:t>服从同一分布</a:t>
            </a:r>
            <a:r>
              <a:rPr lang="en-US" altLang="zh-CN" sz="3600" b="1" dirty="0">
                <a:latin typeface="华文细黑" pitchFamily="2" charset="-122"/>
                <a:ea typeface="华文细黑" pitchFamily="2" charset="-122"/>
              </a:rPr>
              <a:t>,</a:t>
            </a:r>
            <a:r>
              <a:rPr lang="zh-CN" altLang="en-US" sz="3600" b="1" dirty="0">
                <a:latin typeface="华文细黑" pitchFamily="2" charset="-122"/>
                <a:ea typeface="华文细黑" pitchFamily="2" charset="-122"/>
              </a:rPr>
              <a:t>且有数学期望                                则对任意正数      有</a:t>
            </a:r>
            <a:endParaRPr lang="zh-CN" altLang="en-US" sz="3600" b="1" dirty="0">
              <a:latin typeface="华文细黑" pitchFamily="2" charset="-122"/>
              <a:ea typeface="华文细黑" pitchFamily="2" charset="-122"/>
            </a:endParaRPr>
          </a:p>
        </p:txBody>
      </p:sp>
      <p:graphicFrame>
        <p:nvGraphicFramePr>
          <p:cNvPr id="325637" name="Object 5"/>
          <p:cNvGraphicFramePr/>
          <p:nvPr/>
        </p:nvGraphicFramePr>
        <p:xfrm>
          <a:off x="1928813" y="2571750"/>
          <a:ext cx="571500" cy="552450"/>
        </p:xfrm>
        <a:graphic>
          <a:graphicData uri="http://schemas.openxmlformats.org/presentationml/2006/ole">
            <mc:AlternateContent xmlns:mc="http://schemas.openxmlformats.org/markup-compatibility/2006">
              <mc:Choice xmlns:v="urn:schemas-microsoft-com:vml" Requires="v">
                <p:oleObj spid="_x0000_s3124" name="" r:id="rId3" imgW="152400" imgH="139700" progId="Equation.DSMT4">
                  <p:embed/>
                </p:oleObj>
              </mc:Choice>
              <mc:Fallback>
                <p:oleObj name="" r:id="rId3" imgW="152400" imgH="139700" progId="Equation.DSMT4">
                  <p:embed/>
                  <p:pic>
                    <p:nvPicPr>
                      <p:cNvPr id="0" name="图片 3123"/>
                      <p:cNvPicPr/>
                      <p:nvPr/>
                    </p:nvPicPr>
                    <p:blipFill>
                      <a:blip r:embed="rId4">
                        <a:clrChange>
                          <a:clrFrom>
                            <a:srgbClr val="000000"/>
                          </a:clrFrom>
                          <a:clrTo>
                            <a:srgbClr val="000000"/>
                          </a:clrTo>
                        </a:clrChange>
                        <a:clrChange>
                          <a:clrFrom>
                            <a:srgbClr val="FFFFFF"/>
                          </a:clrFrom>
                          <a:clrTo>
                            <a:srgbClr val="FFFFFF"/>
                          </a:clrTo>
                        </a:clrChange>
                      </a:blip>
                      <a:stretch>
                        <a:fillRect/>
                      </a:stretch>
                    </p:blipFill>
                    <p:spPr>
                      <a:xfrm>
                        <a:off x="1928813" y="2571750"/>
                        <a:ext cx="571500" cy="552450"/>
                      </a:xfrm>
                      <a:prstGeom prst="rect">
                        <a:avLst/>
                      </a:prstGeom>
                      <a:noFill/>
                      <a:ln w="38100">
                        <a:noFill/>
                        <a:miter/>
                      </a:ln>
                    </p:spPr>
                  </p:pic>
                </p:oleObj>
              </mc:Fallback>
            </mc:AlternateContent>
          </a:graphicData>
        </a:graphic>
      </p:graphicFrame>
      <p:sp>
        <p:nvSpPr>
          <p:cNvPr id="29700" name="Text Box 6"/>
          <p:cNvSpPr txBox="1"/>
          <p:nvPr/>
        </p:nvSpPr>
        <p:spPr>
          <a:xfrm>
            <a:off x="5940425" y="2632075"/>
            <a:ext cx="2881313" cy="554038"/>
          </a:xfrm>
          <a:prstGeom prst="rect">
            <a:avLst/>
          </a:prstGeom>
          <a:noFill/>
          <a:ln w="28575">
            <a:noFill/>
          </a:ln>
        </p:spPr>
        <p:txBody>
          <a:bodyPr lIns="0" tIns="0" rIns="0" bIns="0" anchor="t" anchorCtr="0">
            <a:spAutoFit/>
          </a:bodyPr>
          <a:p>
            <a:pPr fontAlgn="ctr"/>
            <a:endParaRPr lang="zh-CN" altLang="zh-CN" sz="3600" b="1" dirty="0">
              <a:latin typeface="Times New Roman" panose="02020603050405020304" pitchFamily="18" charset="0"/>
              <a:ea typeface="楷体_GB2312" pitchFamily="49" charset="-122"/>
            </a:endParaRPr>
          </a:p>
        </p:txBody>
      </p:sp>
      <p:graphicFrame>
        <p:nvGraphicFramePr>
          <p:cNvPr id="325639" name="Object 7"/>
          <p:cNvGraphicFramePr/>
          <p:nvPr/>
        </p:nvGraphicFramePr>
        <p:xfrm>
          <a:off x="4357688" y="1928813"/>
          <a:ext cx="3625850" cy="544512"/>
        </p:xfrm>
        <a:graphic>
          <a:graphicData uri="http://schemas.openxmlformats.org/presentationml/2006/ole">
            <mc:AlternateContent xmlns:mc="http://schemas.openxmlformats.org/markup-compatibility/2006">
              <mc:Choice xmlns:v="urn:schemas-microsoft-com:vml" Requires="v">
                <p:oleObj spid="_x0000_s3130" name="" r:id="rId5" imgW="1256665" imgH="190500" progId="Equation.DSMT4">
                  <p:embed/>
                </p:oleObj>
              </mc:Choice>
              <mc:Fallback>
                <p:oleObj name="" r:id="rId5" imgW="1256665" imgH="190500" progId="Equation.DSMT4">
                  <p:embed/>
                  <p:pic>
                    <p:nvPicPr>
                      <p:cNvPr id="0" name="图片 3129"/>
                      <p:cNvPicPr/>
                      <p:nvPr/>
                    </p:nvPicPr>
                    <p:blipFill>
                      <a:blip r:embed="rId6">
                        <a:clrChange>
                          <a:clrFrom>
                            <a:srgbClr val="000000"/>
                          </a:clrFrom>
                          <a:clrTo>
                            <a:srgbClr val="000000"/>
                          </a:clrTo>
                        </a:clrChange>
                        <a:clrChange>
                          <a:clrFrom>
                            <a:srgbClr val="FFFFFF"/>
                          </a:clrFrom>
                          <a:clrTo>
                            <a:srgbClr val="FFFFFF"/>
                          </a:clrTo>
                        </a:clrChange>
                      </a:blip>
                      <a:stretch>
                        <a:fillRect/>
                      </a:stretch>
                    </p:blipFill>
                    <p:spPr>
                      <a:xfrm>
                        <a:off x="4357688" y="1928813"/>
                        <a:ext cx="3625850" cy="544512"/>
                      </a:xfrm>
                      <a:prstGeom prst="rect">
                        <a:avLst/>
                      </a:prstGeom>
                      <a:noFill/>
                      <a:ln w="38100">
                        <a:noFill/>
                        <a:miter/>
                      </a:ln>
                    </p:spPr>
                  </p:pic>
                </p:oleObj>
              </mc:Fallback>
            </mc:AlternateContent>
          </a:graphicData>
        </a:graphic>
      </p:graphicFrame>
      <p:grpSp>
        <p:nvGrpSpPr>
          <p:cNvPr id="2" name="Group 16"/>
          <p:cNvGrpSpPr/>
          <p:nvPr/>
        </p:nvGrpSpPr>
        <p:grpSpPr>
          <a:xfrm>
            <a:off x="6357938" y="4071938"/>
            <a:ext cx="2571750" cy="671512"/>
            <a:chOff x="4105" y="2661"/>
            <a:chExt cx="1530" cy="423"/>
          </a:xfrm>
        </p:grpSpPr>
        <p:sp>
          <p:nvSpPr>
            <p:cNvPr id="29703" name="AutoShape 17"/>
            <p:cNvSpPr/>
            <p:nvPr/>
          </p:nvSpPr>
          <p:spPr>
            <a:xfrm>
              <a:off x="4105" y="2661"/>
              <a:ext cx="1530" cy="423"/>
            </a:xfrm>
            <a:prstGeom prst="wedgeRectCallout">
              <a:avLst>
                <a:gd name="adj1" fmla="val -50000"/>
                <a:gd name="adj2" fmla="val -50000"/>
              </a:avLst>
            </a:prstGeom>
            <a:solidFill>
              <a:srgbClr val="FFCCCC"/>
            </a:solidFill>
            <a:ln w="12700" cap="flat" cmpd="sng">
              <a:solidFill>
                <a:srgbClr val="FF0066"/>
              </a:solidFill>
              <a:prstDash val="solid"/>
              <a:miter/>
              <a:headEnd type="none" w="med" len="med"/>
              <a:tailEnd type="none" w="med" len="med"/>
            </a:ln>
          </p:spPr>
          <p:txBody>
            <a:bodyPr anchor="t" anchorCtr="0"/>
            <a:p>
              <a:r>
                <a:rPr lang="en-US" altLang="zh-CN" sz="3600" b="1" dirty="0">
                  <a:latin typeface="楷体_GB2312" pitchFamily="49" charset="-122"/>
                  <a:ea typeface="楷体_GB2312" pitchFamily="49" charset="-122"/>
                </a:rPr>
                <a:t> </a:t>
              </a:r>
              <a:endParaRPr lang="en-US" altLang="zh-CN" sz="3600" b="1" dirty="0">
                <a:latin typeface="楷体_GB2312" pitchFamily="49" charset="-122"/>
                <a:ea typeface="楷体_GB2312" pitchFamily="49" charset="-122"/>
              </a:endParaRPr>
            </a:p>
          </p:txBody>
        </p:sp>
        <p:graphicFrame>
          <p:nvGraphicFramePr>
            <p:cNvPr id="29704" name="Object 18"/>
            <p:cNvGraphicFramePr/>
            <p:nvPr/>
          </p:nvGraphicFramePr>
          <p:xfrm>
            <a:off x="4152" y="2675"/>
            <a:ext cx="1441" cy="391"/>
          </p:xfrm>
          <a:graphic>
            <a:graphicData uri="http://schemas.openxmlformats.org/presentationml/2006/ole">
              <mc:AlternateContent xmlns:mc="http://schemas.openxmlformats.org/markup-compatibility/2006">
                <mc:Choice xmlns:v="urn:schemas-microsoft-com:vml" Requires="v">
                  <p:oleObj spid="_x0000_s3126" name="" r:id="rId7" imgW="786130" imgH="215900" progId="Equation.DSMT4">
                    <p:embed/>
                  </p:oleObj>
                </mc:Choice>
                <mc:Fallback>
                  <p:oleObj name="" r:id="rId7" imgW="786130" imgH="215900" progId="Equation.DSMT4">
                    <p:embed/>
                    <p:pic>
                      <p:nvPicPr>
                        <p:cNvPr id="0" name="图片 3125"/>
                        <p:cNvPicPr/>
                        <p:nvPr/>
                      </p:nvPicPr>
                      <p:blipFill>
                        <a:blip r:embed="rId8">
                          <a:clrChange>
                            <a:clrFrom>
                              <a:srgbClr val="000000"/>
                            </a:clrFrom>
                            <a:clrTo>
                              <a:srgbClr val="000000"/>
                            </a:clrTo>
                          </a:clrChange>
                          <a:clrChange>
                            <a:clrFrom>
                              <a:srgbClr val="FFFFFF"/>
                            </a:clrFrom>
                            <a:clrTo>
                              <a:srgbClr val="FFFFFF"/>
                            </a:clrTo>
                          </a:clrChange>
                        </a:blip>
                        <a:stretch>
                          <a:fillRect/>
                        </a:stretch>
                      </p:blipFill>
                      <p:spPr>
                        <a:xfrm>
                          <a:off x="4152" y="2675"/>
                          <a:ext cx="1441" cy="391"/>
                        </a:xfrm>
                        <a:prstGeom prst="rect">
                          <a:avLst/>
                        </a:prstGeom>
                        <a:solidFill>
                          <a:srgbClr val="FFCCCC"/>
                        </a:solidFill>
                        <a:ln w="38100">
                          <a:noFill/>
                          <a:miter/>
                        </a:ln>
                      </p:spPr>
                    </p:pic>
                  </p:oleObj>
                </mc:Fallback>
              </mc:AlternateContent>
            </a:graphicData>
          </a:graphic>
        </p:graphicFrame>
      </p:grpSp>
      <p:grpSp>
        <p:nvGrpSpPr>
          <p:cNvPr id="20" name="Group 19"/>
          <p:cNvGrpSpPr/>
          <p:nvPr/>
        </p:nvGrpSpPr>
        <p:grpSpPr bwMode="auto">
          <a:xfrm>
            <a:off x="0" y="0"/>
            <a:ext cx="0" cy="0"/>
            <a:chOff x="385" y="2842"/>
            <a:chExt cx="1755" cy="450"/>
          </a:xfrm>
          <a:noFill/>
        </p:grpSpPr>
      </p:grpSp>
      <p:grpSp>
        <p:nvGrpSpPr>
          <p:cNvPr id="19" name="Group 22"/>
          <p:cNvGrpSpPr/>
          <p:nvPr/>
        </p:nvGrpSpPr>
        <p:grpSpPr bwMode="auto">
          <a:xfrm>
            <a:off x="0" y="0"/>
            <a:ext cx="0" cy="0"/>
            <a:chOff x="2425" y="3219"/>
            <a:chExt cx="2520" cy="755"/>
          </a:xfrm>
          <a:noFill/>
        </p:grpSpPr>
      </p:grpSp>
      <p:sp>
        <p:nvSpPr>
          <p:cNvPr id="29707" name="Rectangle 25"/>
          <p:cNvSpPr/>
          <p:nvPr/>
        </p:nvSpPr>
        <p:spPr>
          <a:xfrm>
            <a:off x="142875" y="71438"/>
            <a:ext cx="5964238" cy="646112"/>
          </a:xfrm>
          <a:prstGeom prst="rect">
            <a:avLst/>
          </a:prstGeom>
          <a:noFill/>
          <a:ln w="9525">
            <a:noFill/>
          </a:ln>
        </p:spPr>
        <p:txBody>
          <a:bodyPr anchor="t" anchorCtr="0">
            <a:spAutoFit/>
          </a:bodyPr>
          <a:p>
            <a:r>
              <a:rPr lang="zh-CN" altLang="en-US" sz="3600" b="1" dirty="0">
                <a:solidFill>
                  <a:srgbClr val="FF0066"/>
                </a:solidFill>
                <a:latin typeface="黑体" panose="02010609060101010101" pitchFamily="49" charset="-122"/>
                <a:ea typeface="黑体" panose="02010609060101010101" pitchFamily="49" charset="-122"/>
              </a:rPr>
              <a:t>定理</a:t>
            </a:r>
            <a:r>
              <a:rPr lang="en-US" altLang="zh-CN" sz="3600" b="1" dirty="0">
                <a:solidFill>
                  <a:srgbClr val="FF0066"/>
                </a:solidFill>
                <a:latin typeface="黑体" panose="02010609060101010101" pitchFamily="49" charset="-122"/>
                <a:ea typeface="黑体" panose="02010609060101010101" pitchFamily="49" charset="-122"/>
              </a:rPr>
              <a:t>2.3(</a:t>
            </a:r>
            <a:r>
              <a:rPr lang="zh-CN" altLang="en-US" sz="3600" b="1" dirty="0">
                <a:solidFill>
                  <a:srgbClr val="FF0066"/>
                </a:solidFill>
                <a:latin typeface="黑体" panose="02010609060101010101" pitchFamily="49" charset="-122"/>
                <a:ea typeface="黑体" panose="02010609060101010101" pitchFamily="49" charset="-122"/>
              </a:rPr>
              <a:t>辛钦大数定律</a:t>
            </a:r>
            <a:r>
              <a:rPr lang="en-US" altLang="zh-CN" sz="3600" b="1" dirty="0">
                <a:solidFill>
                  <a:srgbClr val="FF0066"/>
                </a:solidFill>
                <a:latin typeface="黑体" panose="02010609060101010101" pitchFamily="49" charset="-122"/>
                <a:ea typeface="黑体" panose="02010609060101010101" pitchFamily="49" charset="-122"/>
              </a:rPr>
              <a:t>)</a:t>
            </a:r>
            <a:endParaRPr lang="en-US" altLang="zh-CN" sz="3600" b="1" dirty="0">
              <a:solidFill>
                <a:srgbClr val="FF0066"/>
              </a:solidFill>
              <a:latin typeface="黑体" panose="02010609060101010101" pitchFamily="49" charset="-122"/>
              <a:ea typeface="黑体" panose="02010609060101010101" pitchFamily="49" charset="-122"/>
            </a:endParaRPr>
          </a:p>
        </p:txBody>
      </p:sp>
      <p:sp>
        <p:nvSpPr>
          <p:cNvPr id="29708" name="矩形 19"/>
          <p:cNvSpPr/>
          <p:nvPr/>
        </p:nvSpPr>
        <p:spPr>
          <a:xfrm>
            <a:off x="1785938" y="642938"/>
            <a:ext cx="5357812" cy="646112"/>
          </a:xfrm>
          <a:prstGeom prst="rect">
            <a:avLst/>
          </a:prstGeom>
          <a:noFill/>
          <a:ln w="9525">
            <a:noFill/>
          </a:ln>
        </p:spPr>
        <p:txBody>
          <a:bodyPr anchor="t" anchorCtr="0">
            <a:spAutoFit/>
          </a:bodyPr>
          <a:p>
            <a:r>
              <a:rPr lang="en-US" altLang="zh-CN" sz="3600" b="1" dirty="0">
                <a:solidFill>
                  <a:srgbClr val="FF0066"/>
                </a:solidFill>
                <a:latin typeface="黑体" panose="02010609060101010101" pitchFamily="49" charset="-122"/>
                <a:ea typeface="黑体" panose="02010609060101010101" pitchFamily="49" charset="-122"/>
              </a:rPr>
              <a:t>(</a:t>
            </a:r>
            <a:r>
              <a:rPr lang="zh-CN" altLang="en-US" sz="3600" b="1" dirty="0">
                <a:solidFill>
                  <a:srgbClr val="FF0066"/>
                </a:solidFill>
                <a:latin typeface="黑体" panose="02010609060101010101" pitchFamily="49" charset="-122"/>
                <a:ea typeface="黑体" panose="02010609060101010101" pitchFamily="49" charset="-122"/>
              </a:rPr>
              <a:t>独立同分布大数定律</a:t>
            </a:r>
            <a:r>
              <a:rPr lang="en-US" altLang="zh-CN" sz="3600" b="1" dirty="0">
                <a:solidFill>
                  <a:srgbClr val="FF0066"/>
                </a:solidFill>
                <a:latin typeface="黑体" panose="02010609060101010101" pitchFamily="49" charset="-122"/>
                <a:ea typeface="黑体" panose="02010609060101010101" pitchFamily="49" charset="-122"/>
              </a:rPr>
              <a:t>)</a:t>
            </a:r>
            <a:endParaRPr lang="zh-CN" altLang="en-US" dirty="0">
              <a:solidFill>
                <a:srgbClr val="FF0066"/>
              </a:solidFill>
              <a:latin typeface="黑体" panose="02010609060101010101" pitchFamily="49" charset="-122"/>
              <a:ea typeface="黑体" panose="02010609060101010101" pitchFamily="49" charset="-122"/>
            </a:endParaRPr>
          </a:p>
        </p:txBody>
      </p:sp>
      <p:graphicFrame>
        <p:nvGraphicFramePr>
          <p:cNvPr id="280587" name="Object 11"/>
          <p:cNvGraphicFramePr/>
          <p:nvPr/>
        </p:nvGraphicFramePr>
        <p:xfrm>
          <a:off x="2857500" y="1357313"/>
          <a:ext cx="2786063" cy="517525"/>
        </p:xfrm>
        <a:graphic>
          <a:graphicData uri="http://schemas.openxmlformats.org/presentationml/2006/ole">
            <mc:AlternateContent xmlns:mc="http://schemas.openxmlformats.org/markup-compatibility/2006">
              <mc:Choice xmlns:v="urn:schemas-microsoft-com:vml" Requires="v">
                <p:oleObj spid="_x0000_s3121" name="" r:id="rId9" imgW="887730" imgH="177800" progId="Equation.DSMT4">
                  <p:embed/>
                </p:oleObj>
              </mc:Choice>
              <mc:Fallback>
                <p:oleObj name="" r:id="rId9" imgW="887730" imgH="177800" progId="Equation.DSMT4">
                  <p:embed/>
                  <p:pic>
                    <p:nvPicPr>
                      <p:cNvPr id="0" name="图片 3120"/>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2857500" y="1357313"/>
                        <a:ext cx="2786063" cy="517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5635"/>
                                        </p:tgtEl>
                                        <p:attrNameLst>
                                          <p:attrName>style.visibility</p:attrName>
                                        </p:attrNameLst>
                                      </p:cBhvr>
                                      <p:to>
                                        <p:strVal val="visible"/>
                                      </p:to>
                                    </p:set>
                                    <p:anim calcmode="lin" valueType="num">
                                      <p:cBhvr additive="base">
                                        <p:cTn id="7" dur="500" fill="hold"/>
                                        <p:tgtEl>
                                          <p:spTgt spid="325635"/>
                                        </p:tgtEl>
                                        <p:attrNameLst>
                                          <p:attrName>ppt_x</p:attrName>
                                        </p:attrNameLst>
                                      </p:cBhvr>
                                      <p:tavLst>
                                        <p:tav tm="0">
                                          <p:val>
                                            <p:strVal val="#ppt_x"/>
                                          </p:val>
                                        </p:tav>
                                        <p:tav tm="100000">
                                          <p:val>
                                            <p:strVal val="#ppt_x"/>
                                          </p:val>
                                        </p:tav>
                                      </p:tavLst>
                                    </p:anim>
                                    <p:anim calcmode="lin" valueType="num">
                                      <p:cBhvr additive="base">
                                        <p:cTn id="8" dur="500" fill="hold"/>
                                        <p:tgtEl>
                                          <p:spTgt spid="325635"/>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0587"/>
                                        </p:tgtEl>
                                        <p:attrNameLst>
                                          <p:attrName>style.visibility</p:attrName>
                                        </p:attrNameLst>
                                      </p:cBhvr>
                                      <p:to>
                                        <p:strVal val="visible"/>
                                      </p:to>
                                    </p:set>
                                    <p:anim calcmode="lin" valueType="num">
                                      <p:cBhvr additive="base">
                                        <p:cTn id="11" dur="500" fill="hold"/>
                                        <p:tgtEl>
                                          <p:spTgt spid="280587"/>
                                        </p:tgtEl>
                                        <p:attrNameLst>
                                          <p:attrName>ppt_x</p:attrName>
                                        </p:attrNameLst>
                                      </p:cBhvr>
                                      <p:tavLst>
                                        <p:tav tm="0">
                                          <p:val>
                                            <p:strVal val="0-#ppt_w/2"/>
                                          </p:val>
                                        </p:tav>
                                        <p:tav tm="100000">
                                          <p:val>
                                            <p:strVal val="#ppt_x"/>
                                          </p:val>
                                        </p:tav>
                                      </p:tavLst>
                                    </p:anim>
                                    <p:anim calcmode="lin" valueType="num">
                                      <p:cBhvr additive="base">
                                        <p:cTn id="12" dur="500" fill="hold"/>
                                        <p:tgtEl>
                                          <p:spTgt spid="280587"/>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5639"/>
                                        </p:tgtEl>
                                        <p:attrNameLst>
                                          <p:attrName>style.visibility</p:attrName>
                                        </p:attrNameLst>
                                      </p:cBhvr>
                                      <p:to>
                                        <p:strVal val="visible"/>
                                      </p:to>
                                    </p:set>
                                    <p:anim calcmode="lin" valueType="num">
                                      <p:cBhvr additive="base">
                                        <p:cTn id="15" dur="500" fill="hold"/>
                                        <p:tgtEl>
                                          <p:spTgt spid="325639"/>
                                        </p:tgtEl>
                                        <p:attrNameLst>
                                          <p:attrName>ppt_x</p:attrName>
                                        </p:attrNameLst>
                                      </p:cBhvr>
                                      <p:tavLst>
                                        <p:tav tm="0">
                                          <p:val>
                                            <p:strVal val="#ppt_x"/>
                                          </p:val>
                                        </p:tav>
                                        <p:tav tm="100000">
                                          <p:val>
                                            <p:strVal val="#ppt_x"/>
                                          </p:val>
                                        </p:tav>
                                      </p:tavLst>
                                    </p:anim>
                                    <p:anim calcmode="lin" valueType="num">
                                      <p:cBhvr additive="base">
                                        <p:cTn id="16" dur="500" fill="hold"/>
                                        <p:tgtEl>
                                          <p:spTgt spid="325639"/>
                                        </p:tgtEl>
                                        <p:attrNameLst>
                                          <p:attrName>ppt_y</p:attrName>
                                        </p:attrNameLst>
                                      </p:cBhvr>
                                      <p:tavLst>
                                        <p:tav tm="0">
                                          <p:val>
                                            <p:strVal val="1+#ppt_h/2"/>
                                          </p:val>
                                        </p:tav>
                                        <p:tav tm="100000">
                                          <p:val>
                                            <p:strVal val="#ppt_y"/>
                                          </p:val>
                                        </p:tav>
                                      </p:tavLst>
                                    </p:anim>
                                  </p:childTnLst>
                                </p:cTn>
                              </p:par>
                              <p:par>
                                <p:cTn id="17" presetID="3" presetClass="entr" presetSubtype="10" fill="hold" nodeType="withEffect">
                                  <p:stCondLst>
                                    <p:cond delay="0"/>
                                  </p:stCondLst>
                                  <p:childTnLst>
                                    <p:set>
                                      <p:cBhvr>
                                        <p:cTn id="18" dur="1" fill="hold">
                                          <p:stCondLst>
                                            <p:cond delay="0"/>
                                          </p:stCondLst>
                                        </p:cTn>
                                        <p:tgtEl>
                                          <p:spTgt spid="325637"/>
                                        </p:tgtEl>
                                        <p:attrNameLst>
                                          <p:attrName>style.visibility</p:attrName>
                                        </p:attrNameLst>
                                      </p:cBhvr>
                                      <p:to>
                                        <p:strVal val="visible"/>
                                      </p:to>
                                    </p:set>
                                    <p:animEffect transition="in" filter="blinds(horizontal)">
                                      <p:cBhvr>
                                        <p:cTn id="19" dur="500"/>
                                        <p:tgtEl>
                                          <p:spTgt spid="32563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25634"/>
                                        </p:tgtEl>
                                        <p:attrNameLst>
                                          <p:attrName>style.visibility</p:attrName>
                                        </p:attrNameLst>
                                      </p:cBhvr>
                                      <p:to>
                                        <p:strVal val="visible"/>
                                      </p:to>
                                    </p:set>
                                    <p:anim calcmode="lin" valueType="num">
                                      <p:cBhvr>
                                        <p:cTn id="24" dur="500" fill="hold"/>
                                        <p:tgtEl>
                                          <p:spTgt spid="325634"/>
                                        </p:tgtEl>
                                        <p:attrNameLst>
                                          <p:attrName>ppt_w</p:attrName>
                                        </p:attrNameLst>
                                      </p:cBhvr>
                                      <p:tavLst>
                                        <p:tav tm="0">
                                          <p:val>
                                            <p:fltVal val="0.000000"/>
                                          </p:val>
                                        </p:tav>
                                        <p:tav tm="100000">
                                          <p:val>
                                            <p:strVal val="#ppt_w"/>
                                          </p:val>
                                        </p:tav>
                                      </p:tavLst>
                                    </p:anim>
                                    <p:anim calcmode="lin" valueType="num">
                                      <p:cBhvr>
                                        <p:cTn id="25" dur="500" fill="hold"/>
                                        <p:tgtEl>
                                          <p:spTgt spid="325634"/>
                                        </p:tgtEl>
                                        <p:attrNameLst>
                                          <p:attrName>ppt_h</p:attrName>
                                        </p:attrNameLst>
                                      </p:cBhvr>
                                      <p:tavLst>
                                        <p:tav tm="0">
                                          <p:val>
                                            <p:fltVal val="0.000000"/>
                                          </p:val>
                                        </p:tav>
                                        <p:tav tm="100000">
                                          <p:val>
                                            <p:strVal val="#ppt_h"/>
                                          </p:val>
                                        </p:tav>
                                      </p:tavLst>
                                    </p:anim>
                                    <p:animEffect transition="in" filter="fade">
                                      <p:cBhvr>
                                        <p:cTn id="26" dur="500"/>
                                        <p:tgtEl>
                                          <p:spTgt spid="32563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heckerboard(across)">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checkerboard(across)">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1+#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18"/>
          <p:cNvSpPr txBox="1"/>
          <p:nvPr/>
        </p:nvSpPr>
        <p:spPr>
          <a:xfrm>
            <a:off x="571500" y="115888"/>
            <a:ext cx="7888288" cy="646112"/>
          </a:xfrm>
          <a:prstGeom prst="rect">
            <a:avLst/>
          </a:prstGeom>
          <a:noFill/>
          <a:ln w="9525">
            <a:noFill/>
          </a:ln>
        </p:spPr>
        <p:txBody>
          <a:bodyPr anchor="t" anchorCtr="0">
            <a:spAutoFit/>
          </a:bodyPr>
          <a:p>
            <a:pPr>
              <a:spcBef>
                <a:spcPct val="50000"/>
              </a:spcBef>
            </a:pPr>
            <a:r>
              <a:rPr lang="en-US" altLang="zh-CN" sz="3600" b="1" dirty="0">
                <a:solidFill>
                  <a:srgbClr val="0000CC"/>
                </a:solidFill>
                <a:latin typeface="黑体" panose="02010609060101010101" pitchFamily="49" charset="-122"/>
                <a:ea typeface="黑体" panose="02010609060101010101" pitchFamily="49" charset="-122"/>
              </a:rPr>
              <a:t> §1  </a:t>
            </a:r>
            <a:r>
              <a:rPr lang="zh-CN" altLang="en-US" sz="3600" b="1" dirty="0">
                <a:solidFill>
                  <a:srgbClr val="0000CC"/>
                </a:solidFill>
                <a:latin typeface="黑体" panose="02010609060101010101" pitchFamily="49" charset="-122"/>
                <a:ea typeface="黑体" panose="02010609060101010101" pitchFamily="49" charset="-122"/>
              </a:rPr>
              <a:t>切比雪夫</a:t>
            </a:r>
            <a:r>
              <a:rPr lang="en-US" altLang="zh-CN" sz="3600" b="1" dirty="0">
                <a:solidFill>
                  <a:srgbClr val="0000CC"/>
                </a:solidFill>
                <a:latin typeface="黑体" panose="02010609060101010101" pitchFamily="49" charset="-122"/>
                <a:ea typeface="黑体" panose="02010609060101010101" pitchFamily="49" charset="-122"/>
              </a:rPr>
              <a:t>(Chebyshev)</a:t>
            </a:r>
            <a:r>
              <a:rPr lang="zh-CN" altLang="en-US" sz="3600" b="1" dirty="0">
                <a:solidFill>
                  <a:srgbClr val="0000CC"/>
                </a:solidFill>
                <a:latin typeface="黑体" panose="02010609060101010101" pitchFamily="49" charset="-122"/>
                <a:ea typeface="黑体" panose="02010609060101010101" pitchFamily="49" charset="-122"/>
              </a:rPr>
              <a:t>不等式</a:t>
            </a:r>
            <a:endParaRPr lang="zh-CN" altLang="en-US" sz="3600" b="1" dirty="0">
              <a:solidFill>
                <a:srgbClr val="0000CC"/>
              </a:solidFill>
              <a:latin typeface="黑体" panose="02010609060101010101" pitchFamily="49" charset="-122"/>
              <a:ea typeface="黑体" panose="02010609060101010101" pitchFamily="49" charset="-122"/>
            </a:endParaRPr>
          </a:p>
        </p:txBody>
      </p:sp>
      <p:sp>
        <p:nvSpPr>
          <p:cNvPr id="93208" name="Text Box 24"/>
          <p:cNvSpPr txBox="1"/>
          <p:nvPr/>
        </p:nvSpPr>
        <p:spPr>
          <a:xfrm>
            <a:off x="142875" y="836613"/>
            <a:ext cx="8858250" cy="1200150"/>
          </a:xfrm>
          <a:prstGeom prst="rect">
            <a:avLst/>
          </a:prstGeom>
          <a:noFill/>
          <a:ln w="12700">
            <a:noFill/>
          </a:ln>
        </p:spPr>
        <p:txBody>
          <a:bodyPr anchor="t" anchorCtr="0">
            <a:spAutoFit/>
          </a:bodyPr>
          <a:p>
            <a:r>
              <a:rPr lang="zh-CN" altLang="en-US" sz="3600" b="1" dirty="0">
                <a:solidFill>
                  <a:srgbClr val="FF0000"/>
                </a:solidFill>
                <a:latin typeface="华文细黑" pitchFamily="2" charset="-122"/>
                <a:ea typeface="华文细黑" pitchFamily="2" charset="-122"/>
              </a:rPr>
              <a:t>定理</a:t>
            </a:r>
            <a:r>
              <a:rPr lang="en-US" altLang="zh-CN" sz="3600" b="1" dirty="0">
                <a:solidFill>
                  <a:srgbClr val="FF0000"/>
                </a:solidFill>
                <a:latin typeface="华文细黑" pitchFamily="2" charset="-122"/>
                <a:ea typeface="华文细黑" pitchFamily="2" charset="-122"/>
              </a:rPr>
              <a:t>1.1</a:t>
            </a:r>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设</a:t>
            </a:r>
            <a:r>
              <a:rPr lang="en-US" altLang="zh-CN" sz="3600" b="1" i="1" dirty="0">
                <a:latin typeface="华文细黑" pitchFamily="2" charset="-122"/>
                <a:ea typeface="华文细黑" pitchFamily="2" charset="-122"/>
              </a:rPr>
              <a:t>X </a:t>
            </a:r>
            <a:r>
              <a:rPr lang="zh-CN" altLang="en-US" sz="3600" b="1" dirty="0">
                <a:latin typeface="华文细黑" pitchFamily="2" charset="-122"/>
                <a:ea typeface="华文细黑" pitchFamily="2" charset="-122"/>
              </a:rPr>
              <a:t>的数学期望和方差都存在</a:t>
            </a:r>
            <a:r>
              <a:rPr lang="en-US" altLang="zh-CN" sz="3600" b="1" dirty="0">
                <a:latin typeface="华文细黑" pitchFamily="2" charset="-122"/>
                <a:ea typeface="华文细黑" pitchFamily="2" charset="-122"/>
              </a:rPr>
              <a:t>,</a:t>
            </a:r>
            <a:r>
              <a:rPr lang="zh-CN" altLang="en-US" sz="3600" b="1" dirty="0">
                <a:latin typeface="华文细黑" pitchFamily="2" charset="-122"/>
                <a:ea typeface="华文细黑" pitchFamily="2" charset="-122"/>
              </a:rPr>
              <a:t>则对任意给定的正数</a:t>
            </a:r>
            <a:r>
              <a:rPr lang="en-US" altLang="zh-CN" sz="3600" b="1" i="1" dirty="0">
                <a:latin typeface="华文细黑" pitchFamily="2" charset="-122"/>
                <a:ea typeface="华文细黑" pitchFamily="2" charset="-122"/>
              </a:rPr>
              <a:t>ε,</a:t>
            </a:r>
            <a:r>
              <a:rPr lang="zh-CN" altLang="en-US" sz="3600" b="1" dirty="0">
                <a:latin typeface="华文细黑" pitchFamily="2" charset="-122"/>
                <a:ea typeface="华文细黑" pitchFamily="2" charset="-122"/>
              </a:rPr>
              <a:t>有</a:t>
            </a:r>
            <a:endParaRPr lang="zh-CN" altLang="en-US" sz="3600" b="1" dirty="0">
              <a:latin typeface="华文细黑" pitchFamily="2" charset="-122"/>
              <a:ea typeface="华文细黑" pitchFamily="2" charset="-122"/>
            </a:endParaRPr>
          </a:p>
        </p:txBody>
      </p:sp>
      <p:graphicFrame>
        <p:nvGraphicFramePr>
          <p:cNvPr id="93209" name="Object 25"/>
          <p:cNvGraphicFramePr/>
          <p:nvPr/>
        </p:nvGraphicFramePr>
        <p:xfrm>
          <a:off x="1357313" y="1857375"/>
          <a:ext cx="4572000" cy="1174750"/>
        </p:xfrm>
        <a:graphic>
          <a:graphicData uri="http://schemas.openxmlformats.org/presentationml/2006/ole">
            <mc:AlternateContent xmlns:mc="http://schemas.openxmlformats.org/markup-compatibility/2006">
              <mc:Choice xmlns:v="urn:schemas-microsoft-com:vml" Requires="v">
                <p:oleObj spid="_x0000_s3087" name="" r:id="rId1" imgW="1713865" imgH="431800" progId="Equation.DSMT4">
                  <p:embed/>
                </p:oleObj>
              </mc:Choice>
              <mc:Fallback>
                <p:oleObj name="" r:id="rId1" imgW="1713865" imgH="431800" progId="Equation.DSMT4">
                  <p:embed/>
                  <p:pic>
                    <p:nvPicPr>
                      <p:cNvPr id="0" name="图片 3086"/>
                      <p:cNvPicPr/>
                      <p:nvPr/>
                    </p:nvPicPr>
                    <p:blipFill>
                      <a:blip r:embed="rId2">
                        <a:clrChange>
                          <a:clrFrom>
                            <a:srgbClr val="000000"/>
                          </a:clrFrom>
                          <a:clrTo>
                            <a:srgbClr val="000000"/>
                          </a:clrTo>
                        </a:clrChange>
                      </a:blip>
                      <a:stretch>
                        <a:fillRect/>
                      </a:stretch>
                    </p:blipFill>
                    <p:spPr>
                      <a:xfrm>
                        <a:off x="1357313" y="1857375"/>
                        <a:ext cx="4572000" cy="1174750"/>
                      </a:xfrm>
                      <a:prstGeom prst="rect">
                        <a:avLst/>
                      </a:prstGeom>
                      <a:noFill/>
                      <a:ln w="38100">
                        <a:noFill/>
                        <a:miter/>
                      </a:ln>
                    </p:spPr>
                  </p:pic>
                </p:oleObj>
              </mc:Fallback>
            </mc:AlternateContent>
          </a:graphicData>
        </a:graphic>
      </p:graphicFrame>
      <p:graphicFrame>
        <p:nvGraphicFramePr>
          <p:cNvPr id="93210" name="Object 26"/>
          <p:cNvGraphicFramePr/>
          <p:nvPr/>
        </p:nvGraphicFramePr>
        <p:xfrm>
          <a:off x="1714500" y="2714625"/>
          <a:ext cx="5357813" cy="1057275"/>
        </p:xfrm>
        <a:graphic>
          <a:graphicData uri="http://schemas.openxmlformats.org/presentationml/2006/ole">
            <mc:AlternateContent xmlns:mc="http://schemas.openxmlformats.org/markup-compatibility/2006">
              <mc:Choice xmlns:v="urn:schemas-microsoft-com:vml" Requires="v">
                <p:oleObj spid="_x0000_s3085" name="" r:id="rId3" imgW="1891665" imgH="393700" progId="Equation.DSMT4">
                  <p:embed/>
                </p:oleObj>
              </mc:Choice>
              <mc:Fallback>
                <p:oleObj name="" r:id="rId3" imgW="1891665" imgH="393700" progId="Equation.DSMT4">
                  <p:embed/>
                  <p:pic>
                    <p:nvPicPr>
                      <p:cNvPr id="0" name="图片 3084"/>
                      <p:cNvPicPr/>
                      <p:nvPr/>
                    </p:nvPicPr>
                    <p:blipFill>
                      <a:blip r:embed="rId4">
                        <a:clrChange>
                          <a:clrFrom>
                            <a:srgbClr val="000000"/>
                          </a:clrFrom>
                          <a:clrTo>
                            <a:srgbClr val="000000"/>
                          </a:clrTo>
                        </a:clrChange>
                      </a:blip>
                      <a:stretch>
                        <a:fillRect/>
                      </a:stretch>
                    </p:blipFill>
                    <p:spPr>
                      <a:xfrm>
                        <a:off x="1714500" y="2714625"/>
                        <a:ext cx="5357813" cy="1057275"/>
                      </a:xfrm>
                      <a:prstGeom prst="rect">
                        <a:avLst/>
                      </a:prstGeom>
                      <a:noFill/>
                      <a:ln w="38100">
                        <a:noFill/>
                        <a:miter/>
                      </a:ln>
                    </p:spPr>
                  </p:pic>
                </p:oleObj>
              </mc:Fallback>
            </mc:AlternateContent>
          </a:graphicData>
        </a:graphic>
      </p:graphicFrame>
      <p:sp>
        <p:nvSpPr>
          <p:cNvPr id="93221" name="AutoShape 37"/>
          <p:cNvSpPr/>
          <p:nvPr/>
        </p:nvSpPr>
        <p:spPr>
          <a:xfrm>
            <a:off x="7072313" y="1571625"/>
            <a:ext cx="1908175" cy="936625"/>
          </a:xfrm>
          <a:prstGeom prst="wedgeRectCallout">
            <a:avLst>
              <a:gd name="adj1" fmla="val -50000"/>
              <a:gd name="adj2" fmla="val 47949"/>
            </a:avLst>
          </a:prstGeom>
          <a:solidFill>
            <a:srgbClr val="FFFF66"/>
          </a:solidFill>
          <a:ln w="9525" cap="flat" cmpd="sng">
            <a:solidFill>
              <a:schemeClr val="tx1"/>
            </a:solidFill>
            <a:prstDash val="solid"/>
            <a:miter/>
            <a:headEnd type="none" w="med" len="med"/>
            <a:tailEnd type="none" w="med" len="med"/>
          </a:ln>
        </p:spPr>
        <p:txBody>
          <a:bodyPr anchor="t" anchorCtr="0"/>
          <a:p>
            <a:pPr algn="ctr"/>
            <a:r>
              <a:rPr lang="zh-CN" altLang="en-US" sz="3200" b="1" dirty="0">
                <a:latin typeface="Times New Roman" panose="02020603050405020304" pitchFamily="18" charset="0"/>
                <a:ea typeface="楷体_GB2312" pitchFamily="49" charset="-122"/>
              </a:rPr>
              <a:t>切比雪夫</a:t>
            </a:r>
            <a:endParaRPr lang="zh-CN" altLang="en-US" sz="3200" b="1" dirty="0">
              <a:latin typeface="Times New Roman" panose="02020603050405020304" pitchFamily="18" charset="0"/>
              <a:ea typeface="楷体_GB2312" pitchFamily="49" charset="-122"/>
            </a:endParaRPr>
          </a:p>
          <a:p>
            <a:pPr algn="ctr"/>
            <a:r>
              <a:rPr lang="zh-CN" altLang="en-US" sz="3200" b="1" dirty="0">
                <a:latin typeface="Times New Roman" panose="02020603050405020304" pitchFamily="18" charset="0"/>
                <a:ea typeface="楷体_GB2312" pitchFamily="49" charset="-122"/>
              </a:rPr>
              <a:t>不等式</a:t>
            </a:r>
            <a:endParaRPr lang="zh-CN" altLang="en-US" sz="3200" b="1" dirty="0">
              <a:latin typeface="Times New Roman" panose="02020603050405020304" pitchFamily="18" charset="0"/>
              <a:ea typeface="楷体_GB2312" pitchFamily="49" charset="-122"/>
            </a:endParaRPr>
          </a:p>
        </p:txBody>
      </p:sp>
      <p:sp>
        <p:nvSpPr>
          <p:cNvPr id="93223" name="Text Box 39"/>
          <p:cNvSpPr txBox="1"/>
          <p:nvPr/>
        </p:nvSpPr>
        <p:spPr>
          <a:xfrm>
            <a:off x="928688" y="2928938"/>
            <a:ext cx="792162" cy="646112"/>
          </a:xfrm>
          <a:prstGeom prst="rect">
            <a:avLst/>
          </a:prstGeom>
          <a:noFill/>
          <a:ln w="12700">
            <a:noFill/>
          </a:ln>
        </p:spPr>
        <p:txBody>
          <a:bodyPr anchor="t" anchorCtr="0">
            <a:spAutoFit/>
          </a:bodyPr>
          <a:p>
            <a:r>
              <a:rPr lang="zh-CN" altLang="en-US" sz="3600" b="1" dirty="0">
                <a:latin typeface="楷体_GB2312" pitchFamily="49" charset="-122"/>
                <a:ea typeface="楷体_GB2312" pitchFamily="49" charset="-122"/>
              </a:rPr>
              <a:t>或</a:t>
            </a:r>
            <a:endParaRPr lang="zh-CN" altLang="en-US" sz="3600" b="1" dirty="0">
              <a:latin typeface="楷体_GB2312" pitchFamily="49" charset="-122"/>
              <a:ea typeface="楷体_GB2312" pitchFamily="49" charset="-122"/>
            </a:endParaRPr>
          </a:p>
        </p:txBody>
      </p:sp>
      <p:sp>
        <p:nvSpPr>
          <p:cNvPr id="2060" name="Text Box 2"/>
          <p:cNvSpPr txBox="1"/>
          <p:nvPr/>
        </p:nvSpPr>
        <p:spPr>
          <a:xfrm>
            <a:off x="1143000" y="3773488"/>
            <a:ext cx="8001000" cy="646112"/>
          </a:xfrm>
          <a:prstGeom prst="rect">
            <a:avLst/>
          </a:prstGeom>
          <a:noFill/>
          <a:ln w="9525">
            <a:noFill/>
          </a:ln>
        </p:spPr>
        <p:txBody>
          <a:bodyPr anchor="t" anchorCtr="0">
            <a:spAutoFit/>
          </a:bodyPr>
          <a:p>
            <a:pPr>
              <a:spcBef>
                <a:spcPct val="50000"/>
              </a:spcBef>
            </a:pPr>
            <a:r>
              <a:rPr lang="zh-CN" altLang="en-US" sz="3600" b="1" dirty="0">
                <a:latin typeface="楷体_GB2312" pitchFamily="49" charset="-122"/>
                <a:ea typeface="楷体_GB2312" pitchFamily="49" charset="-122"/>
              </a:rPr>
              <a:t>只对连续型证明</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设</a:t>
            </a:r>
            <a:r>
              <a:rPr lang="en-US" altLang="zh-CN" sz="3600" b="1" dirty="0">
                <a:latin typeface="楷体_GB2312" pitchFamily="49" charset="-122"/>
                <a:ea typeface="楷体_GB2312" pitchFamily="49" charset="-122"/>
              </a:rPr>
              <a:t>X</a:t>
            </a:r>
            <a:r>
              <a:rPr lang="zh-CN" altLang="en-US" sz="3600" b="1" dirty="0">
                <a:latin typeface="楷体_GB2312" pitchFamily="49" charset="-122"/>
                <a:ea typeface="楷体_GB2312" pitchFamily="49" charset="-122"/>
              </a:rPr>
              <a:t>的概率密度为</a:t>
            </a:r>
            <a:r>
              <a:rPr lang="en-US" altLang="zh-CN" sz="3600" b="1" i="1" dirty="0">
                <a:latin typeface="Times New Roman" panose="02020603050405020304" pitchFamily="18" charset="0"/>
                <a:ea typeface="楷体_GB2312" pitchFamily="49" charset="-122"/>
              </a:rPr>
              <a:t>f</a:t>
            </a:r>
            <a:r>
              <a:rPr lang="en-US" altLang="zh-CN" sz="3600" b="1" dirty="0">
                <a:latin typeface="楷体_GB2312" pitchFamily="49" charset="-122"/>
                <a:ea typeface="楷体_GB2312" pitchFamily="49" charset="-122"/>
              </a:rPr>
              <a:t>(</a:t>
            </a:r>
            <a:r>
              <a:rPr lang="en-US" altLang="zh-CN" sz="3600" b="1" i="1" dirty="0">
                <a:latin typeface="Times New Roman" panose="02020603050405020304" pitchFamily="18" charset="0"/>
                <a:ea typeface="楷体_GB2312" pitchFamily="49" charset="-122"/>
              </a:rPr>
              <a:t>x</a:t>
            </a:r>
            <a:r>
              <a:rPr lang="en-US" altLang="zh-CN" sz="3600" b="1" dirty="0">
                <a:latin typeface="楷体_GB2312" pitchFamily="49" charset="-122"/>
                <a:ea typeface="楷体_GB2312" pitchFamily="49" charset="-122"/>
              </a:rPr>
              <a:t>),</a:t>
            </a:r>
            <a:endParaRPr lang="zh-CN" altLang="en-US" sz="3600" b="1" dirty="0">
              <a:latin typeface="楷体_GB2312" pitchFamily="49" charset="-122"/>
              <a:ea typeface="楷体_GB2312" pitchFamily="49" charset="-122"/>
            </a:endParaRPr>
          </a:p>
        </p:txBody>
      </p:sp>
      <p:graphicFrame>
        <p:nvGraphicFramePr>
          <p:cNvPr id="14" name="Object 5"/>
          <p:cNvGraphicFramePr/>
          <p:nvPr/>
        </p:nvGraphicFramePr>
        <p:xfrm>
          <a:off x="142875" y="4559300"/>
          <a:ext cx="4997450" cy="965200"/>
        </p:xfrm>
        <a:graphic>
          <a:graphicData uri="http://schemas.openxmlformats.org/presentationml/2006/ole">
            <mc:AlternateContent xmlns:mc="http://schemas.openxmlformats.org/markup-compatibility/2006">
              <mc:Choice xmlns:v="urn:schemas-microsoft-com:vml" Requires="v">
                <p:oleObj spid="_x0000_s3079" name="" r:id="rId5" imgW="2106295" imgH="405765" progId="Equation.DSMT4">
                  <p:embed/>
                </p:oleObj>
              </mc:Choice>
              <mc:Fallback>
                <p:oleObj name="" r:id="rId5" imgW="2106295" imgH="405765" progId="Equation.DSMT4">
                  <p:embed/>
                  <p:pic>
                    <p:nvPicPr>
                      <p:cNvPr id="0" name="图片 3078"/>
                      <p:cNvPicPr/>
                      <p:nvPr/>
                    </p:nvPicPr>
                    <p:blipFill>
                      <a:blip r:embed="rId6">
                        <a:clrChange>
                          <a:clrFrom>
                            <a:srgbClr val="000000"/>
                          </a:clrFrom>
                          <a:clrTo>
                            <a:srgbClr val="000000"/>
                          </a:clrTo>
                        </a:clrChange>
                      </a:blip>
                      <a:stretch>
                        <a:fillRect/>
                      </a:stretch>
                    </p:blipFill>
                    <p:spPr>
                      <a:xfrm>
                        <a:off x="142875" y="4559300"/>
                        <a:ext cx="4997450" cy="965200"/>
                      </a:xfrm>
                      <a:prstGeom prst="rect">
                        <a:avLst/>
                      </a:prstGeom>
                      <a:noFill/>
                      <a:ln w="38100">
                        <a:noFill/>
                        <a:miter/>
                      </a:ln>
                    </p:spPr>
                  </p:pic>
                </p:oleObj>
              </mc:Fallback>
            </mc:AlternateContent>
          </a:graphicData>
        </a:graphic>
      </p:graphicFrame>
      <p:graphicFrame>
        <p:nvGraphicFramePr>
          <p:cNvPr id="15" name="Object 10"/>
          <p:cNvGraphicFramePr/>
          <p:nvPr/>
        </p:nvGraphicFramePr>
        <p:xfrm>
          <a:off x="4557713" y="5473700"/>
          <a:ext cx="1397000" cy="955675"/>
        </p:xfrm>
        <a:graphic>
          <a:graphicData uri="http://schemas.openxmlformats.org/presentationml/2006/ole">
            <mc:AlternateContent xmlns:mc="http://schemas.openxmlformats.org/markup-compatibility/2006">
              <mc:Choice xmlns:v="urn:schemas-microsoft-com:vml" Requires="v">
                <p:oleObj spid="_x0000_s3083" name="" r:id="rId7" imgW="596265" imgH="405765" progId="Equation.DSMT4">
                  <p:embed/>
                </p:oleObj>
              </mc:Choice>
              <mc:Fallback>
                <p:oleObj name="" r:id="rId7" imgW="596265" imgH="405765" progId="Equation.DSMT4">
                  <p:embed/>
                  <p:pic>
                    <p:nvPicPr>
                      <p:cNvPr id="0" name="图片 3082"/>
                      <p:cNvPicPr/>
                      <p:nvPr/>
                    </p:nvPicPr>
                    <p:blipFill>
                      <a:blip r:embed="rId8">
                        <a:clrChange>
                          <a:clrFrom>
                            <a:srgbClr val="000000"/>
                          </a:clrFrom>
                          <a:clrTo>
                            <a:srgbClr val="000000"/>
                          </a:clrTo>
                        </a:clrChange>
                      </a:blip>
                      <a:stretch>
                        <a:fillRect/>
                      </a:stretch>
                    </p:blipFill>
                    <p:spPr>
                      <a:xfrm>
                        <a:off x="4557713" y="5473700"/>
                        <a:ext cx="1397000" cy="955675"/>
                      </a:xfrm>
                      <a:prstGeom prst="rect">
                        <a:avLst/>
                      </a:prstGeom>
                      <a:noFill/>
                      <a:ln w="38100">
                        <a:noFill/>
                        <a:miter/>
                      </a:ln>
                    </p:spPr>
                  </p:pic>
                </p:oleObj>
              </mc:Fallback>
            </mc:AlternateContent>
          </a:graphicData>
        </a:graphic>
      </p:graphicFrame>
      <p:sp>
        <p:nvSpPr>
          <p:cNvPr id="16" name="Text Box 11"/>
          <p:cNvSpPr txBox="1"/>
          <p:nvPr/>
        </p:nvSpPr>
        <p:spPr>
          <a:xfrm>
            <a:off x="6500813" y="5643563"/>
            <a:ext cx="2143125" cy="646112"/>
          </a:xfrm>
          <a:prstGeom prst="rect">
            <a:avLst/>
          </a:prstGeom>
          <a:noFill/>
          <a:ln w="9525">
            <a:noFill/>
          </a:ln>
        </p:spPr>
        <p:txBody>
          <a:bodyPr anchor="t" anchorCtr="0">
            <a:spAutoFit/>
          </a:bodyPr>
          <a:p>
            <a:pPr>
              <a:spcBef>
                <a:spcPct val="50000"/>
              </a:spcBef>
            </a:pPr>
            <a:r>
              <a:rPr lang="zh-CN" altLang="en-US" sz="3600" b="1" dirty="0">
                <a:latin typeface="Times New Roman" panose="02020603050405020304" pitchFamily="18" charset="0"/>
                <a:ea typeface="楷体_GB2312" pitchFamily="49" charset="-122"/>
              </a:rPr>
              <a:t>结论成立</a:t>
            </a:r>
            <a:endParaRPr lang="zh-CN" altLang="en-US" sz="3600" b="1" dirty="0">
              <a:latin typeface="Times New Roman" panose="02020603050405020304" pitchFamily="18" charset="0"/>
              <a:ea typeface="楷体_GB2312" pitchFamily="49" charset="-122"/>
            </a:endParaRPr>
          </a:p>
        </p:txBody>
      </p:sp>
      <p:graphicFrame>
        <p:nvGraphicFramePr>
          <p:cNvPr id="17" name="Object 13"/>
          <p:cNvGraphicFramePr/>
          <p:nvPr/>
        </p:nvGraphicFramePr>
        <p:xfrm>
          <a:off x="5214938" y="4273550"/>
          <a:ext cx="3714750" cy="1176338"/>
        </p:xfrm>
        <a:graphic>
          <a:graphicData uri="http://schemas.openxmlformats.org/presentationml/2006/ole">
            <mc:AlternateContent xmlns:mc="http://schemas.openxmlformats.org/markup-compatibility/2006">
              <mc:Choice xmlns:v="urn:schemas-microsoft-com:vml" Requires="v">
                <p:oleObj spid="_x0000_s3080" name="" r:id="rId9" imgW="1688465" imgH="533400" progId="Equation.DSMT4">
                  <p:embed/>
                </p:oleObj>
              </mc:Choice>
              <mc:Fallback>
                <p:oleObj name="" r:id="rId9" imgW="1688465" imgH="533400" progId="Equation.DSMT4">
                  <p:embed/>
                  <p:pic>
                    <p:nvPicPr>
                      <p:cNvPr id="0" name="图片 3079"/>
                      <p:cNvPicPr/>
                      <p:nvPr/>
                    </p:nvPicPr>
                    <p:blipFill>
                      <a:blip r:embed="rId10">
                        <a:clrChange>
                          <a:clrFrom>
                            <a:srgbClr val="000000"/>
                          </a:clrFrom>
                          <a:clrTo>
                            <a:srgbClr val="000000"/>
                          </a:clrTo>
                        </a:clrChange>
                      </a:blip>
                      <a:stretch>
                        <a:fillRect/>
                      </a:stretch>
                    </p:blipFill>
                    <p:spPr>
                      <a:xfrm>
                        <a:off x="5214938" y="4273550"/>
                        <a:ext cx="3714750" cy="1176338"/>
                      </a:xfrm>
                      <a:prstGeom prst="rect">
                        <a:avLst/>
                      </a:prstGeom>
                      <a:noFill/>
                      <a:ln w="38100">
                        <a:noFill/>
                        <a:miter/>
                      </a:ln>
                    </p:spPr>
                  </p:pic>
                </p:oleObj>
              </mc:Fallback>
            </mc:AlternateContent>
          </a:graphicData>
        </a:graphic>
      </p:graphicFrame>
      <p:graphicFrame>
        <p:nvGraphicFramePr>
          <p:cNvPr id="18" name="Object 14"/>
          <p:cNvGraphicFramePr/>
          <p:nvPr/>
        </p:nvGraphicFramePr>
        <p:xfrm>
          <a:off x="571500" y="5487988"/>
          <a:ext cx="4032250" cy="941387"/>
        </p:xfrm>
        <a:graphic>
          <a:graphicData uri="http://schemas.openxmlformats.org/presentationml/2006/ole">
            <mc:AlternateContent xmlns:mc="http://schemas.openxmlformats.org/markup-compatibility/2006">
              <mc:Choice xmlns:v="urn:schemas-microsoft-com:vml" Requires="v">
                <p:oleObj spid="_x0000_s3086" name="" r:id="rId11" imgW="1688465" imgH="393700" progId="Equation.DSMT4">
                  <p:embed/>
                </p:oleObj>
              </mc:Choice>
              <mc:Fallback>
                <p:oleObj name="" r:id="rId11" imgW="1688465" imgH="393700" progId="Equation.DSMT4">
                  <p:embed/>
                  <p:pic>
                    <p:nvPicPr>
                      <p:cNvPr id="0" name="图片 3085"/>
                      <p:cNvPicPr/>
                      <p:nvPr/>
                    </p:nvPicPr>
                    <p:blipFill>
                      <a:blip r:embed="rId12">
                        <a:clrChange>
                          <a:clrFrom>
                            <a:srgbClr val="000000"/>
                          </a:clrFrom>
                          <a:clrTo>
                            <a:srgbClr val="000000"/>
                          </a:clrTo>
                        </a:clrChange>
                      </a:blip>
                      <a:stretch>
                        <a:fillRect/>
                      </a:stretch>
                    </p:blipFill>
                    <p:spPr>
                      <a:xfrm>
                        <a:off x="571500" y="5487988"/>
                        <a:ext cx="4032250" cy="941387"/>
                      </a:xfrm>
                      <a:prstGeom prst="rect">
                        <a:avLst/>
                      </a:prstGeom>
                      <a:noFill/>
                      <a:ln w="38100">
                        <a:noFill/>
                        <a:miter/>
                      </a:ln>
                    </p:spPr>
                  </p:pic>
                </p:oleObj>
              </mc:Fallback>
            </mc:AlternateContent>
          </a:graphicData>
        </a:graphic>
      </p:graphicFrame>
      <p:sp>
        <p:nvSpPr>
          <p:cNvPr id="2062" name="矩形 21"/>
          <p:cNvSpPr/>
          <p:nvPr/>
        </p:nvSpPr>
        <p:spPr>
          <a:xfrm>
            <a:off x="71438" y="3714750"/>
            <a:ext cx="1343025" cy="646113"/>
          </a:xfrm>
          <a:prstGeom prst="rect">
            <a:avLst/>
          </a:prstGeom>
          <a:noFill/>
          <a:ln w="9525">
            <a:noFill/>
          </a:ln>
        </p:spPr>
        <p:txBody>
          <a:bodyPr wrap="none" anchor="t" anchorCtr="0">
            <a:spAutoFit/>
          </a:bodyPr>
          <a:p>
            <a:r>
              <a:rPr lang="zh-CN" altLang="en-US" sz="3600" b="1" dirty="0">
                <a:solidFill>
                  <a:srgbClr val="FF0066"/>
                </a:solidFill>
                <a:latin typeface="黑体" panose="02010609060101010101" pitchFamily="49" charset="-122"/>
                <a:ea typeface="黑体" panose="02010609060101010101" pitchFamily="49" charset="-122"/>
              </a:rPr>
              <a:t>证明</a:t>
            </a:r>
            <a:r>
              <a:rPr lang="zh-CN" altLang="en-US" sz="3600" b="1" dirty="0">
                <a:latin typeface="楷体_GB2312" pitchFamily="49" charset="-122"/>
                <a:ea typeface="楷体_GB2312" pitchFamily="49" charset="-122"/>
              </a:rPr>
              <a:t> </a:t>
            </a:r>
            <a:endParaRPr lang="zh-CN" altLang="en-US" sz="3600"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iterate type="wd">
                                    <p:tmAbs val="0"/>
                                  </p:iterate>
                                  <p:childTnLst>
                                    <p:set>
                                      <p:cBhvr>
                                        <p:cTn id="6" dur="1" fill="hold">
                                          <p:stCondLst>
                                            <p:cond delay="0"/>
                                          </p:stCondLst>
                                        </p:cTn>
                                        <p:tgtEl>
                                          <p:spTgt spid="93208"/>
                                        </p:tgtEl>
                                        <p:attrNameLst>
                                          <p:attrName>style.visibility</p:attrName>
                                        </p:attrNameLst>
                                      </p:cBhvr>
                                      <p:to>
                                        <p:strVal val="visible"/>
                                      </p:to>
                                    </p:set>
                                    <p:anim calcmode="lin" valueType="num">
                                      <p:cBhvr>
                                        <p:cTn id="7" dur="1" fill="hold"/>
                                        <p:tgtEl>
                                          <p:spTgt spid="93208"/>
                                        </p:tgtEl>
                                      </p:cBhvr>
                                    </p:anim>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3209"/>
                                        </p:tgtEl>
                                        <p:attrNameLst>
                                          <p:attrName>style.visibility</p:attrName>
                                        </p:attrNameLst>
                                      </p:cBhvr>
                                      <p:to>
                                        <p:strVal val="visible"/>
                                      </p:to>
                                    </p:set>
                                    <p:animEffect transition="in" filter="dissolve">
                                      <p:cBhvr>
                                        <p:cTn id="12" dur="500"/>
                                        <p:tgtEl>
                                          <p:spTgt spid="932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iterate type="wd">
                                    <p:tmPct val="100000"/>
                                  </p:iterate>
                                  <p:childTnLst>
                                    <p:set>
                                      <p:cBhvr>
                                        <p:cTn id="16" dur="1" fill="hold">
                                          <p:stCondLst>
                                            <p:cond delay="0"/>
                                          </p:stCondLst>
                                        </p:cTn>
                                        <p:tgtEl>
                                          <p:spTgt spid="93223"/>
                                        </p:tgtEl>
                                        <p:attrNameLst>
                                          <p:attrName>style.visibility</p:attrName>
                                        </p:attrNameLst>
                                      </p:cBhvr>
                                      <p:to>
                                        <p:strVal val="visible"/>
                                      </p:to>
                                    </p:set>
                                    <p:animEffect transition="in" filter="slide(fromTop)">
                                      <p:cBhvr>
                                        <p:cTn id="17" dur="300"/>
                                        <p:tgtEl>
                                          <p:spTgt spid="93223"/>
                                        </p:tgtEl>
                                      </p:cBhvr>
                                    </p:animEffect>
                                  </p:childTnLst>
                                </p:cTn>
                              </p:par>
                            </p:childTnLst>
                          </p:cTn>
                        </p:par>
                        <p:par>
                          <p:cTn id="18" fill="hold">
                            <p:stCondLst>
                              <p:cond delay="300"/>
                            </p:stCondLst>
                            <p:childTnLst>
                              <p:par>
                                <p:cTn id="19" presetID="9" presetClass="entr" presetSubtype="0" fill="hold" nodeType="afterEffect">
                                  <p:stCondLst>
                                    <p:cond delay="0"/>
                                  </p:stCondLst>
                                  <p:childTnLst>
                                    <p:set>
                                      <p:cBhvr>
                                        <p:cTn id="20" dur="1" fill="hold">
                                          <p:stCondLst>
                                            <p:cond delay="0"/>
                                          </p:stCondLst>
                                        </p:cTn>
                                        <p:tgtEl>
                                          <p:spTgt spid="93210"/>
                                        </p:tgtEl>
                                        <p:attrNameLst>
                                          <p:attrName>style.visibility</p:attrName>
                                        </p:attrNameLst>
                                      </p:cBhvr>
                                      <p:to>
                                        <p:strVal val="visible"/>
                                      </p:to>
                                    </p:set>
                                    <p:animEffect transition="in" filter="dissolve">
                                      <p:cBhvr>
                                        <p:cTn id="21" dur="500"/>
                                        <p:tgtEl>
                                          <p:spTgt spid="932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93221"/>
                                        </p:tgtEl>
                                        <p:attrNameLst>
                                          <p:attrName>style.visibility</p:attrName>
                                        </p:attrNameLst>
                                      </p:cBhvr>
                                      <p:to>
                                        <p:strVal val="visible"/>
                                      </p:to>
                                    </p:set>
                                    <p:anim calcmode="lin" valueType="num">
                                      <p:cBhvr additive="base">
                                        <p:cTn id="26" dur="500" fill="hold"/>
                                        <p:tgtEl>
                                          <p:spTgt spid="93221"/>
                                        </p:tgtEl>
                                        <p:attrNameLst>
                                          <p:attrName>ppt_x</p:attrName>
                                        </p:attrNameLst>
                                      </p:cBhvr>
                                      <p:tavLst>
                                        <p:tav tm="0">
                                          <p:val>
                                            <p:strVal val="1+#ppt_w/2"/>
                                          </p:val>
                                        </p:tav>
                                        <p:tav tm="100000">
                                          <p:val>
                                            <p:strVal val="#ppt_x"/>
                                          </p:val>
                                        </p:tav>
                                      </p:tavLst>
                                    </p:anim>
                                    <p:anim calcmode="lin" valueType="num">
                                      <p:cBhvr additive="base">
                                        <p:cTn id="27" dur="500" fill="hold"/>
                                        <p:tgtEl>
                                          <p:spTgt spid="9322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062"/>
                                        </p:tgtEl>
                                        <p:attrNameLst>
                                          <p:attrName>style.visibility</p:attrName>
                                        </p:attrNameLst>
                                      </p:cBhvr>
                                      <p:to>
                                        <p:strVal val="visible"/>
                                      </p:to>
                                    </p:set>
                                    <p:animEffect transition="in" filter="slide(fromBottom)">
                                      <p:cBhvr>
                                        <p:cTn id="32" dur="500"/>
                                        <p:tgtEl>
                                          <p:spTgt spid="206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060"/>
                                        </p:tgtEl>
                                        <p:attrNameLst>
                                          <p:attrName>style.visibility</p:attrName>
                                        </p:attrNameLst>
                                      </p:cBhvr>
                                      <p:to>
                                        <p:strVal val="visible"/>
                                      </p:to>
                                    </p:set>
                                    <p:animEffect transition="in" filter="slide(fromBottom)">
                                      <p:cBhvr>
                                        <p:cTn id="37" dur="500"/>
                                        <p:tgtEl>
                                          <p:spTgt spid="20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ppt_x"/>
                                          </p:val>
                                        </p:tav>
                                        <p:tav tm="100000">
                                          <p:val>
                                            <p:strVal val="#ppt_x"/>
                                          </p:val>
                                        </p:tav>
                                      </p:tavLst>
                                    </p:anim>
                                    <p:anim calcmode="lin" valueType="num">
                                      <p:cBhvr additive="base">
                                        <p:cTn id="6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grpId="1" nodeType="clickEffect">
                                  <p:stCondLst>
                                    <p:cond delay="0"/>
                                  </p:stCondLst>
                                  <p:childTnLst>
                                    <p:anim calcmode="lin" valueType="num">
                                      <p:cBhvr additive="base">
                                        <p:cTn id="67" dur="500"/>
                                        <p:tgtEl>
                                          <p:spTgt spid="2062"/>
                                        </p:tgtEl>
                                        <p:attrNameLst>
                                          <p:attrName>ppt_x</p:attrName>
                                        </p:attrNameLst>
                                      </p:cBhvr>
                                      <p:tavLst>
                                        <p:tav tm="0">
                                          <p:val>
                                            <p:strVal val="ppt_x"/>
                                          </p:val>
                                        </p:tav>
                                        <p:tav tm="100000">
                                          <p:val>
                                            <p:strVal val="ppt_x"/>
                                          </p:val>
                                        </p:tav>
                                      </p:tavLst>
                                    </p:anim>
                                    <p:anim calcmode="lin" valueType="num">
                                      <p:cBhvr additive="base">
                                        <p:cTn id="68" dur="500"/>
                                        <p:tgtEl>
                                          <p:spTgt spid="2062"/>
                                        </p:tgtEl>
                                        <p:attrNameLst>
                                          <p:attrName>ppt_y</p:attrName>
                                        </p:attrNameLst>
                                      </p:cBhvr>
                                      <p:tavLst>
                                        <p:tav tm="0">
                                          <p:val>
                                            <p:strVal val="ppt_y"/>
                                          </p:val>
                                        </p:tav>
                                        <p:tav tm="100000">
                                          <p:val>
                                            <p:strVal val="1+ppt_h/2"/>
                                          </p:val>
                                        </p:tav>
                                      </p:tavLst>
                                    </p:anim>
                                    <p:set>
                                      <p:cBhvr>
                                        <p:cTn id="69" dur="1" fill="hold">
                                          <p:stCondLst>
                                            <p:cond delay="499"/>
                                          </p:stCondLst>
                                        </p:cTn>
                                        <p:tgtEl>
                                          <p:spTgt spid="2062"/>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2060"/>
                                        </p:tgtEl>
                                        <p:attrNameLst>
                                          <p:attrName>ppt_x</p:attrName>
                                        </p:attrNameLst>
                                      </p:cBhvr>
                                      <p:tavLst>
                                        <p:tav tm="0">
                                          <p:val>
                                            <p:strVal val="ppt_x"/>
                                          </p:val>
                                        </p:tav>
                                        <p:tav tm="100000">
                                          <p:val>
                                            <p:strVal val="ppt_x"/>
                                          </p:val>
                                        </p:tav>
                                      </p:tavLst>
                                    </p:anim>
                                    <p:anim calcmode="lin" valueType="num">
                                      <p:cBhvr additive="base">
                                        <p:cTn id="72" dur="500"/>
                                        <p:tgtEl>
                                          <p:spTgt spid="2060"/>
                                        </p:tgtEl>
                                        <p:attrNameLst>
                                          <p:attrName>ppt_y</p:attrName>
                                        </p:attrNameLst>
                                      </p:cBhvr>
                                      <p:tavLst>
                                        <p:tav tm="0">
                                          <p:val>
                                            <p:strVal val="ppt_y"/>
                                          </p:val>
                                        </p:tav>
                                        <p:tav tm="100000">
                                          <p:val>
                                            <p:strVal val="1+ppt_h/2"/>
                                          </p:val>
                                        </p:tav>
                                      </p:tavLst>
                                    </p:anim>
                                    <p:set>
                                      <p:cBhvr>
                                        <p:cTn id="73" dur="1" fill="hold">
                                          <p:stCondLst>
                                            <p:cond delay="499"/>
                                          </p:stCondLst>
                                        </p:cTn>
                                        <p:tgtEl>
                                          <p:spTgt spid="2060"/>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14"/>
                                        </p:tgtEl>
                                        <p:attrNameLst>
                                          <p:attrName>ppt_x</p:attrName>
                                        </p:attrNameLst>
                                      </p:cBhvr>
                                      <p:tavLst>
                                        <p:tav tm="0">
                                          <p:val>
                                            <p:strVal val="ppt_x"/>
                                          </p:val>
                                        </p:tav>
                                        <p:tav tm="100000">
                                          <p:val>
                                            <p:strVal val="ppt_x"/>
                                          </p:val>
                                        </p:tav>
                                      </p:tavLst>
                                    </p:anim>
                                    <p:anim calcmode="lin" valueType="num">
                                      <p:cBhvr additive="base">
                                        <p:cTn id="76" dur="500"/>
                                        <p:tgtEl>
                                          <p:spTgt spid="14"/>
                                        </p:tgtEl>
                                        <p:attrNameLst>
                                          <p:attrName>ppt_y</p:attrName>
                                        </p:attrNameLst>
                                      </p:cBhvr>
                                      <p:tavLst>
                                        <p:tav tm="0">
                                          <p:val>
                                            <p:strVal val="ppt_y"/>
                                          </p:val>
                                        </p:tav>
                                        <p:tav tm="100000">
                                          <p:val>
                                            <p:strVal val="1+ppt_h/2"/>
                                          </p:val>
                                        </p:tav>
                                      </p:tavLst>
                                    </p:anim>
                                    <p:set>
                                      <p:cBhvr>
                                        <p:cTn id="77" dur="1" fill="hold">
                                          <p:stCondLst>
                                            <p:cond delay="499"/>
                                          </p:stCondLst>
                                        </p:cTn>
                                        <p:tgtEl>
                                          <p:spTgt spid="14"/>
                                        </p:tgtEl>
                                        <p:attrNameLst>
                                          <p:attrName>style.visibility</p:attrName>
                                        </p:attrNameLst>
                                      </p:cBhvr>
                                      <p:to>
                                        <p:strVal val="hidden"/>
                                      </p:to>
                                    </p:set>
                                  </p:childTnLst>
                                </p:cTn>
                              </p:par>
                              <p:par>
                                <p:cTn id="78" presetID="2" presetClass="exit" presetSubtype="4" fill="hold" nodeType="withEffect">
                                  <p:stCondLst>
                                    <p:cond delay="0"/>
                                  </p:stCondLst>
                                  <p:childTnLst>
                                    <p:anim calcmode="lin" valueType="num">
                                      <p:cBhvr additive="base">
                                        <p:cTn id="79" dur="500"/>
                                        <p:tgtEl>
                                          <p:spTgt spid="17"/>
                                        </p:tgtEl>
                                        <p:attrNameLst>
                                          <p:attrName>ppt_x</p:attrName>
                                        </p:attrNameLst>
                                      </p:cBhvr>
                                      <p:tavLst>
                                        <p:tav tm="0">
                                          <p:val>
                                            <p:strVal val="ppt_x"/>
                                          </p:val>
                                        </p:tav>
                                        <p:tav tm="100000">
                                          <p:val>
                                            <p:strVal val="ppt_x"/>
                                          </p:val>
                                        </p:tav>
                                      </p:tavLst>
                                    </p:anim>
                                    <p:anim calcmode="lin" valueType="num">
                                      <p:cBhvr additive="base">
                                        <p:cTn id="80" dur="500"/>
                                        <p:tgtEl>
                                          <p:spTgt spid="17"/>
                                        </p:tgtEl>
                                        <p:attrNameLst>
                                          <p:attrName>ppt_y</p:attrName>
                                        </p:attrNameLst>
                                      </p:cBhvr>
                                      <p:tavLst>
                                        <p:tav tm="0">
                                          <p:val>
                                            <p:strVal val="ppt_y"/>
                                          </p:val>
                                        </p:tav>
                                        <p:tav tm="100000">
                                          <p:val>
                                            <p:strVal val="1+ppt_h/2"/>
                                          </p:val>
                                        </p:tav>
                                      </p:tavLst>
                                    </p:anim>
                                    <p:set>
                                      <p:cBhvr>
                                        <p:cTn id="81" dur="1" fill="hold">
                                          <p:stCondLst>
                                            <p:cond delay="499"/>
                                          </p:stCondLst>
                                        </p:cTn>
                                        <p:tgtEl>
                                          <p:spTgt spid="17"/>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18"/>
                                        </p:tgtEl>
                                        <p:attrNameLst>
                                          <p:attrName>ppt_x</p:attrName>
                                        </p:attrNameLst>
                                      </p:cBhvr>
                                      <p:tavLst>
                                        <p:tav tm="0">
                                          <p:val>
                                            <p:strVal val="ppt_x"/>
                                          </p:val>
                                        </p:tav>
                                        <p:tav tm="100000">
                                          <p:val>
                                            <p:strVal val="ppt_x"/>
                                          </p:val>
                                        </p:tav>
                                      </p:tavLst>
                                    </p:anim>
                                    <p:anim calcmode="lin" valueType="num">
                                      <p:cBhvr additive="base">
                                        <p:cTn id="84" dur="500"/>
                                        <p:tgtEl>
                                          <p:spTgt spid="18"/>
                                        </p:tgtEl>
                                        <p:attrNameLst>
                                          <p:attrName>ppt_y</p:attrName>
                                        </p:attrNameLst>
                                      </p:cBhvr>
                                      <p:tavLst>
                                        <p:tav tm="0">
                                          <p:val>
                                            <p:strVal val="ppt_y"/>
                                          </p:val>
                                        </p:tav>
                                        <p:tav tm="100000">
                                          <p:val>
                                            <p:strVal val="1+ppt_h/2"/>
                                          </p:val>
                                        </p:tav>
                                      </p:tavLst>
                                    </p:anim>
                                    <p:set>
                                      <p:cBhvr>
                                        <p:cTn id="85" dur="1" fill="hold">
                                          <p:stCondLst>
                                            <p:cond delay="499"/>
                                          </p:stCondLst>
                                        </p:cTn>
                                        <p:tgtEl>
                                          <p:spTgt spid="18"/>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15"/>
                                        </p:tgtEl>
                                        <p:attrNameLst>
                                          <p:attrName>ppt_x</p:attrName>
                                        </p:attrNameLst>
                                      </p:cBhvr>
                                      <p:tavLst>
                                        <p:tav tm="0">
                                          <p:val>
                                            <p:strVal val="ppt_x"/>
                                          </p:val>
                                        </p:tav>
                                        <p:tav tm="100000">
                                          <p:val>
                                            <p:strVal val="ppt_x"/>
                                          </p:val>
                                        </p:tav>
                                      </p:tavLst>
                                    </p:anim>
                                    <p:anim calcmode="lin" valueType="num">
                                      <p:cBhvr additive="base">
                                        <p:cTn id="88" dur="500"/>
                                        <p:tgtEl>
                                          <p:spTgt spid="15"/>
                                        </p:tgtEl>
                                        <p:attrNameLst>
                                          <p:attrName>ppt_y</p:attrName>
                                        </p:attrNameLst>
                                      </p:cBhvr>
                                      <p:tavLst>
                                        <p:tav tm="0">
                                          <p:val>
                                            <p:strVal val="ppt_y"/>
                                          </p:val>
                                        </p:tav>
                                        <p:tav tm="100000">
                                          <p:val>
                                            <p:strVal val="1+ppt_h/2"/>
                                          </p:val>
                                        </p:tav>
                                      </p:tavLst>
                                    </p:anim>
                                    <p:set>
                                      <p:cBhvr>
                                        <p:cTn id="89" dur="1" fill="hold">
                                          <p:stCondLst>
                                            <p:cond delay="499"/>
                                          </p:stCondLst>
                                        </p:cTn>
                                        <p:tgtEl>
                                          <p:spTgt spid="15"/>
                                        </p:tgtEl>
                                        <p:attrNameLst>
                                          <p:attrName>style.visibility</p:attrName>
                                        </p:attrNameLst>
                                      </p:cBhvr>
                                      <p:to>
                                        <p:strVal val="hidden"/>
                                      </p:to>
                                    </p:set>
                                  </p:childTnLst>
                                </p:cTn>
                              </p:par>
                              <p:par>
                                <p:cTn id="90" presetID="2" presetClass="exit" presetSubtype="4" fill="hold" grpId="1" nodeType="withEffect">
                                  <p:stCondLst>
                                    <p:cond delay="0"/>
                                  </p:stCondLst>
                                  <p:childTnLst>
                                    <p:anim calcmode="lin" valueType="num">
                                      <p:cBhvr additive="base">
                                        <p:cTn id="91" dur="500"/>
                                        <p:tgtEl>
                                          <p:spTgt spid="16"/>
                                        </p:tgtEl>
                                        <p:attrNameLst>
                                          <p:attrName>ppt_x</p:attrName>
                                        </p:attrNameLst>
                                      </p:cBhvr>
                                      <p:tavLst>
                                        <p:tav tm="0">
                                          <p:val>
                                            <p:strVal val="ppt_x"/>
                                          </p:val>
                                        </p:tav>
                                        <p:tav tm="100000">
                                          <p:val>
                                            <p:strVal val="ppt_x"/>
                                          </p:val>
                                        </p:tav>
                                      </p:tavLst>
                                    </p:anim>
                                    <p:anim calcmode="lin" valueType="num">
                                      <p:cBhvr additive="base">
                                        <p:cTn id="92" dur="500"/>
                                        <p:tgtEl>
                                          <p:spTgt spid="16"/>
                                        </p:tgtEl>
                                        <p:attrNameLst>
                                          <p:attrName>ppt_y</p:attrName>
                                        </p:attrNameLst>
                                      </p:cBhvr>
                                      <p:tavLst>
                                        <p:tav tm="0">
                                          <p:val>
                                            <p:strVal val="ppt_y"/>
                                          </p:val>
                                        </p:tav>
                                        <p:tav tm="100000">
                                          <p:val>
                                            <p:strVal val="1+ppt_h/2"/>
                                          </p:val>
                                        </p:tav>
                                      </p:tavLst>
                                    </p:anim>
                                    <p:set>
                                      <p:cBhvr>
                                        <p:cTn id="9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8" grpId="0"/>
      <p:bldP spid="93221" grpId="0" animBg="1"/>
      <p:bldP spid="93223" grpId="0"/>
      <p:bldP spid="2060" grpId="0"/>
      <p:bldP spid="2060" grpId="1"/>
      <p:bldP spid="16" grpId="0"/>
      <p:bldP spid="16" grpId="1"/>
      <p:bldP spid="2062" grpId="0"/>
      <p:bldP spid="2062"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2"/>
          <p:cNvSpPr txBox="1"/>
          <p:nvPr/>
        </p:nvSpPr>
        <p:spPr>
          <a:xfrm>
            <a:off x="1187450" y="1341438"/>
            <a:ext cx="6027738" cy="769937"/>
          </a:xfrm>
          <a:prstGeom prst="rect">
            <a:avLst/>
          </a:prstGeom>
          <a:noFill/>
          <a:ln w="9525">
            <a:noFill/>
          </a:ln>
        </p:spPr>
        <p:txBody>
          <a:bodyPr anchor="t" anchorCtr="0">
            <a:spAutoFit/>
          </a:bodyPr>
          <a:p>
            <a:pPr>
              <a:spcBef>
                <a:spcPct val="50000"/>
              </a:spcBef>
            </a:pPr>
            <a:r>
              <a:rPr lang="zh-CN" altLang="en-US" sz="4400" b="1" dirty="0">
                <a:latin typeface="黑体" panose="02010609060101010101" pitchFamily="49" charset="-122"/>
                <a:ea typeface="黑体" panose="02010609060101010101" pitchFamily="49" charset="-122"/>
              </a:rPr>
              <a:t>练习  </a:t>
            </a:r>
            <a:r>
              <a:rPr lang="en-US" altLang="zh-CN" sz="4400" b="1" dirty="0">
                <a:latin typeface="黑体" panose="02010609060101010101" pitchFamily="49" charset="-122"/>
                <a:ea typeface="黑体" panose="02010609060101010101" pitchFamily="49" charset="-122"/>
              </a:rPr>
              <a:t>P136  2, 3</a:t>
            </a:r>
            <a:endParaRPr lang="en-US" altLang="zh-CN" sz="4400" b="1" dirty="0">
              <a:latin typeface="黑体" panose="02010609060101010101" pitchFamily="49" charset="-122"/>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2"/>
          <p:cNvSpPr txBox="1"/>
          <p:nvPr/>
        </p:nvSpPr>
        <p:spPr>
          <a:xfrm>
            <a:off x="71438" y="14288"/>
            <a:ext cx="9072562" cy="1754187"/>
          </a:xfrm>
          <a:prstGeom prst="rect">
            <a:avLst/>
          </a:prstGeom>
          <a:noFill/>
          <a:ln w="9525">
            <a:noFill/>
          </a:ln>
        </p:spPr>
        <p:txBody>
          <a:bodyPr anchor="t" anchorCtr="0">
            <a:spAutoFit/>
          </a:bodyPr>
          <a:p>
            <a:pPr>
              <a:spcBef>
                <a:spcPct val="50000"/>
              </a:spcBef>
            </a:pPr>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1</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将一骰子重复掷</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次</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则当     时</a:t>
            </a:r>
            <a:r>
              <a:rPr lang="en-US" altLang="zh-CN" sz="3600" b="1" dirty="0">
                <a:latin typeface="楷体_GB2312" pitchFamily="49" charset="-122"/>
                <a:ea typeface="楷体_GB2312" pitchFamily="49" charset="-122"/>
              </a:rPr>
              <a:t>,n</a:t>
            </a:r>
            <a:r>
              <a:rPr lang="zh-CN" altLang="en-US" sz="3600" b="1" dirty="0">
                <a:latin typeface="楷体_GB2312" pitchFamily="49" charset="-122"/>
                <a:ea typeface="楷体_GB2312" pitchFamily="49" charset="-122"/>
              </a:rPr>
              <a:t>次掷出的点数的算术平均值  依概率收敛于</a:t>
            </a:r>
            <a:r>
              <a:rPr lang="en-US" altLang="zh-CN" sz="3600" b="1" dirty="0">
                <a:latin typeface="Times New Roman" panose="02020603050405020304" pitchFamily="18" charset="0"/>
                <a:ea typeface="楷体_GB2312" pitchFamily="49" charset="-122"/>
              </a:rPr>
              <a:t>_________.</a:t>
            </a:r>
            <a:endParaRPr lang="en-US" altLang="zh-CN" sz="3600" b="1" dirty="0">
              <a:latin typeface="楷体_GB2312" pitchFamily="49" charset="-122"/>
              <a:ea typeface="楷体_GB2312" pitchFamily="49" charset="-122"/>
            </a:endParaRPr>
          </a:p>
        </p:txBody>
      </p:sp>
      <p:graphicFrame>
        <p:nvGraphicFramePr>
          <p:cNvPr id="31746" name="Object 3"/>
          <p:cNvGraphicFramePr/>
          <p:nvPr>
            <p:ph/>
          </p:nvPr>
        </p:nvGraphicFramePr>
        <p:xfrm>
          <a:off x="5214938" y="642938"/>
          <a:ext cx="419100" cy="419100"/>
        </p:xfrm>
        <a:graphic>
          <a:graphicData uri="http://schemas.openxmlformats.org/presentationml/2006/ole">
            <mc:AlternateContent xmlns:mc="http://schemas.openxmlformats.org/markup-compatibility/2006">
              <mc:Choice xmlns:v="urn:schemas-microsoft-com:vml" Requires="v">
                <p:oleObj spid="_x0000_s3118" name="" r:id="rId1" imgW="203200" imgH="203200" progId="Equation.DSMT4">
                  <p:embed/>
                </p:oleObj>
              </mc:Choice>
              <mc:Fallback>
                <p:oleObj name="" r:id="rId1" imgW="203200" imgH="203200" progId="Equation.DSMT4">
                  <p:embed/>
                  <p:pic>
                    <p:nvPicPr>
                      <p:cNvPr id="0" name="图片 3117"/>
                      <p:cNvPicPr/>
                      <p:nvPr/>
                    </p:nvPicPr>
                    <p:blipFill>
                      <a:blip r:embed="rId2">
                        <a:clrChange>
                          <a:clrFrom>
                            <a:srgbClr val="000000"/>
                          </a:clrFrom>
                          <a:clrTo>
                            <a:srgbClr val="000000"/>
                          </a:clrTo>
                        </a:clrChange>
                      </a:blip>
                      <a:stretch>
                        <a:fillRect/>
                      </a:stretch>
                    </p:blipFill>
                    <p:spPr>
                      <a:xfrm>
                        <a:off x="5214938" y="642938"/>
                        <a:ext cx="419100" cy="419100"/>
                      </a:xfrm>
                      <a:prstGeom prst="rect">
                        <a:avLst/>
                      </a:prstGeom>
                      <a:noFill/>
                      <a:ln w="38100">
                        <a:noFill/>
                        <a:miter/>
                      </a:ln>
                    </p:spPr>
                  </p:pic>
                </p:oleObj>
              </mc:Fallback>
            </mc:AlternateContent>
          </a:graphicData>
        </a:graphic>
      </p:graphicFrame>
      <p:graphicFrame>
        <p:nvGraphicFramePr>
          <p:cNvPr id="31747" name="Object 4"/>
          <p:cNvGraphicFramePr/>
          <p:nvPr/>
        </p:nvGraphicFramePr>
        <p:xfrm>
          <a:off x="6143625" y="214313"/>
          <a:ext cx="1152525" cy="346075"/>
        </p:xfrm>
        <a:graphic>
          <a:graphicData uri="http://schemas.openxmlformats.org/presentationml/2006/ole">
            <mc:AlternateContent xmlns:mc="http://schemas.openxmlformats.org/markup-compatibility/2006">
              <mc:Choice xmlns:v="urn:schemas-microsoft-com:vml" Requires="v">
                <p:oleObj spid="_x0000_s3119" name="" r:id="rId3" imgW="507365" imgH="152400" progId="Equation.DSMT4">
                  <p:embed/>
                </p:oleObj>
              </mc:Choice>
              <mc:Fallback>
                <p:oleObj name="" r:id="rId3" imgW="507365" imgH="152400" progId="Equation.DSMT4">
                  <p:embed/>
                  <p:pic>
                    <p:nvPicPr>
                      <p:cNvPr id="0" name="图片 3118"/>
                      <p:cNvPicPr/>
                      <p:nvPr/>
                    </p:nvPicPr>
                    <p:blipFill>
                      <a:blip r:embed="rId4">
                        <a:clrChange>
                          <a:clrFrom>
                            <a:srgbClr val="000000"/>
                          </a:clrFrom>
                          <a:clrTo>
                            <a:srgbClr val="000000"/>
                          </a:clrTo>
                        </a:clrChange>
                      </a:blip>
                      <a:stretch>
                        <a:fillRect/>
                      </a:stretch>
                    </p:blipFill>
                    <p:spPr>
                      <a:xfrm>
                        <a:off x="6143625" y="214313"/>
                        <a:ext cx="1152525" cy="346075"/>
                      </a:xfrm>
                      <a:prstGeom prst="rect">
                        <a:avLst/>
                      </a:prstGeom>
                      <a:noFill/>
                      <a:ln w="38100">
                        <a:noFill/>
                        <a:miter/>
                      </a:ln>
                    </p:spPr>
                  </p:pic>
                </p:oleObj>
              </mc:Fallback>
            </mc:AlternateContent>
          </a:graphicData>
        </a:graphic>
      </p:graphicFrame>
      <p:sp>
        <p:nvSpPr>
          <p:cNvPr id="372741" name="Text Box 5"/>
          <p:cNvSpPr txBox="1"/>
          <p:nvPr/>
        </p:nvSpPr>
        <p:spPr>
          <a:xfrm>
            <a:off x="714375" y="1857375"/>
            <a:ext cx="8286750" cy="646113"/>
          </a:xfrm>
          <a:prstGeom prst="rect">
            <a:avLst/>
          </a:prstGeom>
          <a:noFill/>
          <a:ln w="9525">
            <a:noFill/>
          </a:ln>
        </p:spPr>
        <p:txBody>
          <a:bodyPr anchor="t" anchorCtr="0">
            <a:spAutoFit/>
          </a:bodyPr>
          <a:p>
            <a:r>
              <a:rPr lang="zh-CN" altLang="en-US" sz="3600" b="1" dirty="0">
                <a:latin typeface="Arial" panose="020B0604020202020204" pitchFamily="34" charset="0"/>
                <a:ea typeface="楷体_GB2312" pitchFamily="49" charset="-122"/>
              </a:rPr>
              <a:t>设</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2</a:t>
            </a:r>
            <a:r>
              <a:rPr lang="en-US" altLang="zh-CN" sz="3600" b="1" dirty="0">
                <a:latin typeface="Times New Roman" panose="02020603050405020304" pitchFamily="18" charset="0"/>
                <a:ea typeface="仿宋_GB2312" pitchFamily="49" charset="-122"/>
              </a:rPr>
              <a:t>, …</a:t>
            </a:r>
            <a:r>
              <a:rPr lang="en-US" altLang="zh-CN" sz="3600" b="1" dirty="0">
                <a:latin typeface="Arial" panose="020B0604020202020204" pitchFamily="34" charset="0"/>
                <a:ea typeface="楷体_GB2312" pitchFamily="49" charset="-122"/>
              </a:rPr>
              <a:t>,</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  </a:t>
            </a:r>
            <a:r>
              <a:rPr lang="zh-CN" altLang="en-US" sz="3600" b="1" dirty="0">
                <a:latin typeface="Times New Roman" panose="02020603050405020304" pitchFamily="18" charset="0"/>
                <a:ea typeface="楷体_GB2312" pitchFamily="49" charset="-122"/>
              </a:rPr>
              <a:t>是各次掷出的点数，</a:t>
            </a:r>
            <a:endParaRPr lang="en-US" altLang="zh-CN" sz="3600" b="1" dirty="0">
              <a:latin typeface="Times New Roman" panose="02020603050405020304" pitchFamily="18" charset="0"/>
              <a:ea typeface="楷体_GB2312" pitchFamily="49" charset="-122"/>
            </a:endParaRPr>
          </a:p>
        </p:txBody>
      </p:sp>
      <p:graphicFrame>
        <p:nvGraphicFramePr>
          <p:cNvPr id="372742" name="Object 6"/>
          <p:cNvGraphicFramePr/>
          <p:nvPr/>
        </p:nvGraphicFramePr>
        <p:xfrm>
          <a:off x="1643063" y="4000500"/>
          <a:ext cx="3429000" cy="908050"/>
        </p:xfrm>
        <a:graphic>
          <a:graphicData uri="http://schemas.openxmlformats.org/presentationml/2006/ole">
            <mc:AlternateContent xmlns:mc="http://schemas.openxmlformats.org/markup-compatibility/2006">
              <mc:Choice xmlns:v="urn:schemas-microsoft-com:vml" Requires="v">
                <p:oleObj spid="_x0000_s3122" name="" r:id="rId5" imgW="1485265" imgH="393700" progId="Equation.DSMT4">
                  <p:embed/>
                </p:oleObj>
              </mc:Choice>
              <mc:Fallback>
                <p:oleObj name="" r:id="rId5" imgW="1485265" imgH="393700" progId="Equation.DSMT4">
                  <p:embed/>
                  <p:pic>
                    <p:nvPicPr>
                      <p:cNvPr id="0" name="图片 3121"/>
                      <p:cNvPicPr/>
                      <p:nvPr/>
                    </p:nvPicPr>
                    <p:blipFill>
                      <a:blip r:embed="rId6">
                        <a:clrChange>
                          <a:clrFrom>
                            <a:srgbClr val="000000"/>
                          </a:clrFrom>
                          <a:clrTo>
                            <a:srgbClr val="000000"/>
                          </a:clrTo>
                        </a:clrChange>
                      </a:blip>
                      <a:stretch>
                        <a:fillRect/>
                      </a:stretch>
                    </p:blipFill>
                    <p:spPr>
                      <a:xfrm>
                        <a:off x="1643063" y="4000500"/>
                        <a:ext cx="3429000" cy="908050"/>
                      </a:xfrm>
                      <a:prstGeom prst="rect">
                        <a:avLst/>
                      </a:prstGeom>
                      <a:noFill/>
                      <a:ln w="38100">
                        <a:noFill/>
                        <a:miter/>
                      </a:ln>
                    </p:spPr>
                  </p:pic>
                </p:oleObj>
              </mc:Fallback>
            </mc:AlternateContent>
          </a:graphicData>
        </a:graphic>
      </p:graphicFrame>
      <p:graphicFrame>
        <p:nvGraphicFramePr>
          <p:cNvPr id="372743" name="Object 7"/>
          <p:cNvGraphicFramePr/>
          <p:nvPr/>
        </p:nvGraphicFramePr>
        <p:xfrm>
          <a:off x="1500188" y="5429250"/>
          <a:ext cx="2895600" cy="1057275"/>
        </p:xfrm>
        <a:graphic>
          <a:graphicData uri="http://schemas.openxmlformats.org/presentationml/2006/ole">
            <mc:AlternateContent xmlns:mc="http://schemas.openxmlformats.org/markup-compatibility/2006">
              <mc:Choice xmlns:v="urn:schemas-microsoft-com:vml" Requires="v">
                <p:oleObj spid="_x0000_s3132" name="" r:id="rId7" imgW="1358265" imgH="495300" progId="Equation.DSMT4">
                  <p:embed/>
                </p:oleObj>
              </mc:Choice>
              <mc:Fallback>
                <p:oleObj name="" r:id="rId7" imgW="1358265" imgH="495300" progId="Equation.DSMT4">
                  <p:embed/>
                  <p:pic>
                    <p:nvPicPr>
                      <p:cNvPr id="0" name="图片 3131"/>
                      <p:cNvPicPr/>
                      <p:nvPr/>
                    </p:nvPicPr>
                    <p:blipFill>
                      <a:blip r:embed="rId8">
                        <a:clrChange>
                          <a:clrFrom>
                            <a:srgbClr val="000000"/>
                          </a:clrFrom>
                          <a:clrTo>
                            <a:srgbClr val="000000"/>
                          </a:clrTo>
                        </a:clrChange>
                      </a:blip>
                      <a:stretch>
                        <a:fillRect/>
                      </a:stretch>
                    </p:blipFill>
                    <p:spPr>
                      <a:xfrm>
                        <a:off x="1500188" y="5429250"/>
                        <a:ext cx="2895600" cy="1057275"/>
                      </a:xfrm>
                      <a:prstGeom prst="rect">
                        <a:avLst/>
                      </a:prstGeom>
                      <a:noFill/>
                      <a:ln w="38100">
                        <a:noFill/>
                        <a:miter/>
                      </a:ln>
                    </p:spPr>
                  </p:pic>
                </p:oleObj>
              </mc:Fallback>
            </mc:AlternateContent>
          </a:graphicData>
        </a:graphic>
      </p:graphicFrame>
      <p:sp>
        <p:nvSpPr>
          <p:cNvPr id="372744" name="Rectangle 8"/>
          <p:cNvSpPr/>
          <p:nvPr/>
        </p:nvSpPr>
        <p:spPr>
          <a:xfrm>
            <a:off x="147638" y="1866900"/>
            <a:ext cx="762000" cy="646113"/>
          </a:xfrm>
          <a:prstGeom prst="rect">
            <a:avLst/>
          </a:prstGeom>
          <a:noFill/>
          <a:ln w="9525">
            <a:noFill/>
          </a:ln>
        </p:spPr>
        <p:txBody>
          <a:bodyPr anchor="t" anchorCtr="0">
            <a:spAutoFit/>
          </a:bodyPr>
          <a:p>
            <a:r>
              <a:rPr lang="zh-CN" altLang="en-US" sz="3600" b="1" dirty="0">
                <a:solidFill>
                  <a:srgbClr val="FF0066"/>
                </a:solidFill>
                <a:latin typeface="Arial" panose="020B0604020202020204" pitchFamily="34" charset="0"/>
                <a:ea typeface="黑体" panose="02010609060101010101" pitchFamily="49" charset="-122"/>
              </a:rPr>
              <a:t>解</a:t>
            </a:r>
            <a:endParaRPr lang="zh-CN" altLang="en-US" sz="3600" b="1" dirty="0">
              <a:solidFill>
                <a:srgbClr val="FF0066"/>
              </a:solidFill>
              <a:latin typeface="Arial" panose="020B0604020202020204" pitchFamily="34" charset="0"/>
              <a:ea typeface="黑体" panose="02010609060101010101" pitchFamily="49" charset="-122"/>
            </a:endParaRPr>
          </a:p>
        </p:txBody>
      </p:sp>
      <p:graphicFrame>
        <p:nvGraphicFramePr>
          <p:cNvPr id="372745" name="Object 9"/>
          <p:cNvGraphicFramePr/>
          <p:nvPr/>
        </p:nvGraphicFramePr>
        <p:xfrm>
          <a:off x="1500188" y="3071813"/>
          <a:ext cx="5153025" cy="1004887"/>
        </p:xfrm>
        <a:graphic>
          <a:graphicData uri="http://schemas.openxmlformats.org/presentationml/2006/ole">
            <mc:AlternateContent xmlns:mc="http://schemas.openxmlformats.org/markup-compatibility/2006">
              <mc:Choice xmlns:v="urn:schemas-microsoft-com:vml" Requires="v">
                <p:oleObj spid="_x0000_s3139" name="" r:id="rId9" imgW="2018665" imgH="393700" progId="Equation.DSMT4">
                  <p:embed/>
                </p:oleObj>
              </mc:Choice>
              <mc:Fallback>
                <p:oleObj name="" r:id="rId9" imgW="2018665" imgH="393700" progId="Equation.DSMT4">
                  <p:embed/>
                  <p:pic>
                    <p:nvPicPr>
                      <p:cNvPr id="0" name="图片 3138"/>
                      <p:cNvPicPr/>
                      <p:nvPr/>
                    </p:nvPicPr>
                    <p:blipFill>
                      <a:blip r:embed="rId10">
                        <a:clrChange>
                          <a:clrFrom>
                            <a:srgbClr val="000000"/>
                          </a:clrFrom>
                          <a:clrTo>
                            <a:srgbClr val="000000"/>
                          </a:clrTo>
                        </a:clrChange>
                      </a:blip>
                      <a:stretch>
                        <a:fillRect/>
                      </a:stretch>
                    </p:blipFill>
                    <p:spPr>
                      <a:xfrm>
                        <a:off x="1500188" y="3071813"/>
                        <a:ext cx="5153025" cy="1004887"/>
                      </a:xfrm>
                      <a:prstGeom prst="rect">
                        <a:avLst/>
                      </a:prstGeom>
                      <a:noFill/>
                      <a:ln w="38100">
                        <a:noFill/>
                        <a:miter/>
                      </a:ln>
                    </p:spPr>
                  </p:pic>
                </p:oleObj>
              </mc:Fallback>
            </mc:AlternateContent>
          </a:graphicData>
        </a:graphic>
      </p:graphicFrame>
      <p:sp>
        <p:nvSpPr>
          <p:cNvPr id="372746" name="Text Box 10"/>
          <p:cNvSpPr txBox="1"/>
          <p:nvPr/>
        </p:nvSpPr>
        <p:spPr>
          <a:xfrm>
            <a:off x="214313" y="4786313"/>
            <a:ext cx="8001000" cy="646112"/>
          </a:xfrm>
          <a:prstGeom prst="rect">
            <a:avLst/>
          </a:prstGeom>
          <a:noFill/>
          <a:ln w="9525">
            <a:noFill/>
          </a:ln>
        </p:spPr>
        <p:txBody>
          <a:bodyPr anchor="t" anchorCtr="0">
            <a:spAutoFit/>
          </a:bodyPr>
          <a:p>
            <a:r>
              <a:rPr lang="zh-CN" altLang="en-US" sz="3600" b="1" dirty="0">
                <a:latin typeface="Arial" panose="020B0604020202020204" pitchFamily="34" charset="0"/>
                <a:ea typeface="楷体_GB2312" pitchFamily="49" charset="-122"/>
              </a:rPr>
              <a:t>由辛钦大数定律，知</a:t>
            </a:r>
            <a:endParaRPr lang="zh-CN" altLang="en-US" sz="3600" b="1" dirty="0">
              <a:latin typeface="Times New Roman" panose="02020603050405020304" pitchFamily="18" charset="0"/>
              <a:ea typeface="楷体_GB2312" pitchFamily="49" charset="-122"/>
            </a:endParaRPr>
          </a:p>
        </p:txBody>
      </p:sp>
      <p:graphicFrame>
        <p:nvGraphicFramePr>
          <p:cNvPr id="372747" name="Object 11"/>
          <p:cNvGraphicFramePr/>
          <p:nvPr/>
        </p:nvGraphicFramePr>
        <p:xfrm>
          <a:off x="4357688" y="5643563"/>
          <a:ext cx="874712" cy="509587"/>
        </p:xfrm>
        <a:graphic>
          <a:graphicData uri="http://schemas.openxmlformats.org/presentationml/2006/ole">
            <mc:AlternateContent xmlns:mc="http://schemas.openxmlformats.org/markup-compatibility/2006">
              <mc:Choice xmlns:v="urn:schemas-microsoft-com:vml" Requires="v">
                <p:oleObj spid="_x0000_s3138" name="" r:id="rId11" imgW="393700" imgH="228600" progId="Equation.DSMT4">
                  <p:embed/>
                </p:oleObj>
              </mc:Choice>
              <mc:Fallback>
                <p:oleObj name="" r:id="rId11" imgW="393700" imgH="228600" progId="Equation.DSMT4">
                  <p:embed/>
                  <p:pic>
                    <p:nvPicPr>
                      <p:cNvPr id="0" name="图片 3137"/>
                      <p:cNvPicPr/>
                      <p:nvPr/>
                    </p:nvPicPr>
                    <p:blipFill>
                      <a:blip r:embed="rId12">
                        <a:clrChange>
                          <a:clrFrom>
                            <a:srgbClr val="000000"/>
                          </a:clrFrom>
                          <a:clrTo>
                            <a:srgbClr val="000000"/>
                          </a:clrTo>
                        </a:clrChange>
                      </a:blip>
                      <a:stretch>
                        <a:fillRect/>
                      </a:stretch>
                    </p:blipFill>
                    <p:spPr>
                      <a:xfrm>
                        <a:off x="4357688" y="5643563"/>
                        <a:ext cx="874712" cy="509587"/>
                      </a:xfrm>
                      <a:prstGeom prst="rect">
                        <a:avLst/>
                      </a:prstGeom>
                      <a:noFill/>
                      <a:ln w="38100">
                        <a:noFill/>
                        <a:miter/>
                      </a:ln>
                    </p:spPr>
                  </p:pic>
                </p:oleObj>
              </mc:Fallback>
            </mc:AlternateContent>
          </a:graphicData>
        </a:graphic>
      </p:graphicFrame>
      <p:graphicFrame>
        <p:nvGraphicFramePr>
          <p:cNvPr id="12" name="Object 11"/>
          <p:cNvGraphicFramePr/>
          <p:nvPr/>
        </p:nvGraphicFramePr>
        <p:xfrm>
          <a:off x="5214938" y="5429250"/>
          <a:ext cx="1920875" cy="1017588"/>
        </p:xfrm>
        <a:graphic>
          <a:graphicData uri="http://schemas.openxmlformats.org/presentationml/2006/ole">
            <mc:AlternateContent xmlns:mc="http://schemas.openxmlformats.org/markup-compatibility/2006">
              <mc:Choice xmlns:v="urn:schemas-microsoft-com:vml" Requires="v">
                <p:oleObj spid="_x0000_s3137" name="" r:id="rId13" imgW="862965" imgH="457200" progId="Equation.DSMT4">
                  <p:embed/>
                </p:oleObj>
              </mc:Choice>
              <mc:Fallback>
                <p:oleObj name="" r:id="rId13" imgW="862965" imgH="457200" progId="Equation.DSMT4">
                  <p:embed/>
                  <p:pic>
                    <p:nvPicPr>
                      <p:cNvPr id="0" name="图片 3136"/>
                      <p:cNvPicPr/>
                      <p:nvPr/>
                    </p:nvPicPr>
                    <p:blipFill>
                      <a:blip r:embed="rId14">
                        <a:clrChange>
                          <a:clrFrom>
                            <a:srgbClr val="000000"/>
                          </a:clrFrom>
                          <a:clrTo>
                            <a:srgbClr val="000000"/>
                          </a:clrTo>
                        </a:clrChange>
                      </a:blip>
                      <a:stretch>
                        <a:fillRect/>
                      </a:stretch>
                    </p:blipFill>
                    <p:spPr>
                      <a:xfrm>
                        <a:off x="5214938" y="5429250"/>
                        <a:ext cx="1920875" cy="1017588"/>
                      </a:xfrm>
                      <a:prstGeom prst="rect">
                        <a:avLst/>
                      </a:prstGeom>
                      <a:noFill/>
                      <a:ln w="38100">
                        <a:noFill/>
                        <a:miter/>
                      </a:ln>
                    </p:spPr>
                  </p:pic>
                </p:oleObj>
              </mc:Fallback>
            </mc:AlternateContent>
          </a:graphicData>
        </a:graphic>
      </p:graphicFrame>
      <p:graphicFrame>
        <p:nvGraphicFramePr>
          <p:cNvPr id="13" name="Object 11"/>
          <p:cNvGraphicFramePr/>
          <p:nvPr/>
        </p:nvGraphicFramePr>
        <p:xfrm>
          <a:off x="7143750" y="5500688"/>
          <a:ext cx="593725" cy="876300"/>
        </p:xfrm>
        <a:graphic>
          <a:graphicData uri="http://schemas.openxmlformats.org/presentationml/2006/ole">
            <mc:AlternateContent xmlns:mc="http://schemas.openxmlformats.org/markup-compatibility/2006">
              <mc:Choice xmlns:v="urn:schemas-microsoft-com:vml" Requires="v">
                <p:oleObj spid="_x0000_s3144" name="" r:id="rId15" imgW="266065" imgH="393065" progId="Equation.DSMT4">
                  <p:embed/>
                </p:oleObj>
              </mc:Choice>
              <mc:Fallback>
                <p:oleObj name="" r:id="rId15" imgW="266065" imgH="393065" progId="Equation.DSMT4">
                  <p:embed/>
                  <p:pic>
                    <p:nvPicPr>
                      <p:cNvPr id="0" name="图片 3143"/>
                      <p:cNvPicPr/>
                      <p:nvPr/>
                    </p:nvPicPr>
                    <p:blipFill>
                      <a:blip r:embed="rId16">
                        <a:clrChange>
                          <a:clrFrom>
                            <a:srgbClr val="000000"/>
                          </a:clrFrom>
                          <a:clrTo>
                            <a:srgbClr val="000000"/>
                          </a:clrTo>
                        </a:clrChange>
                      </a:blip>
                      <a:stretch>
                        <a:fillRect/>
                      </a:stretch>
                    </p:blipFill>
                    <p:spPr>
                      <a:xfrm>
                        <a:off x="7143750" y="5500688"/>
                        <a:ext cx="593725" cy="876300"/>
                      </a:xfrm>
                      <a:prstGeom prst="rect">
                        <a:avLst/>
                      </a:prstGeom>
                      <a:noFill/>
                      <a:ln w="38100">
                        <a:noFill/>
                        <a:miter/>
                      </a:ln>
                    </p:spPr>
                  </p:pic>
                </p:oleObj>
              </mc:Fallback>
            </mc:AlternateContent>
          </a:graphicData>
        </a:graphic>
      </p:graphicFrame>
      <p:graphicFrame>
        <p:nvGraphicFramePr>
          <p:cNvPr id="14" name="Object 11"/>
          <p:cNvGraphicFramePr/>
          <p:nvPr/>
        </p:nvGraphicFramePr>
        <p:xfrm>
          <a:off x="844550" y="1169988"/>
          <a:ext cx="506413" cy="677862"/>
        </p:xfrm>
        <a:graphic>
          <a:graphicData uri="http://schemas.openxmlformats.org/presentationml/2006/ole">
            <mc:AlternateContent xmlns:mc="http://schemas.openxmlformats.org/markup-compatibility/2006">
              <mc:Choice xmlns:v="urn:schemas-microsoft-com:vml" Requires="v">
                <p:oleObj spid="_x0000_s3135" name="" r:id="rId17" imgW="228600" imgH="304800" progId="Equation.DSMT4">
                  <p:embed/>
                </p:oleObj>
              </mc:Choice>
              <mc:Fallback>
                <p:oleObj name="" r:id="rId17" imgW="228600" imgH="304800" progId="Equation.DSMT4">
                  <p:embed/>
                  <p:pic>
                    <p:nvPicPr>
                      <p:cNvPr id="0" name="图片 3134"/>
                      <p:cNvPicPr/>
                      <p:nvPr/>
                    </p:nvPicPr>
                    <p:blipFill>
                      <a:blip r:embed="rId18">
                        <a:clrChange>
                          <a:clrFrom>
                            <a:srgbClr val="000000"/>
                          </a:clrFrom>
                          <a:clrTo>
                            <a:srgbClr val="000000"/>
                          </a:clrTo>
                        </a:clrChange>
                      </a:blip>
                      <a:stretch>
                        <a:fillRect/>
                      </a:stretch>
                    </p:blipFill>
                    <p:spPr>
                      <a:xfrm>
                        <a:off x="844550" y="1169988"/>
                        <a:ext cx="506413" cy="677862"/>
                      </a:xfrm>
                      <a:prstGeom prst="rect">
                        <a:avLst/>
                      </a:prstGeom>
                      <a:solidFill>
                        <a:srgbClr val="FFFF99"/>
                      </a:solidFill>
                      <a:ln w="38100">
                        <a:noFill/>
                        <a:miter/>
                      </a:ln>
                    </p:spPr>
                  </p:pic>
                </p:oleObj>
              </mc:Fallback>
            </mc:AlternateContent>
          </a:graphicData>
        </a:graphic>
      </p:graphicFrame>
      <p:sp>
        <p:nvSpPr>
          <p:cNvPr id="18447" name="矩形 14"/>
          <p:cNvSpPr/>
          <p:nvPr/>
        </p:nvSpPr>
        <p:spPr>
          <a:xfrm>
            <a:off x="142875" y="2497138"/>
            <a:ext cx="8929688" cy="646112"/>
          </a:xfrm>
          <a:prstGeom prst="rect">
            <a:avLst/>
          </a:prstGeom>
          <a:noFill/>
          <a:ln w="9525">
            <a:noFill/>
          </a:ln>
        </p:spPr>
        <p:txBody>
          <a:bodyPr anchor="t" anchorCtr="0">
            <a:spAutoFit/>
          </a:bodyPr>
          <a:p>
            <a:r>
              <a:rPr lang="zh-CN" altLang="en-US" sz="3600" b="1" dirty="0">
                <a:solidFill>
                  <a:srgbClr val="000000"/>
                </a:solidFill>
                <a:latin typeface="Times New Roman" panose="02020603050405020304" pitchFamily="18" charset="0"/>
                <a:ea typeface="楷体_GB2312" pitchFamily="49" charset="-122"/>
              </a:rPr>
              <a:t>则</a:t>
            </a:r>
            <a:r>
              <a:rPr lang="en-US" altLang="zh-CN" sz="3600" b="1" i="1" dirty="0">
                <a:solidFill>
                  <a:srgbClr val="000000"/>
                </a:solidFill>
                <a:latin typeface="Times New Roman" panose="02020603050405020304" pitchFamily="18" charset="0"/>
                <a:ea typeface="仿宋_GB2312" pitchFamily="49" charset="-122"/>
              </a:rPr>
              <a:t>X</a:t>
            </a:r>
            <a:r>
              <a:rPr lang="en-US" altLang="zh-CN" sz="3600" b="1" baseline="-25000" dirty="0">
                <a:solidFill>
                  <a:srgbClr val="000000"/>
                </a:solidFill>
                <a:latin typeface="Times New Roman" panose="02020603050405020304" pitchFamily="18" charset="0"/>
                <a:ea typeface="仿宋_GB2312" pitchFamily="49" charset="-122"/>
              </a:rPr>
              <a:t>1</a:t>
            </a:r>
            <a:r>
              <a:rPr lang="en-US" altLang="zh-CN" sz="3600" b="1" dirty="0">
                <a:solidFill>
                  <a:srgbClr val="000000"/>
                </a:solidFill>
                <a:latin typeface="Times New Roman" panose="02020603050405020304" pitchFamily="18" charset="0"/>
                <a:ea typeface="仿宋_GB2312" pitchFamily="49" charset="-122"/>
              </a:rPr>
              <a:t>, </a:t>
            </a:r>
            <a:r>
              <a:rPr lang="en-US" altLang="zh-CN" sz="3600" b="1" i="1" dirty="0">
                <a:solidFill>
                  <a:srgbClr val="000000"/>
                </a:solidFill>
                <a:latin typeface="Times New Roman" panose="02020603050405020304" pitchFamily="18" charset="0"/>
                <a:ea typeface="仿宋_GB2312" pitchFamily="49" charset="-122"/>
              </a:rPr>
              <a:t>X</a:t>
            </a:r>
            <a:r>
              <a:rPr lang="en-US" altLang="zh-CN" sz="3600" b="1" baseline="-25000" dirty="0">
                <a:solidFill>
                  <a:srgbClr val="000000"/>
                </a:solidFill>
                <a:latin typeface="Times New Roman" panose="02020603050405020304" pitchFamily="18" charset="0"/>
                <a:ea typeface="仿宋_GB2312" pitchFamily="49" charset="-122"/>
              </a:rPr>
              <a:t>2</a:t>
            </a:r>
            <a:r>
              <a:rPr lang="en-US" altLang="zh-CN" sz="3600" b="1" dirty="0">
                <a:solidFill>
                  <a:srgbClr val="000000"/>
                </a:solidFill>
                <a:latin typeface="Times New Roman" panose="02020603050405020304" pitchFamily="18" charset="0"/>
                <a:ea typeface="仿宋_GB2312" pitchFamily="49" charset="-122"/>
              </a:rPr>
              <a:t>,</a:t>
            </a:r>
            <a:r>
              <a:rPr lang="en-US" altLang="zh-CN" sz="3600" b="1" dirty="0">
                <a:latin typeface="Times New Roman" panose="02020603050405020304" pitchFamily="18" charset="0"/>
                <a:ea typeface="仿宋_GB2312" pitchFamily="49" charset="-122"/>
              </a:rPr>
              <a:t> …</a:t>
            </a:r>
            <a:r>
              <a:rPr lang="en-US" altLang="zh-CN" sz="3600" b="1" i="1" dirty="0">
                <a:solidFill>
                  <a:srgbClr val="000000"/>
                </a:solidFill>
                <a:latin typeface="Times New Roman" panose="02020603050405020304" pitchFamily="18" charset="0"/>
                <a:ea typeface="楷体_GB2312" pitchFamily="49" charset="-122"/>
              </a:rPr>
              <a:t>,X</a:t>
            </a:r>
            <a:r>
              <a:rPr lang="en-US" altLang="zh-CN" sz="3600" b="1" baseline="-25000" dirty="0">
                <a:solidFill>
                  <a:srgbClr val="000000"/>
                </a:solidFill>
                <a:latin typeface="Times New Roman" panose="02020603050405020304" pitchFamily="18" charset="0"/>
                <a:ea typeface="楷体_GB2312" pitchFamily="49" charset="-122"/>
              </a:rPr>
              <a:t>n</a:t>
            </a:r>
            <a:r>
              <a:rPr lang="en-US" altLang="zh-CN" sz="3600" b="1" i="1" dirty="0">
                <a:solidFill>
                  <a:srgbClr val="000000"/>
                </a:solidFill>
                <a:latin typeface="Times New Roman" panose="02020603050405020304" pitchFamily="18" charset="0"/>
                <a:ea typeface="楷体_GB2312" pitchFamily="49" charset="-122"/>
              </a:rPr>
              <a:t>,</a:t>
            </a:r>
            <a:r>
              <a:rPr lang="en-US" altLang="zh-CN" sz="3600" b="1" dirty="0">
                <a:solidFill>
                  <a:srgbClr val="000000"/>
                </a:solidFill>
                <a:latin typeface="Arial" panose="020B0604020202020204" pitchFamily="34" charset="0"/>
                <a:ea typeface="楷体_GB2312" pitchFamily="49" charset="-122"/>
              </a:rPr>
              <a:t> </a:t>
            </a:r>
            <a:r>
              <a:rPr lang="zh-CN" altLang="en-US" sz="3600" b="1" dirty="0">
                <a:solidFill>
                  <a:srgbClr val="000000"/>
                </a:solidFill>
                <a:latin typeface="Times New Roman" panose="02020603050405020304" pitchFamily="18" charset="0"/>
                <a:ea typeface="楷体_GB2312" pitchFamily="49" charset="-122"/>
              </a:rPr>
              <a:t>相互独立</a:t>
            </a:r>
            <a:r>
              <a:rPr lang="en-US" altLang="zh-CN" sz="3600" b="1" dirty="0">
                <a:solidFill>
                  <a:srgbClr val="000000"/>
                </a:solidFill>
                <a:latin typeface="Times New Roman" panose="02020603050405020304" pitchFamily="18" charset="0"/>
                <a:ea typeface="楷体_GB2312" pitchFamily="49" charset="-122"/>
              </a:rPr>
              <a:t>,</a:t>
            </a:r>
            <a:r>
              <a:rPr lang="zh-CN" altLang="en-US" sz="3600" b="1" dirty="0">
                <a:solidFill>
                  <a:srgbClr val="000000"/>
                </a:solidFill>
                <a:latin typeface="Times New Roman" panose="02020603050405020304" pitchFamily="18" charset="0"/>
                <a:ea typeface="楷体_GB2312" pitchFamily="49" charset="-122"/>
              </a:rPr>
              <a:t>都服从同一分布</a:t>
            </a:r>
            <a:endParaRPr lang="zh-CN" altLang="en-US" sz="3600" b="1" dirty="0">
              <a:solidFill>
                <a:srgbClr val="00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72744"/>
                                        </p:tgtEl>
                                        <p:attrNameLst>
                                          <p:attrName>style.visibility</p:attrName>
                                        </p:attrNameLst>
                                      </p:cBhvr>
                                      <p:to>
                                        <p:strVal val="visible"/>
                                      </p:to>
                                    </p:set>
                                    <p:anim calcmode="lin" valueType="num">
                                      <p:cBhvr>
                                        <p:cTn id="7" dur="500" fill="hold"/>
                                        <p:tgtEl>
                                          <p:spTgt spid="372744"/>
                                        </p:tgtEl>
                                        <p:attrNameLst>
                                          <p:attrName>ppt_w</p:attrName>
                                        </p:attrNameLst>
                                      </p:cBhvr>
                                      <p:tavLst>
                                        <p:tav tm="0">
                                          <p:val>
                                            <p:fltVal val="0.000000"/>
                                          </p:val>
                                        </p:tav>
                                        <p:tav tm="100000">
                                          <p:val>
                                            <p:strVal val="#ppt_w"/>
                                          </p:val>
                                        </p:tav>
                                      </p:tavLst>
                                    </p:anim>
                                    <p:anim calcmode="lin" valueType="num">
                                      <p:cBhvr>
                                        <p:cTn id="8" dur="500" fill="hold"/>
                                        <p:tgtEl>
                                          <p:spTgt spid="372744"/>
                                        </p:tgtEl>
                                        <p:attrNameLst>
                                          <p:attrName>ppt_h</p:attrName>
                                        </p:attrNameLst>
                                      </p:cBhvr>
                                      <p:tavLst>
                                        <p:tav tm="0">
                                          <p:val>
                                            <p:fltVal val="0.000000"/>
                                          </p:val>
                                        </p:tav>
                                        <p:tav tm="100000">
                                          <p:val>
                                            <p:strVal val="#ppt_h"/>
                                          </p:val>
                                        </p:tav>
                                      </p:tavLst>
                                    </p:anim>
                                    <p:animEffect transition="in" filter="fade">
                                      <p:cBhvr>
                                        <p:cTn id="9" dur="500"/>
                                        <p:tgtEl>
                                          <p:spTgt spid="37274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72741">
                                            <p:txEl>
                                              <p:charRg st="0" end="25"/>
                                            </p:txEl>
                                          </p:spTgt>
                                        </p:tgtEl>
                                        <p:attrNameLst>
                                          <p:attrName>style.visibility</p:attrName>
                                        </p:attrNameLst>
                                      </p:cBhvr>
                                      <p:to>
                                        <p:strVal val="visible"/>
                                      </p:to>
                                    </p:set>
                                    <p:animEffect transition="in" filter="blinds(horizontal)">
                                      <p:cBhvr>
                                        <p:cTn id="14" dur="500"/>
                                        <p:tgtEl>
                                          <p:spTgt spid="372741">
                                            <p:txEl>
                                              <p:charRg st="0" end="2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8447"/>
                                        </p:tgtEl>
                                        <p:attrNameLst>
                                          <p:attrName>style.visibility</p:attrName>
                                        </p:attrNameLst>
                                      </p:cBhvr>
                                      <p:to>
                                        <p:strVal val="visible"/>
                                      </p:to>
                                    </p:set>
                                    <p:animEffect transition="in" filter="slide(fromBottom)">
                                      <p:cBhvr>
                                        <p:cTn id="19" dur="500"/>
                                        <p:tgtEl>
                                          <p:spTgt spid="1844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72745"/>
                                        </p:tgtEl>
                                        <p:attrNameLst>
                                          <p:attrName>style.visibility</p:attrName>
                                        </p:attrNameLst>
                                      </p:cBhvr>
                                      <p:to>
                                        <p:strVal val="visible"/>
                                      </p:to>
                                    </p:set>
                                    <p:animEffect transition="in" filter="blinds(horizontal)">
                                      <p:cBhvr>
                                        <p:cTn id="24" dur="500"/>
                                        <p:tgtEl>
                                          <p:spTgt spid="37274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72742"/>
                                        </p:tgtEl>
                                        <p:attrNameLst>
                                          <p:attrName>style.visibility</p:attrName>
                                        </p:attrNameLst>
                                      </p:cBhvr>
                                      <p:to>
                                        <p:strVal val="visible"/>
                                      </p:to>
                                    </p:set>
                                    <p:animEffect transition="in" filter="blinds(horizontal)">
                                      <p:cBhvr>
                                        <p:cTn id="29" dur="500"/>
                                        <p:tgtEl>
                                          <p:spTgt spid="37274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72746"/>
                                        </p:tgtEl>
                                        <p:attrNameLst>
                                          <p:attrName>style.visibility</p:attrName>
                                        </p:attrNameLst>
                                      </p:cBhvr>
                                      <p:to>
                                        <p:strVal val="visible"/>
                                      </p:to>
                                    </p:set>
                                    <p:animEffect transition="in" filter="wipe(left)">
                                      <p:cBhvr>
                                        <p:cTn id="34" dur="1000"/>
                                        <p:tgtEl>
                                          <p:spTgt spid="3727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72743"/>
                                        </p:tgtEl>
                                        <p:attrNameLst>
                                          <p:attrName>style.visibility</p:attrName>
                                        </p:attrNameLst>
                                      </p:cBhvr>
                                      <p:to>
                                        <p:strVal val="visible"/>
                                      </p:to>
                                    </p:set>
                                    <p:animEffect transition="in" filter="wipe(left)">
                                      <p:cBhvr>
                                        <p:cTn id="39" dur="1000"/>
                                        <p:tgtEl>
                                          <p:spTgt spid="3727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72747"/>
                                        </p:tgtEl>
                                        <p:attrNameLst>
                                          <p:attrName>style.visibility</p:attrName>
                                        </p:attrNameLst>
                                      </p:cBhvr>
                                      <p:to>
                                        <p:strVal val="visible"/>
                                      </p:to>
                                    </p:set>
                                    <p:animEffect transition="in" filter="wipe(left)">
                                      <p:cBhvr>
                                        <p:cTn id="44" dur="1000"/>
                                        <p:tgtEl>
                                          <p:spTgt spid="3727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1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1" grpId="0" build="allAtOnce"/>
      <p:bldP spid="372744" grpId="0"/>
      <p:bldP spid="372746" grpId="0"/>
      <p:bldP spid="184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142875" y="103188"/>
            <a:ext cx="8858250" cy="1754187"/>
          </a:xfrm>
          <a:prstGeom prst="rect">
            <a:avLst/>
          </a:prstGeom>
          <a:noFill/>
          <a:ln w="9525">
            <a:noFill/>
          </a:ln>
        </p:spPr>
        <p:txBody>
          <a:bodyPr anchor="t" anchorCtr="0">
            <a:spAutoFit/>
          </a:bodyPr>
          <a:p>
            <a:pPr defTabSz="914400"/>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2</a:t>
            </a:r>
            <a:r>
              <a:rPr lang="en-US" altLang="zh-CN" sz="3600" b="1" dirty="0">
                <a:latin typeface="Arial" panose="020B0604020202020204" pitchFamily="34" charset="0"/>
                <a:ea typeface="楷体_GB2312" pitchFamily="49" charset="-122"/>
              </a:rPr>
              <a:t>  </a:t>
            </a:r>
            <a:r>
              <a:rPr lang="zh-CN" altLang="en-US" sz="3600" b="1" dirty="0">
                <a:latin typeface="Arial" panose="020B0604020202020204" pitchFamily="34" charset="0"/>
                <a:ea typeface="楷体_GB2312" pitchFamily="49" charset="-122"/>
              </a:rPr>
              <a:t>设</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1</a:t>
            </a:r>
            <a:r>
              <a:rPr lang="en-US" altLang="zh-CN" sz="3600" b="1" dirty="0">
                <a:latin typeface="Times New Roman" panose="02020603050405020304" pitchFamily="18" charset="0"/>
                <a:ea typeface="楷体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2</a:t>
            </a:r>
            <a:r>
              <a:rPr lang="en-US" altLang="zh-CN" sz="3600" b="1" dirty="0">
                <a:latin typeface="Times New Roman" panose="02020603050405020304" pitchFamily="18" charset="0"/>
                <a:ea typeface="楷体_GB2312" pitchFamily="49" charset="-122"/>
              </a:rPr>
              <a:t>, </a:t>
            </a:r>
            <a:r>
              <a:rPr lang="en-US" altLang="en-US" sz="3600" b="1" dirty="0">
                <a:latin typeface="Times New Roman" panose="02020603050405020304" pitchFamily="18" charset="0"/>
                <a:ea typeface="楷体_GB2312" pitchFamily="49" charset="-122"/>
              </a:rPr>
              <a:t>…</a:t>
            </a:r>
            <a:r>
              <a:rPr lang="en-US" altLang="zh-CN" sz="3600" b="1" i="1" dirty="0">
                <a:latin typeface="Times New Roman" panose="02020603050405020304" pitchFamily="18" charset="0"/>
                <a:ea typeface="楷体_GB2312" pitchFamily="49" charset="-122"/>
              </a:rPr>
              <a:t>,</a:t>
            </a:r>
            <a:r>
              <a:rPr lang="en-US" altLang="zh-CN" sz="3600" b="1" i="1" dirty="0" err="1">
                <a:latin typeface="Times New Roman" panose="02020603050405020304" pitchFamily="18" charset="0"/>
                <a:ea typeface="楷体_GB2312" pitchFamily="49" charset="-122"/>
              </a:rPr>
              <a:t>X</a:t>
            </a:r>
            <a:r>
              <a:rPr lang="en-US" altLang="zh-CN" sz="3600" b="1" baseline="-25000" dirty="0" err="1">
                <a:latin typeface="Times New Roman" panose="02020603050405020304" pitchFamily="18" charset="0"/>
                <a:ea typeface="楷体_GB2312" pitchFamily="49" charset="-122"/>
              </a:rPr>
              <a:t>n</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相互独立</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同服从参数为</a:t>
            </a:r>
            <a:r>
              <a:rPr lang="en-US" altLang="zh-CN" sz="3600" b="1" dirty="0">
                <a:latin typeface="Times New Roman" panose="02020603050405020304" pitchFamily="18" charset="0"/>
                <a:ea typeface="楷体_GB2312" pitchFamily="49" charset="-122"/>
              </a:rPr>
              <a:t>2</a:t>
            </a:r>
            <a:r>
              <a:rPr lang="zh-CN" altLang="en-US" sz="3600" b="1" dirty="0">
                <a:latin typeface="Times New Roman" panose="02020603050405020304" pitchFamily="18" charset="0"/>
                <a:ea typeface="楷体_GB2312" pitchFamily="49" charset="-122"/>
              </a:rPr>
              <a:t>的指数分布</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则当            时</a:t>
            </a:r>
            <a:r>
              <a:rPr lang="en-US" altLang="zh-CN" sz="3600" b="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依概率收敛于</a:t>
            </a:r>
            <a:r>
              <a:rPr lang="en-US" altLang="zh-CN" sz="3600" b="1" dirty="0">
                <a:latin typeface="Times New Roman" panose="02020603050405020304" pitchFamily="18" charset="0"/>
                <a:ea typeface="楷体_GB2312" pitchFamily="49" charset="-122"/>
              </a:rPr>
              <a:t>_____.</a:t>
            </a:r>
            <a:endParaRPr lang="en-US" altLang="zh-CN" sz="3600" b="1" dirty="0">
              <a:latin typeface="Times New Roman" panose="02020603050405020304" pitchFamily="18" charset="0"/>
              <a:ea typeface="楷体_GB2312" pitchFamily="49" charset="-122"/>
            </a:endParaRPr>
          </a:p>
        </p:txBody>
      </p:sp>
      <p:graphicFrame>
        <p:nvGraphicFramePr>
          <p:cNvPr id="32770" name="Object 3"/>
          <p:cNvGraphicFramePr/>
          <p:nvPr/>
        </p:nvGraphicFramePr>
        <p:xfrm>
          <a:off x="4357688" y="785813"/>
          <a:ext cx="1214437" cy="338137"/>
        </p:xfrm>
        <a:graphic>
          <a:graphicData uri="http://schemas.openxmlformats.org/presentationml/2006/ole">
            <mc:AlternateContent xmlns:mc="http://schemas.openxmlformats.org/markup-compatibility/2006">
              <mc:Choice xmlns:v="urn:schemas-microsoft-com:vml" Requires="v">
                <p:oleObj spid="_x0000_s3134" name="" r:id="rId1" imgW="1103630" imgH="266065" progId="Equation.3">
                  <p:embed/>
                </p:oleObj>
              </mc:Choice>
              <mc:Fallback>
                <p:oleObj name="" r:id="rId1" imgW="1103630" imgH="266065" progId="Equation.3">
                  <p:embed/>
                  <p:pic>
                    <p:nvPicPr>
                      <p:cNvPr id="0" name="图片 3133"/>
                      <p:cNvPicPr/>
                      <p:nvPr/>
                    </p:nvPicPr>
                    <p:blipFill>
                      <a:blip r:embed="rId2">
                        <a:clrChange>
                          <a:clrFrom>
                            <a:srgbClr val="000000"/>
                          </a:clrFrom>
                          <a:clrTo>
                            <a:srgbClr val="000000"/>
                          </a:clrTo>
                        </a:clrChange>
                      </a:blip>
                      <a:stretch>
                        <a:fillRect/>
                      </a:stretch>
                    </p:blipFill>
                    <p:spPr>
                      <a:xfrm>
                        <a:off x="4357688" y="785813"/>
                        <a:ext cx="1214437" cy="338137"/>
                      </a:xfrm>
                      <a:prstGeom prst="rect">
                        <a:avLst/>
                      </a:prstGeom>
                      <a:noFill/>
                      <a:ln w="38100">
                        <a:noFill/>
                        <a:miter/>
                      </a:ln>
                    </p:spPr>
                  </p:pic>
                </p:oleObj>
              </mc:Fallback>
            </mc:AlternateContent>
          </a:graphicData>
        </a:graphic>
      </p:graphicFrame>
      <p:sp>
        <p:nvSpPr>
          <p:cNvPr id="332806" name="Text Box 6"/>
          <p:cNvSpPr txBox="1"/>
          <p:nvPr/>
        </p:nvSpPr>
        <p:spPr>
          <a:xfrm>
            <a:off x="142875" y="2071688"/>
            <a:ext cx="8858250" cy="1200150"/>
          </a:xfrm>
          <a:prstGeom prst="rect">
            <a:avLst/>
          </a:prstGeom>
          <a:noFill/>
          <a:ln w="9525">
            <a:noFill/>
          </a:ln>
        </p:spPr>
        <p:txBody>
          <a:bodyPr anchor="t" anchorCtr="0">
            <a:spAutoFit/>
          </a:bodyPr>
          <a:p>
            <a:r>
              <a:rPr lang="zh-CN" altLang="en-US" sz="3600" b="1" dirty="0">
                <a:solidFill>
                  <a:srgbClr val="FF0066"/>
                </a:solidFill>
                <a:latin typeface="Arial" panose="020B0604020202020204" pitchFamily="34" charset="0"/>
                <a:ea typeface="黑体" panose="02010609060101010101" pitchFamily="49" charset="-122"/>
              </a:rPr>
              <a:t>解</a:t>
            </a:r>
            <a:r>
              <a:rPr lang="zh-CN" altLang="en-US" sz="3600" b="1" dirty="0">
                <a:latin typeface="Arial" panose="020B0604020202020204" pitchFamily="34" charset="0"/>
                <a:ea typeface="楷体_GB2312" pitchFamily="49" charset="-122"/>
              </a:rPr>
              <a:t>  因</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en-US" altLang="zh-CN" sz="3600" b="1" dirty="0">
                <a:latin typeface="Times New Roman" panose="02020603050405020304" pitchFamily="18" charset="0"/>
                <a:ea typeface="仿宋_GB2312" pitchFamily="49" charset="-122"/>
              </a:rPr>
              <a:t>,…</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所以</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baseline="30000" dirty="0">
                <a:latin typeface="Times New Roman" panose="02020603050405020304" pitchFamily="18" charset="0"/>
                <a:ea typeface="仿宋_GB2312" pitchFamily="49" charset="-122"/>
              </a:rPr>
              <a:t>2</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en-US" altLang="zh-CN" sz="3600" b="1" baseline="30000" dirty="0">
                <a:latin typeface="Times New Roman" panose="02020603050405020304" pitchFamily="18" charset="0"/>
                <a:ea typeface="楷体_GB2312" pitchFamily="49" charset="-122"/>
              </a:rPr>
              <a:t>2</a:t>
            </a:r>
            <a:r>
              <a:rPr lang="en-US" altLang="zh-CN" sz="3600" b="1" dirty="0">
                <a:latin typeface="Times New Roman" panose="02020603050405020304" pitchFamily="18" charset="0"/>
                <a:ea typeface="仿宋_GB2312" pitchFamily="49" charset="-122"/>
              </a:rPr>
              <a:t>,…</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graphicFrame>
        <p:nvGraphicFramePr>
          <p:cNvPr id="332808" name="Object 8"/>
          <p:cNvGraphicFramePr/>
          <p:nvPr/>
        </p:nvGraphicFramePr>
        <p:xfrm>
          <a:off x="1500188" y="3357563"/>
          <a:ext cx="5167312" cy="574675"/>
        </p:xfrm>
        <a:graphic>
          <a:graphicData uri="http://schemas.openxmlformats.org/presentationml/2006/ole">
            <mc:AlternateContent xmlns:mc="http://schemas.openxmlformats.org/markup-compatibility/2006">
              <mc:Choice xmlns:v="urn:schemas-microsoft-com:vml" Requires="v">
                <p:oleObj spid="_x0000_s3140" name="" r:id="rId3" imgW="2384425" imgH="266065" progId="Equation.DSMT4">
                  <p:embed/>
                </p:oleObj>
              </mc:Choice>
              <mc:Fallback>
                <p:oleObj name="" r:id="rId3" imgW="2384425" imgH="266065" progId="Equation.DSMT4">
                  <p:embed/>
                  <p:pic>
                    <p:nvPicPr>
                      <p:cNvPr id="0" name="图片 3139"/>
                      <p:cNvPicPr/>
                      <p:nvPr/>
                    </p:nvPicPr>
                    <p:blipFill>
                      <a:blip r:embed="rId4">
                        <a:clrChange>
                          <a:clrFrom>
                            <a:srgbClr val="000000"/>
                          </a:clrFrom>
                          <a:clrTo>
                            <a:srgbClr val="000000"/>
                          </a:clrTo>
                        </a:clrChange>
                      </a:blip>
                      <a:stretch>
                        <a:fillRect/>
                      </a:stretch>
                    </p:blipFill>
                    <p:spPr>
                      <a:xfrm>
                        <a:off x="1500188" y="3357563"/>
                        <a:ext cx="5167312" cy="574675"/>
                      </a:xfrm>
                      <a:prstGeom prst="rect">
                        <a:avLst/>
                      </a:prstGeom>
                      <a:noFill/>
                      <a:ln w="38100">
                        <a:noFill/>
                        <a:miter/>
                      </a:ln>
                    </p:spPr>
                  </p:pic>
                </p:oleObj>
              </mc:Fallback>
            </mc:AlternateContent>
          </a:graphicData>
        </a:graphic>
      </p:graphicFrame>
      <p:graphicFrame>
        <p:nvGraphicFramePr>
          <p:cNvPr id="332809" name="Object 9"/>
          <p:cNvGraphicFramePr/>
          <p:nvPr/>
        </p:nvGraphicFramePr>
        <p:xfrm>
          <a:off x="2857500" y="4857750"/>
          <a:ext cx="5302250" cy="1111250"/>
        </p:xfrm>
        <a:graphic>
          <a:graphicData uri="http://schemas.openxmlformats.org/presentationml/2006/ole">
            <mc:AlternateContent xmlns:mc="http://schemas.openxmlformats.org/markup-compatibility/2006">
              <mc:Choice xmlns:v="urn:schemas-microsoft-com:vml" Requires="v">
                <p:oleObj spid="_x0000_s3145" name="" r:id="rId5" imgW="2487930" imgH="520700" progId="Equation.DSMT4">
                  <p:embed/>
                </p:oleObj>
              </mc:Choice>
              <mc:Fallback>
                <p:oleObj name="" r:id="rId5" imgW="2487930" imgH="520700" progId="Equation.DSMT4">
                  <p:embed/>
                  <p:pic>
                    <p:nvPicPr>
                      <p:cNvPr id="0" name="图片 3144"/>
                      <p:cNvPicPr/>
                      <p:nvPr/>
                    </p:nvPicPr>
                    <p:blipFill>
                      <a:blip r:embed="rId6">
                        <a:clrChange>
                          <a:clrFrom>
                            <a:srgbClr val="000000"/>
                          </a:clrFrom>
                          <a:clrTo>
                            <a:srgbClr val="000000"/>
                          </a:clrTo>
                        </a:clrChange>
                      </a:blip>
                      <a:stretch>
                        <a:fillRect/>
                      </a:stretch>
                    </p:blipFill>
                    <p:spPr>
                      <a:xfrm>
                        <a:off x="2857500" y="4857750"/>
                        <a:ext cx="5302250" cy="1111250"/>
                      </a:xfrm>
                      <a:prstGeom prst="rect">
                        <a:avLst/>
                      </a:prstGeom>
                      <a:noFill/>
                      <a:ln w="38100">
                        <a:noFill/>
                        <a:miter/>
                      </a:ln>
                    </p:spPr>
                  </p:pic>
                </p:oleObj>
              </mc:Fallback>
            </mc:AlternateContent>
          </a:graphicData>
        </a:graphic>
      </p:graphicFrame>
      <p:graphicFrame>
        <p:nvGraphicFramePr>
          <p:cNvPr id="32774" name="Object 12"/>
          <p:cNvGraphicFramePr/>
          <p:nvPr/>
        </p:nvGraphicFramePr>
        <p:xfrm>
          <a:off x="6500813" y="571500"/>
          <a:ext cx="2016125" cy="1054100"/>
        </p:xfrm>
        <a:graphic>
          <a:graphicData uri="http://schemas.openxmlformats.org/presentationml/2006/ole">
            <mc:AlternateContent xmlns:mc="http://schemas.openxmlformats.org/markup-compatibility/2006">
              <mc:Choice xmlns:v="urn:schemas-microsoft-com:vml" Requires="v">
                <p:oleObj spid="_x0000_s3146" name="" r:id="rId7" imgW="824865" imgH="431800" progId="Equation.DSMT4">
                  <p:embed/>
                </p:oleObj>
              </mc:Choice>
              <mc:Fallback>
                <p:oleObj name="" r:id="rId7" imgW="824865" imgH="431800" progId="Equation.DSMT4">
                  <p:embed/>
                  <p:pic>
                    <p:nvPicPr>
                      <p:cNvPr id="0" name="图片 3145"/>
                      <p:cNvPicPr/>
                      <p:nvPr/>
                    </p:nvPicPr>
                    <p:blipFill>
                      <a:blip r:embed="rId8">
                        <a:clrChange>
                          <a:clrFrom>
                            <a:srgbClr val="000000"/>
                          </a:clrFrom>
                          <a:clrTo>
                            <a:srgbClr val="000000"/>
                          </a:clrTo>
                        </a:clrChange>
                      </a:blip>
                      <a:stretch>
                        <a:fillRect/>
                      </a:stretch>
                    </p:blipFill>
                    <p:spPr>
                      <a:xfrm>
                        <a:off x="6500813" y="571500"/>
                        <a:ext cx="2016125" cy="1054100"/>
                      </a:xfrm>
                      <a:prstGeom prst="rect">
                        <a:avLst/>
                      </a:prstGeom>
                      <a:noFill/>
                      <a:ln w="38100">
                        <a:noFill/>
                        <a:miter/>
                      </a:ln>
                    </p:spPr>
                  </p:pic>
                </p:oleObj>
              </mc:Fallback>
            </mc:AlternateContent>
          </a:graphicData>
        </a:graphic>
      </p:graphicFrame>
      <p:graphicFrame>
        <p:nvGraphicFramePr>
          <p:cNvPr id="12" name="Object 9"/>
          <p:cNvGraphicFramePr/>
          <p:nvPr/>
        </p:nvGraphicFramePr>
        <p:xfrm>
          <a:off x="3214688" y="1143000"/>
          <a:ext cx="541337" cy="731838"/>
        </p:xfrm>
        <a:graphic>
          <a:graphicData uri="http://schemas.openxmlformats.org/presentationml/2006/ole">
            <mc:AlternateContent xmlns:mc="http://schemas.openxmlformats.org/markup-compatibility/2006">
              <mc:Choice xmlns:v="urn:schemas-microsoft-com:vml" Requires="v">
                <p:oleObj spid="_x0000_s3131" name="" r:id="rId9" imgW="254000" imgH="342900" progId="Equation.DSMT4">
                  <p:embed/>
                </p:oleObj>
              </mc:Choice>
              <mc:Fallback>
                <p:oleObj name="" r:id="rId9" imgW="254000" imgH="342900" progId="Equation.DSMT4">
                  <p:embed/>
                  <p:pic>
                    <p:nvPicPr>
                      <p:cNvPr id="0" name="图片 3130"/>
                      <p:cNvPicPr/>
                      <p:nvPr/>
                    </p:nvPicPr>
                    <p:blipFill>
                      <a:blip r:embed="rId10">
                        <a:clrChange>
                          <a:clrFrom>
                            <a:srgbClr val="000000"/>
                          </a:clrFrom>
                          <a:clrTo>
                            <a:srgbClr val="000000"/>
                          </a:clrTo>
                        </a:clrChange>
                      </a:blip>
                      <a:stretch>
                        <a:fillRect/>
                      </a:stretch>
                    </p:blipFill>
                    <p:spPr>
                      <a:xfrm>
                        <a:off x="3214688" y="1143000"/>
                        <a:ext cx="541337" cy="731838"/>
                      </a:xfrm>
                      <a:prstGeom prst="rect">
                        <a:avLst/>
                      </a:prstGeom>
                      <a:solidFill>
                        <a:srgbClr val="FFFF99"/>
                      </a:solidFill>
                      <a:ln w="38100">
                        <a:noFill/>
                        <a:miter/>
                      </a:ln>
                    </p:spPr>
                  </p:pic>
                </p:oleObj>
              </mc:Fallback>
            </mc:AlternateContent>
          </a:graphicData>
        </a:graphic>
      </p:graphicFrame>
      <p:sp>
        <p:nvSpPr>
          <p:cNvPr id="15" name="矩形 14"/>
          <p:cNvSpPr/>
          <p:nvPr/>
        </p:nvSpPr>
        <p:spPr>
          <a:xfrm>
            <a:off x="214313" y="4071938"/>
            <a:ext cx="6357938" cy="6461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故</a:t>
            </a:r>
            <a:r>
              <a:rPr kumimoji="0" lang="en-US" altLang="zh-CN" sz="3600" b="1" i="0" u="none" strike="noStrike" kern="1200" cap="none" spc="0" normalizeH="0" baseline="0" noProof="0" dirty="0" err="1">
                <a:ln>
                  <a:noFill/>
                </a:ln>
                <a:solidFill>
                  <a:schemeClr val="tx1"/>
                </a:solidFill>
                <a:effectLst/>
                <a:uLnTx/>
                <a:uFillTx/>
                <a:latin typeface="+mn-lt"/>
                <a:ea typeface="楷体_GB2312" pitchFamily="49" charset="-122"/>
                <a:cs typeface="+mn-cs"/>
              </a:rPr>
              <a:t>Yn</a:t>
            </a:r>
            <a:r>
              <a:rPr kumimoji="0" lang="zh-CN" altLang="en-US" sz="3600" b="1" i="0" u="none" strike="noStrike" kern="1200" cap="none" spc="0" normalizeH="0" baseline="0" noProof="0" dirty="0">
                <a:ln>
                  <a:noFill/>
                </a:ln>
                <a:solidFill>
                  <a:schemeClr val="tx1"/>
                </a:solidFill>
                <a:effectLst/>
                <a:uLnTx/>
                <a:uFillTx/>
                <a:latin typeface="+mn-lt"/>
                <a:ea typeface="楷体_GB2312" pitchFamily="49" charset="-122"/>
                <a:cs typeface="+mn-cs"/>
              </a:rPr>
              <a:t>依概率收</a:t>
            </a:r>
            <a:r>
              <a:rPr kumimoji="0" lang="zh-CN" altLang="en-US" sz="3600" b="1" i="0" u="none" strike="noStrike" kern="1200" cap="none" spc="0" normalizeH="0" baseline="0" noProof="0" dirty="0">
                <a:ln>
                  <a:noFill/>
                </a:ln>
                <a:solidFill>
                  <a:schemeClr val="tx1"/>
                </a:solidFill>
                <a:effectLst/>
                <a:uLnTx/>
                <a:uFillTx/>
                <a:latin typeface="Times New Roman" panose="02020603050405020304"/>
                <a:ea typeface="楷体_GB2312" pitchFamily="49" charset="-122"/>
                <a:cs typeface="+mn-cs"/>
              </a:rPr>
              <a:t>收敛于</a:t>
            </a:r>
            <a:r>
              <a:rPr kumimoji="0" lang="en-US" altLang="zh-CN" sz="3600" b="1" i="0" u="none" strike="noStrike" kern="1200" cap="none" spc="0" normalizeH="0" baseline="0" noProof="0" dirty="0">
                <a:ln>
                  <a:noFill/>
                </a:ln>
                <a:solidFill>
                  <a:schemeClr val="tx1"/>
                </a:solidFill>
                <a:effectLst/>
                <a:uLnTx/>
                <a:uFillTx/>
                <a:latin typeface="Times New Roman" panose="02020603050405020304"/>
                <a:ea typeface="楷体_GB2312" pitchFamily="49" charset="-122"/>
                <a:cs typeface="+mn-cs"/>
              </a:rPr>
              <a:t>E(</a:t>
            </a:r>
            <a:r>
              <a:rPr kumimoji="0" lang="en-US" altLang="zh-CN" sz="3600" b="1" i="0" u="none" strike="noStrike" kern="1200" cap="none" spc="0" normalizeH="0" baseline="0" noProof="0" dirty="0" err="1">
                <a:ln>
                  <a:noFill/>
                </a:ln>
                <a:solidFill>
                  <a:schemeClr val="tx1"/>
                </a:solidFill>
                <a:effectLst/>
                <a:uLnTx/>
                <a:uFillTx/>
                <a:latin typeface="Times New Roman" panose="02020603050405020304"/>
                <a:ea typeface="楷体_GB2312" pitchFamily="49" charset="-122"/>
                <a:cs typeface="+mn-cs"/>
              </a:rPr>
              <a:t>Yn</a:t>
            </a:r>
            <a:r>
              <a:rPr kumimoji="0" lang="en-US" altLang="zh-CN" sz="3600" b="1" i="0" u="none" strike="noStrike" kern="1200" cap="none" spc="0" normalizeH="0" baseline="0" noProof="0" dirty="0">
                <a:ln>
                  <a:noFill/>
                </a:ln>
                <a:solidFill>
                  <a:schemeClr val="tx1"/>
                </a:solidFill>
                <a:effectLst/>
                <a:uLnTx/>
                <a:uFillTx/>
                <a:latin typeface="Times New Roman" panose="02020603050405020304"/>
                <a:ea typeface="楷体_GB2312" pitchFamily="49" charset="-122"/>
                <a:cs typeface="+mn-cs"/>
              </a:rPr>
              <a:t>)</a:t>
            </a:r>
            <a:r>
              <a:rPr kumimoji="0"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endParaRPr kumimoji="1" lang="zh-CN" altLang="en-US" sz="36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7" name="矩形 16"/>
          <p:cNvSpPr/>
          <p:nvPr/>
        </p:nvSpPr>
        <p:spPr>
          <a:xfrm>
            <a:off x="7000875" y="3286125"/>
            <a:ext cx="1428750" cy="646113"/>
          </a:xfrm>
          <a:prstGeom prst="rect">
            <a:avLst/>
          </a:prstGeom>
          <a:noFill/>
          <a:ln w="9525">
            <a:noFill/>
          </a:ln>
        </p:spPr>
        <p:txBody>
          <a:bodyPr anchor="t" anchorCtr="0">
            <a:spAutoFit/>
          </a:bodyPr>
          <a:p>
            <a:r>
              <a:rPr lang="zh-CN" altLang="en-US" sz="3600" b="1" dirty="0">
                <a:latin typeface="Times New Roman" panose="02020603050405020304" pitchFamily="18" charset="0"/>
                <a:ea typeface="楷体_GB2312" pitchFamily="49" charset="-122"/>
              </a:rPr>
              <a:t>存在</a:t>
            </a:r>
            <a:r>
              <a:rPr lang="en-US" altLang="zh-CN" sz="3600" b="1"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graphicFrame>
        <p:nvGraphicFramePr>
          <p:cNvPr id="18" name="Object 9"/>
          <p:cNvGraphicFramePr/>
          <p:nvPr/>
        </p:nvGraphicFramePr>
        <p:xfrm>
          <a:off x="500063" y="5072063"/>
          <a:ext cx="2265362" cy="642937"/>
        </p:xfrm>
        <a:graphic>
          <a:graphicData uri="http://schemas.openxmlformats.org/presentationml/2006/ole">
            <mc:AlternateContent xmlns:mc="http://schemas.openxmlformats.org/markup-compatibility/2006">
              <mc:Choice xmlns:v="urn:schemas-microsoft-com:vml" Requires="v">
                <p:oleObj spid="_x0000_s3133" name="" r:id="rId11" imgW="938530" imgH="266065" progId="Equation.DSMT4">
                  <p:embed/>
                </p:oleObj>
              </mc:Choice>
              <mc:Fallback>
                <p:oleObj name="" r:id="rId11" imgW="938530" imgH="266065" progId="Equation.DSMT4">
                  <p:embed/>
                  <p:pic>
                    <p:nvPicPr>
                      <p:cNvPr id="0" name="图片 3132"/>
                      <p:cNvPicPr/>
                      <p:nvPr/>
                    </p:nvPicPr>
                    <p:blipFill>
                      <a:blip r:embed="rId12">
                        <a:clrChange>
                          <a:clrFrom>
                            <a:srgbClr val="000000"/>
                          </a:clrFrom>
                          <a:clrTo>
                            <a:srgbClr val="000000"/>
                          </a:clrTo>
                        </a:clrChange>
                      </a:blip>
                      <a:stretch>
                        <a:fillRect/>
                      </a:stretch>
                    </p:blipFill>
                    <p:spPr>
                      <a:xfrm>
                        <a:off x="500063" y="5072063"/>
                        <a:ext cx="2265362" cy="6429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6"/>
                                        </p:tgtEl>
                                        <p:attrNameLst>
                                          <p:attrName>style.visibility</p:attrName>
                                        </p:attrNameLst>
                                      </p:cBhvr>
                                      <p:to>
                                        <p:strVal val="visible"/>
                                      </p:to>
                                    </p:set>
                                    <p:animEffect transition="in" filter="wipe(left)">
                                      <p:cBhvr>
                                        <p:cTn id="7" dur="1000"/>
                                        <p:tgtEl>
                                          <p:spTgt spid="3328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2808"/>
                                        </p:tgtEl>
                                        <p:attrNameLst>
                                          <p:attrName>style.visibility</p:attrName>
                                        </p:attrNameLst>
                                      </p:cBhvr>
                                      <p:to>
                                        <p:strVal val="visible"/>
                                      </p:to>
                                    </p:set>
                                    <p:animEffect transition="in" filter="wipe(left)">
                                      <p:cBhvr>
                                        <p:cTn id="12" dur="1000"/>
                                        <p:tgtEl>
                                          <p:spTgt spid="3328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Bottom)">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slide(fromBottom)">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2809"/>
                                        </p:tgtEl>
                                        <p:attrNameLst>
                                          <p:attrName>style.visibility</p:attrName>
                                        </p:attrNameLst>
                                      </p:cBhvr>
                                      <p:to>
                                        <p:strVal val="visible"/>
                                      </p:to>
                                    </p:set>
                                    <p:animEffect transition="in" filter="wipe(left)">
                                      <p:cBhvr>
                                        <p:cTn id="32" dur="1000"/>
                                        <p:tgtEl>
                                          <p:spTgt spid="3328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p:bldP spid="15"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71438" y="152400"/>
            <a:ext cx="8858250" cy="1200150"/>
          </a:xfrm>
          <a:prstGeom prst="rect">
            <a:avLst/>
          </a:prstGeom>
          <a:noFill/>
          <a:ln w="9525">
            <a:noFill/>
          </a:ln>
        </p:spPr>
        <p:txBody>
          <a:bodyPr anchor="t" anchorCtr="0">
            <a:spAutoFit/>
          </a:bodyPr>
          <a:p>
            <a:pPr defTabSz="914400"/>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3</a:t>
            </a:r>
            <a:r>
              <a:rPr lang="en-US" altLang="zh-CN" sz="3600" b="1" dirty="0">
                <a:latin typeface="Arial" panose="020B0604020202020204" pitchFamily="34" charset="0"/>
                <a:ea typeface="楷体_GB2312" pitchFamily="49" charset="-122"/>
              </a:rPr>
              <a:t>  </a:t>
            </a:r>
            <a:r>
              <a:rPr lang="zh-CN" altLang="en-US" sz="3600" b="1" dirty="0">
                <a:latin typeface="Arial" panose="020B0604020202020204" pitchFamily="34" charset="0"/>
                <a:ea typeface="楷体_GB2312" pitchFamily="49" charset="-122"/>
              </a:rPr>
              <a:t>设</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1</a:t>
            </a:r>
            <a:r>
              <a:rPr lang="en-US" altLang="zh-CN" sz="3600" b="1" dirty="0">
                <a:latin typeface="Times New Roman" panose="02020603050405020304" pitchFamily="18" charset="0"/>
                <a:ea typeface="楷体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2</a:t>
            </a:r>
            <a:r>
              <a:rPr lang="en-US" altLang="zh-CN" sz="3600" b="1" dirty="0">
                <a:latin typeface="Times New Roman" panose="02020603050405020304" pitchFamily="18" charset="0"/>
                <a:ea typeface="楷体_GB2312" pitchFamily="49" charset="-122"/>
              </a:rPr>
              <a:t>, </a:t>
            </a:r>
            <a:r>
              <a:rPr lang="en-US" altLang="en-US" sz="3600" b="1" dirty="0">
                <a:latin typeface="Times New Roman" panose="02020603050405020304" pitchFamily="18" charset="0"/>
                <a:ea typeface="楷体_GB2312" pitchFamily="49" charset="-122"/>
              </a:rPr>
              <a:t>…</a:t>
            </a:r>
            <a:r>
              <a:rPr lang="en-US" altLang="zh-CN" sz="3600" b="1" i="1" dirty="0">
                <a:latin typeface="Times New Roman" panose="02020603050405020304" pitchFamily="18" charset="0"/>
                <a:ea typeface="楷体_GB2312" pitchFamily="49" charset="-122"/>
              </a:rPr>
              <a:t>,</a:t>
            </a:r>
            <a:r>
              <a:rPr lang="en-US" altLang="zh-CN" sz="3600" b="1" i="1" dirty="0" err="1">
                <a:latin typeface="Times New Roman" panose="02020603050405020304" pitchFamily="18" charset="0"/>
                <a:ea typeface="楷体_GB2312" pitchFamily="49" charset="-122"/>
              </a:rPr>
              <a:t>X</a:t>
            </a:r>
            <a:r>
              <a:rPr lang="en-US" altLang="zh-CN" sz="3600" b="1" baseline="-25000" dirty="0" err="1">
                <a:latin typeface="Times New Roman" panose="02020603050405020304" pitchFamily="18" charset="0"/>
                <a:ea typeface="楷体_GB2312" pitchFamily="49" charset="-122"/>
              </a:rPr>
              <a:t>n</a:t>
            </a:r>
            <a:r>
              <a:rPr lang="en-US" altLang="zh-CN" sz="3600" b="1" i="1" dirty="0">
                <a:latin typeface="Times New Roman" panose="02020603050405020304" pitchFamily="18" charset="0"/>
                <a:ea typeface="楷体_GB2312" pitchFamily="49" charset="-122"/>
              </a:rPr>
              <a:t>,</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相互独立</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同服从</a:t>
            </a:r>
            <a:r>
              <a:rPr lang="en-US" altLang="zh-CN" sz="3600" b="1" dirty="0">
                <a:latin typeface="Times New Roman" panose="02020603050405020304" pitchFamily="18" charset="0"/>
                <a:ea typeface="楷体_GB2312" pitchFamily="49" charset="-122"/>
              </a:rPr>
              <a:t>(-1,1</a:t>
            </a:r>
            <a:r>
              <a:rPr lang="zh-CN" altLang="en-US" sz="3600" b="1" dirty="0">
                <a:latin typeface="Times New Roman" panose="02020603050405020304" pitchFamily="18" charset="0"/>
                <a:ea typeface="楷体_GB2312" pitchFamily="49" charset="-122"/>
              </a:rPr>
              <a:t>）的均匀分布</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则当            时</a:t>
            </a:r>
            <a:r>
              <a:rPr lang="en-US" altLang="zh-CN" sz="3600" b="1" dirty="0">
                <a:latin typeface="Times New Roman" panose="02020603050405020304" pitchFamily="18" charset="0"/>
                <a:ea typeface="楷体_GB2312" pitchFamily="49" charset="-122"/>
              </a:rPr>
              <a:t>,                       </a:t>
            </a:r>
            <a:endParaRPr lang="en-US" altLang="zh-CN" sz="3600" b="1" dirty="0">
              <a:latin typeface="Times New Roman" panose="02020603050405020304" pitchFamily="18" charset="0"/>
              <a:ea typeface="楷体_GB2312" pitchFamily="49" charset="-122"/>
            </a:endParaRPr>
          </a:p>
        </p:txBody>
      </p:sp>
      <p:graphicFrame>
        <p:nvGraphicFramePr>
          <p:cNvPr id="33794" name="Object 3"/>
          <p:cNvGraphicFramePr/>
          <p:nvPr/>
        </p:nvGraphicFramePr>
        <p:xfrm>
          <a:off x="3500438" y="866775"/>
          <a:ext cx="1214437" cy="338138"/>
        </p:xfrm>
        <a:graphic>
          <a:graphicData uri="http://schemas.openxmlformats.org/presentationml/2006/ole">
            <mc:AlternateContent xmlns:mc="http://schemas.openxmlformats.org/markup-compatibility/2006">
              <mc:Choice xmlns:v="urn:schemas-microsoft-com:vml" Requires="v">
                <p:oleObj spid="_x0000_s3136" name="" r:id="rId1" imgW="1103630" imgH="266065" progId="Equation.3">
                  <p:embed/>
                </p:oleObj>
              </mc:Choice>
              <mc:Fallback>
                <p:oleObj name="" r:id="rId1" imgW="1103630" imgH="266065" progId="Equation.3">
                  <p:embed/>
                  <p:pic>
                    <p:nvPicPr>
                      <p:cNvPr id="0" name="图片 3135"/>
                      <p:cNvPicPr/>
                      <p:nvPr/>
                    </p:nvPicPr>
                    <p:blipFill>
                      <a:blip r:embed="rId2">
                        <a:clrChange>
                          <a:clrFrom>
                            <a:srgbClr val="000000"/>
                          </a:clrFrom>
                          <a:clrTo>
                            <a:srgbClr val="000000"/>
                          </a:clrTo>
                        </a:clrChange>
                      </a:blip>
                      <a:stretch>
                        <a:fillRect/>
                      </a:stretch>
                    </p:blipFill>
                    <p:spPr>
                      <a:xfrm>
                        <a:off x="3500438" y="866775"/>
                        <a:ext cx="1214437" cy="338138"/>
                      </a:xfrm>
                      <a:prstGeom prst="rect">
                        <a:avLst/>
                      </a:prstGeom>
                      <a:noFill/>
                      <a:ln w="38100">
                        <a:noFill/>
                        <a:miter/>
                      </a:ln>
                    </p:spPr>
                  </p:pic>
                </p:oleObj>
              </mc:Fallback>
            </mc:AlternateContent>
          </a:graphicData>
        </a:graphic>
      </p:graphicFrame>
      <p:sp>
        <p:nvSpPr>
          <p:cNvPr id="332806" name="Text Box 6"/>
          <p:cNvSpPr txBox="1"/>
          <p:nvPr/>
        </p:nvSpPr>
        <p:spPr>
          <a:xfrm>
            <a:off x="142875" y="3292475"/>
            <a:ext cx="1857375" cy="646113"/>
          </a:xfrm>
          <a:prstGeom prst="rect">
            <a:avLst/>
          </a:prstGeom>
          <a:noFill/>
          <a:ln w="9525">
            <a:noFill/>
          </a:ln>
        </p:spPr>
        <p:txBody>
          <a:bodyPr anchor="t" anchorCtr="0">
            <a:spAutoFit/>
          </a:bodyPr>
          <a:p>
            <a:r>
              <a:rPr lang="zh-CN" altLang="en-US" sz="3600" b="1" dirty="0">
                <a:solidFill>
                  <a:srgbClr val="FF0066"/>
                </a:solidFill>
                <a:latin typeface="Arial" panose="020B0604020202020204" pitchFamily="34" charset="0"/>
                <a:ea typeface="黑体" panose="02010609060101010101" pitchFamily="49" charset="-122"/>
              </a:rPr>
              <a:t>解</a:t>
            </a:r>
            <a:r>
              <a:rPr lang="en-US" altLang="zh-CN" sz="3600" b="1" dirty="0">
                <a:solidFill>
                  <a:srgbClr val="FF0066"/>
                </a:solidFill>
                <a:latin typeface="Arial" panose="020B0604020202020204" pitchFamily="34" charset="0"/>
                <a:ea typeface="黑体" panose="02010609060101010101" pitchFamily="49" charset="-122"/>
              </a:rPr>
              <a:t>(1)</a:t>
            </a:r>
            <a:endParaRPr lang="en-US" altLang="zh-CN" sz="3600" b="1" dirty="0">
              <a:latin typeface="Times New Roman" panose="02020603050405020304" pitchFamily="18" charset="0"/>
              <a:ea typeface="楷体_GB2312" pitchFamily="49" charset="-122"/>
            </a:endParaRPr>
          </a:p>
        </p:txBody>
      </p:sp>
      <p:graphicFrame>
        <p:nvGraphicFramePr>
          <p:cNvPr id="33796" name="Object 3"/>
          <p:cNvGraphicFramePr/>
          <p:nvPr/>
        </p:nvGraphicFramePr>
        <p:xfrm>
          <a:off x="1087438" y="1366838"/>
          <a:ext cx="6656387" cy="1071562"/>
        </p:xfrm>
        <a:graphic>
          <a:graphicData uri="http://schemas.openxmlformats.org/presentationml/2006/ole">
            <mc:AlternateContent xmlns:mc="http://schemas.openxmlformats.org/markup-compatibility/2006">
              <mc:Choice xmlns:v="urn:schemas-microsoft-com:vml" Requires="v">
                <p:oleObj spid="_x0000_s3141" name="" r:id="rId3" imgW="2678430" imgH="431800" progId="Equation.DSMT4">
                  <p:embed/>
                </p:oleObj>
              </mc:Choice>
              <mc:Fallback>
                <p:oleObj name="" r:id="rId3" imgW="2678430" imgH="431800" progId="Equation.DSMT4">
                  <p:embed/>
                  <p:pic>
                    <p:nvPicPr>
                      <p:cNvPr id="0" name="图片 3140"/>
                      <p:cNvPicPr/>
                      <p:nvPr/>
                    </p:nvPicPr>
                    <p:blipFill>
                      <a:blip r:embed="rId4"/>
                      <a:stretch>
                        <a:fillRect/>
                      </a:stretch>
                    </p:blipFill>
                    <p:spPr>
                      <a:xfrm>
                        <a:off x="1087438" y="1366838"/>
                        <a:ext cx="6656387" cy="1071562"/>
                      </a:xfrm>
                      <a:prstGeom prst="rect">
                        <a:avLst/>
                      </a:prstGeom>
                      <a:noFill/>
                      <a:ln w="38100">
                        <a:noFill/>
                        <a:miter/>
                      </a:ln>
                    </p:spPr>
                  </p:pic>
                </p:oleObj>
              </mc:Fallback>
            </mc:AlternateContent>
          </a:graphicData>
        </a:graphic>
      </p:graphicFrame>
      <p:sp>
        <p:nvSpPr>
          <p:cNvPr id="33797" name="矩形 11"/>
          <p:cNvSpPr/>
          <p:nvPr/>
        </p:nvSpPr>
        <p:spPr>
          <a:xfrm>
            <a:off x="71438" y="2509838"/>
            <a:ext cx="8786812" cy="646112"/>
          </a:xfrm>
          <a:prstGeom prst="rect">
            <a:avLst/>
          </a:prstGeom>
          <a:noFill/>
          <a:ln w="9525">
            <a:noFill/>
          </a:ln>
        </p:spPr>
        <p:txBody>
          <a:bodyPr anchor="t" anchorCtr="0">
            <a:spAutoFit/>
          </a:bodyPr>
          <a:p>
            <a:r>
              <a:rPr lang="zh-CN" altLang="en-US" sz="3600" b="1" dirty="0">
                <a:solidFill>
                  <a:srgbClr val="000000"/>
                </a:solidFill>
                <a:latin typeface="Times New Roman" panose="02020603050405020304" pitchFamily="18" charset="0"/>
                <a:ea typeface="楷体_GB2312" pitchFamily="49" charset="-122"/>
              </a:rPr>
              <a:t>分别依概率收敛吗</a:t>
            </a:r>
            <a:r>
              <a:rPr lang="en-US" altLang="zh-CN" sz="3600" b="1" dirty="0">
                <a:solidFill>
                  <a:srgbClr val="000000"/>
                </a:solidFill>
                <a:latin typeface="Times New Roman" panose="02020603050405020304" pitchFamily="18" charset="0"/>
                <a:ea typeface="楷体_GB2312" pitchFamily="49" charset="-122"/>
              </a:rPr>
              <a:t>?</a:t>
            </a:r>
            <a:r>
              <a:rPr lang="zh-CN" altLang="en-US" sz="3600" b="1" dirty="0">
                <a:solidFill>
                  <a:srgbClr val="000000"/>
                </a:solidFill>
                <a:latin typeface="Times New Roman" panose="02020603050405020304" pitchFamily="18" charset="0"/>
                <a:ea typeface="楷体_GB2312" pitchFamily="49" charset="-122"/>
              </a:rPr>
              <a:t>如果收敛</a:t>
            </a:r>
            <a:r>
              <a:rPr lang="en-US" altLang="zh-CN" sz="3600" b="1" dirty="0">
                <a:solidFill>
                  <a:srgbClr val="000000"/>
                </a:solidFill>
                <a:latin typeface="Times New Roman" panose="02020603050405020304" pitchFamily="18" charset="0"/>
                <a:ea typeface="楷体_GB2312" pitchFamily="49" charset="-122"/>
              </a:rPr>
              <a:t>,</a:t>
            </a:r>
            <a:r>
              <a:rPr lang="zh-CN" altLang="en-US" sz="3600" b="1" dirty="0">
                <a:solidFill>
                  <a:srgbClr val="000000"/>
                </a:solidFill>
                <a:latin typeface="Times New Roman" panose="02020603050405020304" pitchFamily="18" charset="0"/>
                <a:ea typeface="楷体_GB2312" pitchFamily="49" charset="-122"/>
              </a:rPr>
              <a:t>收敛于什么</a:t>
            </a:r>
            <a:r>
              <a:rPr lang="en-US" altLang="zh-CN" sz="3600" b="1" dirty="0">
                <a:solidFill>
                  <a:srgbClr val="000000"/>
                </a:solidFill>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graphicFrame>
        <p:nvGraphicFramePr>
          <p:cNvPr id="13" name="Object 7"/>
          <p:cNvGraphicFramePr/>
          <p:nvPr/>
        </p:nvGraphicFramePr>
        <p:xfrm>
          <a:off x="571500" y="4078288"/>
          <a:ext cx="1871663" cy="571500"/>
        </p:xfrm>
        <a:graphic>
          <a:graphicData uri="http://schemas.openxmlformats.org/presentationml/2006/ole">
            <mc:AlternateContent xmlns:mc="http://schemas.openxmlformats.org/markup-compatibility/2006">
              <mc:Choice xmlns:v="urn:schemas-microsoft-com:vml" Requires="v">
                <p:oleObj spid="_x0000_s3142" name="" r:id="rId5" imgW="749300" imgH="228600" progId="Equation.DSMT4">
                  <p:embed/>
                </p:oleObj>
              </mc:Choice>
              <mc:Fallback>
                <p:oleObj name="" r:id="rId5" imgW="749300" imgH="228600" progId="Equation.DSMT4">
                  <p:embed/>
                  <p:pic>
                    <p:nvPicPr>
                      <p:cNvPr id="0" name="图片 3141"/>
                      <p:cNvPicPr/>
                      <p:nvPr/>
                    </p:nvPicPr>
                    <p:blipFill>
                      <a:blip r:embed="rId6">
                        <a:clrChange>
                          <a:clrFrom>
                            <a:srgbClr val="000000"/>
                          </a:clrFrom>
                          <a:clrTo>
                            <a:srgbClr val="000000"/>
                          </a:clrTo>
                        </a:clrChange>
                      </a:blip>
                      <a:stretch>
                        <a:fillRect/>
                      </a:stretch>
                    </p:blipFill>
                    <p:spPr>
                      <a:xfrm>
                        <a:off x="571500" y="4078288"/>
                        <a:ext cx="1871663" cy="571500"/>
                      </a:xfrm>
                      <a:prstGeom prst="rect">
                        <a:avLst/>
                      </a:prstGeom>
                      <a:noFill/>
                      <a:ln w="38100">
                        <a:noFill/>
                        <a:miter/>
                      </a:ln>
                    </p:spPr>
                  </p:pic>
                </p:oleObj>
              </mc:Fallback>
            </mc:AlternateContent>
          </a:graphicData>
        </a:graphic>
      </p:graphicFrame>
      <p:sp>
        <p:nvSpPr>
          <p:cNvPr id="14" name="矩形 13"/>
          <p:cNvSpPr/>
          <p:nvPr/>
        </p:nvSpPr>
        <p:spPr>
          <a:xfrm>
            <a:off x="1357313" y="3295650"/>
            <a:ext cx="6357937" cy="646113"/>
          </a:xfrm>
          <a:prstGeom prst="rect">
            <a:avLst/>
          </a:prstGeom>
          <a:noFill/>
          <a:ln w="9525">
            <a:noFill/>
          </a:ln>
        </p:spPr>
        <p:txBody>
          <a:bodyPr anchor="t" anchorCtr="0">
            <a:spAutoFit/>
          </a:bodyPr>
          <a:p>
            <a:r>
              <a:rPr lang="zh-CN" altLang="en-US" sz="3600" b="1" dirty="0">
                <a:solidFill>
                  <a:srgbClr val="000000"/>
                </a:solidFill>
                <a:latin typeface="Times New Roman" panose="02020603050405020304" pitchFamily="18" charset="0"/>
                <a:ea typeface="楷体_GB2312" pitchFamily="49" charset="-122"/>
              </a:rPr>
              <a:t>由于</a:t>
            </a:r>
            <a:r>
              <a:rPr lang="en-US" altLang="zh-CN" sz="3600" b="1" i="1" dirty="0">
                <a:solidFill>
                  <a:srgbClr val="000000"/>
                </a:solidFill>
                <a:latin typeface="Times New Roman" panose="02020603050405020304" pitchFamily="18" charset="0"/>
                <a:ea typeface="楷体_GB2312" pitchFamily="49" charset="-122"/>
              </a:rPr>
              <a:t>X</a:t>
            </a:r>
            <a:r>
              <a:rPr lang="en-US" altLang="zh-CN" sz="3600" b="1" baseline="-25000" dirty="0">
                <a:solidFill>
                  <a:srgbClr val="000000"/>
                </a:solidFill>
                <a:latin typeface="Times New Roman" panose="02020603050405020304" pitchFamily="18" charset="0"/>
                <a:ea typeface="楷体_GB2312" pitchFamily="49" charset="-122"/>
              </a:rPr>
              <a:t>1</a:t>
            </a:r>
            <a:r>
              <a:rPr lang="en-US" altLang="zh-CN" sz="3600" b="1" dirty="0">
                <a:solidFill>
                  <a:srgbClr val="000000"/>
                </a:solidFill>
                <a:latin typeface="Times New Roman" panose="02020603050405020304" pitchFamily="18" charset="0"/>
                <a:ea typeface="楷体_GB2312" pitchFamily="49" charset="-122"/>
              </a:rPr>
              <a:t>, </a:t>
            </a:r>
            <a:r>
              <a:rPr lang="en-US" altLang="en-US" sz="3600" b="1" dirty="0">
                <a:solidFill>
                  <a:srgbClr val="000000"/>
                </a:solidFill>
                <a:latin typeface="Times New Roman" panose="02020603050405020304" pitchFamily="18" charset="0"/>
                <a:ea typeface="楷体_GB2312" pitchFamily="49" charset="-122"/>
              </a:rPr>
              <a:t>…</a:t>
            </a:r>
            <a:r>
              <a:rPr lang="en-US" altLang="zh-CN" sz="3600" b="1" i="1" dirty="0">
                <a:solidFill>
                  <a:srgbClr val="000000"/>
                </a:solidFill>
                <a:latin typeface="Times New Roman" panose="02020603050405020304" pitchFamily="18" charset="0"/>
                <a:ea typeface="楷体_GB2312" pitchFamily="49" charset="-122"/>
              </a:rPr>
              <a:t>,X</a:t>
            </a:r>
            <a:r>
              <a:rPr lang="en-US" altLang="zh-CN" sz="3600" b="1" baseline="-25000" dirty="0">
                <a:solidFill>
                  <a:srgbClr val="000000"/>
                </a:solidFill>
                <a:latin typeface="Times New Roman" panose="02020603050405020304" pitchFamily="18" charset="0"/>
                <a:ea typeface="楷体_GB2312" pitchFamily="49" charset="-122"/>
              </a:rPr>
              <a:t>n</a:t>
            </a:r>
            <a:r>
              <a:rPr lang="en-US" altLang="zh-CN" sz="3600" b="1" dirty="0">
                <a:solidFill>
                  <a:srgbClr val="000000"/>
                </a:solidFill>
                <a:latin typeface="Times New Roman" panose="02020603050405020304" pitchFamily="18" charset="0"/>
                <a:ea typeface="楷体_GB2312" pitchFamily="49" charset="-122"/>
              </a:rPr>
              <a:t>…</a:t>
            </a:r>
            <a:r>
              <a:rPr lang="zh-CN" altLang="en-US" sz="3600" b="1" dirty="0">
                <a:solidFill>
                  <a:srgbClr val="000000"/>
                </a:solidFill>
                <a:latin typeface="Times New Roman" panose="02020603050405020304" pitchFamily="18" charset="0"/>
                <a:ea typeface="楷体_GB2312" pitchFamily="49" charset="-122"/>
              </a:rPr>
              <a:t>独立同分布</a:t>
            </a:r>
            <a:r>
              <a:rPr lang="en-US" altLang="zh-CN" sz="3600" b="1" dirty="0">
                <a:solidFill>
                  <a:srgbClr val="000000"/>
                </a:solidFill>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
        <p:nvSpPr>
          <p:cNvPr id="15" name="Text Box 6"/>
          <p:cNvSpPr txBox="1"/>
          <p:nvPr/>
        </p:nvSpPr>
        <p:spPr>
          <a:xfrm>
            <a:off x="2214563" y="4006850"/>
            <a:ext cx="1285875" cy="646113"/>
          </a:xfrm>
          <a:prstGeom prst="rect">
            <a:avLst/>
          </a:prstGeom>
          <a:noFill/>
          <a:ln w="9525">
            <a:noFill/>
          </a:ln>
        </p:spPr>
        <p:txBody>
          <a:bodyPr anchor="t" anchorCtr="0">
            <a:spAutoFit/>
          </a:bodyPr>
          <a:p>
            <a:r>
              <a:rPr lang="zh-CN" altLang="en-US" sz="3600" b="1" dirty="0">
                <a:latin typeface="楷体" panose="02010609060101010101" pitchFamily="49" charset="-122"/>
                <a:ea typeface="楷体" panose="02010609060101010101" pitchFamily="49" charset="-122"/>
              </a:rPr>
              <a:t>存在</a:t>
            </a:r>
            <a:r>
              <a:rPr lang="en-US" altLang="zh-CN"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graphicFrame>
        <p:nvGraphicFramePr>
          <p:cNvPr id="16" name="Object 8"/>
          <p:cNvGraphicFramePr/>
          <p:nvPr/>
        </p:nvGraphicFramePr>
        <p:xfrm>
          <a:off x="642938" y="4724400"/>
          <a:ext cx="4322762" cy="1133475"/>
        </p:xfrm>
        <a:graphic>
          <a:graphicData uri="http://schemas.openxmlformats.org/presentationml/2006/ole">
            <mc:AlternateContent xmlns:mc="http://schemas.openxmlformats.org/markup-compatibility/2006">
              <mc:Choice xmlns:v="urn:schemas-microsoft-com:vml" Requires="v">
                <p:oleObj spid="_x0000_s3143" name="" r:id="rId7" imgW="1739900" imgH="457200" progId="Equation.DSMT4">
                  <p:embed/>
                </p:oleObj>
              </mc:Choice>
              <mc:Fallback>
                <p:oleObj name="" r:id="rId7" imgW="1739900" imgH="457200" progId="Equation.DSMT4">
                  <p:embed/>
                  <p:pic>
                    <p:nvPicPr>
                      <p:cNvPr id="0" name="图片 3142"/>
                      <p:cNvPicPr/>
                      <p:nvPr/>
                    </p:nvPicPr>
                    <p:blipFill>
                      <a:blip r:embed="rId8"/>
                      <a:stretch>
                        <a:fillRect/>
                      </a:stretch>
                    </p:blipFill>
                    <p:spPr>
                      <a:xfrm>
                        <a:off x="642938" y="4724400"/>
                        <a:ext cx="4322762" cy="1133475"/>
                      </a:xfrm>
                      <a:prstGeom prst="rect">
                        <a:avLst/>
                      </a:prstGeom>
                      <a:noFill/>
                      <a:ln w="38100">
                        <a:noFill/>
                        <a:miter/>
                      </a:ln>
                    </p:spPr>
                  </p:pic>
                </p:oleObj>
              </mc:Fallback>
            </mc:AlternateContent>
          </a:graphicData>
        </a:graphic>
      </p:graphicFrame>
      <p:graphicFrame>
        <p:nvGraphicFramePr>
          <p:cNvPr id="18" name="Object 9"/>
          <p:cNvGraphicFramePr/>
          <p:nvPr/>
        </p:nvGraphicFramePr>
        <p:xfrm>
          <a:off x="5000625" y="4795838"/>
          <a:ext cx="2136775" cy="1057275"/>
        </p:xfrm>
        <a:graphic>
          <a:graphicData uri="http://schemas.openxmlformats.org/presentationml/2006/ole">
            <mc:AlternateContent xmlns:mc="http://schemas.openxmlformats.org/markup-compatibility/2006">
              <mc:Choice xmlns:v="urn:schemas-microsoft-com:vml" Requires="v">
                <p:oleObj spid="_x0000_s3151" name="" r:id="rId9" imgW="1002665" imgH="495300" progId="Equation.DSMT4">
                  <p:embed/>
                </p:oleObj>
              </mc:Choice>
              <mc:Fallback>
                <p:oleObj name="" r:id="rId9" imgW="1002665" imgH="495300" progId="Equation.DSMT4">
                  <p:embed/>
                  <p:pic>
                    <p:nvPicPr>
                      <p:cNvPr id="0" name="图片 3150"/>
                      <p:cNvPicPr/>
                      <p:nvPr/>
                    </p:nvPicPr>
                    <p:blipFill>
                      <a:blip r:embed="rId10">
                        <a:clrChange>
                          <a:clrFrom>
                            <a:srgbClr val="000000"/>
                          </a:clrFrom>
                          <a:clrTo>
                            <a:srgbClr val="000000"/>
                          </a:clrTo>
                        </a:clrChange>
                      </a:blip>
                      <a:stretch>
                        <a:fillRect/>
                      </a:stretch>
                    </p:blipFill>
                    <p:spPr>
                      <a:xfrm>
                        <a:off x="5000625" y="4795838"/>
                        <a:ext cx="2136775" cy="1057275"/>
                      </a:xfrm>
                      <a:prstGeom prst="rect">
                        <a:avLst/>
                      </a:prstGeom>
                      <a:noFill/>
                      <a:ln w="38100">
                        <a:noFill/>
                        <a:miter/>
                      </a:ln>
                    </p:spPr>
                  </p:pic>
                </p:oleObj>
              </mc:Fallback>
            </mc:AlternateContent>
          </a:graphicData>
        </a:graphic>
      </p:graphicFrame>
      <p:sp>
        <p:nvSpPr>
          <p:cNvPr id="19" name="Text Box 6"/>
          <p:cNvSpPr txBox="1"/>
          <p:nvPr/>
        </p:nvSpPr>
        <p:spPr>
          <a:xfrm>
            <a:off x="3571875" y="4010025"/>
            <a:ext cx="5857875" cy="646113"/>
          </a:xfrm>
          <a:prstGeom prst="rect">
            <a:avLst/>
          </a:prstGeom>
          <a:noFill/>
          <a:ln w="9525">
            <a:noFill/>
          </a:ln>
        </p:spPr>
        <p:txBody>
          <a:bodyPr anchor="t" anchorCtr="0">
            <a:spAutoFit/>
          </a:bodyPr>
          <a:p>
            <a:r>
              <a:rPr lang="zh-CN" altLang="en-US" sz="3600" b="1" dirty="0">
                <a:latin typeface="楷体" panose="02010609060101010101" pitchFamily="49" charset="-122"/>
                <a:ea typeface="楷体" panose="02010609060101010101" pitchFamily="49" charset="-122"/>
              </a:rPr>
              <a:t>由独立同分布大数定理</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知</a:t>
            </a:r>
            <a:endParaRPr lang="en-US" altLang="zh-CN" sz="3600" b="1" dirty="0">
              <a:latin typeface="楷体" panose="02010609060101010101" pitchFamily="49" charset="-122"/>
              <a:ea typeface="楷体" panose="02010609060101010101" pitchFamily="49" charset="-122"/>
            </a:endParaRPr>
          </a:p>
        </p:txBody>
      </p:sp>
      <p:graphicFrame>
        <p:nvGraphicFramePr>
          <p:cNvPr id="20" name="Object 9"/>
          <p:cNvGraphicFramePr/>
          <p:nvPr/>
        </p:nvGraphicFramePr>
        <p:xfrm>
          <a:off x="7215188" y="5153025"/>
          <a:ext cx="568325" cy="407988"/>
        </p:xfrm>
        <a:graphic>
          <a:graphicData uri="http://schemas.openxmlformats.org/presentationml/2006/ole">
            <mc:AlternateContent xmlns:mc="http://schemas.openxmlformats.org/markup-compatibility/2006">
              <mc:Choice xmlns:v="urn:schemas-microsoft-com:vml" Requires="v">
                <p:oleObj spid="_x0000_s3148" name="" r:id="rId11" imgW="266065" imgH="190500" progId="Equation.DSMT4">
                  <p:embed/>
                </p:oleObj>
              </mc:Choice>
              <mc:Fallback>
                <p:oleObj name="" r:id="rId11" imgW="266065" imgH="190500" progId="Equation.DSMT4">
                  <p:embed/>
                  <p:pic>
                    <p:nvPicPr>
                      <p:cNvPr id="0" name="图片 3147"/>
                      <p:cNvPicPr/>
                      <p:nvPr/>
                    </p:nvPicPr>
                    <p:blipFill>
                      <a:blip r:embed="rId12">
                        <a:clrChange>
                          <a:clrFrom>
                            <a:srgbClr val="000000"/>
                          </a:clrFrom>
                          <a:clrTo>
                            <a:srgbClr val="000000"/>
                          </a:clrTo>
                        </a:clrChange>
                      </a:blip>
                      <a:stretch>
                        <a:fillRect/>
                      </a:stretch>
                    </p:blipFill>
                    <p:spPr>
                      <a:xfrm>
                        <a:off x="7215188" y="5153025"/>
                        <a:ext cx="568325" cy="4079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6"/>
                                        </p:tgtEl>
                                        <p:attrNameLst>
                                          <p:attrName>style.visibility</p:attrName>
                                        </p:attrNameLst>
                                      </p:cBhvr>
                                      <p:to>
                                        <p:strVal val="visible"/>
                                      </p:to>
                                    </p:set>
                                    <p:animEffect transition="in" filter="wipe(left)">
                                      <p:cBhvr>
                                        <p:cTn id="7" dur="1000"/>
                                        <p:tgtEl>
                                          <p:spTgt spid="3328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1000"/>
                                        <p:tgtEl>
                                          <p:spTgt spid="15"/>
                                        </p:tgtEl>
                                      </p:cBhvr>
                                    </p:animEffect>
                                  </p:childTnLst>
                                </p:cTn>
                              </p:par>
                            </p:childTnLst>
                          </p:cTn>
                        </p:par>
                        <p:par>
                          <p:cTn id="21" fill="hold">
                            <p:stCondLst>
                              <p:cond delay="1000"/>
                            </p:stCondLst>
                            <p:childTnLst>
                              <p:par>
                                <p:cTn id="22" presetID="12" presetClass="entr" presetSubtype="4"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slide(fromBottom)">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1000"/>
                                        <p:tgtEl>
                                          <p:spTgt spid="1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10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6" grpId="0"/>
      <p:bldP spid="14" grpId="0"/>
      <p:bldP spid="15"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6683" name="Object 3"/>
          <p:cNvGraphicFramePr/>
          <p:nvPr/>
        </p:nvGraphicFramePr>
        <p:xfrm>
          <a:off x="785813" y="2058988"/>
          <a:ext cx="4714875" cy="1227137"/>
        </p:xfrm>
        <a:graphic>
          <a:graphicData uri="http://schemas.openxmlformats.org/presentationml/2006/ole">
            <mc:AlternateContent xmlns:mc="http://schemas.openxmlformats.org/markup-compatibility/2006">
              <mc:Choice xmlns:v="urn:schemas-microsoft-com:vml" Requires="v">
                <p:oleObj spid="_x0000_s3152" name="" r:id="rId1" imgW="1752600" imgH="457200" progId="Equation.DSMT4">
                  <p:embed/>
                </p:oleObj>
              </mc:Choice>
              <mc:Fallback>
                <p:oleObj name="" r:id="rId1" imgW="1752600" imgH="457200" progId="Equation.DSMT4">
                  <p:embed/>
                  <p:pic>
                    <p:nvPicPr>
                      <p:cNvPr id="0" name="图片 3151"/>
                      <p:cNvPicPr/>
                      <p:nvPr/>
                    </p:nvPicPr>
                    <p:blipFill>
                      <a:blip r:embed="rId2"/>
                      <a:stretch>
                        <a:fillRect/>
                      </a:stretch>
                    </p:blipFill>
                    <p:spPr>
                      <a:xfrm>
                        <a:off x="785813" y="2058988"/>
                        <a:ext cx="4714875" cy="1227137"/>
                      </a:xfrm>
                      <a:prstGeom prst="rect">
                        <a:avLst/>
                      </a:prstGeom>
                      <a:noFill/>
                      <a:ln w="38100">
                        <a:noFill/>
                        <a:miter/>
                      </a:ln>
                    </p:spPr>
                  </p:pic>
                </p:oleObj>
              </mc:Fallback>
            </mc:AlternateContent>
          </a:graphicData>
        </a:graphic>
      </p:graphicFrame>
      <p:graphicFrame>
        <p:nvGraphicFramePr>
          <p:cNvPr id="21508" name="Object 6"/>
          <p:cNvGraphicFramePr/>
          <p:nvPr/>
        </p:nvGraphicFramePr>
        <p:xfrm>
          <a:off x="571500" y="5572125"/>
          <a:ext cx="4448175" cy="1135063"/>
        </p:xfrm>
        <a:graphic>
          <a:graphicData uri="http://schemas.openxmlformats.org/presentationml/2006/ole">
            <mc:AlternateContent xmlns:mc="http://schemas.openxmlformats.org/markup-compatibility/2006">
              <mc:Choice xmlns:v="urn:schemas-microsoft-com:vml" Requires="v">
                <p:oleObj spid="_x0000_s3149" name="" r:id="rId3" imgW="1790700" imgH="457200" progId="Equation.DSMT4">
                  <p:embed/>
                </p:oleObj>
              </mc:Choice>
              <mc:Fallback>
                <p:oleObj name="" r:id="rId3" imgW="1790700" imgH="457200" progId="Equation.DSMT4">
                  <p:embed/>
                  <p:pic>
                    <p:nvPicPr>
                      <p:cNvPr id="0" name="图片 3148"/>
                      <p:cNvPicPr/>
                      <p:nvPr/>
                    </p:nvPicPr>
                    <p:blipFill>
                      <a:blip r:embed="rId4"/>
                      <a:stretch>
                        <a:fillRect/>
                      </a:stretch>
                    </p:blipFill>
                    <p:spPr>
                      <a:xfrm>
                        <a:off x="571500" y="5572125"/>
                        <a:ext cx="4448175" cy="1135063"/>
                      </a:xfrm>
                      <a:prstGeom prst="rect">
                        <a:avLst/>
                      </a:prstGeom>
                      <a:noFill/>
                      <a:ln w="38100">
                        <a:noFill/>
                        <a:miter/>
                      </a:ln>
                    </p:spPr>
                  </p:pic>
                </p:oleObj>
              </mc:Fallback>
            </mc:AlternateContent>
          </a:graphicData>
        </a:graphic>
      </p:graphicFrame>
      <p:sp>
        <p:nvSpPr>
          <p:cNvPr id="16" name="Text Box 6"/>
          <p:cNvSpPr txBox="1"/>
          <p:nvPr/>
        </p:nvSpPr>
        <p:spPr>
          <a:xfrm>
            <a:off x="214313" y="2273300"/>
            <a:ext cx="1285875" cy="646113"/>
          </a:xfrm>
          <a:prstGeom prst="rect">
            <a:avLst/>
          </a:prstGeom>
          <a:noFill/>
          <a:ln w="9525">
            <a:noFill/>
          </a:ln>
        </p:spPr>
        <p:txBody>
          <a:bodyPr anchor="t" anchorCtr="0">
            <a:spAutoFit/>
          </a:bodyPr>
          <a:p>
            <a:r>
              <a:rPr lang="zh-CN" altLang="en-US" sz="3600" b="1" dirty="0">
                <a:latin typeface="楷体" panose="02010609060101010101" pitchFamily="49" charset="-122"/>
                <a:ea typeface="楷体" panose="02010609060101010101" pitchFamily="49" charset="-122"/>
              </a:rPr>
              <a:t>故</a:t>
            </a:r>
            <a:endParaRPr lang="en-US" altLang="zh-CN" sz="3600" b="1" dirty="0">
              <a:latin typeface="楷体" panose="02010609060101010101" pitchFamily="49" charset="-122"/>
              <a:ea typeface="楷体" panose="02010609060101010101" pitchFamily="49" charset="-122"/>
            </a:endParaRPr>
          </a:p>
        </p:txBody>
      </p:sp>
      <p:graphicFrame>
        <p:nvGraphicFramePr>
          <p:cNvPr id="2" name="Object 9"/>
          <p:cNvGraphicFramePr/>
          <p:nvPr/>
        </p:nvGraphicFramePr>
        <p:xfrm>
          <a:off x="5500688" y="2187575"/>
          <a:ext cx="2163762" cy="1057275"/>
        </p:xfrm>
        <a:graphic>
          <a:graphicData uri="http://schemas.openxmlformats.org/presentationml/2006/ole">
            <mc:AlternateContent xmlns:mc="http://schemas.openxmlformats.org/markup-compatibility/2006">
              <mc:Choice xmlns:v="urn:schemas-microsoft-com:vml" Requires="v">
                <p:oleObj spid="_x0000_s3153" name="" r:id="rId5" imgW="1015365" imgH="495300" progId="Equation.DSMT4">
                  <p:embed/>
                </p:oleObj>
              </mc:Choice>
              <mc:Fallback>
                <p:oleObj name="" r:id="rId5" imgW="1015365" imgH="495300" progId="Equation.DSMT4">
                  <p:embed/>
                  <p:pic>
                    <p:nvPicPr>
                      <p:cNvPr id="0" name="图片 3152"/>
                      <p:cNvPicPr/>
                      <p:nvPr/>
                    </p:nvPicPr>
                    <p:blipFill>
                      <a:blip r:embed="rId6">
                        <a:clrChange>
                          <a:clrFrom>
                            <a:srgbClr val="000000"/>
                          </a:clrFrom>
                          <a:clrTo>
                            <a:srgbClr val="000000"/>
                          </a:clrTo>
                        </a:clrChange>
                      </a:blip>
                      <a:stretch>
                        <a:fillRect/>
                      </a:stretch>
                    </p:blipFill>
                    <p:spPr>
                      <a:xfrm>
                        <a:off x="5500688" y="2187575"/>
                        <a:ext cx="2163762" cy="1057275"/>
                      </a:xfrm>
                      <a:prstGeom prst="rect">
                        <a:avLst/>
                      </a:prstGeom>
                      <a:noFill/>
                      <a:ln w="38100">
                        <a:noFill/>
                        <a:miter/>
                      </a:ln>
                    </p:spPr>
                  </p:pic>
                </p:oleObj>
              </mc:Fallback>
            </mc:AlternateContent>
          </a:graphicData>
        </a:graphic>
      </p:graphicFrame>
      <p:sp>
        <p:nvSpPr>
          <p:cNvPr id="11" name="Text Box 6"/>
          <p:cNvSpPr txBox="1"/>
          <p:nvPr/>
        </p:nvSpPr>
        <p:spPr>
          <a:xfrm>
            <a:off x="142875" y="3294063"/>
            <a:ext cx="8786813" cy="646112"/>
          </a:xfrm>
          <a:prstGeom prst="rect">
            <a:avLst/>
          </a:prstGeom>
          <a:noFill/>
          <a:ln w="9525">
            <a:noFill/>
          </a:ln>
        </p:spPr>
        <p:txBody>
          <a:bodyPr anchor="t" anchorCtr="0">
            <a:spAutoFit/>
          </a:bodyPr>
          <a:p>
            <a:pPr marL="742950" indent="-742950"/>
            <a:r>
              <a:rPr lang="en-US" altLang="zh-CN" sz="3600" b="1" dirty="0">
                <a:solidFill>
                  <a:srgbClr val="FF0066"/>
                </a:solidFill>
                <a:latin typeface="Arial" panose="020B0604020202020204" pitchFamily="34" charset="0"/>
                <a:ea typeface="楷体_GB2312" pitchFamily="49" charset="-122"/>
              </a:rPr>
              <a:t>(3) </a:t>
            </a:r>
            <a:r>
              <a:rPr lang="zh-CN" altLang="en-US" sz="3600" b="1" dirty="0">
                <a:latin typeface="Arial" panose="020B0604020202020204" pitchFamily="34" charset="0"/>
                <a:ea typeface="楷体_GB2312" pitchFamily="49" charset="-122"/>
              </a:rPr>
              <a:t>因</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en-US" altLang="zh-CN" sz="3600" b="1" dirty="0">
                <a:latin typeface="Times New Roman" panose="02020603050405020304" pitchFamily="18" charset="0"/>
                <a:ea typeface="仿宋_GB2312" pitchFamily="49" charset="-122"/>
              </a:rPr>
              <a:t>, …</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graphicFrame>
        <p:nvGraphicFramePr>
          <p:cNvPr id="12" name="Object 7"/>
          <p:cNvGraphicFramePr/>
          <p:nvPr/>
        </p:nvGraphicFramePr>
        <p:xfrm>
          <a:off x="928688" y="4643438"/>
          <a:ext cx="3714750" cy="952500"/>
        </p:xfrm>
        <a:graphic>
          <a:graphicData uri="http://schemas.openxmlformats.org/presentationml/2006/ole">
            <mc:AlternateContent xmlns:mc="http://schemas.openxmlformats.org/markup-compatibility/2006">
              <mc:Choice xmlns:v="urn:schemas-microsoft-com:vml" Requires="v">
                <p:oleObj spid="_x0000_s3154" name="" r:id="rId7" imgW="1536065" imgH="393700" progId="Equation.DSMT4">
                  <p:embed/>
                </p:oleObj>
              </mc:Choice>
              <mc:Fallback>
                <p:oleObj name="" r:id="rId7" imgW="1536065" imgH="393700" progId="Equation.DSMT4">
                  <p:embed/>
                  <p:pic>
                    <p:nvPicPr>
                      <p:cNvPr id="0" name="图片 3153"/>
                      <p:cNvPicPr/>
                      <p:nvPr/>
                    </p:nvPicPr>
                    <p:blipFill>
                      <a:blip r:embed="rId8"/>
                      <a:stretch>
                        <a:fillRect/>
                      </a:stretch>
                    </p:blipFill>
                    <p:spPr>
                      <a:xfrm>
                        <a:off x="928688" y="4643438"/>
                        <a:ext cx="3714750" cy="952500"/>
                      </a:xfrm>
                      <a:prstGeom prst="rect">
                        <a:avLst/>
                      </a:prstGeom>
                      <a:noFill/>
                      <a:ln w="38100">
                        <a:noFill/>
                        <a:miter/>
                      </a:ln>
                    </p:spPr>
                  </p:pic>
                </p:oleObj>
              </mc:Fallback>
            </mc:AlternateContent>
          </a:graphicData>
        </a:graphic>
      </p:graphicFrame>
      <p:sp>
        <p:nvSpPr>
          <p:cNvPr id="13" name="Text Box 6"/>
          <p:cNvSpPr txBox="1"/>
          <p:nvPr/>
        </p:nvSpPr>
        <p:spPr>
          <a:xfrm>
            <a:off x="4714875" y="4857750"/>
            <a:ext cx="1285875" cy="646113"/>
          </a:xfrm>
          <a:prstGeom prst="rect">
            <a:avLst/>
          </a:prstGeom>
          <a:noFill/>
          <a:ln w="9525">
            <a:noFill/>
          </a:ln>
        </p:spPr>
        <p:txBody>
          <a:bodyPr anchor="t" anchorCtr="0">
            <a:spAutoFit/>
          </a:bodyPr>
          <a:p>
            <a:r>
              <a:rPr lang="zh-CN" altLang="en-US" sz="3600" b="1" dirty="0">
                <a:latin typeface="楷体" panose="02010609060101010101" pitchFamily="49" charset="-122"/>
                <a:ea typeface="楷体" panose="02010609060101010101" pitchFamily="49" charset="-122"/>
              </a:rPr>
              <a:t>存在</a:t>
            </a:r>
            <a:r>
              <a:rPr lang="en-US" altLang="zh-CN"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sp>
        <p:nvSpPr>
          <p:cNvPr id="17" name="Text Box 6"/>
          <p:cNvSpPr txBox="1"/>
          <p:nvPr/>
        </p:nvSpPr>
        <p:spPr>
          <a:xfrm>
            <a:off x="6000750" y="4786313"/>
            <a:ext cx="1143000" cy="646112"/>
          </a:xfrm>
          <a:prstGeom prst="rect">
            <a:avLst/>
          </a:prstGeom>
          <a:noFill/>
          <a:ln w="9525">
            <a:noFill/>
          </a:ln>
        </p:spPr>
        <p:txBody>
          <a:bodyPr anchor="t" anchorCtr="0">
            <a:spAutoFit/>
          </a:bodyPr>
          <a:p>
            <a:r>
              <a:rPr lang="zh-CN" altLang="en-US" sz="3600" b="1" dirty="0">
                <a:latin typeface="楷体" panose="02010609060101010101" pitchFamily="49" charset="-122"/>
                <a:ea typeface="楷体" panose="02010609060101010101" pitchFamily="49" charset="-122"/>
              </a:rPr>
              <a:t>故有</a:t>
            </a:r>
            <a:endParaRPr lang="en-US" altLang="zh-CN" sz="3600" b="1" dirty="0">
              <a:latin typeface="楷体" panose="02010609060101010101" pitchFamily="49" charset="-122"/>
              <a:ea typeface="楷体" panose="02010609060101010101" pitchFamily="49" charset="-122"/>
            </a:endParaRPr>
          </a:p>
        </p:txBody>
      </p:sp>
      <p:graphicFrame>
        <p:nvGraphicFramePr>
          <p:cNvPr id="14" name="Object 9"/>
          <p:cNvGraphicFramePr/>
          <p:nvPr/>
        </p:nvGraphicFramePr>
        <p:xfrm>
          <a:off x="7280275" y="5694363"/>
          <a:ext cx="649288" cy="949325"/>
        </p:xfrm>
        <a:graphic>
          <a:graphicData uri="http://schemas.openxmlformats.org/presentationml/2006/ole">
            <mc:AlternateContent xmlns:mc="http://schemas.openxmlformats.org/markup-compatibility/2006">
              <mc:Choice xmlns:v="urn:schemas-microsoft-com:vml" Requires="v">
                <p:oleObj spid="_x0000_s3155" name="" r:id="rId9" imgW="304800" imgH="443865" progId="Equation.DSMT4">
                  <p:embed/>
                </p:oleObj>
              </mc:Choice>
              <mc:Fallback>
                <p:oleObj name="" r:id="rId9" imgW="304800" imgH="443865" progId="Equation.DSMT4">
                  <p:embed/>
                  <p:pic>
                    <p:nvPicPr>
                      <p:cNvPr id="0" name="图片 3154"/>
                      <p:cNvPicPr/>
                      <p:nvPr/>
                    </p:nvPicPr>
                    <p:blipFill>
                      <a:blip r:embed="rId10">
                        <a:clrChange>
                          <a:clrFrom>
                            <a:srgbClr val="000000"/>
                          </a:clrFrom>
                          <a:clrTo>
                            <a:srgbClr val="000000"/>
                          </a:clrTo>
                        </a:clrChange>
                      </a:blip>
                      <a:stretch>
                        <a:fillRect/>
                      </a:stretch>
                    </p:blipFill>
                    <p:spPr>
                      <a:xfrm>
                        <a:off x="7280275" y="5694363"/>
                        <a:ext cx="649288" cy="949325"/>
                      </a:xfrm>
                      <a:prstGeom prst="rect">
                        <a:avLst/>
                      </a:prstGeom>
                      <a:noFill/>
                      <a:ln w="38100">
                        <a:noFill/>
                        <a:miter/>
                      </a:ln>
                    </p:spPr>
                  </p:pic>
                </p:oleObj>
              </mc:Fallback>
            </mc:AlternateContent>
          </a:graphicData>
        </a:graphic>
      </p:graphicFrame>
      <p:graphicFrame>
        <p:nvGraphicFramePr>
          <p:cNvPr id="18" name="Object 9"/>
          <p:cNvGraphicFramePr/>
          <p:nvPr/>
        </p:nvGraphicFramePr>
        <p:xfrm>
          <a:off x="7786688" y="2259013"/>
          <a:ext cx="622300" cy="976312"/>
        </p:xfrm>
        <a:graphic>
          <a:graphicData uri="http://schemas.openxmlformats.org/presentationml/2006/ole">
            <mc:AlternateContent xmlns:mc="http://schemas.openxmlformats.org/markup-compatibility/2006">
              <mc:Choice xmlns:v="urn:schemas-microsoft-com:vml" Requires="v">
                <p:oleObj spid="_x0000_s3158" name="" r:id="rId11" imgW="292100" imgH="457200" progId="Equation.DSMT4">
                  <p:embed/>
                </p:oleObj>
              </mc:Choice>
              <mc:Fallback>
                <p:oleObj name="" r:id="rId11" imgW="292100" imgH="457200" progId="Equation.DSMT4">
                  <p:embed/>
                  <p:pic>
                    <p:nvPicPr>
                      <p:cNvPr id="0" name="图片 3157"/>
                      <p:cNvPicPr/>
                      <p:nvPr/>
                    </p:nvPicPr>
                    <p:blipFill>
                      <a:blip r:embed="rId12">
                        <a:clrChange>
                          <a:clrFrom>
                            <a:srgbClr val="000000"/>
                          </a:clrFrom>
                          <a:clrTo>
                            <a:srgbClr val="000000"/>
                          </a:clrTo>
                        </a:clrChange>
                      </a:blip>
                      <a:stretch>
                        <a:fillRect/>
                      </a:stretch>
                    </p:blipFill>
                    <p:spPr>
                      <a:xfrm>
                        <a:off x="7786688" y="2259013"/>
                        <a:ext cx="622300" cy="976312"/>
                      </a:xfrm>
                      <a:prstGeom prst="rect">
                        <a:avLst/>
                      </a:prstGeom>
                      <a:noFill/>
                      <a:ln w="38100">
                        <a:noFill/>
                        <a:miter/>
                      </a:ln>
                    </p:spPr>
                  </p:pic>
                </p:oleObj>
              </mc:Fallback>
            </mc:AlternateContent>
          </a:graphicData>
        </a:graphic>
      </p:graphicFrame>
      <p:graphicFrame>
        <p:nvGraphicFramePr>
          <p:cNvPr id="19" name="Object 9"/>
          <p:cNvGraphicFramePr/>
          <p:nvPr/>
        </p:nvGraphicFramePr>
        <p:xfrm>
          <a:off x="5014913" y="5643563"/>
          <a:ext cx="2271712" cy="1057275"/>
        </p:xfrm>
        <a:graphic>
          <a:graphicData uri="http://schemas.openxmlformats.org/presentationml/2006/ole">
            <mc:AlternateContent xmlns:mc="http://schemas.openxmlformats.org/markup-compatibility/2006">
              <mc:Choice xmlns:v="urn:schemas-microsoft-com:vml" Requires="v">
                <p:oleObj spid="_x0000_s3150" name="" r:id="rId13" imgW="1066165" imgH="495300" progId="Equation.DSMT4">
                  <p:embed/>
                </p:oleObj>
              </mc:Choice>
              <mc:Fallback>
                <p:oleObj name="" r:id="rId13" imgW="1066165" imgH="495300" progId="Equation.DSMT4">
                  <p:embed/>
                  <p:pic>
                    <p:nvPicPr>
                      <p:cNvPr id="0" name="图片 3149"/>
                      <p:cNvPicPr/>
                      <p:nvPr/>
                    </p:nvPicPr>
                    <p:blipFill>
                      <a:blip r:embed="rId14">
                        <a:clrChange>
                          <a:clrFrom>
                            <a:srgbClr val="000000"/>
                          </a:clrFrom>
                          <a:clrTo>
                            <a:srgbClr val="000000"/>
                          </a:clrTo>
                        </a:clrChange>
                      </a:blip>
                      <a:stretch>
                        <a:fillRect/>
                      </a:stretch>
                    </p:blipFill>
                    <p:spPr>
                      <a:xfrm>
                        <a:off x="5014913" y="5643563"/>
                        <a:ext cx="2271712" cy="1057275"/>
                      </a:xfrm>
                      <a:prstGeom prst="rect">
                        <a:avLst/>
                      </a:prstGeom>
                      <a:noFill/>
                      <a:ln w="38100">
                        <a:noFill/>
                        <a:miter/>
                      </a:ln>
                    </p:spPr>
                  </p:pic>
                </p:oleObj>
              </mc:Fallback>
            </mc:AlternateContent>
          </a:graphicData>
        </a:graphic>
      </p:graphicFrame>
      <p:sp>
        <p:nvSpPr>
          <p:cNvPr id="22542" name="矩形 19"/>
          <p:cNvSpPr/>
          <p:nvPr/>
        </p:nvSpPr>
        <p:spPr>
          <a:xfrm>
            <a:off x="857250" y="4000500"/>
            <a:ext cx="6137275" cy="646113"/>
          </a:xfrm>
          <a:prstGeom prst="rect">
            <a:avLst/>
          </a:prstGeom>
          <a:noFill/>
          <a:ln w="9525">
            <a:noFill/>
          </a:ln>
        </p:spPr>
        <p:txBody>
          <a:bodyPr wrap="none" anchor="t" anchorCtr="0">
            <a:spAutoFit/>
          </a:bodyPr>
          <a:p>
            <a:pPr marL="742950" indent="-742950"/>
            <a:r>
              <a:rPr lang="zh-CN" altLang="en-US" sz="3600" b="1" dirty="0">
                <a:latin typeface="Times New Roman" panose="02020603050405020304" pitchFamily="18" charset="0"/>
                <a:ea typeface="楷体_GB2312" pitchFamily="49" charset="-122"/>
              </a:rPr>
              <a:t>故│</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en-US" altLang="zh-CN" sz="3600" b="1" dirty="0">
                <a:latin typeface="Times New Roman" panose="02020603050405020304" pitchFamily="18" charset="0"/>
                <a:ea typeface="仿宋_GB2312" pitchFamily="49" charset="-122"/>
              </a:rPr>
              <a:t>│</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graphicFrame>
        <p:nvGraphicFramePr>
          <p:cNvPr id="21" name="Object 2"/>
          <p:cNvGraphicFramePr/>
          <p:nvPr/>
        </p:nvGraphicFramePr>
        <p:xfrm>
          <a:off x="1571625" y="1116013"/>
          <a:ext cx="3908425" cy="1017587"/>
        </p:xfrm>
        <a:graphic>
          <a:graphicData uri="http://schemas.openxmlformats.org/presentationml/2006/ole">
            <mc:AlternateContent xmlns:mc="http://schemas.openxmlformats.org/markup-compatibility/2006">
              <mc:Choice xmlns:v="urn:schemas-microsoft-com:vml" Requires="v">
                <p:oleObj spid="_x0000_s3159" name="" r:id="rId15" imgW="1510665" imgH="393700" progId="Equation.DSMT4">
                  <p:embed/>
                </p:oleObj>
              </mc:Choice>
              <mc:Fallback>
                <p:oleObj name="" r:id="rId15" imgW="1510665" imgH="393700" progId="Equation.DSMT4">
                  <p:embed/>
                  <p:pic>
                    <p:nvPicPr>
                      <p:cNvPr id="0" name="图片 3158"/>
                      <p:cNvPicPr/>
                      <p:nvPr/>
                    </p:nvPicPr>
                    <p:blipFill>
                      <a:blip r:embed="rId16"/>
                      <a:stretch>
                        <a:fillRect/>
                      </a:stretch>
                    </p:blipFill>
                    <p:spPr>
                      <a:xfrm>
                        <a:off x="1571625" y="1116013"/>
                        <a:ext cx="3908425" cy="1017587"/>
                      </a:xfrm>
                      <a:prstGeom prst="rect">
                        <a:avLst/>
                      </a:prstGeom>
                      <a:noFill/>
                      <a:ln w="38100">
                        <a:noFill/>
                        <a:miter/>
                      </a:ln>
                    </p:spPr>
                  </p:pic>
                </p:oleObj>
              </mc:Fallback>
            </mc:AlternateContent>
          </a:graphicData>
        </a:graphic>
      </p:graphicFrame>
      <p:sp>
        <p:nvSpPr>
          <p:cNvPr id="22" name="Text Box 6"/>
          <p:cNvSpPr txBox="1"/>
          <p:nvPr/>
        </p:nvSpPr>
        <p:spPr>
          <a:xfrm>
            <a:off x="5500688" y="1258888"/>
            <a:ext cx="1285875" cy="646112"/>
          </a:xfrm>
          <a:prstGeom prst="rect">
            <a:avLst/>
          </a:prstGeom>
          <a:noFill/>
          <a:ln w="9525">
            <a:noFill/>
          </a:ln>
        </p:spPr>
        <p:txBody>
          <a:bodyPr anchor="t" anchorCtr="0">
            <a:spAutoFit/>
          </a:bodyPr>
          <a:p>
            <a:r>
              <a:rPr lang="zh-CN" altLang="en-US" sz="3600" b="1" dirty="0">
                <a:latin typeface="楷体" panose="02010609060101010101" pitchFamily="49" charset="-122"/>
                <a:ea typeface="楷体" panose="02010609060101010101" pitchFamily="49" charset="-122"/>
              </a:rPr>
              <a:t>存在</a:t>
            </a:r>
            <a:r>
              <a:rPr lang="en-US" altLang="zh-CN"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p:txBody>
      </p:sp>
      <p:sp>
        <p:nvSpPr>
          <p:cNvPr id="23" name="Text Box 6"/>
          <p:cNvSpPr txBox="1"/>
          <p:nvPr/>
        </p:nvSpPr>
        <p:spPr>
          <a:xfrm>
            <a:off x="142875" y="115888"/>
            <a:ext cx="8858250" cy="1200150"/>
          </a:xfrm>
          <a:prstGeom prst="rect">
            <a:avLst/>
          </a:prstGeom>
          <a:noFill/>
          <a:ln w="9525">
            <a:noFill/>
          </a:ln>
        </p:spPr>
        <p:txBody>
          <a:bodyPr anchor="t" anchorCtr="0">
            <a:spAutoFit/>
          </a:bodyPr>
          <a:p>
            <a:r>
              <a:rPr lang="en-US" altLang="zh-CN" sz="3600" b="1" dirty="0">
                <a:solidFill>
                  <a:srgbClr val="FF0066"/>
                </a:solidFill>
                <a:latin typeface="Arial" panose="020B0604020202020204" pitchFamily="34" charset="0"/>
                <a:ea typeface="黑体" panose="02010609060101010101" pitchFamily="49" charset="-122"/>
              </a:rPr>
              <a:t>(2)</a:t>
            </a:r>
            <a:r>
              <a:rPr lang="zh-CN" altLang="en-US" sz="3600" b="1" dirty="0">
                <a:latin typeface="Arial" panose="020B0604020202020204" pitchFamily="34" charset="0"/>
                <a:ea typeface="楷体_GB2312" pitchFamily="49" charset="-122"/>
              </a:rPr>
              <a:t>  因</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故</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baseline="30000" dirty="0">
                <a:latin typeface="Times New Roman" panose="02020603050405020304" pitchFamily="18" charset="0"/>
                <a:ea typeface="仿宋_GB2312" pitchFamily="49" charset="-122"/>
              </a:rPr>
              <a:t>2</a:t>
            </a:r>
            <a:r>
              <a:rPr lang="en-US" altLang="zh-CN" sz="3600" b="1" dirty="0">
                <a:latin typeface="Times New Roman" panose="02020603050405020304" pitchFamily="18" charset="0"/>
                <a:ea typeface="仿宋_GB2312" pitchFamily="49" charset="-122"/>
              </a:rPr>
              <a:t>, …,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en-US" altLang="zh-CN" sz="3600" b="1" baseline="30000" dirty="0">
                <a:latin typeface="Times New Roman" panose="02020603050405020304" pitchFamily="18" charset="0"/>
                <a:ea typeface="楷体_GB2312" pitchFamily="49" charset="-122"/>
              </a:rPr>
              <a:t>2</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1000"/>
                            </p:stCondLst>
                            <p:childTnLst>
                              <p:par>
                                <p:cTn id="23" presetID="12" presetClass="entr" presetSubtype="4" fill="hold" nodeType="afterEffect">
                                  <p:stCondLst>
                                    <p:cond delay="0"/>
                                  </p:stCondLst>
                                  <p:childTnLst>
                                    <p:set>
                                      <p:cBhvr>
                                        <p:cTn id="24" dur="1" fill="hold">
                                          <p:stCondLst>
                                            <p:cond delay="0"/>
                                          </p:stCondLst>
                                        </p:cTn>
                                        <p:tgtEl>
                                          <p:spTgt spid="156683"/>
                                        </p:tgtEl>
                                        <p:attrNameLst>
                                          <p:attrName>style.visibility</p:attrName>
                                        </p:attrNameLst>
                                      </p:cBhvr>
                                      <p:to>
                                        <p:strVal val="visible"/>
                                      </p:to>
                                    </p:set>
                                    <p:animEffect transition="in" filter="slide(fromBottom)">
                                      <p:cBhvr>
                                        <p:cTn id="25" dur="500"/>
                                        <p:tgtEl>
                                          <p:spTgt spid="15668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1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10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2542"/>
                                        </p:tgtEl>
                                        <p:attrNameLst>
                                          <p:attrName>style.visibility</p:attrName>
                                        </p:attrNameLst>
                                      </p:cBhvr>
                                      <p:to>
                                        <p:strVal val="visible"/>
                                      </p:to>
                                    </p:set>
                                    <p:animEffect transition="in" filter="slide(fromBottom)">
                                      <p:cBhvr>
                                        <p:cTn id="45" dur="500"/>
                                        <p:tgtEl>
                                          <p:spTgt spid="2254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10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10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21508"/>
                                        </p:tgtEl>
                                        <p:attrNameLst>
                                          <p:attrName>style.visibility</p:attrName>
                                        </p:attrNameLst>
                                      </p:cBhvr>
                                      <p:to>
                                        <p:strVal val="visible"/>
                                      </p:to>
                                    </p:set>
                                    <p:animEffect transition="in" filter="slide(fromBottom)">
                                      <p:cBhvr>
                                        <p:cTn id="63" dur="500"/>
                                        <p:tgtEl>
                                          <p:spTgt spid="2150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10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left)">
                                      <p:cBhvr>
                                        <p:cTn id="7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3" grpId="0"/>
      <p:bldP spid="17" grpId="0"/>
      <p:bldP spid="22542"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 Box 2"/>
          <p:cNvSpPr txBox="1"/>
          <p:nvPr/>
        </p:nvSpPr>
        <p:spPr>
          <a:xfrm>
            <a:off x="71438" y="71438"/>
            <a:ext cx="8858250" cy="1200150"/>
          </a:xfrm>
          <a:prstGeom prst="rect">
            <a:avLst/>
          </a:prstGeom>
          <a:noFill/>
          <a:ln w="9525">
            <a:noFill/>
          </a:ln>
        </p:spPr>
        <p:txBody>
          <a:bodyPr anchor="t" anchorCtr="0">
            <a:spAutoFit/>
          </a:bodyPr>
          <a:p>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4</a:t>
            </a:r>
            <a:r>
              <a:rPr lang="en-US" altLang="zh-CN" sz="3600" b="1" dirty="0">
                <a:latin typeface="Arial" panose="020B0604020202020204" pitchFamily="34" charset="0"/>
                <a:ea typeface="楷体_GB2312" pitchFamily="49" charset="-122"/>
              </a:rPr>
              <a:t>  </a:t>
            </a:r>
            <a:r>
              <a:rPr lang="zh-CN" altLang="en-US" sz="3600" b="1" dirty="0">
                <a:latin typeface="Arial" panose="020B0604020202020204" pitchFamily="34" charset="0"/>
                <a:ea typeface="楷体_GB2312" pitchFamily="49" charset="-122"/>
              </a:rPr>
              <a:t>设</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1</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2</a:t>
            </a:r>
            <a:r>
              <a:rPr lang="en-US" altLang="zh-CN" sz="3600" b="1" dirty="0">
                <a:latin typeface="Times New Roman" panose="02020603050405020304" pitchFamily="18" charset="0"/>
                <a:ea typeface="仿宋_GB2312" pitchFamily="49" charset="-122"/>
              </a:rPr>
              <a:t>, …</a:t>
            </a:r>
            <a:r>
              <a:rPr lang="en-US" altLang="zh-CN" sz="3600" b="1" i="1" dirty="0">
                <a:latin typeface="Times New Roman" panose="02020603050405020304" pitchFamily="18" charset="0"/>
                <a:ea typeface="楷体_GB2312" pitchFamily="49" charset="-122"/>
              </a:rPr>
              <a:t>,X</a:t>
            </a:r>
            <a:r>
              <a:rPr lang="en-US" altLang="zh-CN" sz="3600" b="1" baseline="-25000" dirty="0">
                <a:latin typeface="Times New Roman" panose="02020603050405020304" pitchFamily="18" charset="0"/>
                <a:ea typeface="楷体_GB2312" pitchFamily="49" charset="-122"/>
              </a:rPr>
              <a:t>n</a:t>
            </a:r>
            <a:r>
              <a:rPr lang="en-US" altLang="zh-CN" sz="3600" b="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相互独立</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下面</a:t>
            </a:r>
            <a:r>
              <a:rPr lang="en-US" altLang="zh-CN" sz="3600" b="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满足大数定理</a:t>
            </a:r>
            <a:r>
              <a:rPr lang="en-US" altLang="zh-CN" sz="3600" b="1" dirty="0">
                <a:latin typeface="Times New Roman" panose="02020603050405020304" pitchFamily="18" charset="0"/>
                <a:ea typeface="楷体_GB2312" pitchFamily="49" charset="-122"/>
              </a:rPr>
              <a:t>.</a:t>
            </a:r>
            <a:endParaRPr lang="en-US" altLang="zh-CN" sz="3600" b="1" dirty="0">
              <a:latin typeface="Arial" panose="020B0604020202020204" pitchFamily="34" charset="0"/>
              <a:ea typeface="楷体_GB2312" pitchFamily="49" charset="-122"/>
            </a:endParaRPr>
          </a:p>
        </p:txBody>
      </p:sp>
      <p:graphicFrame>
        <p:nvGraphicFramePr>
          <p:cNvPr id="35842" name="Object 3"/>
          <p:cNvGraphicFramePr/>
          <p:nvPr/>
        </p:nvGraphicFramePr>
        <p:xfrm>
          <a:off x="455613" y="1143000"/>
          <a:ext cx="5116512" cy="1052513"/>
        </p:xfrm>
        <a:graphic>
          <a:graphicData uri="http://schemas.openxmlformats.org/presentationml/2006/ole">
            <mc:AlternateContent xmlns:mc="http://schemas.openxmlformats.org/markup-compatibility/2006">
              <mc:Choice xmlns:v="urn:schemas-microsoft-com:vml" Requires="v">
                <p:oleObj spid="_x0000_s3156" name="" r:id="rId1" imgW="1917065" imgH="393700" progId="Equation.DSMT4">
                  <p:embed/>
                </p:oleObj>
              </mc:Choice>
              <mc:Fallback>
                <p:oleObj name="" r:id="rId1" imgW="1917065" imgH="393700" progId="Equation.DSMT4">
                  <p:embed/>
                  <p:pic>
                    <p:nvPicPr>
                      <p:cNvPr id="0" name="图片 3155"/>
                      <p:cNvPicPr/>
                      <p:nvPr/>
                    </p:nvPicPr>
                    <p:blipFill>
                      <a:blip r:embed="rId2">
                        <a:clrChange>
                          <a:clrFrom>
                            <a:srgbClr val="000000"/>
                          </a:clrFrom>
                          <a:clrTo>
                            <a:srgbClr val="000000"/>
                          </a:clrTo>
                        </a:clrChange>
                      </a:blip>
                      <a:stretch>
                        <a:fillRect/>
                      </a:stretch>
                    </p:blipFill>
                    <p:spPr>
                      <a:xfrm>
                        <a:off x="455613" y="1143000"/>
                        <a:ext cx="5116512" cy="1052513"/>
                      </a:xfrm>
                      <a:prstGeom prst="rect">
                        <a:avLst/>
                      </a:prstGeom>
                      <a:noFill/>
                      <a:ln w="38100">
                        <a:noFill/>
                        <a:miter/>
                      </a:ln>
                    </p:spPr>
                  </p:pic>
                </p:oleObj>
              </mc:Fallback>
            </mc:AlternateContent>
          </a:graphicData>
        </a:graphic>
      </p:graphicFrame>
      <p:grpSp>
        <p:nvGrpSpPr>
          <p:cNvPr id="35843" name="Group 4"/>
          <p:cNvGrpSpPr/>
          <p:nvPr/>
        </p:nvGrpSpPr>
        <p:grpSpPr>
          <a:xfrm>
            <a:off x="366713" y="3214688"/>
            <a:ext cx="6723062" cy="938212"/>
            <a:chOff x="567" y="2575"/>
            <a:chExt cx="4134" cy="591"/>
          </a:xfrm>
        </p:grpSpPr>
        <p:graphicFrame>
          <p:nvGraphicFramePr>
            <p:cNvPr id="35844" name="Object 5"/>
            <p:cNvGraphicFramePr/>
            <p:nvPr/>
          </p:nvGraphicFramePr>
          <p:xfrm>
            <a:off x="3054" y="2575"/>
            <a:ext cx="1647" cy="591"/>
          </p:xfrm>
          <a:graphic>
            <a:graphicData uri="http://schemas.openxmlformats.org/presentationml/2006/ole">
              <mc:AlternateContent xmlns:mc="http://schemas.openxmlformats.org/markup-compatibility/2006">
                <mc:Choice xmlns:v="urn:schemas-microsoft-com:vml" Requires="v">
                  <p:oleObj spid="_x0000_s3157" name="" r:id="rId3" imgW="1345565" imgH="482600" progId="Equation.DSMT4">
                    <p:embed/>
                  </p:oleObj>
                </mc:Choice>
                <mc:Fallback>
                  <p:oleObj name="" r:id="rId3" imgW="1345565" imgH="482600" progId="Equation.DSMT4">
                    <p:embed/>
                    <p:pic>
                      <p:nvPicPr>
                        <p:cNvPr id="0" name="图片 3156"/>
                        <p:cNvPicPr/>
                        <p:nvPr/>
                      </p:nvPicPr>
                      <p:blipFill>
                        <a:blip r:embed="rId4">
                          <a:clrChange>
                            <a:clrFrom>
                              <a:srgbClr val="000000"/>
                            </a:clrFrom>
                            <a:clrTo>
                              <a:srgbClr val="000000"/>
                            </a:clrTo>
                          </a:clrChange>
                        </a:blip>
                        <a:stretch>
                          <a:fillRect/>
                        </a:stretch>
                      </p:blipFill>
                      <p:spPr>
                        <a:xfrm>
                          <a:off x="3054" y="2575"/>
                          <a:ext cx="1647" cy="591"/>
                        </a:xfrm>
                        <a:prstGeom prst="rect">
                          <a:avLst/>
                        </a:prstGeom>
                        <a:noFill/>
                        <a:ln w="38100">
                          <a:noFill/>
                          <a:miter/>
                        </a:ln>
                      </p:spPr>
                    </p:pic>
                  </p:oleObj>
                </mc:Fallback>
              </mc:AlternateContent>
            </a:graphicData>
          </a:graphic>
        </p:graphicFrame>
        <p:sp>
          <p:nvSpPr>
            <p:cNvPr id="35845" name="Text Box 6"/>
            <p:cNvSpPr txBox="1"/>
            <p:nvPr/>
          </p:nvSpPr>
          <p:spPr>
            <a:xfrm>
              <a:off x="567" y="2644"/>
              <a:ext cx="2586" cy="407"/>
            </a:xfrm>
            <a:prstGeom prst="rect">
              <a:avLst/>
            </a:prstGeom>
            <a:noFill/>
            <a:ln w="9525">
              <a:noFill/>
            </a:ln>
          </p:spPr>
          <p:txBody>
            <a:bodyPr anchor="t" anchorCtr="0">
              <a:spAutoFit/>
            </a:bodyPr>
            <a:p>
              <a:r>
                <a:rPr lang="en-US" altLang="zh-CN" sz="3600" b="1" dirty="0">
                  <a:latin typeface="华文楷体" pitchFamily="2" charset="-122"/>
                  <a:ea typeface="华文楷体" pitchFamily="2" charset="-122"/>
                </a:rPr>
                <a:t>(</a:t>
              </a:r>
              <a:r>
                <a:rPr lang="en-US" altLang="zh-CN" sz="3600" b="1" i="1" dirty="0">
                  <a:latin typeface="华文楷体" pitchFamily="2" charset="-122"/>
                  <a:ea typeface="华文楷体" pitchFamily="2" charset="-122"/>
                </a:rPr>
                <a:t>D</a:t>
              </a:r>
              <a:r>
                <a:rPr lang="en-US" altLang="zh-CN" sz="3600" b="1" dirty="0">
                  <a:latin typeface="华文楷体" pitchFamily="2" charset="-122"/>
                  <a:ea typeface="华文楷体" pitchFamily="2" charset="-122"/>
                </a:rPr>
                <a:t>) </a:t>
              </a:r>
              <a:r>
                <a:rPr lang="en-US" altLang="zh-CN" sz="3600" b="1" i="1" dirty="0">
                  <a:latin typeface="华文楷体" pitchFamily="2" charset="-122"/>
                  <a:ea typeface="华文楷体" pitchFamily="2" charset="-122"/>
                </a:rPr>
                <a:t>X</a:t>
              </a:r>
              <a:r>
                <a:rPr lang="en-US" altLang="zh-CN" sz="3600" b="1" baseline="-25000" dirty="0">
                  <a:latin typeface="华文楷体" pitchFamily="2" charset="-122"/>
                  <a:ea typeface="华文楷体" pitchFamily="2" charset="-122"/>
                </a:rPr>
                <a:t>k</a:t>
              </a:r>
              <a:r>
                <a:rPr lang="zh-CN" altLang="en-US" sz="3600" b="1" dirty="0">
                  <a:latin typeface="华文楷体" pitchFamily="2" charset="-122"/>
                  <a:ea typeface="华文楷体" pitchFamily="2" charset="-122"/>
                </a:rPr>
                <a:t>的概率密度为</a:t>
              </a:r>
              <a:endParaRPr lang="zh-CN" altLang="en-US" sz="3600" b="1" dirty="0">
                <a:latin typeface="华文楷体" pitchFamily="2" charset="-122"/>
                <a:ea typeface="华文楷体" pitchFamily="2" charset="-122"/>
              </a:endParaRPr>
            </a:p>
          </p:txBody>
        </p:sp>
      </p:grpSp>
      <p:sp>
        <p:nvSpPr>
          <p:cNvPr id="35846" name="Text Box 8"/>
          <p:cNvSpPr txBox="1"/>
          <p:nvPr/>
        </p:nvSpPr>
        <p:spPr>
          <a:xfrm>
            <a:off x="360363" y="2659063"/>
            <a:ext cx="7069137" cy="646112"/>
          </a:xfrm>
          <a:prstGeom prst="rect">
            <a:avLst/>
          </a:prstGeom>
          <a:noFill/>
          <a:ln w="9525">
            <a:noFill/>
          </a:ln>
        </p:spPr>
        <p:txBody>
          <a:bodyPr anchor="t" anchorCtr="0">
            <a:spAutoFit/>
          </a:bodyPr>
          <a:p>
            <a:r>
              <a:rPr lang="en-US" altLang="zh-CN" sz="3600" b="1" dirty="0">
                <a:latin typeface="华文楷体" pitchFamily="2" charset="-122"/>
                <a:ea typeface="华文楷体" pitchFamily="2" charset="-122"/>
              </a:rPr>
              <a:t>(</a:t>
            </a:r>
            <a:r>
              <a:rPr lang="en-US" altLang="zh-CN" sz="3600" b="1" i="1" dirty="0">
                <a:latin typeface="华文楷体" pitchFamily="2" charset="-122"/>
                <a:ea typeface="华文楷体" pitchFamily="2" charset="-122"/>
              </a:rPr>
              <a:t>C</a:t>
            </a:r>
            <a:r>
              <a:rPr lang="en-US" altLang="zh-CN" sz="3600" b="1" dirty="0">
                <a:latin typeface="华文楷体" pitchFamily="2" charset="-122"/>
                <a:ea typeface="华文楷体" pitchFamily="2" charset="-122"/>
              </a:rPr>
              <a:t>) </a:t>
            </a:r>
            <a:r>
              <a:rPr lang="en-US" altLang="zh-CN" sz="3600" b="1" i="1" dirty="0">
                <a:latin typeface="华文楷体" pitchFamily="2" charset="-122"/>
                <a:ea typeface="华文楷体" pitchFamily="2" charset="-122"/>
              </a:rPr>
              <a:t>X</a:t>
            </a:r>
            <a:r>
              <a:rPr lang="en-US" altLang="zh-CN" sz="3600" b="1" baseline="-25000" dirty="0">
                <a:latin typeface="华文楷体" pitchFamily="2" charset="-122"/>
                <a:ea typeface="华文楷体" pitchFamily="2" charset="-122"/>
              </a:rPr>
              <a:t>k </a:t>
            </a:r>
            <a:r>
              <a:rPr lang="zh-CN" altLang="en-US" sz="3600" b="1" dirty="0">
                <a:latin typeface="华文楷体" pitchFamily="2" charset="-122"/>
                <a:ea typeface="华文楷体" pitchFamily="2" charset="-122"/>
              </a:rPr>
              <a:t>服从参数为 </a:t>
            </a:r>
            <a:r>
              <a:rPr lang="en-US" altLang="zh-CN" sz="3600" b="1" dirty="0">
                <a:latin typeface="华文楷体" pitchFamily="2" charset="-122"/>
                <a:ea typeface="华文楷体" pitchFamily="2" charset="-122"/>
              </a:rPr>
              <a:t>k</a:t>
            </a:r>
            <a:r>
              <a:rPr lang="zh-CN" altLang="en-US" sz="3600" b="1" dirty="0">
                <a:latin typeface="华文楷体" pitchFamily="2" charset="-122"/>
                <a:ea typeface="华文楷体" pitchFamily="2" charset="-122"/>
              </a:rPr>
              <a:t>的泊松分布；</a:t>
            </a:r>
            <a:endParaRPr lang="en-US" altLang="zh-CN" sz="3600" b="1" dirty="0">
              <a:latin typeface="华文楷体" pitchFamily="2" charset="-122"/>
              <a:ea typeface="华文楷体" pitchFamily="2" charset="-122"/>
            </a:endParaRPr>
          </a:p>
        </p:txBody>
      </p:sp>
      <p:sp>
        <p:nvSpPr>
          <p:cNvPr id="35847" name="Text Box 11"/>
          <p:cNvSpPr txBox="1"/>
          <p:nvPr/>
        </p:nvSpPr>
        <p:spPr>
          <a:xfrm>
            <a:off x="360363" y="2009775"/>
            <a:ext cx="7569200" cy="646113"/>
          </a:xfrm>
          <a:prstGeom prst="rect">
            <a:avLst/>
          </a:prstGeom>
          <a:noFill/>
          <a:ln w="9525">
            <a:noFill/>
          </a:ln>
        </p:spPr>
        <p:txBody>
          <a:bodyPr anchor="t" anchorCtr="0">
            <a:spAutoFit/>
          </a:bodyPr>
          <a:p>
            <a:r>
              <a:rPr lang="en-US" altLang="zh-CN" sz="3600" b="1" dirty="0">
                <a:latin typeface="华文楷体" pitchFamily="2" charset="-122"/>
                <a:ea typeface="华文楷体" pitchFamily="2" charset="-122"/>
              </a:rPr>
              <a:t>(</a:t>
            </a:r>
            <a:r>
              <a:rPr lang="en-US" altLang="zh-CN" sz="3600" b="1" i="1" dirty="0">
                <a:latin typeface="华文楷体" pitchFamily="2" charset="-122"/>
                <a:ea typeface="华文楷体" pitchFamily="2" charset="-122"/>
              </a:rPr>
              <a:t>B</a:t>
            </a:r>
            <a:r>
              <a:rPr lang="en-US" altLang="zh-CN" sz="3600" b="1" dirty="0">
                <a:latin typeface="华文楷体" pitchFamily="2" charset="-122"/>
                <a:ea typeface="华文楷体" pitchFamily="2" charset="-122"/>
              </a:rPr>
              <a:t>) </a:t>
            </a:r>
            <a:r>
              <a:rPr lang="en-US" altLang="zh-CN" sz="3600" b="1" i="1" dirty="0">
                <a:latin typeface="华文楷体" pitchFamily="2" charset="-122"/>
                <a:ea typeface="华文楷体" pitchFamily="2" charset="-122"/>
              </a:rPr>
              <a:t>X</a:t>
            </a:r>
            <a:r>
              <a:rPr lang="en-US" altLang="zh-CN" sz="3600" b="1" baseline="-25000" dirty="0">
                <a:latin typeface="华文楷体" pitchFamily="2" charset="-122"/>
                <a:ea typeface="华文楷体" pitchFamily="2" charset="-122"/>
              </a:rPr>
              <a:t>k </a:t>
            </a:r>
            <a:r>
              <a:rPr lang="zh-CN" altLang="en-US" sz="3600" b="1" dirty="0">
                <a:latin typeface="华文楷体" pitchFamily="2" charset="-122"/>
                <a:ea typeface="华文楷体" pitchFamily="2" charset="-122"/>
              </a:rPr>
              <a:t>服从参数为       的指数分布；</a:t>
            </a:r>
            <a:endParaRPr lang="en-US" altLang="zh-CN" sz="3600" b="1" dirty="0">
              <a:latin typeface="华文楷体" pitchFamily="2" charset="-122"/>
              <a:ea typeface="华文楷体" pitchFamily="2" charset="-122"/>
            </a:endParaRPr>
          </a:p>
        </p:txBody>
      </p:sp>
      <p:sp>
        <p:nvSpPr>
          <p:cNvPr id="330765" name="Text Box 13"/>
          <p:cNvSpPr txBox="1"/>
          <p:nvPr/>
        </p:nvSpPr>
        <p:spPr>
          <a:xfrm>
            <a:off x="73025" y="4071938"/>
            <a:ext cx="8785225" cy="2308225"/>
          </a:xfrm>
          <a:prstGeom prst="rect">
            <a:avLst/>
          </a:prstGeom>
          <a:noFill/>
          <a:ln w="9525">
            <a:noFill/>
          </a:ln>
        </p:spPr>
        <p:txBody>
          <a:bodyPr anchor="t" anchorCtr="0">
            <a:spAutoFit/>
          </a:bodyPr>
          <a:p>
            <a:r>
              <a:rPr lang="zh-CN" altLang="en-US" sz="3600" b="1" dirty="0">
                <a:solidFill>
                  <a:srgbClr val="FF0066"/>
                </a:solidFill>
                <a:latin typeface="Arial" panose="020B0604020202020204" pitchFamily="34" charset="0"/>
                <a:ea typeface="楷体_GB2312" pitchFamily="49" charset="-122"/>
              </a:rPr>
              <a:t>分析：</a:t>
            </a:r>
            <a:r>
              <a:rPr lang="zh-CN" altLang="en-US" sz="3600" b="1" dirty="0">
                <a:solidFill>
                  <a:srgbClr val="0000CC"/>
                </a:solidFill>
                <a:latin typeface="Arial" panose="020B0604020202020204" pitchFamily="34" charset="0"/>
                <a:ea typeface="楷体_GB2312" pitchFamily="49" charset="-122"/>
              </a:rPr>
              <a:t>如果序列独立同分布</a:t>
            </a:r>
            <a:r>
              <a:rPr lang="en-US" altLang="zh-CN" sz="3600" b="1" dirty="0">
                <a:solidFill>
                  <a:srgbClr val="0000CC"/>
                </a:solidFill>
                <a:latin typeface="Arial" panose="020B0604020202020204" pitchFamily="34" charset="0"/>
                <a:ea typeface="楷体_GB2312" pitchFamily="49" charset="-122"/>
              </a:rPr>
              <a:t>,</a:t>
            </a:r>
            <a:r>
              <a:rPr lang="zh-CN" altLang="en-US" sz="3600" b="1" dirty="0">
                <a:solidFill>
                  <a:srgbClr val="0000CC"/>
                </a:solidFill>
                <a:latin typeface="Arial" panose="020B0604020202020204" pitchFamily="34" charset="0"/>
                <a:ea typeface="楷体_GB2312" pitchFamily="49" charset="-122"/>
              </a:rPr>
              <a:t>可判断是否满足辛钦大数定理</a:t>
            </a:r>
            <a:r>
              <a:rPr lang="en-US" altLang="zh-CN" sz="3600" b="1" dirty="0">
                <a:solidFill>
                  <a:srgbClr val="0000CC"/>
                </a:solidFill>
                <a:latin typeface="Arial" panose="020B0604020202020204" pitchFamily="34" charset="0"/>
                <a:ea typeface="楷体_GB2312" pitchFamily="49" charset="-122"/>
              </a:rPr>
              <a:t>;</a:t>
            </a:r>
            <a:endParaRPr lang="zh-CN" altLang="en-US" sz="3600" b="1" dirty="0">
              <a:solidFill>
                <a:srgbClr val="0000CC"/>
              </a:solidFill>
              <a:latin typeface="Arial" panose="020B0604020202020204" pitchFamily="34" charset="0"/>
              <a:ea typeface="楷体_GB2312" pitchFamily="49" charset="-122"/>
            </a:endParaRPr>
          </a:p>
          <a:p>
            <a:r>
              <a:rPr lang="zh-CN" altLang="en-US" sz="3600" b="1" dirty="0">
                <a:solidFill>
                  <a:srgbClr val="0000CC"/>
                </a:solidFill>
                <a:latin typeface="Arial" panose="020B0604020202020204" pitchFamily="34" charset="0"/>
                <a:ea typeface="楷体_GB2312" pitchFamily="49" charset="-122"/>
              </a:rPr>
              <a:t>    如果序列独立但分布不同，可判断是否满足切比雪夫大数定理</a:t>
            </a:r>
            <a:r>
              <a:rPr lang="en-US" altLang="zh-CN" sz="3600" b="1" dirty="0">
                <a:solidFill>
                  <a:srgbClr val="0000CC"/>
                </a:solidFill>
                <a:latin typeface="Arial" panose="020B0604020202020204" pitchFamily="34" charset="0"/>
                <a:ea typeface="楷体_GB2312" pitchFamily="49" charset="-122"/>
              </a:rPr>
              <a:t>.</a:t>
            </a:r>
            <a:endParaRPr lang="zh-CN" altLang="en-US" sz="3600" b="1" dirty="0">
              <a:solidFill>
                <a:srgbClr val="0000CC"/>
              </a:solidFill>
              <a:latin typeface="Arial" panose="020B0604020202020204" pitchFamily="34" charset="0"/>
              <a:ea typeface="楷体_GB2312" pitchFamily="49" charset="-122"/>
            </a:endParaRPr>
          </a:p>
        </p:txBody>
      </p:sp>
      <p:sp>
        <p:nvSpPr>
          <p:cNvPr id="330766" name="Rectangle 14"/>
          <p:cNvSpPr/>
          <p:nvPr/>
        </p:nvSpPr>
        <p:spPr>
          <a:xfrm>
            <a:off x="7786688" y="142875"/>
            <a:ext cx="714375" cy="646113"/>
          </a:xfrm>
          <a:prstGeom prst="rect">
            <a:avLst/>
          </a:prstGeom>
          <a:noFill/>
          <a:ln w="28575">
            <a:noFill/>
          </a:ln>
        </p:spPr>
        <p:txBody>
          <a:bodyPr anchor="t" anchorCtr="0">
            <a:spAutoFit/>
          </a:bodyPr>
          <a:p>
            <a:r>
              <a:rPr lang="en-US" altLang="zh-CN" sz="3600" b="1" dirty="0">
                <a:solidFill>
                  <a:srgbClr val="FF0000"/>
                </a:solidFill>
                <a:latin typeface="Times New Roman" panose="02020603050405020304" pitchFamily="18" charset="0"/>
                <a:ea typeface="楷体_GB2312" pitchFamily="49" charset="-122"/>
              </a:rPr>
              <a:t>A</a:t>
            </a:r>
            <a:endParaRPr lang="en-US" altLang="zh-CN" sz="3600" b="1" dirty="0">
              <a:solidFill>
                <a:srgbClr val="FF0000"/>
              </a:solidFill>
              <a:latin typeface="Times New Roman" panose="02020603050405020304" pitchFamily="18" charset="0"/>
              <a:ea typeface="楷体_GB2312" pitchFamily="49" charset="-122"/>
            </a:endParaRPr>
          </a:p>
        </p:txBody>
      </p:sp>
      <p:graphicFrame>
        <p:nvGraphicFramePr>
          <p:cNvPr id="35850" name="Object 16"/>
          <p:cNvGraphicFramePr/>
          <p:nvPr/>
        </p:nvGraphicFramePr>
        <p:xfrm>
          <a:off x="4071938" y="2071688"/>
          <a:ext cx="647700" cy="581025"/>
        </p:xfrm>
        <a:graphic>
          <a:graphicData uri="http://schemas.openxmlformats.org/presentationml/2006/ole">
            <mc:AlternateContent xmlns:mc="http://schemas.openxmlformats.org/markup-compatibility/2006">
              <mc:Choice xmlns:v="urn:schemas-microsoft-com:vml" Requires="v">
                <p:oleObj spid="_x0000_s3147" name="" r:id="rId5" imgW="241300" imgH="215900" progId="Equation.DSMT4">
                  <p:embed/>
                </p:oleObj>
              </mc:Choice>
              <mc:Fallback>
                <p:oleObj name="" r:id="rId5" imgW="241300" imgH="215900" progId="Equation.DSMT4">
                  <p:embed/>
                  <p:pic>
                    <p:nvPicPr>
                      <p:cNvPr id="0" name="图片 3146"/>
                      <p:cNvPicPr/>
                      <p:nvPr/>
                    </p:nvPicPr>
                    <p:blipFill>
                      <a:blip r:embed="rId6">
                        <a:clrChange>
                          <a:clrFrom>
                            <a:srgbClr val="000000"/>
                          </a:clrFrom>
                          <a:clrTo>
                            <a:srgbClr val="000000"/>
                          </a:clrTo>
                        </a:clrChange>
                      </a:blip>
                      <a:stretch>
                        <a:fillRect/>
                      </a:stretch>
                    </p:blipFill>
                    <p:spPr>
                      <a:xfrm>
                        <a:off x="4071938" y="2071688"/>
                        <a:ext cx="647700" cy="581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0765">
                                            <p:txEl>
                                              <p:charRg st="0" end="28"/>
                                            </p:txEl>
                                          </p:spTgt>
                                        </p:tgtEl>
                                        <p:attrNameLst>
                                          <p:attrName>style.visibility</p:attrName>
                                        </p:attrNameLst>
                                      </p:cBhvr>
                                      <p:to>
                                        <p:strVal val="visible"/>
                                      </p:to>
                                    </p:set>
                                    <p:animEffect transition="in" filter="blinds(horizontal)">
                                      <p:cBhvr>
                                        <p:cTn id="7" dur="500"/>
                                        <p:tgtEl>
                                          <p:spTgt spid="33076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0765">
                                            <p:txEl>
                                              <p:charRg st="28" end="61"/>
                                            </p:txEl>
                                          </p:spTgt>
                                        </p:tgtEl>
                                        <p:attrNameLst>
                                          <p:attrName>style.visibility</p:attrName>
                                        </p:attrNameLst>
                                      </p:cBhvr>
                                      <p:to>
                                        <p:strVal val="visible"/>
                                      </p:to>
                                    </p:set>
                                    <p:animEffect transition="in" filter="blinds(horizontal)">
                                      <p:cBhvr>
                                        <p:cTn id="12" dur="500"/>
                                        <p:tgtEl>
                                          <p:spTgt spid="330765">
                                            <p:txEl>
                                              <p:charRg st="28"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0766"/>
                                        </p:tgtEl>
                                        <p:attrNameLst>
                                          <p:attrName>style.visibility</p:attrName>
                                        </p:attrNameLst>
                                      </p:cBhvr>
                                      <p:to>
                                        <p:strVal val="visible"/>
                                      </p:to>
                                    </p:set>
                                    <p:animEffect transition="in" filter="blinds(horizontal)">
                                      <p:cBhvr>
                                        <p:cTn id="17" dur="500"/>
                                        <p:tgtEl>
                                          <p:spTgt spid="330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5" grpId="0" build="allAtOnce"/>
      <p:bldP spid="3307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Text Box 2"/>
          <p:cNvSpPr txBox="1"/>
          <p:nvPr/>
        </p:nvSpPr>
        <p:spPr>
          <a:xfrm>
            <a:off x="214313" y="123825"/>
            <a:ext cx="7858125" cy="646113"/>
          </a:xfrm>
          <a:prstGeom prst="rect">
            <a:avLst/>
          </a:prstGeom>
          <a:noFill/>
          <a:ln w="9525">
            <a:noFill/>
          </a:ln>
        </p:spPr>
        <p:txBody>
          <a:bodyPr anchor="t" anchorCtr="0">
            <a:spAutoFit/>
          </a:bodyPr>
          <a:p>
            <a:r>
              <a:rPr lang="zh-CN" altLang="en-US" sz="3600" b="1" dirty="0">
                <a:solidFill>
                  <a:srgbClr val="FF0066"/>
                </a:solidFill>
                <a:latin typeface="Arial" panose="020B0604020202020204" pitchFamily="34" charset="0"/>
                <a:ea typeface="黑体" panose="02010609060101010101" pitchFamily="49" charset="-122"/>
              </a:rPr>
              <a:t>解</a:t>
            </a:r>
            <a:r>
              <a:rPr lang="zh-CN" altLang="en-US" sz="3600" b="1" dirty="0">
                <a:latin typeface="Arial" panose="020B0604020202020204" pitchFamily="34" charset="0"/>
                <a:ea typeface="楷体_GB2312" pitchFamily="49" charset="-122"/>
              </a:rPr>
              <a:t>  </a:t>
            </a:r>
            <a:r>
              <a:rPr lang="en-US" altLang="zh-CN" sz="3600" b="1" dirty="0">
                <a:latin typeface="Times New Roman" panose="02020603050405020304" pitchFamily="18" charset="0"/>
                <a:ea typeface="楷体_GB2312" pitchFamily="49" charset="-122"/>
              </a:rPr>
              <a:t>(A)</a:t>
            </a:r>
            <a:r>
              <a:rPr lang="zh-CN" altLang="en-US" sz="3600" b="1" dirty="0">
                <a:latin typeface="Times New Roman" panose="02020603050405020304" pitchFamily="18" charset="0"/>
                <a:ea typeface="楷体_GB2312" pitchFamily="49" charset="-122"/>
              </a:rPr>
              <a:t>中</a:t>
            </a:r>
            <a:r>
              <a:rPr lang="en-US" altLang="zh-CN" sz="3600" b="1" i="1" dirty="0">
                <a:latin typeface="Times New Roman" panose="02020603050405020304" pitchFamily="18" charset="0"/>
                <a:ea typeface="仿宋_GB2312" pitchFamily="49" charset="-122"/>
              </a:rPr>
              <a:t>X</a:t>
            </a:r>
            <a:r>
              <a:rPr lang="en-US" altLang="zh-CN" sz="3600" b="1" baseline="-25000" dirty="0">
                <a:latin typeface="Times New Roman" panose="02020603050405020304" pitchFamily="18" charset="0"/>
                <a:ea typeface="仿宋_GB2312" pitchFamily="49" charset="-122"/>
              </a:rPr>
              <a:t>k </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且</a:t>
            </a:r>
            <a:endParaRPr lang="zh-CN" altLang="en-US" sz="3600" b="1" dirty="0">
              <a:latin typeface="Times New Roman" panose="02020603050405020304" pitchFamily="18" charset="0"/>
              <a:ea typeface="楷体_GB2312" pitchFamily="49" charset="-122"/>
            </a:endParaRPr>
          </a:p>
        </p:txBody>
      </p:sp>
      <p:grpSp>
        <p:nvGrpSpPr>
          <p:cNvPr id="2" name="Group 4"/>
          <p:cNvGrpSpPr/>
          <p:nvPr/>
        </p:nvGrpSpPr>
        <p:grpSpPr>
          <a:xfrm>
            <a:off x="5367338" y="819150"/>
            <a:ext cx="3990975" cy="1073150"/>
            <a:chOff x="1961" y="1570"/>
            <a:chExt cx="2514" cy="676"/>
          </a:xfrm>
        </p:grpSpPr>
        <p:sp>
          <p:nvSpPr>
            <p:cNvPr id="36867" name="Text Box 5"/>
            <p:cNvSpPr txBox="1"/>
            <p:nvPr/>
          </p:nvSpPr>
          <p:spPr>
            <a:xfrm>
              <a:off x="1961" y="1717"/>
              <a:ext cx="2514" cy="407"/>
            </a:xfrm>
            <a:prstGeom prst="rect">
              <a:avLst/>
            </a:prstGeom>
            <a:noFill/>
            <a:ln w="9525">
              <a:noFill/>
            </a:ln>
          </p:spPr>
          <p:txBody>
            <a:bodyPr wrap="none" anchor="t" anchorCtr="0">
              <a:spAutoFit/>
            </a:bodyPr>
            <a:p>
              <a:r>
                <a:rPr lang="zh-CN" altLang="en-US" sz="3600" b="1" dirty="0">
                  <a:latin typeface="Arial" panose="020B0604020202020204" pitchFamily="34" charset="0"/>
                  <a:ea typeface="楷体_GB2312" pitchFamily="49" charset="-122"/>
                </a:rPr>
                <a:t>（       绝对收敛）</a:t>
              </a:r>
              <a:endParaRPr lang="zh-CN" altLang="en-US" sz="3600" b="1" dirty="0">
                <a:latin typeface="Arial" panose="020B0604020202020204" pitchFamily="34" charset="0"/>
                <a:ea typeface="楷体_GB2312" pitchFamily="49" charset="-122"/>
              </a:endParaRPr>
            </a:p>
          </p:txBody>
        </p:sp>
        <p:graphicFrame>
          <p:nvGraphicFramePr>
            <p:cNvPr id="36868" name="Object 6"/>
            <p:cNvGraphicFramePr/>
            <p:nvPr/>
          </p:nvGraphicFramePr>
          <p:xfrm>
            <a:off x="2300" y="1570"/>
            <a:ext cx="555" cy="676"/>
          </p:xfrm>
          <a:graphic>
            <a:graphicData uri="http://schemas.openxmlformats.org/presentationml/2006/ole">
              <mc:AlternateContent xmlns:mc="http://schemas.openxmlformats.org/markup-compatibility/2006">
                <mc:Choice xmlns:v="urn:schemas-microsoft-com:vml" Requires="v">
                  <p:oleObj spid="_x0000_s3165" name="" r:id="rId1" imgW="405765" imgH="494665" progId="Equation.DSMT4">
                    <p:embed/>
                  </p:oleObj>
                </mc:Choice>
                <mc:Fallback>
                  <p:oleObj name="" r:id="rId1" imgW="405765" imgH="494665" progId="Equation.DSMT4">
                    <p:embed/>
                    <p:pic>
                      <p:nvPicPr>
                        <p:cNvPr id="0" name="图片 3164"/>
                        <p:cNvPicPr/>
                        <p:nvPr/>
                      </p:nvPicPr>
                      <p:blipFill>
                        <a:blip r:embed="rId2">
                          <a:clrChange>
                            <a:clrFrom>
                              <a:srgbClr val="000000"/>
                            </a:clrFrom>
                            <a:clrTo>
                              <a:srgbClr val="000000"/>
                            </a:clrTo>
                          </a:clrChange>
                        </a:blip>
                        <a:stretch>
                          <a:fillRect/>
                        </a:stretch>
                      </p:blipFill>
                      <p:spPr>
                        <a:xfrm>
                          <a:off x="2300" y="1570"/>
                          <a:ext cx="555" cy="676"/>
                        </a:xfrm>
                        <a:prstGeom prst="rect">
                          <a:avLst/>
                        </a:prstGeom>
                        <a:noFill/>
                        <a:ln w="38100">
                          <a:noFill/>
                          <a:miter/>
                        </a:ln>
                      </p:spPr>
                    </p:pic>
                  </p:oleObj>
                </mc:Fallback>
              </mc:AlternateContent>
            </a:graphicData>
          </a:graphic>
        </p:graphicFrame>
      </p:grpSp>
      <p:sp>
        <p:nvSpPr>
          <p:cNvPr id="331783" name="Text Box 7"/>
          <p:cNvSpPr txBox="1"/>
          <p:nvPr/>
        </p:nvSpPr>
        <p:spPr>
          <a:xfrm>
            <a:off x="4429125" y="1106488"/>
            <a:ext cx="1574800" cy="646112"/>
          </a:xfrm>
          <a:prstGeom prst="rect">
            <a:avLst/>
          </a:prstGeom>
          <a:noFill/>
          <a:ln w="9525">
            <a:noFill/>
          </a:ln>
        </p:spPr>
        <p:txBody>
          <a:bodyPr wrap="none" anchor="t" anchorCtr="0">
            <a:spAutoFit/>
          </a:bodyPr>
          <a:p>
            <a:r>
              <a:rPr lang="zh-CN" altLang="en-US" sz="3600" b="1" dirty="0">
                <a:latin typeface="Arial" panose="020B0604020202020204" pitchFamily="34" charset="0"/>
                <a:ea typeface="楷体_GB2312" pitchFamily="49" charset="-122"/>
              </a:rPr>
              <a:t>存在，</a:t>
            </a:r>
            <a:endParaRPr lang="zh-CN" altLang="en-US" sz="3600" b="1" dirty="0">
              <a:latin typeface="Arial" panose="020B0604020202020204" pitchFamily="34" charset="0"/>
              <a:ea typeface="楷体_GB2312" pitchFamily="49" charset="-122"/>
            </a:endParaRPr>
          </a:p>
        </p:txBody>
      </p:sp>
      <p:sp>
        <p:nvSpPr>
          <p:cNvPr id="331784" name="Text Box 8"/>
          <p:cNvSpPr txBox="1"/>
          <p:nvPr/>
        </p:nvSpPr>
        <p:spPr>
          <a:xfrm>
            <a:off x="142875" y="4338638"/>
            <a:ext cx="8786813" cy="646112"/>
          </a:xfrm>
          <a:prstGeom prst="rect">
            <a:avLst/>
          </a:prstGeom>
          <a:noFill/>
          <a:ln w="9525">
            <a:noFill/>
          </a:ln>
        </p:spPr>
        <p:txBody>
          <a:bodyPr anchor="t" anchorCtr="0">
            <a:spAutoFit/>
          </a:bodyPr>
          <a:p>
            <a:r>
              <a:rPr lang="en-US" altLang="zh-CN" sz="3600" b="1" dirty="0">
                <a:latin typeface="Times New Roman" panose="02020603050405020304" pitchFamily="18" charset="0"/>
                <a:ea typeface="楷体_GB2312" pitchFamily="49" charset="-122"/>
              </a:rPr>
              <a:t>(</a:t>
            </a:r>
            <a:r>
              <a:rPr lang="en-US" altLang="zh-CN" sz="3600" b="1" i="1" dirty="0">
                <a:latin typeface="Times New Roman" panose="02020603050405020304" pitchFamily="18" charset="0"/>
                <a:ea typeface="楷体_GB2312" pitchFamily="49" charset="-122"/>
              </a:rPr>
              <a:t>D</a:t>
            </a:r>
            <a:r>
              <a:rPr lang="en-US" altLang="zh-CN" sz="3600" b="1" dirty="0">
                <a:latin typeface="Times New Roman" panose="02020603050405020304" pitchFamily="18" charset="0"/>
                <a:ea typeface="楷体_GB2312" pitchFamily="49" charset="-122"/>
              </a:rPr>
              <a:t>)</a:t>
            </a:r>
            <a:r>
              <a:rPr lang="zh-CN" altLang="en-US" sz="3600" b="1" dirty="0">
                <a:latin typeface="Arial" panose="020B0604020202020204" pitchFamily="34" charset="0"/>
                <a:ea typeface="楷体_GB2312" pitchFamily="49" charset="-122"/>
              </a:rPr>
              <a:t>中</a:t>
            </a:r>
            <a:r>
              <a:rPr lang="en-US" altLang="zh-CN" sz="3600" b="1" i="1" dirty="0">
                <a:latin typeface="Times New Roman" panose="02020603050405020304" pitchFamily="18" charset="0"/>
                <a:ea typeface="仿宋_GB2312" pitchFamily="49" charset="-122"/>
              </a:rPr>
              <a:t>X</a:t>
            </a:r>
            <a:r>
              <a:rPr lang="en-US" altLang="zh-CN" sz="3600" b="1" i="1" baseline="-25000" dirty="0">
                <a:latin typeface="Times New Roman" panose="02020603050405020304" pitchFamily="18" charset="0"/>
                <a:ea typeface="仿宋_GB2312" pitchFamily="49" charset="-122"/>
              </a:rPr>
              <a:t>k</a:t>
            </a:r>
            <a:r>
              <a:rPr lang="zh-CN" altLang="en-US" sz="3600" b="1" dirty="0">
                <a:latin typeface="Times New Roman" panose="02020603050405020304" pitchFamily="18" charset="0"/>
                <a:ea typeface="楷体_GB2312" pitchFamily="49" charset="-122"/>
              </a:rPr>
              <a:t>独立同分布</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但</a:t>
            </a:r>
            <a:r>
              <a:rPr lang="zh-CN" altLang="en-US" sz="3600" b="1" i="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不存在：</a:t>
            </a:r>
            <a:endParaRPr lang="zh-CN" altLang="en-US" sz="3600" b="1" dirty="0">
              <a:latin typeface="Times New Roman" panose="02020603050405020304" pitchFamily="18" charset="0"/>
              <a:ea typeface="楷体_GB2312" pitchFamily="49" charset="-122"/>
            </a:endParaRPr>
          </a:p>
        </p:txBody>
      </p:sp>
      <p:graphicFrame>
        <p:nvGraphicFramePr>
          <p:cNvPr id="331785" name="Object 9"/>
          <p:cNvGraphicFramePr/>
          <p:nvPr/>
        </p:nvGraphicFramePr>
        <p:xfrm>
          <a:off x="1428750" y="4981575"/>
          <a:ext cx="4375150" cy="1019175"/>
        </p:xfrm>
        <a:graphic>
          <a:graphicData uri="http://schemas.openxmlformats.org/presentationml/2006/ole">
            <mc:AlternateContent xmlns:mc="http://schemas.openxmlformats.org/markup-compatibility/2006">
              <mc:Choice xmlns:v="urn:schemas-microsoft-com:vml" Requires="v">
                <p:oleObj spid="_x0000_s3161" name="" r:id="rId3" imgW="2069465" imgH="482600" progId="Equation.DSMT4">
                  <p:embed/>
                </p:oleObj>
              </mc:Choice>
              <mc:Fallback>
                <p:oleObj name="" r:id="rId3" imgW="2069465" imgH="482600" progId="Equation.DSMT4">
                  <p:embed/>
                  <p:pic>
                    <p:nvPicPr>
                      <p:cNvPr id="0" name="图片 3160"/>
                      <p:cNvPicPr/>
                      <p:nvPr/>
                    </p:nvPicPr>
                    <p:blipFill>
                      <a:blip r:embed="rId4">
                        <a:clrChange>
                          <a:clrFrom>
                            <a:srgbClr val="000000"/>
                          </a:clrFrom>
                          <a:clrTo>
                            <a:srgbClr val="000000"/>
                          </a:clrTo>
                        </a:clrChange>
                      </a:blip>
                      <a:stretch>
                        <a:fillRect/>
                      </a:stretch>
                    </p:blipFill>
                    <p:spPr>
                      <a:xfrm>
                        <a:off x="1428750" y="4981575"/>
                        <a:ext cx="4375150" cy="1019175"/>
                      </a:xfrm>
                      <a:prstGeom prst="rect">
                        <a:avLst/>
                      </a:prstGeom>
                      <a:noFill/>
                      <a:ln w="38100">
                        <a:noFill/>
                        <a:miter/>
                      </a:ln>
                    </p:spPr>
                  </p:pic>
                </p:oleObj>
              </mc:Fallback>
            </mc:AlternateContent>
          </a:graphicData>
        </a:graphic>
      </p:graphicFrame>
      <p:sp>
        <p:nvSpPr>
          <p:cNvPr id="331786" name="Text Box 10"/>
          <p:cNvSpPr txBox="1"/>
          <p:nvPr/>
        </p:nvSpPr>
        <p:spPr>
          <a:xfrm>
            <a:off x="5786438" y="5124450"/>
            <a:ext cx="1239837" cy="646113"/>
          </a:xfrm>
          <a:prstGeom prst="rect">
            <a:avLst/>
          </a:prstGeom>
          <a:noFill/>
          <a:ln w="9525">
            <a:noFill/>
          </a:ln>
        </p:spPr>
        <p:txBody>
          <a:bodyPr wrap="none" anchor="t" anchorCtr="0">
            <a:spAutoFit/>
          </a:bodyPr>
          <a:p>
            <a:r>
              <a:rPr lang="zh-CN" altLang="en-US" sz="3600" b="1" dirty="0">
                <a:latin typeface="Arial" panose="020B0604020202020204" pitchFamily="34" charset="0"/>
                <a:ea typeface="楷体_GB2312" pitchFamily="49" charset="-122"/>
              </a:rPr>
              <a:t>发散</a:t>
            </a:r>
            <a:r>
              <a:rPr lang="en-US" altLang="zh-CN" sz="3600" b="1" dirty="0">
                <a:latin typeface="Arial" panose="020B0604020202020204" pitchFamily="34" charset="0"/>
                <a:ea typeface="楷体_GB2312" pitchFamily="49" charset="-122"/>
              </a:rPr>
              <a:t>.</a:t>
            </a:r>
            <a:endParaRPr lang="en-US" altLang="zh-CN" sz="3600" b="1" dirty="0">
              <a:latin typeface="Arial" panose="020B0604020202020204" pitchFamily="34" charset="0"/>
              <a:ea typeface="楷体_GB2312" pitchFamily="49" charset="-122"/>
            </a:endParaRPr>
          </a:p>
        </p:txBody>
      </p:sp>
      <p:sp>
        <p:nvSpPr>
          <p:cNvPr id="331787" name="Text Box 11"/>
          <p:cNvSpPr txBox="1"/>
          <p:nvPr/>
        </p:nvSpPr>
        <p:spPr>
          <a:xfrm>
            <a:off x="142875" y="3548063"/>
            <a:ext cx="8748713" cy="757237"/>
          </a:xfrm>
          <a:prstGeom prst="rect">
            <a:avLst/>
          </a:prstGeom>
          <a:noFill/>
          <a:ln w="9525">
            <a:noFill/>
          </a:ln>
        </p:spPr>
        <p:txBody>
          <a:bodyPr anchor="t" anchorCtr="0">
            <a:spAutoFit/>
          </a:bodyPr>
          <a:p>
            <a:pPr>
              <a:lnSpc>
                <a:spcPct val="120000"/>
              </a:lnSpc>
            </a:pPr>
            <a:r>
              <a:rPr lang="en-US" altLang="zh-CN" sz="3600" b="1" dirty="0">
                <a:latin typeface="Times New Roman" panose="02020603050405020304" pitchFamily="18" charset="0"/>
                <a:ea typeface="楷体_GB2312" pitchFamily="49" charset="-122"/>
              </a:rPr>
              <a:t>(</a:t>
            </a:r>
            <a:r>
              <a:rPr lang="en-US" altLang="zh-CN" sz="3600" b="1" i="1" dirty="0">
                <a:latin typeface="Times New Roman" panose="02020603050405020304" pitchFamily="18" charset="0"/>
                <a:ea typeface="楷体_GB2312" pitchFamily="49" charset="-122"/>
              </a:rPr>
              <a:t>C</a:t>
            </a:r>
            <a:r>
              <a:rPr lang="en-US" altLang="zh-CN" sz="3600" b="1" dirty="0">
                <a:latin typeface="Times New Roman" panose="02020603050405020304" pitchFamily="18" charset="0"/>
                <a:ea typeface="楷体_GB2312" pitchFamily="49" charset="-122"/>
              </a:rPr>
              <a:t>)</a:t>
            </a:r>
            <a:r>
              <a:rPr lang="zh-CN" altLang="en-US" sz="3600" b="1" dirty="0">
                <a:latin typeface="Arial" panose="020B0604020202020204" pitchFamily="34" charset="0"/>
                <a:ea typeface="楷体_GB2312" pitchFamily="49" charset="-122"/>
              </a:rPr>
              <a:t>中</a:t>
            </a:r>
            <a:r>
              <a:rPr lang="en-US" altLang="zh-CN" sz="3600" b="1" i="1" dirty="0">
                <a:latin typeface="Times New Roman" panose="02020603050405020304" pitchFamily="18" charset="0"/>
                <a:ea typeface="仿宋_GB2312" pitchFamily="49" charset="-122"/>
              </a:rPr>
              <a:t>X</a:t>
            </a:r>
            <a:r>
              <a:rPr lang="en-US" altLang="zh-CN" sz="3600" b="1" i="1" baseline="-25000" dirty="0">
                <a:latin typeface="Times New Roman" panose="02020603050405020304" pitchFamily="18" charset="0"/>
                <a:ea typeface="仿宋_GB2312" pitchFamily="49" charset="-122"/>
              </a:rPr>
              <a:t>k</a:t>
            </a:r>
            <a:r>
              <a:rPr lang="zh-CN" altLang="en-US" sz="3600" b="1" dirty="0">
                <a:latin typeface="Times New Roman" panose="02020603050405020304" pitchFamily="18" charset="0"/>
                <a:ea typeface="楷体_GB2312" pitchFamily="49" charset="-122"/>
              </a:rPr>
              <a:t>不同分布</a:t>
            </a:r>
            <a:r>
              <a:rPr lang="en-US" altLang="zh-CN" sz="3600" b="1" dirty="0">
                <a:latin typeface="Times New Roman" panose="02020603050405020304" pitchFamily="18" charset="0"/>
                <a:ea typeface="楷体_GB2312" pitchFamily="49" charset="-122"/>
              </a:rPr>
              <a:t>,</a:t>
            </a:r>
            <a:r>
              <a:rPr lang="en-US" altLang="zh-CN" sz="3600" b="1" i="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是</a:t>
            </a:r>
            <a:r>
              <a:rPr lang="en-US" altLang="zh-CN" sz="3600" b="1" i="1" dirty="0">
                <a:latin typeface="Times New Roman" panose="02020603050405020304" pitchFamily="18" charset="0"/>
                <a:ea typeface="楷体_GB2312" pitchFamily="49" charset="-122"/>
              </a:rPr>
              <a:t>k </a:t>
            </a:r>
            <a:r>
              <a:rPr lang="zh-CN" altLang="en-US" sz="3600" b="1" dirty="0">
                <a:latin typeface="Times New Roman" panose="02020603050405020304" pitchFamily="18" charset="0"/>
                <a:ea typeface="楷体_GB2312" pitchFamily="49" charset="-122"/>
              </a:rPr>
              <a:t>的无界函数</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sp>
        <p:nvSpPr>
          <p:cNvPr id="331788" name="Rectangle 12"/>
          <p:cNvSpPr/>
          <p:nvPr/>
        </p:nvSpPr>
        <p:spPr>
          <a:xfrm>
            <a:off x="142875" y="2838450"/>
            <a:ext cx="4233863" cy="646113"/>
          </a:xfrm>
          <a:prstGeom prst="rect">
            <a:avLst/>
          </a:prstGeom>
          <a:noFill/>
          <a:ln w="9525">
            <a:noFill/>
          </a:ln>
        </p:spPr>
        <p:txBody>
          <a:bodyPr anchor="t" anchorCtr="0">
            <a:spAutoFit/>
          </a:bodyPr>
          <a:p>
            <a:r>
              <a:rPr lang="en-US" altLang="zh-CN" sz="3600" b="1" dirty="0">
                <a:latin typeface="Times New Roman" panose="02020603050405020304" pitchFamily="18" charset="0"/>
                <a:ea typeface="楷体_GB2312" pitchFamily="49" charset="-122"/>
              </a:rPr>
              <a:t>(</a:t>
            </a:r>
            <a:r>
              <a:rPr lang="en-US" altLang="zh-CN" sz="3600" b="1" i="1" dirty="0">
                <a:latin typeface="Times New Roman" panose="02020603050405020304" pitchFamily="18" charset="0"/>
                <a:ea typeface="楷体_GB2312" pitchFamily="49" charset="-122"/>
              </a:rPr>
              <a:t>B</a:t>
            </a:r>
            <a:r>
              <a:rPr lang="en-US" altLang="zh-CN" sz="3600" b="1" dirty="0">
                <a:latin typeface="Times New Roman" panose="02020603050405020304" pitchFamily="18" charset="0"/>
                <a:ea typeface="楷体_GB2312" pitchFamily="49" charset="-122"/>
              </a:rPr>
              <a:t>)</a:t>
            </a:r>
            <a:r>
              <a:rPr lang="zh-CN" altLang="en-US" sz="3600" b="1" dirty="0">
                <a:latin typeface="Times New Roman" panose="02020603050405020304" pitchFamily="18" charset="0"/>
                <a:ea typeface="楷体_GB2312" pitchFamily="49" charset="-122"/>
              </a:rPr>
              <a:t>中</a:t>
            </a:r>
            <a:r>
              <a:rPr lang="en-US" altLang="zh-CN" sz="3600" b="1" i="1" dirty="0">
                <a:latin typeface="Times New Roman" panose="02020603050405020304" pitchFamily="18" charset="0"/>
                <a:ea typeface="楷体_GB2312" pitchFamily="49" charset="-122"/>
              </a:rPr>
              <a:t>X</a:t>
            </a:r>
            <a:r>
              <a:rPr lang="en-US" altLang="zh-CN" sz="3600" b="1" i="1" baseline="-25000" dirty="0">
                <a:latin typeface="Times New Roman" panose="02020603050405020304" pitchFamily="18" charset="0"/>
                <a:ea typeface="楷体_GB2312" pitchFamily="49" charset="-122"/>
              </a:rPr>
              <a:t>k</a:t>
            </a:r>
            <a:r>
              <a:rPr lang="en-US" altLang="zh-CN" sz="3600" b="1" dirty="0">
                <a:latin typeface="Times New Roman" panose="02020603050405020304" pitchFamily="18" charset="0"/>
                <a:ea typeface="楷体_GB2312" pitchFamily="49" charset="-122"/>
              </a:rPr>
              <a:t> </a:t>
            </a:r>
            <a:r>
              <a:rPr lang="zh-CN" altLang="en-US" sz="3600" b="1" dirty="0">
                <a:latin typeface="Times New Roman" panose="02020603050405020304" pitchFamily="18" charset="0"/>
                <a:ea typeface="楷体_GB2312" pitchFamily="49" charset="-122"/>
              </a:rPr>
              <a:t>不同分布</a:t>
            </a:r>
            <a:r>
              <a:rPr lang="en-US" altLang="zh-CN" sz="3600" b="1" dirty="0">
                <a:latin typeface="Times New Roman" panose="02020603050405020304" pitchFamily="18" charset="0"/>
                <a:ea typeface="楷体_GB2312" pitchFamily="49" charset="-122"/>
              </a:rPr>
              <a:t>,</a:t>
            </a:r>
            <a:endParaRPr lang="en-US" altLang="zh-CN" sz="3600" b="1" i="1" dirty="0">
              <a:latin typeface="Times New Roman" panose="02020603050405020304" pitchFamily="18" charset="0"/>
              <a:ea typeface="楷体_GB2312" pitchFamily="49" charset="-122"/>
            </a:endParaRPr>
          </a:p>
        </p:txBody>
      </p:sp>
      <p:graphicFrame>
        <p:nvGraphicFramePr>
          <p:cNvPr id="331789" name="Object 13"/>
          <p:cNvGraphicFramePr/>
          <p:nvPr/>
        </p:nvGraphicFramePr>
        <p:xfrm>
          <a:off x="3786188" y="3695700"/>
          <a:ext cx="1643062" cy="503238"/>
        </p:xfrm>
        <a:graphic>
          <a:graphicData uri="http://schemas.openxmlformats.org/presentationml/2006/ole">
            <mc:AlternateContent xmlns:mc="http://schemas.openxmlformats.org/markup-compatibility/2006">
              <mc:Choice xmlns:v="urn:schemas-microsoft-com:vml" Requires="v">
                <p:oleObj spid="_x0000_s3164" name="" r:id="rId5" imgW="786765" imgH="241300" progId="Equation.DSMT4">
                  <p:embed/>
                </p:oleObj>
              </mc:Choice>
              <mc:Fallback>
                <p:oleObj name="" r:id="rId5" imgW="786765" imgH="241300" progId="Equation.DSMT4">
                  <p:embed/>
                  <p:pic>
                    <p:nvPicPr>
                      <p:cNvPr id="0" name="图片 3163"/>
                      <p:cNvPicPr/>
                      <p:nvPr/>
                    </p:nvPicPr>
                    <p:blipFill>
                      <a:blip r:embed="rId6">
                        <a:clrChange>
                          <a:clrFrom>
                            <a:srgbClr val="000000"/>
                          </a:clrFrom>
                          <a:clrTo>
                            <a:srgbClr val="000000"/>
                          </a:clrTo>
                        </a:clrChange>
                      </a:blip>
                      <a:stretch>
                        <a:fillRect/>
                      </a:stretch>
                    </p:blipFill>
                    <p:spPr>
                      <a:xfrm>
                        <a:off x="3786188" y="3695700"/>
                        <a:ext cx="1643062" cy="503238"/>
                      </a:xfrm>
                      <a:prstGeom prst="rect">
                        <a:avLst/>
                      </a:prstGeom>
                      <a:noFill/>
                      <a:ln w="38100">
                        <a:noFill/>
                        <a:miter/>
                      </a:ln>
                    </p:spPr>
                  </p:pic>
                </p:oleObj>
              </mc:Fallback>
            </mc:AlternateContent>
          </a:graphicData>
        </a:graphic>
      </p:graphicFrame>
      <p:graphicFrame>
        <p:nvGraphicFramePr>
          <p:cNvPr id="331790" name="Object 14"/>
          <p:cNvGraphicFramePr/>
          <p:nvPr/>
        </p:nvGraphicFramePr>
        <p:xfrm>
          <a:off x="3929063" y="2909888"/>
          <a:ext cx="1679575" cy="527050"/>
        </p:xfrm>
        <a:graphic>
          <a:graphicData uri="http://schemas.openxmlformats.org/presentationml/2006/ole">
            <mc:AlternateContent xmlns:mc="http://schemas.openxmlformats.org/markup-compatibility/2006">
              <mc:Choice xmlns:v="urn:schemas-microsoft-com:vml" Requires="v">
                <p:oleObj spid="_x0000_s3163" name="" r:id="rId7" imgW="849630" imgH="266065" progId="Equation.DSMT4">
                  <p:embed/>
                </p:oleObj>
              </mc:Choice>
              <mc:Fallback>
                <p:oleObj name="" r:id="rId7" imgW="849630" imgH="266065" progId="Equation.DSMT4">
                  <p:embed/>
                  <p:pic>
                    <p:nvPicPr>
                      <p:cNvPr id="0" name="图片 3162"/>
                      <p:cNvPicPr/>
                      <p:nvPr/>
                    </p:nvPicPr>
                    <p:blipFill>
                      <a:blip r:embed="rId8">
                        <a:clrChange>
                          <a:clrFrom>
                            <a:srgbClr val="000000"/>
                          </a:clrFrom>
                          <a:clrTo>
                            <a:srgbClr val="000000"/>
                          </a:clrTo>
                        </a:clrChange>
                      </a:blip>
                      <a:stretch>
                        <a:fillRect/>
                      </a:stretch>
                    </p:blipFill>
                    <p:spPr>
                      <a:xfrm>
                        <a:off x="3929063" y="2909888"/>
                        <a:ext cx="1679575" cy="527050"/>
                      </a:xfrm>
                      <a:prstGeom prst="rect">
                        <a:avLst/>
                      </a:prstGeom>
                      <a:noFill/>
                      <a:ln w="38100">
                        <a:noFill/>
                        <a:miter/>
                      </a:ln>
                    </p:spPr>
                  </p:pic>
                </p:oleObj>
              </mc:Fallback>
            </mc:AlternateContent>
          </a:graphicData>
        </a:graphic>
      </p:graphicFrame>
      <p:graphicFrame>
        <p:nvGraphicFramePr>
          <p:cNvPr id="331794" name="Object 18"/>
          <p:cNvGraphicFramePr/>
          <p:nvPr/>
        </p:nvGraphicFramePr>
        <p:xfrm>
          <a:off x="4714875" y="4410075"/>
          <a:ext cx="1071563" cy="509588"/>
        </p:xfrm>
        <a:graphic>
          <a:graphicData uri="http://schemas.openxmlformats.org/presentationml/2006/ole">
            <mc:AlternateContent xmlns:mc="http://schemas.openxmlformats.org/markup-compatibility/2006">
              <mc:Choice xmlns:v="urn:schemas-microsoft-com:vml" Requires="v">
                <p:oleObj spid="_x0000_s3166" name="" r:id="rId9" imgW="508000" imgH="241300" progId="Equation.DSMT4">
                  <p:embed/>
                </p:oleObj>
              </mc:Choice>
              <mc:Fallback>
                <p:oleObj name="" r:id="rId9" imgW="508000" imgH="241300" progId="Equation.DSMT4">
                  <p:embed/>
                  <p:pic>
                    <p:nvPicPr>
                      <p:cNvPr id="0" name="图片 3165"/>
                      <p:cNvPicPr/>
                      <p:nvPr/>
                    </p:nvPicPr>
                    <p:blipFill>
                      <a:blip r:embed="rId10">
                        <a:clrChange>
                          <a:clrFrom>
                            <a:srgbClr val="000000"/>
                          </a:clrFrom>
                          <a:clrTo>
                            <a:srgbClr val="000000"/>
                          </a:clrTo>
                        </a:clrChange>
                      </a:blip>
                      <a:stretch>
                        <a:fillRect/>
                      </a:stretch>
                    </p:blipFill>
                    <p:spPr>
                      <a:xfrm>
                        <a:off x="4714875" y="4410075"/>
                        <a:ext cx="1071563" cy="509588"/>
                      </a:xfrm>
                      <a:prstGeom prst="rect">
                        <a:avLst/>
                      </a:prstGeom>
                      <a:noFill/>
                      <a:ln w="38100">
                        <a:noFill/>
                        <a:miter/>
                      </a:ln>
                    </p:spPr>
                  </p:pic>
                </p:oleObj>
              </mc:Fallback>
            </mc:AlternateContent>
          </a:graphicData>
        </a:graphic>
      </p:graphicFrame>
      <p:sp>
        <p:nvSpPr>
          <p:cNvPr id="331795" name="Rectangle 19"/>
          <p:cNvSpPr/>
          <p:nvPr/>
        </p:nvSpPr>
        <p:spPr>
          <a:xfrm>
            <a:off x="5572125" y="2835275"/>
            <a:ext cx="3425825" cy="646113"/>
          </a:xfrm>
          <a:prstGeom prst="rect">
            <a:avLst/>
          </a:prstGeom>
          <a:noFill/>
          <a:ln w="9525">
            <a:noFill/>
          </a:ln>
        </p:spPr>
        <p:txBody>
          <a:bodyPr wrap="none" anchor="t" anchorCtr="0">
            <a:spAutoFit/>
          </a:bodyPr>
          <a:p>
            <a:r>
              <a:rPr lang="zh-CN" altLang="en-US" sz="3600" b="1" dirty="0">
                <a:latin typeface="Times New Roman" panose="02020603050405020304" pitchFamily="18" charset="0"/>
                <a:ea typeface="楷体_GB2312" pitchFamily="49" charset="-122"/>
              </a:rPr>
              <a:t>是</a:t>
            </a:r>
            <a:r>
              <a:rPr lang="en-US" altLang="zh-CN" sz="3600" b="1" i="1" dirty="0">
                <a:latin typeface="Times New Roman" panose="02020603050405020304" pitchFamily="18" charset="0"/>
                <a:ea typeface="楷体_GB2312" pitchFamily="49" charset="-122"/>
              </a:rPr>
              <a:t>k </a:t>
            </a:r>
            <a:r>
              <a:rPr lang="zh-CN" altLang="en-US" sz="3600" b="1" dirty="0">
                <a:latin typeface="Times New Roman" panose="02020603050405020304" pitchFamily="18" charset="0"/>
                <a:ea typeface="楷体_GB2312" pitchFamily="49" charset="-122"/>
              </a:rPr>
              <a:t>的无界函数</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graphicFrame>
        <p:nvGraphicFramePr>
          <p:cNvPr id="331796" name="Object 20"/>
          <p:cNvGraphicFramePr/>
          <p:nvPr/>
        </p:nvGraphicFramePr>
        <p:xfrm>
          <a:off x="714375" y="838200"/>
          <a:ext cx="3754438" cy="1101725"/>
        </p:xfrm>
        <a:graphic>
          <a:graphicData uri="http://schemas.openxmlformats.org/presentationml/2006/ole">
            <mc:AlternateContent xmlns:mc="http://schemas.openxmlformats.org/markup-compatibility/2006">
              <mc:Choice xmlns:v="urn:schemas-microsoft-com:vml" Requires="v">
                <p:oleObj spid="_x0000_s3162" name="" r:id="rId11" imgW="1472565" imgH="431800" progId="Equation.DSMT4">
                  <p:embed/>
                </p:oleObj>
              </mc:Choice>
              <mc:Fallback>
                <p:oleObj name="" r:id="rId11" imgW="1472565" imgH="431800" progId="Equation.DSMT4">
                  <p:embed/>
                  <p:pic>
                    <p:nvPicPr>
                      <p:cNvPr id="0" name="图片 3161"/>
                      <p:cNvPicPr/>
                      <p:nvPr/>
                    </p:nvPicPr>
                    <p:blipFill>
                      <a:blip r:embed="rId12">
                        <a:clrChange>
                          <a:clrFrom>
                            <a:srgbClr val="000000"/>
                          </a:clrFrom>
                          <a:clrTo>
                            <a:srgbClr val="000000"/>
                          </a:clrTo>
                        </a:clrChange>
                      </a:blip>
                      <a:stretch>
                        <a:fillRect/>
                      </a:stretch>
                    </p:blipFill>
                    <p:spPr>
                      <a:xfrm>
                        <a:off x="714375" y="838200"/>
                        <a:ext cx="3754438" cy="1101725"/>
                      </a:xfrm>
                      <a:prstGeom prst="rect">
                        <a:avLst/>
                      </a:prstGeom>
                      <a:noFill/>
                      <a:ln w="38100">
                        <a:noFill/>
                        <a:miter/>
                      </a:ln>
                    </p:spPr>
                  </p:pic>
                </p:oleObj>
              </mc:Fallback>
            </mc:AlternateContent>
          </a:graphicData>
        </a:graphic>
      </p:graphicFrame>
      <p:sp>
        <p:nvSpPr>
          <p:cNvPr id="17" name="矩形 16"/>
          <p:cNvSpPr/>
          <p:nvPr/>
        </p:nvSpPr>
        <p:spPr>
          <a:xfrm>
            <a:off x="1000125" y="2052638"/>
            <a:ext cx="1560513" cy="646112"/>
          </a:xfrm>
          <a:prstGeom prst="rect">
            <a:avLst/>
          </a:prstGeom>
          <a:noFill/>
          <a:ln w="9525">
            <a:noFill/>
          </a:ln>
        </p:spPr>
        <p:txBody>
          <a:bodyPr wrap="none" anchor="t" anchorCtr="0">
            <a:spAutoFit/>
          </a:bodyPr>
          <a:p>
            <a:r>
              <a:rPr lang="en-US" altLang="zh-CN" sz="3600" b="1" dirty="0">
                <a:solidFill>
                  <a:srgbClr val="FF0066"/>
                </a:solidFill>
                <a:latin typeface="Times New Roman" panose="02020603050405020304" pitchFamily="18" charset="0"/>
                <a:ea typeface="楷体_GB2312" pitchFamily="49" charset="-122"/>
              </a:rPr>
              <a:t>A</a:t>
            </a:r>
            <a:r>
              <a:rPr lang="zh-CN" altLang="en-US" sz="3600" b="1" dirty="0">
                <a:solidFill>
                  <a:srgbClr val="FF0066"/>
                </a:solidFill>
                <a:latin typeface="Times New Roman" panose="02020603050405020304" pitchFamily="18" charset="0"/>
                <a:ea typeface="楷体_GB2312" pitchFamily="49" charset="-122"/>
              </a:rPr>
              <a:t>正确</a:t>
            </a:r>
            <a:r>
              <a:rPr lang="en-US" altLang="zh-CN" sz="3600" b="1" dirty="0">
                <a:solidFill>
                  <a:srgbClr val="FF0066"/>
                </a:solidFill>
                <a:latin typeface="Times New Roman" panose="02020603050405020304" pitchFamily="18" charset="0"/>
                <a:ea typeface="楷体_GB2312" pitchFamily="49" charset="-122"/>
              </a:rPr>
              <a:t>.</a:t>
            </a:r>
            <a:endParaRPr lang="zh-CN" altLang="en-US" dirty="0">
              <a:solidFill>
                <a:srgbClr val="FF0066"/>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78"/>
                                        </p:tgtEl>
                                        <p:attrNameLst>
                                          <p:attrName>style.visibility</p:attrName>
                                        </p:attrNameLst>
                                      </p:cBhvr>
                                      <p:to>
                                        <p:strVal val="visible"/>
                                      </p:to>
                                    </p:set>
                                    <p:animEffect transition="in" filter="blinds(horizontal)">
                                      <p:cBhvr>
                                        <p:cTn id="7" dur="500"/>
                                        <p:tgtEl>
                                          <p:spTgt spid="3317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1796"/>
                                        </p:tgtEl>
                                        <p:attrNameLst>
                                          <p:attrName>style.visibility</p:attrName>
                                        </p:attrNameLst>
                                      </p:cBhvr>
                                      <p:to>
                                        <p:strVal val="visible"/>
                                      </p:to>
                                    </p:set>
                                    <p:animEffect transition="in" filter="blinds(horizontal)">
                                      <p:cBhvr>
                                        <p:cTn id="12" dur="500"/>
                                        <p:tgtEl>
                                          <p:spTgt spid="33179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1783"/>
                                        </p:tgtEl>
                                        <p:attrNameLst>
                                          <p:attrName>style.visibility</p:attrName>
                                        </p:attrNameLst>
                                      </p:cBhvr>
                                      <p:to>
                                        <p:strVal val="visible"/>
                                      </p:to>
                                    </p:set>
                                    <p:animEffect transition="in" filter="blinds(horizontal)">
                                      <p:cBhvr>
                                        <p:cTn id="15" dur="500"/>
                                        <p:tgtEl>
                                          <p:spTgt spid="33178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checkerboard(across)">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31788"/>
                                        </p:tgtEl>
                                        <p:attrNameLst>
                                          <p:attrName>style.visibility</p:attrName>
                                        </p:attrNameLst>
                                      </p:cBhvr>
                                      <p:to>
                                        <p:strVal val="visible"/>
                                      </p:to>
                                    </p:set>
                                    <p:animEffect transition="in" filter="blinds(horizontal)">
                                      <p:cBhvr>
                                        <p:cTn id="30" dur="500"/>
                                        <p:tgtEl>
                                          <p:spTgt spid="33178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31795"/>
                                        </p:tgtEl>
                                        <p:attrNameLst>
                                          <p:attrName>style.visibility</p:attrName>
                                        </p:attrNameLst>
                                      </p:cBhvr>
                                      <p:to>
                                        <p:strVal val="visible"/>
                                      </p:to>
                                    </p:set>
                                    <p:animEffect transition="in" filter="blinds(horizontal)">
                                      <p:cBhvr>
                                        <p:cTn id="33" dur="500"/>
                                        <p:tgtEl>
                                          <p:spTgt spid="331795"/>
                                        </p:tgtEl>
                                      </p:cBhvr>
                                    </p:animEffect>
                                  </p:childTnLst>
                                </p:cTn>
                              </p:par>
                              <p:par>
                                <p:cTn id="34" presetID="3" presetClass="entr" presetSubtype="10" fill="hold" nodeType="withEffect">
                                  <p:stCondLst>
                                    <p:cond delay="0"/>
                                  </p:stCondLst>
                                  <p:childTnLst>
                                    <p:set>
                                      <p:cBhvr>
                                        <p:cTn id="35" dur="1" fill="hold">
                                          <p:stCondLst>
                                            <p:cond delay="0"/>
                                          </p:stCondLst>
                                        </p:cTn>
                                        <p:tgtEl>
                                          <p:spTgt spid="331790"/>
                                        </p:tgtEl>
                                        <p:attrNameLst>
                                          <p:attrName>style.visibility</p:attrName>
                                        </p:attrNameLst>
                                      </p:cBhvr>
                                      <p:to>
                                        <p:strVal val="visible"/>
                                      </p:to>
                                    </p:set>
                                    <p:animEffect transition="in" filter="blinds(horizontal)">
                                      <p:cBhvr>
                                        <p:cTn id="36" dur="500"/>
                                        <p:tgtEl>
                                          <p:spTgt spid="33179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31789"/>
                                        </p:tgtEl>
                                        <p:attrNameLst>
                                          <p:attrName>style.visibility</p:attrName>
                                        </p:attrNameLst>
                                      </p:cBhvr>
                                      <p:to>
                                        <p:strVal val="visible"/>
                                      </p:to>
                                    </p:set>
                                    <p:animEffect transition="in" filter="blinds(horizontal)">
                                      <p:cBhvr>
                                        <p:cTn id="41" dur="500"/>
                                        <p:tgtEl>
                                          <p:spTgt spid="331789"/>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31787"/>
                                        </p:tgtEl>
                                        <p:attrNameLst>
                                          <p:attrName>style.visibility</p:attrName>
                                        </p:attrNameLst>
                                      </p:cBhvr>
                                      <p:to>
                                        <p:strVal val="visible"/>
                                      </p:to>
                                    </p:set>
                                    <p:animEffect transition="in" filter="blinds(horizontal)">
                                      <p:cBhvr>
                                        <p:cTn id="44" dur="500"/>
                                        <p:tgtEl>
                                          <p:spTgt spid="331787"/>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31794"/>
                                        </p:tgtEl>
                                        <p:attrNameLst>
                                          <p:attrName>style.visibility</p:attrName>
                                        </p:attrNameLst>
                                      </p:cBhvr>
                                      <p:to>
                                        <p:strVal val="visible"/>
                                      </p:to>
                                    </p:set>
                                    <p:animEffect transition="in" filter="blinds(horizontal)">
                                      <p:cBhvr>
                                        <p:cTn id="49" dur="500"/>
                                        <p:tgtEl>
                                          <p:spTgt spid="33179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31784"/>
                                        </p:tgtEl>
                                        <p:attrNameLst>
                                          <p:attrName>style.visibility</p:attrName>
                                        </p:attrNameLst>
                                      </p:cBhvr>
                                      <p:to>
                                        <p:strVal val="visible"/>
                                      </p:to>
                                    </p:set>
                                    <p:animEffect transition="in" filter="blinds(horizontal)">
                                      <p:cBhvr>
                                        <p:cTn id="52" dur="500"/>
                                        <p:tgtEl>
                                          <p:spTgt spid="3317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31785"/>
                                        </p:tgtEl>
                                        <p:attrNameLst>
                                          <p:attrName>style.visibility</p:attrName>
                                        </p:attrNameLst>
                                      </p:cBhvr>
                                      <p:to>
                                        <p:strVal val="visible"/>
                                      </p:to>
                                    </p:set>
                                    <p:animEffect transition="in" filter="blinds(horizontal)">
                                      <p:cBhvr>
                                        <p:cTn id="57" dur="500"/>
                                        <p:tgtEl>
                                          <p:spTgt spid="331785"/>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31786"/>
                                        </p:tgtEl>
                                        <p:attrNameLst>
                                          <p:attrName>style.visibility</p:attrName>
                                        </p:attrNameLst>
                                      </p:cBhvr>
                                      <p:to>
                                        <p:strVal val="visible"/>
                                      </p:to>
                                    </p:set>
                                    <p:animEffect transition="in" filter="blinds(horizontal)">
                                      <p:cBhvr>
                                        <p:cTn id="60" dur="500"/>
                                        <p:tgtEl>
                                          <p:spTgt spid="331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p:bldP spid="331783" grpId="0"/>
      <p:bldP spid="331784" grpId="0"/>
      <p:bldP spid="331786" grpId="0"/>
      <p:bldP spid="331787" grpId="0"/>
      <p:bldP spid="331788" grpId="0"/>
      <p:bldP spid="331795"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Text Box 2"/>
          <p:cNvSpPr txBox="1"/>
          <p:nvPr/>
        </p:nvSpPr>
        <p:spPr>
          <a:xfrm>
            <a:off x="179388" y="962025"/>
            <a:ext cx="8713787" cy="1373188"/>
          </a:xfrm>
          <a:prstGeom prst="rect">
            <a:avLst/>
          </a:prstGeom>
          <a:noFill/>
          <a:ln w="12700">
            <a:noFill/>
          </a:ln>
        </p:spPr>
        <p:txBody>
          <a:bodyPr anchor="t" anchorCtr="0">
            <a:spAutoFit/>
          </a:bodyPr>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设随机变量</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的方差</a:t>
            </a:r>
            <a:r>
              <a:rPr lang="en-US" altLang="zh-CN" sz="2800" b="1" dirty="0">
                <a:latin typeface="宋体" panose="02010600030101010101" pitchFamily="2" charset="-122"/>
                <a:ea typeface="宋体" panose="02010600030101010101" pitchFamily="2" charset="-122"/>
              </a:rPr>
              <a:t>D(X)=0.0001,</a:t>
            </a:r>
            <a:r>
              <a:rPr lang="zh-CN" altLang="en-US" sz="2800" b="1" dirty="0">
                <a:latin typeface="宋体" panose="02010600030101010101" pitchFamily="2" charset="-122"/>
                <a:ea typeface="宋体" panose="02010600030101010101" pitchFamily="2" charset="-122"/>
              </a:rPr>
              <a:t>则由切比雪夫不等式可知</a:t>
            </a:r>
            <a:endParaRPr lang="zh-CN" altLang="en-US"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P{|X-E(X)|&lt;3×0.01}≥(            ).</a:t>
            </a:r>
            <a:endParaRPr lang="en-US" altLang="zh-CN" sz="2800" b="1" dirty="0">
              <a:latin typeface="宋体" panose="02010600030101010101" pitchFamily="2" charset="-122"/>
              <a:ea typeface="宋体" panose="02010600030101010101" pitchFamily="2" charset="-122"/>
            </a:endParaRPr>
          </a:p>
        </p:txBody>
      </p:sp>
      <p:sp>
        <p:nvSpPr>
          <p:cNvPr id="275460" name="Text Box 4"/>
          <p:cNvSpPr txBox="1"/>
          <p:nvPr/>
        </p:nvSpPr>
        <p:spPr>
          <a:xfrm>
            <a:off x="179388" y="2565400"/>
            <a:ext cx="8713787" cy="946150"/>
          </a:xfrm>
          <a:prstGeom prst="rect">
            <a:avLst/>
          </a:prstGeom>
          <a:noFill/>
          <a:ln w="12700">
            <a:noFill/>
          </a:ln>
        </p:spPr>
        <p:txBody>
          <a:bodyPr anchor="t" anchorCtr="0">
            <a:spAutoFit/>
          </a:bodyPr>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设</a:t>
            </a:r>
            <a:r>
              <a:rPr lang="en-US" altLang="zh-CN" sz="2800" b="1" dirty="0">
                <a:latin typeface="宋体" panose="02010600030101010101" pitchFamily="2" charset="-122"/>
                <a:ea typeface="宋体" panose="02010600030101010101" pitchFamily="2" charset="-122"/>
              </a:rPr>
              <a:t>P{|X-E(X)|&lt;ε}</a:t>
            </a:r>
            <a:r>
              <a:rPr lang="zh-CN" altLang="en-US" sz="2800" b="1" dirty="0">
                <a:latin typeface="宋体" panose="02010600030101010101" pitchFamily="2" charset="-122"/>
                <a:ea typeface="宋体" panose="02010600030101010101" pitchFamily="2" charset="-122"/>
              </a:rPr>
              <a:t>不小于</a:t>
            </a:r>
            <a:r>
              <a:rPr lang="en-US" altLang="zh-CN" sz="2800" b="1" dirty="0">
                <a:latin typeface="宋体" panose="02010600030101010101" pitchFamily="2" charset="-122"/>
                <a:ea typeface="宋体" panose="02010600030101010101" pitchFamily="2" charset="-122"/>
              </a:rPr>
              <a:t>0.9,D(X)=0.009.</a:t>
            </a:r>
            <a:r>
              <a:rPr lang="zh-CN" altLang="en-US" sz="2800" b="1" dirty="0">
                <a:latin typeface="宋体" panose="02010600030101010101" pitchFamily="2" charset="-122"/>
                <a:ea typeface="宋体" panose="02010600030101010101" pitchFamily="2" charset="-122"/>
              </a:rPr>
              <a:t>则用切比雪夫不等式估计</a:t>
            </a:r>
            <a:r>
              <a:rPr lang="en-US" altLang="zh-CN" sz="2800" b="1" dirty="0">
                <a:latin typeface="宋体" panose="02010600030101010101" pitchFamily="2" charset="-122"/>
                <a:ea typeface="宋体" panose="02010600030101010101" pitchFamily="2" charset="-122"/>
              </a:rPr>
              <a:t>ε</a:t>
            </a:r>
            <a:r>
              <a:rPr lang="zh-CN" altLang="en-US" sz="2800" b="1" dirty="0">
                <a:latin typeface="宋体" panose="02010600030101010101" pitchFamily="2" charset="-122"/>
                <a:ea typeface="宋体" panose="02010600030101010101" pitchFamily="2" charset="-122"/>
              </a:rPr>
              <a:t>的最小值是</a:t>
            </a:r>
            <a:r>
              <a:rPr lang="en-US" altLang="zh-CN" sz="2800" b="1" dirty="0">
                <a:latin typeface="宋体" panose="02010600030101010101" pitchFamily="2" charset="-122"/>
                <a:ea typeface="宋体" panose="02010600030101010101" pitchFamily="2" charset="-122"/>
              </a:rPr>
              <a:t>(       ).</a:t>
            </a:r>
            <a:endParaRPr lang="en-US" altLang="zh-CN" sz="2800" b="1" dirty="0">
              <a:latin typeface="宋体" panose="02010600030101010101" pitchFamily="2" charset="-122"/>
              <a:ea typeface="宋体" panose="02010600030101010101" pitchFamily="2" charset="-122"/>
            </a:endParaRPr>
          </a:p>
        </p:txBody>
      </p:sp>
      <p:sp>
        <p:nvSpPr>
          <p:cNvPr id="37891" name="Text Box 5"/>
          <p:cNvSpPr txBox="1"/>
          <p:nvPr/>
        </p:nvSpPr>
        <p:spPr>
          <a:xfrm>
            <a:off x="231775" y="276225"/>
            <a:ext cx="2108200" cy="519113"/>
          </a:xfrm>
          <a:prstGeom prst="rect">
            <a:avLst/>
          </a:prstGeom>
          <a:solidFill>
            <a:srgbClr val="00CC99"/>
          </a:solidFill>
          <a:ln w="12700">
            <a:noFill/>
          </a:ln>
        </p:spPr>
        <p:txBody>
          <a:bodyPr anchor="ctr" anchorCtr="0">
            <a:spAutoFit/>
          </a:bodyPr>
          <a:p>
            <a:pPr algn="ctr">
              <a:spcBef>
                <a:spcPct val="50000"/>
              </a:spcBef>
            </a:pPr>
            <a:r>
              <a:rPr lang="zh-CN" altLang="en-US" sz="2800" b="1" dirty="0">
                <a:solidFill>
                  <a:schemeClr val="tx2"/>
                </a:solidFill>
                <a:latin typeface="Times New Roman" panose="02020603050405020304" pitchFamily="18" charset="0"/>
                <a:ea typeface="宋体" panose="02010600030101010101" pitchFamily="2" charset="-122"/>
              </a:rPr>
              <a:t>课堂练习</a:t>
            </a:r>
            <a:endParaRPr lang="zh-CN" altLang="en-US" b="1" dirty="0">
              <a:latin typeface="Times New Roman" panose="02020603050405020304" pitchFamily="18" charset="0"/>
              <a:ea typeface="宋体" panose="02010600030101010101" pitchFamily="2" charset="-122"/>
            </a:endParaRPr>
          </a:p>
        </p:txBody>
      </p:sp>
      <p:graphicFrame>
        <p:nvGraphicFramePr>
          <p:cNvPr id="275462" name="Object 6"/>
          <p:cNvGraphicFramePr/>
          <p:nvPr/>
        </p:nvGraphicFramePr>
        <p:xfrm>
          <a:off x="5651500" y="1628775"/>
          <a:ext cx="1524000" cy="898525"/>
        </p:xfrm>
        <a:graphic>
          <a:graphicData uri="http://schemas.openxmlformats.org/presentationml/2006/ole">
            <mc:AlternateContent xmlns:mc="http://schemas.openxmlformats.org/markup-compatibility/2006">
              <mc:Choice xmlns:v="urn:schemas-microsoft-com:vml" Requires="v">
                <p:oleObj spid="_x0000_s3160" name="" r:id="rId1" imgW="685165" imgH="405765" progId="Equation.3">
                  <p:embed/>
                </p:oleObj>
              </mc:Choice>
              <mc:Fallback>
                <p:oleObj name="" r:id="rId1" imgW="685165" imgH="405765" progId="Equation.3">
                  <p:embed/>
                  <p:pic>
                    <p:nvPicPr>
                      <p:cNvPr id="0" name="图片 3159"/>
                      <p:cNvPicPr/>
                      <p:nvPr/>
                    </p:nvPicPr>
                    <p:blipFill>
                      <a:blip r:embed="rId2">
                        <a:clrChange>
                          <a:clrFrom>
                            <a:srgbClr val="000000"/>
                          </a:clrFrom>
                          <a:clrTo>
                            <a:srgbClr val="000000"/>
                          </a:clrTo>
                        </a:clrChange>
                      </a:blip>
                      <a:stretch>
                        <a:fillRect/>
                      </a:stretch>
                    </p:blipFill>
                    <p:spPr>
                      <a:xfrm>
                        <a:off x="5651500" y="1628775"/>
                        <a:ext cx="1524000" cy="898525"/>
                      </a:xfrm>
                      <a:prstGeom prst="rect">
                        <a:avLst/>
                      </a:prstGeom>
                      <a:noFill/>
                      <a:ln w="38100">
                        <a:noFill/>
                        <a:miter/>
                      </a:ln>
                    </p:spPr>
                  </p:pic>
                </p:oleObj>
              </mc:Fallback>
            </mc:AlternateContent>
          </a:graphicData>
        </a:graphic>
      </p:graphicFrame>
      <p:sp>
        <p:nvSpPr>
          <p:cNvPr id="275463" name="Text Box 7"/>
          <p:cNvSpPr txBox="1"/>
          <p:nvPr/>
        </p:nvSpPr>
        <p:spPr>
          <a:xfrm>
            <a:off x="5867400" y="3068638"/>
            <a:ext cx="565150" cy="457200"/>
          </a:xfrm>
          <a:prstGeom prst="rect">
            <a:avLst/>
          </a:prstGeom>
          <a:noFill/>
          <a:ln w="12700">
            <a:noFill/>
          </a:ln>
        </p:spPr>
        <p:txBody>
          <a:bodyPr wrap="none" anchor="ctr" anchorCtr="0">
            <a:spAutoFit/>
          </a:bodyPr>
          <a:p>
            <a:pPr algn="ctr">
              <a:spcBef>
                <a:spcPct val="50000"/>
              </a:spcBef>
            </a:pPr>
            <a:r>
              <a:rPr lang="en-US" altLang="zh-CN" b="1" dirty="0">
                <a:latin typeface="Times New Roman" panose="02020603050405020304" pitchFamily="18" charset="0"/>
                <a:ea typeface="宋体" panose="02010600030101010101" pitchFamily="2" charset="-122"/>
              </a:rPr>
              <a:t>0.3</a:t>
            </a:r>
            <a:endParaRPr lang="en-US" altLang="zh-CN" b="1" dirty="0">
              <a:latin typeface="Times New Roman" panose="02020603050405020304" pitchFamily="18" charset="0"/>
              <a:ea typeface="宋体" panose="02010600030101010101" pitchFamily="2" charset="-122"/>
            </a:endParaRPr>
          </a:p>
        </p:txBody>
      </p:sp>
      <p:sp>
        <p:nvSpPr>
          <p:cNvPr id="275464" name="Text Box 8"/>
          <p:cNvSpPr txBox="1"/>
          <p:nvPr/>
        </p:nvSpPr>
        <p:spPr>
          <a:xfrm>
            <a:off x="174625" y="3644900"/>
            <a:ext cx="8789988" cy="946150"/>
          </a:xfrm>
          <a:prstGeom prst="rect">
            <a:avLst/>
          </a:prstGeom>
          <a:noFill/>
          <a:ln w="12700">
            <a:noFill/>
          </a:ln>
        </p:spPr>
        <p:txBody>
          <a:bodyPr anchor="t" anchorCtr="0">
            <a:spAutoFit/>
          </a:bodyPr>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设随机变量</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的数学期望为</a:t>
            </a:r>
            <a:r>
              <a:rPr lang="en-US" altLang="zh-CN" sz="2800" b="1" dirty="0">
                <a:latin typeface="宋体" panose="02010600030101010101" pitchFamily="2" charset="-122"/>
                <a:ea typeface="宋体" panose="02010600030101010101" pitchFamily="2" charset="-122"/>
              </a:rPr>
              <a:t>μ,</a:t>
            </a:r>
            <a:r>
              <a:rPr lang="zh-CN" altLang="en-US" sz="2800" b="1" dirty="0">
                <a:latin typeface="宋体" panose="02010600030101010101" pitchFamily="2" charset="-122"/>
                <a:ea typeface="宋体" panose="02010600030101010101" pitchFamily="2" charset="-122"/>
              </a:rPr>
              <a:t>标准差为</a:t>
            </a:r>
            <a:r>
              <a:rPr lang="en-US" altLang="zh-CN" sz="2800" b="1" dirty="0">
                <a:latin typeface="宋体" panose="02010600030101010101" pitchFamily="2" charset="-122"/>
                <a:ea typeface="宋体" panose="02010600030101010101" pitchFamily="2" charset="-122"/>
              </a:rPr>
              <a:t>σ,</a:t>
            </a:r>
            <a:r>
              <a:rPr lang="zh-CN" altLang="en-US" sz="2800" b="1" dirty="0">
                <a:latin typeface="宋体" panose="02010600030101010101" pitchFamily="2" charset="-122"/>
                <a:ea typeface="宋体" panose="02010600030101010101" pitchFamily="2" charset="-122"/>
              </a:rPr>
              <a:t>则由切比雪夫不等式 </a:t>
            </a:r>
            <a:r>
              <a:rPr lang="en-US" altLang="zh-CN" sz="2800" b="1" dirty="0">
                <a:latin typeface="宋体" panose="02010600030101010101" pitchFamily="2" charset="-122"/>
                <a:ea typeface="宋体" panose="02010600030101010101" pitchFamily="2" charset="-122"/>
              </a:rPr>
              <a:t>P{|X-μ|≥3σ}≤(        ).</a:t>
            </a:r>
            <a:endParaRPr lang="en-US" altLang="zh-CN" sz="2800" b="1" dirty="0">
              <a:latin typeface="宋体" panose="02010600030101010101" pitchFamily="2" charset="-122"/>
              <a:ea typeface="宋体" panose="02010600030101010101" pitchFamily="2" charset="-122"/>
            </a:endParaRPr>
          </a:p>
        </p:txBody>
      </p:sp>
      <p:sp>
        <p:nvSpPr>
          <p:cNvPr id="275465" name="Text Box 9"/>
          <p:cNvSpPr txBox="1"/>
          <p:nvPr/>
        </p:nvSpPr>
        <p:spPr>
          <a:xfrm>
            <a:off x="106363" y="4797425"/>
            <a:ext cx="9037637" cy="946150"/>
          </a:xfrm>
          <a:prstGeom prst="rect">
            <a:avLst/>
          </a:prstGeom>
          <a:noFill/>
          <a:ln w="12700">
            <a:noFill/>
          </a:ln>
        </p:spPr>
        <p:txBody>
          <a:bodyPr anchor="t" anchorCtr="0">
            <a:spAutoFit/>
          </a:bodyPr>
          <a:p>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设随机变量</a:t>
            </a:r>
            <a:r>
              <a:rPr lang="en-US" altLang="zh-CN" sz="2800" b="1" dirty="0">
                <a:latin typeface="宋体" panose="02010600030101010101" pitchFamily="2" charset="-122"/>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的分布律为</a:t>
            </a:r>
            <a:r>
              <a:rPr lang="en-US" altLang="zh-CN" sz="2800" b="1" dirty="0">
                <a:latin typeface="宋体" panose="02010600030101010101" pitchFamily="2" charset="-122"/>
                <a:ea typeface="宋体" panose="02010600030101010101" pitchFamily="2" charset="-122"/>
              </a:rPr>
              <a:t>P{X=0.3}=0.2, P{X=0.6}=0.8,</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用切比雪夫不等式估计</a:t>
            </a:r>
            <a:r>
              <a:rPr lang="en-US" altLang="zh-CN" sz="2800" b="1" dirty="0">
                <a:latin typeface="宋体" panose="02010600030101010101" pitchFamily="2" charset="-122"/>
                <a:ea typeface="宋体" panose="02010600030101010101" pitchFamily="2" charset="-122"/>
              </a:rPr>
              <a:t>|X-E(X)|&lt;0.2</a:t>
            </a:r>
            <a:r>
              <a:rPr lang="zh-CN" altLang="en-US" sz="2800" b="1" dirty="0">
                <a:latin typeface="宋体" panose="02010600030101010101" pitchFamily="2" charset="-122"/>
                <a:ea typeface="宋体" panose="02010600030101010101" pitchFamily="2" charset="-122"/>
              </a:rPr>
              <a:t>的概率</a:t>
            </a:r>
            <a:r>
              <a:rPr lang="en-US" altLang="zh-CN"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275466" name="Text Box 10"/>
          <p:cNvSpPr txBox="1"/>
          <p:nvPr/>
        </p:nvSpPr>
        <p:spPr>
          <a:xfrm>
            <a:off x="5651500" y="4149725"/>
            <a:ext cx="1152525" cy="519113"/>
          </a:xfrm>
          <a:prstGeom prst="rect">
            <a:avLst/>
          </a:prstGeom>
          <a:noFill/>
          <a:ln w="9525">
            <a:noFill/>
          </a:ln>
        </p:spPr>
        <p:txBody>
          <a:bodyPr anchor="t" anchorCtr="0">
            <a:spAutoFit/>
          </a:bodyPr>
          <a:p>
            <a:pPr>
              <a:spcBef>
                <a:spcPct val="50000"/>
              </a:spcBef>
            </a:pPr>
            <a:r>
              <a:rPr lang="en-US" altLang="zh-CN" sz="2800" b="1" dirty="0">
                <a:latin typeface="Times New Roman" panose="02020603050405020304" pitchFamily="18" charset="0"/>
                <a:ea typeface="隶书" pitchFamily="49" charset="-122"/>
              </a:rPr>
              <a:t>1/9</a:t>
            </a:r>
            <a:endParaRPr lang="en-US" altLang="zh-CN" sz="2800" b="1" dirty="0">
              <a:latin typeface="Times New Roman" panose="02020603050405020304" pitchFamily="18"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58">
                                            <p:txEl>
                                              <p:charRg st="0" end="35"/>
                                            </p:txEl>
                                          </p:spTgt>
                                        </p:tgtEl>
                                        <p:attrNameLst>
                                          <p:attrName>style.visibility</p:attrName>
                                        </p:attrNameLst>
                                      </p:cBhvr>
                                      <p:to>
                                        <p:strVal val="visible"/>
                                      </p:to>
                                    </p:set>
                                    <p:animEffect transition="in" filter="dissolve">
                                      <p:cBhvr>
                                        <p:cTn id="7" dur="500"/>
                                        <p:tgtEl>
                                          <p:spTgt spid="275458">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5458">
                                            <p:txEl>
                                              <p:charRg st="35" end="76"/>
                                            </p:txEl>
                                          </p:spTgt>
                                        </p:tgtEl>
                                        <p:attrNameLst>
                                          <p:attrName>style.visibility</p:attrName>
                                        </p:attrNameLst>
                                      </p:cBhvr>
                                      <p:to>
                                        <p:strVal val="visible"/>
                                      </p:to>
                                    </p:set>
                                    <p:animEffect transition="in" filter="dissolve">
                                      <p:cBhvr>
                                        <p:cTn id="12" dur="500"/>
                                        <p:tgtEl>
                                          <p:spTgt spid="275458">
                                            <p:txEl>
                                              <p:charRg st="35"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5460">
                                            <p:txEl>
                                              <p:charRg st="0" end="62"/>
                                            </p:txEl>
                                          </p:spTgt>
                                        </p:tgtEl>
                                        <p:attrNameLst>
                                          <p:attrName>style.visibility</p:attrName>
                                        </p:attrNameLst>
                                      </p:cBhvr>
                                      <p:to>
                                        <p:strVal val="visible"/>
                                      </p:to>
                                    </p:set>
                                    <p:animEffect transition="in" filter="dissolve">
                                      <p:cBhvr>
                                        <p:cTn id="17" dur="500"/>
                                        <p:tgtEl>
                                          <p:spTgt spid="275460">
                                            <p:txEl>
                                              <p:charRg st="0"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54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546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7546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754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5466">
                                            <p:txEl>
                                              <p:charRg st="0"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P spid="275460" grpId="0" build="p"/>
      <p:bldP spid="275463" grpId="0"/>
      <p:bldP spid="275464" grpId="0"/>
      <p:bldP spid="2754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11"/>
          <p:cNvSpPr txBox="1"/>
          <p:nvPr/>
        </p:nvSpPr>
        <p:spPr>
          <a:xfrm>
            <a:off x="214313" y="142875"/>
            <a:ext cx="4214812" cy="646113"/>
          </a:xfrm>
          <a:prstGeom prst="rect">
            <a:avLst/>
          </a:prstGeom>
          <a:noFill/>
          <a:ln w="9525">
            <a:noFill/>
          </a:ln>
        </p:spPr>
        <p:txBody>
          <a:bodyPr anchor="t" anchorCtr="0">
            <a:spAutoFit/>
          </a:bodyPr>
          <a:p>
            <a:pPr>
              <a:spcBef>
                <a:spcPct val="50000"/>
              </a:spcBef>
            </a:pPr>
            <a:r>
              <a:rPr lang="zh-CN" altLang="en-US" sz="3600" b="1" dirty="0">
                <a:solidFill>
                  <a:srgbClr val="FF0066"/>
                </a:solidFill>
                <a:latin typeface="Times New Roman" panose="02020603050405020304" pitchFamily="18" charset="0"/>
                <a:ea typeface="楷体_GB2312" pitchFamily="49" charset="-122"/>
              </a:rPr>
              <a:t>切比雪夫不等式：</a:t>
            </a:r>
            <a:endParaRPr lang="zh-CN" altLang="en-US" sz="3600" b="1" dirty="0">
              <a:solidFill>
                <a:srgbClr val="FF0066"/>
              </a:solidFill>
              <a:latin typeface="Times New Roman" panose="02020603050405020304" pitchFamily="18" charset="0"/>
              <a:ea typeface="楷体_GB2312" pitchFamily="49" charset="-122"/>
            </a:endParaRPr>
          </a:p>
        </p:txBody>
      </p:sp>
      <p:grpSp>
        <p:nvGrpSpPr>
          <p:cNvPr id="9218" name="Group 18"/>
          <p:cNvGrpSpPr/>
          <p:nvPr/>
        </p:nvGrpSpPr>
        <p:grpSpPr>
          <a:xfrm>
            <a:off x="3929063" y="0"/>
            <a:ext cx="4214812" cy="974725"/>
            <a:chOff x="1071" y="2886"/>
            <a:chExt cx="2655" cy="614"/>
          </a:xfrm>
        </p:grpSpPr>
        <p:graphicFrame>
          <p:nvGraphicFramePr>
            <p:cNvPr id="9219" name="Object 16"/>
            <p:cNvGraphicFramePr/>
            <p:nvPr/>
          </p:nvGraphicFramePr>
          <p:xfrm>
            <a:off x="1071" y="2976"/>
            <a:ext cx="1999" cy="464"/>
          </p:xfrm>
          <a:graphic>
            <a:graphicData uri="http://schemas.openxmlformats.org/presentationml/2006/ole">
              <mc:AlternateContent xmlns:mc="http://schemas.openxmlformats.org/markup-compatibility/2006">
                <mc:Choice xmlns:v="urn:schemas-microsoft-com:vml" Requires="v">
                  <p:oleObj spid="_x0000_s3077" name="" r:id="rId1" imgW="1206500" imgH="279400" progId="Equation.DSMT4">
                    <p:embed/>
                  </p:oleObj>
                </mc:Choice>
                <mc:Fallback>
                  <p:oleObj name="" r:id="rId1" imgW="1206500" imgH="279400" progId="Equation.DSMT4">
                    <p:embed/>
                    <p:pic>
                      <p:nvPicPr>
                        <p:cNvPr id="0" name="图片 3076"/>
                        <p:cNvPicPr/>
                        <p:nvPr/>
                      </p:nvPicPr>
                      <p:blipFill>
                        <a:blip r:embed="rId2">
                          <a:clrChange>
                            <a:clrFrom>
                              <a:srgbClr val="000000"/>
                            </a:clrFrom>
                            <a:clrTo>
                              <a:srgbClr val="000000"/>
                            </a:clrTo>
                          </a:clrChange>
                        </a:blip>
                        <a:stretch>
                          <a:fillRect/>
                        </a:stretch>
                      </p:blipFill>
                      <p:spPr>
                        <a:xfrm>
                          <a:off x="1071" y="2976"/>
                          <a:ext cx="1999" cy="464"/>
                        </a:xfrm>
                        <a:prstGeom prst="rect">
                          <a:avLst/>
                        </a:prstGeom>
                        <a:noFill/>
                        <a:ln w="38100">
                          <a:noFill/>
                          <a:miter/>
                        </a:ln>
                      </p:spPr>
                    </p:pic>
                  </p:oleObj>
                </mc:Fallback>
              </mc:AlternateContent>
            </a:graphicData>
          </a:graphic>
        </p:graphicFrame>
        <p:graphicFrame>
          <p:nvGraphicFramePr>
            <p:cNvPr id="9220" name="Object 17"/>
            <p:cNvGraphicFramePr/>
            <p:nvPr/>
          </p:nvGraphicFramePr>
          <p:xfrm>
            <a:off x="3060" y="2886"/>
            <a:ext cx="666" cy="614"/>
          </p:xfrm>
          <a:graphic>
            <a:graphicData uri="http://schemas.openxmlformats.org/presentationml/2006/ole">
              <mc:AlternateContent xmlns:mc="http://schemas.openxmlformats.org/markup-compatibility/2006">
                <mc:Choice xmlns:v="urn:schemas-microsoft-com:vml" Requires="v">
                  <p:oleObj spid="_x0000_s3082" name="" r:id="rId3" imgW="457200" imgH="419100" progId="Equation.DSMT4">
                    <p:embed/>
                  </p:oleObj>
                </mc:Choice>
                <mc:Fallback>
                  <p:oleObj name="" r:id="rId3" imgW="457200" imgH="419100" progId="Equation.DSMT4">
                    <p:embed/>
                    <p:pic>
                      <p:nvPicPr>
                        <p:cNvPr id="0" name="图片 3081"/>
                        <p:cNvPicPr/>
                        <p:nvPr/>
                      </p:nvPicPr>
                      <p:blipFill>
                        <a:blip r:embed="rId4">
                          <a:clrChange>
                            <a:clrFrom>
                              <a:srgbClr val="000000"/>
                            </a:clrFrom>
                            <a:clrTo>
                              <a:srgbClr val="000000"/>
                            </a:clrTo>
                          </a:clrChange>
                        </a:blip>
                        <a:stretch>
                          <a:fillRect/>
                        </a:stretch>
                      </p:blipFill>
                      <p:spPr>
                        <a:xfrm>
                          <a:off x="3060" y="2886"/>
                          <a:ext cx="666" cy="614"/>
                        </a:xfrm>
                        <a:prstGeom prst="rect">
                          <a:avLst/>
                        </a:prstGeom>
                        <a:noFill/>
                        <a:ln w="38100">
                          <a:noFill/>
                          <a:miter/>
                        </a:ln>
                      </p:spPr>
                    </p:pic>
                  </p:oleObj>
                </mc:Fallback>
              </mc:AlternateContent>
            </a:graphicData>
          </a:graphic>
        </p:graphicFrame>
      </p:grpSp>
      <p:graphicFrame>
        <p:nvGraphicFramePr>
          <p:cNvPr id="9221" name="Object 26"/>
          <p:cNvGraphicFramePr/>
          <p:nvPr/>
        </p:nvGraphicFramePr>
        <p:xfrm>
          <a:off x="3714750" y="1000125"/>
          <a:ext cx="5143500" cy="1014413"/>
        </p:xfrm>
        <a:graphic>
          <a:graphicData uri="http://schemas.openxmlformats.org/presentationml/2006/ole">
            <mc:AlternateContent xmlns:mc="http://schemas.openxmlformats.org/markup-compatibility/2006">
              <mc:Choice xmlns:v="urn:schemas-microsoft-com:vml" Requires="v">
                <p:oleObj spid="_x0000_s3088" name="" r:id="rId5" imgW="1891665" imgH="393700" progId="Equation.DSMT4">
                  <p:embed/>
                </p:oleObj>
              </mc:Choice>
              <mc:Fallback>
                <p:oleObj name="" r:id="rId5" imgW="1891665" imgH="393700" progId="Equation.DSMT4">
                  <p:embed/>
                  <p:pic>
                    <p:nvPicPr>
                      <p:cNvPr id="0" name="图片 3087"/>
                      <p:cNvPicPr/>
                      <p:nvPr/>
                    </p:nvPicPr>
                    <p:blipFill>
                      <a:blip r:embed="rId6">
                        <a:clrChange>
                          <a:clrFrom>
                            <a:srgbClr val="000000"/>
                          </a:clrFrom>
                          <a:clrTo>
                            <a:srgbClr val="000000"/>
                          </a:clrTo>
                        </a:clrChange>
                      </a:blip>
                      <a:stretch>
                        <a:fillRect/>
                      </a:stretch>
                    </p:blipFill>
                    <p:spPr>
                      <a:xfrm>
                        <a:off x="3714750" y="1000125"/>
                        <a:ext cx="5143500" cy="1014413"/>
                      </a:xfrm>
                      <a:prstGeom prst="rect">
                        <a:avLst/>
                      </a:prstGeom>
                      <a:noFill/>
                      <a:ln w="38100">
                        <a:noFill/>
                        <a:miter/>
                      </a:ln>
                    </p:spPr>
                  </p:pic>
                </p:oleObj>
              </mc:Fallback>
            </mc:AlternateContent>
          </a:graphicData>
        </a:graphic>
      </p:graphicFrame>
      <p:sp>
        <p:nvSpPr>
          <p:cNvPr id="8" name="Rectangle 28"/>
          <p:cNvSpPr/>
          <p:nvPr/>
        </p:nvSpPr>
        <p:spPr>
          <a:xfrm>
            <a:off x="71438" y="4675188"/>
            <a:ext cx="8929687" cy="1754187"/>
          </a:xfrm>
          <a:prstGeom prst="rect">
            <a:avLst/>
          </a:prstGeom>
          <a:noFill/>
          <a:ln w="9525">
            <a:noFill/>
          </a:ln>
        </p:spPr>
        <p:txBody>
          <a:bodyPr anchor="ctr" anchorCtr="0">
            <a:spAutoFit/>
          </a:bodyPr>
          <a:p>
            <a:r>
              <a:rPr lang="en-US" altLang="zh-CN" sz="3600" b="1" dirty="0">
                <a:solidFill>
                  <a:srgbClr val="0000CC"/>
                </a:solidFill>
                <a:latin typeface="华文楷体" pitchFamily="2" charset="-122"/>
                <a:ea typeface="华文楷体" pitchFamily="2" charset="-122"/>
              </a:rPr>
              <a:t>(2)</a:t>
            </a:r>
            <a:r>
              <a:rPr lang="zh-CN" altLang="en-US" sz="3600" b="1" dirty="0">
                <a:solidFill>
                  <a:srgbClr val="0000CC"/>
                </a:solidFill>
                <a:latin typeface="华文楷体" pitchFamily="2" charset="-122"/>
                <a:ea typeface="华文楷体" pitchFamily="2" charset="-122"/>
              </a:rPr>
              <a:t>无需知道</a:t>
            </a:r>
            <a:r>
              <a:rPr lang="en-US" altLang="zh-CN" sz="3600" b="1" dirty="0">
                <a:solidFill>
                  <a:srgbClr val="0000CC"/>
                </a:solidFill>
                <a:latin typeface="华文楷体" pitchFamily="2" charset="-122"/>
                <a:ea typeface="华文楷体" pitchFamily="2" charset="-122"/>
              </a:rPr>
              <a:t>X</a:t>
            </a:r>
            <a:r>
              <a:rPr lang="zh-CN" altLang="en-US" sz="3600" b="1" dirty="0">
                <a:solidFill>
                  <a:srgbClr val="0000CC"/>
                </a:solidFill>
                <a:latin typeface="华文楷体" pitchFamily="2" charset="-122"/>
                <a:ea typeface="华文楷体" pitchFamily="2" charset="-122"/>
              </a:rPr>
              <a:t>的分布</a:t>
            </a:r>
            <a:r>
              <a:rPr lang="en-US" altLang="zh-CN" sz="3600" b="1" dirty="0">
                <a:solidFill>
                  <a:srgbClr val="0000CC"/>
                </a:solidFill>
                <a:latin typeface="华文楷体" pitchFamily="2" charset="-122"/>
                <a:ea typeface="华文楷体" pitchFamily="2" charset="-122"/>
              </a:rPr>
              <a:t>,</a:t>
            </a:r>
            <a:r>
              <a:rPr lang="zh-CN" altLang="en-US" sz="3600" b="1" dirty="0">
                <a:solidFill>
                  <a:srgbClr val="0000CC"/>
                </a:solidFill>
                <a:latin typeface="华文楷体" pitchFamily="2" charset="-122"/>
                <a:ea typeface="华文楷体" pitchFamily="2" charset="-122"/>
              </a:rPr>
              <a:t>只要知道</a:t>
            </a:r>
            <a:r>
              <a:rPr lang="en-US" altLang="zh-CN" sz="3600" b="1" dirty="0">
                <a:solidFill>
                  <a:srgbClr val="0000CC"/>
                </a:solidFill>
                <a:latin typeface="华文楷体" pitchFamily="2" charset="-122"/>
                <a:ea typeface="华文楷体" pitchFamily="2" charset="-122"/>
              </a:rPr>
              <a:t>DX,</a:t>
            </a:r>
            <a:r>
              <a:rPr lang="zh-CN" altLang="en-US" sz="3600" b="1" dirty="0">
                <a:solidFill>
                  <a:srgbClr val="0000CC"/>
                </a:solidFill>
                <a:latin typeface="华文楷体" pitchFamily="2" charset="-122"/>
                <a:ea typeface="华文楷体" pitchFamily="2" charset="-122"/>
              </a:rPr>
              <a:t>就可对</a:t>
            </a:r>
            <a:r>
              <a:rPr lang="en-US" altLang="zh-CN" sz="3600" b="1" dirty="0">
                <a:solidFill>
                  <a:srgbClr val="0000CC"/>
                </a:solidFill>
                <a:latin typeface="华文楷体" pitchFamily="2" charset="-122"/>
                <a:ea typeface="华文楷体" pitchFamily="2" charset="-122"/>
              </a:rPr>
              <a:t>X</a:t>
            </a:r>
            <a:r>
              <a:rPr lang="zh-CN" altLang="en-US" sz="3600" b="1" dirty="0">
                <a:solidFill>
                  <a:srgbClr val="0000CC"/>
                </a:solidFill>
                <a:latin typeface="华文楷体" pitchFamily="2" charset="-122"/>
                <a:ea typeface="华文楷体" pitchFamily="2" charset="-122"/>
              </a:rPr>
              <a:t>落入以</a:t>
            </a:r>
            <a:r>
              <a:rPr lang="en-US" altLang="zh-CN" sz="3600" b="1" dirty="0">
                <a:solidFill>
                  <a:srgbClr val="0000CC"/>
                </a:solidFill>
                <a:latin typeface="华文楷体" pitchFamily="2" charset="-122"/>
                <a:ea typeface="华文楷体" pitchFamily="2" charset="-122"/>
              </a:rPr>
              <a:t>EX</a:t>
            </a:r>
            <a:r>
              <a:rPr lang="zh-CN" altLang="en-US" sz="3600" b="1" dirty="0">
                <a:solidFill>
                  <a:srgbClr val="0000CC"/>
                </a:solidFill>
                <a:latin typeface="华文楷体" pitchFamily="2" charset="-122"/>
                <a:ea typeface="华文楷体" pitchFamily="2" charset="-122"/>
              </a:rPr>
              <a:t>为中心的对称区间                         内</a:t>
            </a:r>
            <a:r>
              <a:rPr lang="en-US" altLang="zh-CN" sz="3600" b="1" dirty="0">
                <a:solidFill>
                  <a:srgbClr val="0000CC"/>
                </a:solidFill>
                <a:latin typeface="华文楷体" pitchFamily="2" charset="-122"/>
                <a:ea typeface="华文楷体" pitchFamily="2" charset="-122"/>
              </a:rPr>
              <a:t>(</a:t>
            </a:r>
            <a:r>
              <a:rPr lang="zh-CN" altLang="en-US" sz="3600" b="1" dirty="0">
                <a:solidFill>
                  <a:srgbClr val="0000CC"/>
                </a:solidFill>
                <a:latin typeface="华文楷体" pitchFamily="2" charset="-122"/>
                <a:ea typeface="华文楷体" pitchFamily="2" charset="-122"/>
              </a:rPr>
              <a:t>或外</a:t>
            </a:r>
            <a:r>
              <a:rPr lang="en-US" altLang="zh-CN" sz="3600" b="1" dirty="0">
                <a:solidFill>
                  <a:srgbClr val="0000CC"/>
                </a:solidFill>
                <a:latin typeface="华文楷体" pitchFamily="2" charset="-122"/>
                <a:ea typeface="华文楷体" pitchFamily="2" charset="-122"/>
              </a:rPr>
              <a:t>)</a:t>
            </a:r>
            <a:r>
              <a:rPr lang="zh-CN" altLang="en-US" sz="3600" b="1" dirty="0">
                <a:solidFill>
                  <a:srgbClr val="0000CC"/>
                </a:solidFill>
                <a:latin typeface="华文楷体" pitchFamily="2" charset="-122"/>
                <a:ea typeface="华文楷体" pitchFamily="2" charset="-122"/>
              </a:rPr>
              <a:t>的概率进行粗略估值</a:t>
            </a:r>
            <a:r>
              <a:rPr lang="en-US" altLang="zh-CN" sz="3600" b="1" dirty="0">
                <a:solidFill>
                  <a:srgbClr val="0000CC"/>
                </a:solidFill>
                <a:latin typeface="华文楷体" pitchFamily="2" charset="-122"/>
                <a:ea typeface="华文楷体" pitchFamily="2" charset="-122"/>
              </a:rPr>
              <a:t>.</a:t>
            </a:r>
            <a:endParaRPr lang="en-US" altLang="zh-CN" sz="3600" b="1" dirty="0">
              <a:solidFill>
                <a:srgbClr val="0000CC"/>
              </a:solidFill>
              <a:latin typeface="华文楷体" pitchFamily="2" charset="-122"/>
              <a:ea typeface="华文楷体" pitchFamily="2" charset="-122"/>
            </a:endParaRPr>
          </a:p>
        </p:txBody>
      </p:sp>
      <p:grpSp>
        <p:nvGrpSpPr>
          <p:cNvPr id="3" name="Group 35"/>
          <p:cNvGrpSpPr/>
          <p:nvPr/>
        </p:nvGrpSpPr>
        <p:grpSpPr>
          <a:xfrm>
            <a:off x="142875" y="2428875"/>
            <a:ext cx="9001125" cy="646113"/>
            <a:chOff x="181" y="3884"/>
            <a:chExt cx="5670" cy="407"/>
          </a:xfrm>
        </p:grpSpPr>
        <p:sp>
          <p:nvSpPr>
            <p:cNvPr id="9224" name="Rectangle 32"/>
            <p:cNvSpPr/>
            <p:nvPr/>
          </p:nvSpPr>
          <p:spPr>
            <a:xfrm>
              <a:off x="181" y="3884"/>
              <a:ext cx="5670" cy="407"/>
            </a:xfrm>
            <a:prstGeom prst="rect">
              <a:avLst/>
            </a:prstGeom>
            <a:noFill/>
            <a:ln w="9525">
              <a:noFill/>
            </a:ln>
          </p:spPr>
          <p:txBody>
            <a:bodyPr anchor="ctr" anchorCtr="0">
              <a:spAutoFit/>
            </a:bodyPr>
            <a:p>
              <a:r>
                <a:rPr lang="en-US" altLang="zh-CN" sz="3600" b="1" dirty="0">
                  <a:solidFill>
                    <a:srgbClr val="0000CC"/>
                  </a:solidFill>
                  <a:latin typeface="华文楷体" pitchFamily="2" charset="-122"/>
                  <a:ea typeface="华文楷体" pitchFamily="2" charset="-122"/>
                </a:rPr>
                <a:t>(1)</a:t>
              </a:r>
              <a:r>
                <a:rPr lang="zh-CN" altLang="en-US" sz="3600" b="1" dirty="0">
                  <a:solidFill>
                    <a:srgbClr val="0000CC"/>
                  </a:solidFill>
                  <a:latin typeface="华文楷体" pitchFamily="2" charset="-122"/>
                  <a:ea typeface="华文楷体" pitchFamily="2" charset="-122"/>
                </a:rPr>
                <a:t>方差</a:t>
              </a:r>
              <a:r>
                <a:rPr lang="en-US" altLang="zh-CN" sz="3600" b="1" dirty="0">
                  <a:solidFill>
                    <a:srgbClr val="0000CC"/>
                  </a:solidFill>
                  <a:latin typeface="华文楷体" pitchFamily="2" charset="-122"/>
                  <a:ea typeface="华文楷体" pitchFamily="2" charset="-122"/>
                </a:rPr>
                <a:t>DX</a:t>
              </a:r>
              <a:r>
                <a:rPr lang="zh-CN" altLang="en-US" sz="3600" b="1" dirty="0">
                  <a:solidFill>
                    <a:srgbClr val="0000CC"/>
                  </a:solidFill>
                  <a:latin typeface="华文楷体" pitchFamily="2" charset="-122"/>
                  <a:ea typeface="华文楷体" pitchFamily="2" charset="-122"/>
                </a:rPr>
                <a:t>越小</a:t>
              </a:r>
              <a:r>
                <a:rPr lang="en-US" altLang="zh-CN" sz="3600" b="1" dirty="0">
                  <a:solidFill>
                    <a:srgbClr val="0000CC"/>
                  </a:solidFill>
                  <a:latin typeface="华文楷体" pitchFamily="2" charset="-122"/>
                  <a:ea typeface="华文楷体" pitchFamily="2" charset="-122"/>
                </a:rPr>
                <a:t>,</a:t>
              </a:r>
              <a:r>
                <a:rPr lang="zh-CN" altLang="en-US" sz="3600" b="1" dirty="0">
                  <a:solidFill>
                    <a:srgbClr val="0000CC"/>
                  </a:solidFill>
                  <a:latin typeface="华文楷体" pitchFamily="2" charset="-122"/>
                  <a:ea typeface="华文楷体" pitchFamily="2" charset="-122"/>
                </a:rPr>
                <a:t>事件                    的概率越大</a:t>
              </a:r>
              <a:r>
                <a:rPr lang="en-US" altLang="zh-CN" sz="3600" b="1" dirty="0">
                  <a:solidFill>
                    <a:srgbClr val="0000CC"/>
                  </a:solidFill>
                  <a:latin typeface="华文楷体" pitchFamily="2" charset="-122"/>
                  <a:ea typeface="华文楷体" pitchFamily="2" charset="-122"/>
                </a:rPr>
                <a:t>. </a:t>
              </a:r>
              <a:endParaRPr lang="en-US" altLang="zh-CN" sz="3600" b="1" dirty="0">
                <a:solidFill>
                  <a:srgbClr val="0000CC"/>
                </a:solidFill>
                <a:latin typeface="华文楷体" pitchFamily="2" charset="-122"/>
                <a:ea typeface="华文楷体" pitchFamily="2" charset="-122"/>
              </a:endParaRPr>
            </a:p>
          </p:txBody>
        </p:sp>
        <p:graphicFrame>
          <p:nvGraphicFramePr>
            <p:cNvPr id="9225" name="Object 34"/>
            <p:cNvGraphicFramePr/>
            <p:nvPr/>
          </p:nvGraphicFramePr>
          <p:xfrm>
            <a:off x="2826" y="3939"/>
            <a:ext cx="1360" cy="313"/>
          </p:xfrm>
          <a:graphic>
            <a:graphicData uri="http://schemas.openxmlformats.org/presentationml/2006/ole">
              <mc:AlternateContent xmlns:mc="http://schemas.openxmlformats.org/markup-compatibility/2006">
                <mc:Choice xmlns:v="urn:schemas-microsoft-com:vml" Requires="v">
                  <p:oleObj spid="_x0000_s3078" name="" r:id="rId7" imgW="837565" imgH="203200" progId="Equation.DSMT4">
                    <p:embed/>
                  </p:oleObj>
                </mc:Choice>
                <mc:Fallback>
                  <p:oleObj name="" r:id="rId7" imgW="837565" imgH="203200" progId="Equation.DSMT4">
                    <p:embed/>
                    <p:pic>
                      <p:nvPicPr>
                        <p:cNvPr id="0" name="图片 3077"/>
                        <p:cNvPicPr/>
                        <p:nvPr/>
                      </p:nvPicPr>
                      <p:blipFill>
                        <a:blip r:embed="rId8">
                          <a:clrChange>
                            <a:clrFrom>
                              <a:srgbClr val="000000"/>
                            </a:clrFrom>
                            <a:clrTo>
                              <a:srgbClr val="000000"/>
                            </a:clrTo>
                          </a:clrChange>
                        </a:blip>
                        <a:stretch>
                          <a:fillRect/>
                        </a:stretch>
                      </p:blipFill>
                      <p:spPr>
                        <a:xfrm>
                          <a:off x="2826" y="3939"/>
                          <a:ext cx="1360" cy="313"/>
                        </a:xfrm>
                        <a:prstGeom prst="rect">
                          <a:avLst/>
                        </a:prstGeom>
                        <a:noFill/>
                        <a:ln w="38100">
                          <a:noFill/>
                          <a:miter/>
                        </a:ln>
                      </p:spPr>
                    </p:pic>
                  </p:oleObj>
                </mc:Fallback>
              </mc:AlternateContent>
            </a:graphicData>
          </a:graphic>
        </p:graphicFrame>
      </p:grpSp>
      <p:sp>
        <p:nvSpPr>
          <p:cNvPr id="14" name="Text Box 11"/>
          <p:cNvSpPr txBox="1"/>
          <p:nvPr/>
        </p:nvSpPr>
        <p:spPr>
          <a:xfrm>
            <a:off x="142875" y="1857375"/>
            <a:ext cx="1439863" cy="646113"/>
          </a:xfrm>
          <a:prstGeom prst="rect">
            <a:avLst/>
          </a:prstGeom>
          <a:noFill/>
          <a:ln w="9525">
            <a:noFill/>
          </a:ln>
        </p:spPr>
        <p:txBody>
          <a:bodyPr anchor="t" anchorCtr="0">
            <a:spAutoFit/>
          </a:bodyPr>
          <a:p>
            <a:pPr>
              <a:spcBef>
                <a:spcPct val="50000"/>
              </a:spcBef>
            </a:pPr>
            <a:r>
              <a:rPr lang="zh-CN" altLang="en-US" sz="3600" b="1" dirty="0">
                <a:solidFill>
                  <a:srgbClr val="FF0066"/>
                </a:solidFill>
                <a:latin typeface="Times New Roman" panose="02020603050405020304" pitchFamily="18" charset="0"/>
                <a:ea typeface="楷体_GB2312" pitchFamily="49" charset="-122"/>
              </a:rPr>
              <a:t>说明</a:t>
            </a:r>
            <a:endParaRPr lang="zh-CN" altLang="en-US" sz="3600" b="1" dirty="0">
              <a:solidFill>
                <a:srgbClr val="FF0066"/>
              </a:solidFill>
              <a:latin typeface="Times New Roman" panose="02020603050405020304" pitchFamily="18" charset="0"/>
              <a:ea typeface="楷体_GB2312" pitchFamily="49" charset="-122"/>
            </a:endParaRPr>
          </a:p>
        </p:txBody>
      </p:sp>
      <p:sp>
        <p:nvSpPr>
          <p:cNvPr id="15" name="Text Box 11"/>
          <p:cNvSpPr txBox="1"/>
          <p:nvPr/>
        </p:nvSpPr>
        <p:spPr>
          <a:xfrm>
            <a:off x="71438" y="3000375"/>
            <a:ext cx="9072562" cy="1754188"/>
          </a:xfrm>
          <a:prstGeom prst="rect">
            <a:avLst/>
          </a:prstGeom>
          <a:noFill/>
          <a:ln w="9525">
            <a:noFill/>
          </a:ln>
        </p:spPr>
        <p:txBody>
          <a:bodyPr anchor="t" anchorCtr="0">
            <a:spAutoFit/>
          </a:bodyPr>
          <a:p>
            <a:pPr>
              <a:spcBef>
                <a:spcPct val="50000"/>
              </a:spcBef>
            </a:pPr>
            <a:r>
              <a:rPr lang="zh-CN" altLang="en-US" sz="3600" b="1" dirty="0">
                <a:solidFill>
                  <a:srgbClr val="0000CC"/>
                </a:solidFill>
                <a:latin typeface="华文楷体" pitchFamily="2" charset="-122"/>
                <a:ea typeface="华文楷体" pitchFamily="2" charset="-122"/>
              </a:rPr>
              <a:t>说明</a:t>
            </a:r>
            <a:r>
              <a:rPr lang="en-US" altLang="zh-CN" sz="3600" b="1" dirty="0">
                <a:solidFill>
                  <a:srgbClr val="0000CC"/>
                </a:solidFill>
                <a:latin typeface="华文楷体" pitchFamily="2" charset="-122"/>
                <a:ea typeface="华文楷体" pitchFamily="2" charset="-122"/>
              </a:rPr>
              <a:t>X</a:t>
            </a:r>
            <a:r>
              <a:rPr lang="zh-CN" altLang="en-US" sz="3600" b="1" dirty="0">
                <a:solidFill>
                  <a:srgbClr val="0000CC"/>
                </a:solidFill>
                <a:latin typeface="华文楷体" pitchFamily="2" charset="-122"/>
                <a:ea typeface="华文楷体" pitchFamily="2" charset="-122"/>
              </a:rPr>
              <a:t>的取值越集中在均值</a:t>
            </a:r>
            <a:r>
              <a:rPr lang="en-US" altLang="zh-CN" sz="3600" b="1" dirty="0">
                <a:solidFill>
                  <a:srgbClr val="0000CC"/>
                </a:solidFill>
                <a:latin typeface="华文楷体" pitchFamily="2" charset="-122"/>
                <a:ea typeface="华文楷体" pitchFamily="2" charset="-122"/>
              </a:rPr>
              <a:t>EX</a:t>
            </a:r>
            <a:r>
              <a:rPr lang="zh-CN" altLang="en-US" sz="3600" b="1" dirty="0">
                <a:solidFill>
                  <a:srgbClr val="0000CC"/>
                </a:solidFill>
                <a:latin typeface="华文楷体" pitchFamily="2" charset="-122"/>
                <a:ea typeface="华文楷体" pitchFamily="2" charset="-122"/>
              </a:rPr>
              <a:t>附近</a:t>
            </a:r>
            <a:r>
              <a:rPr lang="en-US" altLang="zh-CN" sz="3600" b="1" dirty="0">
                <a:solidFill>
                  <a:srgbClr val="0000CC"/>
                </a:solidFill>
                <a:latin typeface="华文楷体" pitchFamily="2" charset="-122"/>
                <a:ea typeface="华文楷体" pitchFamily="2" charset="-122"/>
              </a:rPr>
              <a:t>, </a:t>
            </a:r>
            <a:r>
              <a:rPr lang="zh-CN" altLang="en-US" sz="3600" b="1" dirty="0">
                <a:solidFill>
                  <a:srgbClr val="0000CC"/>
                </a:solidFill>
                <a:latin typeface="华文楷体" pitchFamily="2" charset="-122"/>
                <a:ea typeface="华文楷体" pitchFamily="2" charset="-122"/>
              </a:rPr>
              <a:t>即</a:t>
            </a:r>
            <a:r>
              <a:rPr lang="en-US" altLang="zh-CN" sz="3600" b="1" dirty="0">
                <a:solidFill>
                  <a:srgbClr val="0000CC"/>
                </a:solidFill>
                <a:latin typeface="华文楷体" pitchFamily="2" charset="-122"/>
                <a:ea typeface="华文楷体" pitchFamily="2" charset="-122"/>
              </a:rPr>
              <a:t>X</a:t>
            </a:r>
            <a:r>
              <a:rPr lang="zh-CN" altLang="en-US" sz="3600" b="1" dirty="0">
                <a:solidFill>
                  <a:srgbClr val="0000CC"/>
                </a:solidFill>
                <a:latin typeface="华文楷体" pitchFamily="2" charset="-122"/>
                <a:ea typeface="华文楷体" pitchFamily="2" charset="-122"/>
              </a:rPr>
              <a:t>偏离</a:t>
            </a:r>
            <a:r>
              <a:rPr lang="en-US" altLang="zh-CN" sz="3600" b="1" dirty="0">
                <a:solidFill>
                  <a:srgbClr val="0000CC"/>
                </a:solidFill>
                <a:latin typeface="华文楷体" pitchFamily="2" charset="-122"/>
                <a:ea typeface="华文楷体" pitchFamily="2" charset="-122"/>
              </a:rPr>
              <a:t>EX</a:t>
            </a:r>
            <a:r>
              <a:rPr lang="zh-CN" altLang="en-US" sz="3600" b="1" dirty="0">
                <a:solidFill>
                  <a:srgbClr val="0000CC"/>
                </a:solidFill>
                <a:latin typeface="华文楷体" pitchFamily="2" charset="-122"/>
                <a:ea typeface="华文楷体" pitchFamily="2" charset="-122"/>
              </a:rPr>
              <a:t>的程度越小</a:t>
            </a:r>
            <a:r>
              <a:rPr lang="en-US" altLang="zh-CN" sz="3600" b="1" dirty="0">
                <a:solidFill>
                  <a:srgbClr val="0000CC"/>
                </a:solidFill>
                <a:latin typeface="华文楷体" pitchFamily="2" charset="-122"/>
                <a:ea typeface="华文楷体" pitchFamily="2" charset="-122"/>
              </a:rPr>
              <a:t>, </a:t>
            </a:r>
            <a:r>
              <a:rPr lang="zh-CN" altLang="en-US" sz="3600" b="1" dirty="0">
                <a:solidFill>
                  <a:srgbClr val="0000CC"/>
                </a:solidFill>
                <a:latin typeface="华文楷体" pitchFamily="2" charset="-122"/>
                <a:ea typeface="华文楷体" pitchFamily="2" charset="-122"/>
              </a:rPr>
              <a:t>故方差</a:t>
            </a:r>
            <a:r>
              <a:rPr lang="en-US" altLang="zh-CN" sz="3600" b="1" dirty="0">
                <a:solidFill>
                  <a:srgbClr val="0000CC"/>
                </a:solidFill>
                <a:latin typeface="华文楷体" pitchFamily="2" charset="-122"/>
                <a:ea typeface="华文楷体" pitchFamily="2" charset="-122"/>
              </a:rPr>
              <a:t>DX</a:t>
            </a:r>
            <a:r>
              <a:rPr lang="zh-CN" altLang="en-US" sz="3600" b="1" dirty="0">
                <a:solidFill>
                  <a:srgbClr val="0000CC"/>
                </a:solidFill>
                <a:latin typeface="华文楷体" pitchFamily="2" charset="-122"/>
                <a:ea typeface="华文楷体" pitchFamily="2" charset="-122"/>
              </a:rPr>
              <a:t>确实是反映</a:t>
            </a:r>
            <a:r>
              <a:rPr lang="en-US" altLang="zh-CN" sz="3600" b="1" dirty="0">
                <a:solidFill>
                  <a:srgbClr val="0000CC"/>
                </a:solidFill>
                <a:latin typeface="华文楷体" pitchFamily="2" charset="-122"/>
                <a:ea typeface="华文楷体" pitchFamily="2" charset="-122"/>
              </a:rPr>
              <a:t>X</a:t>
            </a:r>
            <a:r>
              <a:rPr lang="zh-CN" altLang="en-US" sz="3600" b="1" dirty="0">
                <a:solidFill>
                  <a:srgbClr val="0000CC"/>
                </a:solidFill>
                <a:latin typeface="华文楷体" pitchFamily="2" charset="-122"/>
                <a:ea typeface="华文楷体" pitchFamily="2" charset="-122"/>
              </a:rPr>
              <a:t>偏离</a:t>
            </a:r>
            <a:r>
              <a:rPr lang="en-US" altLang="zh-CN" sz="3600" b="1" dirty="0">
                <a:solidFill>
                  <a:srgbClr val="0000CC"/>
                </a:solidFill>
                <a:latin typeface="华文楷体" pitchFamily="2" charset="-122"/>
                <a:ea typeface="华文楷体" pitchFamily="2" charset="-122"/>
              </a:rPr>
              <a:t>EX</a:t>
            </a:r>
            <a:r>
              <a:rPr lang="zh-CN" altLang="en-US" sz="3600" b="1" dirty="0">
                <a:solidFill>
                  <a:srgbClr val="0000CC"/>
                </a:solidFill>
                <a:latin typeface="华文楷体" pitchFamily="2" charset="-122"/>
                <a:ea typeface="华文楷体" pitchFamily="2" charset="-122"/>
              </a:rPr>
              <a:t>程度的量</a:t>
            </a:r>
            <a:r>
              <a:rPr lang="en-US" altLang="zh-CN" sz="3600" b="1" dirty="0">
                <a:solidFill>
                  <a:srgbClr val="0000CC"/>
                </a:solidFill>
                <a:latin typeface="华文楷体" pitchFamily="2" charset="-122"/>
                <a:ea typeface="华文楷体" pitchFamily="2" charset="-122"/>
              </a:rPr>
              <a:t>.</a:t>
            </a:r>
            <a:endParaRPr lang="zh-CN" altLang="en-US" sz="3600" b="1" dirty="0">
              <a:solidFill>
                <a:srgbClr val="0000CC"/>
              </a:solidFill>
              <a:latin typeface="华文楷体" pitchFamily="2" charset="-122"/>
              <a:ea typeface="华文楷体" pitchFamily="2" charset="-122"/>
            </a:endParaRPr>
          </a:p>
        </p:txBody>
      </p:sp>
      <p:graphicFrame>
        <p:nvGraphicFramePr>
          <p:cNvPr id="93213" name="Object 29"/>
          <p:cNvGraphicFramePr/>
          <p:nvPr/>
        </p:nvGraphicFramePr>
        <p:xfrm>
          <a:off x="5786438" y="5357813"/>
          <a:ext cx="3214687" cy="471487"/>
        </p:xfrm>
        <a:graphic>
          <a:graphicData uri="http://schemas.openxmlformats.org/presentationml/2006/ole">
            <mc:AlternateContent xmlns:mc="http://schemas.openxmlformats.org/markup-compatibility/2006">
              <mc:Choice xmlns:v="urn:schemas-microsoft-com:vml" Requires="v">
                <p:oleObj spid="_x0000_s3076" name="" r:id="rId9" imgW="1383030" imgH="203200" progId="Equation.DSMT4">
                  <p:embed/>
                </p:oleObj>
              </mc:Choice>
              <mc:Fallback>
                <p:oleObj name="" r:id="rId9" imgW="1383030" imgH="203200" progId="Equation.DSMT4">
                  <p:embed/>
                  <p:pic>
                    <p:nvPicPr>
                      <p:cNvPr id="0" name="图片 3075"/>
                      <p:cNvPicPr/>
                      <p:nvPr/>
                    </p:nvPicPr>
                    <p:blipFill>
                      <a:blip r:embed="rId10">
                        <a:clrChange>
                          <a:clrFrom>
                            <a:srgbClr val="000000"/>
                          </a:clrFrom>
                          <a:clrTo>
                            <a:srgbClr val="000000"/>
                          </a:clrTo>
                        </a:clrChange>
                      </a:blip>
                      <a:stretch>
                        <a:fillRect/>
                      </a:stretch>
                    </p:blipFill>
                    <p:spPr>
                      <a:xfrm>
                        <a:off x="5786438" y="5357813"/>
                        <a:ext cx="3214687" cy="4714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3213"/>
                                        </p:tgtEl>
                                        <p:attrNameLst>
                                          <p:attrName>style.visibility</p:attrName>
                                        </p:attrNameLst>
                                      </p:cBhvr>
                                      <p:to>
                                        <p:strVal val="visible"/>
                                      </p:to>
                                    </p:set>
                                    <p:anim calcmode="lin" valueType="num">
                                      <p:cBhvr additive="base">
                                        <p:cTn id="28" dur="500" fill="hold"/>
                                        <p:tgtEl>
                                          <p:spTgt spid="93213"/>
                                        </p:tgtEl>
                                        <p:attrNameLst>
                                          <p:attrName>ppt_x</p:attrName>
                                        </p:attrNameLst>
                                      </p:cBhvr>
                                      <p:tavLst>
                                        <p:tav tm="0">
                                          <p:val>
                                            <p:strVal val="#ppt_x"/>
                                          </p:val>
                                        </p:tav>
                                        <p:tav tm="100000">
                                          <p:val>
                                            <p:strVal val="#ppt_x"/>
                                          </p:val>
                                        </p:tav>
                                      </p:tavLst>
                                    </p:anim>
                                    <p:anim calcmode="lin" valueType="num">
                                      <p:cBhvr additive="base">
                                        <p:cTn id="29" dur="500" fill="hold"/>
                                        <p:tgtEl>
                                          <p:spTgt spid="93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4"/>
          <p:cNvSpPr txBox="1"/>
          <p:nvPr/>
        </p:nvSpPr>
        <p:spPr>
          <a:xfrm>
            <a:off x="107950" y="115888"/>
            <a:ext cx="9036050" cy="1200150"/>
          </a:xfrm>
          <a:prstGeom prst="rect">
            <a:avLst/>
          </a:prstGeom>
          <a:noFill/>
          <a:ln w="9525">
            <a:noFill/>
          </a:ln>
        </p:spPr>
        <p:txBody>
          <a:bodyPr anchor="t" anchorCtr="0">
            <a:spAutoFit/>
          </a:bodyPr>
          <a:p>
            <a:pPr defTabSz="914400"/>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1.1</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连续投掷一骰子</a:t>
            </a:r>
            <a:r>
              <a:rPr lang="en-US" altLang="zh-CN" sz="3600" b="1" dirty="0">
                <a:latin typeface="楷体_GB2312" pitchFamily="49" charset="-122"/>
                <a:ea typeface="楷体_GB2312" pitchFamily="49" charset="-122"/>
              </a:rPr>
              <a:t>4</a:t>
            </a:r>
            <a:r>
              <a:rPr lang="zh-CN" altLang="en-US" sz="3600" b="1" dirty="0">
                <a:latin typeface="楷体_GB2312" pitchFamily="49" charset="-122"/>
                <a:ea typeface="楷体_GB2312" pitchFamily="49" charset="-122"/>
              </a:rPr>
              <a:t>次</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设</a:t>
            </a:r>
            <a:r>
              <a:rPr lang="en-US" altLang="zh-CN" sz="3600" b="1" dirty="0">
                <a:latin typeface="Times New Roman" panose="02020603050405020304" pitchFamily="18" charset="0"/>
                <a:ea typeface="楷体_GB2312" pitchFamily="49" charset="-122"/>
              </a:rPr>
              <a:t>X</a:t>
            </a:r>
            <a:r>
              <a:rPr lang="zh-CN" altLang="en-US" sz="3600" b="1" dirty="0">
                <a:latin typeface="楷体_GB2312" pitchFamily="49" charset="-122"/>
                <a:ea typeface="楷体_GB2312" pitchFamily="49" charset="-122"/>
              </a:rPr>
              <a:t>为出现的点数和</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用切比雪夫不等式估计</a:t>
            </a:r>
            <a:r>
              <a:rPr lang="en-US" altLang="zh-CN" sz="3600" b="1" i="1" dirty="0">
                <a:latin typeface="楷体_GB2312" pitchFamily="49" charset="-122"/>
                <a:ea typeface="楷体_GB2312" pitchFamily="49" charset="-122"/>
              </a:rPr>
              <a:t>P</a:t>
            </a:r>
            <a:r>
              <a:rPr lang="en-US" altLang="zh-CN" sz="3600" b="1" dirty="0">
                <a:latin typeface="楷体_GB2312" pitchFamily="49" charset="-122"/>
                <a:ea typeface="楷体_GB2312" pitchFamily="49" charset="-122"/>
              </a:rPr>
              <a:t>{8&lt;</a:t>
            </a:r>
            <a:r>
              <a:rPr lang="en-US" altLang="zh-CN" sz="3600" b="1" i="1" dirty="0">
                <a:latin typeface="楷体_GB2312" pitchFamily="49" charset="-122"/>
                <a:ea typeface="楷体_GB2312" pitchFamily="49" charset="-122"/>
              </a:rPr>
              <a:t>X </a:t>
            </a:r>
            <a:r>
              <a:rPr lang="en-US" altLang="zh-CN" sz="3600" b="1" dirty="0">
                <a:latin typeface="楷体_GB2312" pitchFamily="49" charset="-122"/>
                <a:ea typeface="楷体_GB2312" pitchFamily="49" charset="-122"/>
              </a:rPr>
              <a:t>&lt;20}.</a:t>
            </a:r>
            <a:endParaRPr lang="en-US" altLang="zh-CN" sz="3600" b="1" dirty="0">
              <a:latin typeface="楷体_GB2312" pitchFamily="49" charset="-122"/>
              <a:ea typeface="楷体_GB2312" pitchFamily="49" charset="-122"/>
            </a:endParaRPr>
          </a:p>
        </p:txBody>
      </p:sp>
      <p:graphicFrame>
        <p:nvGraphicFramePr>
          <p:cNvPr id="272390" name="Object 6"/>
          <p:cNvGraphicFramePr/>
          <p:nvPr/>
        </p:nvGraphicFramePr>
        <p:xfrm>
          <a:off x="1503363" y="1739900"/>
          <a:ext cx="4886325" cy="1046163"/>
        </p:xfrm>
        <a:graphic>
          <a:graphicData uri="http://schemas.openxmlformats.org/presentationml/2006/ole">
            <mc:AlternateContent xmlns:mc="http://schemas.openxmlformats.org/markup-compatibility/2006">
              <mc:Choice xmlns:v="urn:schemas-microsoft-com:vml" Requires="v">
                <p:oleObj spid="_x0000_s3084" name="" r:id="rId1" imgW="2018665" imgH="431800" progId="Equation.DSMT4">
                  <p:embed/>
                </p:oleObj>
              </mc:Choice>
              <mc:Fallback>
                <p:oleObj name="" r:id="rId1" imgW="2018665" imgH="431800" progId="Equation.DSMT4">
                  <p:embed/>
                  <p:pic>
                    <p:nvPicPr>
                      <p:cNvPr id="0" name="图片 3083"/>
                      <p:cNvPicPr/>
                      <p:nvPr/>
                    </p:nvPicPr>
                    <p:blipFill>
                      <a:blip r:embed="rId2">
                        <a:clrChange>
                          <a:clrFrom>
                            <a:srgbClr val="000000"/>
                          </a:clrFrom>
                          <a:clrTo>
                            <a:srgbClr val="000000"/>
                          </a:clrTo>
                        </a:clrChange>
                      </a:blip>
                      <a:stretch>
                        <a:fillRect/>
                      </a:stretch>
                    </p:blipFill>
                    <p:spPr>
                      <a:xfrm>
                        <a:off x="1503363" y="1739900"/>
                        <a:ext cx="4886325" cy="1046163"/>
                      </a:xfrm>
                      <a:prstGeom prst="rect">
                        <a:avLst/>
                      </a:prstGeom>
                      <a:noFill/>
                      <a:ln w="38100">
                        <a:noFill/>
                        <a:miter/>
                      </a:ln>
                    </p:spPr>
                  </p:pic>
                </p:oleObj>
              </mc:Fallback>
            </mc:AlternateContent>
          </a:graphicData>
        </a:graphic>
      </p:graphicFrame>
      <p:graphicFrame>
        <p:nvGraphicFramePr>
          <p:cNvPr id="272404" name="Object 20"/>
          <p:cNvGraphicFramePr/>
          <p:nvPr/>
        </p:nvGraphicFramePr>
        <p:xfrm>
          <a:off x="628650" y="4643438"/>
          <a:ext cx="1800225" cy="931862"/>
        </p:xfrm>
        <a:graphic>
          <a:graphicData uri="http://schemas.openxmlformats.org/presentationml/2006/ole">
            <mc:AlternateContent xmlns:mc="http://schemas.openxmlformats.org/markup-compatibility/2006">
              <mc:Choice xmlns:v="urn:schemas-microsoft-com:vml" Requires="v">
                <p:oleObj spid="_x0000_s3081" name="" r:id="rId3" imgW="761365" imgH="393700" progId="Equation.DSMT4">
                  <p:embed/>
                </p:oleObj>
              </mc:Choice>
              <mc:Fallback>
                <p:oleObj name="" r:id="rId3" imgW="761365" imgH="393700" progId="Equation.DSMT4">
                  <p:embed/>
                  <p:pic>
                    <p:nvPicPr>
                      <p:cNvPr id="0" name="图片 3080"/>
                      <p:cNvPicPr/>
                      <p:nvPr/>
                    </p:nvPicPr>
                    <p:blipFill>
                      <a:blip r:embed="rId4">
                        <a:clrChange>
                          <a:clrFrom>
                            <a:srgbClr val="000000"/>
                          </a:clrFrom>
                          <a:clrTo>
                            <a:srgbClr val="000000"/>
                          </a:clrTo>
                        </a:clrChange>
                      </a:blip>
                      <a:stretch>
                        <a:fillRect/>
                      </a:stretch>
                    </p:blipFill>
                    <p:spPr>
                      <a:xfrm>
                        <a:off x="628650" y="4643438"/>
                        <a:ext cx="1800225" cy="931862"/>
                      </a:xfrm>
                      <a:prstGeom prst="rect">
                        <a:avLst/>
                      </a:prstGeom>
                      <a:noFill/>
                      <a:ln w="38100">
                        <a:noFill/>
                        <a:miter/>
                      </a:ln>
                    </p:spPr>
                  </p:pic>
                </p:oleObj>
              </mc:Fallback>
            </mc:AlternateContent>
          </a:graphicData>
        </a:graphic>
      </p:graphicFrame>
      <p:graphicFrame>
        <p:nvGraphicFramePr>
          <p:cNvPr id="272405" name="Object 21"/>
          <p:cNvGraphicFramePr/>
          <p:nvPr/>
        </p:nvGraphicFramePr>
        <p:xfrm>
          <a:off x="3044825" y="4581525"/>
          <a:ext cx="2811463" cy="1039813"/>
        </p:xfrm>
        <a:graphic>
          <a:graphicData uri="http://schemas.openxmlformats.org/presentationml/2006/ole">
            <mc:AlternateContent xmlns:mc="http://schemas.openxmlformats.org/markup-compatibility/2006">
              <mc:Choice xmlns:v="urn:schemas-microsoft-com:vml" Requires="v">
                <p:oleObj spid="_x0000_s3096" name="" r:id="rId5" imgW="1167765" imgH="431800" progId="Equation.DSMT4">
                  <p:embed/>
                </p:oleObj>
              </mc:Choice>
              <mc:Fallback>
                <p:oleObj name="" r:id="rId5" imgW="1167765" imgH="431800" progId="Equation.DSMT4">
                  <p:embed/>
                  <p:pic>
                    <p:nvPicPr>
                      <p:cNvPr id="0" name="图片 3095"/>
                      <p:cNvPicPr/>
                      <p:nvPr/>
                    </p:nvPicPr>
                    <p:blipFill>
                      <a:blip r:embed="rId6">
                        <a:clrChange>
                          <a:clrFrom>
                            <a:srgbClr val="000000"/>
                          </a:clrFrom>
                          <a:clrTo>
                            <a:srgbClr val="000000"/>
                          </a:clrTo>
                        </a:clrChange>
                      </a:blip>
                      <a:stretch>
                        <a:fillRect/>
                      </a:stretch>
                    </p:blipFill>
                    <p:spPr>
                      <a:xfrm>
                        <a:off x="3044825" y="4581525"/>
                        <a:ext cx="2811463" cy="1039813"/>
                      </a:xfrm>
                      <a:prstGeom prst="rect">
                        <a:avLst/>
                      </a:prstGeom>
                      <a:noFill/>
                      <a:ln w="38100">
                        <a:noFill/>
                        <a:miter/>
                      </a:ln>
                    </p:spPr>
                  </p:pic>
                </p:oleObj>
              </mc:Fallback>
            </mc:AlternateContent>
          </a:graphicData>
        </a:graphic>
      </p:graphicFrame>
      <p:grpSp>
        <p:nvGrpSpPr>
          <p:cNvPr id="2" name="Group 25"/>
          <p:cNvGrpSpPr/>
          <p:nvPr/>
        </p:nvGrpSpPr>
        <p:grpSpPr>
          <a:xfrm>
            <a:off x="142875" y="2636838"/>
            <a:ext cx="8786813" cy="649287"/>
            <a:chOff x="68" y="1706"/>
            <a:chExt cx="5535" cy="409"/>
          </a:xfrm>
        </p:grpSpPr>
        <p:sp>
          <p:nvSpPr>
            <p:cNvPr id="10246" name="Text Box 7"/>
            <p:cNvSpPr txBox="1"/>
            <p:nvPr/>
          </p:nvSpPr>
          <p:spPr>
            <a:xfrm>
              <a:off x="68" y="1706"/>
              <a:ext cx="5535" cy="407"/>
            </a:xfrm>
            <a:prstGeom prst="rect">
              <a:avLst/>
            </a:prstGeom>
            <a:noFill/>
            <a:ln w="9525">
              <a:noFill/>
            </a:ln>
          </p:spPr>
          <p:txBody>
            <a:bodyPr anchor="t" anchorCtr="0">
              <a:spAutoFit/>
            </a:bodyPr>
            <a:p>
              <a:r>
                <a:rPr lang="zh-CN" altLang="en-US" sz="3600" b="1" i="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相互独立具有相同的概率分布：</a:t>
              </a:r>
              <a:endParaRPr lang="zh-CN" altLang="en-US" sz="3600" b="1" dirty="0">
                <a:latin typeface="楷体_GB2312" pitchFamily="49" charset="-122"/>
                <a:ea typeface="楷体_GB2312" pitchFamily="49" charset="-122"/>
              </a:endParaRPr>
            </a:p>
          </p:txBody>
        </p:sp>
        <p:graphicFrame>
          <p:nvGraphicFramePr>
            <p:cNvPr id="10247" name="Object 22"/>
            <p:cNvGraphicFramePr/>
            <p:nvPr/>
          </p:nvGraphicFramePr>
          <p:xfrm>
            <a:off x="68" y="1747"/>
            <a:ext cx="1530" cy="368"/>
          </p:xfrm>
          <a:graphic>
            <a:graphicData uri="http://schemas.openxmlformats.org/presentationml/2006/ole">
              <mc:AlternateContent xmlns:mc="http://schemas.openxmlformats.org/markup-compatibility/2006">
                <mc:Choice xmlns:v="urn:schemas-microsoft-com:vml" Requires="v">
                  <p:oleObj spid="_x0000_s3104" name="" r:id="rId7" imgW="951865" imgH="228600" progId="Equation.DSMT4">
                    <p:embed/>
                  </p:oleObj>
                </mc:Choice>
                <mc:Fallback>
                  <p:oleObj name="" r:id="rId7" imgW="951865" imgH="228600" progId="Equation.DSMT4">
                    <p:embed/>
                    <p:pic>
                      <p:nvPicPr>
                        <p:cNvPr id="0" name="图片 3103"/>
                        <p:cNvPicPr/>
                        <p:nvPr/>
                      </p:nvPicPr>
                      <p:blipFill>
                        <a:blip r:embed="rId8">
                          <a:clrChange>
                            <a:clrFrom>
                              <a:srgbClr val="000000"/>
                            </a:clrFrom>
                            <a:clrTo>
                              <a:srgbClr val="000000"/>
                            </a:clrTo>
                          </a:clrChange>
                        </a:blip>
                        <a:stretch>
                          <a:fillRect/>
                        </a:stretch>
                      </p:blipFill>
                      <p:spPr>
                        <a:xfrm>
                          <a:off x="68" y="1747"/>
                          <a:ext cx="1530" cy="368"/>
                        </a:xfrm>
                        <a:prstGeom prst="rect">
                          <a:avLst/>
                        </a:prstGeom>
                        <a:noFill/>
                        <a:ln w="38100">
                          <a:noFill/>
                          <a:miter/>
                        </a:ln>
                      </p:spPr>
                    </p:pic>
                  </p:oleObj>
                </mc:Fallback>
              </mc:AlternateContent>
            </a:graphicData>
          </a:graphic>
        </p:graphicFrame>
      </p:grpSp>
      <p:grpSp>
        <p:nvGrpSpPr>
          <p:cNvPr id="3" name="Group 24"/>
          <p:cNvGrpSpPr/>
          <p:nvPr/>
        </p:nvGrpSpPr>
        <p:grpSpPr>
          <a:xfrm>
            <a:off x="107950" y="1270000"/>
            <a:ext cx="9036050" cy="674688"/>
            <a:chOff x="68" y="709"/>
            <a:chExt cx="5692" cy="425"/>
          </a:xfrm>
        </p:grpSpPr>
        <p:sp>
          <p:nvSpPr>
            <p:cNvPr id="10249" name="Text Box 5"/>
            <p:cNvSpPr txBox="1"/>
            <p:nvPr/>
          </p:nvSpPr>
          <p:spPr>
            <a:xfrm>
              <a:off x="68" y="709"/>
              <a:ext cx="5692" cy="407"/>
            </a:xfrm>
            <a:prstGeom prst="rect">
              <a:avLst/>
            </a:prstGeom>
            <a:noFill/>
            <a:ln w="9525">
              <a:noFill/>
            </a:ln>
          </p:spPr>
          <p:txBody>
            <a:bodyPr anchor="t" anchorCtr="0">
              <a:spAutoFit/>
            </a:bodyPr>
            <a:p>
              <a:r>
                <a:rPr lang="zh-CN" altLang="en-US" sz="3600" b="1" dirty="0">
                  <a:solidFill>
                    <a:srgbClr val="FF0066"/>
                  </a:solidFill>
                  <a:latin typeface="黑体" panose="02010609060101010101" pitchFamily="49" charset="-122"/>
                  <a:ea typeface="黑体" panose="02010609060101010101" pitchFamily="49" charset="-122"/>
                </a:rPr>
                <a:t>解</a:t>
              </a:r>
              <a:r>
                <a:rPr lang="zh-CN" altLang="en-US" sz="3600" b="1" dirty="0">
                  <a:solidFill>
                    <a:srgbClr val="66FF33"/>
                  </a:solidFill>
                  <a:latin typeface="楷体_GB2312" pitchFamily="49" charset="-122"/>
                  <a:ea typeface="楷体_GB2312" pitchFamily="49" charset="-122"/>
                </a:rPr>
                <a:t> </a:t>
              </a:r>
              <a:r>
                <a:rPr lang="zh-CN" altLang="en-US" sz="3600" b="1" dirty="0">
                  <a:latin typeface="楷体_GB2312" pitchFamily="49" charset="-122"/>
                  <a:ea typeface="楷体_GB2312" pitchFamily="49" charset="-122"/>
                </a:rPr>
                <a:t>设第</a:t>
              </a:r>
              <a:r>
                <a:rPr lang="en-US" altLang="zh-CN" sz="3600" b="1" dirty="0">
                  <a:latin typeface="楷体_GB2312" pitchFamily="49" charset="-122"/>
                  <a:ea typeface="楷体_GB2312" pitchFamily="49" charset="-122"/>
                </a:rPr>
                <a:t>i</a:t>
              </a:r>
              <a:r>
                <a:rPr lang="zh-CN" altLang="en-US" sz="3600" b="1" dirty="0">
                  <a:latin typeface="楷体_GB2312" pitchFamily="49" charset="-122"/>
                  <a:ea typeface="楷体_GB2312" pitchFamily="49" charset="-122"/>
                </a:rPr>
                <a:t>次投掷得到的点数为          则</a:t>
              </a:r>
              <a:endParaRPr lang="zh-CN" altLang="en-US" sz="3600" b="1" dirty="0">
                <a:latin typeface="楷体_GB2312" pitchFamily="49" charset="-122"/>
                <a:ea typeface="楷体_GB2312" pitchFamily="49" charset="-122"/>
              </a:endParaRPr>
            </a:p>
          </p:txBody>
        </p:sp>
        <p:graphicFrame>
          <p:nvGraphicFramePr>
            <p:cNvPr id="10250" name="Object 23"/>
            <p:cNvGraphicFramePr/>
            <p:nvPr/>
          </p:nvGraphicFramePr>
          <p:xfrm>
            <a:off x="3907" y="793"/>
            <a:ext cx="1403" cy="341"/>
          </p:xfrm>
          <a:graphic>
            <a:graphicData uri="http://schemas.openxmlformats.org/presentationml/2006/ole">
              <mc:AlternateContent xmlns:mc="http://schemas.openxmlformats.org/markup-compatibility/2006">
                <mc:Choice xmlns:v="urn:schemas-microsoft-com:vml" Requires="v">
                  <p:oleObj spid="_x0000_s3102" name="" r:id="rId9" imgW="939800" imgH="228600" progId="Equation.DSMT4">
                    <p:embed/>
                  </p:oleObj>
                </mc:Choice>
                <mc:Fallback>
                  <p:oleObj name="" r:id="rId9" imgW="939800" imgH="228600" progId="Equation.DSMT4">
                    <p:embed/>
                    <p:pic>
                      <p:nvPicPr>
                        <p:cNvPr id="0" name="图片 3101"/>
                        <p:cNvPicPr/>
                        <p:nvPr/>
                      </p:nvPicPr>
                      <p:blipFill>
                        <a:blip r:embed="rId10">
                          <a:clrChange>
                            <a:clrFrom>
                              <a:srgbClr val="000000"/>
                            </a:clrFrom>
                            <a:clrTo>
                              <a:srgbClr val="000000"/>
                            </a:clrTo>
                          </a:clrChange>
                        </a:blip>
                        <a:stretch>
                          <a:fillRect/>
                        </a:stretch>
                      </p:blipFill>
                      <p:spPr>
                        <a:xfrm>
                          <a:off x="3907" y="793"/>
                          <a:ext cx="1403" cy="341"/>
                        </a:xfrm>
                        <a:prstGeom prst="rect">
                          <a:avLst/>
                        </a:prstGeom>
                        <a:noFill/>
                        <a:ln w="38100">
                          <a:noFill/>
                          <a:miter/>
                        </a:ln>
                      </p:spPr>
                    </p:pic>
                  </p:oleObj>
                </mc:Fallback>
              </mc:AlternateContent>
            </a:graphicData>
          </a:graphic>
        </p:graphicFrame>
      </p:grpSp>
      <p:grpSp>
        <p:nvGrpSpPr>
          <p:cNvPr id="4" name="Group 27"/>
          <p:cNvGrpSpPr/>
          <p:nvPr/>
        </p:nvGrpSpPr>
        <p:grpSpPr>
          <a:xfrm>
            <a:off x="971550" y="3284538"/>
            <a:ext cx="7458075" cy="1368425"/>
            <a:chOff x="521" y="2069"/>
            <a:chExt cx="4698" cy="862"/>
          </a:xfrm>
        </p:grpSpPr>
        <p:sp>
          <p:nvSpPr>
            <p:cNvPr id="10252" name="Line 9"/>
            <p:cNvSpPr/>
            <p:nvPr/>
          </p:nvSpPr>
          <p:spPr>
            <a:xfrm flipV="1">
              <a:off x="521" y="2448"/>
              <a:ext cx="4698" cy="29"/>
            </a:xfrm>
            <a:prstGeom prst="line">
              <a:avLst/>
            </a:prstGeom>
            <a:ln w="9525" cap="flat" cmpd="sng">
              <a:solidFill>
                <a:schemeClr val="tx1"/>
              </a:solidFill>
              <a:prstDash val="solid"/>
              <a:round/>
              <a:headEnd type="none" w="med" len="med"/>
              <a:tailEnd type="none" w="med" len="med"/>
            </a:ln>
          </p:spPr>
        </p:sp>
        <p:sp>
          <p:nvSpPr>
            <p:cNvPr id="10253" name="Text Box 18"/>
            <p:cNvSpPr txBox="1"/>
            <p:nvPr/>
          </p:nvSpPr>
          <p:spPr>
            <a:xfrm>
              <a:off x="657" y="2115"/>
              <a:ext cx="4562" cy="727"/>
            </a:xfrm>
            <a:prstGeom prst="rect">
              <a:avLst/>
            </a:prstGeom>
            <a:noFill/>
            <a:ln w="9525">
              <a:noFill/>
            </a:ln>
          </p:spPr>
          <p:txBody>
            <a:bodyPr anchor="t" anchorCtr="0">
              <a:spAutoFit/>
            </a:bodyPr>
            <a:p>
              <a:pPr defTabSz="914400">
                <a:spcBef>
                  <a:spcPts val="600"/>
                </a:spcBef>
              </a:pPr>
              <a:r>
                <a:rPr lang="en-US" altLang="zh-CN" sz="3200" i="1" dirty="0">
                  <a:latin typeface="Times New Roman" panose="02020603050405020304" pitchFamily="18" charset="0"/>
                  <a:ea typeface="楷体_GB2312" pitchFamily="49" charset="-122"/>
                </a:rPr>
                <a:t>Xi</a:t>
              </a:r>
              <a:r>
                <a:rPr lang="en-US" altLang="zh-CN" sz="3200" i="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1    2    3    4    5    6</a:t>
              </a:r>
              <a:endParaRPr lang="en-US" altLang="zh-CN" sz="3200" b="1" dirty="0">
                <a:latin typeface="楷体_GB2312" pitchFamily="49" charset="-122"/>
                <a:ea typeface="楷体_GB2312" pitchFamily="49" charset="-122"/>
              </a:endParaRPr>
            </a:p>
            <a:p>
              <a:pPr defTabSz="914400">
                <a:spcBef>
                  <a:spcPts val="600"/>
                </a:spcBef>
              </a:pPr>
              <a:r>
                <a:rPr lang="en-US" altLang="zh-CN" sz="3200" b="1" dirty="0">
                  <a:latin typeface="楷体_GB2312" pitchFamily="49" charset="-122"/>
                  <a:ea typeface="楷体_GB2312" pitchFamily="49" charset="-122"/>
                </a:rPr>
                <a:t>P   1/6  1/6  1/6  1/6  1/6  1/6</a:t>
              </a:r>
              <a:endParaRPr lang="en-US" altLang="zh-CN" sz="3200" i="1" dirty="0">
                <a:latin typeface="楷体_GB2312" pitchFamily="49" charset="-122"/>
                <a:ea typeface="楷体_GB2312" pitchFamily="49" charset="-122"/>
              </a:endParaRPr>
            </a:p>
          </p:txBody>
        </p:sp>
        <p:sp>
          <p:nvSpPr>
            <p:cNvPr id="10254" name="Line 26"/>
            <p:cNvSpPr/>
            <p:nvPr/>
          </p:nvSpPr>
          <p:spPr>
            <a:xfrm>
              <a:off x="1066" y="2069"/>
              <a:ext cx="0" cy="862"/>
            </a:xfrm>
            <a:prstGeom prst="line">
              <a:avLst/>
            </a:prstGeom>
            <a:ln w="9525" cap="flat" cmpd="sng">
              <a:solidFill>
                <a:schemeClr val="tx1"/>
              </a:solidFill>
              <a:prstDash val="solid"/>
              <a:round/>
              <a:headEnd type="none" w="med" len="med"/>
              <a:tailEnd type="none" w="med" len="med"/>
            </a:ln>
          </p:spPr>
        </p:sp>
      </p:grpSp>
      <p:graphicFrame>
        <p:nvGraphicFramePr>
          <p:cNvPr id="272412" name="Object 28"/>
          <p:cNvGraphicFramePr/>
          <p:nvPr/>
        </p:nvGraphicFramePr>
        <p:xfrm>
          <a:off x="2971800" y="5589588"/>
          <a:ext cx="2900363" cy="1050925"/>
        </p:xfrm>
        <a:graphic>
          <a:graphicData uri="http://schemas.openxmlformats.org/presentationml/2006/ole">
            <mc:AlternateContent xmlns:mc="http://schemas.openxmlformats.org/markup-compatibility/2006">
              <mc:Choice xmlns:v="urn:schemas-microsoft-com:vml" Requires="v">
                <p:oleObj spid="_x0000_s3105" name="" r:id="rId11" imgW="1193165" imgH="431800" progId="Equation.DSMT4">
                  <p:embed/>
                </p:oleObj>
              </mc:Choice>
              <mc:Fallback>
                <p:oleObj name="" r:id="rId11" imgW="1193165" imgH="431800" progId="Equation.DSMT4">
                  <p:embed/>
                  <p:pic>
                    <p:nvPicPr>
                      <p:cNvPr id="0" name="图片 3104"/>
                      <p:cNvPicPr/>
                      <p:nvPr/>
                    </p:nvPicPr>
                    <p:blipFill>
                      <a:blip r:embed="rId12">
                        <a:clrChange>
                          <a:clrFrom>
                            <a:srgbClr val="000000"/>
                          </a:clrFrom>
                          <a:clrTo>
                            <a:srgbClr val="000000"/>
                          </a:clrTo>
                        </a:clrChange>
                      </a:blip>
                      <a:stretch>
                        <a:fillRect/>
                      </a:stretch>
                    </p:blipFill>
                    <p:spPr>
                      <a:xfrm>
                        <a:off x="2971800" y="5589588"/>
                        <a:ext cx="2900363" cy="1050925"/>
                      </a:xfrm>
                      <a:prstGeom prst="rect">
                        <a:avLst/>
                      </a:prstGeom>
                      <a:noFill/>
                      <a:ln w="38100">
                        <a:noFill/>
                        <a:miter/>
                      </a:ln>
                    </p:spPr>
                  </p:pic>
                </p:oleObj>
              </mc:Fallback>
            </mc:AlternateContent>
          </a:graphicData>
        </a:graphic>
      </p:graphicFrame>
      <p:graphicFrame>
        <p:nvGraphicFramePr>
          <p:cNvPr id="272413" name="Object 29"/>
          <p:cNvGraphicFramePr/>
          <p:nvPr/>
        </p:nvGraphicFramePr>
        <p:xfrm>
          <a:off x="628650" y="5643563"/>
          <a:ext cx="1871663" cy="881062"/>
        </p:xfrm>
        <a:graphic>
          <a:graphicData uri="http://schemas.openxmlformats.org/presentationml/2006/ole">
            <mc:AlternateContent xmlns:mc="http://schemas.openxmlformats.org/markup-compatibility/2006">
              <mc:Choice xmlns:v="urn:schemas-microsoft-com:vml" Requires="v">
                <p:oleObj spid="_x0000_s3106" name="" r:id="rId13" imgW="837565" imgH="393700" progId="Equation.DSMT4">
                  <p:embed/>
                </p:oleObj>
              </mc:Choice>
              <mc:Fallback>
                <p:oleObj name="" r:id="rId13" imgW="837565" imgH="393700" progId="Equation.DSMT4">
                  <p:embed/>
                  <p:pic>
                    <p:nvPicPr>
                      <p:cNvPr id="0" name="图片 3105"/>
                      <p:cNvPicPr/>
                      <p:nvPr/>
                    </p:nvPicPr>
                    <p:blipFill>
                      <a:blip r:embed="rId14">
                        <a:clrChange>
                          <a:clrFrom>
                            <a:srgbClr val="000000"/>
                          </a:clrFrom>
                          <a:clrTo>
                            <a:srgbClr val="000000"/>
                          </a:clrTo>
                        </a:clrChange>
                      </a:blip>
                      <a:stretch>
                        <a:fillRect/>
                      </a:stretch>
                    </p:blipFill>
                    <p:spPr>
                      <a:xfrm>
                        <a:off x="628650" y="5643563"/>
                        <a:ext cx="1871663" cy="881062"/>
                      </a:xfrm>
                      <a:prstGeom prst="rect">
                        <a:avLst/>
                      </a:prstGeom>
                      <a:noFill/>
                      <a:ln w="38100">
                        <a:noFill/>
                        <a:miter/>
                      </a:ln>
                    </p:spPr>
                  </p:pic>
                </p:oleObj>
              </mc:Fallback>
            </mc:AlternateContent>
          </a:graphicData>
        </a:graphic>
      </p:graphicFrame>
      <p:graphicFrame>
        <p:nvGraphicFramePr>
          <p:cNvPr id="272414" name="Object 30"/>
          <p:cNvGraphicFramePr/>
          <p:nvPr/>
        </p:nvGraphicFramePr>
        <p:xfrm>
          <a:off x="5830888" y="4652963"/>
          <a:ext cx="1925637" cy="949325"/>
        </p:xfrm>
        <a:graphic>
          <a:graphicData uri="http://schemas.openxmlformats.org/presentationml/2006/ole">
            <mc:AlternateContent xmlns:mc="http://schemas.openxmlformats.org/markup-compatibility/2006">
              <mc:Choice xmlns:v="urn:schemas-microsoft-com:vml" Requires="v">
                <p:oleObj spid="_x0000_s3089" name="" r:id="rId15" imgW="799465" imgH="393700" progId="Equation.DSMT4">
                  <p:embed/>
                </p:oleObj>
              </mc:Choice>
              <mc:Fallback>
                <p:oleObj name="" r:id="rId15" imgW="799465" imgH="393700" progId="Equation.DSMT4">
                  <p:embed/>
                  <p:pic>
                    <p:nvPicPr>
                      <p:cNvPr id="0" name="图片 3088"/>
                      <p:cNvPicPr/>
                      <p:nvPr/>
                    </p:nvPicPr>
                    <p:blipFill>
                      <a:blip r:embed="rId16">
                        <a:clrChange>
                          <a:clrFrom>
                            <a:srgbClr val="000000"/>
                          </a:clrFrom>
                          <a:clrTo>
                            <a:srgbClr val="000000"/>
                          </a:clrTo>
                        </a:clrChange>
                      </a:blip>
                      <a:stretch>
                        <a:fillRect/>
                      </a:stretch>
                    </p:blipFill>
                    <p:spPr>
                      <a:xfrm>
                        <a:off x="5830888" y="4652963"/>
                        <a:ext cx="1925637" cy="949325"/>
                      </a:xfrm>
                      <a:prstGeom prst="rect">
                        <a:avLst/>
                      </a:prstGeom>
                      <a:noFill/>
                      <a:ln w="38100">
                        <a:noFill/>
                        <a:miter/>
                      </a:ln>
                    </p:spPr>
                  </p:pic>
                </p:oleObj>
              </mc:Fallback>
            </mc:AlternateContent>
          </a:graphicData>
        </a:graphic>
      </p:graphicFrame>
      <p:graphicFrame>
        <p:nvGraphicFramePr>
          <p:cNvPr id="272415" name="Object 31"/>
          <p:cNvGraphicFramePr/>
          <p:nvPr/>
        </p:nvGraphicFramePr>
        <p:xfrm>
          <a:off x="5853113" y="5661025"/>
          <a:ext cx="2220912" cy="958850"/>
        </p:xfrm>
        <a:graphic>
          <a:graphicData uri="http://schemas.openxmlformats.org/presentationml/2006/ole">
            <mc:AlternateContent xmlns:mc="http://schemas.openxmlformats.org/markup-compatibility/2006">
              <mc:Choice xmlns:v="urn:schemas-microsoft-com:vml" Requires="v">
                <p:oleObj spid="_x0000_s3107" name="" r:id="rId17" imgW="913765" imgH="393700" progId="Equation.DSMT4">
                  <p:embed/>
                </p:oleObj>
              </mc:Choice>
              <mc:Fallback>
                <p:oleObj name="" r:id="rId17" imgW="913765" imgH="393700" progId="Equation.DSMT4">
                  <p:embed/>
                  <p:pic>
                    <p:nvPicPr>
                      <p:cNvPr id="0" name="图片 3106"/>
                      <p:cNvPicPr/>
                      <p:nvPr/>
                    </p:nvPicPr>
                    <p:blipFill>
                      <a:blip r:embed="rId18">
                        <a:clrChange>
                          <a:clrFrom>
                            <a:srgbClr val="000000"/>
                          </a:clrFrom>
                          <a:clrTo>
                            <a:srgbClr val="000000"/>
                          </a:clrTo>
                        </a:clrChange>
                      </a:blip>
                      <a:stretch>
                        <a:fillRect/>
                      </a:stretch>
                    </p:blipFill>
                    <p:spPr>
                      <a:xfrm>
                        <a:off x="5853113" y="5661025"/>
                        <a:ext cx="2220912" cy="958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2390"/>
                                        </p:tgtEl>
                                        <p:attrNameLst>
                                          <p:attrName>style.visibility</p:attrName>
                                        </p:attrNameLst>
                                      </p:cBhvr>
                                      <p:to>
                                        <p:strVal val="visible"/>
                                      </p:to>
                                    </p:set>
                                    <p:animEffect transition="in" filter="blinds(horizontal)">
                                      <p:cBhvr>
                                        <p:cTn id="12" dur="500"/>
                                        <p:tgtEl>
                                          <p:spTgt spid="2723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2404"/>
                                        </p:tgtEl>
                                        <p:attrNameLst>
                                          <p:attrName>style.visibility</p:attrName>
                                        </p:attrNameLst>
                                      </p:cBhvr>
                                      <p:to>
                                        <p:strVal val="visible"/>
                                      </p:to>
                                    </p:set>
                                    <p:animEffect transition="in" filter="blinds(horizontal)">
                                      <p:cBhvr>
                                        <p:cTn id="27" dur="500"/>
                                        <p:tgtEl>
                                          <p:spTgt spid="27240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2405"/>
                                        </p:tgtEl>
                                        <p:attrNameLst>
                                          <p:attrName>style.visibility</p:attrName>
                                        </p:attrNameLst>
                                      </p:cBhvr>
                                      <p:to>
                                        <p:strVal val="visible"/>
                                      </p:to>
                                    </p:set>
                                    <p:animEffect transition="in" filter="blinds(horizontal)">
                                      <p:cBhvr>
                                        <p:cTn id="32" dur="500"/>
                                        <p:tgtEl>
                                          <p:spTgt spid="27240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2414"/>
                                        </p:tgtEl>
                                        <p:attrNameLst>
                                          <p:attrName>style.visibility</p:attrName>
                                        </p:attrNameLst>
                                      </p:cBhvr>
                                      <p:to>
                                        <p:strVal val="visible"/>
                                      </p:to>
                                    </p:set>
                                    <p:animEffect transition="in" filter="blinds(horizontal)">
                                      <p:cBhvr>
                                        <p:cTn id="37" dur="500"/>
                                        <p:tgtEl>
                                          <p:spTgt spid="2724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2413"/>
                                        </p:tgtEl>
                                        <p:attrNameLst>
                                          <p:attrName>style.visibility</p:attrName>
                                        </p:attrNameLst>
                                      </p:cBhvr>
                                      <p:to>
                                        <p:strVal val="visible"/>
                                      </p:to>
                                    </p:set>
                                    <p:animEffect transition="in" filter="blinds(horizontal)">
                                      <p:cBhvr>
                                        <p:cTn id="42" dur="500"/>
                                        <p:tgtEl>
                                          <p:spTgt spid="2724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2412"/>
                                        </p:tgtEl>
                                        <p:attrNameLst>
                                          <p:attrName>style.visibility</p:attrName>
                                        </p:attrNameLst>
                                      </p:cBhvr>
                                      <p:to>
                                        <p:strVal val="visible"/>
                                      </p:to>
                                    </p:set>
                                    <p:animEffect transition="in" filter="blinds(horizontal)">
                                      <p:cBhvr>
                                        <p:cTn id="47" dur="500"/>
                                        <p:tgtEl>
                                          <p:spTgt spid="27241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2415"/>
                                        </p:tgtEl>
                                        <p:attrNameLst>
                                          <p:attrName>style.visibility</p:attrName>
                                        </p:attrNameLst>
                                      </p:cBhvr>
                                      <p:to>
                                        <p:strVal val="visible"/>
                                      </p:to>
                                    </p:set>
                                    <p:animEffect transition="in" filter="blinds(horizontal)">
                                      <p:cBhvr>
                                        <p:cTn id="52" dur="500"/>
                                        <p:tgtEl>
                                          <p:spTgt spid="272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8" name="Object 4"/>
          <p:cNvGraphicFramePr/>
          <p:nvPr/>
        </p:nvGraphicFramePr>
        <p:xfrm>
          <a:off x="698500" y="1285875"/>
          <a:ext cx="2659063" cy="763588"/>
        </p:xfrm>
        <a:graphic>
          <a:graphicData uri="http://schemas.openxmlformats.org/presentationml/2006/ole">
            <mc:AlternateContent xmlns:mc="http://schemas.openxmlformats.org/markup-compatibility/2006">
              <mc:Choice xmlns:v="urn:schemas-microsoft-com:vml" Requires="v">
                <p:oleObj spid="_x0000_s3099" name="" r:id="rId1" imgW="977265" imgH="254000" progId="Equation.DSMT4">
                  <p:embed/>
                </p:oleObj>
              </mc:Choice>
              <mc:Fallback>
                <p:oleObj name="" r:id="rId1" imgW="977265" imgH="254000" progId="Equation.DSMT4">
                  <p:embed/>
                  <p:pic>
                    <p:nvPicPr>
                      <p:cNvPr id="0" name="图片 3098"/>
                      <p:cNvPicPr/>
                      <p:nvPr/>
                    </p:nvPicPr>
                    <p:blipFill>
                      <a:blip r:embed="rId2">
                        <a:clrChange>
                          <a:clrFrom>
                            <a:srgbClr val="000000"/>
                          </a:clrFrom>
                          <a:clrTo>
                            <a:srgbClr val="000000"/>
                          </a:clrTo>
                        </a:clrChange>
                      </a:blip>
                      <a:stretch>
                        <a:fillRect/>
                      </a:stretch>
                    </p:blipFill>
                    <p:spPr>
                      <a:xfrm>
                        <a:off x="698500" y="1285875"/>
                        <a:ext cx="2659063" cy="763588"/>
                      </a:xfrm>
                      <a:prstGeom prst="rect">
                        <a:avLst/>
                      </a:prstGeom>
                      <a:noFill/>
                      <a:ln w="38100">
                        <a:noFill/>
                        <a:miter/>
                      </a:ln>
                    </p:spPr>
                  </p:pic>
                </p:oleObj>
              </mc:Fallback>
            </mc:AlternateContent>
          </a:graphicData>
        </a:graphic>
      </p:graphicFrame>
      <p:graphicFrame>
        <p:nvGraphicFramePr>
          <p:cNvPr id="273413" name="Object 5"/>
          <p:cNvGraphicFramePr/>
          <p:nvPr/>
        </p:nvGraphicFramePr>
        <p:xfrm>
          <a:off x="3303588" y="1319213"/>
          <a:ext cx="3903662" cy="711200"/>
        </p:xfrm>
        <a:graphic>
          <a:graphicData uri="http://schemas.openxmlformats.org/presentationml/2006/ole">
            <mc:AlternateContent xmlns:mc="http://schemas.openxmlformats.org/markup-compatibility/2006">
              <mc:Choice xmlns:v="urn:schemas-microsoft-com:vml" Requires="v">
                <p:oleObj spid="_x0000_s3095" name="" r:id="rId3" imgW="1395730" imgH="254000" progId="Equation.DSMT4">
                  <p:embed/>
                </p:oleObj>
              </mc:Choice>
              <mc:Fallback>
                <p:oleObj name="" r:id="rId3" imgW="1395730" imgH="254000" progId="Equation.DSMT4">
                  <p:embed/>
                  <p:pic>
                    <p:nvPicPr>
                      <p:cNvPr id="0" name="图片 3094"/>
                      <p:cNvPicPr/>
                      <p:nvPr/>
                    </p:nvPicPr>
                    <p:blipFill>
                      <a:blip r:embed="rId4">
                        <a:clrChange>
                          <a:clrFrom>
                            <a:srgbClr val="000000"/>
                          </a:clrFrom>
                          <a:clrTo>
                            <a:srgbClr val="000000"/>
                          </a:clrTo>
                        </a:clrChange>
                      </a:blip>
                      <a:stretch>
                        <a:fillRect/>
                      </a:stretch>
                    </p:blipFill>
                    <p:spPr>
                      <a:xfrm>
                        <a:off x="3303588" y="1319213"/>
                        <a:ext cx="3903662" cy="711200"/>
                      </a:xfrm>
                      <a:prstGeom prst="rect">
                        <a:avLst/>
                      </a:prstGeom>
                      <a:noFill/>
                      <a:ln w="38100">
                        <a:noFill/>
                        <a:miter/>
                      </a:ln>
                    </p:spPr>
                  </p:pic>
                </p:oleObj>
              </mc:Fallback>
            </mc:AlternateContent>
          </a:graphicData>
        </a:graphic>
      </p:graphicFrame>
      <p:graphicFrame>
        <p:nvGraphicFramePr>
          <p:cNvPr id="273414" name="Object 6"/>
          <p:cNvGraphicFramePr/>
          <p:nvPr/>
        </p:nvGraphicFramePr>
        <p:xfrm>
          <a:off x="500063" y="2143125"/>
          <a:ext cx="3017837" cy="735013"/>
        </p:xfrm>
        <a:graphic>
          <a:graphicData uri="http://schemas.openxmlformats.org/presentationml/2006/ole">
            <mc:AlternateContent xmlns:mc="http://schemas.openxmlformats.org/markup-compatibility/2006">
              <mc:Choice xmlns:v="urn:schemas-microsoft-com:vml" Requires="v">
                <p:oleObj spid="_x0000_s3091" name="" r:id="rId5" imgW="1117600" imgH="279400" progId="Equation.DSMT4">
                  <p:embed/>
                </p:oleObj>
              </mc:Choice>
              <mc:Fallback>
                <p:oleObj name="" r:id="rId5" imgW="1117600" imgH="279400" progId="Equation.DSMT4">
                  <p:embed/>
                  <p:pic>
                    <p:nvPicPr>
                      <p:cNvPr id="0" name="图片 3090"/>
                      <p:cNvPicPr/>
                      <p:nvPr/>
                    </p:nvPicPr>
                    <p:blipFill>
                      <a:blip r:embed="rId6">
                        <a:clrChange>
                          <a:clrFrom>
                            <a:srgbClr val="000000"/>
                          </a:clrFrom>
                          <a:clrTo>
                            <a:srgbClr val="000000"/>
                          </a:clrTo>
                        </a:clrChange>
                      </a:blip>
                      <a:stretch>
                        <a:fillRect/>
                      </a:stretch>
                    </p:blipFill>
                    <p:spPr>
                      <a:xfrm>
                        <a:off x="500063" y="2143125"/>
                        <a:ext cx="3017837" cy="735013"/>
                      </a:xfrm>
                      <a:prstGeom prst="rect">
                        <a:avLst/>
                      </a:prstGeom>
                      <a:noFill/>
                      <a:ln w="38100">
                        <a:noFill/>
                        <a:miter/>
                      </a:ln>
                    </p:spPr>
                  </p:pic>
                </p:oleObj>
              </mc:Fallback>
            </mc:AlternateContent>
          </a:graphicData>
        </a:graphic>
      </p:graphicFrame>
      <p:graphicFrame>
        <p:nvGraphicFramePr>
          <p:cNvPr id="273415" name="Object 7"/>
          <p:cNvGraphicFramePr/>
          <p:nvPr/>
        </p:nvGraphicFramePr>
        <p:xfrm>
          <a:off x="642938" y="3000375"/>
          <a:ext cx="1927225" cy="1014413"/>
        </p:xfrm>
        <a:graphic>
          <a:graphicData uri="http://schemas.openxmlformats.org/presentationml/2006/ole">
            <mc:AlternateContent xmlns:mc="http://schemas.openxmlformats.org/markup-compatibility/2006">
              <mc:Choice xmlns:v="urn:schemas-microsoft-com:vml" Requires="v">
                <p:oleObj spid="_x0000_s3090" name="" r:id="rId7" imgW="748665" imgH="393700" progId="Equation.DSMT4">
                  <p:embed/>
                </p:oleObj>
              </mc:Choice>
              <mc:Fallback>
                <p:oleObj name="" r:id="rId7" imgW="748665" imgH="393700" progId="Equation.DSMT4">
                  <p:embed/>
                  <p:pic>
                    <p:nvPicPr>
                      <p:cNvPr id="0" name="图片 3089"/>
                      <p:cNvPicPr/>
                      <p:nvPr/>
                    </p:nvPicPr>
                    <p:blipFill>
                      <a:blip r:embed="rId8">
                        <a:clrChange>
                          <a:clrFrom>
                            <a:srgbClr val="000000"/>
                          </a:clrFrom>
                          <a:clrTo>
                            <a:srgbClr val="000000"/>
                          </a:clrTo>
                        </a:clrChange>
                      </a:blip>
                      <a:stretch>
                        <a:fillRect/>
                      </a:stretch>
                    </p:blipFill>
                    <p:spPr>
                      <a:xfrm>
                        <a:off x="642938" y="3000375"/>
                        <a:ext cx="1927225" cy="1014413"/>
                      </a:xfrm>
                      <a:prstGeom prst="rect">
                        <a:avLst/>
                      </a:prstGeom>
                      <a:noFill/>
                      <a:ln w="38100">
                        <a:noFill/>
                        <a:miter/>
                      </a:ln>
                    </p:spPr>
                  </p:pic>
                </p:oleObj>
              </mc:Fallback>
            </mc:AlternateContent>
          </a:graphicData>
        </a:graphic>
      </p:graphicFrame>
      <p:graphicFrame>
        <p:nvGraphicFramePr>
          <p:cNvPr id="273416" name="Object 8"/>
          <p:cNvGraphicFramePr/>
          <p:nvPr/>
        </p:nvGraphicFramePr>
        <p:xfrm>
          <a:off x="2714625" y="3071813"/>
          <a:ext cx="1666875" cy="1016000"/>
        </p:xfrm>
        <a:graphic>
          <a:graphicData uri="http://schemas.openxmlformats.org/presentationml/2006/ole">
            <mc:AlternateContent xmlns:mc="http://schemas.openxmlformats.org/markup-compatibility/2006">
              <mc:Choice xmlns:v="urn:schemas-microsoft-com:vml" Requires="v">
                <p:oleObj spid="_x0000_s3093" name="" r:id="rId9" imgW="647700" imgH="393700" progId="Equation.DSMT4">
                  <p:embed/>
                </p:oleObj>
              </mc:Choice>
              <mc:Fallback>
                <p:oleObj name="" r:id="rId9" imgW="647700" imgH="393700" progId="Equation.DSMT4">
                  <p:embed/>
                  <p:pic>
                    <p:nvPicPr>
                      <p:cNvPr id="0" name="图片 3092"/>
                      <p:cNvPicPr/>
                      <p:nvPr/>
                    </p:nvPicPr>
                    <p:blipFill>
                      <a:blip r:embed="rId10">
                        <a:clrChange>
                          <a:clrFrom>
                            <a:srgbClr val="000000"/>
                          </a:clrFrom>
                          <a:clrTo>
                            <a:srgbClr val="000000"/>
                          </a:clrTo>
                        </a:clrChange>
                      </a:blip>
                      <a:stretch>
                        <a:fillRect/>
                      </a:stretch>
                    </p:blipFill>
                    <p:spPr>
                      <a:xfrm>
                        <a:off x="2714625" y="3071813"/>
                        <a:ext cx="1666875" cy="1016000"/>
                      </a:xfrm>
                      <a:prstGeom prst="rect">
                        <a:avLst/>
                      </a:prstGeom>
                      <a:noFill/>
                      <a:ln w="38100">
                        <a:noFill/>
                        <a:miter/>
                      </a:ln>
                    </p:spPr>
                  </p:pic>
                </p:oleObj>
              </mc:Fallback>
            </mc:AlternateContent>
          </a:graphicData>
        </a:graphic>
      </p:graphicFrame>
      <p:graphicFrame>
        <p:nvGraphicFramePr>
          <p:cNvPr id="273417" name="Object 9"/>
          <p:cNvGraphicFramePr/>
          <p:nvPr/>
        </p:nvGraphicFramePr>
        <p:xfrm>
          <a:off x="4572000" y="3143250"/>
          <a:ext cx="1076325" cy="917575"/>
        </p:xfrm>
        <a:graphic>
          <a:graphicData uri="http://schemas.openxmlformats.org/presentationml/2006/ole">
            <mc:AlternateContent xmlns:mc="http://schemas.openxmlformats.org/markup-compatibility/2006">
              <mc:Choice xmlns:v="urn:schemas-microsoft-com:vml" Requires="v">
                <p:oleObj spid="_x0000_s3097" name="" r:id="rId11" imgW="418465" imgH="355600" progId="Equation.DSMT4">
                  <p:embed/>
                </p:oleObj>
              </mc:Choice>
              <mc:Fallback>
                <p:oleObj name="" r:id="rId11" imgW="418465" imgH="355600" progId="Equation.DSMT4">
                  <p:embed/>
                  <p:pic>
                    <p:nvPicPr>
                      <p:cNvPr id="0" name="图片 3096"/>
                      <p:cNvPicPr/>
                      <p:nvPr/>
                    </p:nvPicPr>
                    <p:blipFill>
                      <a:blip r:embed="rId12">
                        <a:clrChange>
                          <a:clrFrom>
                            <a:srgbClr val="000000"/>
                          </a:clrFrom>
                          <a:clrTo>
                            <a:srgbClr val="000000"/>
                          </a:clrTo>
                        </a:clrChange>
                      </a:blip>
                      <a:stretch>
                        <a:fillRect/>
                      </a:stretch>
                    </p:blipFill>
                    <p:spPr>
                      <a:xfrm>
                        <a:off x="4572000" y="3143250"/>
                        <a:ext cx="1076325" cy="917575"/>
                      </a:xfrm>
                      <a:prstGeom prst="rect">
                        <a:avLst/>
                      </a:prstGeom>
                      <a:noFill/>
                      <a:ln w="38100">
                        <a:noFill/>
                        <a:miter/>
                      </a:ln>
                    </p:spPr>
                  </p:pic>
                </p:oleObj>
              </mc:Fallback>
            </mc:AlternateContent>
          </a:graphicData>
        </a:graphic>
      </p:graphicFrame>
      <p:sp>
        <p:nvSpPr>
          <p:cNvPr id="273418" name="Line 10"/>
          <p:cNvSpPr/>
          <p:nvPr/>
        </p:nvSpPr>
        <p:spPr>
          <a:xfrm>
            <a:off x="6643688" y="2643188"/>
            <a:ext cx="0" cy="576262"/>
          </a:xfrm>
          <a:prstGeom prst="line">
            <a:avLst/>
          </a:prstGeom>
          <a:ln w="19050" cap="flat" cmpd="sng">
            <a:solidFill>
              <a:srgbClr val="FF0000"/>
            </a:solidFill>
            <a:prstDash val="solid"/>
            <a:round/>
            <a:headEnd type="none" w="med" len="med"/>
            <a:tailEnd type="triangle" w="med" len="med"/>
          </a:ln>
        </p:spPr>
      </p:sp>
      <p:graphicFrame>
        <p:nvGraphicFramePr>
          <p:cNvPr id="273419" name="Object 11"/>
          <p:cNvGraphicFramePr/>
          <p:nvPr/>
        </p:nvGraphicFramePr>
        <p:xfrm>
          <a:off x="6429375" y="3214688"/>
          <a:ext cx="428625" cy="473075"/>
        </p:xfrm>
        <a:graphic>
          <a:graphicData uri="http://schemas.openxmlformats.org/presentationml/2006/ole">
            <mc:AlternateContent xmlns:mc="http://schemas.openxmlformats.org/markup-compatibility/2006">
              <mc:Choice xmlns:v="urn:schemas-microsoft-com:vml" Requires="v">
                <p:oleObj spid="_x0000_s3098" name="" r:id="rId13" imgW="127000" imgH="139700" progId="Equation.DSMT4">
                  <p:embed/>
                </p:oleObj>
              </mc:Choice>
              <mc:Fallback>
                <p:oleObj name="" r:id="rId13" imgW="127000" imgH="139700" progId="Equation.DSMT4">
                  <p:embed/>
                  <p:pic>
                    <p:nvPicPr>
                      <p:cNvPr id="0" name="图片 3097"/>
                      <p:cNvPicPr/>
                      <p:nvPr/>
                    </p:nvPicPr>
                    <p:blipFill>
                      <a:blip r:embed="rId14">
                        <a:clrChange>
                          <a:clrFrom>
                            <a:srgbClr val="000000"/>
                          </a:clrFrom>
                          <a:clrTo>
                            <a:srgbClr val="FF0000"/>
                          </a:clrTo>
                        </a:clrChange>
                      </a:blip>
                      <a:stretch>
                        <a:fillRect/>
                      </a:stretch>
                    </p:blipFill>
                    <p:spPr>
                      <a:xfrm>
                        <a:off x="6429375" y="3214688"/>
                        <a:ext cx="428625" cy="473075"/>
                      </a:xfrm>
                      <a:prstGeom prst="rect">
                        <a:avLst/>
                      </a:prstGeom>
                      <a:noFill/>
                      <a:ln w="38100">
                        <a:noFill/>
                        <a:miter/>
                      </a:ln>
                    </p:spPr>
                  </p:pic>
                </p:oleObj>
              </mc:Fallback>
            </mc:AlternateContent>
          </a:graphicData>
        </a:graphic>
      </p:graphicFrame>
      <p:graphicFrame>
        <p:nvGraphicFramePr>
          <p:cNvPr id="11273" name="Object 30"/>
          <p:cNvGraphicFramePr/>
          <p:nvPr/>
        </p:nvGraphicFramePr>
        <p:xfrm>
          <a:off x="785813" y="244475"/>
          <a:ext cx="3857625" cy="990600"/>
        </p:xfrm>
        <a:graphic>
          <a:graphicData uri="http://schemas.openxmlformats.org/presentationml/2006/ole">
            <mc:AlternateContent xmlns:mc="http://schemas.openxmlformats.org/markup-compatibility/2006">
              <mc:Choice xmlns:v="urn:schemas-microsoft-com:vml" Requires="v">
                <p:oleObj spid="_x0000_s3100" name="" r:id="rId15" imgW="1536065" imgH="393700" progId="Equation.DSMT4">
                  <p:embed/>
                </p:oleObj>
              </mc:Choice>
              <mc:Fallback>
                <p:oleObj name="" r:id="rId15" imgW="1536065" imgH="393700" progId="Equation.DSMT4">
                  <p:embed/>
                  <p:pic>
                    <p:nvPicPr>
                      <p:cNvPr id="0" name="图片 3099"/>
                      <p:cNvPicPr/>
                      <p:nvPr/>
                    </p:nvPicPr>
                    <p:blipFill>
                      <a:blip r:embed="rId16">
                        <a:clrChange>
                          <a:clrFrom>
                            <a:srgbClr val="000000"/>
                          </a:clrFrom>
                          <a:clrTo>
                            <a:srgbClr val="000000"/>
                          </a:clrTo>
                        </a:clrChange>
                      </a:blip>
                      <a:stretch>
                        <a:fillRect/>
                      </a:stretch>
                    </p:blipFill>
                    <p:spPr>
                      <a:xfrm>
                        <a:off x="785813" y="244475"/>
                        <a:ext cx="3857625" cy="990600"/>
                      </a:xfrm>
                      <a:prstGeom prst="rect">
                        <a:avLst/>
                      </a:prstGeom>
                      <a:noFill/>
                      <a:ln w="38100">
                        <a:noFill/>
                        <a:miter/>
                      </a:ln>
                    </p:spPr>
                  </p:pic>
                </p:oleObj>
              </mc:Fallback>
            </mc:AlternateContent>
          </a:graphicData>
        </a:graphic>
      </p:graphicFrame>
      <p:graphicFrame>
        <p:nvGraphicFramePr>
          <p:cNvPr id="12" name="Object 6"/>
          <p:cNvGraphicFramePr/>
          <p:nvPr/>
        </p:nvGraphicFramePr>
        <p:xfrm>
          <a:off x="3714750" y="2143125"/>
          <a:ext cx="3224213" cy="735013"/>
        </p:xfrm>
        <a:graphic>
          <a:graphicData uri="http://schemas.openxmlformats.org/presentationml/2006/ole">
            <mc:AlternateContent xmlns:mc="http://schemas.openxmlformats.org/markup-compatibility/2006">
              <mc:Choice xmlns:v="urn:schemas-microsoft-com:vml" Requires="v">
                <p:oleObj spid="_x0000_s3103" name="" r:id="rId17" imgW="1193800" imgH="279400" progId="Equation.DSMT4">
                  <p:embed/>
                </p:oleObj>
              </mc:Choice>
              <mc:Fallback>
                <p:oleObj name="" r:id="rId17" imgW="1193800" imgH="279400" progId="Equation.DSMT4">
                  <p:embed/>
                  <p:pic>
                    <p:nvPicPr>
                      <p:cNvPr id="0" name="图片 3102"/>
                      <p:cNvPicPr/>
                      <p:nvPr/>
                    </p:nvPicPr>
                    <p:blipFill>
                      <a:blip r:embed="rId18">
                        <a:clrChange>
                          <a:clrFrom>
                            <a:srgbClr val="000000"/>
                          </a:clrFrom>
                          <a:clrTo>
                            <a:srgbClr val="000000"/>
                          </a:clrTo>
                        </a:clrChange>
                      </a:blip>
                      <a:stretch>
                        <a:fillRect/>
                      </a:stretch>
                    </p:blipFill>
                    <p:spPr>
                      <a:xfrm>
                        <a:off x="3714750" y="2143125"/>
                        <a:ext cx="3224213" cy="7350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slide(fromBottom)">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blinds(horizontal)">
                                      <p:cBhvr>
                                        <p:cTn id="12" dur="500"/>
                                        <p:tgtEl>
                                          <p:spTgt spid="2734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3414"/>
                                        </p:tgtEl>
                                        <p:attrNameLst>
                                          <p:attrName>style.visibility</p:attrName>
                                        </p:attrNameLst>
                                      </p:cBhvr>
                                      <p:to>
                                        <p:strVal val="visible"/>
                                      </p:to>
                                    </p:set>
                                    <p:animEffect transition="in" filter="blinds(horizontal)">
                                      <p:cBhvr>
                                        <p:cTn id="17" dur="500"/>
                                        <p:tgtEl>
                                          <p:spTgt spid="2734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73418"/>
                                        </p:tgtEl>
                                        <p:attrNameLst>
                                          <p:attrName>style.visibility</p:attrName>
                                        </p:attrNameLst>
                                      </p:cBhvr>
                                      <p:to>
                                        <p:strVal val="visible"/>
                                      </p:to>
                                    </p:set>
                                    <p:animEffect transition="in" filter="strips(downLeft)">
                                      <p:cBhvr>
                                        <p:cTn id="27" dur="500"/>
                                        <p:tgtEl>
                                          <p:spTgt spid="273418"/>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273419"/>
                                        </p:tgtEl>
                                        <p:attrNameLst>
                                          <p:attrName>style.visibility</p:attrName>
                                        </p:attrNameLst>
                                      </p:cBhvr>
                                      <p:to>
                                        <p:strVal val="visible"/>
                                      </p:to>
                                    </p:set>
                                    <p:animEffect transition="in" filter="blinds(horizontal)">
                                      <p:cBhvr>
                                        <p:cTn id="31" dur="500"/>
                                        <p:tgtEl>
                                          <p:spTgt spid="2734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73415"/>
                                        </p:tgtEl>
                                        <p:attrNameLst>
                                          <p:attrName>style.visibility</p:attrName>
                                        </p:attrNameLst>
                                      </p:cBhvr>
                                      <p:to>
                                        <p:strVal val="visible"/>
                                      </p:to>
                                    </p:set>
                                    <p:animEffect transition="in" filter="blinds(horizontal)">
                                      <p:cBhvr>
                                        <p:cTn id="36" dur="500"/>
                                        <p:tgtEl>
                                          <p:spTgt spid="2734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73416"/>
                                        </p:tgtEl>
                                        <p:attrNameLst>
                                          <p:attrName>style.visibility</p:attrName>
                                        </p:attrNameLst>
                                      </p:cBhvr>
                                      <p:to>
                                        <p:strVal val="visible"/>
                                      </p:to>
                                    </p:set>
                                    <p:animEffect transition="in" filter="blinds(horizontal)">
                                      <p:cBhvr>
                                        <p:cTn id="41" dur="500"/>
                                        <p:tgtEl>
                                          <p:spTgt spid="2734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73417"/>
                                        </p:tgtEl>
                                        <p:attrNameLst>
                                          <p:attrName>style.visibility</p:attrName>
                                        </p:attrNameLst>
                                      </p:cBhvr>
                                      <p:to>
                                        <p:strVal val="visible"/>
                                      </p:to>
                                    </p:set>
                                    <p:animEffect transition="in" filter="blinds(horizontal)">
                                      <p:cBhvr>
                                        <p:cTn id="46" dur="500"/>
                                        <p:tgtEl>
                                          <p:spTgt spid="273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2"/>
          <p:cNvSpPr txBox="1"/>
          <p:nvPr/>
        </p:nvSpPr>
        <p:spPr>
          <a:xfrm>
            <a:off x="71438" y="46038"/>
            <a:ext cx="9072562" cy="2308225"/>
          </a:xfrm>
          <a:prstGeom prst="rect">
            <a:avLst/>
          </a:prstGeom>
          <a:noFill/>
          <a:ln w="12700">
            <a:noFill/>
          </a:ln>
        </p:spPr>
        <p:txBody>
          <a:bodyPr anchor="ctr" anchorCtr="0">
            <a:spAutoFit/>
          </a:bodyPr>
          <a:p>
            <a:pPr>
              <a:spcBef>
                <a:spcPct val="50000"/>
              </a:spcBef>
            </a:pPr>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1.2</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设电站供电网有</a:t>
            </a:r>
            <a:r>
              <a:rPr lang="en-US" altLang="zh-CN" sz="3600" b="1" dirty="0">
                <a:latin typeface="楷体_GB2312" pitchFamily="49" charset="-122"/>
                <a:ea typeface="楷体_GB2312" pitchFamily="49" charset="-122"/>
              </a:rPr>
              <a:t>10000</a:t>
            </a:r>
            <a:r>
              <a:rPr lang="zh-CN" altLang="en-US" sz="3600" b="1" dirty="0">
                <a:latin typeface="楷体_GB2312" pitchFamily="49" charset="-122"/>
                <a:ea typeface="楷体_GB2312" pitchFamily="49" charset="-122"/>
              </a:rPr>
              <a:t>盏电灯</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夜晚每盏灯开灯的概率为</a:t>
            </a:r>
            <a:r>
              <a:rPr lang="en-US" altLang="zh-CN" sz="3600" b="1" dirty="0">
                <a:latin typeface="楷体_GB2312" pitchFamily="49" charset="-122"/>
                <a:ea typeface="楷体_GB2312" pitchFamily="49" charset="-122"/>
              </a:rPr>
              <a:t>0.7,</a:t>
            </a:r>
            <a:r>
              <a:rPr lang="zh-CN" altLang="en-US" sz="3600" b="1" dirty="0">
                <a:latin typeface="楷体_GB2312" pitchFamily="49" charset="-122"/>
                <a:ea typeface="楷体_GB2312" pitchFamily="49" charset="-122"/>
              </a:rPr>
              <a:t>假定灯的开与关是相互独立的</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试用切比雪夫不等式估计夜晚同时开着的电灯数在</a:t>
            </a:r>
            <a:r>
              <a:rPr lang="en-US" altLang="zh-CN" sz="3600" b="1" dirty="0">
                <a:latin typeface="楷体_GB2312" pitchFamily="49" charset="-122"/>
                <a:ea typeface="楷体_GB2312" pitchFamily="49" charset="-122"/>
              </a:rPr>
              <a:t>6800</a:t>
            </a:r>
            <a:r>
              <a:rPr lang="zh-CN" altLang="en-US" sz="3600" b="1" dirty="0">
                <a:latin typeface="楷体_GB2312" pitchFamily="49" charset="-122"/>
                <a:ea typeface="楷体_GB2312" pitchFamily="49" charset="-122"/>
              </a:rPr>
              <a:t>到</a:t>
            </a:r>
            <a:r>
              <a:rPr lang="en-US" altLang="zh-CN" sz="3600" b="1" dirty="0">
                <a:latin typeface="楷体_GB2312" pitchFamily="49" charset="-122"/>
                <a:ea typeface="楷体_GB2312" pitchFamily="49" charset="-122"/>
              </a:rPr>
              <a:t>7200</a:t>
            </a:r>
            <a:r>
              <a:rPr lang="zh-CN" altLang="en-US" sz="3600" b="1" dirty="0">
                <a:latin typeface="楷体_GB2312" pitchFamily="49" charset="-122"/>
                <a:ea typeface="楷体_GB2312" pitchFamily="49" charset="-122"/>
              </a:rPr>
              <a:t>盏之间的概率</a:t>
            </a:r>
            <a:r>
              <a:rPr lang="en-US" altLang="zh-CN" sz="3600" b="1" dirty="0">
                <a:latin typeface="楷体_GB2312" pitchFamily="49" charset="-122"/>
                <a:ea typeface="楷体_GB2312" pitchFamily="49" charset="-122"/>
              </a:rPr>
              <a:t>.</a:t>
            </a:r>
            <a:endParaRPr lang="en-US" altLang="zh-CN" sz="3600" b="1" dirty="0">
              <a:latin typeface="楷体_GB2312" pitchFamily="49" charset="-122"/>
              <a:ea typeface="楷体_GB2312" pitchFamily="49" charset="-122"/>
            </a:endParaRPr>
          </a:p>
        </p:txBody>
      </p:sp>
      <p:sp>
        <p:nvSpPr>
          <p:cNvPr id="327686" name="Text Box 6"/>
          <p:cNvSpPr txBox="1"/>
          <p:nvPr/>
        </p:nvSpPr>
        <p:spPr>
          <a:xfrm>
            <a:off x="142875" y="2282825"/>
            <a:ext cx="830263" cy="646113"/>
          </a:xfrm>
          <a:prstGeom prst="rect">
            <a:avLst/>
          </a:prstGeom>
          <a:noFill/>
          <a:ln w="12700">
            <a:noFill/>
          </a:ln>
        </p:spPr>
        <p:txBody>
          <a:bodyPr anchor="ctr" anchorCtr="0">
            <a:spAutoFit/>
          </a:bodyPr>
          <a:p>
            <a:pPr algn="ctr">
              <a:spcBef>
                <a:spcPct val="50000"/>
              </a:spcBef>
            </a:pPr>
            <a:r>
              <a:rPr lang="zh-CN" altLang="en-US" sz="3600" b="1" dirty="0">
                <a:solidFill>
                  <a:srgbClr val="FF0066"/>
                </a:solidFill>
                <a:latin typeface="黑体" panose="02010609060101010101" pitchFamily="49" charset="-122"/>
                <a:ea typeface="黑体" panose="02010609060101010101" pitchFamily="49" charset="-122"/>
              </a:rPr>
              <a:t>解</a:t>
            </a:r>
            <a:endParaRPr lang="zh-CN" altLang="en-US" sz="3600" b="1" dirty="0">
              <a:solidFill>
                <a:srgbClr val="FF0066"/>
              </a:solidFill>
              <a:latin typeface="黑体" panose="02010609060101010101" pitchFamily="49" charset="-122"/>
              <a:ea typeface="黑体" panose="02010609060101010101" pitchFamily="49" charset="-122"/>
            </a:endParaRPr>
          </a:p>
        </p:txBody>
      </p:sp>
      <p:graphicFrame>
        <p:nvGraphicFramePr>
          <p:cNvPr id="327688" name="Object 8"/>
          <p:cNvGraphicFramePr/>
          <p:nvPr/>
        </p:nvGraphicFramePr>
        <p:xfrm>
          <a:off x="755650" y="3424238"/>
          <a:ext cx="2809875" cy="479425"/>
        </p:xfrm>
        <a:graphic>
          <a:graphicData uri="http://schemas.openxmlformats.org/presentationml/2006/ole">
            <mc:AlternateContent xmlns:mc="http://schemas.openxmlformats.org/markup-compatibility/2006">
              <mc:Choice xmlns:v="urn:schemas-microsoft-com:vml" Requires="v">
                <p:oleObj spid="_x0000_s3092" name="" r:id="rId1" imgW="1192530" imgH="203200" progId="Equation.DSMT4">
                  <p:embed/>
                </p:oleObj>
              </mc:Choice>
              <mc:Fallback>
                <p:oleObj name="" r:id="rId1" imgW="1192530" imgH="203200" progId="Equation.DSMT4">
                  <p:embed/>
                  <p:pic>
                    <p:nvPicPr>
                      <p:cNvPr id="0" name="图片 3091"/>
                      <p:cNvPicPr/>
                      <p:nvPr/>
                    </p:nvPicPr>
                    <p:blipFill>
                      <a:blip r:embed="rId2">
                        <a:clrChange>
                          <a:clrFrom>
                            <a:srgbClr val="000000"/>
                          </a:clrFrom>
                          <a:clrTo>
                            <a:srgbClr val="000000"/>
                          </a:clrTo>
                        </a:clrChange>
                      </a:blip>
                      <a:stretch>
                        <a:fillRect/>
                      </a:stretch>
                    </p:blipFill>
                    <p:spPr>
                      <a:xfrm>
                        <a:off x="755650" y="3424238"/>
                        <a:ext cx="2809875" cy="479425"/>
                      </a:xfrm>
                      <a:prstGeom prst="rect">
                        <a:avLst/>
                      </a:prstGeom>
                      <a:noFill/>
                      <a:ln w="38100">
                        <a:noFill/>
                        <a:miter/>
                      </a:ln>
                    </p:spPr>
                  </p:pic>
                </p:oleObj>
              </mc:Fallback>
            </mc:AlternateContent>
          </a:graphicData>
        </a:graphic>
      </p:graphicFrame>
      <p:graphicFrame>
        <p:nvGraphicFramePr>
          <p:cNvPr id="327690" name="Object 10"/>
          <p:cNvGraphicFramePr/>
          <p:nvPr/>
        </p:nvGraphicFramePr>
        <p:xfrm>
          <a:off x="755650" y="4575175"/>
          <a:ext cx="3024188" cy="514350"/>
        </p:xfrm>
        <a:graphic>
          <a:graphicData uri="http://schemas.openxmlformats.org/presentationml/2006/ole">
            <mc:AlternateContent xmlns:mc="http://schemas.openxmlformats.org/markup-compatibility/2006">
              <mc:Choice xmlns:v="urn:schemas-microsoft-com:vml" Requires="v">
                <p:oleObj spid="_x0000_s3101" name="" r:id="rId3" imgW="1294130" imgH="203200" progId="Equation.DSMT4">
                  <p:embed/>
                </p:oleObj>
              </mc:Choice>
              <mc:Fallback>
                <p:oleObj name="" r:id="rId3" imgW="1294130" imgH="203200" progId="Equation.DSMT4">
                  <p:embed/>
                  <p:pic>
                    <p:nvPicPr>
                      <p:cNvPr id="0" name="图片 3100"/>
                      <p:cNvPicPr/>
                      <p:nvPr/>
                    </p:nvPicPr>
                    <p:blipFill>
                      <a:blip r:embed="rId4">
                        <a:clrChange>
                          <a:clrFrom>
                            <a:srgbClr val="000000"/>
                          </a:clrFrom>
                          <a:clrTo>
                            <a:srgbClr val="000000"/>
                          </a:clrTo>
                        </a:clrChange>
                      </a:blip>
                      <a:stretch>
                        <a:fillRect/>
                      </a:stretch>
                    </p:blipFill>
                    <p:spPr>
                      <a:xfrm>
                        <a:off x="755650" y="4575175"/>
                        <a:ext cx="3024188" cy="514350"/>
                      </a:xfrm>
                      <a:prstGeom prst="rect">
                        <a:avLst/>
                      </a:prstGeom>
                      <a:noFill/>
                      <a:ln w="38100">
                        <a:noFill/>
                        <a:miter/>
                      </a:ln>
                    </p:spPr>
                  </p:pic>
                </p:oleObj>
              </mc:Fallback>
            </mc:AlternateContent>
          </a:graphicData>
        </a:graphic>
      </p:graphicFrame>
      <p:graphicFrame>
        <p:nvGraphicFramePr>
          <p:cNvPr id="327691" name="Object 11"/>
          <p:cNvGraphicFramePr/>
          <p:nvPr/>
        </p:nvGraphicFramePr>
        <p:xfrm>
          <a:off x="3779838" y="5006975"/>
          <a:ext cx="1706562" cy="936625"/>
        </p:xfrm>
        <a:graphic>
          <a:graphicData uri="http://schemas.openxmlformats.org/presentationml/2006/ole">
            <mc:AlternateContent xmlns:mc="http://schemas.openxmlformats.org/markup-compatibility/2006">
              <mc:Choice xmlns:v="urn:schemas-microsoft-com:vml" Requires="v">
                <p:oleObj spid="_x0000_s3094" name="" r:id="rId5" imgW="761365" imgH="419100" progId="Equation.DSMT4">
                  <p:embed/>
                </p:oleObj>
              </mc:Choice>
              <mc:Fallback>
                <p:oleObj name="" r:id="rId5" imgW="761365" imgH="419100" progId="Equation.DSMT4">
                  <p:embed/>
                  <p:pic>
                    <p:nvPicPr>
                      <p:cNvPr id="0" name="图片 3093"/>
                      <p:cNvPicPr/>
                      <p:nvPr/>
                    </p:nvPicPr>
                    <p:blipFill>
                      <a:blip r:embed="rId6">
                        <a:clrChange>
                          <a:clrFrom>
                            <a:srgbClr val="000000"/>
                          </a:clrFrom>
                          <a:clrTo>
                            <a:srgbClr val="000000"/>
                          </a:clrTo>
                        </a:clrChange>
                      </a:blip>
                      <a:stretch>
                        <a:fillRect/>
                      </a:stretch>
                    </p:blipFill>
                    <p:spPr>
                      <a:xfrm>
                        <a:off x="3779838" y="5006975"/>
                        <a:ext cx="1706562" cy="936625"/>
                      </a:xfrm>
                      <a:prstGeom prst="rect">
                        <a:avLst/>
                      </a:prstGeom>
                      <a:noFill/>
                      <a:ln w="38100">
                        <a:noFill/>
                        <a:miter/>
                      </a:ln>
                    </p:spPr>
                  </p:pic>
                </p:oleObj>
              </mc:Fallback>
            </mc:AlternateContent>
          </a:graphicData>
        </a:graphic>
      </p:graphicFrame>
      <p:graphicFrame>
        <p:nvGraphicFramePr>
          <p:cNvPr id="327693" name="Object 13"/>
          <p:cNvGraphicFramePr/>
          <p:nvPr/>
        </p:nvGraphicFramePr>
        <p:xfrm>
          <a:off x="5651500" y="5224463"/>
          <a:ext cx="1095375" cy="450850"/>
        </p:xfrm>
        <a:graphic>
          <a:graphicData uri="http://schemas.openxmlformats.org/presentationml/2006/ole">
            <mc:AlternateContent xmlns:mc="http://schemas.openxmlformats.org/markup-compatibility/2006">
              <mc:Choice xmlns:v="urn:schemas-microsoft-com:vml" Requires="v">
                <p:oleObj spid="_x0000_s3115" name="" r:id="rId7" imgW="431165" imgH="177800" progId="Equation.DSMT4">
                  <p:embed/>
                </p:oleObj>
              </mc:Choice>
              <mc:Fallback>
                <p:oleObj name="" r:id="rId7" imgW="431165" imgH="177800" progId="Equation.DSMT4">
                  <p:embed/>
                  <p:pic>
                    <p:nvPicPr>
                      <p:cNvPr id="0" name="图片 3114"/>
                      <p:cNvPicPr/>
                      <p:nvPr/>
                    </p:nvPicPr>
                    <p:blipFill>
                      <a:blip r:embed="rId8">
                        <a:clrChange>
                          <a:clrFrom>
                            <a:srgbClr val="000000"/>
                          </a:clrFrom>
                          <a:clrTo>
                            <a:srgbClr val="000000"/>
                          </a:clrTo>
                        </a:clrChange>
                      </a:blip>
                      <a:stretch>
                        <a:fillRect/>
                      </a:stretch>
                    </p:blipFill>
                    <p:spPr>
                      <a:xfrm>
                        <a:off x="5651500" y="5224463"/>
                        <a:ext cx="1095375" cy="450850"/>
                      </a:xfrm>
                      <a:prstGeom prst="rect">
                        <a:avLst/>
                      </a:prstGeom>
                      <a:noFill/>
                      <a:ln w="38100">
                        <a:noFill/>
                        <a:miter/>
                      </a:ln>
                    </p:spPr>
                  </p:pic>
                </p:oleObj>
              </mc:Fallback>
            </mc:AlternateContent>
          </a:graphicData>
        </a:graphic>
      </p:graphicFrame>
      <p:graphicFrame>
        <p:nvGraphicFramePr>
          <p:cNvPr id="327694" name="Object 14"/>
          <p:cNvGraphicFramePr/>
          <p:nvPr/>
        </p:nvGraphicFramePr>
        <p:xfrm>
          <a:off x="2214563" y="2905125"/>
          <a:ext cx="3000375" cy="511175"/>
        </p:xfrm>
        <a:graphic>
          <a:graphicData uri="http://schemas.openxmlformats.org/presentationml/2006/ole">
            <mc:AlternateContent xmlns:mc="http://schemas.openxmlformats.org/markup-compatibility/2006">
              <mc:Choice xmlns:v="urn:schemas-microsoft-com:vml" Requires="v">
                <p:oleObj spid="_x0000_s3108" name="" r:id="rId9" imgW="1192530" imgH="203200" progId="Equation.DSMT4">
                  <p:embed/>
                </p:oleObj>
              </mc:Choice>
              <mc:Fallback>
                <p:oleObj name="" r:id="rId9" imgW="1192530" imgH="203200" progId="Equation.DSMT4">
                  <p:embed/>
                  <p:pic>
                    <p:nvPicPr>
                      <p:cNvPr id="0" name="图片 3107"/>
                      <p:cNvPicPr/>
                      <p:nvPr/>
                    </p:nvPicPr>
                    <p:blipFill>
                      <a:blip r:embed="rId10">
                        <a:clrChange>
                          <a:clrFrom>
                            <a:srgbClr val="000000"/>
                          </a:clrFrom>
                          <a:clrTo>
                            <a:srgbClr val="000000"/>
                          </a:clrTo>
                        </a:clrChange>
                      </a:blip>
                      <a:stretch>
                        <a:fillRect/>
                      </a:stretch>
                    </p:blipFill>
                    <p:spPr>
                      <a:xfrm>
                        <a:off x="2214563" y="2905125"/>
                        <a:ext cx="3000375" cy="511175"/>
                      </a:xfrm>
                      <a:prstGeom prst="rect">
                        <a:avLst/>
                      </a:prstGeom>
                      <a:noFill/>
                      <a:ln w="38100">
                        <a:noFill/>
                        <a:miter/>
                      </a:ln>
                    </p:spPr>
                  </p:pic>
                </p:oleObj>
              </mc:Fallback>
            </mc:AlternateContent>
          </a:graphicData>
        </a:graphic>
      </p:graphicFrame>
      <p:graphicFrame>
        <p:nvGraphicFramePr>
          <p:cNvPr id="327696" name="Object 16"/>
          <p:cNvGraphicFramePr/>
          <p:nvPr/>
        </p:nvGraphicFramePr>
        <p:xfrm>
          <a:off x="3779838" y="3424238"/>
          <a:ext cx="3600450" cy="463550"/>
        </p:xfrm>
        <a:graphic>
          <a:graphicData uri="http://schemas.openxmlformats.org/presentationml/2006/ole">
            <mc:AlternateContent xmlns:mc="http://schemas.openxmlformats.org/markup-compatibility/2006">
              <mc:Choice xmlns:v="urn:schemas-microsoft-com:vml" Requires="v">
                <p:oleObj spid="_x0000_s3110" name="" r:id="rId11" imgW="1586230" imgH="203200" progId="Equation.DSMT4">
                  <p:embed/>
                </p:oleObj>
              </mc:Choice>
              <mc:Fallback>
                <p:oleObj name="" r:id="rId11" imgW="1586230" imgH="203200" progId="Equation.DSMT4">
                  <p:embed/>
                  <p:pic>
                    <p:nvPicPr>
                      <p:cNvPr id="0" name="图片 3109"/>
                      <p:cNvPicPr/>
                      <p:nvPr/>
                    </p:nvPicPr>
                    <p:blipFill>
                      <a:blip r:embed="rId12">
                        <a:clrChange>
                          <a:clrFrom>
                            <a:srgbClr val="000000"/>
                          </a:clrFrom>
                          <a:clrTo>
                            <a:srgbClr val="000000"/>
                          </a:clrTo>
                        </a:clrChange>
                      </a:blip>
                      <a:stretch>
                        <a:fillRect/>
                      </a:stretch>
                    </p:blipFill>
                    <p:spPr>
                      <a:xfrm>
                        <a:off x="3779838" y="3424238"/>
                        <a:ext cx="3600450" cy="463550"/>
                      </a:xfrm>
                      <a:prstGeom prst="rect">
                        <a:avLst/>
                      </a:prstGeom>
                      <a:noFill/>
                      <a:ln w="38100">
                        <a:noFill/>
                        <a:miter/>
                      </a:ln>
                    </p:spPr>
                  </p:pic>
                </p:oleObj>
              </mc:Fallback>
            </mc:AlternateContent>
          </a:graphicData>
        </a:graphic>
      </p:graphicFrame>
      <p:sp>
        <p:nvSpPr>
          <p:cNvPr id="327703" name="Text Box 23"/>
          <p:cNvSpPr txBox="1"/>
          <p:nvPr/>
        </p:nvSpPr>
        <p:spPr>
          <a:xfrm>
            <a:off x="928688" y="2351088"/>
            <a:ext cx="7742237" cy="646112"/>
          </a:xfrm>
          <a:prstGeom prst="rect">
            <a:avLst/>
          </a:prstGeom>
          <a:noFill/>
          <a:ln w="9525">
            <a:noFill/>
          </a:ln>
        </p:spPr>
        <p:txBody>
          <a:bodyPr anchor="t" anchorCtr="0">
            <a:spAutoFit/>
          </a:bodyPr>
          <a:p>
            <a:pPr>
              <a:spcBef>
                <a:spcPct val="50000"/>
              </a:spcBef>
            </a:pPr>
            <a:r>
              <a:rPr lang="zh-CN" altLang="en-US" sz="3600" b="1" dirty="0">
                <a:latin typeface="Times New Roman" panose="02020603050405020304" pitchFamily="18" charset="0"/>
                <a:ea typeface="楷体_GB2312" pitchFamily="49" charset="-122"/>
              </a:rPr>
              <a:t>令</a:t>
            </a:r>
            <a:r>
              <a:rPr lang="en-US" altLang="zh-CN" sz="3600" b="1" dirty="0">
                <a:latin typeface="Times New Roman" panose="02020603050405020304" pitchFamily="18" charset="0"/>
                <a:ea typeface="楷体_GB2312" pitchFamily="49" charset="-122"/>
              </a:rPr>
              <a:t>X</a:t>
            </a:r>
            <a:r>
              <a:rPr lang="zh-CN" altLang="en-US" sz="3600" b="1" dirty="0">
                <a:latin typeface="Times New Roman" panose="02020603050405020304" pitchFamily="18" charset="0"/>
                <a:ea typeface="楷体_GB2312" pitchFamily="49" charset="-122"/>
              </a:rPr>
              <a:t>表示在夜晚</a:t>
            </a:r>
            <a:r>
              <a:rPr lang="zh-CN" altLang="en-US" sz="3600" b="1" dirty="0">
                <a:latin typeface="楷体_GB2312" pitchFamily="49" charset="-122"/>
                <a:ea typeface="楷体_GB2312" pitchFamily="49" charset="-122"/>
              </a:rPr>
              <a:t>同时开着的电灯数</a:t>
            </a:r>
            <a:r>
              <a:rPr lang="en-US" altLang="zh-CN" sz="3600" b="1" dirty="0">
                <a:latin typeface="楷体_GB2312" pitchFamily="49" charset="-122"/>
                <a:ea typeface="楷体_GB2312" pitchFamily="49" charset="-122"/>
              </a:rPr>
              <a:t>.</a:t>
            </a:r>
            <a:r>
              <a:rPr lang="zh-CN" altLang="en-US" sz="3600" b="1" dirty="0">
                <a:latin typeface="楷体_GB2312" pitchFamily="49" charset="-122"/>
                <a:ea typeface="楷体_GB2312" pitchFamily="49" charset="-122"/>
              </a:rPr>
              <a:t>则</a:t>
            </a:r>
            <a:endParaRPr lang="zh-CN" altLang="en-US" sz="3600" b="1" dirty="0">
              <a:latin typeface="楷体_GB2312" pitchFamily="49" charset="-122"/>
              <a:ea typeface="楷体_GB2312" pitchFamily="49" charset="-122"/>
            </a:endParaRPr>
          </a:p>
        </p:txBody>
      </p:sp>
      <p:sp>
        <p:nvSpPr>
          <p:cNvPr id="327704" name="Rectangle 24"/>
          <p:cNvSpPr/>
          <p:nvPr/>
        </p:nvSpPr>
        <p:spPr>
          <a:xfrm>
            <a:off x="539750" y="3897313"/>
            <a:ext cx="4006850" cy="646112"/>
          </a:xfrm>
          <a:prstGeom prst="rect">
            <a:avLst/>
          </a:prstGeom>
          <a:noFill/>
          <a:ln w="9525">
            <a:noFill/>
          </a:ln>
        </p:spPr>
        <p:txBody>
          <a:bodyPr wrap="none" anchor="t" anchorCtr="0">
            <a:spAutoFit/>
          </a:bodyPr>
          <a:p>
            <a:r>
              <a:rPr lang="zh-CN" altLang="en-US" sz="3600" b="1" dirty="0">
                <a:latin typeface="Times New Roman" panose="02020603050405020304" pitchFamily="18" charset="0"/>
                <a:ea typeface="楷体_GB2312" pitchFamily="49" charset="-122"/>
              </a:rPr>
              <a:t>由切比雪夫不等式</a:t>
            </a:r>
            <a:r>
              <a:rPr lang="en-US" altLang="zh-CN" sz="3600" b="1" dirty="0">
                <a:latin typeface="Times New Roman" panose="02020603050405020304" pitchFamily="18" charset="0"/>
                <a:ea typeface="楷体_GB2312" pitchFamily="49" charset="-122"/>
              </a:rPr>
              <a:t>,</a:t>
            </a:r>
            <a:endParaRPr lang="en-US" altLang="zh-CN" sz="3600" b="1" dirty="0">
              <a:latin typeface="Times New Roman" panose="02020603050405020304" pitchFamily="18" charset="0"/>
              <a:ea typeface="楷体_GB2312" pitchFamily="49" charset="-122"/>
            </a:endParaRPr>
          </a:p>
        </p:txBody>
      </p:sp>
      <p:graphicFrame>
        <p:nvGraphicFramePr>
          <p:cNvPr id="327705" name="Object 25"/>
          <p:cNvGraphicFramePr/>
          <p:nvPr/>
        </p:nvGraphicFramePr>
        <p:xfrm>
          <a:off x="539750" y="5224463"/>
          <a:ext cx="3097213" cy="484187"/>
        </p:xfrm>
        <a:graphic>
          <a:graphicData uri="http://schemas.openxmlformats.org/presentationml/2006/ole">
            <mc:AlternateContent xmlns:mc="http://schemas.openxmlformats.org/markup-compatibility/2006">
              <mc:Choice xmlns:v="urn:schemas-microsoft-com:vml" Requires="v">
                <p:oleObj spid="_x0000_s3116" name="" r:id="rId13" imgW="1408430" imgH="203200" progId="Equation.DSMT4">
                  <p:embed/>
                </p:oleObj>
              </mc:Choice>
              <mc:Fallback>
                <p:oleObj name="" r:id="rId13" imgW="1408430" imgH="203200" progId="Equation.DSMT4">
                  <p:embed/>
                  <p:pic>
                    <p:nvPicPr>
                      <p:cNvPr id="0" name="图片 3115"/>
                      <p:cNvPicPr/>
                      <p:nvPr/>
                    </p:nvPicPr>
                    <p:blipFill>
                      <a:blip r:embed="rId14">
                        <a:clrChange>
                          <a:clrFrom>
                            <a:srgbClr val="000000"/>
                          </a:clrFrom>
                          <a:clrTo>
                            <a:srgbClr val="000000"/>
                          </a:clrTo>
                        </a:clrChange>
                      </a:blip>
                      <a:stretch>
                        <a:fillRect/>
                      </a:stretch>
                    </p:blipFill>
                    <p:spPr>
                      <a:xfrm>
                        <a:off x="539750" y="5224463"/>
                        <a:ext cx="3097213" cy="484187"/>
                      </a:xfrm>
                      <a:prstGeom prst="rect">
                        <a:avLst/>
                      </a:prstGeom>
                      <a:noFill/>
                      <a:ln w="38100">
                        <a:noFill/>
                        <a:miter/>
                      </a:ln>
                    </p:spPr>
                  </p:pic>
                </p:oleObj>
              </mc:Fallback>
            </mc:AlternateContent>
          </a:graphicData>
        </a:graphic>
      </p:graphicFrame>
      <p:graphicFrame>
        <p:nvGraphicFramePr>
          <p:cNvPr id="327710" name="Object 30"/>
          <p:cNvGraphicFramePr/>
          <p:nvPr/>
        </p:nvGraphicFramePr>
        <p:xfrm>
          <a:off x="3848100" y="4575175"/>
          <a:ext cx="4179888" cy="514350"/>
        </p:xfrm>
        <a:graphic>
          <a:graphicData uri="http://schemas.openxmlformats.org/presentationml/2006/ole">
            <mc:AlternateContent xmlns:mc="http://schemas.openxmlformats.org/markup-compatibility/2006">
              <mc:Choice xmlns:v="urn:schemas-microsoft-com:vml" Requires="v">
                <p:oleObj spid="_x0000_s3117" name="" r:id="rId15" imgW="1789430" imgH="203200" progId="Equation.DSMT4">
                  <p:embed/>
                </p:oleObj>
              </mc:Choice>
              <mc:Fallback>
                <p:oleObj name="" r:id="rId15" imgW="1789430" imgH="203200" progId="Equation.DSMT4">
                  <p:embed/>
                  <p:pic>
                    <p:nvPicPr>
                      <p:cNvPr id="0" name="图片 3116"/>
                      <p:cNvPicPr/>
                      <p:nvPr/>
                    </p:nvPicPr>
                    <p:blipFill>
                      <a:blip r:embed="rId16">
                        <a:clrChange>
                          <a:clrFrom>
                            <a:srgbClr val="000000"/>
                          </a:clrFrom>
                          <a:clrTo>
                            <a:srgbClr val="000000"/>
                          </a:clrTo>
                        </a:clrChange>
                      </a:blip>
                      <a:stretch>
                        <a:fillRect/>
                      </a:stretch>
                    </p:blipFill>
                    <p:spPr>
                      <a:xfrm>
                        <a:off x="3848100" y="4575175"/>
                        <a:ext cx="4179888" cy="514350"/>
                      </a:xfrm>
                      <a:prstGeom prst="rect">
                        <a:avLst/>
                      </a:prstGeom>
                      <a:noFill/>
                      <a:ln w="38100">
                        <a:noFill/>
                        <a:miter/>
                      </a:ln>
                    </p:spPr>
                  </p:pic>
                </p:oleObj>
              </mc:Fallback>
            </mc:AlternateContent>
          </a:graphicData>
        </a:graphic>
      </p:graphicFrame>
      <p:sp>
        <p:nvSpPr>
          <p:cNvPr id="327711" name="Line 31"/>
          <p:cNvSpPr/>
          <p:nvPr/>
        </p:nvSpPr>
        <p:spPr>
          <a:xfrm flipH="1">
            <a:off x="1547813" y="5583238"/>
            <a:ext cx="574675" cy="433387"/>
          </a:xfrm>
          <a:prstGeom prst="line">
            <a:avLst/>
          </a:prstGeom>
          <a:ln w="19050" cap="flat" cmpd="sng">
            <a:solidFill>
              <a:srgbClr val="FF0000"/>
            </a:solidFill>
            <a:prstDash val="solid"/>
            <a:round/>
            <a:headEnd type="none" w="med" len="med"/>
            <a:tailEnd type="triangle" w="med" len="med"/>
          </a:ln>
        </p:spPr>
      </p:sp>
      <p:sp>
        <p:nvSpPr>
          <p:cNvPr id="327712" name="Line 32"/>
          <p:cNvSpPr/>
          <p:nvPr/>
        </p:nvSpPr>
        <p:spPr>
          <a:xfrm flipH="1">
            <a:off x="2627313" y="5583238"/>
            <a:ext cx="574675" cy="433387"/>
          </a:xfrm>
          <a:prstGeom prst="line">
            <a:avLst/>
          </a:prstGeom>
          <a:ln w="19050" cap="flat" cmpd="sng">
            <a:solidFill>
              <a:srgbClr val="FF0000"/>
            </a:solidFill>
            <a:prstDash val="solid"/>
            <a:round/>
            <a:headEnd type="none" w="med" len="med"/>
            <a:tailEnd type="triangle" w="med" len="med"/>
          </a:ln>
        </p:spPr>
      </p:sp>
      <p:graphicFrame>
        <p:nvGraphicFramePr>
          <p:cNvPr id="327713" name="Object 33"/>
          <p:cNvGraphicFramePr/>
          <p:nvPr/>
        </p:nvGraphicFramePr>
        <p:xfrm>
          <a:off x="2339975" y="6088063"/>
          <a:ext cx="320675" cy="354012"/>
        </p:xfrm>
        <a:graphic>
          <a:graphicData uri="http://schemas.openxmlformats.org/presentationml/2006/ole">
            <mc:AlternateContent xmlns:mc="http://schemas.openxmlformats.org/markup-compatibility/2006">
              <mc:Choice xmlns:v="urn:schemas-microsoft-com:vml" Requires="v">
                <p:oleObj spid="_x0000_s3120" name="" r:id="rId17" imgW="127000" imgH="139700" progId="Equation.DSMT4">
                  <p:embed/>
                </p:oleObj>
              </mc:Choice>
              <mc:Fallback>
                <p:oleObj name="" r:id="rId17" imgW="127000" imgH="139700" progId="Equation.DSMT4">
                  <p:embed/>
                  <p:pic>
                    <p:nvPicPr>
                      <p:cNvPr id="0" name="图片 3119"/>
                      <p:cNvPicPr/>
                      <p:nvPr/>
                    </p:nvPicPr>
                    <p:blipFill>
                      <a:blip r:embed="rId18">
                        <a:clrChange>
                          <a:clrFrom>
                            <a:srgbClr val="000000"/>
                          </a:clrFrom>
                          <a:clrTo>
                            <a:srgbClr val="FF0000"/>
                          </a:clrTo>
                        </a:clrChange>
                      </a:blip>
                      <a:stretch>
                        <a:fillRect/>
                      </a:stretch>
                    </p:blipFill>
                    <p:spPr>
                      <a:xfrm>
                        <a:off x="2339975" y="6088063"/>
                        <a:ext cx="320675" cy="354012"/>
                      </a:xfrm>
                      <a:prstGeom prst="rect">
                        <a:avLst/>
                      </a:prstGeom>
                      <a:noFill/>
                      <a:ln w="38100">
                        <a:noFill/>
                        <a:miter/>
                      </a:ln>
                    </p:spPr>
                  </p:pic>
                </p:oleObj>
              </mc:Fallback>
            </mc:AlternateContent>
          </a:graphicData>
        </a:graphic>
      </p:graphicFrame>
      <p:graphicFrame>
        <p:nvGraphicFramePr>
          <p:cNvPr id="327714" name="Object 34"/>
          <p:cNvGraphicFramePr/>
          <p:nvPr/>
        </p:nvGraphicFramePr>
        <p:xfrm>
          <a:off x="971550" y="5943600"/>
          <a:ext cx="995363" cy="514350"/>
        </p:xfrm>
        <a:graphic>
          <a:graphicData uri="http://schemas.openxmlformats.org/presentationml/2006/ole">
            <mc:AlternateContent xmlns:mc="http://schemas.openxmlformats.org/markup-compatibility/2006">
              <mc:Choice xmlns:v="urn:schemas-microsoft-com:vml" Requires="v">
                <p:oleObj spid="_x0000_s3111" name="" r:id="rId19" imgW="393065" imgH="203200" progId="Equation.DSMT4">
                  <p:embed/>
                </p:oleObj>
              </mc:Choice>
              <mc:Fallback>
                <p:oleObj name="" r:id="rId19" imgW="393065" imgH="203200" progId="Equation.DSMT4">
                  <p:embed/>
                  <p:pic>
                    <p:nvPicPr>
                      <p:cNvPr id="0" name="图片 3110"/>
                      <p:cNvPicPr/>
                      <p:nvPr/>
                    </p:nvPicPr>
                    <p:blipFill>
                      <a:blip r:embed="rId20">
                        <a:clrChange>
                          <a:clrFrom>
                            <a:srgbClr val="000000"/>
                          </a:clrFrom>
                          <a:clrTo>
                            <a:srgbClr val="FF0000"/>
                          </a:clrTo>
                        </a:clrChange>
                      </a:blip>
                      <a:stretch>
                        <a:fillRect/>
                      </a:stretch>
                    </p:blipFill>
                    <p:spPr>
                      <a:xfrm>
                        <a:off x="971550" y="5943600"/>
                        <a:ext cx="995363" cy="514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6"/>
                                        </p:tgtEl>
                                        <p:attrNameLst>
                                          <p:attrName>style.visibility</p:attrName>
                                        </p:attrNameLst>
                                      </p:cBhvr>
                                      <p:to>
                                        <p:strVal val="visible"/>
                                      </p:to>
                                    </p:set>
                                    <p:anim calcmode="lin" valueType="num">
                                      <p:cBhvr additive="base">
                                        <p:cTn id="7" dur="500" fill="hold"/>
                                        <p:tgtEl>
                                          <p:spTgt spid="327686"/>
                                        </p:tgtEl>
                                        <p:attrNameLst>
                                          <p:attrName>ppt_x</p:attrName>
                                        </p:attrNameLst>
                                      </p:cBhvr>
                                      <p:tavLst>
                                        <p:tav tm="0">
                                          <p:val>
                                            <p:strVal val="0-#ppt_w/2"/>
                                          </p:val>
                                        </p:tav>
                                        <p:tav tm="100000">
                                          <p:val>
                                            <p:strVal val="#ppt_x"/>
                                          </p:val>
                                        </p:tav>
                                      </p:tavLst>
                                    </p:anim>
                                    <p:anim calcmode="lin" valueType="num">
                                      <p:cBhvr additive="base">
                                        <p:cTn id="8" dur="500" fill="hold"/>
                                        <p:tgtEl>
                                          <p:spTgt spid="3276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27703"/>
                                        </p:tgtEl>
                                        <p:attrNameLst>
                                          <p:attrName>style.visibility</p:attrName>
                                        </p:attrNameLst>
                                      </p:cBhvr>
                                      <p:to>
                                        <p:strVal val="visible"/>
                                      </p:to>
                                    </p:set>
                                    <p:animEffect transition="in" filter="blinds(horizontal)">
                                      <p:cBhvr>
                                        <p:cTn id="13" dur="500"/>
                                        <p:tgtEl>
                                          <p:spTgt spid="32770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27694"/>
                                        </p:tgtEl>
                                        <p:attrNameLst>
                                          <p:attrName>style.visibility</p:attrName>
                                        </p:attrNameLst>
                                      </p:cBhvr>
                                      <p:to>
                                        <p:strVal val="visible"/>
                                      </p:to>
                                    </p:set>
                                    <p:animEffect transition="in" filter="dissolve">
                                      <p:cBhvr>
                                        <p:cTn id="18" dur="500"/>
                                        <p:tgtEl>
                                          <p:spTgt spid="32769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27688"/>
                                        </p:tgtEl>
                                        <p:attrNameLst>
                                          <p:attrName>style.visibility</p:attrName>
                                        </p:attrNameLst>
                                      </p:cBhvr>
                                      <p:to>
                                        <p:strVal val="visible"/>
                                      </p:to>
                                    </p:set>
                                    <p:animEffect transition="in" filter="dissolve">
                                      <p:cBhvr>
                                        <p:cTn id="23" dur="500"/>
                                        <p:tgtEl>
                                          <p:spTgt spid="32768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27696"/>
                                        </p:tgtEl>
                                        <p:attrNameLst>
                                          <p:attrName>style.visibility</p:attrName>
                                        </p:attrNameLst>
                                      </p:cBhvr>
                                      <p:to>
                                        <p:strVal val="visible"/>
                                      </p:to>
                                    </p:set>
                                    <p:animEffect transition="in" filter="dissolve">
                                      <p:cBhvr>
                                        <p:cTn id="28" dur="500"/>
                                        <p:tgtEl>
                                          <p:spTgt spid="32769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27704"/>
                                        </p:tgtEl>
                                        <p:attrNameLst>
                                          <p:attrName>style.visibility</p:attrName>
                                        </p:attrNameLst>
                                      </p:cBhvr>
                                      <p:to>
                                        <p:strVal val="visible"/>
                                      </p:to>
                                    </p:set>
                                    <p:animEffect transition="in" filter="blinds(horizontal)">
                                      <p:cBhvr>
                                        <p:cTn id="33" dur="500"/>
                                        <p:tgtEl>
                                          <p:spTgt spid="32770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27690"/>
                                        </p:tgtEl>
                                        <p:attrNameLst>
                                          <p:attrName>style.visibility</p:attrName>
                                        </p:attrNameLst>
                                      </p:cBhvr>
                                      <p:to>
                                        <p:strVal val="visible"/>
                                      </p:to>
                                    </p:set>
                                    <p:animEffect transition="in" filter="dissolve">
                                      <p:cBhvr>
                                        <p:cTn id="38" dur="500"/>
                                        <p:tgtEl>
                                          <p:spTgt spid="3276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27710"/>
                                        </p:tgtEl>
                                        <p:attrNameLst>
                                          <p:attrName>style.visibility</p:attrName>
                                        </p:attrNameLst>
                                      </p:cBhvr>
                                      <p:to>
                                        <p:strVal val="visible"/>
                                      </p:to>
                                    </p:set>
                                    <p:animEffect transition="in" filter="dissolve">
                                      <p:cBhvr>
                                        <p:cTn id="43" dur="500"/>
                                        <p:tgtEl>
                                          <p:spTgt spid="327710"/>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27705"/>
                                        </p:tgtEl>
                                        <p:attrNameLst>
                                          <p:attrName>style.visibility</p:attrName>
                                        </p:attrNameLst>
                                      </p:cBhvr>
                                      <p:to>
                                        <p:strVal val="visible"/>
                                      </p:to>
                                    </p:set>
                                    <p:animEffect transition="in" filter="dissolve">
                                      <p:cBhvr>
                                        <p:cTn id="48" dur="500"/>
                                        <p:tgtEl>
                                          <p:spTgt spid="327705"/>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327711"/>
                                        </p:tgtEl>
                                        <p:attrNameLst>
                                          <p:attrName>style.visibility</p:attrName>
                                        </p:attrNameLst>
                                      </p:cBhvr>
                                      <p:to>
                                        <p:strVal val="visible"/>
                                      </p:to>
                                    </p:set>
                                    <p:animEffect transition="in" filter="strips(downLeft)">
                                      <p:cBhvr>
                                        <p:cTn id="53" dur="500"/>
                                        <p:tgtEl>
                                          <p:spTgt spid="327711"/>
                                        </p:tgtEl>
                                      </p:cBhvr>
                                    </p:animEffect>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327714"/>
                                        </p:tgtEl>
                                        <p:attrNameLst>
                                          <p:attrName>style.visibility</p:attrName>
                                        </p:attrNameLst>
                                      </p:cBhvr>
                                      <p:to>
                                        <p:strVal val="visible"/>
                                      </p:to>
                                    </p:set>
                                    <p:anim calcmode="lin" valueType="num">
                                      <p:cBhvr additive="base">
                                        <p:cTn id="57" dur="500" fill="hold"/>
                                        <p:tgtEl>
                                          <p:spTgt spid="327714"/>
                                        </p:tgtEl>
                                        <p:attrNameLst>
                                          <p:attrName>ppt_x</p:attrName>
                                        </p:attrNameLst>
                                      </p:cBhvr>
                                      <p:tavLst>
                                        <p:tav tm="0">
                                          <p:val>
                                            <p:strVal val="#ppt_x"/>
                                          </p:val>
                                        </p:tav>
                                        <p:tav tm="100000">
                                          <p:val>
                                            <p:strVal val="#ppt_x"/>
                                          </p:val>
                                        </p:tav>
                                      </p:tavLst>
                                    </p:anim>
                                    <p:anim calcmode="lin" valueType="num">
                                      <p:cBhvr additive="base">
                                        <p:cTn id="58" dur="500" fill="hold"/>
                                        <p:tgtEl>
                                          <p:spTgt spid="32771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327712"/>
                                        </p:tgtEl>
                                        <p:attrNameLst>
                                          <p:attrName>style.visibility</p:attrName>
                                        </p:attrNameLst>
                                      </p:cBhvr>
                                      <p:to>
                                        <p:strVal val="visible"/>
                                      </p:to>
                                    </p:set>
                                    <p:animEffect transition="in" filter="strips(downLeft)">
                                      <p:cBhvr>
                                        <p:cTn id="63" dur="500"/>
                                        <p:tgtEl>
                                          <p:spTgt spid="327712"/>
                                        </p:tgtEl>
                                      </p:cBhvr>
                                    </p:animEffect>
                                  </p:child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327713"/>
                                        </p:tgtEl>
                                        <p:attrNameLst>
                                          <p:attrName>style.visibility</p:attrName>
                                        </p:attrNameLst>
                                      </p:cBhvr>
                                      <p:to>
                                        <p:strVal val="visible"/>
                                      </p:to>
                                    </p:set>
                                    <p:anim calcmode="lin" valueType="num">
                                      <p:cBhvr additive="base">
                                        <p:cTn id="67" dur="500" fill="hold"/>
                                        <p:tgtEl>
                                          <p:spTgt spid="327713"/>
                                        </p:tgtEl>
                                        <p:attrNameLst>
                                          <p:attrName>ppt_x</p:attrName>
                                        </p:attrNameLst>
                                      </p:cBhvr>
                                      <p:tavLst>
                                        <p:tav tm="0">
                                          <p:val>
                                            <p:strVal val="#ppt_x"/>
                                          </p:val>
                                        </p:tav>
                                        <p:tav tm="100000">
                                          <p:val>
                                            <p:strVal val="#ppt_x"/>
                                          </p:val>
                                        </p:tav>
                                      </p:tavLst>
                                    </p:anim>
                                    <p:anim calcmode="lin" valueType="num">
                                      <p:cBhvr additive="base">
                                        <p:cTn id="68" dur="500" fill="hold"/>
                                        <p:tgtEl>
                                          <p:spTgt spid="3277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327691"/>
                                        </p:tgtEl>
                                        <p:attrNameLst>
                                          <p:attrName>style.visibility</p:attrName>
                                        </p:attrNameLst>
                                      </p:cBhvr>
                                      <p:to>
                                        <p:strVal val="visible"/>
                                      </p:to>
                                    </p:set>
                                    <p:animEffect transition="in" filter="dissolve">
                                      <p:cBhvr>
                                        <p:cTn id="73" dur="500"/>
                                        <p:tgtEl>
                                          <p:spTgt spid="32769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nodeType="clickEffect">
                                  <p:stCondLst>
                                    <p:cond delay="0"/>
                                  </p:stCondLst>
                                  <p:childTnLst>
                                    <p:set>
                                      <p:cBhvr>
                                        <p:cTn id="77" dur="1" fill="hold">
                                          <p:stCondLst>
                                            <p:cond delay="0"/>
                                          </p:stCondLst>
                                        </p:cTn>
                                        <p:tgtEl>
                                          <p:spTgt spid="327693"/>
                                        </p:tgtEl>
                                        <p:attrNameLst>
                                          <p:attrName>style.visibility</p:attrName>
                                        </p:attrNameLst>
                                      </p:cBhvr>
                                      <p:to>
                                        <p:strVal val="visible"/>
                                      </p:to>
                                    </p:set>
                                    <p:anim calcmode="lin" valueType="num">
                                      <p:cBhvr additive="base">
                                        <p:cTn id="78" dur="500" fill="hold"/>
                                        <p:tgtEl>
                                          <p:spTgt spid="327693"/>
                                        </p:tgtEl>
                                        <p:attrNameLst>
                                          <p:attrName>ppt_x</p:attrName>
                                        </p:attrNameLst>
                                      </p:cBhvr>
                                      <p:tavLst>
                                        <p:tav tm="0">
                                          <p:val>
                                            <p:strVal val="1+#ppt_w/2"/>
                                          </p:val>
                                        </p:tav>
                                        <p:tav tm="100000">
                                          <p:val>
                                            <p:strVal val="#ppt_x"/>
                                          </p:val>
                                        </p:tav>
                                      </p:tavLst>
                                    </p:anim>
                                    <p:anim calcmode="lin" valueType="num">
                                      <p:cBhvr additive="base">
                                        <p:cTn id="79" dur="500" fill="hold"/>
                                        <p:tgtEl>
                                          <p:spTgt spid="3276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703" grpId="0"/>
      <p:bldP spid="32770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Text Box 2"/>
          <p:cNvSpPr txBox="1"/>
          <p:nvPr/>
        </p:nvSpPr>
        <p:spPr>
          <a:xfrm>
            <a:off x="71438" y="71438"/>
            <a:ext cx="8839200" cy="1754187"/>
          </a:xfrm>
          <a:prstGeom prst="rect">
            <a:avLst/>
          </a:prstGeom>
          <a:noFill/>
          <a:ln w="9525">
            <a:noFill/>
          </a:ln>
        </p:spPr>
        <p:txBody>
          <a:bodyPr anchor="t" anchorCtr="0">
            <a:spAutoFit/>
          </a:bodyPr>
          <a:p>
            <a:pPr>
              <a:spcBef>
                <a:spcPct val="50000"/>
              </a:spcBef>
            </a:pPr>
            <a:r>
              <a:rPr lang="zh-CN" altLang="en-US" sz="3600" b="1" dirty="0">
                <a:solidFill>
                  <a:srgbClr val="FF0066"/>
                </a:solidFill>
                <a:latin typeface="黑体" panose="02010609060101010101" pitchFamily="49" charset="-122"/>
                <a:ea typeface="黑体" panose="02010609060101010101" pitchFamily="49" charset="-122"/>
              </a:rPr>
              <a:t>例</a:t>
            </a:r>
            <a:r>
              <a:rPr lang="en-US" altLang="zh-CN" sz="3600" b="1" dirty="0">
                <a:solidFill>
                  <a:srgbClr val="FF0066"/>
                </a:solidFill>
                <a:latin typeface="黑体" panose="02010609060101010101" pitchFamily="49" charset="-122"/>
                <a:ea typeface="黑体" panose="02010609060101010101" pitchFamily="49" charset="-122"/>
              </a:rPr>
              <a:t>1.3</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设随机变量</a:t>
            </a:r>
            <a:r>
              <a:rPr lang="en-US" altLang="zh-CN" sz="3600" b="1" dirty="0">
                <a:latin typeface="楷体_GB2312" pitchFamily="49" charset="-122"/>
                <a:ea typeface="楷体_GB2312" pitchFamily="49" charset="-122"/>
              </a:rPr>
              <a:t>X</a:t>
            </a:r>
            <a:r>
              <a:rPr lang="zh-CN" altLang="en-US" sz="3600" b="1" dirty="0">
                <a:latin typeface="楷体_GB2312" pitchFamily="49" charset="-122"/>
                <a:ea typeface="楷体_GB2312" pitchFamily="49" charset="-122"/>
              </a:rPr>
              <a:t>和</a:t>
            </a:r>
            <a:r>
              <a:rPr lang="en-US" altLang="zh-CN" sz="3600" b="1" dirty="0">
                <a:latin typeface="楷体_GB2312" pitchFamily="49" charset="-122"/>
                <a:ea typeface="楷体_GB2312" pitchFamily="49" charset="-122"/>
              </a:rPr>
              <a:t>Y</a:t>
            </a:r>
            <a:r>
              <a:rPr lang="zh-CN" altLang="en-US" sz="3600" b="1" dirty="0">
                <a:latin typeface="楷体_GB2312" pitchFamily="49" charset="-122"/>
                <a:ea typeface="楷体_GB2312" pitchFamily="49" charset="-122"/>
              </a:rPr>
              <a:t>的数学期望分别为</a:t>
            </a:r>
            <a:r>
              <a:rPr lang="en-US" altLang="zh-CN" sz="3600" b="1" dirty="0">
                <a:latin typeface="楷体_GB2312" pitchFamily="49" charset="-122"/>
                <a:ea typeface="楷体_GB2312" pitchFamily="49" charset="-122"/>
              </a:rPr>
              <a:t>-2</a:t>
            </a:r>
            <a:r>
              <a:rPr lang="zh-CN" altLang="en-US" sz="3600" b="1" dirty="0">
                <a:latin typeface="楷体_GB2312" pitchFamily="49" charset="-122"/>
                <a:ea typeface="楷体_GB2312" pitchFamily="49" charset="-122"/>
              </a:rPr>
              <a:t>和</a:t>
            </a:r>
            <a:r>
              <a:rPr lang="en-US" altLang="zh-CN" sz="3600" b="1" dirty="0">
                <a:latin typeface="楷体_GB2312" pitchFamily="49" charset="-122"/>
                <a:ea typeface="楷体_GB2312" pitchFamily="49" charset="-122"/>
              </a:rPr>
              <a:t>2</a:t>
            </a:r>
            <a:r>
              <a:rPr lang="zh-CN" altLang="en-US" sz="3600" b="1" dirty="0">
                <a:latin typeface="楷体_GB2312" pitchFamily="49" charset="-122"/>
                <a:ea typeface="楷体_GB2312" pitchFamily="49" charset="-122"/>
              </a:rPr>
              <a:t>，方差分别为</a:t>
            </a:r>
            <a:r>
              <a:rPr lang="en-US" altLang="zh-CN" sz="3600" b="1" dirty="0">
                <a:latin typeface="楷体_GB2312" pitchFamily="49" charset="-122"/>
                <a:ea typeface="楷体_GB2312" pitchFamily="49" charset="-122"/>
              </a:rPr>
              <a:t>1</a:t>
            </a:r>
            <a:r>
              <a:rPr lang="zh-CN" altLang="en-US" sz="3600" b="1" dirty="0">
                <a:latin typeface="楷体_GB2312" pitchFamily="49" charset="-122"/>
                <a:ea typeface="楷体_GB2312" pitchFamily="49" charset="-122"/>
              </a:rPr>
              <a:t>和</a:t>
            </a:r>
            <a:r>
              <a:rPr lang="en-US" altLang="zh-CN" sz="3600" b="1" dirty="0">
                <a:latin typeface="楷体_GB2312" pitchFamily="49" charset="-122"/>
                <a:ea typeface="楷体_GB2312" pitchFamily="49" charset="-122"/>
              </a:rPr>
              <a:t>4</a:t>
            </a:r>
            <a:r>
              <a:rPr lang="zh-CN" altLang="en-US" sz="3600" b="1" dirty="0">
                <a:latin typeface="楷体_GB2312" pitchFamily="49" charset="-122"/>
                <a:ea typeface="楷体_GB2312" pitchFamily="49" charset="-122"/>
              </a:rPr>
              <a:t>，相关系数为</a:t>
            </a:r>
            <a:r>
              <a:rPr lang="en-US" altLang="zh-CN" sz="3600" b="1" dirty="0">
                <a:latin typeface="楷体_GB2312" pitchFamily="49" charset="-122"/>
                <a:ea typeface="楷体_GB2312" pitchFamily="49" charset="-122"/>
              </a:rPr>
              <a:t>-0.5</a:t>
            </a:r>
            <a:r>
              <a:rPr lang="zh-CN" altLang="en-US" sz="3600" b="1" dirty="0">
                <a:latin typeface="楷体_GB2312" pitchFamily="49" charset="-122"/>
                <a:ea typeface="楷体_GB2312" pitchFamily="49" charset="-122"/>
              </a:rPr>
              <a:t>，根据切比雪夫不等式，估计概率</a:t>
            </a:r>
            <a:endParaRPr lang="zh-CN" altLang="en-US" sz="3600" b="1" dirty="0">
              <a:latin typeface="楷体_GB2312" pitchFamily="49" charset="-122"/>
              <a:ea typeface="楷体_GB2312" pitchFamily="49" charset="-122"/>
            </a:endParaRPr>
          </a:p>
        </p:txBody>
      </p:sp>
      <p:graphicFrame>
        <p:nvGraphicFramePr>
          <p:cNvPr id="14339" name="Object 3"/>
          <p:cNvGraphicFramePr/>
          <p:nvPr>
            <p:ph/>
          </p:nvPr>
        </p:nvGraphicFramePr>
        <p:xfrm>
          <a:off x="6643688" y="1214438"/>
          <a:ext cx="2500312" cy="676275"/>
        </p:xfrm>
        <a:graphic>
          <a:graphicData uri="http://schemas.openxmlformats.org/presentationml/2006/ole">
            <mc:AlternateContent xmlns:mc="http://schemas.openxmlformats.org/markup-compatibility/2006">
              <mc:Choice xmlns:v="urn:schemas-microsoft-com:vml" Requires="v">
                <p:oleObj spid="_x0000_s3121" name="" r:id="rId1" imgW="939165" imgH="254000" progId="Equation.DSMT4">
                  <p:embed/>
                </p:oleObj>
              </mc:Choice>
              <mc:Fallback>
                <p:oleObj name="" r:id="rId1" imgW="939165" imgH="254000" progId="Equation.DSMT4">
                  <p:embed/>
                  <p:pic>
                    <p:nvPicPr>
                      <p:cNvPr id="0" name="图片 3120"/>
                      <p:cNvPicPr/>
                      <p:nvPr/>
                    </p:nvPicPr>
                    <p:blipFill>
                      <a:blip r:embed="rId2">
                        <a:clrChange>
                          <a:clrFrom>
                            <a:srgbClr val="000000"/>
                          </a:clrFrom>
                          <a:clrTo>
                            <a:srgbClr val="000000"/>
                          </a:clrTo>
                        </a:clrChange>
                      </a:blip>
                      <a:stretch>
                        <a:fillRect/>
                      </a:stretch>
                    </p:blipFill>
                    <p:spPr>
                      <a:xfrm>
                        <a:off x="6643688" y="1214438"/>
                        <a:ext cx="2500312" cy="676275"/>
                      </a:xfrm>
                      <a:prstGeom prst="rect">
                        <a:avLst/>
                      </a:prstGeom>
                      <a:noFill/>
                      <a:ln w="38100">
                        <a:noFill/>
                        <a:miter/>
                      </a:ln>
                    </p:spPr>
                  </p:pic>
                </p:oleObj>
              </mc:Fallback>
            </mc:AlternateContent>
          </a:graphicData>
        </a:graphic>
      </p:graphicFrame>
      <p:graphicFrame>
        <p:nvGraphicFramePr>
          <p:cNvPr id="370692" name="Object 4"/>
          <p:cNvGraphicFramePr/>
          <p:nvPr/>
        </p:nvGraphicFramePr>
        <p:xfrm>
          <a:off x="928688" y="2000250"/>
          <a:ext cx="4133850" cy="538163"/>
        </p:xfrm>
        <a:graphic>
          <a:graphicData uri="http://schemas.openxmlformats.org/presentationml/2006/ole">
            <mc:AlternateContent xmlns:mc="http://schemas.openxmlformats.org/markup-compatibility/2006">
              <mc:Choice xmlns:v="urn:schemas-microsoft-com:vml" Requires="v">
                <p:oleObj spid="_x0000_s3122" name="" r:id="rId3" imgW="1560830" imgH="203200" progId="Equation.DSMT4">
                  <p:embed/>
                </p:oleObj>
              </mc:Choice>
              <mc:Fallback>
                <p:oleObj name="" r:id="rId3" imgW="1560830" imgH="203200" progId="Equation.DSMT4">
                  <p:embed/>
                  <p:pic>
                    <p:nvPicPr>
                      <p:cNvPr id="0" name="图片 3121"/>
                      <p:cNvPicPr/>
                      <p:nvPr/>
                    </p:nvPicPr>
                    <p:blipFill>
                      <a:blip r:embed="rId4">
                        <a:clrChange>
                          <a:clrFrom>
                            <a:srgbClr val="000000"/>
                          </a:clrFrom>
                          <a:clrTo>
                            <a:srgbClr val="000000"/>
                          </a:clrTo>
                        </a:clrChange>
                      </a:blip>
                      <a:stretch>
                        <a:fillRect/>
                      </a:stretch>
                    </p:blipFill>
                    <p:spPr>
                      <a:xfrm>
                        <a:off x="928688" y="2000250"/>
                        <a:ext cx="4133850" cy="538163"/>
                      </a:xfrm>
                      <a:prstGeom prst="rect">
                        <a:avLst/>
                      </a:prstGeom>
                      <a:noFill/>
                      <a:ln w="38100">
                        <a:noFill/>
                        <a:miter/>
                      </a:ln>
                    </p:spPr>
                  </p:pic>
                </p:oleObj>
              </mc:Fallback>
            </mc:AlternateContent>
          </a:graphicData>
        </a:graphic>
      </p:graphicFrame>
      <p:graphicFrame>
        <p:nvGraphicFramePr>
          <p:cNvPr id="370693" name="Object 5"/>
          <p:cNvGraphicFramePr/>
          <p:nvPr/>
        </p:nvGraphicFramePr>
        <p:xfrm>
          <a:off x="928688" y="2643188"/>
          <a:ext cx="5797550" cy="533400"/>
        </p:xfrm>
        <a:graphic>
          <a:graphicData uri="http://schemas.openxmlformats.org/presentationml/2006/ole">
            <mc:AlternateContent xmlns:mc="http://schemas.openxmlformats.org/markup-compatibility/2006">
              <mc:Choice xmlns:v="urn:schemas-microsoft-com:vml" Requires="v">
                <p:oleObj spid="_x0000_s3118" name="" r:id="rId5" imgW="2207895" imgH="203200" progId="Equation.DSMT4">
                  <p:embed/>
                </p:oleObj>
              </mc:Choice>
              <mc:Fallback>
                <p:oleObj name="" r:id="rId5" imgW="2207895" imgH="203200" progId="Equation.DSMT4">
                  <p:embed/>
                  <p:pic>
                    <p:nvPicPr>
                      <p:cNvPr id="0" name="图片 3117"/>
                      <p:cNvPicPr/>
                      <p:nvPr/>
                    </p:nvPicPr>
                    <p:blipFill>
                      <a:blip r:embed="rId6">
                        <a:clrChange>
                          <a:clrFrom>
                            <a:srgbClr val="000000"/>
                          </a:clrFrom>
                          <a:clrTo>
                            <a:srgbClr val="000000"/>
                          </a:clrTo>
                        </a:clrChange>
                      </a:blip>
                      <a:stretch>
                        <a:fillRect/>
                      </a:stretch>
                    </p:blipFill>
                    <p:spPr>
                      <a:xfrm>
                        <a:off x="928688" y="2643188"/>
                        <a:ext cx="5797550" cy="533400"/>
                      </a:xfrm>
                      <a:prstGeom prst="rect">
                        <a:avLst/>
                      </a:prstGeom>
                      <a:noFill/>
                      <a:ln w="38100">
                        <a:noFill/>
                        <a:miter/>
                      </a:ln>
                    </p:spPr>
                  </p:pic>
                </p:oleObj>
              </mc:Fallback>
            </mc:AlternateContent>
          </a:graphicData>
        </a:graphic>
      </p:graphicFrame>
      <p:graphicFrame>
        <p:nvGraphicFramePr>
          <p:cNvPr id="370694" name="Object 6"/>
          <p:cNvGraphicFramePr/>
          <p:nvPr/>
        </p:nvGraphicFramePr>
        <p:xfrm>
          <a:off x="2600325" y="3214688"/>
          <a:ext cx="5543550" cy="668337"/>
        </p:xfrm>
        <a:graphic>
          <a:graphicData uri="http://schemas.openxmlformats.org/presentationml/2006/ole">
            <mc:AlternateContent xmlns:mc="http://schemas.openxmlformats.org/markup-compatibility/2006">
              <mc:Choice xmlns:v="urn:schemas-microsoft-com:vml" Requires="v">
                <p:oleObj spid="_x0000_s3112" name="" r:id="rId7" imgW="2106295" imgH="254000" progId="Equation.DSMT4">
                  <p:embed/>
                </p:oleObj>
              </mc:Choice>
              <mc:Fallback>
                <p:oleObj name="" r:id="rId7" imgW="2106295" imgH="254000" progId="Equation.DSMT4">
                  <p:embed/>
                  <p:pic>
                    <p:nvPicPr>
                      <p:cNvPr id="0" name="图片 3111"/>
                      <p:cNvPicPr/>
                      <p:nvPr/>
                    </p:nvPicPr>
                    <p:blipFill>
                      <a:blip r:embed="rId8">
                        <a:clrChange>
                          <a:clrFrom>
                            <a:srgbClr val="000000"/>
                          </a:clrFrom>
                          <a:clrTo>
                            <a:srgbClr val="000000"/>
                          </a:clrTo>
                        </a:clrChange>
                      </a:blip>
                      <a:stretch>
                        <a:fillRect/>
                      </a:stretch>
                    </p:blipFill>
                    <p:spPr>
                      <a:xfrm>
                        <a:off x="2600325" y="3214688"/>
                        <a:ext cx="5543550" cy="668337"/>
                      </a:xfrm>
                      <a:prstGeom prst="rect">
                        <a:avLst/>
                      </a:prstGeom>
                      <a:noFill/>
                      <a:ln w="38100">
                        <a:noFill/>
                        <a:miter/>
                      </a:ln>
                    </p:spPr>
                  </p:pic>
                </p:oleObj>
              </mc:Fallback>
            </mc:AlternateContent>
          </a:graphicData>
        </a:graphic>
      </p:graphicFrame>
      <p:graphicFrame>
        <p:nvGraphicFramePr>
          <p:cNvPr id="370695" name="Object 7"/>
          <p:cNvGraphicFramePr/>
          <p:nvPr/>
        </p:nvGraphicFramePr>
        <p:xfrm>
          <a:off x="2571750" y="4000500"/>
          <a:ext cx="4883150" cy="561975"/>
        </p:xfrm>
        <a:graphic>
          <a:graphicData uri="http://schemas.openxmlformats.org/presentationml/2006/ole">
            <mc:AlternateContent xmlns:mc="http://schemas.openxmlformats.org/markup-compatibility/2006">
              <mc:Choice xmlns:v="urn:schemas-microsoft-com:vml" Requires="v">
                <p:oleObj spid="_x0000_s3113" name="" r:id="rId9" imgW="1764030" imgH="203200" progId="Equation.DSMT4">
                  <p:embed/>
                </p:oleObj>
              </mc:Choice>
              <mc:Fallback>
                <p:oleObj name="" r:id="rId9" imgW="1764030" imgH="203200" progId="Equation.DSMT4">
                  <p:embed/>
                  <p:pic>
                    <p:nvPicPr>
                      <p:cNvPr id="0" name="图片 3112"/>
                      <p:cNvPicPr/>
                      <p:nvPr/>
                    </p:nvPicPr>
                    <p:blipFill>
                      <a:blip r:embed="rId10">
                        <a:clrChange>
                          <a:clrFrom>
                            <a:srgbClr val="000000"/>
                          </a:clrFrom>
                          <a:clrTo>
                            <a:srgbClr val="000000"/>
                          </a:clrTo>
                        </a:clrChange>
                      </a:blip>
                      <a:stretch>
                        <a:fillRect/>
                      </a:stretch>
                    </p:blipFill>
                    <p:spPr>
                      <a:xfrm>
                        <a:off x="2571750" y="4000500"/>
                        <a:ext cx="4883150" cy="561975"/>
                      </a:xfrm>
                      <a:prstGeom prst="rect">
                        <a:avLst/>
                      </a:prstGeom>
                      <a:noFill/>
                      <a:ln w="38100">
                        <a:noFill/>
                        <a:miter/>
                      </a:ln>
                    </p:spPr>
                  </p:pic>
                </p:oleObj>
              </mc:Fallback>
            </mc:AlternateContent>
          </a:graphicData>
        </a:graphic>
      </p:graphicFrame>
      <p:graphicFrame>
        <p:nvGraphicFramePr>
          <p:cNvPr id="370696" name="Object 8"/>
          <p:cNvGraphicFramePr/>
          <p:nvPr/>
        </p:nvGraphicFramePr>
        <p:xfrm>
          <a:off x="642938" y="4643438"/>
          <a:ext cx="7143750" cy="669925"/>
        </p:xfrm>
        <a:graphic>
          <a:graphicData uri="http://schemas.openxmlformats.org/presentationml/2006/ole">
            <mc:AlternateContent xmlns:mc="http://schemas.openxmlformats.org/markup-compatibility/2006">
              <mc:Choice xmlns:v="urn:schemas-microsoft-com:vml" Requires="v">
                <p:oleObj spid="_x0000_s3114" name="" r:id="rId11" imgW="2715260" imgH="254000" progId="Equation.DSMT4">
                  <p:embed/>
                </p:oleObj>
              </mc:Choice>
              <mc:Fallback>
                <p:oleObj name="" r:id="rId11" imgW="2715260" imgH="254000" progId="Equation.DSMT4">
                  <p:embed/>
                  <p:pic>
                    <p:nvPicPr>
                      <p:cNvPr id="0" name="图片 3113"/>
                      <p:cNvPicPr/>
                      <p:nvPr/>
                    </p:nvPicPr>
                    <p:blipFill>
                      <a:blip r:embed="rId12">
                        <a:clrChange>
                          <a:clrFrom>
                            <a:srgbClr val="000000"/>
                          </a:clrFrom>
                          <a:clrTo>
                            <a:srgbClr val="000000"/>
                          </a:clrTo>
                        </a:clrChange>
                      </a:blip>
                      <a:stretch>
                        <a:fillRect/>
                      </a:stretch>
                    </p:blipFill>
                    <p:spPr>
                      <a:xfrm>
                        <a:off x="642938" y="4643438"/>
                        <a:ext cx="7143750" cy="669925"/>
                      </a:xfrm>
                      <a:prstGeom prst="rect">
                        <a:avLst/>
                      </a:prstGeom>
                      <a:noFill/>
                      <a:ln w="38100">
                        <a:noFill/>
                        <a:miter/>
                      </a:ln>
                    </p:spPr>
                  </p:pic>
                </p:oleObj>
              </mc:Fallback>
            </mc:AlternateContent>
          </a:graphicData>
        </a:graphic>
      </p:graphicFrame>
      <p:graphicFrame>
        <p:nvGraphicFramePr>
          <p:cNvPr id="370697" name="Object 9"/>
          <p:cNvGraphicFramePr/>
          <p:nvPr/>
        </p:nvGraphicFramePr>
        <p:xfrm>
          <a:off x="3214688" y="5357813"/>
          <a:ext cx="2000250" cy="1019175"/>
        </p:xfrm>
        <a:graphic>
          <a:graphicData uri="http://schemas.openxmlformats.org/presentationml/2006/ole">
            <mc:AlternateContent xmlns:mc="http://schemas.openxmlformats.org/markup-compatibility/2006">
              <mc:Choice xmlns:v="urn:schemas-microsoft-com:vml" Requires="v">
                <p:oleObj spid="_x0000_s3119" name="" r:id="rId13" imgW="774065" imgH="393700" progId="Equation.DSMT4">
                  <p:embed/>
                </p:oleObj>
              </mc:Choice>
              <mc:Fallback>
                <p:oleObj name="" r:id="rId13" imgW="774065" imgH="393700" progId="Equation.DSMT4">
                  <p:embed/>
                  <p:pic>
                    <p:nvPicPr>
                      <p:cNvPr id="0" name="图片 3118"/>
                      <p:cNvPicPr/>
                      <p:nvPr/>
                    </p:nvPicPr>
                    <p:blipFill>
                      <a:blip r:embed="rId14">
                        <a:clrChange>
                          <a:clrFrom>
                            <a:srgbClr val="000000"/>
                          </a:clrFrom>
                          <a:clrTo>
                            <a:srgbClr val="000000"/>
                          </a:clrTo>
                        </a:clrChange>
                      </a:blip>
                      <a:stretch>
                        <a:fillRect/>
                      </a:stretch>
                    </p:blipFill>
                    <p:spPr>
                      <a:xfrm>
                        <a:off x="3214688" y="5357813"/>
                        <a:ext cx="2000250" cy="1019175"/>
                      </a:xfrm>
                      <a:prstGeom prst="rect">
                        <a:avLst/>
                      </a:prstGeom>
                      <a:noFill/>
                      <a:ln w="38100">
                        <a:noFill/>
                        <a:miter/>
                      </a:ln>
                    </p:spPr>
                  </p:pic>
                </p:oleObj>
              </mc:Fallback>
            </mc:AlternateContent>
          </a:graphicData>
        </a:graphic>
      </p:graphicFrame>
      <p:graphicFrame>
        <p:nvGraphicFramePr>
          <p:cNvPr id="370698" name="Object 10"/>
          <p:cNvGraphicFramePr/>
          <p:nvPr/>
        </p:nvGraphicFramePr>
        <p:xfrm>
          <a:off x="5357813" y="5429250"/>
          <a:ext cx="804862" cy="962025"/>
        </p:xfrm>
        <a:graphic>
          <a:graphicData uri="http://schemas.openxmlformats.org/presentationml/2006/ole">
            <mc:AlternateContent xmlns:mc="http://schemas.openxmlformats.org/markup-compatibility/2006">
              <mc:Choice xmlns:v="urn:schemas-microsoft-com:vml" Requires="v">
                <p:oleObj spid="_x0000_s3109" name="" r:id="rId15" imgW="330200" imgH="393700" progId="Equation.DSMT4">
                  <p:embed/>
                </p:oleObj>
              </mc:Choice>
              <mc:Fallback>
                <p:oleObj name="" r:id="rId15" imgW="330200" imgH="393700" progId="Equation.DSMT4">
                  <p:embed/>
                  <p:pic>
                    <p:nvPicPr>
                      <p:cNvPr id="0" name="图片 3108"/>
                      <p:cNvPicPr/>
                      <p:nvPr/>
                    </p:nvPicPr>
                    <p:blipFill>
                      <a:blip r:embed="rId16">
                        <a:clrChange>
                          <a:clrFrom>
                            <a:srgbClr val="000000"/>
                          </a:clrFrom>
                          <a:clrTo>
                            <a:srgbClr val="000000"/>
                          </a:clrTo>
                        </a:clrChange>
                      </a:blip>
                      <a:stretch>
                        <a:fillRect/>
                      </a:stretch>
                    </p:blipFill>
                    <p:spPr>
                      <a:xfrm>
                        <a:off x="5357813" y="5429250"/>
                        <a:ext cx="804862" cy="962025"/>
                      </a:xfrm>
                      <a:prstGeom prst="rect">
                        <a:avLst/>
                      </a:prstGeom>
                      <a:noFill/>
                      <a:ln w="38100">
                        <a:noFill/>
                        <a:miter/>
                      </a:ln>
                    </p:spPr>
                  </p:pic>
                </p:oleObj>
              </mc:Fallback>
            </mc:AlternateContent>
          </a:graphicData>
        </a:graphic>
      </p:graphicFrame>
      <p:sp>
        <p:nvSpPr>
          <p:cNvPr id="14347" name="Text Box 11"/>
          <p:cNvSpPr txBox="1"/>
          <p:nvPr/>
        </p:nvSpPr>
        <p:spPr>
          <a:xfrm>
            <a:off x="228600" y="1905000"/>
            <a:ext cx="990600" cy="646113"/>
          </a:xfrm>
          <a:prstGeom prst="rect">
            <a:avLst/>
          </a:prstGeom>
          <a:noFill/>
          <a:ln w="9525">
            <a:noFill/>
          </a:ln>
        </p:spPr>
        <p:txBody>
          <a:bodyPr anchor="t" anchorCtr="0">
            <a:spAutoFit/>
          </a:bodyPr>
          <a:p>
            <a:pPr>
              <a:spcBef>
                <a:spcPct val="50000"/>
              </a:spcBef>
            </a:pPr>
            <a:r>
              <a:rPr lang="zh-CN" altLang="en-US" sz="3600" b="1" dirty="0">
                <a:solidFill>
                  <a:srgbClr val="FF0066"/>
                </a:solidFill>
                <a:latin typeface="Arial" panose="020B0604020202020204" pitchFamily="34" charset="0"/>
                <a:ea typeface="黑体" panose="02010609060101010101" pitchFamily="49" charset="-122"/>
              </a:rPr>
              <a:t>解</a:t>
            </a:r>
            <a:endParaRPr lang="zh-CN" altLang="en-US" sz="3600" b="1" dirty="0">
              <a:solidFill>
                <a:srgbClr val="FF0066"/>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0692"/>
                                        </p:tgtEl>
                                        <p:attrNameLst>
                                          <p:attrName>style.visibility</p:attrName>
                                        </p:attrNameLst>
                                      </p:cBhvr>
                                      <p:to>
                                        <p:strVal val="visible"/>
                                      </p:to>
                                    </p:set>
                                    <p:animEffect transition="in" filter="blinds(horizontal)">
                                      <p:cBhvr>
                                        <p:cTn id="7" dur="500"/>
                                        <p:tgtEl>
                                          <p:spTgt spid="3706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3"/>
                                        </p:tgtEl>
                                        <p:attrNameLst>
                                          <p:attrName>style.visibility</p:attrName>
                                        </p:attrNameLst>
                                      </p:cBhvr>
                                      <p:to>
                                        <p:strVal val="visible"/>
                                      </p:to>
                                    </p:set>
                                    <p:animEffect transition="in" filter="blinds(horizontal)">
                                      <p:cBhvr>
                                        <p:cTn id="12" dur="500"/>
                                        <p:tgtEl>
                                          <p:spTgt spid="3706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4"/>
                                        </p:tgtEl>
                                        <p:attrNameLst>
                                          <p:attrName>style.visibility</p:attrName>
                                        </p:attrNameLst>
                                      </p:cBhvr>
                                      <p:to>
                                        <p:strVal val="visible"/>
                                      </p:to>
                                    </p:set>
                                    <p:animEffect transition="in" filter="blinds(horizontal)">
                                      <p:cBhvr>
                                        <p:cTn id="17" dur="500"/>
                                        <p:tgtEl>
                                          <p:spTgt spid="3706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0695"/>
                                        </p:tgtEl>
                                        <p:attrNameLst>
                                          <p:attrName>style.visibility</p:attrName>
                                        </p:attrNameLst>
                                      </p:cBhvr>
                                      <p:to>
                                        <p:strVal val="visible"/>
                                      </p:to>
                                    </p:set>
                                    <p:animEffect transition="in" filter="blinds(horizontal)">
                                      <p:cBhvr>
                                        <p:cTn id="22" dur="500"/>
                                        <p:tgtEl>
                                          <p:spTgt spid="37069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0696"/>
                                        </p:tgtEl>
                                        <p:attrNameLst>
                                          <p:attrName>style.visibility</p:attrName>
                                        </p:attrNameLst>
                                      </p:cBhvr>
                                      <p:to>
                                        <p:strVal val="visible"/>
                                      </p:to>
                                    </p:set>
                                    <p:animEffect transition="in" filter="blinds(horizontal)">
                                      <p:cBhvr>
                                        <p:cTn id="27" dur="500"/>
                                        <p:tgtEl>
                                          <p:spTgt spid="37069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0697"/>
                                        </p:tgtEl>
                                        <p:attrNameLst>
                                          <p:attrName>style.visibility</p:attrName>
                                        </p:attrNameLst>
                                      </p:cBhvr>
                                      <p:to>
                                        <p:strVal val="visible"/>
                                      </p:to>
                                    </p:set>
                                    <p:animEffect transition="in" filter="blinds(horizontal)">
                                      <p:cBhvr>
                                        <p:cTn id="32" dur="500"/>
                                        <p:tgtEl>
                                          <p:spTgt spid="3706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0698"/>
                                        </p:tgtEl>
                                        <p:attrNameLst>
                                          <p:attrName>style.visibility</p:attrName>
                                        </p:attrNameLst>
                                      </p:cBhvr>
                                      <p:to>
                                        <p:strVal val="visible"/>
                                      </p:to>
                                    </p:set>
                                    <p:animEffect transition="in" filter="blinds(horizontal)">
                                      <p:cBhvr>
                                        <p:cTn id="37" dur="500"/>
                                        <p:tgtEl>
                                          <p:spTgt spid="37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Box 73"/>
          <p:cNvSpPr txBox="1"/>
          <p:nvPr/>
        </p:nvSpPr>
        <p:spPr>
          <a:xfrm>
            <a:off x="2071688" y="214313"/>
            <a:ext cx="3527425" cy="646112"/>
          </a:xfrm>
          <a:prstGeom prst="rect">
            <a:avLst/>
          </a:prstGeom>
          <a:noFill/>
          <a:ln w="12700">
            <a:noFill/>
          </a:ln>
        </p:spPr>
        <p:txBody>
          <a:bodyPr anchor="t" anchorCtr="0">
            <a:spAutoFit/>
          </a:bodyPr>
          <a:p>
            <a:pPr>
              <a:spcBef>
                <a:spcPct val="50000"/>
              </a:spcBef>
            </a:pPr>
            <a:r>
              <a:rPr lang="en-US" altLang="zh-CN" sz="3600" b="1" dirty="0">
                <a:solidFill>
                  <a:srgbClr val="FF0066"/>
                </a:solidFill>
                <a:latin typeface="黑体" panose="02010609060101010101" pitchFamily="49" charset="-122"/>
                <a:ea typeface="黑体" panose="02010609060101010101" pitchFamily="49" charset="-122"/>
              </a:rPr>
              <a:t>§2  </a:t>
            </a:r>
            <a:r>
              <a:rPr lang="zh-CN" altLang="en-US" sz="3600" b="1" dirty="0">
                <a:solidFill>
                  <a:srgbClr val="FF0066"/>
                </a:solidFill>
                <a:latin typeface="黑体" panose="02010609060101010101" pitchFamily="49" charset="-122"/>
                <a:ea typeface="黑体" panose="02010609060101010101" pitchFamily="49" charset="-122"/>
              </a:rPr>
              <a:t>大数定律</a:t>
            </a:r>
            <a:endParaRPr lang="zh-CN" altLang="en-US" sz="3600" b="1" dirty="0">
              <a:solidFill>
                <a:srgbClr val="FF0066"/>
              </a:solidFill>
              <a:latin typeface="黑体" panose="02010609060101010101" pitchFamily="49" charset="-122"/>
              <a:ea typeface="黑体" panose="02010609060101010101" pitchFamily="49" charset="-122"/>
            </a:endParaRPr>
          </a:p>
        </p:txBody>
      </p:sp>
      <p:sp>
        <p:nvSpPr>
          <p:cNvPr id="5" name="Rectangle 2"/>
          <p:cNvSpPr/>
          <p:nvPr/>
        </p:nvSpPr>
        <p:spPr>
          <a:xfrm>
            <a:off x="214313" y="857250"/>
            <a:ext cx="8786812" cy="2862263"/>
          </a:xfrm>
          <a:prstGeom prst="rect">
            <a:avLst/>
          </a:prstGeom>
          <a:noFill/>
          <a:ln w="9525">
            <a:noFill/>
          </a:ln>
        </p:spPr>
        <p:txBody>
          <a:bodyPr anchor="ctr" anchorCtr="0">
            <a:spAutoFit/>
          </a:bodyPr>
          <a:p>
            <a:r>
              <a:rPr lang="en-US" altLang="zh-CN" sz="3600" b="1" dirty="0">
                <a:latin typeface="华文楷体" pitchFamily="2" charset="-122"/>
                <a:ea typeface="华文楷体" pitchFamily="2" charset="-122"/>
              </a:rPr>
              <a:t>        </a:t>
            </a:r>
            <a:r>
              <a:rPr lang="zh-CN" altLang="en-US" sz="3600" b="1" dirty="0">
                <a:latin typeface="华文楷体" pitchFamily="2" charset="-122"/>
                <a:ea typeface="华文楷体" pitchFamily="2" charset="-122"/>
              </a:rPr>
              <a:t>概率论与数理统计是研究随机现象统计规律性的学科</a:t>
            </a:r>
            <a:r>
              <a:rPr lang="en-US" altLang="zh-CN" sz="3600" b="1" dirty="0">
                <a:latin typeface="华文楷体" pitchFamily="2" charset="-122"/>
                <a:ea typeface="华文楷体" pitchFamily="2" charset="-122"/>
              </a:rPr>
              <a:t>.  </a:t>
            </a:r>
            <a:r>
              <a:rPr lang="zh-CN" altLang="en-US" sz="3600" b="1" dirty="0">
                <a:latin typeface="华文楷体" pitchFamily="2" charset="-122"/>
                <a:ea typeface="华文楷体" pitchFamily="2" charset="-122"/>
              </a:rPr>
              <a:t>随机现象的规律性只有在相同的条件下进行大量重复试验时才会呈现出来</a:t>
            </a:r>
            <a:r>
              <a:rPr lang="en-US" altLang="zh-CN" sz="3600" b="1" dirty="0">
                <a:latin typeface="华文楷体" pitchFamily="2" charset="-122"/>
                <a:ea typeface="华文楷体" pitchFamily="2" charset="-122"/>
              </a:rPr>
              <a:t>.   </a:t>
            </a:r>
            <a:r>
              <a:rPr lang="zh-CN" altLang="en-US" sz="3600" b="1" dirty="0">
                <a:latin typeface="华文楷体" pitchFamily="2" charset="-122"/>
                <a:ea typeface="华文楷体" pitchFamily="2" charset="-122"/>
              </a:rPr>
              <a:t>所以要从随机现象中去寻求必然的法则，应该研究大量随机现象</a:t>
            </a:r>
            <a:r>
              <a:rPr lang="en-US" altLang="zh-CN" sz="3600" b="1" dirty="0">
                <a:latin typeface="华文楷体" pitchFamily="2" charset="-122"/>
                <a:ea typeface="华文楷体" pitchFamily="2" charset="-122"/>
              </a:rPr>
              <a:t>.</a:t>
            </a:r>
            <a:endParaRPr lang="en-US" altLang="zh-CN" sz="3600" b="1" dirty="0">
              <a:latin typeface="华文楷体" pitchFamily="2" charset="-122"/>
              <a:ea typeface="华文楷体" pitchFamily="2" charset="-122"/>
            </a:endParaRPr>
          </a:p>
        </p:txBody>
      </p:sp>
      <p:sp>
        <p:nvSpPr>
          <p:cNvPr id="8" name="Text Box 3"/>
          <p:cNvSpPr txBox="1"/>
          <p:nvPr/>
        </p:nvSpPr>
        <p:spPr>
          <a:xfrm>
            <a:off x="142875" y="3714750"/>
            <a:ext cx="8858250" cy="1754188"/>
          </a:xfrm>
          <a:prstGeom prst="rect">
            <a:avLst/>
          </a:prstGeom>
          <a:noFill/>
          <a:ln w="9525">
            <a:noFill/>
          </a:ln>
        </p:spPr>
        <p:txBody>
          <a:bodyPr anchor="ctr" anchorCtr="0">
            <a:spAutoFit/>
          </a:bodyPr>
          <a:p>
            <a:pPr>
              <a:spcBef>
                <a:spcPct val="50000"/>
              </a:spcBef>
            </a:pPr>
            <a:r>
              <a:rPr lang="en-US" altLang="zh-CN" sz="3600" b="1" dirty="0">
                <a:latin typeface="华文楷体" pitchFamily="2" charset="-122"/>
                <a:ea typeface="华文楷体" pitchFamily="2" charset="-122"/>
              </a:rPr>
              <a:t>     </a:t>
            </a:r>
            <a:r>
              <a:rPr lang="zh-CN" altLang="en-US" sz="3600" b="1" dirty="0">
                <a:latin typeface="华文楷体" pitchFamily="2" charset="-122"/>
                <a:ea typeface="华文楷体" pitchFamily="2" charset="-122"/>
              </a:rPr>
              <a:t>研究大量的随机现象，常常采用极限形式，由此导致对极限定理进行研究</a:t>
            </a:r>
            <a:r>
              <a:rPr lang="en-US" altLang="zh-CN" sz="3600" b="1" dirty="0">
                <a:latin typeface="华文楷体" pitchFamily="2" charset="-122"/>
                <a:ea typeface="华文楷体" pitchFamily="2" charset="-122"/>
              </a:rPr>
              <a:t>.   </a:t>
            </a:r>
            <a:r>
              <a:rPr lang="zh-CN" altLang="en-US" sz="3600" b="1" dirty="0">
                <a:latin typeface="华文楷体" pitchFamily="2" charset="-122"/>
                <a:ea typeface="华文楷体" pitchFamily="2" charset="-122"/>
              </a:rPr>
              <a:t>极限定理的内容很广泛，其中最重要的有两种</a:t>
            </a:r>
            <a:r>
              <a:rPr lang="en-US" altLang="zh-CN" sz="3600" b="1" dirty="0">
                <a:latin typeface="华文楷体" pitchFamily="2" charset="-122"/>
                <a:ea typeface="华文楷体" pitchFamily="2" charset="-122"/>
              </a:rPr>
              <a:t>:</a:t>
            </a:r>
            <a:endParaRPr lang="en-US" altLang="zh-CN" sz="3600" b="1" dirty="0">
              <a:latin typeface="华文楷体" pitchFamily="2" charset="-122"/>
              <a:ea typeface="华文楷体" pitchFamily="2" charset="-122"/>
            </a:endParaRPr>
          </a:p>
        </p:txBody>
      </p:sp>
      <p:grpSp>
        <p:nvGrpSpPr>
          <p:cNvPr id="2" name="Group 5"/>
          <p:cNvGrpSpPr/>
          <p:nvPr/>
        </p:nvGrpSpPr>
        <p:grpSpPr>
          <a:xfrm>
            <a:off x="1214438" y="5715000"/>
            <a:ext cx="6143625" cy="646113"/>
            <a:chOff x="1022" y="1978"/>
            <a:chExt cx="3531" cy="407"/>
          </a:xfrm>
        </p:grpSpPr>
        <p:sp>
          <p:nvSpPr>
            <p:cNvPr id="15365" name="Rectangle 6"/>
            <p:cNvSpPr/>
            <p:nvPr/>
          </p:nvSpPr>
          <p:spPr>
            <a:xfrm>
              <a:off x="2334" y="1978"/>
              <a:ext cx="371" cy="407"/>
            </a:xfrm>
            <a:prstGeom prst="rect">
              <a:avLst/>
            </a:prstGeom>
            <a:noFill/>
            <a:ln w="9525">
              <a:noFill/>
            </a:ln>
          </p:spPr>
          <p:txBody>
            <a:bodyPr wrap="none" anchor="ctr" anchorCtr="0">
              <a:spAutoFit/>
            </a:bodyPr>
            <a:p>
              <a:pPr algn="ctr">
                <a:spcBef>
                  <a:spcPct val="50000"/>
                </a:spcBef>
              </a:pPr>
              <a:r>
                <a:rPr lang="zh-CN" altLang="en-US" sz="3600" b="1" dirty="0">
                  <a:latin typeface="Times New Roman" panose="02020603050405020304" pitchFamily="18" charset="0"/>
                  <a:ea typeface="楷体_GB2312" pitchFamily="49" charset="-122"/>
                </a:rPr>
                <a:t>与</a:t>
              </a:r>
              <a:endParaRPr lang="zh-CN" altLang="en-US" sz="3600" b="1" dirty="0">
                <a:latin typeface="Times New Roman" panose="02020603050405020304" pitchFamily="18" charset="0"/>
                <a:ea typeface="楷体_GB2312" pitchFamily="49" charset="-122"/>
              </a:endParaRPr>
            </a:p>
          </p:txBody>
        </p:sp>
        <p:sp>
          <p:nvSpPr>
            <p:cNvPr id="15366" name="Rectangle 7"/>
            <p:cNvSpPr/>
            <p:nvPr/>
          </p:nvSpPr>
          <p:spPr>
            <a:xfrm>
              <a:off x="1022" y="1978"/>
              <a:ext cx="1273" cy="407"/>
            </a:xfrm>
            <a:prstGeom prst="rect">
              <a:avLst/>
            </a:prstGeom>
            <a:solidFill>
              <a:srgbClr val="FFFF99"/>
            </a:solidFill>
            <a:ln w="9525">
              <a:noFill/>
            </a:ln>
          </p:spPr>
          <p:txBody>
            <a:bodyPr anchor="ctr" anchorCtr="0">
              <a:spAutoFit/>
            </a:bodyPr>
            <a:p>
              <a:pPr algn="ctr"/>
              <a:r>
                <a:rPr lang="zh-CN" altLang="en-US" sz="3600" b="1" dirty="0">
                  <a:solidFill>
                    <a:srgbClr val="0000CC"/>
                  </a:solidFill>
                  <a:latin typeface="黑体" panose="02010609060101010101" pitchFamily="49" charset="-122"/>
                  <a:ea typeface="黑体" panose="02010609060101010101" pitchFamily="49" charset="-122"/>
                </a:rPr>
                <a:t>大数定律</a:t>
              </a:r>
              <a:endParaRPr lang="zh-CN" altLang="en-US" sz="3600" b="1" dirty="0">
                <a:solidFill>
                  <a:srgbClr val="0000CC"/>
                </a:solidFill>
                <a:latin typeface="黑体" panose="02010609060101010101" pitchFamily="49" charset="-122"/>
                <a:ea typeface="黑体" panose="02010609060101010101" pitchFamily="49" charset="-122"/>
              </a:endParaRPr>
            </a:p>
          </p:txBody>
        </p:sp>
        <p:sp>
          <p:nvSpPr>
            <p:cNvPr id="15367" name="Rectangle 8"/>
            <p:cNvSpPr/>
            <p:nvPr/>
          </p:nvSpPr>
          <p:spPr>
            <a:xfrm>
              <a:off x="2720" y="1978"/>
              <a:ext cx="1833" cy="407"/>
            </a:xfrm>
            <a:prstGeom prst="rect">
              <a:avLst/>
            </a:prstGeom>
            <a:solidFill>
              <a:srgbClr val="FFFF99"/>
            </a:solidFill>
            <a:ln w="9525">
              <a:noFill/>
            </a:ln>
          </p:spPr>
          <p:txBody>
            <a:bodyPr anchor="ctr" anchorCtr="0">
              <a:spAutoFit/>
            </a:bodyPr>
            <a:p>
              <a:pPr algn="ctr"/>
              <a:r>
                <a:rPr lang="zh-CN" altLang="en-US" sz="3600" b="1" dirty="0">
                  <a:solidFill>
                    <a:srgbClr val="0000CC"/>
                  </a:solidFill>
                  <a:latin typeface="黑体" panose="02010609060101010101" pitchFamily="49" charset="-122"/>
                  <a:ea typeface="黑体" panose="02010609060101010101" pitchFamily="49" charset="-122"/>
                </a:rPr>
                <a:t>中心极限定理</a:t>
              </a:r>
              <a:endParaRPr lang="zh-CN" altLang="en-US" sz="3600" b="1" dirty="0">
                <a:solidFill>
                  <a:srgbClr val="0000CC"/>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charRg st="0" end="100"/>
                                            </p:txEl>
                                          </p:spTgt>
                                        </p:tgtEl>
                                        <p:attrNameLst>
                                          <p:attrName>style.visibility</p:attrName>
                                        </p:attrNameLst>
                                      </p:cBhvr>
                                      <p:to>
                                        <p:strVal val="visible"/>
                                      </p:to>
                                    </p:set>
                                    <p:animEffect transition="in" filter="wipe(left)">
                                      <p:cBhvr>
                                        <p:cTn id="7" dur="500"/>
                                        <p:tgtEl>
                                          <p:spTgt spid="5">
                                            <p:txEl>
                                              <p:charRg st="0" end="10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42" name="Object 2"/>
          <p:cNvGraphicFramePr/>
          <p:nvPr/>
        </p:nvGraphicFramePr>
        <p:xfrm>
          <a:off x="1928813" y="1878013"/>
          <a:ext cx="3786187" cy="693737"/>
        </p:xfrm>
        <a:graphic>
          <a:graphicData uri="http://schemas.openxmlformats.org/presentationml/2006/ole">
            <mc:AlternateContent xmlns:mc="http://schemas.openxmlformats.org/markup-compatibility/2006">
              <mc:Choice xmlns:v="urn:schemas-microsoft-com:vml" Requires="v">
                <p:oleObj spid="_x0000_s3125" name="" r:id="rId1" imgW="4165600" imgH="685800" progId="Equation.DSMT4">
                  <p:embed/>
                </p:oleObj>
              </mc:Choice>
              <mc:Fallback>
                <p:oleObj name="" r:id="rId1" imgW="4165600" imgH="685800" progId="Equation.DSMT4">
                  <p:embed/>
                  <p:pic>
                    <p:nvPicPr>
                      <p:cNvPr id="0" name="图片 3124"/>
                      <p:cNvPicPr/>
                      <p:nvPr/>
                    </p:nvPicPr>
                    <p:blipFill>
                      <a:blip r:embed="rId2">
                        <a:clrChange>
                          <a:clrFrom>
                            <a:srgbClr val="000000"/>
                          </a:clrFrom>
                          <a:clrTo>
                            <a:srgbClr val="000000"/>
                          </a:clrTo>
                        </a:clrChange>
                      </a:blip>
                      <a:stretch>
                        <a:fillRect/>
                      </a:stretch>
                    </p:blipFill>
                    <p:spPr>
                      <a:xfrm>
                        <a:off x="1928813" y="1878013"/>
                        <a:ext cx="3786187" cy="693737"/>
                      </a:xfrm>
                      <a:prstGeom prst="rect">
                        <a:avLst/>
                      </a:prstGeom>
                      <a:noFill/>
                      <a:ln w="38100">
                        <a:noFill/>
                        <a:miter/>
                      </a:ln>
                    </p:spPr>
                  </p:pic>
                </p:oleObj>
              </mc:Fallback>
            </mc:AlternateContent>
          </a:graphicData>
        </a:graphic>
      </p:graphicFrame>
      <p:sp>
        <p:nvSpPr>
          <p:cNvPr id="7188" name="Text Box 5"/>
          <p:cNvSpPr txBox="1"/>
          <p:nvPr/>
        </p:nvSpPr>
        <p:spPr>
          <a:xfrm>
            <a:off x="142875" y="2586038"/>
            <a:ext cx="8786813" cy="1200150"/>
          </a:xfrm>
          <a:prstGeom prst="rect">
            <a:avLst/>
          </a:prstGeom>
          <a:noFill/>
          <a:ln w="38100">
            <a:noFill/>
          </a:ln>
        </p:spPr>
        <p:txBody>
          <a:bodyPr anchor="t" anchorCtr="0">
            <a:spAutoFit/>
          </a:bodyPr>
          <a:p>
            <a:pPr>
              <a:spcBef>
                <a:spcPct val="50000"/>
              </a:spcBef>
            </a:pPr>
            <a:r>
              <a:rPr lang="zh-CN" altLang="en-US" sz="3600" b="1" dirty="0">
                <a:latin typeface="华文细黑" pitchFamily="2" charset="-122"/>
                <a:ea typeface="华文细黑" pitchFamily="2" charset="-122"/>
              </a:rPr>
              <a:t>则称序列</a:t>
            </a:r>
            <a:r>
              <a:rPr lang="zh-CN" altLang="en-US" sz="3600" b="1" i="1" dirty="0">
                <a:latin typeface="华文细黑" pitchFamily="2" charset="-122"/>
                <a:ea typeface="华文细黑" pitchFamily="2" charset="-122"/>
              </a:rPr>
              <a:t>                            </a:t>
            </a:r>
            <a:r>
              <a:rPr lang="zh-CN" altLang="en-US" sz="3600" b="1" dirty="0">
                <a:solidFill>
                  <a:srgbClr val="0000CC"/>
                </a:solidFill>
                <a:latin typeface="华文细黑" pitchFamily="2" charset="-122"/>
                <a:ea typeface="华文细黑" pitchFamily="2" charset="-122"/>
              </a:rPr>
              <a:t>依概率收敛于</a:t>
            </a:r>
            <a:r>
              <a:rPr lang="zh-CN" altLang="en-US" sz="3600" b="1" i="1" dirty="0">
                <a:latin typeface="华文细黑" pitchFamily="2" charset="-122"/>
                <a:ea typeface="华文细黑" pitchFamily="2" charset="-122"/>
              </a:rPr>
              <a:t>    </a:t>
            </a:r>
            <a:r>
              <a:rPr lang="en-US" altLang="zh-CN" sz="3600" b="1" i="1" dirty="0">
                <a:latin typeface="华文细黑" pitchFamily="2" charset="-122"/>
                <a:ea typeface="华文细黑" pitchFamily="2" charset="-122"/>
              </a:rPr>
              <a:t>,</a:t>
            </a:r>
            <a:r>
              <a:rPr lang="zh-CN" altLang="en-US" sz="3600" b="1" dirty="0">
                <a:latin typeface="华文细黑" pitchFamily="2" charset="-122"/>
                <a:ea typeface="华文细黑" pitchFamily="2" charset="-122"/>
              </a:rPr>
              <a:t>记为</a:t>
            </a:r>
            <a:endParaRPr lang="zh-CN" altLang="en-US" sz="3600" b="1" dirty="0">
              <a:latin typeface="华文细黑" pitchFamily="2" charset="-122"/>
              <a:ea typeface="华文细黑" pitchFamily="2" charset="-122"/>
            </a:endParaRPr>
          </a:p>
        </p:txBody>
      </p:sp>
      <p:graphicFrame>
        <p:nvGraphicFramePr>
          <p:cNvPr id="7180" name="Object 7"/>
          <p:cNvGraphicFramePr/>
          <p:nvPr/>
        </p:nvGraphicFramePr>
        <p:xfrm>
          <a:off x="755650" y="3308668"/>
          <a:ext cx="346075" cy="373062"/>
        </p:xfrm>
        <a:graphic>
          <a:graphicData uri="http://schemas.openxmlformats.org/presentationml/2006/ole">
            <mc:AlternateContent xmlns:mc="http://schemas.openxmlformats.org/markup-compatibility/2006">
              <mc:Choice xmlns:v="urn:schemas-microsoft-com:vml" Requires="v">
                <p:oleObj spid="_x0000_s3139" name="" r:id="rId3" imgW="266065" imgH="278765" progId="Equation.DSMT4">
                  <p:embed/>
                </p:oleObj>
              </mc:Choice>
              <mc:Fallback>
                <p:oleObj name="" r:id="rId3" imgW="266065" imgH="278765" progId="Equation.DSMT4">
                  <p:embed/>
                  <p:pic>
                    <p:nvPicPr>
                      <p:cNvPr id="0" name="图片 3138"/>
                      <p:cNvPicPr/>
                      <p:nvPr/>
                    </p:nvPicPr>
                    <p:blipFill>
                      <a:blip r:embed="rId4">
                        <a:clrChange>
                          <a:clrFrom>
                            <a:srgbClr val="000000"/>
                          </a:clrFrom>
                          <a:clrTo>
                            <a:srgbClr val="0000CC"/>
                          </a:clrTo>
                        </a:clrChange>
                      </a:blip>
                      <a:stretch>
                        <a:fillRect/>
                      </a:stretch>
                    </p:blipFill>
                    <p:spPr>
                      <a:xfrm>
                        <a:off x="755650" y="3308668"/>
                        <a:ext cx="346075" cy="373062"/>
                      </a:xfrm>
                      <a:prstGeom prst="rect">
                        <a:avLst/>
                      </a:prstGeom>
                      <a:noFill/>
                      <a:ln w="38100">
                        <a:noFill/>
                        <a:miter/>
                      </a:ln>
                    </p:spPr>
                  </p:pic>
                </p:oleObj>
              </mc:Fallback>
            </mc:AlternateContent>
          </a:graphicData>
        </a:graphic>
      </p:graphicFrame>
      <p:sp>
        <p:nvSpPr>
          <p:cNvPr id="7187" name="Rectangle 9"/>
          <p:cNvSpPr/>
          <p:nvPr/>
        </p:nvSpPr>
        <p:spPr>
          <a:xfrm>
            <a:off x="107950" y="706438"/>
            <a:ext cx="8893175" cy="1143000"/>
          </a:xfrm>
          <a:prstGeom prst="rect">
            <a:avLst/>
          </a:prstGeom>
          <a:noFill/>
          <a:ln w="9525">
            <a:noFill/>
          </a:ln>
        </p:spPr>
        <p:txBody>
          <a:bodyPr anchor="t" anchorCtr="0"/>
          <a:p>
            <a:r>
              <a:rPr lang="zh-CN" altLang="en-US" sz="3600" b="1" dirty="0">
                <a:solidFill>
                  <a:srgbClr val="FF0066"/>
                </a:solidFill>
                <a:latin typeface="华文细黑" pitchFamily="2" charset="-122"/>
                <a:ea typeface="华文细黑" pitchFamily="2" charset="-122"/>
              </a:rPr>
              <a:t>定义</a:t>
            </a:r>
            <a:r>
              <a:rPr lang="en-US" altLang="zh-CN" sz="3600" b="1" dirty="0">
                <a:solidFill>
                  <a:srgbClr val="FF0066"/>
                </a:solidFill>
                <a:latin typeface="华文细黑" pitchFamily="2" charset="-122"/>
                <a:ea typeface="华文细黑" pitchFamily="2" charset="-122"/>
              </a:rPr>
              <a:t>1.1</a:t>
            </a:r>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设</a:t>
            </a:r>
            <a:r>
              <a:rPr lang="zh-CN" altLang="en-US" sz="3600" b="1" i="1" dirty="0">
                <a:latin typeface="华文细黑" pitchFamily="2" charset="-122"/>
                <a:ea typeface="华文细黑" pitchFamily="2" charset="-122"/>
              </a:rPr>
              <a:t>                            </a:t>
            </a:r>
            <a:r>
              <a:rPr lang="zh-CN" altLang="en-US" sz="3600" b="1" dirty="0">
                <a:latin typeface="华文细黑" pitchFamily="2" charset="-122"/>
                <a:ea typeface="华文细黑" pitchFamily="2" charset="-122"/>
              </a:rPr>
              <a:t>是一个随机变量序列</a:t>
            </a:r>
            <a:r>
              <a:rPr lang="en-US" altLang="zh-CN" sz="3600" b="1" dirty="0">
                <a:latin typeface="华文细黑" pitchFamily="2" charset="-122"/>
                <a:ea typeface="华文细黑" pitchFamily="2" charset="-122"/>
              </a:rPr>
              <a:t>, </a:t>
            </a:r>
            <a:r>
              <a:rPr lang="en-US" altLang="zh-CN" sz="3600" b="1" i="1" dirty="0">
                <a:latin typeface="华文细黑" pitchFamily="2" charset="-122"/>
                <a:ea typeface="华文细黑" pitchFamily="2" charset="-122"/>
              </a:rPr>
              <a:t>   </a:t>
            </a:r>
            <a:r>
              <a:rPr lang="zh-CN" altLang="en-US" sz="3600" b="1" dirty="0">
                <a:latin typeface="华文细黑" pitchFamily="2" charset="-122"/>
                <a:ea typeface="华文细黑" pitchFamily="2" charset="-122"/>
              </a:rPr>
              <a:t>是一个常数</a:t>
            </a:r>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若对任何正数   </a:t>
            </a:r>
            <a:r>
              <a:rPr lang="en-US" altLang="zh-CN" sz="3600" b="1" dirty="0">
                <a:latin typeface="华文细黑" pitchFamily="2" charset="-122"/>
                <a:ea typeface="华文细黑" pitchFamily="2" charset="-122"/>
              </a:rPr>
              <a:t>, </a:t>
            </a:r>
            <a:r>
              <a:rPr lang="zh-CN" altLang="en-US" sz="3600" b="1" dirty="0">
                <a:latin typeface="华文细黑" pitchFamily="2" charset="-122"/>
                <a:ea typeface="华文细黑" pitchFamily="2" charset="-122"/>
              </a:rPr>
              <a:t>有</a:t>
            </a:r>
            <a:endParaRPr lang="zh-CN" altLang="en-US" sz="3600" b="1" dirty="0">
              <a:latin typeface="华文细黑" pitchFamily="2" charset="-122"/>
              <a:ea typeface="华文细黑" pitchFamily="2" charset="-122"/>
            </a:endParaRPr>
          </a:p>
        </p:txBody>
      </p:sp>
      <p:graphicFrame>
        <p:nvGraphicFramePr>
          <p:cNvPr id="7176" name="Object 11"/>
          <p:cNvGraphicFramePr/>
          <p:nvPr/>
        </p:nvGraphicFramePr>
        <p:xfrm>
          <a:off x="6969125" y="1470025"/>
          <a:ext cx="317500" cy="357188"/>
        </p:xfrm>
        <a:graphic>
          <a:graphicData uri="http://schemas.openxmlformats.org/presentationml/2006/ole">
            <mc:AlternateContent xmlns:mc="http://schemas.openxmlformats.org/markup-compatibility/2006">
              <mc:Choice xmlns:v="urn:schemas-microsoft-com:vml" Requires="v">
                <p:oleObj spid="_x0000_s3140" name="" r:id="rId5" imgW="266065" imgH="278765" progId="Equation.DSMT4">
                  <p:embed/>
                </p:oleObj>
              </mc:Choice>
              <mc:Fallback>
                <p:oleObj name="" r:id="rId5" imgW="266065" imgH="278765" progId="Equation.DSMT4">
                  <p:embed/>
                  <p:pic>
                    <p:nvPicPr>
                      <p:cNvPr id="0" name="图片 3139"/>
                      <p:cNvPicPr/>
                      <p:nvPr/>
                    </p:nvPicPr>
                    <p:blipFill>
                      <a:blip r:embed="rId6">
                        <a:clrChange>
                          <a:clrFrom>
                            <a:srgbClr val="000000"/>
                          </a:clrFrom>
                          <a:clrTo>
                            <a:srgbClr val="000000"/>
                          </a:clrTo>
                        </a:clrChange>
                      </a:blip>
                      <a:stretch>
                        <a:fillRect/>
                      </a:stretch>
                    </p:blipFill>
                    <p:spPr>
                      <a:xfrm>
                        <a:off x="6969125" y="1470025"/>
                        <a:ext cx="317500" cy="357188"/>
                      </a:xfrm>
                      <a:prstGeom prst="rect">
                        <a:avLst/>
                      </a:prstGeom>
                      <a:noFill/>
                      <a:ln w="38100">
                        <a:noFill/>
                        <a:miter/>
                      </a:ln>
                    </p:spPr>
                  </p:pic>
                </p:oleObj>
              </mc:Fallback>
            </mc:AlternateContent>
          </a:graphicData>
        </a:graphic>
      </p:graphicFrame>
      <p:graphicFrame>
        <p:nvGraphicFramePr>
          <p:cNvPr id="7177" name="Object 12"/>
          <p:cNvGraphicFramePr/>
          <p:nvPr/>
        </p:nvGraphicFramePr>
        <p:xfrm>
          <a:off x="1325563" y="1470025"/>
          <a:ext cx="317500" cy="357188"/>
        </p:xfrm>
        <a:graphic>
          <a:graphicData uri="http://schemas.openxmlformats.org/presentationml/2006/ole">
            <mc:AlternateContent xmlns:mc="http://schemas.openxmlformats.org/markup-compatibility/2006">
              <mc:Choice xmlns:v="urn:schemas-microsoft-com:vml" Requires="v">
                <p:oleObj spid="_x0000_s3138" name="" r:id="rId7" imgW="266065" imgH="278765" progId="Equation.DSMT4">
                  <p:embed/>
                </p:oleObj>
              </mc:Choice>
              <mc:Fallback>
                <p:oleObj name="" r:id="rId7" imgW="266065" imgH="278765" progId="Equation.DSMT4">
                  <p:embed/>
                  <p:pic>
                    <p:nvPicPr>
                      <p:cNvPr id="0" name="图片 3137"/>
                      <p:cNvPicPr/>
                      <p:nvPr/>
                    </p:nvPicPr>
                    <p:blipFill>
                      <a:blip r:embed="rId8">
                        <a:clrChange>
                          <a:clrFrom>
                            <a:srgbClr val="000000"/>
                          </a:clrFrom>
                          <a:clrTo>
                            <a:srgbClr val="000000"/>
                          </a:clrTo>
                        </a:clrChange>
                      </a:blip>
                      <a:stretch>
                        <a:fillRect/>
                      </a:stretch>
                    </p:blipFill>
                    <p:spPr>
                      <a:xfrm>
                        <a:off x="1325563" y="1470025"/>
                        <a:ext cx="317500" cy="357188"/>
                      </a:xfrm>
                      <a:prstGeom prst="rect">
                        <a:avLst/>
                      </a:prstGeom>
                      <a:noFill/>
                      <a:ln w="38100">
                        <a:noFill/>
                        <a:miter/>
                      </a:ln>
                    </p:spPr>
                  </p:pic>
                </p:oleObj>
              </mc:Fallback>
            </mc:AlternateContent>
          </a:graphicData>
        </a:graphic>
      </p:graphicFrame>
      <p:sp>
        <p:nvSpPr>
          <p:cNvPr id="368663" name="Rectangle 23"/>
          <p:cNvSpPr/>
          <p:nvPr/>
        </p:nvSpPr>
        <p:spPr>
          <a:xfrm>
            <a:off x="107950" y="3783013"/>
            <a:ext cx="1111250" cy="646112"/>
          </a:xfrm>
          <a:prstGeom prst="rect">
            <a:avLst/>
          </a:prstGeom>
          <a:noFill/>
          <a:ln w="9525">
            <a:noFill/>
          </a:ln>
        </p:spPr>
        <p:txBody>
          <a:bodyPr wrap="none" anchor="t" anchorCtr="0">
            <a:spAutoFit/>
          </a:bodyPr>
          <a:p>
            <a:r>
              <a:rPr lang="zh-CN" altLang="en-US" sz="3600" b="1" dirty="0">
                <a:solidFill>
                  <a:srgbClr val="FF0000"/>
                </a:solidFill>
                <a:latin typeface="Times New Roman" panose="02020603050405020304" pitchFamily="18" charset="0"/>
                <a:ea typeface="黑体" panose="02010609060101010101" pitchFamily="49" charset="-122"/>
              </a:rPr>
              <a:t>说明</a:t>
            </a:r>
            <a:endParaRPr lang="zh-CN" altLang="en-US" sz="3600" b="1" dirty="0">
              <a:solidFill>
                <a:srgbClr val="FF0000"/>
              </a:solidFill>
              <a:latin typeface="Times New Roman" panose="02020603050405020304" pitchFamily="18" charset="0"/>
              <a:ea typeface="黑体" panose="02010609060101010101" pitchFamily="49" charset="-122"/>
            </a:endParaRPr>
          </a:p>
        </p:txBody>
      </p:sp>
      <p:graphicFrame>
        <p:nvGraphicFramePr>
          <p:cNvPr id="368665" name="Object 25"/>
          <p:cNvGraphicFramePr/>
          <p:nvPr/>
        </p:nvGraphicFramePr>
        <p:xfrm>
          <a:off x="3429000" y="4286250"/>
          <a:ext cx="3857625" cy="749300"/>
        </p:xfrm>
        <a:graphic>
          <a:graphicData uri="http://schemas.openxmlformats.org/presentationml/2006/ole">
            <mc:AlternateContent xmlns:mc="http://schemas.openxmlformats.org/markup-compatibility/2006">
              <mc:Choice xmlns:v="urn:schemas-microsoft-com:vml" Requires="v">
                <p:oleObj spid="_x0000_s3123" name="" r:id="rId9" imgW="1256665" imgH="241300" progId="Equation.DSMT4">
                  <p:embed/>
                </p:oleObj>
              </mc:Choice>
              <mc:Fallback>
                <p:oleObj name="" r:id="rId9" imgW="1256665" imgH="241300" progId="Equation.DSMT4">
                  <p:embed/>
                  <p:pic>
                    <p:nvPicPr>
                      <p:cNvPr id="0" name="图片 3122"/>
                      <p:cNvPicPr/>
                      <p:nvPr/>
                    </p:nvPicPr>
                    <p:blipFill>
                      <a:blip r:embed="rId10">
                        <a:clrChange>
                          <a:clrFrom>
                            <a:srgbClr val="000000"/>
                          </a:clrFrom>
                          <a:clrTo>
                            <a:srgbClr val="000000"/>
                          </a:clrTo>
                        </a:clrChange>
                        <a:clrChange>
                          <a:clrFrom>
                            <a:srgbClr val="FFFFFF"/>
                          </a:clrFrom>
                          <a:clrTo>
                            <a:srgbClr val="FFFFFF"/>
                          </a:clrTo>
                        </a:clrChange>
                      </a:blip>
                      <a:stretch>
                        <a:fillRect/>
                      </a:stretch>
                    </p:blipFill>
                    <p:spPr>
                      <a:xfrm>
                        <a:off x="3429000" y="4286250"/>
                        <a:ext cx="3857625" cy="749300"/>
                      </a:xfrm>
                      <a:prstGeom prst="rect">
                        <a:avLst/>
                      </a:prstGeom>
                      <a:noFill/>
                      <a:ln w="38100">
                        <a:noFill/>
                        <a:miter/>
                      </a:ln>
                    </p:spPr>
                  </p:pic>
                </p:oleObj>
              </mc:Fallback>
            </mc:AlternateContent>
          </a:graphicData>
        </a:graphic>
      </p:graphicFrame>
      <p:sp>
        <p:nvSpPr>
          <p:cNvPr id="368669" name="Rectangle 29"/>
          <p:cNvSpPr>
            <a:spLocks noChangeArrowheads="1"/>
          </p:cNvSpPr>
          <p:nvPr/>
        </p:nvSpPr>
        <p:spPr bwMode="auto">
          <a:xfrm>
            <a:off x="71438" y="4992688"/>
            <a:ext cx="8870950" cy="1754188"/>
          </a:xfrm>
          <a:prstGeom prst="rect">
            <a:avLst/>
          </a:prstGeom>
          <a:noFill/>
          <a:ln w="9525">
            <a:noFill/>
            <a:miter lim="800000"/>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AutoNum type="arabicParenBoth" startAt="2"/>
              <a:defRPr/>
            </a:pP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直观解释是：对任意</a:t>
            </a:r>
            <a:r>
              <a:rPr kumimoji="1" lang="el-GR"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ε</a:t>
            </a:r>
            <a:r>
              <a:rPr kumimoji="1"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&gt;0</a:t>
            </a:r>
            <a:r>
              <a:rPr kumimoji="1" lang="en-US" altLang="zh-CN" sz="36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当</a:t>
            </a:r>
            <a:r>
              <a:rPr kumimoji="1" lang="en-US" altLang="zh-CN" sz="36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n</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充分大时</a:t>
            </a:r>
            <a:r>
              <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1" lang="en-US" altLang="zh-CN" sz="3600" b="1" i="0"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Xn</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与</a:t>
            </a:r>
            <a:r>
              <a:rPr kumimoji="1" lang="zh-CN" altLang="en-US" sz="36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的偏差大于</a:t>
            </a:r>
            <a:r>
              <a:rPr kumimoji="1" lang="el-GR"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ε</a:t>
            </a:r>
            <a:r>
              <a:rPr kumimoji="1"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这一事件        </a:t>
            </a:r>
            <a:endPar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742950" marR="0" lvl="0" indent="-74295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发生的概率很小</a:t>
            </a:r>
            <a:r>
              <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1" lang="zh-CN" altLang="en-US"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趋于</a:t>
            </a:r>
            <a:r>
              <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0). </a:t>
            </a:r>
            <a:endParaRPr kumimoji="1" lang="en-US" altLang="zh-CN" sz="36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aphicFrame>
        <p:nvGraphicFramePr>
          <p:cNvPr id="368672" name="Object 32"/>
          <p:cNvGraphicFramePr/>
          <p:nvPr/>
        </p:nvGraphicFramePr>
        <p:xfrm>
          <a:off x="276225" y="6184900"/>
          <a:ext cx="1892300" cy="541338"/>
        </p:xfrm>
        <a:graphic>
          <a:graphicData uri="http://schemas.openxmlformats.org/presentationml/2006/ole">
            <mc:AlternateContent xmlns:mc="http://schemas.openxmlformats.org/markup-compatibility/2006">
              <mc:Choice xmlns:v="urn:schemas-microsoft-com:vml" Requires="v">
                <p:oleObj spid="_x0000_s3134" name="" r:id="rId11" imgW="2413000" imgH="685800" progId="Equation.DSMT4">
                  <p:embed/>
                </p:oleObj>
              </mc:Choice>
              <mc:Fallback>
                <p:oleObj name="" r:id="rId11" imgW="2413000" imgH="685800" progId="Equation.DSMT4">
                  <p:embed/>
                  <p:pic>
                    <p:nvPicPr>
                      <p:cNvPr id="0" name="图片 3133"/>
                      <p:cNvPicPr/>
                      <p:nvPr/>
                    </p:nvPicPr>
                    <p:blipFill>
                      <a:blip r:embed="rId12">
                        <a:clrChange>
                          <a:clrFrom>
                            <a:srgbClr val="000000"/>
                          </a:clrFrom>
                          <a:clrTo>
                            <a:srgbClr val="000000"/>
                          </a:clrTo>
                        </a:clrChange>
                      </a:blip>
                      <a:stretch>
                        <a:fillRect/>
                      </a:stretch>
                    </p:blipFill>
                    <p:spPr>
                      <a:xfrm>
                        <a:off x="276225" y="6184900"/>
                        <a:ext cx="1892300" cy="541338"/>
                      </a:xfrm>
                      <a:prstGeom prst="rect">
                        <a:avLst/>
                      </a:prstGeom>
                      <a:noFill/>
                      <a:ln w="38100">
                        <a:noFill/>
                        <a:miter/>
                      </a:ln>
                    </p:spPr>
                  </p:pic>
                </p:oleObj>
              </mc:Fallback>
            </mc:AlternateContent>
          </a:graphicData>
        </a:graphic>
      </p:graphicFrame>
      <p:graphicFrame>
        <p:nvGraphicFramePr>
          <p:cNvPr id="368675" name="Object 35"/>
          <p:cNvGraphicFramePr/>
          <p:nvPr/>
        </p:nvGraphicFramePr>
        <p:xfrm>
          <a:off x="3429000" y="5767388"/>
          <a:ext cx="288925" cy="304800"/>
        </p:xfrm>
        <a:graphic>
          <a:graphicData uri="http://schemas.openxmlformats.org/presentationml/2006/ole">
            <mc:AlternateContent xmlns:mc="http://schemas.openxmlformats.org/markup-compatibility/2006">
              <mc:Choice xmlns:v="urn:schemas-microsoft-com:vml" Requires="v">
                <p:oleObj spid="_x0000_s3136" name="" r:id="rId13" imgW="266065" imgH="278765" progId="Equation.DSMT4">
                  <p:embed/>
                </p:oleObj>
              </mc:Choice>
              <mc:Fallback>
                <p:oleObj name="" r:id="rId13" imgW="266065" imgH="278765" progId="Equation.DSMT4">
                  <p:embed/>
                  <p:pic>
                    <p:nvPicPr>
                      <p:cNvPr id="0" name="图片 3135"/>
                      <p:cNvPicPr/>
                      <p:nvPr/>
                    </p:nvPicPr>
                    <p:blipFill>
                      <a:blip r:embed="rId14">
                        <a:clrChange>
                          <a:clrFrom>
                            <a:srgbClr val="000000"/>
                          </a:clrFrom>
                          <a:clrTo>
                            <a:srgbClr val="000000"/>
                          </a:clrTo>
                        </a:clrChange>
                      </a:blip>
                      <a:stretch>
                        <a:fillRect/>
                      </a:stretch>
                    </p:blipFill>
                    <p:spPr>
                      <a:xfrm>
                        <a:off x="3429000" y="5767388"/>
                        <a:ext cx="288925" cy="304800"/>
                      </a:xfrm>
                      <a:prstGeom prst="rect">
                        <a:avLst/>
                      </a:prstGeom>
                      <a:noFill/>
                      <a:ln w="38100">
                        <a:noFill/>
                        <a:miter/>
                      </a:ln>
                    </p:spPr>
                  </p:pic>
                </p:oleObj>
              </mc:Fallback>
            </mc:AlternateContent>
          </a:graphicData>
        </a:graphic>
      </p:graphicFrame>
      <p:graphicFrame>
        <p:nvGraphicFramePr>
          <p:cNvPr id="368678" name="Object 38"/>
          <p:cNvGraphicFramePr/>
          <p:nvPr/>
        </p:nvGraphicFramePr>
        <p:xfrm>
          <a:off x="928688" y="5072063"/>
          <a:ext cx="1714500" cy="487362"/>
        </p:xfrm>
        <a:graphic>
          <a:graphicData uri="http://schemas.openxmlformats.org/presentationml/2006/ole">
            <mc:AlternateContent xmlns:mc="http://schemas.openxmlformats.org/markup-compatibility/2006">
              <mc:Choice xmlns:v="urn:schemas-microsoft-com:vml" Requires="v">
                <p:oleObj spid="_x0000_s3135" name="" r:id="rId15" imgW="2019300" imgH="596900" progId="Equation.DSMT4">
                  <p:embed/>
                </p:oleObj>
              </mc:Choice>
              <mc:Fallback>
                <p:oleObj name="" r:id="rId15" imgW="2019300" imgH="596900" progId="Equation.DSMT4">
                  <p:embed/>
                  <p:pic>
                    <p:nvPicPr>
                      <p:cNvPr id="0" name="图片 3134"/>
                      <p:cNvPicPr/>
                      <p:nvPr/>
                    </p:nvPicPr>
                    <p:blipFill>
                      <a:blip r:embed="rId16">
                        <a:clrChange>
                          <a:clrFrom>
                            <a:srgbClr val="000000"/>
                          </a:clrFrom>
                          <a:clrTo>
                            <a:srgbClr val="000000"/>
                          </a:clrTo>
                        </a:clrChange>
                      </a:blip>
                      <a:stretch>
                        <a:fillRect/>
                      </a:stretch>
                    </p:blipFill>
                    <p:spPr>
                      <a:xfrm>
                        <a:off x="928688" y="5072063"/>
                        <a:ext cx="1714500" cy="487362"/>
                      </a:xfrm>
                      <a:prstGeom prst="rect">
                        <a:avLst/>
                      </a:prstGeom>
                      <a:noFill/>
                      <a:ln w="38100">
                        <a:noFill/>
                        <a:miter/>
                      </a:ln>
                    </p:spPr>
                  </p:pic>
                </p:oleObj>
              </mc:Fallback>
            </mc:AlternateContent>
          </a:graphicData>
        </a:graphic>
      </p:graphicFrame>
      <p:sp>
        <p:nvSpPr>
          <p:cNvPr id="368686" name="Rectangle 46"/>
          <p:cNvSpPr/>
          <p:nvPr/>
        </p:nvSpPr>
        <p:spPr>
          <a:xfrm>
            <a:off x="46038" y="4357688"/>
            <a:ext cx="4025900" cy="646112"/>
          </a:xfrm>
          <a:prstGeom prst="rect">
            <a:avLst/>
          </a:prstGeom>
          <a:noFill/>
          <a:ln w="9525">
            <a:noFill/>
          </a:ln>
        </p:spPr>
        <p:txBody>
          <a:bodyPr anchor="t" anchorCtr="0">
            <a:spAutoFit/>
          </a:bodyPr>
          <a:p>
            <a:r>
              <a:rPr lang="en-US" altLang="zh-CN" sz="3600" b="1" dirty="0">
                <a:latin typeface="楷体_GB2312" pitchFamily="49" charset="-122"/>
                <a:ea typeface="楷体_GB2312" pitchFamily="49" charset="-122"/>
              </a:rPr>
              <a:t>(1)</a:t>
            </a:r>
            <a:r>
              <a:rPr lang="zh-CN" altLang="en-US" sz="3600" b="1" dirty="0">
                <a:latin typeface="华文楷体" pitchFamily="2" charset="-122"/>
                <a:ea typeface="华文楷体" pitchFamily="2" charset="-122"/>
              </a:rPr>
              <a:t>另一种形式</a:t>
            </a:r>
            <a:r>
              <a:rPr lang="zh-CN" altLang="en-US" sz="3600" b="1" dirty="0">
                <a:latin typeface="楷体_GB2312" pitchFamily="49" charset="-122"/>
                <a:ea typeface="华文楷体" pitchFamily="2" charset="-122"/>
              </a:rPr>
              <a:t>：</a:t>
            </a:r>
            <a:endParaRPr lang="en-US" altLang="zh-CN" sz="3600" b="1" dirty="0">
              <a:latin typeface="华文楷体" pitchFamily="2" charset="-122"/>
              <a:ea typeface="华文楷体" pitchFamily="2" charset="-122"/>
            </a:endParaRPr>
          </a:p>
        </p:txBody>
      </p:sp>
      <p:sp>
        <p:nvSpPr>
          <p:cNvPr id="16398" name="Text Box 54"/>
          <p:cNvSpPr txBox="1"/>
          <p:nvPr/>
        </p:nvSpPr>
        <p:spPr>
          <a:xfrm>
            <a:off x="179388" y="71438"/>
            <a:ext cx="4249737" cy="646112"/>
          </a:xfrm>
          <a:prstGeom prst="rect">
            <a:avLst/>
          </a:prstGeom>
          <a:noFill/>
          <a:ln w="9525">
            <a:noFill/>
          </a:ln>
        </p:spPr>
        <p:txBody>
          <a:bodyPr anchor="t" anchorCtr="0">
            <a:spAutoFit/>
          </a:bodyPr>
          <a:p>
            <a:pPr>
              <a:spcBef>
                <a:spcPct val="50000"/>
              </a:spcBef>
            </a:pPr>
            <a:r>
              <a:rPr lang="en-US" altLang="zh-CN" sz="3600" b="1" dirty="0">
                <a:solidFill>
                  <a:srgbClr val="0000CC"/>
                </a:solidFill>
                <a:latin typeface="Times New Roman" panose="02020603050405020304" pitchFamily="18" charset="0"/>
                <a:ea typeface="黑体" panose="02010609060101010101" pitchFamily="49" charset="-122"/>
              </a:rPr>
              <a:t>2.1   </a:t>
            </a:r>
            <a:r>
              <a:rPr lang="zh-CN" altLang="en-US" sz="3600" b="1" dirty="0">
                <a:solidFill>
                  <a:srgbClr val="0000CC"/>
                </a:solidFill>
                <a:latin typeface="Times New Roman" panose="02020603050405020304" pitchFamily="18" charset="0"/>
                <a:ea typeface="黑体" panose="02010609060101010101" pitchFamily="49" charset="-122"/>
              </a:rPr>
              <a:t>依概率收敛</a:t>
            </a:r>
            <a:endParaRPr lang="zh-CN" altLang="en-US" sz="3600" b="1" dirty="0">
              <a:solidFill>
                <a:srgbClr val="0000CC"/>
              </a:solidFill>
              <a:latin typeface="Times New Roman" panose="02020603050405020304" pitchFamily="18" charset="0"/>
              <a:ea typeface="黑体" panose="02010609060101010101" pitchFamily="49" charset="-122"/>
            </a:endParaRPr>
          </a:p>
        </p:txBody>
      </p:sp>
      <p:graphicFrame>
        <p:nvGraphicFramePr>
          <p:cNvPr id="117781" name="Object 21"/>
          <p:cNvGraphicFramePr/>
          <p:nvPr/>
        </p:nvGraphicFramePr>
        <p:xfrm>
          <a:off x="2357438" y="785813"/>
          <a:ext cx="3225800" cy="582612"/>
        </p:xfrm>
        <a:graphic>
          <a:graphicData uri="http://schemas.openxmlformats.org/presentationml/2006/ole">
            <mc:AlternateContent xmlns:mc="http://schemas.openxmlformats.org/markup-compatibility/2006">
              <mc:Choice xmlns:v="urn:schemas-microsoft-com:vml" Requires="v">
                <p:oleObj spid="_x0000_s3137" name="" r:id="rId17" imgW="887730" imgH="177800" progId="Equation.DSMT4">
                  <p:embed/>
                </p:oleObj>
              </mc:Choice>
              <mc:Fallback>
                <p:oleObj name="" r:id="rId17" imgW="887730" imgH="177800" progId="Equation.DSMT4">
                  <p:embed/>
                  <p:pic>
                    <p:nvPicPr>
                      <p:cNvPr id="0" name="图片 3136"/>
                      <p:cNvPicPr/>
                      <p:nvPr/>
                    </p:nvPicPr>
                    <p:blipFill>
                      <a:blip r:embed="rId18">
                        <a:clrChange>
                          <a:clrFrom>
                            <a:srgbClr val="000000"/>
                          </a:clrFrom>
                          <a:clrTo>
                            <a:srgbClr val="000000"/>
                          </a:clrTo>
                        </a:clrChange>
                        <a:clrChange>
                          <a:clrFrom>
                            <a:srgbClr val="FFFFFF"/>
                          </a:clrFrom>
                          <a:clrTo>
                            <a:srgbClr val="FFFFFF"/>
                          </a:clrTo>
                        </a:clrChange>
                      </a:blip>
                      <a:stretch>
                        <a:fillRect/>
                      </a:stretch>
                    </p:blipFill>
                    <p:spPr>
                      <a:xfrm>
                        <a:off x="2357438" y="785813"/>
                        <a:ext cx="3225800" cy="582612"/>
                      </a:xfrm>
                      <a:prstGeom prst="rect">
                        <a:avLst/>
                      </a:prstGeom>
                      <a:noFill/>
                      <a:ln w="38100">
                        <a:noFill/>
                        <a:miter/>
                      </a:ln>
                    </p:spPr>
                  </p:pic>
                </p:oleObj>
              </mc:Fallback>
            </mc:AlternateContent>
          </a:graphicData>
        </a:graphic>
      </p:graphicFrame>
      <p:graphicFrame>
        <p:nvGraphicFramePr>
          <p:cNvPr id="22" name="Object 21"/>
          <p:cNvGraphicFramePr/>
          <p:nvPr/>
        </p:nvGraphicFramePr>
        <p:xfrm>
          <a:off x="2071688" y="2632075"/>
          <a:ext cx="3225800" cy="582613"/>
        </p:xfrm>
        <a:graphic>
          <a:graphicData uri="http://schemas.openxmlformats.org/presentationml/2006/ole">
            <mc:AlternateContent xmlns:mc="http://schemas.openxmlformats.org/markup-compatibility/2006">
              <mc:Choice xmlns:v="urn:schemas-microsoft-com:vml" Requires="v">
                <p:oleObj spid="_x0000_s3124" name="" r:id="rId19" imgW="887730" imgH="177800" progId="Equation.DSMT4">
                  <p:embed/>
                </p:oleObj>
              </mc:Choice>
              <mc:Fallback>
                <p:oleObj name="" r:id="rId19" imgW="887730" imgH="177800" progId="Equation.DSMT4">
                  <p:embed/>
                  <p:pic>
                    <p:nvPicPr>
                      <p:cNvPr id="0" name="图片 3123"/>
                      <p:cNvPicPr/>
                      <p:nvPr/>
                    </p:nvPicPr>
                    <p:blipFill>
                      <a:blip r:embed="rId18">
                        <a:clrChange>
                          <a:clrFrom>
                            <a:srgbClr val="000000"/>
                          </a:clrFrom>
                          <a:clrTo>
                            <a:srgbClr val="000000"/>
                          </a:clrTo>
                        </a:clrChange>
                        <a:clrChange>
                          <a:clrFrom>
                            <a:srgbClr val="FFFFFF"/>
                          </a:clrFrom>
                          <a:clrTo>
                            <a:srgbClr val="FFFFFF"/>
                          </a:clrTo>
                        </a:clrChange>
                      </a:blip>
                      <a:stretch>
                        <a:fillRect/>
                      </a:stretch>
                    </p:blipFill>
                    <p:spPr>
                      <a:xfrm>
                        <a:off x="2071688" y="2632075"/>
                        <a:ext cx="3225800" cy="582613"/>
                      </a:xfrm>
                      <a:prstGeom prst="rect">
                        <a:avLst/>
                      </a:prstGeom>
                      <a:noFill/>
                      <a:ln w="38100">
                        <a:noFill/>
                        <a:miter/>
                      </a:ln>
                    </p:spPr>
                  </p:pic>
                </p:oleObj>
              </mc:Fallback>
            </mc:AlternateContent>
          </a:graphicData>
        </a:graphic>
      </p:graphicFrame>
      <p:graphicFrame>
        <p:nvGraphicFramePr>
          <p:cNvPr id="7191" name="Object 3"/>
          <p:cNvGraphicFramePr/>
          <p:nvPr/>
        </p:nvGraphicFramePr>
        <p:xfrm>
          <a:off x="2339975" y="3213100"/>
          <a:ext cx="1643063" cy="563563"/>
        </p:xfrm>
        <a:graphic>
          <a:graphicData uri="http://schemas.openxmlformats.org/presentationml/2006/ole">
            <mc:AlternateContent xmlns:mc="http://schemas.openxmlformats.org/markup-compatibility/2006">
              <mc:Choice xmlns:v="urn:schemas-microsoft-com:vml" Requires="v">
                <p:oleObj spid="_x0000_s3126" name="" r:id="rId20" imgW="2082800" imgH="596900" progId="Equation.DSMT4">
                  <p:embed/>
                </p:oleObj>
              </mc:Choice>
              <mc:Fallback>
                <p:oleObj name="" r:id="rId20" imgW="2082800" imgH="596900" progId="Equation.DSMT4">
                  <p:embed/>
                  <p:pic>
                    <p:nvPicPr>
                      <p:cNvPr id="0" name="图片 3125"/>
                      <p:cNvPicPr/>
                      <p:nvPr/>
                    </p:nvPicPr>
                    <p:blipFill>
                      <a:blip r:embed="rId21">
                        <a:clrChange>
                          <a:clrFrom>
                            <a:srgbClr val="000000"/>
                          </a:clrFrom>
                          <a:clrTo>
                            <a:srgbClr val="000000"/>
                          </a:clrTo>
                        </a:clrChange>
                      </a:blip>
                      <a:stretch>
                        <a:fillRect/>
                      </a:stretch>
                    </p:blipFill>
                    <p:spPr>
                      <a:xfrm>
                        <a:off x="2339975" y="3213100"/>
                        <a:ext cx="1643063" cy="5635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87"/>
                                        </p:tgtEl>
                                        <p:attrNameLst>
                                          <p:attrName>style.visibility</p:attrName>
                                        </p:attrNameLst>
                                      </p:cBhvr>
                                      <p:to>
                                        <p:strVal val="visible"/>
                                      </p:to>
                                    </p:set>
                                    <p:animEffect transition="in" filter="slide(fromBottom)">
                                      <p:cBhvr>
                                        <p:cTn id="7" dur="500"/>
                                        <p:tgtEl>
                                          <p:spTgt spid="7187"/>
                                        </p:tgtEl>
                                      </p:cBhvr>
                                    </p:animEffect>
                                  </p:childTnLst>
                                </p:cTn>
                              </p:par>
                              <p:par>
                                <p:cTn id="8" presetID="12" presetClass="entr" presetSubtype="4" fill="hold" nodeType="withEffect">
                                  <p:stCondLst>
                                    <p:cond delay="0"/>
                                  </p:stCondLst>
                                  <p:childTnLst>
                                    <p:set>
                                      <p:cBhvr>
                                        <p:cTn id="9" dur="1" fill="hold">
                                          <p:stCondLst>
                                            <p:cond delay="0"/>
                                          </p:stCondLst>
                                        </p:cTn>
                                        <p:tgtEl>
                                          <p:spTgt spid="117781"/>
                                        </p:tgtEl>
                                        <p:attrNameLst>
                                          <p:attrName>style.visibility</p:attrName>
                                        </p:attrNameLst>
                                      </p:cBhvr>
                                      <p:to>
                                        <p:strVal val="visible"/>
                                      </p:to>
                                    </p:set>
                                    <p:animEffect transition="in" filter="slide(fromBottom)">
                                      <p:cBhvr>
                                        <p:cTn id="10" dur="500"/>
                                        <p:tgtEl>
                                          <p:spTgt spid="117781"/>
                                        </p:tgtEl>
                                      </p:cBhvr>
                                    </p:animEffect>
                                  </p:childTnLst>
                                </p:cTn>
                              </p:par>
                              <p:par>
                                <p:cTn id="11" presetID="12" presetClass="entr" presetSubtype="4" fill="hold" nodeType="withEffect">
                                  <p:stCondLst>
                                    <p:cond delay="0"/>
                                  </p:stCondLst>
                                  <p:childTnLst>
                                    <p:set>
                                      <p:cBhvr>
                                        <p:cTn id="12" dur="1" fill="hold">
                                          <p:stCondLst>
                                            <p:cond delay="0"/>
                                          </p:stCondLst>
                                        </p:cTn>
                                        <p:tgtEl>
                                          <p:spTgt spid="7177"/>
                                        </p:tgtEl>
                                        <p:attrNameLst>
                                          <p:attrName>style.visibility</p:attrName>
                                        </p:attrNameLst>
                                      </p:cBhvr>
                                      <p:to>
                                        <p:strVal val="visible"/>
                                      </p:to>
                                    </p:set>
                                    <p:animEffect transition="in" filter="slide(fromBottom)">
                                      <p:cBhvr>
                                        <p:cTn id="13" dur="500"/>
                                        <p:tgtEl>
                                          <p:spTgt spid="7177"/>
                                        </p:tgtEl>
                                      </p:cBhvr>
                                    </p:animEffect>
                                  </p:childTnLst>
                                </p:cTn>
                              </p:par>
                              <p:par>
                                <p:cTn id="14" presetID="12" presetClass="entr" presetSubtype="4" fill="hold" nodeType="withEffect">
                                  <p:stCondLst>
                                    <p:cond delay="0"/>
                                  </p:stCondLst>
                                  <p:childTnLst>
                                    <p:set>
                                      <p:cBhvr>
                                        <p:cTn id="15" dur="1" fill="hold">
                                          <p:stCondLst>
                                            <p:cond delay="0"/>
                                          </p:stCondLst>
                                        </p:cTn>
                                        <p:tgtEl>
                                          <p:spTgt spid="7176"/>
                                        </p:tgtEl>
                                        <p:attrNameLst>
                                          <p:attrName>style.visibility</p:attrName>
                                        </p:attrNameLst>
                                      </p:cBhvr>
                                      <p:to>
                                        <p:strVal val="visible"/>
                                      </p:to>
                                    </p:set>
                                    <p:animEffect transition="in" filter="slide(fromBottom)">
                                      <p:cBhvr>
                                        <p:cTn id="16" dur="500"/>
                                        <p:tgtEl>
                                          <p:spTgt spid="717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68642"/>
                                        </p:tgtEl>
                                        <p:attrNameLst>
                                          <p:attrName>style.visibility</p:attrName>
                                        </p:attrNameLst>
                                      </p:cBhvr>
                                      <p:to>
                                        <p:strVal val="visible"/>
                                      </p:to>
                                    </p:set>
                                    <p:anim calcmode="lin" valueType="num">
                                      <p:cBhvr>
                                        <p:cTn id="21" dur="500" fill="hold"/>
                                        <p:tgtEl>
                                          <p:spTgt spid="368642"/>
                                        </p:tgtEl>
                                        <p:attrNameLst>
                                          <p:attrName>ppt_w</p:attrName>
                                        </p:attrNameLst>
                                      </p:cBhvr>
                                      <p:tavLst>
                                        <p:tav tm="0">
                                          <p:val>
                                            <p:fltVal val="0.000000"/>
                                          </p:val>
                                        </p:tav>
                                        <p:tav tm="100000">
                                          <p:val>
                                            <p:strVal val="#ppt_w"/>
                                          </p:val>
                                        </p:tav>
                                      </p:tavLst>
                                    </p:anim>
                                    <p:anim calcmode="lin" valueType="num">
                                      <p:cBhvr>
                                        <p:cTn id="22" dur="500" fill="hold"/>
                                        <p:tgtEl>
                                          <p:spTgt spid="368642"/>
                                        </p:tgtEl>
                                        <p:attrNameLst>
                                          <p:attrName>ppt_h</p:attrName>
                                        </p:attrNameLst>
                                      </p:cBhvr>
                                      <p:tavLst>
                                        <p:tav tm="0">
                                          <p:val>
                                            <p:fltVal val="0.000000"/>
                                          </p:val>
                                        </p:tav>
                                        <p:tav tm="100000">
                                          <p:val>
                                            <p:strVal val="#ppt_h"/>
                                          </p:val>
                                        </p:tav>
                                      </p:tavLst>
                                    </p:anim>
                                    <p:animEffect transition="in" filter="fade">
                                      <p:cBhvr>
                                        <p:cTn id="23" dur="500"/>
                                        <p:tgtEl>
                                          <p:spTgt spid="36864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188"/>
                                        </p:tgtEl>
                                        <p:attrNameLst>
                                          <p:attrName>style.visibility</p:attrName>
                                        </p:attrNameLst>
                                      </p:cBhvr>
                                      <p:to>
                                        <p:strVal val="visible"/>
                                      </p:to>
                                    </p:set>
                                    <p:animEffect transition="in" filter="slide(fromBottom)">
                                      <p:cBhvr>
                                        <p:cTn id="28" dur="500"/>
                                        <p:tgtEl>
                                          <p:spTgt spid="7188"/>
                                        </p:tgtEl>
                                      </p:cBhvr>
                                    </p:animEffect>
                                  </p:childTnLst>
                                </p:cTn>
                              </p:par>
                              <p:par>
                                <p:cTn id="29" presetID="12" presetClass="entr" presetSubtype="4"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slide(fromBottom)">
                                      <p:cBhvr>
                                        <p:cTn id="31" dur="500"/>
                                        <p:tgtEl>
                                          <p:spTgt spid="22"/>
                                        </p:tgtEl>
                                      </p:cBhvr>
                                    </p:animEffect>
                                  </p:childTnLst>
                                </p:cTn>
                              </p:par>
                              <p:par>
                                <p:cTn id="32" presetID="12" presetClass="entr" presetSubtype="4" fill="hold" nodeType="withEffect">
                                  <p:stCondLst>
                                    <p:cond delay="0"/>
                                  </p:stCondLst>
                                  <p:childTnLst>
                                    <p:set>
                                      <p:cBhvr>
                                        <p:cTn id="33" dur="1" fill="hold">
                                          <p:stCondLst>
                                            <p:cond delay="0"/>
                                          </p:stCondLst>
                                        </p:cTn>
                                        <p:tgtEl>
                                          <p:spTgt spid="7180"/>
                                        </p:tgtEl>
                                        <p:attrNameLst>
                                          <p:attrName>style.visibility</p:attrName>
                                        </p:attrNameLst>
                                      </p:cBhvr>
                                      <p:to>
                                        <p:strVal val="visible"/>
                                      </p:to>
                                    </p:set>
                                    <p:animEffect transition="in" filter="slide(fromBottom)">
                                      <p:cBhvr>
                                        <p:cTn id="34" dur="500"/>
                                        <p:tgtEl>
                                          <p:spTgt spid="7180"/>
                                        </p:tgtEl>
                                      </p:cBhvr>
                                    </p:animEffect>
                                  </p:childTnLst>
                                </p:cTn>
                              </p:par>
                              <p:par>
                                <p:cTn id="35" presetID="12" presetClass="entr" presetSubtype="4" fill="hold" nodeType="withEffect">
                                  <p:stCondLst>
                                    <p:cond delay="0"/>
                                  </p:stCondLst>
                                  <p:childTnLst>
                                    <p:set>
                                      <p:cBhvr>
                                        <p:cTn id="36" dur="1" fill="hold">
                                          <p:stCondLst>
                                            <p:cond delay="0"/>
                                          </p:stCondLst>
                                        </p:cTn>
                                        <p:tgtEl>
                                          <p:spTgt spid="7191"/>
                                        </p:tgtEl>
                                        <p:attrNameLst>
                                          <p:attrName>style.visibility</p:attrName>
                                        </p:attrNameLst>
                                      </p:cBhvr>
                                      <p:to>
                                        <p:strVal val="visible"/>
                                      </p:to>
                                    </p:set>
                                    <p:animEffect transition="in" filter="slide(fromBottom)">
                                      <p:cBhvr>
                                        <p:cTn id="37" dur="500"/>
                                        <p:tgtEl>
                                          <p:spTgt spid="71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663"/>
                                        </p:tgtEl>
                                        <p:attrNameLst>
                                          <p:attrName>style.visibility</p:attrName>
                                        </p:attrNameLst>
                                      </p:cBhvr>
                                      <p:to>
                                        <p:strVal val="visible"/>
                                      </p:to>
                                    </p:set>
                                    <p:animEffect transition="in" filter="blinds(horizontal)">
                                      <p:cBhvr>
                                        <p:cTn id="42" dur="500"/>
                                        <p:tgtEl>
                                          <p:spTgt spid="368663"/>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368686"/>
                                        </p:tgtEl>
                                        <p:attrNameLst>
                                          <p:attrName>style.visibility</p:attrName>
                                        </p:attrNameLst>
                                      </p:cBhvr>
                                      <p:to>
                                        <p:strVal val="visible"/>
                                      </p:to>
                                    </p:set>
                                    <p:anim calcmode="lin" valueType="num">
                                      <p:cBhvr>
                                        <p:cTn id="47" dur="500" fill="hold"/>
                                        <p:tgtEl>
                                          <p:spTgt spid="368686"/>
                                        </p:tgtEl>
                                        <p:attrNameLst>
                                          <p:attrName>ppt_w</p:attrName>
                                        </p:attrNameLst>
                                      </p:cBhvr>
                                      <p:tavLst>
                                        <p:tav tm="0">
                                          <p:val>
                                            <p:fltVal val="0.000000"/>
                                          </p:val>
                                        </p:tav>
                                        <p:tav tm="100000">
                                          <p:val>
                                            <p:strVal val="#ppt_w"/>
                                          </p:val>
                                        </p:tav>
                                      </p:tavLst>
                                    </p:anim>
                                    <p:anim calcmode="lin" valueType="num">
                                      <p:cBhvr>
                                        <p:cTn id="48" dur="500" fill="hold"/>
                                        <p:tgtEl>
                                          <p:spTgt spid="368686"/>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53" presetClass="entr" presetSubtype="16" fill="hold" nodeType="afterEffect">
                                  <p:stCondLst>
                                    <p:cond delay="0"/>
                                  </p:stCondLst>
                                  <p:childTnLst>
                                    <p:set>
                                      <p:cBhvr>
                                        <p:cTn id="51" dur="1" fill="hold">
                                          <p:stCondLst>
                                            <p:cond delay="0"/>
                                          </p:stCondLst>
                                        </p:cTn>
                                        <p:tgtEl>
                                          <p:spTgt spid="368665"/>
                                        </p:tgtEl>
                                        <p:attrNameLst>
                                          <p:attrName>style.visibility</p:attrName>
                                        </p:attrNameLst>
                                      </p:cBhvr>
                                      <p:to>
                                        <p:strVal val="visible"/>
                                      </p:to>
                                    </p:set>
                                    <p:anim calcmode="lin" valueType="num">
                                      <p:cBhvr>
                                        <p:cTn id="52" dur="500" fill="hold"/>
                                        <p:tgtEl>
                                          <p:spTgt spid="368665"/>
                                        </p:tgtEl>
                                        <p:attrNameLst>
                                          <p:attrName>ppt_w</p:attrName>
                                        </p:attrNameLst>
                                      </p:cBhvr>
                                      <p:tavLst>
                                        <p:tav tm="0">
                                          <p:val>
                                            <p:fltVal val="0.000000"/>
                                          </p:val>
                                        </p:tav>
                                        <p:tav tm="100000">
                                          <p:val>
                                            <p:strVal val="#ppt_w"/>
                                          </p:val>
                                        </p:tav>
                                      </p:tavLst>
                                    </p:anim>
                                    <p:anim calcmode="lin" valueType="num">
                                      <p:cBhvr>
                                        <p:cTn id="53" dur="500" fill="hold"/>
                                        <p:tgtEl>
                                          <p:spTgt spid="368665"/>
                                        </p:tgtEl>
                                        <p:attrNameLst>
                                          <p:attrName>ppt_h</p:attrName>
                                        </p:attrNameLst>
                                      </p:cBhvr>
                                      <p:tavLst>
                                        <p:tav tm="0">
                                          <p:val>
                                            <p:fltVal val="0.000000"/>
                                          </p:val>
                                        </p:tav>
                                        <p:tav tm="100000">
                                          <p:val>
                                            <p:strVal val="#ppt_h"/>
                                          </p:val>
                                        </p:tav>
                                      </p:tavLst>
                                    </p:anim>
                                    <p:animEffect transition="in" filter="fade">
                                      <p:cBhvr>
                                        <p:cTn id="54" dur="500"/>
                                        <p:tgtEl>
                                          <p:spTgt spid="36866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68678"/>
                                        </p:tgtEl>
                                        <p:attrNameLst>
                                          <p:attrName>style.visibility</p:attrName>
                                        </p:attrNameLst>
                                      </p:cBhvr>
                                      <p:to>
                                        <p:strVal val="visible"/>
                                      </p:to>
                                    </p:set>
                                    <p:animEffect transition="in" filter="blinds(horizontal)">
                                      <p:cBhvr>
                                        <p:cTn id="59" dur="500"/>
                                        <p:tgtEl>
                                          <p:spTgt spid="368678"/>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68669"/>
                                        </p:tgtEl>
                                        <p:attrNameLst>
                                          <p:attrName>style.visibility</p:attrName>
                                        </p:attrNameLst>
                                      </p:cBhvr>
                                      <p:to>
                                        <p:strVal val="visible"/>
                                      </p:to>
                                    </p:set>
                                    <p:animEffect transition="in" filter="blinds(horizontal)">
                                      <p:cBhvr>
                                        <p:cTn id="62" dur="500"/>
                                        <p:tgtEl>
                                          <p:spTgt spid="368669"/>
                                        </p:tgtEl>
                                      </p:cBhvr>
                                    </p:animEffect>
                                  </p:childTnLst>
                                </p:cTn>
                              </p:par>
                              <p:par>
                                <p:cTn id="63" presetID="3" presetClass="entr" presetSubtype="10" fill="hold" nodeType="withEffect">
                                  <p:stCondLst>
                                    <p:cond delay="0"/>
                                  </p:stCondLst>
                                  <p:childTnLst>
                                    <p:set>
                                      <p:cBhvr>
                                        <p:cTn id="64" dur="1" fill="hold">
                                          <p:stCondLst>
                                            <p:cond delay="0"/>
                                          </p:stCondLst>
                                        </p:cTn>
                                        <p:tgtEl>
                                          <p:spTgt spid="368675"/>
                                        </p:tgtEl>
                                        <p:attrNameLst>
                                          <p:attrName>style.visibility</p:attrName>
                                        </p:attrNameLst>
                                      </p:cBhvr>
                                      <p:to>
                                        <p:strVal val="visible"/>
                                      </p:to>
                                    </p:set>
                                    <p:animEffect transition="in" filter="blinds(horizontal)">
                                      <p:cBhvr>
                                        <p:cTn id="65" dur="500"/>
                                        <p:tgtEl>
                                          <p:spTgt spid="368675"/>
                                        </p:tgtEl>
                                      </p:cBhvr>
                                    </p:animEffect>
                                  </p:childTnLst>
                                </p:cTn>
                              </p:par>
                              <p:par>
                                <p:cTn id="66" presetID="3" presetClass="entr" presetSubtype="10" fill="hold" nodeType="withEffect">
                                  <p:stCondLst>
                                    <p:cond delay="0"/>
                                  </p:stCondLst>
                                  <p:childTnLst>
                                    <p:set>
                                      <p:cBhvr>
                                        <p:cTn id="67" dur="1" fill="hold">
                                          <p:stCondLst>
                                            <p:cond delay="0"/>
                                          </p:stCondLst>
                                        </p:cTn>
                                        <p:tgtEl>
                                          <p:spTgt spid="368672"/>
                                        </p:tgtEl>
                                        <p:attrNameLst>
                                          <p:attrName>style.visibility</p:attrName>
                                        </p:attrNameLst>
                                      </p:cBhvr>
                                      <p:to>
                                        <p:strVal val="visible"/>
                                      </p:to>
                                    </p:set>
                                    <p:animEffect transition="in" filter="blinds(horizontal)">
                                      <p:cBhvr>
                                        <p:cTn id="68" dur="500"/>
                                        <p:tgtEl>
                                          <p:spTgt spid="368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p:bldP spid="7187" grpId="0"/>
      <p:bldP spid="368663" grpId="0"/>
      <p:bldP spid="368669" grpId="0"/>
      <p:bldP spid="368686" grpId="0"/>
    </p:bldLst>
  </p:timing>
</p:sld>
</file>

<file path=ppt/tags/tag1.xml><?xml version="1.0" encoding="utf-8"?>
<p:tagLst xmlns:p="http://schemas.openxmlformats.org/presentationml/2006/main">
  <p:tag name="commondata" val="eyJoZGlkIjoiM2E2ZjdiMDcyODFiNzgyZWJlOGQyZDVmOWE5ZmZhMjEifQ=="/>
</p:tagLst>
</file>

<file path=ppt/theme/theme1.xml><?xml version="1.0" encoding="utf-8"?>
<a:theme xmlns:a="http://schemas.openxmlformats.org/drawingml/2006/main" name="内容模板一">
  <a:themeElements>
    <a:clrScheme name="内容模板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内容模板一">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内容模板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内容模板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内容模板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内容模板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内容模板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内容模板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内容模板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C:\My Documents\内容模板一.pot</Template>
  <TotalTime>0</TotalTime>
  <Words>3242</Words>
  <Application>WPS 演示</Application>
  <PresentationFormat>全屏显示(4:3)</PresentationFormat>
  <Paragraphs>263</Paragraphs>
  <Slides>27</Slides>
  <Notes>7</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158</vt:i4>
      </vt:variant>
      <vt:variant>
        <vt:lpstr>幻灯片标题</vt:lpstr>
      </vt:variant>
      <vt:variant>
        <vt:i4>27</vt:i4>
      </vt:variant>
    </vt:vector>
  </HeadingPairs>
  <TitlesOfParts>
    <vt:vector size="212" baseType="lpstr">
      <vt:lpstr>Arial</vt:lpstr>
      <vt:lpstr>宋体</vt:lpstr>
      <vt:lpstr>Wingdings</vt:lpstr>
      <vt:lpstr>方正书宋_GBK</vt:lpstr>
      <vt:lpstr>微软雅黑</vt:lpstr>
      <vt:lpstr>Times New Roman</vt:lpstr>
      <vt:lpstr>楷体_GB2312</vt:lpstr>
      <vt:lpstr>新宋体</vt:lpstr>
      <vt:lpstr>黑体</vt:lpstr>
      <vt:lpstr>华文细黑</vt:lpstr>
      <vt:lpstr>华文楷体</vt:lpstr>
      <vt:lpstr>Mathematica1</vt:lpstr>
      <vt:lpstr>Segoe Print</vt:lpstr>
      <vt:lpstr>Symbol</vt:lpstr>
      <vt:lpstr>仿宋_GB2312</vt:lpstr>
      <vt:lpstr>仿宋</vt:lpstr>
      <vt:lpstr>楷体</vt:lpstr>
      <vt:lpstr>隶书</vt:lpstr>
      <vt:lpstr>汉仪书宋二KW</vt:lpstr>
      <vt:lpstr>汉仪楷体简</vt:lpstr>
      <vt:lpstr>方正仿宋_GBK</vt:lpstr>
      <vt:lpstr>Times New Roman</vt:lpstr>
      <vt:lpstr>汉仪旗黑</vt:lpstr>
      <vt:lpstr>Arial Unicode MS</vt:lpstr>
      <vt:lpstr>Kingsoft Sign</vt:lpstr>
      <vt:lpstr>Arial Unicode MS</vt:lpstr>
      <vt:lpstr>内容模板一</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未知组织</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dc:creator>
  <cp:lastModifiedBy>李炫彬</cp:lastModifiedBy>
  <cp:revision>386</cp:revision>
  <dcterms:created xsi:type="dcterms:W3CDTF">1991-05-09T00:13:02Z</dcterms:created>
  <dcterms:modified xsi:type="dcterms:W3CDTF">2024-06-18T07:16:29Z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E523A3BE4B9244A49C531227AE5DB8C2_12</vt:lpwstr>
  </property>
</Properties>
</file>