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413" r:id="rId4"/>
    <p:sldId id="261" r:id="rId5"/>
    <p:sldId id="411" r:id="rId6"/>
    <p:sldId id="307" r:id="rId7"/>
    <p:sldId id="258" r:id="rId8"/>
    <p:sldId id="262" r:id="rId9"/>
    <p:sldId id="259" r:id="rId10"/>
    <p:sldId id="263" r:id="rId11"/>
    <p:sldId id="264" r:id="rId12"/>
    <p:sldId id="265" r:id="rId13"/>
    <p:sldId id="336" r:id="rId14"/>
    <p:sldId id="337" r:id="rId15"/>
    <p:sldId id="267" r:id="rId16"/>
    <p:sldId id="298" r:id="rId17"/>
    <p:sldId id="305" r:id="rId18"/>
    <p:sldId id="339" r:id="rId19"/>
    <p:sldId id="306" r:id="rId20"/>
    <p:sldId id="340" r:id="rId21"/>
    <p:sldId id="268" r:id="rId22"/>
    <p:sldId id="299" r:id="rId23"/>
    <p:sldId id="300" r:id="rId24"/>
    <p:sldId id="304" r:id="rId25"/>
    <p:sldId id="272" r:id="rId26"/>
    <p:sldId id="273" r:id="rId27"/>
    <p:sldId id="295" r:id="rId28"/>
    <p:sldId id="275" r:id="rId29"/>
    <p:sldId id="344" r:id="rId30"/>
    <p:sldId id="278" r:id="rId31"/>
    <p:sldId id="410" r:id="rId32"/>
    <p:sldId id="345" r:id="rId33"/>
    <p:sldId id="276" r:id="rId34"/>
    <p:sldId id="277" r:id="rId35"/>
    <p:sldId id="347" r:id="rId36"/>
    <p:sldId id="279" r:id="rId37"/>
    <p:sldId id="280" r:id="rId38"/>
    <p:sldId id="281" r:id="rId39"/>
    <p:sldId id="282" r:id="rId40"/>
    <p:sldId id="283" r:id="rId41"/>
    <p:sldId id="284" r:id="rId42"/>
    <p:sldId id="351" r:id="rId43"/>
    <p:sldId id="286" r:id="rId44"/>
    <p:sldId id="348" r:id="rId45"/>
    <p:sldId id="296" r:id="rId46"/>
    <p:sldId id="287" r:id="rId47"/>
    <p:sldId id="288" r:id="rId48"/>
    <p:sldId id="289" r:id="rId49"/>
    <p:sldId id="290" r:id="rId50"/>
    <p:sldId id="330" r:id="rId51"/>
    <p:sldId id="291" r:id="rId52"/>
    <p:sldId id="292" r:id="rId53"/>
    <p:sldId id="326" r:id="rId54"/>
    <p:sldId id="350" r:id="rId55"/>
    <p:sldId id="293" r:id="rId56"/>
    <p:sldId id="294" r:id="rId57"/>
    <p:sldId id="297" r:id="rId58"/>
    <p:sldId id="370" r:id="rId59"/>
    <p:sldId id="371" r:id="rId60"/>
    <p:sldId id="372" r:id="rId61"/>
    <p:sldId id="373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6" autoAdjust="0"/>
    <p:restoredTop sz="83631" autoAdjust="0"/>
  </p:normalViewPr>
  <p:slideViewPr>
    <p:cSldViewPr>
      <p:cViewPr varScale="1">
        <p:scale>
          <a:sx n="105" d="100"/>
          <a:sy n="105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26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6F45673-6457-B95B-5EAD-3F22E82112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AE51083-25F8-D2F3-4B04-FB700303C0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192204A-0F72-73BC-BD7F-074A05263D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988E5F2-851F-C860-7A87-A9AA1D64B5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D89ADB8E-05AF-9C4E-92F3-CE464B6E40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BCEADC7A-84E6-3DE9-6B11-CB3F07870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B2078088-DD75-8941-BFB5-B484B2C6A5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E008E38F-7C36-7698-9DBB-C3B30916C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188826-A54E-CE40-84A9-FF7EE1643E5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B6AFB35-695B-8895-F1D8-61A5C07F2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9E8D814-3CC6-2807-8545-44D6388F4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E469548-92F1-80E1-D967-ABD88BAA1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8560BC-61F0-8541-AB15-01F58CB874C3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F991127-493D-913D-5744-BE40798B9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38901E4-B1D5-5C64-2AE6-668B3115E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kumimoji="0" lang="zh-CN" altLang="en-US" dirty="0"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F18E2F6D-3D3A-B0C8-DF27-578A7A9A4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3ECE1B-B536-8A41-92E2-A29625D1077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D33A19C-0360-A8A4-1C44-1AA8DC777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B78B83F-6629-A104-8F4E-97886EB70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FF00B61D-553A-100E-FD03-7E91EB48D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6889EB54-C8E0-82F1-6A88-22B3E04B0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D8E67763-7F1A-9111-B7F7-EB13CF4A0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9E0C414D-4E71-694F-81B4-3582A5AEADC1}" type="slidenum">
              <a:rPr lang="zh-CN" altLang="en-US" sz="1200" smtClean="0"/>
              <a:pPr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68D8C44C-EDAC-2EEA-ADC8-1378DBBFC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49A4B757-6349-5F34-5331-860E1AAB3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0F8B1484-B6E6-9BFA-F577-0E791F2EB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D38B287F-2532-804F-92DB-4438AAC25190}" type="slidenum">
              <a:rPr lang="zh-CN" altLang="en-US" sz="1200" smtClean="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E7A34395-B039-3DB8-88C4-9DCD31D59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22C364E4-146E-3A23-C2F8-174B0E91A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0C534A6C-106D-AB1E-0C1C-CBB765CC0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A00AAC3B-D868-344D-843A-10D3351CD9BD}" type="slidenum">
              <a:rPr lang="zh-CN" altLang="en-US" sz="1200" smtClean="0"/>
              <a:pPr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>
            <a:extLst>
              <a:ext uri="{FF2B5EF4-FFF2-40B4-BE49-F238E27FC236}">
                <a16:creationId xmlns:a16="http://schemas.microsoft.com/office/drawing/2014/main" id="{EDAF8423-E7FD-1F15-437C-28C3A34C1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备注占位符 2">
            <a:extLst>
              <a:ext uri="{FF2B5EF4-FFF2-40B4-BE49-F238E27FC236}">
                <a16:creationId xmlns:a16="http://schemas.microsoft.com/office/drawing/2014/main" id="{8B998327-6705-2400-2D48-52D2E5F61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7347" name="灯片编号占位符 3">
            <a:extLst>
              <a:ext uri="{FF2B5EF4-FFF2-40B4-BE49-F238E27FC236}">
                <a16:creationId xmlns:a16="http://schemas.microsoft.com/office/drawing/2014/main" id="{81E05B7A-7CE8-6170-CBF3-1AD60C8ED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0B92DDB6-AD55-7B40-BFEA-483D4438D24A}" type="slidenum">
              <a:rPr lang="zh-CN" altLang="en-US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>
            <a:extLst>
              <a:ext uri="{FF2B5EF4-FFF2-40B4-BE49-F238E27FC236}">
                <a16:creationId xmlns:a16="http://schemas.microsoft.com/office/drawing/2014/main" id="{BAF221AC-388C-3796-F43E-A20397B21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>
            <a:extLst>
              <a:ext uri="{FF2B5EF4-FFF2-40B4-BE49-F238E27FC236}">
                <a16:creationId xmlns:a16="http://schemas.microsoft.com/office/drawing/2014/main" id="{19CD7AF2-0684-06E1-AC29-F7F77BB5A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1) B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之间建立一一对应关系（是可数集合）：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0		1		2		3</a:t>
            </a:r>
            <a:r>
              <a:rPr lang="en-US" altLang="zh-CN" dirty="0">
                <a:latin typeface="Times New Roman" panose="02020603050405020304" pitchFamily="18" charset="0"/>
              </a:rPr>
              <a:t>……</a:t>
            </a:r>
            <a:endParaRPr lang="en-US" altLang="zh-CN" dirty="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1		4		9		16</a:t>
            </a:r>
            <a:r>
              <a:rPr lang="en-US" altLang="zh-CN" dirty="0">
                <a:latin typeface="Times New Roman" panose="02020603050405020304" pitchFamily="18" charset="0"/>
              </a:rPr>
              <a:t>……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3D5C05ED-181A-827E-0B4C-644B5F28B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7D6FBF55-F266-674B-9B57-35EFD3CFC27A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33959F2F-6A9A-1004-5169-60CDAAAD7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77FE3E-61E3-1643-A95A-2E8AD45CD25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10D0B730-68D8-EA6F-804E-9A057AD90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2E78195-EC08-0786-03FC-8472F9AE7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2) Z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之间建立一一对应关系（是可数集合）：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</a:rPr>
              <a:t>0		1		2		3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Z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</a:rPr>
              <a:t>0		-1		1		-2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>
            <a:extLst>
              <a:ext uri="{FF2B5EF4-FFF2-40B4-BE49-F238E27FC236}">
                <a16:creationId xmlns:a16="http://schemas.microsoft.com/office/drawing/2014/main" id="{9D60A664-593D-B0B0-E8D7-7898A0E09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备注占位符 2">
            <a:extLst>
              <a:ext uri="{FF2B5EF4-FFF2-40B4-BE49-F238E27FC236}">
                <a16:creationId xmlns:a16="http://schemas.microsoft.com/office/drawing/2014/main" id="{E7160E27-F564-BF3C-80A1-38AD318DA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总之：只要能一个个的排下去，并且包含了所有元素，即是可数的</a:t>
            </a:r>
          </a:p>
        </p:txBody>
      </p:sp>
      <p:sp>
        <p:nvSpPr>
          <p:cNvPr id="65539" name="灯片编号占位符 3">
            <a:extLst>
              <a:ext uri="{FF2B5EF4-FFF2-40B4-BE49-F238E27FC236}">
                <a16:creationId xmlns:a16="http://schemas.microsoft.com/office/drawing/2014/main" id="{D7F0F783-33C1-54FE-96FA-0F4B359C0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7D3A0F3E-52D9-F545-9C69-8983F7128946}" type="slidenum">
              <a:rPr lang="zh-CN" altLang="en-US" sz="1200" smtClean="0"/>
              <a:pPr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A22F8357-F086-1F73-C4E1-B57C90DF1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490571D0-8BB7-52DC-FA14-056707FED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45BAD3AC-3F1A-9A7F-82CC-79FF61F8F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5BD33BFF-C6F9-DA4A-9DBD-C288DA5952F9}" type="slidenum">
              <a:rPr lang="zh-CN" altLang="en-US" sz="1200" smtClean="0"/>
              <a:pPr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3520CCDB-07DE-427C-07F9-24C207234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6CF798AC-D326-4C9C-FD4A-BA1F840A0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34D86863-18DD-D88A-BC5B-47BA365ED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003F347E-55EB-AB46-A291-15B5EB952863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D3F4C5E2-2EBB-882C-BF3D-51CD77C5C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836353A7-9C3C-2E9C-D5D5-1C93045DC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7B252080-590E-F2AA-A232-546CA3A67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D57AFFD4-D50A-B644-8EEF-8222EF6EB1D9}" type="slidenum">
              <a:rPr lang="zh-CN" altLang="en-US" sz="1200" smtClean="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B0B6B5DE-F61F-6B16-9312-2D083BA1F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2ECDE1-6342-DE47-BF5B-579F2FFEEE0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3487BEF-EF8F-2704-74A5-BED132F76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4AEA3A9-2A8C-3FE7-2258-958681B5F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873CFDC8-1DE9-C0D4-AA59-8A26A41D4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F08DC5-05B0-354D-A1E1-73B5DE9F5E5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EE346B2-A08C-3FFD-DBB0-88983CF52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64FF74C-0E10-88CB-68CB-C3BFCB31A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1400">
                <a:latin typeface="Arial" panose="020B0604020202020204" pitchFamily="34" charset="0"/>
              </a:rPr>
              <a:t>定理1.3.2 </a:t>
            </a:r>
            <a:r>
              <a:rPr lang="zh-CN" altLang="en-US" sz="1400">
                <a:solidFill>
                  <a:schemeClr val="tx2"/>
                </a:solidFill>
                <a:latin typeface="Arial" panose="020B0604020202020204" pitchFamily="34" charset="0"/>
              </a:rPr>
              <a:t>可数集合的子集仍为可数集合。其逆否命题：若某集合的一个子集是不可数集合，则该集合也是不可数集合。</a:t>
            </a:r>
          </a:p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Arial" panose="020B0604020202020204" pitchFamily="34" charset="0"/>
              </a:rPr>
              <a:t>根据假设，（</a:t>
            </a:r>
            <a:r>
              <a:rPr lang="en-US" altLang="zh-CN" sz="140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400">
                <a:solidFill>
                  <a:schemeClr val="tx2"/>
                </a:solidFill>
                <a:latin typeface="Arial" panose="020B0604020202020204" pitchFamily="34" charset="0"/>
              </a:rPr>
              <a:t>）式这个序列与自然数集合可以建立一一映射。</a:t>
            </a:r>
          </a:p>
          <a:p>
            <a:pPr eaLnBrk="1" hangingPunct="1"/>
            <a:endParaRPr lang="en-US" altLang="zh-CN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3AFF31F0-F22A-4E52-9D8B-63BB4FA2C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749E6-1C7B-594C-A714-E05FCCA7758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C120C6A-045D-82CF-9D3A-B0DE01818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8252F20-9F83-41D9-1AD2-03605488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6DDDDF9C-ECA9-AD13-42BC-EDC2A352E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C55220-C0BF-E943-B29C-9D6D688C049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929CA0B-A125-AA85-C031-D5C00ADA1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ECBA0C-74D7-DB2D-3B65-E8AB0FB39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400" dirty="0">
              <a:solidFill>
                <a:schemeClr val="tx2"/>
              </a:solidFill>
              <a:latin typeface="宋体" panose="02010600030101010101" pitchFamily="2" charset="-122"/>
              <a:sym typeface="Symbol" pitchFamily="2" charset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41C97831-1B65-F293-36B8-3E229479B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B6E304-4F9D-8E48-8909-E0510145812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ED8F32F-3B58-1C39-E0CD-B2E8F781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4C2F7D8-7080-62A9-898D-17AA42AFB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>
            <a:extLst>
              <a:ext uri="{FF2B5EF4-FFF2-40B4-BE49-F238E27FC236}">
                <a16:creationId xmlns:a16="http://schemas.microsoft.com/office/drawing/2014/main" id="{2C10C163-E905-7A16-F9B4-866D42FDE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备注占位符 2">
            <a:extLst>
              <a:ext uri="{FF2B5EF4-FFF2-40B4-BE49-F238E27FC236}">
                <a16:creationId xmlns:a16="http://schemas.microsoft.com/office/drawing/2014/main" id="{39876625-EE12-48E5-C378-F9F80EF7E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7283" name="灯片编号占位符 3">
            <a:extLst>
              <a:ext uri="{FF2B5EF4-FFF2-40B4-BE49-F238E27FC236}">
                <a16:creationId xmlns:a16="http://schemas.microsoft.com/office/drawing/2014/main" id="{FD0341DD-1923-312F-4825-B994F842E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5272C694-2B73-F949-8A76-D4DDDCF0A63C}" type="slidenum">
              <a:rPr lang="zh-CN" altLang="en-US" sz="1200" smtClean="0"/>
              <a:pPr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2BA4EBA4-3CFF-3837-BD9E-8A81660B5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2C579B-6EF2-954E-8694-9D6C47B5A7A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F0F4F3F7-11EB-83D3-1D64-A922B6FEF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F08E543-C05D-A9F8-1B30-CEA94E66E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有了这个结论，我们就可以构造基数任意大的集合。如|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R|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  <a:sym typeface="Symbol" pitchFamily="2" charset="2"/>
              </a:rPr>
              <a:t>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|2</a:t>
            </a:r>
            <a:r>
              <a:rPr lang="en-US" altLang="zh-CN" b="1" baseline="30000"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|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  <a:sym typeface="Symbol" pitchFamily="2" charset="2"/>
              </a:rPr>
              <a:t>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||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  <a:sym typeface="Symbol" pitchFamily="2" charset="2"/>
              </a:rPr>
              <a:t>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…  。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>
            <a:extLst>
              <a:ext uri="{FF2B5EF4-FFF2-40B4-BE49-F238E27FC236}">
                <a16:creationId xmlns:a16="http://schemas.microsoft.com/office/drawing/2014/main" id="{3E206840-45ED-2BB5-DEE5-0ED7FB908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备注占位符 2">
            <a:extLst>
              <a:ext uri="{FF2B5EF4-FFF2-40B4-BE49-F238E27FC236}">
                <a16:creationId xmlns:a16="http://schemas.microsoft.com/office/drawing/2014/main" id="{C749BD27-2014-975C-38AD-87D474398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1379" name="灯片编号占位符 3">
            <a:extLst>
              <a:ext uri="{FF2B5EF4-FFF2-40B4-BE49-F238E27FC236}">
                <a16:creationId xmlns:a16="http://schemas.microsoft.com/office/drawing/2014/main" id="{E5B29F17-06E0-DCDC-B64E-8D5A04EDA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4DA7DC56-163D-604C-A13D-FB9C412A3C05}" type="slidenum">
              <a:rPr lang="zh-CN" altLang="en-US" sz="1200" smtClean="0"/>
              <a:pPr/>
              <a:t>57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6729EDA-7B9A-42E8-35B6-C1A700687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ED378A-980B-E440-98CD-5DF9B868BD0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48F09A-E311-3854-5348-81462BBAE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0E5B4A6-F079-EA97-3336-840250570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BB5DB6A-4301-9C0B-9890-0E6C2A57F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982FD0-10D7-E442-8EDB-2CBC89D0BD8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75A4F41-6926-5059-D3FB-9D9A26B4A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CCA735C-B4BC-9BFB-E6C9-82F6C089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sz="1400" dirty="0">
              <a:latin typeface="Arial" panose="020B0604020202020204" pitchFamily="34" charset="0"/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CCCA139C-E9B1-321A-F3EC-A61B123DC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DB439C0A-4963-014A-00AC-92C3184D0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8C283C81-9116-7E0D-1222-91510FA36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8866B42C-EB58-AF47-AC79-063231DCF04A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9D6FD2B5-632C-D4E5-A36E-404807C1B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1EA0EF1D-1E77-2773-9E58-ABDAC75A2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5C3A6EFC-6D4D-148C-B8E7-E903D28BD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242C46A8-A238-F14C-A81F-563E75E5142D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57EACA21-B3F9-CDF8-959A-6EA625CC1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0B651858-2492-FEEF-E667-487201E2C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977CFDFF-94C7-602A-3BC1-34B27C947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D7FA4745-0D69-BE4A-B915-7320AE7D9E0A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2FC1FD31-580C-E31B-598B-69A65EE6B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CEFF540C-C7A5-A491-EA3C-20CC7DB44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E5B745B0-7FA7-24F7-7624-A97753743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28DA24DE-A3FB-5046-8474-827F1DC2CFB5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1CCA4D72-17EF-F37B-2F61-57604D9BE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608AB7-63E2-D242-8427-4BE25C17A46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C5302-2932-A02C-1C97-E34F46DA8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85EAC2B-F13F-74D0-8919-1FC43B19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映射的乘积即函数的合成，</a:t>
            </a:r>
            <a:r>
              <a:rPr lang="en-US" altLang="zh-CN">
                <a:latin typeface="Arial" panose="020B0604020202020204" pitchFamily="34" charset="0"/>
              </a:rPr>
              <a:t>(f g)(x) = f(g(x))</a:t>
            </a:r>
            <a:r>
              <a:rPr lang="zh-CN" altLang="en-US">
                <a:latin typeface="Arial" panose="020B0604020202020204" pitchFamily="34" charset="0"/>
              </a:rPr>
              <a:t>的形式。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448C1DC9-4430-DB0D-696C-8B9D455FE1E7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9124DF6-9C4C-F3C9-97C0-F7450DF117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95F34E9-F342-8C36-BCBB-337E1D502B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97C4DF8-BB3D-2AA7-159A-AE8B131B73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D4DBD88-64DF-53F1-9FA4-55BAB197C0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28A04D66-8864-E5C3-B977-6AF6059AD0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2847A65E-26CB-0A17-2A22-D8BF4FE1E41E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74B3E23-9D77-5173-3C19-0CCF44BB10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2C82898F-8727-A98A-B9D8-A7ED0F98004F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E63F0E46-AA7D-B7F5-E514-DCB3AEB8FA1C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0B45F3F-561D-8B67-2381-53236503EDB9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CAC74DF4-0B12-09A1-492F-3E7B4AEAE7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338A964A-7578-5ED8-BD5E-B3330624C27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9C4FD34A-63F4-C82B-2CC9-AF0A783B2B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3E8A755A-244E-6EBE-BD19-BA087E344C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664C110C-5FCE-7741-D151-08012331AF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D2C93784-D711-EE54-278A-B76FE2FB23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006A17F-82B0-3C3B-B0C2-BA723A689EA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ABFB12D2-F517-2B35-0192-EF4C87ED11A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0862702-BFA7-EC54-122D-B359C8129B29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22202865-EA6B-84FE-E644-07CCF662183C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AEA1D44B-934A-9641-BF3E-A72C173B4CFD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47702208-73C8-7236-25A6-0DC4C7BDCDB4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1412959A-BB04-7B63-641F-2A405DD0581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3FB2D52F-FC9E-8DD8-0371-417EF8DF083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971DD592-6CE4-E2BE-F466-B8238AD25DF0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5D619FFE-8E7B-576E-1776-06726CF75EAE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A946F9D3-1298-BE6F-C63F-91E244F6F8B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BD3714A8-0DB9-7DA5-93D5-C009DBC9AF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4D16D3F1-60AD-C375-B02E-88130EE9B0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F641BDDD-E1C9-E041-7CB6-C8203A132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B1D4CEAF-F8CC-42C2-2312-7A61E461CA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94258F28-2300-059B-7190-9CA0678AB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F69FA12F-541C-2D19-C5E8-8AF9EA347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CF89-0894-AE4D-B8E9-BEF3A8B76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2408D-860E-4BCE-E664-BC03DAD8B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893D74-B630-334E-C30B-01A9F8D5E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840B01-D530-1422-1251-5D6CCE44C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54FE-4C36-6143-BFB9-0E231944E3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3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862A67-8F28-2E03-C921-1B9CC398A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04C5C-83AD-37A9-493E-24533DBDD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AF63C4-1D94-CA73-362C-5A1056B03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F2C3-6CE4-BD4E-81D8-616BE05E21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44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55F71-0ECD-FE30-B4FC-4ECB2CB69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8C8EA-59BB-086B-C603-B2B929E6B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2704C-79F3-339F-E8C7-F2DD4D596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39F0-76D5-1345-A398-9438E50E4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5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19D72F-CCC6-0C3D-B4B4-CC29B8D4A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1253-02DC-E5E8-53CB-523ADB998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36B1AD-34E2-58DA-9D84-3D77ACC5F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FA89-7B7E-A649-9136-BB0230C47A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5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0BB201-4561-CCC1-6D46-B0B3E1A42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E0F405-E297-0725-5801-BA24BC774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6DEECA-3ACE-7AED-8E11-B70F86EF6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DE9A-AB79-B344-8680-480EBDA6B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7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4717A-0719-9025-4E5D-D3629E1E33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37D5E-1395-D9DA-5F3B-CCD0E48037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FCA90-0EC1-80B7-C763-39FDFDCB6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90002-6F78-4846-8D21-92B62F045A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0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23CB8B-40DE-1729-7885-A77C207E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3CB03-FE16-2912-B0FC-1A6629A94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4758FB-FCF8-6BAC-0D4F-004DB73E0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3C078-ACB6-534C-83FB-DC4AF5A21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2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CBF494-4A77-3796-A012-E396220C0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602E73-A420-2922-71B7-F8AAA5B7E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03E41D-77BA-C5F1-E020-0DB0ABA9EE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5B8A0-2F6D-784A-B9C3-ACB1FF2358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65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A77171-AF23-92F7-D5A7-3A4258F0F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9CEE16-A521-4E0F-58BE-7BA930467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3315F-D75B-6E1D-DE52-C0E90AA1A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AD79-5E59-3644-8651-D16A283F2E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14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848ED-2ADD-DAC3-C26C-0184E8104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D8A6B-6CF5-D1BC-F49B-C50B38C0C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5C653-B223-1944-A63E-8B7EA4E72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8A745-1C60-F84A-8322-D32F4C947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29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F2E4E-E2E7-4715-7FD3-27E935DEA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4B70-E8C4-FE1C-3DC5-7E1B2AD26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28C42-7FB4-06B4-3A8E-539325761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84B1-B6A3-164E-89B5-051A0502CC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2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333C4D95-AEAE-282B-4965-D4806DAA2AD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88D691D8-04F4-D470-157E-73E1295770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1DC0CB43-CD5F-C569-7227-188618F21D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72E17799-2BF1-2591-6072-09468F444C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46A22-EA16-D5BD-2CBC-995AFA1D62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7F4FFCAF-D257-CE32-B54A-1E5307D9D3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D1A10467-8463-E78D-F37D-A0DE80EF2E0E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532A5CAC-0861-195F-3DF9-9499A570C6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09E60B48-4166-F3F8-0C7E-3A0F64433748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17F081E1-043F-0BF7-5E04-1E67A07E9EF2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0C42AFF0-662E-1FDE-E0CB-96E8F022EB7F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6DF5B21C-E1F0-9256-CE3E-94BA0EC910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28DB9853-575B-27D1-EE7B-E97A137AEA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2CA9820F-936F-59BC-5009-D16E164D1C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468BC9D0-8BB1-C4D3-5100-8F16B79A88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71E222D-96DD-11FB-3CE3-F561600598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F39E6B-CEC4-AE6D-8B71-1E3742D89B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05BDD87F-56AA-2159-1F8C-88C884A893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6B10F713-B033-93AB-8D16-CF1C287737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4B7182B1-48A6-8D12-5918-0005A27DCD77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A033111E-C1AC-BCA4-0092-0415C3ACA59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61F169B1-D562-0F9D-6FF7-C69CEA41EE4E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C35A6DCD-6E3A-DF08-4DE6-8F1E0032F84E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C985AC4B-D043-8E66-740D-D25832206FBF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87C20C68-41C9-CC4D-3950-D73CD2289E69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E2EFB715-C0FC-3ACF-AD12-8AF2357AFE78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8FDFCDEC-5408-4304-589C-6A342BA3BF6E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494613BB-A38C-4201-701B-77AFC9DDE1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D9619DE1-B18E-F7A5-81A3-A9839A1DB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3481274-B45C-93F2-7659-BFF3AF7A4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5B6659-7CE4-4F74-59E0-FB83DE36AB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22AF3C-8DFD-27C9-19D1-42B48976E7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90AF95-726B-E6DB-50FD-95B5311D34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F7B84D8-3DD8-D049-B2AD-3591C275A3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02" r:id="rId1"/>
    <p:sldLayoutId id="2147485591" r:id="rId2"/>
    <p:sldLayoutId id="2147485592" r:id="rId3"/>
    <p:sldLayoutId id="2147485593" r:id="rId4"/>
    <p:sldLayoutId id="2147485594" r:id="rId5"/>
    <p:sldLayoutId id="2147485595" r:id="rId6"/>
    <p:sldLayoutId id="2147485596" r:id="rId7"/>
    <p:sldLayoutId id="2147485597" r:id="rId8"/>
    <p:sldLayoutId id="2147485598" r:id="rId9"/>
    <p:sldLayoutId id="2147485599" r:id="rId10"/>
    <p:sldLayoutId id="2147485600" r:id="rId11"/>
    <p:sldLayoutId id="214748560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  <a:cs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A3D17FD8-2A15-F91B-6C95-3EA1292DAF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1884363"/>
            <a:ext cx="4953000" cy="1905000"/>
          </a:xfrm>
        </p:spPr>
        <p:txBody>
          <a:bodyPr/>
          <a:lstStyle/>
          <a:p>
            <a:pPr eaLnBrk="1" hangingPunct="1"/>
            <a:r>
              <a:rPr lang="zh-CN" altLang="en-US" sz="6000" b="1">
                <a:latin typeface="Times New Roman" panose="02020603050405020304" pitchFamily="18" charset="0"/>
              </a:rPr>
              <a:t>§1.3  映  射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1B1793DC-03E9-1FCD-6E62-8036C9753E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8288"/>
            <a:ext cx="6400800" cy="25908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映射</a:t>
            </a:r>
          </a:p>
          <a:p>
            <a:pPr eaLnBrk="1" hangingPunct="1"/>
            <a:r>
              <a:rPr lang="zh-CN" altLang="en-US"/>
              <a:t>可数集合</a:t>
            </a:r>
          </a:p>
          <a:p>
            <a:pPr eaLnBrk="1" hangingPunct="1"/>
            <a:r>
              <a:rPr lang="zh-CN" altLang="en-US"/>
              <a:t>不可数集合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FB8D06-B79B-4831-57B6-77C2104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4CF89-0894-AE4D-B8E9-BEF3A8B76C57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25BAE490-9D92-D8E5-E2CF-348687471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59813" cy="56610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例：</a:t>
            </a:r>
            <a:r>
              <a:rPr lang="zh-CN" altLang="en-US" sz="3200"/>
              <a:t>设</a:t>
            </a:r>
            <a:r>
              <a:rPr lang="en-US" altLang="zh-CN" sz="3200"/>
              <a:t>A={1,2,3},B={a,b,c,d},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ym typeface="Symbol" pitchFamily="2" charset="2"/>
              </a:rPr>
              <a:t>       </a:t>
            </a:r>
            <a:r>
              <a:rPr lang="en-US" altLang="zh-CN" sz="3200"/>
              <a:t> ：A </a:t>
            </a:r>
            <a:r>
              <a:rPr lang="en-US" altLang="zh-CN" sz="3200">
                <a:sym typeface="Symbol" pitchFamily="2" charset="2"/>
              </a:rPr>
              <a:t> B</a:t>
            </a:r>
            <a:r>
              <a:rPr lang="zh-CN" altLang="en-US" sz="3200">
                <a:sym typeface="Symbol" pitchFamily="2" charset="2"/>
              </a:rPr>
              <a:t>的映射(单射)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200">
              <a:sym typeface="Symbol" pitchFamily="2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>
                <a:sym typeface="Symbol" pitchFamily="2" charset="2"/>
              </a:rPr>
              <a:t>显然，单射未必满射；满射未必单射。     </a:t>
            </a:r>
            <a:endParaRPr lang="en-US" altLang="zh-CN" sz="2000">
              <a:solidFill>
                <a:srgbClr val="FFFF00"/>
              </a:solidFill>
              <a:sym typeface="Symbol" pitchFamily="2" charset="2"/>
            </a:endParaRPr>
          </a:p>
        </p:txBody>
      </p:sp>
      <p:grpSp>
        <p:nvGrpSpPr>
          <p:cNvPr id="30722" name="组合 12">
            <a:extLst>
              <a:ext uri="{FF2B5EF4-FFF2-40B4-BE49-F238E27FC236}">
                <a16:creationId xmlns:a16="http://schemas.microsoft.com/office/drawing/2014/main" id="{55908CFB-8602-57D7-C7FF-AE3526CCAF68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773238"/>
            <a:ext cx="4319588" cy="3527425"/>
            <a:chOff x="1908175" y="2565400"/>
            <a:chExt cx="4319588" cy="3527425"/>
          </a:xfrm>
        </p:grpSpPr>
        <p:sp>
          <p:nvSpPr>
            <p:cNvPr id="30723" name="Text Box 5">
              <a:extLst>
                <a:ext uri="{FF2B5EF4-FFF2-40B4-BE49-F238E27FC236}">
                  <a16:creationId xmlns:a16="http://schemas.microsoft.com/office/drawing/2014/main" id="{01B86F18-5C9D-4EBB-875A-31DE934E3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675" y="3381375"/>
              <a:ext cx="412750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FFFF00"/>
                  </a:solidFill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FFFF00"/>
                  </a:solidFill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30724" name="Text Box 6">
              <a:extLst>
                <a:ext uri="{FF2B5EF4-FFF2-40B4-BE49-F238E27FC236}">
                  <a16:creationId xmlns:a16="http://schemas.microsoft.com/office/drawing/2014/main" id="{DEA1A923-B863-1984-AE11-1551250ED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3273425"/>
              <a:ext cx="412750" cy="228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FFFF00"/>
                  </a:solidFill>
                </a:rPr>
                <a:t>d</a:t>
              </a:r>
            </a:p>
          </p:txBody>
        </p:sp>
        <p:sp>
          <p:nvSpPr>
            <p:cNvPr id="30725" name="Line 7">
              <a:extLst>
                <a:ext uri="{FF2B5EF4-FFF2-40B4-BE49-F238E27FC236}">
                  <a16:creationId xmlns:a16="http://schemas.microsoft.com/office/drawing/2014/main" id="{65D04F9B-E039-9DA1-2302-DC9388C33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365760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6" name="Line 8">
              <a:extLst>
                <a:ext uri="{FF2B5EF4-FFF2-40B4-BE49-F238E27FC236}">
                  <a16:creationId xmlns:a16="http://schemas.microsoft.com/office/drawing/2014/main" id="{E1E75AE0-BA45-295E-4958-D55ECA324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419100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7" name="Line 9">
              <a:extLst>
                <a:ext uri="{FF2B5EF4-FFF2-40B4-BE49-F238E27FC236}">
                  <a16:creationId xmlns:a16="http://schemas.microsoft.com/office/drawing/2014/main" id="{E99447B0-F9E0-1573-157B-AA189DEA6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480060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8" name="Rectangle 12">
              <a:extLst>
                <a:ext uri="{FF2B5EF4-FFF2-40B4-BE49-F238E27FC236}">
                  <a16:creationId xmlns:a16="http://schemas.microsoft.com/office/drawing/2014/main" id="{B7A8D559-FDFF-3B6B-67D1-4508F7B7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513" y="2636838"/>
              <a:ext cx="514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A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0729" name="Rectangle 13">
              <a:extLst>
                <a:ext uri="{FF2B5EF4-FFF2-40B4-BE49-F238E27FC236}">
                  <a16:creationId xmlns:a16="http://schemas.microsoft.com/office/drawing/2014/main" id="{4718C97E-70B4-9A9F-4C28-9F8A82399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2565400"/>
              <a:ext cx="488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sym typeface="Symbol" pitchFamily="2" charset="2"/>
                </a:rPr>
                <a:t>B</a:t>
              </a:r>
              <a:endParaRPr lang="zh-CN" altLang="en-US">
                <a:solidFill>
                  <a:schemeClr val="tx2"/>
                </a:solidFill>
                <a:sym typeface="Symbol" pitchFamily="2" charset="2"/>
              </a:endParaRPr>
            </a:p>
          </p:txBody>
        </p:sp>
        <p:sp>
          <p:nvSpPr>
            <p:cNvPr id="30730" name="Oval 15">
              <a:extLst>
                <a:ext uri="{FF2B5EF4-FFF2-40B4-BE49-F238E27FC236}">
                  <a16:creationId xmlns:a16="http://schemas.microsoft.com/office/drawing/2014/main" id="{FF03F2EC-BBCE-ADA4-6384-D980A8AA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3284538"/>
              <a:ext cx="1152525" cy="28082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0731" name="Oval 16">
              <a:extLst>
                <a:ext uri="{FF2B5EF4-FFF2-40B4-BE49-F238E27FC236}">
                  <a16:creationId xmlns:a16="http://schemas.microsoft.com/office/drawing/2014/main" id="{496AC029-230E-C3B6-71E3-1A2D4646E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3284538"/>
              <a:ext cx="1223963" cy="28082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C3D75-2B87-00C8-1EE0-841C04C7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506DCB9A-B896-037C-DAA2-CA35178F4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定义1.3.4    1-1</a:t>
            </a:r>
            <a:r>
              <a:rPr lang="zh-CN" altLang="en-US" sz="4000" b="1">
                <a:latin typeface="宋体" panose="02010600030101010101" pitchFamily="2" charset="-122"/>
              </a:rPr>
              <a:t>映射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C67A5AE-4551-207F-F719-E2093E967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24000"/>
            <a:ext cx="8351838" cy="4572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设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zh-CN" altLang="en-US" sz="3300">
                <a:latin typeface="宋体" panose="02010600030101010101" pitchFamily="2" charset="-122"/>
              </a:rPr>
              <a:t>是集合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到集合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内的映射。如果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zh-CN" altLang="en-US" sz="3300">
                <a:latin typeface="宋体" panose="02010600030101010101" pitchFamily="2" charset="-122"/>
              </a:rPr>
              <a:t>既是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到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的满射，又是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到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的单射，则称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zh-CN" altLang="en-US" sz="3300">
                <a:latin typeface="宋体" panose="02010600030101010101" pitchFamily="2" charset="-122"/>
              </a:rPr>
              <a:t>为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到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的</a:t>
            </a:r>
            <a:r>
              <a:rPr lang="zh-CN" altLang="en-US" sz="3300">
                <a:solidFill>
                  <a:schemeClr val="tx2"/>
                </a:solidFill>
              </a:rPr>
              <a:t>1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300">
                <a:solidFill>
                  <a:schemeClr val="tx2"/>
                </a:solidFill>
              </a:rPr>
              <a:t>1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映射</a:t>
            </a:r>
            <a:r>
              <a:rPr lang="zh-CN" altLang="en-US" sz="3300">
                <a:latin typeface="宋体" panose="02010600030101010101" pitchFamily="2" charset="-122"/>
              </a:rPr>
              <a:t>(</a:t>
            </a:r>
            <a:r>
              <a:rPr lang="en-US" altLang="zh-CN" sz="3300" i="1"/>
              <a:t>one-to-one correspond-ence</a:t>
            </a:r>
            <a:r>
              <a:rPr lang="en-US" altLang="zh-CN" sz="3300">
                <a:latin typeface="宋体" panose="02010600030101010101" pitchFamily="2" charset="-122"/>
              </a:rPr>
              <a:t>),</a:t>
            </a:r>
            <a:r>
              <a:rPr lang="zh-CN" altLang="en-US" sz="3300">
                <a:latin typeface="宋体" panose="02010600030101010101" pitchFamily="2" charset="-122"/>
              </a:rPr>
              <a:t>或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双射</a:t>
            </a:r>
            <a:r>
              <a:rPr lang="zh-CN" altLang="en-US" sz="3300">
                <a:latin typeface="宋体" panose="02010600030101010101" pitchFamily="2" charset="-122"/>
              </a:rPr>
              <a:t>(</a:t>
            </a:r>
            <a:r>
              <a:rPr lang="en-US" altLang="zh-CN" sz="3300" i="1"/>
              <a:t>bijection)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  <a:endParaRPr lang="en-US" altLang="zh-CN" sz="3300">
              <a:solidFill>
                <a:srgbClr val="FFFF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159A71-924C-9A96-40C8-2F9DD4CE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98D802D7-9E83-E246-BB59-E85F4A397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1371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/>
              <a:t>设</a:t>
            </a:r>
            <a:r>
              <a:rPr lang="en-US" altLang="zh-CN"/>
              <a:t>A={1,2,3,4},B={a,b,c,d},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/>
              <a:t> ：A </a:t>
            </a:r>
            <a:r>
              <a:rPr lang="en-US" altLang="zh-CN">
                <a:sym typeface="Symbol" pitchFamily="2" charset="2"/>
              </a:rPr>
              <a:t> B</a:t>
            </a:r>
            <a:r>
              <a:rPr lang="zh-CN" altLang="en-US">
                <a:sym typeface="Symbol" pitchFamily="2" charset="2"/>
              </a:rPr>
              <a:t>的映射(</a:t>
            </a:r>
            <a:r>
              <a:rPr lang="zh-CN" altLang="en-US"/>
              <a:t>1</a:t>
            </a:r>
            <a:r>
              <a:rPr lang="zh-CN" altLang="en-US">
                <a:latin typeface="宋体" panose="02010600030101010101" pitchFamily="2" charset="-122"/>
              </a:rPr>
              <a:t>-</a:t>
            </a:r>
            <a:r>
              <a:rPr lang="zh-CN" altLang="en-US"/>
              <a:t>1</a:t>
            </a:r>
            <a:r>
              <a:rPr lang="zh-CN" altLang="en-US">
                <a:latin typeface="宋体" panose="02010600030101010101" pitchFamily="2" charset="-122"/>
              </a:rPr>
              <a:t>映射</a:t>
            </a:r>
            <a:r>
              <a:rPr lang="zh-CN" altLang="en-US">
                <a:sym typeface="Symbol" pitchFamily="2" charset="2"/>
              </a:rPr>
              <a:t>)</a:t>
            </a:r>
            <a:endParaRPr lang="en-US" altLang="zh-CN">
              <a:sym typeface="Symbol" pitchFamily="2" charset="2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DF773BD-D2EA-401E-54DA-29831FA17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23850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sz="4500" b="1"/>
              <a:t>例：</a:t>
            </a:r>
          </a:p>
        </p:txBody>
      </p:sp>
      <p:grpSp>
        <p:nvGrpSpPr>
          <p:cNvPr id="34819" name="Group 12">
            <a:extLst>
              <a:ext uri="{FF2B5EF4-FFF2-40B4-BE49-F238E27FC236}">
                <a16:creationId xmlns:a16="http://schemas.microsoft.com/office/drawing/2014/main" id="{BD731241-F6F6-FF56-A942-69D69EC4CA1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743200"/>
            <a:ext cx="3657600" cy="2927350"/>
            <a:chOff x="1392" y="1728"/>
            <a:chExt cx="2304" cy="1844"/>
          </a:xfrm>
        </p:grpSpPr>
        <p:sp>
          <p:nvSpPr>
            <p:cNvPr id="34822" name="Text Box 4">
              <a:extLst>
                <a:ext uri="{FF2B5EF4-FFF2-40B4-BE49-F238E27FC236}">
                  <a16:creationId xmlns:a16="http://schemas.microsoft.com/office/drawing/2014/main" id="{8529766E-CDC3-3BF0-F680-111CC34E9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2130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4</a:t>
              </a:r>
            </a:p>
          </p:txBody>
        </p:sp>
        <p:sp>
          <p:nvSpPr>
            <p:cNvPr id="34823" name="Text Box 5">
              <a:extLst>
                <a:ext uri="{FF2B5EF4-FFF2-40B4-BE49-F238E27FC236}">
                  <a16:creationId xmlns:a16="http://schemas.microsoft.com/office/drawing/2014/main" id="{3177FCD6-656A-8A53-67A9-CDC6B5E2E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062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34824" name="Line 6">
              <a:extLst>
                <a:ext uri="{FF2B5EF4-FFF2-40B4-BE49-F238E27FC236}">
                  <a16:creationId xmlns:a16="http://schemas.microsoft.com/office/drawing/2014/main" id="{D985B0BE-3699-05B7-286E-FA21E4DB1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30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5" name="Line 7">
              <a:extLst>
                <a:ext uri="{FF2B5EF4-FFF2-40B4-BE49-F238E27FC236}">
                  <a16:creationId xmlns:a16="http://schemas.microsoft.com/office/drawing/2014/main" id="{55C20DCB-2F60-0665-D363-B02D2846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4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Line 8">
              <a:extLst>
                <a:ext uri="{FF2B5EF4-FFF2-40B4-BE49-F238E27FC236}">
                  <a16:creationId xmlns:a16="http://schemas.microsoft.com/office/drawing/2014/main" id="{E95D2011-9DE7-4EB2-0D22-2B713C328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Rectangle 9">
              <a:extLst>
                <a:ext uri="{FF2B5EF4-FFF2-40B4-BE49-F238E27FC236}">
                  <a16:creationId xmlns:a16="http://schemas.microsoft.com/office/drawing/2014/main" id="{E5C529FE-EB97-471A-061B-E4D449EF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28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A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4828" name="Rectangle 10">
              <a:extLst>
                <a:ext uri="{FF2B5EF4-FFF2-40B4-BE49-F238E27FC236}">
                  <a16:creationId xmlns:a16="http://schemas.microsoft.com/office/drawing/2014/main" id="{CDDAE9DE-8F8F-DE2E-9B00-84ED282C6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728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sym typeface="Symbol" pitchFamily="2" charset="2"/>
                </a:rPr>
                <a:t>B</a:t>
              </a:r>
              <a:endParaRPr lang="zh-CN" altLang="en-US">
                <a:solidFill>
                  <a:schemeClr val="tx2"/>
                </a:solidFill>
                <a:sym typeface="Symbol" pitchFamily="2" charset="2"/>
              </a:endParaRPr>
            </a:p>
          </p:txBody>
        </p:sp>
        <p:sp>
          <p:nvSpPr>
            <p:cNvPr id="34829" name="Line 11">
              <a:extLst>
                <a:ext uri="{FF2B5EF4-FFF2-40B4-BE49-F238E27FC236}">
                  <a16:creationId xmlns:a16="http://schemas.microsoft.com/office/drawing/2014/main" id="{ACBD5330-1E21-21D7-5179-77DCFF7C0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20" name="Oval 13">
            <a:extLst>
              <a:ext uri="{FF2B5EF4-FFF2-40B4-BE49-F238E27FC236}">
                <a16:creationId xmlns:a16="http://schemas.microsoft.com/office/drawing/2014/main" id="{B175B3D2-BB6F-41C3-362D-3754DA63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223963" cy="26654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21" name="Oval 14">
            <a:extLst>
              <a:ext uri="{FF2B5EF4-FFF2-40B4-BE49-F238E27FC236}">
                <a16:creationId xmlns:a16="http://schemas.microsoft.com/office/drawing/2014/main" id="{19F02163-6318-8A09-0602-E98C6120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357563"/>
            <a:ext cx="1295400" cy="2592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97444B-9A97-643E-EB94-61ABCD1C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2F509AD9-9292-A6AE-021E-3147B4FF1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76250"/>
            <a:ext cx="8839200" cy="6121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solidFill>
                  <a:schemeClr val="tx2"/>
                </a:solidFill>
              </a:rPr>
              <a:t>例</a:t>
            </a:r>
            <a:r>
              <a:rPr lang="en-US" altLang="zh-CN" sz="240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A={1,2},B={0},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2" charset="2"/>
              </a:rPr>
              <a:t>                 ={(1,0),(2,0)}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2" charset="2"/>
              </a:rPr>
              <a:t>                </a:t>
            </a:r>
            <a:r>
              <a:rPr lang="zh-CN" altLang="en-US" sz="2800">
                <a:solidFill>
                  <a:schemeClr val="tx2"/>
                </a:solidFill>
                <a:sym typeface="Symbol" pitchFamily="2" charset="2"/>
              </a:rPr>
              <a:t>满射，非单射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ym typeface="Symbol" pitchFamily="2" charset="2"/>
              </a:rPr>
              <a:t>（</a:t>
            </a:r>
            <a:r>
              <a:rPr lang="en-US" altLang="zh-CN" sz="2800">
                <a:sym typeface="Symbol" pitchFamily="2" charset="2"/>
              </a:rPr>
              <a:t>2</a:t>
            </a:r>
            <a:r>
              <a:rPr lang="zh-CN" altLang="en-US" sz="2800">
                <a:sym typeface="Symbol" pitchFamily="2" charset="2"/>
              </a:rPr>
              <a:t>） </a:t>
            </a:r>
            <a:r>
              <a:rPr lang="en-US" altLang="zh-CN" sz="2400"/>
              <a:t>A={a,b},B={2,4,6},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2" charset="2"/>
              </a:rPr>
              <a:t>                 ={(a,2),(b,6)}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ym typeface="Symbol" pitchFamily="2" charset="2"/>
              </a:rPr>
              <a:t>                </a:t>
            </a:r>
            <a:r>
              <a:rPr lang="zh-CN" altLang="en-US" sz="2800">
                <a:solidFill>
                  <a:schemeClr val="tx2"/>
                </a:solidFill>
                <a:sym typeface="Symbol" pitchFamily="2" charset="2"/>
              </a:rPr>
              <a:t>单射，非满射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ym typeface="Symbol" pitchFamily="2" charset="2"/>
              </a:rPr>
              <a:t>（</a:t>
            </a:r>
            <a:r>
              <a:rPr lang="en-US" altLang="zh-CN" sz="2800">
                <a:sym typeface="Symbol" pitchFamily="2" charset="2"/>
              </a:rPr>
              <a:t>3</a:t>
            </a:r>
            <a:r>
              <a:rPr lang="zh-CN" altLang="en-US" sz="2800">
                <a:sym typeface="Symbol" pitchFamily="2" charset="2"/>
              </a:rPr>
              <a:t>）</a:t>
            </a:r>
            <a:r>
              <a:rPr lang="en-US" altLang="zh-CN" sz="2800">
                <a:sym typeface="Symbol" pitchFamily="2" charset="2"/>
              </a:rPr>
              <a:t>A=N,B=N,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2" charset="2"/>
              </a:rPr>
              <a:t>                ={(x,2x)|x</a:t>
            </a:r>
            <a:r>
              <a:rPr lang="en-US" altLang="zh-CN" sz="2400">
                <a:sym typeface="Symbol" pitchFamily="2" charset="2"/>
              </a:rPr>
              <a:t>N}-- </a:t>
            </a:r>
            <a:r>
              <a:rPr lang="en-US" altLang="zh-CN" sz="2800">
                <a:sym typeface="Symbol" pitchFamily="2" charset="2"/>
              </a:rPr>
              <a:t>(x)=2x, x</a:t>
            </a:r>
            <a:r>
              <a:rPr lang="en-US" altLang="zh-CN" sz="2400">
                <a:sym typeface="Symbol" pitchFamily="2" charset="2"/>
              </a:rPr>
              <a:t>N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ym typeface="Symbol" pitchFamily="2" charset="2"/>
              </a:rPr>
              <a:t>                   </a:t>
            </a:r>
            <a:r>
              <a:rPr lang="zh-CN" altLang="en-US" sz="2800">
                <a:solidFill>
                  <a:schemeClr val="tx2"/>
                </a:solidFill>
                <a:sym typeface="Symbol" pitchFamily="2" charset="2"/>
              </a:rPr>
              <a:t>单射，非满射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ym typeface="Symbol" pitchFamily="2" charset="2"/>
              </a:rPr>
              <a:t>          若</a:t>
            </a:r>
            <a:r>
              <a:rPr lang="en-US" altLang="zh-CN" sz="2800">
                <a:sym typeface="Symbol" pitchFamily="2" charset="2"/>
              </a:rPr>
              <a:t>B=2N</a:t>
            </a:r>
            <a:r>
              <a:rPr lang="zh-CN" altLang="en-US" sz="2800">
                <a:sym typeface="Symbol" pitchFamily="2" charset="2"/>
              </a:rPr>
              <a:t>，则</a:t>
            </a:r>
            <a:r>
              <a:rPr lang="en-US" altLang="zh-CN" sz="2800">
                <a:solidFill>
                  <a:schemeClr val="tx2"/>
                </a:solidFill>
                <a:sym typeface="Symbol" pitchFamily="2" charset="2"/>
              </a:rPr>
              <a:t>1-1</a:t>
            </a:r>
            <a:r>
              <a:rPr lang="zh-CN" altLang="en-US" sz="2800">
                <a:solidFill>
                  <a:schemeClr val="tx2"/>
                </a:solidFill>
                <a:sym typeface="Symbol" pitchFamily="2" charset="2"/>
              </a:rPr>
              <a:t>映射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ym typeface="Symbol" pitchFamily="2" charset="2"/>
              </a:rPr>
              <a:t>（</a:t>
            </a:r>
            <a:r>
              <a:rPr lang="en-US" altLang="zh-CN" sz="2800">
                <a:sym typeface="Symbol" pitchFamily="2" charset="2"/>
              </a:rPr>
              <a:t>4</a:t>
            </a:r>
            <a:r>
              <a:rPr lang="zh-CN" altLang="en-US" sz="2800">
                <a:sym typeface="Symbol" pitchFamily="2" charset="2"/>
              </a:rPr>
              <a:t>） </a:t>
            </a:r>
            <a:r>
              <a:rPr lang="en-US" altLang="zh-CN" sz="2800">
                <a:sym typeface="Symbol" pitchFamily="2" charset="2"/>
              </a:rPr>
              <a:t>A=Z,B=Z,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ym typeface="Symbol" pitchFamily="2" charset="2"/>
              </a:rPr>
              <a:t>                 ={(x,x+1)|x</a:t>
            </a:r>
            <a:r>
              <a:rPr lang="en-US" altLang="zh-CN" sz="2400">
                <a:sym typeface="Symbol" pitchFamily="2" charset="2"/>
              </a:rPr>
              <a:t>Z}-- </a:t>
            </a:r>
            <a:r>
              <a:rPr lang="en-US" altLang="zh-CN" sz="2800">
                <a:sym typeface="Symbol" pitchFamily="2" charset="2"/>
              </a:rPr>
              <a:t>(x)=x+1, x</a:t>
            </a:r>
            <a:r>
              <a:rPr lang="en-US" altLang="zh-CN" sz="2400">
                <a:sym typeface="Symbol" pitchFamily="2" charset="2"/>
              </a:rPr>
              <a:t>Z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ym typeface="Symbol" pitchFamily="2" charset="2"/>
              </a:rPr>
              <a:t>                   </a:t>
            </a:r>
            <a:r>
              <a:rPr lang="en-US" altLang="zh-CN" sz="2800">
                <a:solidFill>
                  <a:schemeClr val="tx2"/>
                </a:solidFill>
                <a:sym typeface="Symbol" pitchFamily="2" charset="2"/>
              </a:rPr>
              <a:t>1-1</a:t>
            </a:r>
            <a:r>
              <a:rPr lang="zh-CN" altLang="en-US" sz="2800">
                <a:solidFill>
                  <a:schemeClr val="tx2"/>
                </a:solidFill>
                <a:sym typeface="Symbol" pitchFamily="2" charset="2"/>
              </a:rPr>
              <a:t>映射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DAF8CF-6571-4712-2118-EFDA5A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8">
            <a:extLst>
              <a:ext uri="{FF2B5EF4-FFF2-40B4-BE49-F238E27FC236}">
                <a16:creationId xmlns:a16="http://schemas.microsoft.com/office/drawing/2014/main" id="{D390691A-0DC5-A643-3D3D-F9981D0AE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逆映射(</a:t>
            </a:r>
            <a:r>
              <a:rPr lang="en-US" altLang="zh-CN" sz="4000" b="1" i="1">
                <a:latin typeface="Times New Roman" panose="02020603050405020304" pitchFamily="18" charset="0"/>
              </a:rPr>
              <a:t>inverse mapping</a:t>
            </a:r>
            <a:r>
              <a:rPr lang="en-US" altLang="zh-CN" sz="4000" b="1">
                <a:latin typeface="宋体" panose="02010600030101010101" pitchFamily="2" charset="-122"/>
              </a:rPr>
              <a:t>) </a:t>
            </a:r>
          </a:p>
        </p:txBody>
      </p:sp>
      <p:sp>
        <p:nvSpPr>
          <p:cNvPr id="36866" name="Rectangle 9">
            <a:extLst>
              <a:ext uri="{FF2B5EF4-FFF2-40B4-BE49-F238E27FC236}">
                <a16:creationId xmlns:a16="http://schemas.microsoft.com/office/drawing/2014/main" id="{A7E53D59-6065-45CE-003D-9C3A0C22C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68413"/>
            <a:ext cx="8839200" cy="4827587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sz="3200">
                <a:solidFill>
                  <a:schemeClr val="tx2"/>
                </a:solidFill>
              </a:rPr>
              <a:t>定义</a:t>
            </a:r>
            <a:r>
              <a:rPr lang="en-US" altLang="zh-CN" sz="3200"/>
              <a:t>.</a:t>
            </a:r>
            <a:r>
              <a:rPr lang="zh-CN" altLang="en-US" sz="3200"/>
              <a:t>设</a:t>
            </a:r>
            <a:r>
              <a:rPr lang="en-US" altLang="zh-CN" sz="3200"/>
              <a:t>A,B</a:t>
            </a:r>
            <a:r>
              <a:rPr lang="zh-CN" altLang="en-US" sz="3200"/>
              <a:t>是两个集合， 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zh-CN" altLang="en-US" sz="3200"/>
              <a:t>是</a:t>
            </a:r>
            <a:r>
              <a:rPr lang="en-US" altLang="zh-CN" sz="3200"/>
              <a:t>A</a:t>
            </a:r>
            <a:r>
              <a:rPr lang="zh-CN" altLang="en-US" sz="3200"/>
              <a:t>到</a:t>
            </a:r>
            <a:r>
              <a:rPr lang="en-US" altLang="zh-CN" sz="3200"/>
              <a:t>B</a:t>
            </a:r>
            <a:r>
              <a:rPr lang="zh-CN" altLang="en-US" sz="3200"/>
              <a:t>的1</a:t>
            </a:r>
            <a:r>
              <a:rPr lang="zh-CN" altLang="en-US" sz="3200">
                <a:cs typeface="Times New Roman" panose="02020603050405020304" pitchFamily="18" charset="0"/>
              </a:rPr>
              <a:t>–</a:t>
            </a:r>
            <a:r>
              <a:rPr lang="zh-CN" altLang="en-US" sz="3200"/>
              <a:t>1映射，则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zh-CN" altLang="en-US" sz="3200">
                <a:sym typeface="Symbol" pitchFamily="2" charset="2"/>
              </a:rPr>
              <a:t>的</a:t>
            </a:r>
            <a:r>
              <a:rPr lang="zh-CN" altLang="en-US" sz="3200">
                <a:solidFill>
                  <a:schemeClr val="tx2"/>
                </a:solidFill>
              </a:rPr>
              <a:t>逆关系</a:t>
            </a:r>
            <a:r>
              <a:rPr lang="zh-CN" altLang="en-US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  <a:r>
              <a:rPr lang="en-US" altLang="zh-CN" sz="3200" baseline="30000">
                <a:solidFill>
                  <a:schemeClr val="tx2"/>
                </a:solidFill>
              </a:rPr>
              <a:t>-1</a:t>
            </a:r>
            <a:r>
              <a:rPr lang="zh-CN" altLang="en-US" sz="3200"/>
              <a:t>称为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chemeClr val="tx2"/>
                </a:solidFill>
              </a:rPr>
              <a:t>逆映射</a:t>
            </a:r>
            <a:r>
              <a:rPr lang="en-US" altLang="zh-CN" sz="3200"/>
              <a:t>.</a:t>
            </a:r>
            <a:r>
              <a:rPr lang="zh-CN" altLang="en-US" sz="3200"/>
              <a:t>（有的书中称为反函数）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3200"/>
          </a:p>
          <a:p>
            <a:pPr marL="0" indent="0" eaLnBrk="1" hangingPunct="1"/>
            <a:r>
              <a:rPr lang="zh-CN" altLang="en-US" sz="3200"/>
              <a:t>对任意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zh-CN" altLang="en-US" sz="3200"/>
              <a:t>Ａ，都有</a:t>
            </a:r>
            <a:br>
              <a:rPr lang="zh-CN" altLang="en-US" sz="3200"/>
            </a:br>
            <a:r>
              <a:rPr lang="zh-CN" altLang="en-US" sz="3200"/>
              <a:t>			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 </a:t>
            </a:r>
            <a:r>
              <a:rPr lang="en-US" altLang="zh-CN" sz="3200" baseline="30000"/>
              <a:t>-1 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(a))＝a</a:t>
            </a:r>
            <a:endParaRPr lang="zh-CN" altLang="en-US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B11FDB-B283-F8CE-72ED-7C09F2F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2B233A4-7B07-3E84-C014-8DE51BEE1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353425" cy="1371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/>
              <a:t>设</a:t>
            </a:r>
            <a:r>
              <a:rPr lang="en-US" altLang="zh-CN"/>
              <a:t>A={1,2,3,4},B={a,b,c,d},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/>
              <a:t>：A </a:t>
            </a:r>
            <a:r>
              <a:rPr lang="en-US" altLang="zh-CN">
                <a:sym typeface="Symbol" pitchFamily="2" charset="2"/>
              </a:rPr>
              <a:t> B</a:t>
            </a:r>
            <a:r>
              <a:rPr lang="zh-CN" altLang="en-US">
                <a:sym typeface="Symbol" pitchFamily="2" charset="2"/>
              </a:rPr>
              <a:t> (</a:t>
            </a:r>
            <a:r>
              <a:rPr lang="zh-CN" altLang="en-US"/>
              <a:t>1</a:t>
            </a:r>
            <a:r>
              <a:rPr lang="zh-CN" altLang="en-US">
                <a:latin typeface="宋体" panose="02010600030101010101" pitchFamily="2" charset="-122"/>
              </a:rPr>
              <a:t>-</a:t>
            </a:r>
            <a:r>
              <a:rPr lang="zh-CN" altLang="en-US"/>
              <a:t>1</a:t>
            </a:r>
            <a:r>
              <a:rPr lang="zh-CN" altLang="en-US">
                <a:latin typeface="宋体" panose="02010600030101010101" pitchFamily="2" charset="-122"/>
              </a:rPr>
              <a:t>映射</a:t>
            </a:r>
            <a:r>
              <a:rPr lang="zh-CN" altLang="en-US">
                <a:sym typeface="Symbol" pitchFamily="2" charset="2"/>
              </a:rPr>
              <a:t>)                                      </a:t>
            </a:r>
            <a:endParaRPr lang="en-US" altLang="zh-CN" sz="2000">
              <a:solidFill>
                <a:srgbClr val="FFFF00"/>
              </a:solidFill>
              <a:sym typeface="Symbol" pitchFamily="2" charset="2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5C58AC3E-192A-4021-FDFF-CD6E9A5A8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/>
              <a:t>例：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760E89F4-8945-A48A-2F5B-C75EAA5B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38137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FFFF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FFFF00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/>
              <a:t>4</a:t>
            </a: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09814635-C730-1730-65CB-2AB7A875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327342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/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/>
              <a:t>d</a:t>
            </a:r>
          </a:p>
        </p:txBody>
      </p:sp>
      <p:sp>
        <p:nvSpPr>
          <p:cNvPr id="37893" name="Line 7">
            <a:extLst>
              <a:ext uri="{FF2B5EF4-FFF2-40B4-BE49-F238E27FC236}">
                <a16:creationId xmlns:a16="http://schemas.microsoft.com/office/drawing/2014/main" id="{2ACE1B86-50D6-22D6-7ED7-9FF143B5B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657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Line 8">
            <a:extLst>
              <a:ext uri="{FF2B5EF4-FFF2-40B4-BE49-F238E27FC236}">
                <a16:creationId xmlns:a16="http://schemas.microsoft.com/office/drawing/2014/main" id="{D1E82A17-9764-F2ED-7FB1-91B08D36F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191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5" name="Line 9">
            <a:extLst>
              <a:ext uri="{FF2B5EF4-FFF2-40B4-BE49-F238E27FC236}">
                <a16:creationId xmlns:a16="http://schemas.microsoft.com/office/drawing/2014/main" id="{AD483E40-9B56-1B3B-468B-4F3E913F2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800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0">
            <a:extLst>
              <a:ext uri="{FF2B5EF4-FFF2-40B4-BE49-F238E27FC236}">
                <a16:creationId xmlns:a16="http://schemas.microsoft.com/office/drawing/2014/main" id="{52D2D249-5043-7A33-EE34-7AFB4D6E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A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897" name="Rectangle 11">
            <a:extLst>
              <a:ext uri="{FF2B5EF4-FFF2-40B4-BE49-F238E27FC236}">
                <a16:creationId xmlns:a16="http://schemas.microsoft.com/office/drawing/2014/main" id="{B15BDAC9-27E4-1EBB-A4ED-D61DF357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B</a:t>
            </a:r>
            <a:endParaRPr lang="zh-CN" altLang="en-US">
              <a:solidFill>
                <a:schemeClr val="tx2"/>
              </a:solidFill>
              <a:sym typeface="Symbol" pitchFamily="2" charset="2"/>
            </a:endParaRPr>
          </a:p>
        </p:txBody>
      </p:sp>
      <p:sp>
        <p:nvSpPr>
          <p:cNvPr id="37898" name="Line 12">
            <a:extLst>
              <a:ext uri="{FF2B5EF4-FFF2-40B4-BE49-F238E27FC236}">
                <a16:creationId xmlns:a16="http://schemas.microsoft.com/office/drawing/2014/main" id="{B4F98FEA-748A-AE5F-F1F6-90703A813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5334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Text Box 13">
            <a:extLst>
              <a:ext uri="{FF2B5EF4-FFF2-40B4-BE49-F238E27FC236}">
                <a16:creationId xmlns:a16="http://schemas.microsoft.com/office/drawing/2014/main" id="{54C8B569-C795-9E64-DDAA-B4BAF93A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338137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FFFF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FFFF00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/>
              <a:t>4</a:t>
            </a:r>
          </a:p>
        </p:txBody>
      </p:sp>
      <p:sp>
        <p:nvSpPr>
          <p:cNvPr id="37900" name="Text Box 14">
            <a:extLst>
              <a:ext uri="{FF2B5EF4-FFF2-40B4-BE49-F238E27FC236}">
                <a16:creationId xmlns:a16="http://schemas.microsoft.com/office/drawing/2014/main" id="{3ADA7EE9-A759-75A9-C7C9-B8D3574D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334962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/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/>
              <a:t>d</a:t>
            </a:r>
          </a:p>
        </p:txBody>
      </p:sp>
      <p:sp>
        <p:nvSpPr>
          <p:cNvPr id="37901" name="Line 15">
            <a:extLst>
              <a:ext uri="{FF2B5EF4-FFF2-40B4-BE49-F238E27FC236}">
                <a16:creationId xmlns:a16="http://schemas.microsoft.com/office/drawing/2014/main" id="{49130009-9232-8E83-0A87-79FFD5AAE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657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16">
            <a:extLst>
              <a:ext uri="{FF2B5EF4-FFF2-40B4-BE49-F238E27FC236}">
                <a16:creationId xmlns:a16="http://schemas.microsoft.com/office/drawing/2014/main" id="{7FA089F5-43E4-C610-DE8C-18D39F08F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191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Line 17">
            <a:extLst>
              <a:ext uri="{FF2B5EF4-FFF2-40B4-BE49-F238E27FC236}">
                <a16:creationId xmlns:a16="http://schemas.microsoft.com/office/drawing/2014/main" id="{A8956FC3-3281-1FDB-986A-E2C591DAA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800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4" name="Rectangle 18">
            <a:extLst>
              <a:ext uri="{FF2B5EF4-FFF2-40B4-BE49-F238E27FC236}">
                <a16:creationId xmlns:a16="http://schemas.microsoft.com/office/drawing/2014/main" id="{874DEE57-046D-93D8-1D39-7B56F0D0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27432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A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905" name="Rectangle 19">
            <a:extLst>
              <a:ext uri="{FF2B5EF4-FFF2-40B4-BE49-F238E27FC236}">
                <a16:creationId xmlns:a16="http://schemas.microsoft.com/office/drawing/2014/main" id="{43A9924C-4CC1-BA1D-B87C-557DE533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sym typeface="Symbol" pitchFamily="2" charset="2"/>
              </a:rPr>
              <a:t>B</a:t>
            </a:r>
            <a:endParaRPr lang="zh-CN" altLang="en-US">
              <a:solidFill>
                <a:schemeClr val="tx2"/>
              </a:solidFill>
              <a:sym typeface="Symbol" pitchFamily="2" charset="2"/>
            </a:endParaRPr>
          </a:p>
        </p:txBody>
      </p:sp>
      <p:sp>
        <p:nvSpPr>
          <p:cNvPr id="37906" name="Line 20">
            <a:extLst>
              <a:ext uri="{FF2B5EF4-FFF2-40B4-BE49-F238E27FC236}">
                <a16:creationId xmlns:a16="http://schemas.microsoft.com/office/drawing/2014/main" id="{D05E032F-725C-3CBE-82E2-7F838F2B7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334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7" name="Rectangle 21">
            <a:extLst>
              <a:ext uri="{FF2B5EF4-FFF2-40B4-BE49-F238E27FC236}">
                <a16:creationId xmlns:a16="http://schemas.microsoft.com/office/drawing/2014/main" id="{1911D844-8155-64D5-802E-376F9241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384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 baseline="30000"/>
              <a:t>-1</a:t>
            </a:r>
            <a:endParaRPr lang="zh-CN" altLang="en-US" baseline="30000"/>
          </a:p>
        </p:txBody>
      </p:sp>
      <p:sp>
        <p:nvSpPr>
          <p:cNvPr id="37908" name="Oval 22">
            <a:extLst>
              <a:ext uri="{FF2B5EF4-FFF2-40B4-BE49-F238E27FC236}">
                <a16:creationId xmlns:a16="http://schemas.microsoft.com/office/drawing/2014/main" id="{CD94527D-B72E-7A30-F15E-8130678F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1008062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7909" name="Oval 23">
            <a:extLst>
              <a:ext uri="{FF2B5EF4-FFF2-40B4-BE49-F238E27FC236}">
                <a16:creationId xmlns:a16="http://schemas.microsoft.com/office/drawing/2014/main" id="{FF591389-46A7-5887-24C3-53B9B241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284538"/>
            <a:ext cx="1081088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7910" name="Oval 24">
            <a:extLst>
              <a:ext uri="{FF2B5EF4-FFF2-40B4-BE49-F238E27FC236}">
                <a16:creationId xmlns:a16="http://schemas.microsoft.com/office/drawing/2014/main" id="{F26C82D3-BB53-5900-032F-D97D1F2D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284538"/>
            <a:ext cx="1081088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7911" name="Oval 25">
            <a:extLst>
              <a:ext uri="{FF2B5EF4-FFF2-40B4-BE49-F238E27FC236}">
                <a16:creationId xmlns:a16="http://schemas.microsoft.com/office/drawing/2014/main" id="{DDF6E52C-8591-42A6-C9A0-9698385B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284538"/>
            <a:ext cx="1081087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A9590B-64B4-59A7-3034-5162A0A0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450F89B-9A89-BC45-767F-E0C20A2EC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定义1.3.5　</a:t>
            </a:r>
            <a:r>
              <a:rPr lang="zh-CN" altLang="en-US" sz="4000" b="1"/>
              <a:t>映射的乘积</a:t>
            </a:r>
            <a:endParaRPr lang="en-US" altLang="zh-CN" sz="4000" b="1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7C6FC76-3835-C571-B6D8-0F0D247AA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43913" cy="4572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200"/>
              <a:t>设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zh-CN" altLang="en-US" sz="3200"/>
              <a:t>是集合Ａ到集合Ｂ内的映射， </a:t>
            </a:r>
            <a:r>
              <a:rPr lang="en-US" altLang="zh-CN" sz="3200">
                <a:sym typeface="Symbol" pitchFamily="2" charset="2"/>
              </a:rPr>
              <a:t></a:t>
            </a:r>
            <a:r>
              <a:rPr lang="zh-CN" altLang="en-US" sz="3200"/>
              <a:t>是集合Ｂ到集合Ｃ内的映射，对任意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A，</a:t>
            </a:r>
            <a:r>
              <a:rPr lang="zh-CN" altLang="en-US" sz="3200"/>
              <a:t>规定</a:t>
            </a:r>
            <a:br>
              <a:rPr lang="zh-CN" altLang="en-US" sz="3200"/>
            </a:br>
            <a:r>
              <a:rPr lang="zh-CN" altLang="en-US" sz="3200"/>
              <a:t>		(</a:t>
            </a:r>
            <a:r>
              <a:rPr lang="en-US" altLang="zh-CN" sz="3200">
                <a:sym typeface="Symbol" pitchFamily="2" charset="2"/>
              </a:rPr>
              <a:t>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)(</a:t>
            </a:r>
            <a:r>
              <a:rPr lang="en-US" altLang="zh-CN" sz="3200"/>
              <a:t>a)＝</a:t>
            </a:r>
            <a:r>
              <a:rPr lang="en-US" altLang="zh-CN" sz="3200">
                <a:sym typeface="Symbol" pitchFamily="2" charset="2"/>
              </a:rPr>
              <a:t></a:t>
            </a:r>
            <a:r>
              <a:rPr lang="en-US" altLang="zh-CN" sz="3200"/>
              <a:t> ( </a:t>
            </a:r>
            <a:r>
              <a:rPr lang="en-US" altLang="zh-CN" sz="3200">
                <a:sym typeface="Symbol" pitchFamily="2" charset="2"/>
              </a:rPr>
              <a:t>(</a:t>
            </a:r>
            <a:r>
              <a:rPr lang="en-US" altLang="zh-CN" sz="3200"/>
              <a:t>a))</a:t>
            </a:r>
            <a:br>
              <a:rPr lang="en-US" altLang="zh-CN" sz="3200"/>
            </a:br>
            <a:r>
              <a:rPr lang="zh-CN" altLang="en-US" sz="3200"/>
              <a:t>显然</a:t>
            </a:r>
            <a:r>
              <a:rPr lang="en-US" altLang="zh-CN" sz="3200">
                <a:sym typeface="Symbol" pitchFamily="2" charset="2"/>
              </a:rPr>
              <a:t>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</a:t>
            </a:r>
            <a:r>
              <a:rPr lang="zh-CN" altLang="en-US" sz="3200"/>
              <a:t>是集合Ａ到集合Ｃ内的映射，我们称此映射为</a:t>
            </a:r>
            <a:r>
              <a:rPr lang="zh-CN" altLang="en-US" sz="3200">
                <a:solidFill>
                  <a:schemeClr val="tx2"/>
                </a:solidFill>
              </a:rPr>
              <a:t>映射</a:t>
            </a:r>
            <a:r>
              <a:rPr lang="zh-CN" altLang="en-US" sz="3200">
                <a:solidFill>
                  <a:schemeClr val="tx2"/>
                </a:solidFill>
                <a:sym typeface="Symbol" pitchFamily="2" charset="2"/>
              </a:rPr>
              <a:t></a:t>
            </a:r>
            <a:r>
              <a:rPr lang="zh-CN" altLang="en-US" sz="3200">
                <a:solidFill>
                  <a:schemeClr val="tx2"/>
                </a:solidFill>
              </a:rPr>
              <a:t>与映射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zh-CN" altLang="en-US" sz="3200">
                <a:solidFill>
                  <a:schemeClr val="tx2"/>
                </a:solidFill>
              </a:rPr>
              <a:t>的乘积</a:t>
            </a:r>
            <a:r>
              <a:rPr lang="zh-CN" altLang="en-US" sz="3200"/>
              <a:t>。</a:t>
            </a:r>
          </a:p>
          <a:p>
            <a:pPr marL="0" indent="0" algn="just" eaLnBrk="1" hangingPunct="1">
              <a:lnSpc>
                <a:spcPct val="12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不难证明：映射的乘积满足结合律，但是不满足交换律。</a:t>
            </a:r>
            <a:r>
              <a:rPr lang="zh-CN" altLang="en-US" sz="32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FD8C2D-0D6B-B9C8-3CF1-F79AA947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99BF8637-DA38-A5B7-525C-376996557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4EE0A6-E7F6-C643-95FC-D62E523F9C27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FE7E4B4-10A2-090B-D5B8-449AEE092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映射的乘积</a:t>
            </a:r>
          </a:p>
        </p:txBody>
      </p:sp>
      <p:sp>
        <p:nvSpPr>
          <p:cNvPr id="40963" name="Oval 4">
            <a:extLst>
              <a:ext uri="{FF2B5EF4-FFF2-40B4-BE49-F238E27FC236}">
                <a16:creationId xmlns:a16="http://schemas.microsoft.com/office/drawing/2014/main" id="{A720EB41-6BA5-7209-68C5-73792651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93963"/>
            <a:ext cx="1800225" cy="2951162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4" name="Oval 5">
            <a:extLst>
              <a:ext uri="{FF2B5EF4-FFF2-40B4-BE49-F238E27FC236}">
                <a16:creationId xmlns:a16="http://schemas.microsoft.com/office/drawing/2014/main" id="{6DBF7AD9-8EB4-9081-2869-CA342FBD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493963"/>
            <a:ext cx="1800225" cy="28797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5" name="Oval 6">
            <a:extLst>
              <a:ext uri="{FF2B5EF4-FFF2-40B4-BE49-F238E27FC236}">
                <a16:creationId xmlns:a16="http://schemas.microsoft.com/office/drawing/2014/main" id="{7D082C0D-3B0C-6325-A993-D318CC3C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493963"/>
            <a:ext cx="1728788" cy="28797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6" name="Oval 10">
            <a:extLst>
              <a:ext uri="{FF2B5EF4-FFF2-40B4-BE49-F238E27FC236}">
                <a16:creationId xmlns:a16="http://schemas.microsoft.com/office/drawing/2014/main" id="{83E1A744-2701-69A5-BB8C-A5530B6F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789363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7" name="Oval 11">
            <a:extLst>
              <a:ext uri="{FF2B5EF4-FFF2-40B4-BE49-F238E27FC236}">
                <a16:creationId xmlns:a16="http://schemas.microsoft.com/office/drawing/2014/main" id="{5D2D119E-3599-83E0-3858-82ED7A956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789363"/>
            <a:ext cx="144463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8" name="Oval 12">
            <a:extLst>
              <a:ext uri="{FF2B5EF4-FFF2-40B4-BE49-F238E27FC236}">
                <a16:creationId xmlns:a16="http://schemas.microsoft.com/office/drawing/2014/main" id="{81CDA965-2D85-BB7F-FD3B-403BECEC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789363"/>
            <a:ext cx="144463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9" name="Freeform 14">
            <a:extLst>
              <a:ext uri="{FF2B5EF4-FFF2-40B4-BE49-F238E27FC236}">
                <a16:creationId xmlns:a16="http://schemas.microsoft.com/office/drawing/2014/main" id="{35C5EBF4-A046-A3D8-7CEE-F260CB158ED2}"/>
              </a:ext>
            </a:extLst>
          </p:cNvPr>
          <p:cNvSpPr>
            <a:spLocks/>
          </p:cNvSpPr>
          <p:nvPr/>
        </p:nvSpPr>
        <p:spPr bwMode="auto">
          <a:xfrm>
            <a:off x="2339975" y="3933825"/>
            <a:ext cx="4176713" cy="719138"/>
          </a:xfrm>
          <a:custGeom>
            <a:avLst/>
            <a:gdLst>
              <a:gd name="T0" fmla="*/ 0 w 2450"/>
              <a:gd name="T1" fmla="*/ 2147483646 h 461"/>
              <a:gd name="T2" fmla="*/ 2147483646 w 2450"/>
              <a:gd name="T3" fmla="*/ 2147483646 h 461"/>
              <a:gd name="T4" fmla="*/ 2147483646 w 2450"/>
              <a:gd name="T5" fmla="*/ 0 h 4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50" h="461">
                <a:moveTo>
                  <a:pt x="0" y="45"/>
                </a:moveTo>
                <a:cubicBezTo>
                  <a:pt x="386" y="253"/>
                  <a:pt x="772" y="461"/>
                  <a:pt x="1180" y="453"/>
                </a:cubicBezTo>
                <a:cubicBezTo>
                  <a:pt x="1588" y="445"/>
                  <a:pt x="2019" y="222"/>
                  <a:pt x="245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Freeform 15">
            <a:extLst>
              <a:ext uri="{FF2B5EF4-FFF2-40B4-BE49-F238E27FC236}">
                <a16:creationId xmlns:a16="http://schemas.microsoft.com/office/drawing/2014/main" id="{8F10E231-914B-A84D-1E8E-F0A5AB7CA1A5}"/>
              </a:ext>
            </a:extLst>
          </p:cNvPr>
          <p:cNvSpPr>
            <a:spLocks/>
          </p:cNvSpPr>
          <p:nvPr/>
        </p:nvSpPr>
        <p:spPr bwMode="auto">
          <a:xfrm>
            <a:off x="2411413" y="3502025"/>
            <a:ext cx="1944687" cy="287338"/>
          </a:xfrm>
          <a:custGeom>
            <a:avLst/>
            <a:gdLst>
              <a:gd name="T0" fmla="*/ 0 w 1315"/>
              <a:gd name="T1" fmla="*/ 2147483646 h 227"/>
              <a:gd name="T2" fmla="*/ 2147483646 w 1315"/>
              <a:gd name="T3" fmla="*/ 0 h 227"/>
              <a:gd name="T4" fmla="*/ 2147483646 w 1315"/>
              <a:gd name="T5" fmla="*/ 2147483646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227">
                <a:moveTo>
                  <a:pt x="0" y="227"/>
                </a:moveTo>
                <a:cubicBezTo>
                  <a:pt x="208" y="113"/>
                  <a:pt x="416" y="0"/>
                  <a:pt x="635" y="0"/>
                </a:cubicBezTo>
                <a:cubicBezTo>
                  <a:pt x="854" y="0"/>
                  <a:pt x="1202" y="189"/>
                  <a:pt x="1315" y="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Freeform 16">
            <a:extLst>
              <a:ext uri="{FF2B5EF4-FFF2-40B4-BE49-F238E27FC236}">
                <a16:creationId xmlns:a16="http://schemas.microsoft.com/office/drawing/2014/main" id="{C442BD61-228F-221B-689E-72750594F376}"/>
              </a:ext>
            </a:extLst>
          </p:cNvPr>
          <p:cNvSpPr>
            <a:spLocks/>
          </p:cNvSpPr>
          <p:nvPr/>
        </p:nvSpPr>
        <p:spPr bwMode="auto">
          <a:xfrm>
            <a:off x="4572000" y="3502025"/>
            <a:ext cx="1944688" cy="287338"/>
          </a:xfrm>
          <a:custGeom>
            <a:avLst/>
            <a:gdLst>
              <a:gd name="T0" fmla="*/ 0 w 1315"/>
              <a:gd name="T1" fmla="*/ 2147483646 h 227"/>
              <a:gd name="T2" fmla="*/ 2147483646 w 1315"/>
              <a:gd name="T3" fmla="*/ 0 h 227"/>
              <a:gd name="T4" fmla="*/ 2147483646 w 1315"/>
              <a:gd name="T5" fmla="*/ 2147483646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227">
                <a:moveTo>
                  <a:pt x="0" y="227"/>
                </a:moveTo>
                <a:cubicBezTo>
                  <a:pt x="208" y="113"/>
                  <a:pt x="416" y="0"/>
                  <a:pt x="635" y="0"/>
                </a:cubicBezTo>
                <a:cubicBezTo>
                  <a:pt x="854" y="0"/>
                  <a:pt x="1202" y="189"/>
                  <a:pt x="1315" y="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Text Box 17">
            <a:extLst>
              <a:ext uri="{FF2B5EF4-FFF2-40B4-BE49-F238E27FC236}">
                <a16:creationId xmlns:a16="http://schemas.microsoft.com/office/drawing/2014/main" id="{7C79F5DA-C626-447E-A670-B5D26F27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73463"/>
            <a:ext cx="25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0973" name="Text Box 18">
            <a:extLst>
              <a:ext uri="{FF2B5EF4-FFF2-40B4-BE49-F238E27FC236}">
                <a16:creationId xmlns:a16="http://schemas.microsoft.com/office/drawing/2014/main" id="{16B1A7C3-8584-5221-A8AB-E14EE0535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919413"/>
            <a:ext cx="276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sym typeface="Symbol" pitchFamily="2" charset="2"/>
              </a:rPr>
              <a:t>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0974" name="Text Box 19">
            <a:extLst>
              <a:ext uri="{FF2B5EF4-FFF2-40B4-BE49-F238E27FC236}">
                <a16:creationId xmlns:a16="http://schemas.microsoft.com/office/drawing/2014/main" id="{1F81C599-7B78-F041-1822-CD1A5867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3860800"/>
            <a:ext cx="863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sym typeface="Symbol" pitchFamily="2" charset="2"/>
              </a:rPr>
              <a:t>(</a:t>
            </a:r>
            <a:r>
              <a:rPr lang="en-US" altLang="zh-CN" b="0">
                <a:latin typeface="Arial" panose="020B0604020202020204" pitchFamily="34" charset="0"/>
              </a:rPr>
              <a:t>a)</a:t>
            </a:r>
          </a:p>
        </p:txBody>
      </p:sp>
      <p:sp>
        <p:nvSpPr>
          <p:cNvPr id="40975" name="Text Box 20">
            <a:extLst>
              <a:ext uri="{FF2B5EF4-FFF2-40B4-BE49-F238E27FC236}">
                <a16:creationId xmlns:a16="http://schemas.microsoft.com/office/drawing/2014/main" id="{A8CB995A-0678-D110-24AB-084F9B56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25763"/>
            <a:ext cx="200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sym typeface="Symbol" pitchFamily="2" charset="2"/>
              </a:rPr>
              <a:t>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0976" name="Text Box 23">
            <a:extLst>
              <a:ext uri="{FF2B5EF4-FFF2-40B4-BE49-F238E27FC236}">
                <a16:creationId xmlns:a16="http://schemas.microsoft.com/office/drawing/2014/main" id="{417837D3-FF5E-C23F-38A5-85D9FF68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537075"/>
            <a:ext cx="685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sym typeface="Symbol" pitchFamily="2" charset="2"/>
              </a:rPr>
              <a:t></a:t>
            </a:r>
          </a:p>
        </p:txBody>
      </p:sp>
      <p:sp>
        <p:nvSpPr>
          <p:cNvPr id="40977" name="Text Box 24">
            <a:extLst>
              <a:ext uri="{FF2B5EF4-FFF2-40B4-BE49-F238E27FC236}">
                <a16:creationId xmlns:a16="http://schemas.microsoft.com/office/drawing/2014/main" id="{114E6F35-74DF-1A24-5664-5DB496F67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1917700"/>
            <a:ext cx="330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0978" name="Text Box 25">
            <a:extLst>
              <a:ext uri="{FF2B5EF4-FFF2-40B4-BE49-F238E27FC236}">
                <a16:creationId xmlns:a16="http://schemas.microsoft.com/office/drawing/2014/main" id="{AC4AE156-FC76-26F5-1BD9-70C49C6C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917700"/>
            <a:ext cx="304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0979" name="Text Box 26">
            <a:extLst>
              <a:ext uri="{FF2B5EF4-FFF2-40B4-BE49-F238E27FC236}">
                <a16:creationId xmlns:a16="http://schemas.microsoft.com/office/drawing/2014/main" id="{D3BD6AFA-AC80-9CCE-9596-B136EF76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917700"/>
            <a:ext cx="304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0980" name="Text Box 27">
            <a:extLst>
              <a:ext uri="{FF2B5EF4-FFF2-40B4-BE49-F238E27FC236}">
                <a16:creationId xmlns:a16="http://schemas.microsoft.com/office/drawing/2014/main" id="{ACA7D9BE-1CC1-A66E-124B-5F4D7C80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3502025"/>
            <a:ext cx="1339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Arial" panose="020B0604020202020204" pitchFamily="34" charset="0"/>
                <a:sym typeface="Symbol" pitchFamily="2" charset="2"/>
              </a:rPr>
              <a:t>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>
                <a:latin typeface="Arial" panose="020B0604020202020204" pitchFamily="34" charset="0"/>
                <a:sym typeface="Symbol" pitchFamily="2" charset="2"/>
              </a:rPr>
              <a:t>(</a:t>
            </a:r>
            <a:r>
              <a:rPr lang="en-US" altLang="zh-CN" b="0">
                <a:latin typeface="Arial" panose="020B0604020202020204" pitchFamily="34" charset="0"/>
              </a:rPr>
              <a:t>a))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F282D962-87E2-551A-DF25-FAD4046A3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/>
              <a:t>练习：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CDED0BD-62D5-B539-2C14-18772AF9C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24000"/>
            <a:ext cx="8667750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/>
              <a:t> </a:t>
            </a:r>
            <a:r>
              <a:rPr lang="zh-CN" altLang="en-US" sz="3300"/>
              <a:t>设</a:t>
            </a:r>
            <a:r>
              <a:rPr lang="en-US" altLang="zh-CN" sz="3300"/>
              <a:t>A={1,2,3},B={p,q},C={a,b}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3300">
                <a:sym typeface="Symbol" pitchFamily="2" charset="2"/>
              </a:rPr>
              <a:t>:A→B  ={(1,p),(2,p),(3,q)}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3300">
                <a:sym typeface="Symbol" pitchFamily="2" charset="2"/>
              </a:rPr>
              <a:t></a:t>
            </a:r>
            <a:r>
              <a:rPr lang="en-US" altLang="zh-CN" sz="3300"/>
              <a:t> </a:t>
            </a:r>
            <a:r>
              <a:rPr lang="en-US" altLang="zh-CN" sz="3300">
                <a:sym typeface="Symbol" pitchFamily="2" charset="2"/>
              </a:rPr>
              <a:t>:B→C  ={(p,b),(q,b)}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>
                <a:sym typeface="Symbol" pitchFamily="2" charset="2"/>
              </a:rPr>
              <a:t>则</a:t>
            </a:r>
            <a:r>
              <a:rPr lang="en-US" altLang="zh-CN" sz="3300">
                <a:sym typeface="Symbol" pitchFamily="2" charset="2"/>
              </a:rPr>
              <a:t></a:t>
            </a:r>
            <a:r>
              <a:rPr lang="en-US" altLang="zh-CN" sz="3300"/>
              <a:t> </a:t>
            </a:r>
            <a:r>
              <a:rPr lang="en-US" altLang="zh-CN" sz="3300">
                <a:sym typeface="Symbol" pitchFamily="2" charset="2"/>
              </a:rPr>
              <a:t>  = {(1,b),(2,b),(3,b)}</a:t>
            </a:r>
            <a:endParaRPr lang="zh-CN" altLang="en-US" sz="3300">
              <a:sym typeface="Symbol" pitchFamily="2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9905B5-97E5-10EA-5F6E-C5129CD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B404D42-A8A9-313A-2495-9FFAAFBF8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EADCB7-D4A6-A34B-B893-BFB2AA5A9156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0F8E653-C8E4-5AB8-7289-56F72DB7F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endParaRPr lang="en-US" altLang="zh-CN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841FDCB8-DA2A-91F6-F2C7-E1026F846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" y="1484313"/>
            <a:ext cx="8683625" cy="5286375"/>
          </a:xfrm>
        </p:spPr>
        <p:txBody>
          <a:bodyPr/>
          <a:lstStyle/>
          <a:p>
            <a:pPr marL="455613" indent="-455613" eaLnBrk="1" hangingPunct="1"/>
            <a:r>
              <a:rPr lang="zh-CN" altLang="en-US"/>
              <a:t>设</a:t>
            </a:r>
            <a:r>
              <a:rPr lang="en-US" altLang="zh-CN"/>
              <a:t>X,Y,Z</a:t>
            </a:r>
            <a:r>
              <a:rPr lang="zh-CN" altLang="en-US"/>
              <a:t>是实数集合。定义</a:t>
            </a:r>
            <a:r>
              <a:rPr lang="en-US" altLang="zh-CN">
                <a:sym typeface="Symbol" pitchFamily="2" charset="2"/>
              </a:rPr>
              <a:t>: XY</a:t>
            </a:r>
            <a:r>
              <a:rPr lang="zh-CN" altLang="en-US">
                <a:sym typeface="Symbol" pitchFamily="2" charset="2"/>
              </a:rPr>
              <a:t>和</a:t>
            </a:r>
            <a:r>
              <a:rPr lang="en-US" altLang="zh-CN">
                <a:sym typeface="Symbol" pitchFamily="2" charset="2"/>
              </a:rPr>
              <a:t>: YZ</a:t>
            </a:r>
            <a:r>
              <a:rPr lang="zh-CN" altLang="en-US">
                <a:sym typeface="Symbol" pitchFamily="2" charset="2"/>
              </a:rPr>
              <a:t>为：对任意</a:t>
            </a:r>
            <a:r>
              <a:rPr lang="en-US" altLang="zh-CN">
                <a:sym typeface="Symbol" pitchFamily="2" charset="2"/>
              </a:rPr>
              <a:t>xX</a:t>
            </a:r>
            <a:r>
              <a:rPr lang="zh-CN" altLang="en-US">
                <a:sym typeface="Symbol" pitchFamily="2" charset="2"/>
              </a:rPr>
              <a:t>，</a:t>
            </a:r>
            <a:r>
              <a:rPr lang="en-US" altLang="zh-CN">
                <a:sym typeface="Symbol" pitchFamily="2" charset="2"/>
              </a:rPr>
              <a:t>(x)=|x|</a:t>
            </a:r>
            <a:r>
              <a:rPr lang="zh-CN" altLang="en-US">
                <a:sym typeface="Symbol" pitchFamily="2" charset="2"/>
              </a:rPr>
              <a:t>；对任意</a:t>
            </a:r>
            <a:r>
              <a:rPr lang="en-US" altLang="zh-CN">
                <a:sym typeface="Symbol" pitchFamily="2" charset="2"/>
              </a:rPr>
              <a:t>yY</a:t>
            </a:r>
            <a:r>
              <a:rPr lang="zh-CN" altLang="en-US">
                <a:sym typeface="Symbol" pitchFamily="2" charset="2"/>
              </a:rPr>
              <a:t>，</a:t>
            </a:r>
            <a:r>
              <a:rPr lang="en-US" altLang="zh-CN">
                <a:sym typeface="Symbol" pitchFamily="2" charset="2"/>
              </a:rPr>
              <a:t>(y)=3y+2</a:t>
            </a:r>
            <a:r>
              <a:rPr lang="zh-CN" altLang="en-US">
                <a:sym typeface="Symbol" pitchFamily="2" charset="2"/>
              </a:rPr>
              <a:t>。于是：</a:t>
            </a:r>
          </a:p>
          <a:p>
            <a:pPr marL="455613" indent="-455613" algn="ctr" eaLnBrk="1" hangingPunct="1">
              <a:buFont typeface="Wingdings" pitchFamily="2" charset="2"/>
              <a:buNone/>
            </a:pPr>
            <a:r>
              <a:rPr lang="en-US" altLang="zh-CN">
                <a:sym typeface="Symbol" pitchFamily="2" charset="2"/>
              </a:rPr>
              <a:t></a:t>
            </a:r>
            <a:r>
              <a:rPr lang="en-US" altLang="zh-CN"/>
              <a:t>(</a:t>
            </a:r>
            <a:r>
              <a:rPr lang="en-US" altLang="zh-CN">
                <a:sym typeface="Symbol" pitchFamily="2" charset="2"/>
              </a:rPr>
              <a:t>(</a:t>
            </a:r>
            <a:r>
              <a:rPr lang="en-US" altLang="zh-CN"/>
              <a:t>x))=</a:t>
            </a:r>
            <a:r>
              <a:rPr lang="en-US" altLang="zh-CN">
                <a:sym typeface="Symbol" pitchFamily="2" charset="2"/>
              </a:rPr>
              <a:t></a:t>
            </a:r>
            <a:r>
              <a:rPr lang="en-US" altLang="zh-CN"/>
              <a:t>(|x|)=3|x|+2</a:t>
            </a:r>
          </a:p>
          <a:p>
            <a:pPr marL="455613" indent="-455613" algn="ctr" eaLnBrk="1" hangingPunct="1">
              <a:buFont typeface="Wingdings" pitchFamily="2" charset="2"/>
              <a:buNone/>
            </a:pPr>
            <a:r>
              <a:rPr lang="en-US" altLang="zh-CN">
                <a:sym typeface="Symbol" pitchFamily="2" charset="2"/>
              </a:rPr>
              <a:t>((x</a:t>
            </a:r>
            <a:r>
              <a:rPr lang="en-US" altLang="zh-CN"/>
              <a:t>))=</a:t>
            </a:r>
            <a:r>
              <a:rPr lang="en-US" altLang="zh-CN">
                <a:sym typeface="Symbol" pitchFamily="2" charset="2"/>
              </a:rPr>
              <a:t>(3x+2</a:t>
            </a:r>
            <a:r>
              <a:rPr lang="en-US" altLang="zh-CN"/>
              <a:t>)=|3x+2|</a:t>
            </a:r>
          </a:p>
          <a:p>
            <a:pPr marL="455613" indent="-455613" eaLnBrk="1" hangingPunct="1"/>
            <a:r>
              <a:rPr lang="zh-CN" altLang="en-US"/>
              <a:t>所以，</a:t>
            </a:r>
            <a:r>
              <a:rPr lang="en-US" altLang="zh-CN">
                <a:sym typeface="Symbol" pitchFamily="2" charset="2"/>
              </a:rPr>
              <a:t></a:t>
            </a:r>
          </a:p>
          <a:p>
            <a:pPr marL="455613" indent="-455613" algn="ctr" eaLnBrk="1" hangingPunct="1">
              <a:buFont typeface="Wingdings" pitchFamily="2" charset="2"/>
              <a:buNone/>
            </a:pPr>
            <a:r>
              <a:rPr lang="en-US" altLang="zh-CN">
                <a:sym typeface="Symbol" pitchFamily="2" charset="2"/>
              </a:rPr>
              <a:t></a:t>
            </a:r>
            <a:r>
              <a:rPr lang="en-US" altLang="zh-CN"/>
              <a:t>(</a:t>
            </a:r>
            <a:r>
              <a:rPr lang="en-US" altLang="zh-CN">
                <a:sym typeface="Symbol" pitchFamily="2" charset="2"/>
              </a:rPr>
              <a:t>(</a:t>
            </a:r>
            <a:r>
              <a:rPr lang="en-US" altLang="zh-CN"/>
              <a:t>-1))=5</a:t>
            </a:r>
          </a:p>
          <a:p>
            <a:pPr marL="455613" indent="-455613" algn="ctr" eaLnBrk="1" hangingPunct="1">
              <a:buFont typeface="Wingdings" pitchFamily="2" charset="2"/>
              <a:buNone/>
            </a:pPr>
            <a:r>
              <a:rPr lang="en-US" altLang="zh-CN">
                <a:sym typeface="Symbol" pitchFamily="2" charset="2"/>
              </a:rPr>
              <a:t>((-1</a:t>
            </a:r>
            <a:r>
              <a:rPr lang="en-US" altLang="zh-CN"/>
              <a:t>))=1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4589EE2-83DB-2CB8-FC8C-9348E1BD7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58738"/>
            <a:ext cx="8812213" cy="82391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</a:rPr>
              <a:t>定义1.3.1</a:t>
            </a:r>
            <a:r>
              <a:rPr lang="zh-CN" altLang="en-US" b="1">
                <a:latin typeface="Times New Roman" panose="02020603050405020304" pitchFamily="18" charset="0"/>
              </a:rPr>
              <a:t>   </a:t>
            </a:r>
            <a:r>
              <a:rPr lang="zh-CN" altLang="en-US" sz="3600" b="1"/>
              <a:t>映 射</a:t>
            </a:r>
            <a:r>
              <a:rPr lang="zh-CN" altLang="en-US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mapping</a:t>
            </a:r>
            <a:r>
              <a:rPr lang="en-US" altLang="zh-CN" sz="36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47B6F8F-BF86-B13C-6DAC-9DC7678F5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351838" cy="623728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/>
              <a:t>设</a:t>
            </a:r>
            <a:r>
              <a:rPr lang="en-US" altLang="zh-CN" sz="3200" dirty="0"/>
              <a:t>A，B</a:t>
            </a:r>
            <a:r>
              <a:rPr lang="zh-CN" altLang="en-US" sz="3200" dirty="0"/>
              <a:t>是两个集合，若对</a:t>
            </a:r>
            <a:r>
              <a:rPr lang="en-US" altLang="zh-CN" sz="3200" dirty="0"/>
              <a:t>A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tx2"/>
                </a:solidFill>
              </a:rPr>
              <a:t>每个</a:t>
            </a:r>
            <a:r>
              <a:rPr lang="zh-CN" altLang="en-US" sz="3200" dirty="0"/>
              <a:t>元素</a:t>
            </a:r>
            <a:r>
              <a:rPr lang="en-US" altLang="zh-CN" sz="3200" dirty="0"/>
              <a:t>a，</a:t>
            </a:r>
            <a:r>
              <a:rPr lang="zh-CN" altLang="en-US" sz="3200" dirty="0"/>
              <a:t>规定了</a:t>
            </a:r>
            <a:r>
              <a:rPr lang="en-US" altLang="zh-CN" sz="3200" dirty="0"/>
              <a:t>B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tx2"/>
                </a:solidFill>
              </a:rPr>
              <a:t>一个</a:t>
            </a:r>
            <a:r>
              <a:rPr lang="zh-CN" altLang="en-US" sz="3200" dirty="0"/>
              <a:t>确定元素</a:t>
            </a:r>
            <a:r>
              <a:rPr lang="en-US" altLang="zh-CN" sz="3200" dirty="0"/>
              <a:t>b</a:t>
            </a:r>
            <a:r>
              <a:rPr lang="zh-CN" altLang="en-US" sz="3200" dirty="0"/>
              <a:t>与之对应，则称此</a:t>
            </a:r>
            <a:r>
              <a:rPr lang="zh-CN" altLang="en-US" sz="3200" dirty="0">
                <a:solidFill>
                  <a:schemeClr val="tx2"/>
                </a:solidFill>
              </a:rPr>
              <a:t>对应</a:t>
            </a:r>
            <a:r>
              <a:rPr lang="zh-CN" altLang="en-US" sz="3200" dirty="0"/>
              <a:t>为由</a:t>
            </a:r>
            <a:r>
              <a:rPr lang="en-US" altLang="zh-CN" sz="3200" dirty="0"/>
              <a:t>A</a:t>
            </a:r>
            <a:r>
              <a:rPr lang="zh-CN" altLang="en-US" sz="3200" dirty="0"/>
              <a:t>到</a:t>
            </a:r>
            <a:r>
              <a:rPr lang="en-US" altLang="zh-CN" sz="3200" dirty="0"/>
              <a:t>B</a:t>
            </a:r>
            <a:r>
              <a:rPr lang="zh-CN" altLang="en-US" sz="3200" dirty="0"/>
              <a:t>内的一个</a:t>
            </a:r>
            <a:r>
              <a:rPr lang="zh-CN" altLang="en-US" sz="3200" dirty="0">
                <a:solidFill>
                  <a:schemeClr val="tx2"/>
                </a:solidFill>
              </a:rPr>
              <a:t>映射</a:t>
            </a:r>
            <a:r>
              <a:rPr lang="zh-CN" altLang="en-US" sz="3200" dirty="0"/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/>
              <a:t>将此映射记为</a:t>
            </a:r>
            <a:r>
              <a:rPr lang="zh-CN" altLang="en-US" sz="2800" dirty="0">
                <a:sym typeface="Symbol" pitchFamily="2" charset="2"/>
              </a:rPr>
              <a:t></a:t>
            </a:r>
            <a:r>
              <a:rPr lang="en-US" altLang="zh-CN" sz="3200" dirty="0"/>
              <a:t>，</a:t>
            </a:r>
            <a:r>
              <a:rPr lang="zh-CN" altLang="en-US" sz="3200" dirty="0"/>
              <a:t>于是对任意</a:t>
            </a:r>
            <a:r>
              <a:rPr lang="en-US" altLang="zh-CN" sz="3200" dirty="0" err="1"/>
              <a:t>a</a:t>
            </a:r>
            <a:r>
              <a:rPr lang="en-US" altLang="zh-CN" sz="3200" dirty="0" err="1">
                <a:sym typeface="Symbol" pitchFamily="2" charset="2"/>
              </a:rPr>
              <a:t></a:t>
            </a:r>
            <a:r>
              <a:rPr lang="en-US" altLang="zh-CN" sz="3200" dirty="0" err="1"/>
              <a:t>A</a:t>
            </a:r>
            <a:r>
              <a:rPr lang="en-US" altLang="zh-CN" sz="3200" dirty="0"/>
              <a:t>，</a:t>
            </a:r>
            <a:r>
              <a:rPr lang="zh-CN" altLang="en-US" sz="3200" dirty="0"/>
              <a:t>若</a:t>
            </a:r>
            <a:r>
              <a:rPr lang="zh-CN" altLang="en-US" sz="2800" dirty="0">
                <a:sym typeface="Symbol" pitchFamily="2" charset="2"/>
              </a:rPr>
              <a:t></a:t>
            </a:r>
            <a:r>
              <a:rPr lang="en-US" altLang="zh-CN" sz="3200" dirty="0"/>
              <a:t>(a)= </a:t>
            </a:r>
            <a:r>
              <a:rPr lang="en-US" altLang="zh-CN" sz="3200" dirty="0">
                <a:solidFill>
                  <a:schemeClr val="tx2"/>
                </a:solidFill>
              </a:rPr>
              <a:t>b</a:t>
            </a:r>
            <a:r>
              <a:rPr lang="zh-CN" altLang="en-US" sz="3200" dirty="0">
                <a:solidFill>
                  <a:schemeClr val="tx2"/>
                </a:solidFill>
              </a:rPr>
              <a:t>，</a:t>
            </a:r>
            <a:r>
              <a:rPr lang="zh-CN" altLang="en-US" sz="3200" dirty="0"/>
              <a:t>则</a:t>
            </a:r>
            <a:r>
              <a:rPr lang="en-US" altLang="zh-CN" sz="3200" dirty="0">
                <a:solidFill>
                  <a:schemeClr val="tx2"/>
                </a:solidFill>
              </a:rPr>
              <a:t>b</a:t>
            </a:r>
            <a:r>
              <a:rPr lang="zh-CN" altLang="en-US" sz="3200" dirty="0"/>
              <a:t>表示</a:t>
            </a:r>
            <a:r>
              <a:rPr lang="en-US" altLang="zh-CN" sz="3200" dirty="0"/>
              <a:t>B</a:t>
            </a:r>
            <a:r>
              <a:rPr lang="zh-CN" altLang="en-US" sz="3200" dirty="0"/>
              <a:t>中与</a:t>
            </a:r>
            <a:r>
              <a:rPr lang="en-US" altLang="zh-CN" sz="3200" dirty="0"/>
              <a:t>a</a:t>
            </a:r>
            <a:r>
              <a:rPr lang="zh-CN" altLang="en-US" sz="3200" dirty="0"/>
              <a:t>对应之元素，</a:t>
            </a:r>
            <a:r>
              <a:rPr lang="en-US" altLang="zh-CN" sz="3200" dirty="0"/>
              <a:t>b</a:t>
            </a:r>
            <a:r>
              <a:rPr lang="zh-CN" altLang="en-US" sz="3200" dirty="0"/>
              <a:t>称为</a:t>
            </a:r>
            <a:r>
              <a:rPr lang="en-US" altLang="zh-CN" sz="3200" dirty="0"/>
              <a:t>a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tx2"/>
                </a:solidFill>
              </a:rPr>
              <a:t>映像</a:t>
            </a:r>
            <a:r>
              <a:rPr lang="zh-CN" altLang="en-US" sz="3200" dirty="0"/>
              <a:t>(</a:t>
            </a:r>
            <a:r>
              <a:rPr lang="en-US" altLang="zh-CN" sz="3200" i="1" dirty="0"/>
              <a:t>image</a:t>
            </a:r>
            <a:r>
              <a:rPr lang="en-US" altLang="zh-CN" sz="3200" dirty="0"/>
              <a:t>)，a</a:t>
            </a:r>
            <a:r>
              <a:rPr lang="zh-CN" altLang="en-US" sz="3200" dirty="0"/>
              <a:t>称为</a:t>
            </a:r>
            <a:r>
              <a:rPr lang="en-US" altLang="zh-CN" sz="3200" dirty="0"/>
              <a:t>b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tx2"/>
                </a:solidFill>
              </a:rPr>
              <a:t>原像</a:t>
            </a:r>
            <a:r>
              <a:rPr lang="zh-CN" altLang="en-US" sz="3200" dirty="0"/>
              <a:t>(</a:t>
            </a:r>
            <a:r>
              <a:rPr lang="en-US" altLang="zh-CN" sz="3200" i="1" dirty="0"/>
              <a:t>pre-image</a:t>
            </a:r>
            <a:r>
              <a:rPr lang="en-US" altLang="zh-CN" sz="3200" dirty="0"/>
              <a:t>)</a:t>
            </a:r>
            <a:r>
              <a:rPr lang="zh-CN" altLang="en-US" sz="3200" dirty="0"/>
              <a:t> 。</a:t>
            </a:r>
            <a:endParaRPr lang="en-US" altLang="zh-CN" sz="32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/>
              <a:t>集合</a:t>
            </a:r>
            <a:r>
              <a:rPr lang="en-US" altLang="zh-CN" sz="3200" dirty="0"/>
              <a:t>A</a:t>
            </a:r>
            <a:r>
              <a:rPr lang="zh-CN" altLang="en-US" sz="3200" dirty="0"/>
              <a:t>称为映射</a:t>
            </a:r>
            <a:r>
              <a:rPr lang="zh-CN" altLang="en-US" sz="3200" dirty="0">
                <a:sym typeface="Symbol" pitchFamily="2" charset="2"/>
              </a:rPr>
              <a:t></a:t>
            </a:r>
            <a:r>
              <a:rPr lang="zh-CN" altLang="en-US" sz="3200" dirty="0"/>
              <a:t>的定义域(</a:t>
            </a:r>
            <a:r>
              <a:rPr lang="en-US" altLang="zh-CN" sz="3200" i="1" dirty="0"/>
              <a:t>domain</a:t>
            </a:r>
            <a:r>
              <a:rPr lang="en-US" altLang="zh-CN" sz="3200" dirty="0"/>
              <a:t>)</a:t>
            </a:r>
            <a:r>
              <a:rPr lang="zh-CN" altLang="en-US" sz="3200" dirty="0"/>
              <a:t> ，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(A)={b |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(a)=b，</a:t>
            </a:r>
            <a:r>
              <a:rPr lang="zh-CN" altLang="en-US" sz="3200" dirty="0">
                <a:sym typeface="Symbol" pitchFamily="2" charset="2"/>
              </a:rPr>
              <a:t></a:t>
            </a:r>
            <a:r>
              <a:rPr lang="en-US" altLang="zh-CN" sz="3200" dirty="0"/>
              <a:t> </a:t>
            </a:r>
            <a:r>
              <a:rPr lang="en-US" altLang="zh-CN" sz="3200" dirty="0" err="1"/>
              <a:t>a</a:t>
            </a:r>
            <a:r>
              <a:rPr lang="en-US" altLang="zh-CN" sz="3200" dirty="0" err="1">
                <a:sym typeface="Symbol" pitchFamily="2" charset="2"/>
              </a:rPr>
              <a:t></a:t>
            </a:r>
            <a:r>
              <a:rPr lang="en-US" altLang="zh-CN" sz="3200" dirty="0" err="1"/>
              <a:t>A</a:t>
            </a:r>
            <a:r>
              <a:rPr lang="en-US" altLang="zh-CN" sz="3200" dirty="0"/>
              <a:t>}，</a:t>
            </a:r>
            <a:r>
              <a:rPr lang="zh-CN" altLang="en-US" sz="3200" dirty="0"/>
              <a:t>称为</a:t>
            </a:r>
            <a:r>
              <a:rPr lang="zh-CN" altLang="en-US" sz="3200" dirty="0">
                <a:sym typeface="Symbol" pitchFamily="2" charset="2"/>
              </a:rPr>
              <a:t></a:t>
            </a:r>
            <a:r>
              <a:rPr lang="zh-CN" altLang="en-US" sz="3200" dirty="0"/>
              <a:t>的值域或像的集合。 显然</a:t>
            </a:r>
            <a:r>
              <a:rPr lang="en-US" altLang="zh-CN" sz="3200" dirty="0"/>
              <a:t>,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(A)</a:t>
            </a:r>
            <a:r>
              <a:rPr lang="zh-CN" altLang="en-US" sz="3200" dirty="0"/>
              <a:t>是</a:t>
            </a:r>
            <a:r>
              <a:rPr lang="en-US" altLang="zh-CN" sz="3200" dirty="0"/>
              <a:t>B</a:t>
            </a:r>
            <a:r>
              <a:rPr lang="zh-CN" altLang="en-US" sz="3200" dirty="0"/>
              <a:t>的子集</a:t>
            </a:r>
            <a:r>
              <a:rPr lang="en-US" altLang="zh-CN" sz="3200" dirty="0"/>
              <a:t>.</a:t>
            </a:r>
          </a:p>
          <a:p>
            <a:pPr eaLnBrk="1" hangingPunct="1">
              <a:lnSpc>
                <a:spcPct val="125000"/>
              </a:lnSpc>
            </a:pPr>
            <a:endParaRPr lang="zh-CN" altLang="en-US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4B73F7-4685-CD25-7FB2-18CFE71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>
            <a:extLst>
              <a:ext uri="{FF2B5EF4-FFF2-40B4-BE49-F238E27FC236}">
                <a16:creationId xmlns:a16="http://schemas.microsoft.com/office/drawing/2014/main" id="{1808BC38-62F3-2629-F191-86DEFC1DD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练习：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E0EE5E44-E1A7-C47A-016F-E9FEB7340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646113"/>
            <a:ext cx="8451850" cy="5929312"/>
          </a:xfrm>
          <a:noFill/>
        </p:spPr>
        <p:txBody>
          <a:bodyPr/>
          <a:lstStyle/>
          <a:p>
            <a:pPr eaLnBrk="1" hangingPunct="1"/>
            <a:r>
              <a:rPr lang="zh-CN" altLang="en-US" sz="3200"/>
              <a:t> 设</a:t>
            </a:r>
            <a:r>
              <a:rPr lang="en-US" altLang="zh-CN" sz="3200"/>
              <a:t>A={1,2,3}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>
                <a:sym typeface="Symbol" pitchFamily="2" charset="2"/>
              </a:rPr>
              <a:t>:A→A     ={(1,2),(2,3),(3,1)}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>
                <a:sym typeface="Symbol" pitchFamily="2" charset="2"/>
              </a:rPr>
              <a:t>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: A→A    ={(1,2),(2,1),(3,3)}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>
                <a:sym typeface="Symbol" pitchFamily="2" charset="2"/>
              </a:rPr>
              <a:t></a:t>
            </a:r>
            <a:r>
              <a:rPr lang="en-US" altLang="zh-CN" sz="3200">
                <a:sym typeface="Symbol" pitchFamily="2" charset="2"/>
              </a:rPr>
              <a:t>: A→A    </a:t>
            </a:r>
            <a:r>
              <a:rPr lang="zh-CN" altLang="en-US" sz="3200">
                <a:solidFill>
                  <a:srgbClr val="FFFF00"/>
                </a:solidFill>
                <a:sym typeface="Symbol" pitchFamily="2" charset="2"/>
              </a:rPr>
              <a:t></a:t>
            </a:r>
            <a:r>
              <a:rPr lang="en-US" altLang="zh-CN" sz="3200">
                <a:solidFill>
                  <a:srgbClr val="FFFF00"/>
                </a:solidFill>
                <a:sym typeface="Symbol" pitchFamily="2" charset="2"/>
              </a:rPr>
              <a:t>={(1,1),(2,2),(3,3)}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sym typeface="Symbol" pitchFamily="2" charset="2"/>
              </a:rPr>
              <a:t>计算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 </a:t>
            </a:r>
            <a:r>
              <a:rPr lang="zh-CN" altLang="en-US" sz="3200">
                <a:sym typeface="Symbol" pitchFamily="2" charset="2"/>
              </a:rPr>
              <a:t>，</a:t>
            </a:r>
            <a:r>
              <a:rPr lang="en-US" altLang="zh-CN" sz="3200">
                <a:sym typeface="Symbol" pitchFamily="2" charset="2"/>
              </a:rPr>
              <a:t>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 </a:t>
            </a:r>
            <a:r>
              <a:rPr lang="zh-CN" altLang="en-US" sz="3200">
                <a:sym typeface="Symbol" pitchFamily="2" charset="2"/>
              </a:rPr>
              <a:t>，</a:t>
            </a:r>
            <a:r>
              <a:rPr lang="en-US" altLang="zh-CN" sz="3200">
                <a:sym typeface="Symbol" pitchFamily="2" charset="2"/>
              </a:rPr>
              <a:t> </a:t>
            </a:r>
            <a:r>
              <a:rPr lang="en-US" altLang="zh-CN" sz="3200" baseline="30000"/>
              <a:t>-1</a:t>
            </a:r>
            <a:r>
              <a:rPr lang="en-US" altLang="zh-CN" sz="3200">
                <a:sym typeface="Symbol" pitchFamily="2" charset="2"/>
              </a:rPr>
              <a:t> </a:t>
            </a:r>
            <a:r>
              <a:rPr lang="zh-CN" altLang="en-US" sz="3200">
                <a:sym typeface="Symbol" pitchFamily="2" charset="2"/>
              </a:rPr>
              <a:t>， </a:t>
            </a:r>
            <a:r>
              <a:rPr lang="zh-CN" altLang="en-US" sz="3200">
                <a:solidFill>
                  <a:srgbClr val="FFFF00"/>
                </a:solidFill>
                <a:sym typeface="Symbol" pitchFamily="2" charset="2"/>
              </a:rPr>
              <a:t>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</a:t>
            </a:r>
            <a:r>
              <a:rPr lang="zh-CN" altLang="en-US" sz="3200">
                <a:sym typeface="Symbol" pitchFamily="2" charset="2"/>
              </a:rPr>
              <a:t>，</a:t>
            </a:r>
            <a:r>
              <a:rPr lang="en-US" altLang="zh-CN" sz="3200">
                <a:sym typeface="Symbol" pitchFamily="2" charset="2"/>
              </a:rPr>
              <a:t> 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</a:t>
            </a:r>
            <a:r>
              <a:rPr lang="zh-CN" altLang="en-US" sz="3200">
                <a:solidFill>
                  <a:srgbClr val="FFFF00"/>
                </a:solidFill>
                <a:sym typeface="Symbol" pitchFamily="2" charset="2"/>
              </a:rPr>
              <a:t></a:t>
            </a:r>
            <a:endParaRPr lang="en-US" altLang="zh-CN" sz="3200">
              <a:solidFill>
                <a:srgbClr val="FFFF00"/>
              </a:solidFill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>
                <a:sym typeface="Symbol" pitchFamily="2" charset="2"/>
              </a:rPr>
              <a:t>则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 ={(1,3),(2,2),(3,1)}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>
                <a:sym typeface="Symbol" pitchFamily="2" charset="2"/>
              </a:rPr>
              <a:t>     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 ={(1,1),(2,3),(3,2)}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ym typeface="Symbol" pitchFamily="2" charset="2"/>
              </a:rPr>
              <a:t>     </a:t>
            </a:r>
            <a:r>
              <a:rPr lang="en-US" altLang="zh-CN" sz="3200" baseline="30000"/>
              <a:t>-1</a:t>
            </a:r>
            <a:r>
              <a:rPr lang="en-US" altLang="zh-CN" sz="3200">
                <a:sym typeface="Symbol" pitchFamily="2" charset="2"/>
              </a:rPr>
              <a:t> =</a:t>
            </a:r>
            <a:r>
              <a:rPr lang="zh-CN" altLang="en-US" sz="3200">
                <a:sym typeface="Symbol" pitchFamily="2" charset="2"/>
              </a:rPr>
              <a:t></a:t>
            </a:r>
            <a:endParaRPr lang="en-US" altLang="zh-CN" sz="3200"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>
                <a:sym typeface="Symbol" pitchFamily="2" charset="2"/>
              </a:rPr>
              <a:t>     </a:t>
            </a:r>
            <a:r>
              <a:rPr lang="zh-CN" altLang="en-US" sz="3200">
                <a:solidFill>
                  <a:srgbClr val="FFFF00"/>
                </a:solidFill>
                <a:sym typeface="Symbol" pitchFamily="2" charset="2"/>
              </a:rPr>
              <a:t>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= 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>
                <a:sym typeface="Symbol" pitchFamily="2" charset="2"/>
              </a:rPr>
              <a:t>     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 </a:t>
            </a:r>
            <a:r>
              <a:rPr lang="zh-CN" altLang="en-US" sz="3200">
                <a:solidFill>
                  <a:srgbClr val="FFFF00"/>
                </a:solidFill>
                <a:sym typeface="Symbol" pitchFamily="2" charset="2"/>
              </a:rPr>
              <a:t></a:t>
            </a:r>
            <a:r>
              <a:rPr lang="en-US" altLang="zh-CN" sz="3200">
                <a:sym typeface="Symbol" pitchFamily="2" charset="2"/>
              </a:rPr>
              <a:t>= 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8944B4-FFC2-C32A-37D6-F230F2D7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4BEA63AF-8493-DF62-7907-FFA6274F8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§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1.3.1 </a:t>
            </a:r>
            <a:r>
              <a:rPr lang="zh-CN" altLang="en-US" b="1">
                <a:latin typeface="宋体" panose="02010600030101010101" pitchFamily="2" charset="-122"/>
              </a:rPr>
              <a:t>集合的基数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804C5B9-AD9B-172B-50F8-338B73E9C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424863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把相当于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有限集合的元素数</a:t>
            </a:r>
            <a:r>
              <a:rPr lang="zh-CN" altLang="en-US" sz="3300">
                <a:latin typeface="宋体" panose="02010600030101010101" pitchFamily="2" charset="-122"/>
              </a:rPr>
              <a:t>的概念推广到一般集合，称之为集合的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基数</a:t>
            </a:r>
            <a:r>
              <a:rPr lang="zh-CN" altLang="en-US" sz="3300">
                <a:latin typeface="宋体" panose="02010600030101010101" pitchFamily="2" charset="-122"/>
              </a:rPr>
              <a:t>(势，浓度)。集合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的基数记为</a:t>
            </a:r>
            <a:r>
              <a:rPr lang="zh-CN" altLang="en-US" sz="3300"/>
              <a:t>|</a:t>
            </a:r>
            <a:r>
              <a:rPr lang="en-US" altLang="zh-CN" sz="3300"/>
              <a:t>A|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  <a:r>
              <a:rPr lang="en-US" altLang="zh-CN" sz="3300"/>
              <a:t> </a:t>
            </a:r>
            <a:endParaRPr lang="zh-CN" altLang="en-US" sz="33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67D09D-2A90-20E7-0EE0-2A6084CE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769401DF-919F-7270-1CCC-B32EC41AC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569325" cy="5761038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>
                <a:solidFill>
                  <a:schemeClr val="tx2"/>
                </a:solidFill>
              </a:rPr>
              <a:t>定义1.3.6 </a:t>
            </a:r>
            <a:r>
              <a:rPr lang="zh-CN" altLang="en-US" sz="3300" dirty="0"/>
              <a:t>设</a:t>
            </a:r>
            <a:r>
              <a:rPr lang="en-US" altLang="zh-CN" sz="3300" dirty="0"/>
              <a:t>A，B</a:t>
            </a:r>
            <a:r>
              <a:rPr lang="zh-CN" altLang="en-US" sz="3300" dirty="0"/>
              <a:t>为集合，若</a:t>
            </a:r>
            <a:r>
              <a:rPr lang="en-US" altLang="zh-CN" sz="3300" dirty="0"/>
              <a:t>A</a:t>
            </a:r>
            <a:r>
              <a:rPr lang="zh-CN" altLang="en-US" sz="3300" dirty="0"/>
              <a:t>与</a:t>
            </a:r>
            <a:r>
              <a:rPr lang="en-US" altLang="zh-CN" sz="3300" dirty="0"/>
              <a:t>B</a:t>
            </a:r>
            <a:r>
              <a:rPr lang="zh-CN" altLang="en-US" sz="3300" dirty="0"/>
              <a:t>之间存在1-1映射，则称</a:t>
            </a:r>
            <a:r>
              <a:rPr lang="en-US" altLang="zh-CN" sz="3300" dirty="0"/>
              <a:t>A</a:t>
            </a:r>
            <a:r>
              <a:rPr lang="zh-CN" altLang="en-US" sz="3300" dirty="0"/>
              <a:t>与</a:t>
            </a:r>
            <a:r>
              <a:rPr lang="en-US" altLang="zh-CN" sz="3300" dirty="0"/>
              <a:t>B</a:t>
            </a:r>
            <a:r>
              <a:rPr lang="zh-CN" altLang="en-US" sz="3300" dirty="0"/>
              <a:t>基数相同，也称</a:t>
            </a:r>
            <a:r>
              <a:rPr lang="en-US" altLang="zh-CN" sz="3300" dirty="0"/>
              <a:t>A</a:t>
            </a:r>
            <a:r>
              <a:rPr lang="zh-CN" altLang="en-US" sz="3300" dirty="0"/>
              <a:t>与</a:t>
            </a:r>
            <a:r>
              <a:rPr lang="en-US" altLang="zh-CN" sz="3300" dirty="0"/>
              <a:t>B</a:t>
            </a:r>
            <a:r>
              <a:rPr lang="zh-CN" altLang="en-US" sz="3300" dirty="0"/>
              <a:t>对等（等势，等浓），记为</a:t>
            </a:r>
            <a:r>
              <a:rPr lang="zh-CN" altLang="en-US" sz="3300" dirty="0">
                <a:solidFill>
                  <a:schemeClr val="tx2"/>
                </a:solidFill>
              </a:rPr>
              <a:t>|</a:t>
            </a:r>
            <a:r>
              <a:rPr lang="en-US" altLang="zh-CN" sz="3300" dirty="0">
                <a:solidFill>
                  <a:schemeClr val="tx2"/>
                </a:solidFill>
              </a:rPr>
              <a:t>A|=|B|</a:t>
            </a:r>
            <a:r>
              <a:rPr lang="zh-CN" altLang="en-US" sz="3300" dirty="0"/>
              <a:t>。</a:t>
            </a:r>
            <a:endParaRPr lang="en-US" altLang="zh-CN" sz="3300" dirty="0"/>
          </a:p>
          <a:p>
            <a:pPr marL="0" indent="0" eaLnBrk="1" hangingPunct="1">
              <a:lnSpc>
                <a:spcPct val="125000"/>
              </a:lnSpc>
            </a:pPr>
            <a:endParaRPr lang="zh-CN" altLang="en-US" sz="3300" dirty="0"/>
          </a:p>
          <a:p>
            <a:pPr marL="0" indent="0" algn="just" eaLnBrk="1" hangingPunct="1">
              <a:lnSpc>
                <a:spcPct val="125000"/>
              </a:lnSpc>
            </a:pPr>
            <a:r>
              <a:rPr lang="zh-CN" altLang="en-US" sz="3300" dirty="0">
                <a:solidFill>
                  <a:schemeClr val="tx2"/>
                </a:solidFill>
              </a:rPr>
              <a:t>例</a:t>
            </a:r>
            <a:r>
              <a:rPr lang="en-US" altLang="zh-CN" sz="3300" dirty="0">
                <a:solidFill>
                  <a:schemeClr val="tx2"/>
                </a:solidFill>
              </a:rPr>
              <a:t>.</a:t>
            </a:r>
            <a:r>
              <a:rPr lang="zh-CN" altLang="en-US" sz="3300" dirty="0"/>
              <a:t>正整数集合</a:t>
            </a:r>
            <a:r>
              <a:rPr lang="en-US" altLang="zh-CN" sz="3300" dirty="0"/>
              <a:t>Z</a:t>
            </a:r>
            <a:r>
              <a:rPr lang="en-US" altLang="zh-CN" sz="3300" baseline="30000" dirty="0"/>
              <a:t>+</a:t>
            </a:r>
            <a:r>
              <a:rPr lang="zh-CN" altLang="en-US" sz="3300" dirty="0"/>
              <a:t>与正偶数集合</a:t>
            </a:r>
            <a:r>
              <a:rPr lang="en-US" altLang="zh-CN" sz="3300" dirty="0"/>
              <a:t>B</a:t>
            </a:r>
            <a:r>
              <a:rPr lang="zh-CN" altLang="en-US" sz="3300" dirty="0"/>
              <a:t>对等， </a:t>
            </a:r>
          </a:p>
          <a:p>
            <a:pPr marL="0" indent="0"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3300" dirty="0"/>
              <a:t>         Z</a:t>
            </a:r>
            <a:r>
              <a:rPr lang="en-US" altLang="zh-CN" sz="3300" baseline="30000" dirty="0"/>
              <a:t>+</a:t>
            </a:r>
            <a:r>
              <a:rPr lang="zh-CN" altLang="en-US" sz="3300" dirty="0"/>
              <a:t>到</a:t>
            </a:r>
            <a:r>
              <a:rPr lang="en-US" altLang="zh-CN" sz="3300" dirty="0"/>
              <a:t>B</a:t>
            </a:r>
            <a:r>
              <a:rPr lang="zh-CN" altLang="en-US" sz="3300" dirty="0"/>
              <a:t>的一个1-1映射为</a:t>
            </a:r>
            <a:r>
              <a:rPr lang="en-US" altLang="zh-CN" sz="3300" dirty="0">
                <a:sym typeface="Symbol" pitchFamily="2" charset="2"/>
              </a:rPr>
              <a:t></a:t>
            </a:r>
            <a:r>
              <a:rPr lang="en-US" altLang="zh-CN" sz="3300" dirty="0"/>
              <a:t>(n)=2n。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DA3E0E-5981-7C06-36EE-58F49B6B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85736BF8-F77B-DC3E-B510-0133E8C15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11175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显然，集合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为有限集当且仅当它以某一非负整数为其基数，即存在一非负整数</a:t>
            </a:r>
            <a:r>
              <a:rPr lang="en-US" altLang="zh-CN" sz="3300"/>
              <a:t>n</a:t>
            </a:r>
            <a:r>
              <a:rPr lang="zh-CN" altLang="en-US" sz="3300">
                <a:latin typeface="宋体" panose="02010600030101010101" pitchFamily="2" charset="-122"/>
              </a:rPr>
              <a:t>使得</a:t>
            </a:r>
            <a:r>
              <a:rPr lang="zh-CN" altLang="en-US" sz="3300">
                <a:sym typeface="Symbol" pitchFamily="2" charset="2"/>
              </a:rPr>
              <a:t></a:t>
            </a:r>
            <a:r>
              <a:rPr lang="en-US" altLang="zh-CN" sz="3300"/>
              <a:t>A</a:t>
            </a:r>
            <a:r>
              <a:rPr lang="en-US" altLang="zh-CN" sz="3300">
                <a:sym typeface="Symbol" pitchFamily="2" charset="2"/>
              </a:rPr>
              <a:t></a:t>
            </a:r>
            <a:r>
              <a:rPr lang="en-US" altLang="zh-CN" sz="3300"/>
              <a:t>=n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  <a:r>
              <a:rPr lang="zh-CN" altLang="en-US" sz="3300">
                <a:latin typeface="宋体" panose="02010600030101010101" pitchFamily="2" charset="-122"/>
              </a:rPr>
              <a:t>即集合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的元素个数是</a:t>
            </a:r>
            <a:r>
              <a:rPr lang="en-US" altLang="zh-CN" sz="3300"/>
              <a:t>n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把自然数集合的基数记为</a:t>
            </a:r>
            <a:r>
              <a:rPr lang="zh-CN" altLang="en-US" sz="3300">
                <a:sym typeface="Symbol" pitchFamily="2" charset="2"/>
              </a:rPr>
              <a:t></a:t>
            </a:r>
            <a:r>
              <a:rPr lang="zh-CN" altLang="en-US" sz="3300" baseline="-30000"/>
              <a:t>0</a:t>
            </a:r>
            <a:r>
              <a:rPr lang="zh-CN" altLang="en-US" sz="3300">
                <a:latin typeface="宋体" panose="02010600030101010101" pitchFamily="2" charset="-122"/>
              </a:rPr>
              <a:t>（读作阿列夫</a:t>
            </a:r>
            <a:r>
              <a:rPr lang="zh-CN" altLang="en-US" sz="3300"/>
              <a:t>零</a:t>
            </a:r>
            <a:r>
              <a:rPr lang="zh-CN" altLang="en-US" sz="3300">
                <a:latin typeface="宋体" panose="02010600030101010101" pitchFamily="2" charset="-122"/>
              </a:rPr>
              <a:t>），于是凡是与自然数集合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对等</a:t>
            </a:r>
            <a:r>
              <a:rPr lang="zh-CN" altLang="en-US" sz="3300">
                <a:latin typeface="宋体" panose="02010600030101010101" pitchFamily="2" charset="-122"/>
              </a:rPr>
              <a:t>的集合</a:t>
            </a:r>
            <a:r>
              <a:rPr lang="en-US" altLang="zh-CN" sz="3300"/>
              <a:t>A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其基数</a:t>
            </a:r>
            <a:r>
              <a:rPr lang="zh-CN" altLang="en-US" sz="3300"/>
              <a:t>|</a:t>
            </a:r>
            <a:r>
              <a:rPr lang="en-US" altLang="zh-CN" sz="3300"/>
              <a:t>A|=</a:t>
            </a:r>
            <a:r>
              <a:rPr lang="zh-CN" altLang="en-US" sz="3300">
                <a:sym typeface="Symbol" pitchFamily="2" charset="2"/>
              </a:rPr>
              <a:t></a:t>
            </a:r>
            <a:r>
              <a:rPr lang="en-US" altLang="zh-CN" sz="3300" baseline="-30000"/>
              <a:t>0</a:t>
            </a:r>
          </a:p>
          <a:p>
            <a:pPr marL="0" indent="0" eaLnBrk="1" hangingPunct="1">
              <a:lnSpc>
                <a:spcPct val="125000"/>
              </a:lnSpc>
            </a:pPr>
            <a:endParaRPr lang="zh-CN" altLang="en-US" sz="33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098392-A8A8-7285-3847-D72B7730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90FB41B5-0593-1E52-BB5A-64AAC7790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2806ABCF-41D8-6687-8ED2-E057ACCE5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507365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3300"/>
              <a:t>集合的对等关系是一个</a:t>
            </a:r>
            <a:r>
              <a:rPr lang="zh-CN" altLang="en-US" sz="3300">
                <a:solidFill>
                  <a:schemeClr val="tx2"/>
                </a:solidFill>
              </a:rPr>
              <a:t>等价关系</a:t>
            </a:r>
            <a:r>
              <a:rPr lang="zh-CN" altLang="en-US" sz="3300"/>
              <a:t>。</a:t>
            </a:r>
            <a:endParaRPr lang="zh-CN" altLang="en-US" sz="330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可以用对等关系重新来刻画什么是集合的基数：集合按照对等关系分成等价类，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每个等价类的共同的数量特征</a:t>
            </a:r>
            <a:r>
              <a:rPr lang="zh-CN" altLang="en-US" sz="3300">
                <a:latin typeface="宋体" panose="02010600030101010101" pitchFamily="2" charset="-122"/>
              </a:rPr>
              <a:t>，称为该等价类中集合的基数。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7E7116-1EF1-7AB4-9FD8-D2F2D306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7F33102-C560-ABBF-8C5D-5C998477F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646112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定义1.3.7  </a:t>
            </a:r>
            <a:r>
              <a:rPr lang="zh-CN" altLang="en-US" sz="3600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E1140E0-E0D9-1456-C301-B7625A992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51831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200"/>
              <a:t>设</a:t>
            </a:r>
            <a:r>
              <a:rPr lang="en-US" altLang="zh-CN" sz="3200"/>
              <a:t>A，B</a:t>
            </a:r>
            <a:r>
              <a:rPr lang="zh-CN" altLang="en-US" sz="3200"/>
              <a:t>是任意两个集合。</a:t>
            </a:r>
            <a:br>
              <a:rPr lang="zh-CN" altLang="en-US" sz="3200"/>
            </a:br>
            <a:r>
              <a:rPr lang="zh-CN" altLang="en-US" sz="3200"/>
              <a:t>    (1)称</a:t>
            </a:r>
            <a:r>
              <a:rPr lang="en-US" altLang="zh-CN" sz="3200"/>
              <a:t>A</a:t>
            </a:r>
            <a:r>
              <a:rPr lang="zh-CN" altLang="en-US" sz="3200"/>
              <a:t>的基数小于等于</a:t>
            </a:r>
            <a:r>
              <a:rPr lang="en-US" altLang="zh-CN" sz="3200"/>
              <a:t>B</a:t>
            </a:r>
            <a:r>
              <a:rPr lang="zh-CN" altLang="en-US" sz="3200"/>
              <a:t>的基数，记为</a:t>
            </a:r>
            <a:r>
              <a:rPr lang="zh-CN" altLang="en-US" sz="3200">
                <a:sym typeface="Symbol" pitchFamily="2" charset="2"/>
              </a:rPr>
              <a:t>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 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</a:t>
            </a:r>
            <a:r>
              <a:rPr lang="en-US" altLang="zh-CN" sz="3200"/>
              <a:t>，</a:t>
            </a:r>
            <a:r>
              <a:rPr lang="zh-CN" altLang="en-US" sz="3200"/>
              <a:t>如果有</a:t>
            </a:r>
            <a:r>
              <a:rPr lang="en-US" altLang="zh-CN" sz="3200"/>
              <a:t>A</a:t>
            </a:r>
            <a:r>
              <a:rPr lang="zh-CN" altLang="en-US" sz="3200"/>
              <a:t>到</a:t>
            </a:r>
            <a:r>
              <a:rPr lang="en-US" altLang="zh-CN" sz="3200"/>
              <a:t>B</a:t>
            </a:r>
            <a:r>
              <a:rPr lang="zh-CN" altLang="en-US" sz="3200"/>
              <a:t>单射</a:t>
            </a:r>
            <a:r>
              <a:rPr lang="en-US" altLang="zh-CN" sz="3200"/>
              <a:t>σ</a:t>
            </a:r>
            <a:r>
              <a:rPr lang="zh-CN" altLang="en-US" sz="3200"/>
              <a:t>或有</a:t>
            </a:r>
            <a:r>
              <a:rPr lang="en-US" altLang="zh-CN" sz="3200"/>
              <a:t>B</a:t>
            </a:r>
            <a:r>
              <a:rPr lang="zh-CN" altLang="en-US" sz="3200"/>
              <a:t>到</a:t>
            </a:r>
            <a:r>
              <a:rPr lang="en-US" altLang="zh-CN" sz="3200"/>
              <a:t>A</a:t>
            </a:r>
            <a:r>
              <a:rPr lang="zh-CN" altLang="en-US" sz="3200"/>
              <a:t>满射</a:t>
            </a:r>
            <a:r>
              <a:rPr lang="en-US" altLang="zh-CN" sz="3200"/>
              <a:t>σ。</a:t>
            </a:r>
            <a:br>
              <a:rPr lang="en-US" altLang="zh-CN" sz="3200"/>
            </a:br>
            <a:r>
              <a:rPr lang="en-US" altLang="zh-CN" sz="3200"/>
              <a:t>    (2)</a:t>
            </a:r>
            <a:r>
              <a:rPr lang="en-US" altLang="zh-CN" sz="3200">
                <a:cs typeface="Times New Roman" panose="02020603050405020304" pitchFamily="18" charset="0"/>
              </a:rPr>
              <a:t> </a:t>
            </a:r>
            <a:r>
              <a:rPr lang="zh-CN" altLang="en-US" sz="3200"/>
              <a:t>称</a:t>
            </a:r>
            <a:r>
              <a:rPr lang="en-US" altLang="zh-CN" sz="3200"/>
              <a:t>A</a:t>
            </a:r>
            <a:r>
              <a:rPr lang="zh-CN" altLang="en-US" sz="3200"/>
              <a:t>的基数小于</a:t>
            </a:r>
            <a:r>
              <a:rPr lang="en-US" altLang="zh-CN" sz="3200"/>
              <a:t>B</a:t>
            </a:r>
            <a:r>
              <a:rPr lang="zh-CN" altLang="en-US" sz="3200"/>
              <a:t>的基数，记为</a:t>
            </a:r>
            <a:r>
              <a:rPr lang="zh-CN" altLang="en-US" sz="3200">
                <a:sym typeface="Symbol" pitchFamily="2" charset="2"/>
              </a:rPr>
              <a:t>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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</a:t>
            </a:r>
            <a:r>
              <a:rPr lang="en-US" altLang="zh-CN" sz="3200"/>
              <a:t>，</a:t>
            </a:r>
            <a:r>
              <a:rPr lang="zh-CN" altLang="en-US" sz="3200"/>
              <a:t>如果</a:t>
            </a:r>
            <a:r>
              <a:rPr lang="zh-CN" altLang="en-US" sz="3200">
                <a:sym typeface="Symbol" pitchFamily="2" charset="2"/>
              </a:rPr>
              <a:t>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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</a:t>
            </a:r>
            <a:r>
              <a:rPr lang="zh-CN" altLang="en-US" sz="3200"/>
              <a:t>且</a:t>
            </a:r>
            <a:r>
              <a:rPr lang="zh-CN" altLang="en-US" sz="3200">
                <a:sym typeface="Symbol" pitchFamily="2" charset="2"/>
              </a:rPr>
              <a:t>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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</a:t>
            </a:r>
            <a:r>
              <a:rPr lang="en-US" altLang="zh-CN" sz="3200"/>
              <a:t>。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换句话说，若</a:t>
            </a:r>
            <a:r>
              <a:rPr lang="en-US" altLang="zh-CN" sz="3200"/>
              <a:t>A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/>
              <a:t>B</a:t>
            </a:r>
            <a:r>
              <a:rPr lang="zh-CN" altLang="en-US" sz="3200">
                <a:latin typeface="宋体" panose="02010600030101010101" pitchFamily="2" charset="-122"/>
              </a:rPr>
              <a:t>的某一子集有</a:t>
            </a:r>
            <a:r>
              <a:rPr lang="zh-CN" altLang="en-US" sz="3200"/>
              <a:t>1-1</a:t>
            </a:r>
            <a:r>
              <a:rPr lang="zh-CN" altLang="en-US" sz="3200">
                <a:latin typeface="宋体" panose="02010600030101010101" pitchFamily="2" charset="-122"/>
              </a:rPr>
              <a:t>对应关系，则</a:t>
            </a:r>
            <a:r>
              <a:rPr lang="zh-CN" altLang="en-US" sz="3200">
                <a:sym typeface="Symbol" pitchFamily="2" charset="2"/>
              </a:rPr>
              <a:t>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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</a:t>
            </a:r>
            <a:r>
              <a:rPr lang="en-US" altLang="zh-CN" sz="3200">
                <a:latin typeface="宋体" panose="02010600030101010101" pitchFamily="2" charset="-122"/>
              </a:rPr>
              <a:t>；</a:t>
            </a:r>
            <a:r>
              <a:rPr lang="zh-CN" altLang="en-US" sz="3200">
                <a:latin typeface="宋体" panose="02010600030101010101" pitchFamily="2" charset="-122"/>
              </a:rPr>
              <a:t>若</a:t>
            </a:r>
            <a:r>
              <a:rPr lang="en-US" altLang="zh-CN" sz="3200"/>
              <a:t>A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/>
              <a:t>B</a:t>
            </a:r>
            <a:r>
              <a:rPr lang="zh-CN" altLang="en-US" sz="3200">
                <a:latin typeface="宋体" panose="02010600030101010101" pitchFamily="2" charset="-122"/>
              </a:rPr>
              <a:t>的某一子集有</a:t>
            </a:r>
            <a:r>
              <a:rPr lang="zh-CN" altLang="en-US" sz="3200"/>
              <a:t>1-1</a:t>
            </a:r>
            <a:r>
              <a:rPr lang="zh-CN" altLang="en-US" sz="3200">
                <a:latin typeface="宋体" panose="02010600030101010101" pitchFamily="2" charset="-122"/>
              </a:rPr>
              <a:t>对应关系，且</a:t>
            </a:r>
            <a:r>
              <a:rPr lang="en-US" altLang="zh-CN" sz="3200"/>
              <a:t>A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/>
              <a:t>B</a:t>
            </a:r>
            <a:r>
              <a:rPr lang="zh-CN" altLang="en-US" sz="3200">
                <a:latin typeface="宋体" panose="02010600030101010101" pitchFamily="2" charset="-122"/>
              </a:rPr>
              <a:t>不存在</a:t>
            </a:r>
            <a:r>
              <a:rPr lang="zh-CN" altLang="en-US" sz="3200"/>
              <a:t>1-1</a:t>
            </a:r>
            <a:r>
              <a:rPr lang="zh-CN" altLang="en-US" sz="3200">
                <a:latin typeface="宋体" panose="02010600030101010101" pitchFamily="2" charset="-122"/>
              </a:rPr>
              <a:t>对应关系，则</a:t>
            </a:r>
            <a:r>
              <a:rPr lang="zh-CN" altLang="en-US" sz="3200">
                <a:sym typeface="Symbol" pitchFamily="2" charset="2"/>
              </a:rPr>
              <a:t></a:t>
            </a:r>
            <a:r>
              <a:rPr lang="en-US" altLang="zh-CN" sz="3200"/>
              <a:t>A</a:t>
            </a:r>
            <a:r>
              <a:rPr lang="en-US" altLang="zh-CN" sz="3200">
                <a:sym typeface="Symbol" pitchFamily="2" charset="2"/>
              </a:rPr>
              <a:t>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</a:t>
            </a:r>
            <a:r>
              <a:rPr lang="en-US" altLang="zh-CN" sz="3200">
                <a:latin typeface="宋体" panose="02010600030101010101" pitchFamily="2" charset="-122"/>
              </a:rPr>
              <a:t>。</a:t>
            </a:r>
            <a:r>
              <a:rPr lang="en-US" altLang="zh-CN" sz="3200"/>
              <a:t> 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200"/>
              <a:t> 集合基数的关系</a:t>
            </a:r>
            <a:r>
              <a:rPr lang="en-US" altLang="zh-CN" sz="3200">
                <a:solidFill>
                  <a:srgbClr val="FFFF00"/>
                </a:solidFill>
                <a:sym typeface="Symbol" pitchFamily="2" charset="2"/>
              </a:rPr>
              <a:t></a:t>
            </a:r>
            <a:r>
              <a:rPr lang="zh-CN" altLang="en-US" sz="3200"/>
              <a:t>是部分序关系</a:t>
            </a:r>
            <a:r>
              <a:rPr lang="en-US" altLang="zh-CN" sz="32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389CAB-8169-6643-CC53-0A2D9C0B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FE44C39F-4835-6FA9-F183-865EA50AC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33375"/>
            <a:ext cx="8839200" cy="6192838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>
                <a:solidFill>
                  <a:schemeClr val="tx2"/>
                </a:solidFill>
              </a:rPr>
              <a:t>1.3.1</a:t>
            </a:r>
            <a:r>
              <a:rPr lang="en-US" altLang="zh-CN" sz="3200"/>
              <a:t>(Bernstein</a:t>
            </a:r>
            <a:r>
              <a:rPr lang="zh-CN" altLang="en-US" sz="3200"/>
              <a:t>定理</a:t>
            </a:r>
            <a:r>
              <a:rPr lang="en-US" altLang="zh-CN" sz="3200"/>
              <a:t>--</a:t>
            </a:r>
            <a:r>
              <a:rPr lang="zh-CN" altLang="en-US" sz="3200"/>
              <a:t>集合基数的关系</a:t>
            </a:r>
            <a:r>
              <a:rPr lang="en-US" altLang="zh-CN" sz="3200">
                <a:sym typeface="Symbol" pitchFamily="2" charset="2"/>
              </a:rPr>
              <a:t></a:t>
            </a:r>
            <a:r>
              <a:rPr lang="zh-CN" altLang="en-US" sz="3200"/>
              <a:t>具有反对称性</a:t>
            </a:r>
            <a:r>
              <a:rPr lang="en-US" altLang="zh-CN" sz="3200"/>
              <a:t>)</a:t>
            </a:r>
            <a:r>
              <a:rPr lang="en-US" altLang="zh-CN" sz="4800">
                <a:solidFill>
                  <a:schemeClr val="tx2"/>
                </a:solidFill>
              </a:rPr>
              <a:t> </a:t>
            </a:r>
            <a:endParaRPr lang="zh-CN" altLang="en-US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/>
              <a:t>若存在</a:t>
            </a:r>
            <a:r>
              <a:rPr lang="en-US" altLang="zh-CN" sz="3300"/>
              <a:t>A</a:t>
            </a:r>
            <a:r>
              <a:rPr lang="zh-CN" altLang="en-US" sz="3300"/>
              <a:t>的子集</a:t>
            </a:r>
            <a:r>
              <a:rPr lang="en-US" altLang="zh-CN" sz="3300"/>
              <a:t>A</a:t>
            </a:r>
            <a:r>
              <a:rPr lang="en-US" altLang="zh-CN" sz="3300">
                <a:sym typeface="Symbol" pitchFamily="2" charset="2"/>
              </a:rPr>
              <a:t></a:t>
            </a:r>
            <a:r>
              <a:rPr lang="zh-CN" altLang="en-US" sz="3300"/>
              <a:t>和</a:t>
            </a:r>
            <a:r>
              <a:rPr lang="en-US" altLang="zh-CN" sz="3300"/>
              <a:t>B</a:t>
            </a:r>
            <a:r>
              <a:rPr lang="zh-CN" altLang="en-US" sz="3300"/>
              <a:t>的子集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</a:t>
            </a:r>
            <a:r>
              <a:rPr lang="en-US" altLang="zh-CN" sz="3300"/>
              <a:t>，</a:t>
            </a:r>
            <a:r>
              <a:rPr lang="zh-CN" altLang="en-US" sz="3300"/>
              <a:t>使得|</a:t>
            </a:r>
            <a:r>
              <a:rPr lang="en-US" altLang="zh-CN" sz="3300"/>
              <a:t>A|=|B</a:t>
            </a:r>
            <a:r>
              <a:rPr lang="en-US" altLang="zh-CN" sz="3300">
                <a:sym typeface="Symbol" pitchFamily="2" charset="2"/>
              </a:rPr>
              <a:t></a:t>
            </a:r>
            <a:r>
              <a:rPr lang="en-US" altLang="zh-CN" sz="3300"/>
              <a:t>|</a:t>
            </a:r>
            <a:r>
              <a:rPr lang="zh-CN" altLang="en-US" sz="3300"/>
              <a:t>且|</a:t>
            </a:r>
            <a:r>
              <a:rPr lang="en-US" altLang="zh-CN" sz="3300"/>
              <a:t>B|=|A</a:t>
            </a:r>
            <a:r>
              <a:rPr lang="en-US" altLang="zh-CN" sz="3300">
                <a:sym typeface="Symbol" pitchFamily="2" charset="2"/>
              </a:rPr>
              <a:t></a:t>
            </a:r>
            <a:r>
              <a:rPr lang="en-US" altLang="zh-CN" sz="3300"/>
              <a:t>|，</a:t>
            </a:r>
            <a:r>
              <a:rPr lang="zh-CN" altLang="en-US" sz="3300"/>
              <a:t>则|</a:t>
            </a:r>
            <a:r>
              <a:rPr lang="en-US" altLang="zh-CN" sz="3300"/>
              <a:t>A|=|B|。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>
                <a:solidFill>
                  <a:schemeClr val="tx2"/>
                </a:solidFill>
              </a:rPr>
              <a:t>即若|</a:t>
            </a:r>
            <a:r>
              <a:rPr lang="en-US" altLang="zh-CN" sz="3300">
                <a:solidFill>
                  <a:schemeClr val="tx2"/>
                </a:solidFill>
              </a:rPr>
              <a:t>A|≤|B|</a:t>
            </a:r>
            <a:r>
              <a:rPr lang="zh-CN" altLang="en-US" sz="3300">
                <a:solidFill>
                  <a:schemeClr val="tx2"/>
                </a:solidFill>
              </a:rPr>
              <a:t>且|</a:t>
            </a:r>
            <a:r>
              <a:rPr lang="en-US" altLang="zh-CN" sz="3300">
                <a:solidFill>
                  <a:schemeClr val="tx2"/>
                </a:solidFill>
              </a:rPr>
              <a:t>B|≤|A|，</a:t>
            </a:r>
            <a:r>
              <a:rPr lang="zh-CN" altLang="en-US" sz="3300">
                <a:solidFill>
                  <a:schemeClr val="tx2"/>
                </a:solidFill>
              </a:rPr>
              <a:t>则|</a:t>
            </a:r>
            <a:r>
              <a:rPr lang="en-US" altLang="zh-CN" sz="3300">
                <a:solidFill>
                  <a:schemeClr val="tx2"/>
                </a:solidFill>
              </a:rPr>
              <a:t>A|=|B|。 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4000"/>
              <a:t> </a:t>
            </a:r>
            <a:r>
              <a:rPr lang="zh-CN" altLang="en-US" sz="3300"/>
              <a:t>证明用到基数的三歧性定理 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/>
              <a:t> 基数的三歧性定理 对任意集合</a:t>
            </a:r>
            <a:r>
              <a:rPr lang="en-US" altLang="zh-CN" sz="3300"/>
              <a:t>A，B，</a:t>
            </a:r>
            <a:r>
              <a:rPr lang="zh-CN" altLang="en-US" sz="3300"/>
              <a:t>或者|</a:t>
            </a:r>
            <a:r>
              <a:rPr lang="en-US" altLang="zh-CN" sz="3300"/>
              <a:t>A|</a:t>
            </a:r>
            <a:r>
              <a:rPr lang="en-US" altLang="zh-CN" sz="3300">
                <a:sym typeface="Symbol" pitchFamily="2" charset="2"/>
              </a:rPr>
              <a:t>|</a:t>
            </a:r>
            <a:r>
              <a:rPr lang="en-US" altLang="zh-CN" sz="3300"/>
              <a:t>B|，</a:t>
            </a:r>
            <a:r>
              <a:rPr lang="zh-CN" altLang="en-US" sz="3300"/>
              <a:t>或者|</a:t>
            </a:r>
            <a:r>
              <a:rPr lang="en-US" altLang="zh-CN" sz="3300"/>
              <a:t>A|＝|B|，</a:t>
            </a:r>
            <a:r>
              <a:rPr lang="zh-CN" altLang="en-US" sz="3300"/>
              <a:t>或者|</a:t>
            </a:r>
            <a:r>
              <a:rPr lang="en-US" altLang="zh-CN" sz="3300"/>
              <a:t>B|</a:t>
            </a:r>
            <a:r>
              <a:rPr lang="en-US" altLang="zh-CN" sz="3300">
                <a:sym typeface="Symbol" pitchFamily="2" charset="2"/>
              </a:rPr>
              <a:t>|</a:t>
            </a:r>
            <a:r>
              <a:rPr lang="en-US" altLang="zh-CN" sz="3300"/>
              <a:t>A|，</a:t>
            </a:r>
            <a:r>
              <a:rPr lang="zh-CN" altLang="en-US" sz="3300"/>
              <a:t>且不能有两个式子同时成立。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60573-113F-014D-77AD-9C25A32A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26">
            <a:extLst>
              <a:ext uri="{FF2B5EF4-FFF2-40B4-BE49-F238E27FC236}">
                <a16:creationId xmlns:a16="http://schemas.microsoft.com/office/drawing/2014/main" id="{EB91EB31-C4F2-BDD8-7E7F-5E70074CF7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239000" cy="1905000"/>
          </a:xfrm>
        </p:spPr>
        <p:txBody>
          <a:bodyPr/>
          <a:lstStyle/>
          <a:p>
            <a:pPr eaLnBrk="1" hangingPunct="1"/>
            <a:r>
              <a:rPr lang="zh-CN" altLang="en-US" sz="6000" b="1">
                <a:latin typeface="Arial" panose="020B0604020202020204" pitchFamily="34" charset="0"/>
                <a:ea typeface="黑体" panose="02010609060101010101" pitchFamily="49" charset="-122"/>
              </a:rPr>
              <a:t>§</a:t>
            </a:r>
            <a:r>
              <a:rPr lang="zh-CN" altLang="en-US" sz="6000" b="1">
                <a:latin typeface="Times New Roman" panose="02020603050405020304" pitchFamily="18" charset="0"/>
                <a:ea typeface="黑体" panose="02010609060101010101" pitchFamily="49" charset="-122"/>
              </a:rPr>
              <a:t>1.3.2 可数集合</a:t>
            </a:r>
            <a:r>
              <a:rPr lang="zh-CN" altLang="en-US" b="1"/>
              <a:t> </a:t>
            </a:r>
          </a:p>
        </p:txBody>
      </p:sp>
      <p:sp>
        <p:nvSpPr>
          <p:cNvPr id="56322" name="Rectangle 1027">
            <a:extLst>
              <a:ext uri="{FF2B5EF4-FFF2-40B4-BE49-F238E27FC236}">
                <a16:creationId xmlns:a16="http://schemas.microsoft.com/office/drawing/2014/main" id="{4D63826F-A556-7A6F-D664-4F6560AA6B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83A892-9BC4-13B2-B6D7-8AA7F90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4CF89-0894-AE4D-B8E9-BEF3A8B76C5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>
            <a:extLst>
              <a:ext uri="{FF2B5EF4-FFF2-40B4-BE49-F238E27FC236}">
                <a16:creationId xmlns:a16="http://schemas.microsoft.com/office/drawing/2014/main" id="{61AA10C0-A399-2865-8135-FE626A382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96300" cy="61928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zh-CN" altLang="en-US" b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>
                <a:solidFill>
                  <a:schemeClr val="tx2"/>
                </a:solidFill>
              </a:rPr>
              <a:t>定义1.3.8</a:t>
            </a:r>
            <a:r>
              <a:rPr lang="zh-CN" altLang="en-US" sz="3300" b="0"/>
              <a:t> </a:t>
            </a:r>
            <a:r>
              <a:rPr lang="zh-CN" altLang="en-US" sz="3300"/>
              <a:t>一个集合，如果它的元素为有限个，或者它与自然数集合之间存在一个1-1映射，则称此集合为</a:t>
            </a:r>
            <a:r>
              <a:rPr lang="zh-CN" altLang="en-US" sz="3300">
                <a:solidFill>
                  <a:srgbClr val="FFFF00"/>
                </a:solidFill>
              </a:rPr>
              <a:t>可数集合</a:t>
            </a:r>
            <a:r>
              <a:rPr lang="zh-CN" altLang="en-US" sz="3300"/>
              <a:t>。否则称该集合为</a:t>
            </a:r>
            <a:r>
              <a:rPr lang="zh-CN" altLang="en-US" sz="3300">
                <a:solidFill>
                  <a:srgbClr val="FFFF00"/>
                </a:solidFill>
              </a:rPr>
              <a:t>不可数集合</a:t>
            </a:r>
            <a:r>
              <a:rPr lang="zh-CN" altLang="en-US" sz="3300"/>
              <a:t>。元素个数不是有限的可数集合称为</a:t>
            </a:r>
            <a:r>
              <a:rPr lang="zh-CN" altLang="en-US" sz="3300">
                <a:solidFill>
                  <a:srgbClr val="FFFF00"/>
                </a:solidFill>
              </a:rPr>
              <a:t>可数无穷集合</a:t>
            </a:r>
            <a:r>
              <a:rPr lang="zh-CN" altLang="en-US"/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EC9042-27AD-287F-F32C-44AC8084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B761F57A-1252-A02F-1875-C9BD21F5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333375"/>
            <a:ext cx="8839200" cy="64531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300">
                <a:solidFill>
                  <a:srgbClr val="FFFF00"/>
                </a:solidFill>
              </a:rPr>
              <a:t>结论</a:t>
            </a:r>
            <a:r>
              <a:rPr lang="zh-CN" altLang="en-US" sz="3300">
                <a:solidFill>
                  <a:schemeClr val="tx2"/>
                </a:solidFill>
              </a:rPr>
              <a:t> </a:t>
            </a:r>
            <a:r>
              <a:rPr lang="en-US" altLang="zh-CN" sz="3300"/>
              <a:t>A</a:t>
            </a:r>
            <a:r>
              <a:rPr lang="zh-CN" altLang="en-US" sz="3300"/>
              <a:t>为可数无穷集合，当且仅当 </a:t>
            </a:r>
            <a:r>
              <a:rPr lang="en-US" altLang="zh-CN" sz="3300"/>
              <a:t>A</a:t>
            </a:r>
            <a:r>
              <a:rPr lang="zh-CN" altLang="en-US" sz="3300"/>
              <a:t>可排列为</a:t>
            </a:r>
            <a:r>
              <a:rPr lang="en-US" altLang="zh-CN" sz="3300"/>
              <a:t>A={a</a:t>
            </a:r>
            <a:r>
              <a:rPr lang="en-US" altLang="zh-CN" sz="3300" baseline="-30000"/>
              <a:t>1</a:t>
            </a:r>
            <a:r>
              <a:rPr lang="en-US" altLang="zh-CN" sz="3300"/>
              <a:t>, a</a:t>
            </a:r>
            <a:r>
              <a:rPr lang="en-US" altLang="zh-CN" sz="3300" baseline="-30000"/>
              <a:t>2</a:t>
            </a:r>
            <a:r>
              <a:rPr lang="en-US" altLang="zh-CN" sz="3300"/>
              <a:t>, …, a</a:t>
            </a:r>
            <a:r>
              <a:rPr lang="en-US" altLang="zh-CN" sz="3300" baseline="-30000"/>
              <a:t>n</a:t>
            </a:r>
            <a:r>
              <a:rPr lang="en-US" altLang="zh-CN" sz="3300"/>
              <a:t>, …}(</a:t>
            </a:r>
            <a:r>
              <a:rPr lang="zh-CN" altLang="en-US" sz="3300"/>
              <a:t>可以把它的元素编号</a:t>
            </a:r>
            <a:r>
              <a:rPr lang="en-US" altLang="zh-CN" sz="3300"/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/>
              <a:t>证明</a:t>
            </a:r>
            <a:r>
              <a:rPr lang="zh-CN" altLang="en-US" sz="3300">
                <a:sym typeface="Wingdings" pitchFamily="2" charset="2"/>
              </a:rPr>
              <a:t>： </a:t>
            </a:r>
            <a:r>
              <a:rPr lang="zh-CN" altLang="en-US" sz="3300">
                <a:solidFill>
                  <a:schemeClr val="tx2"/>
                </a:solidFill>
                <a:sym typeface="Wingdings" pitchFamily="2" charset="2"/>
              </a:rPr>
              <a:t>（</a:t>
            </a:r>
            <a:r>
              <a:rPr lang="zh-CN" altLang="en-US" sz="3300">
                <a:solidFill>
                  <a:schemeClr val="tx2"/>
                </a:solidFill>
              </a:rPr>
              <a:t>必要性</a:t>
            </a:r>
            <a:r>
              <a:rPr lang="zh-CN" altLang="en-US" sz="3300">
                <a:solidFill>
                  <a:schemeClr val="tx2"/>
                </a:solidFill>
                <a:sym typeface="Wingdings" pitchFamily="2" charset="2"/>
              </a:rPr>
              <a:t>）</a:t>
            </a:r>
            <a:r>
              <a:rPr lang="zh-CN" altLang="en-US" sz="3300"/>
              <a:t>若</a:t>
            </a:r>
            <a:r>
              <a:rPr lang="en-US" altLang="zh-CN" sz="3300"/>
              <a:t>A</a:t>
            </a:r>
            <a:r>
              <a:rPr lang="zh-CN" altLang="en-US" sz="3300"/>
              <a:t>为可数无穷集，则</a:t>
            </a:r>
            <a:r>
              <a:rPr lang="en-US" altLang="zh-CN" sz="3300"/>
              <a:t>A</a:t>
            </a:r>
            <a:r>
              <a:rPr lang="zh-CN" altLang="en-US" sz="3300"/>
              <a:t>与自然数集合</a:t>
            </a:r>
            <a:r>
              <a:rPr lang="en-US" altLang="zh-CN" sz="3300"/>
              <a:t>N</a:t>
            </a:r>
            <a:r>
              <a:rPr lang="zh-CN" altLang="en-US" sz="3300"/>
              <a:t>之间可以建立</a:t>
            </a:r>
            <a:r>
              <a:rPr lang="en-US" altLang="zh-CN" sz="3300"/>
              <a:t>1-1</a:t>
            </a:r>
            <a:r>
              <a:rPr lang="zh-CN" altLang="en-US" sz="3300"/>
              <a:t>映射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zh-CN" altLang="en-US" sz="3300"/>
              <a:t> ，由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zh-CN" altLang="en-US" sz="3300">
                <a:sym typeface="Symbol" pitchFamily="2" charset="2"/>
              </a:rPr>
              <a:t>得到</a:t>
            </a:r>
            <a:r>
              <a:rPr lang="en-US" altLang="zh-CN" sz="3300">
                <a:sym typeface="Symbol" pitchFamily="2" charset="2"/>
              </a:rPr>
              <a:t>A</a:t>
            </a:r>
            <a:r>
              <a:rPr lang="zh-CN" altLang="en-US" sz="3300">
                <a:sym typeface="Symbol" pitchFamily="2" charset="2"/>
              </a:rPr>
              <a:t>中与</a:t>
            </a:r>
            <a:r>
              <a:rPr lang="en-US" altLang="zh-CN" sz="3300">
                <a:sym typeface="Symbol" pitchFamily="2" charset="2"/>
              </a:rPr>
              <a:t>n</a:t>
            </a:r>
            <a:r>
              <a:rPr lang="zh-CN" altLang="en-US" sz="3300">
                <a:sym typeface="Symbol" pitchFamily="2" charset="2"/>
              </a:rPr>
              <a:t>对应的元素，记为</a:t>
            </a:r>
            <a:r>
              <a:rPr lang="en-US" altLang="zh-CN" sz="3300"/>
              <a:t>a</a:t>
            </a:r>
            <a:r>
              <a:rPr lang="en-US" altLang="zh-CN" sz="3300" baseline="-30000"/>
              <a:t>n+1</a:t>
            </a:r>
            <a:r>
              <a:rPr lang="en-US" altLang="zh-CN" sz="3300"/>
              <a:t>,</a:t>
            </a:r>
            <a:r>
              <a:rPr lang="zh-CN" altLang="en-US" sz="3300"/>
              <a:t>也就是说可以把</a:t>
            </a:r>
            <a:r>
              <a:rPr lang="en-US" altLang="zh-CN" sz="3300"/>
              <a:t>A</a:t>
            </a:r>
            <a:r>
              <a:rPr lang="zh-CN" altLang="en-US" sz="3300"/>
              <a:t>写成</a:t>
            </a:r>
            <a:r>
              <a:rPr lang="en-US" altLang="zh-CN" sz="3300"/>
              <a:t>A ={a</a:t>
            </a:r>
            <a:r>
              <a:rPr lang="en-US" altLang="zh-CN" sz="3300" baseline="-30000"/>
              <a:t>1</a:t>
            </a:r>
            <a:r>
              <a:rPr lang="en-US" altLang="zh-CN" sz="3300"/>
              <a:t>, a</a:t>
            </a:r>
            <a:r>
              <a:rPr lang="en-US" altLang="zh-CN" sz="3300" baseline="-30000"/>
              <a:t>2</a:t>
            </a:r>
            <a:r>
              <a:rPr lang="en-US" altLang="zh-CN" sz="3300"/>
              <a:t>, …, a</a:t>
            </a:r>
            <a:r>
              <a:rPr lang="en-US" altLang="zh-CN" sz="3300" baseline="-30000"/>
              <a:t>n</a:t>
            </a:r>
            <a:r>
              <a:rPr lang="en-US" altLang="zh-CN" sz="3300"/>
              <a:t>, …}</a:t>
            </a:r>
            <a:r>
              <a:rPr lang="zh-CN" altLang="en-US" sz="3300"/>
              <a:t>的形式。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>
                <a:solidFill>
                  <a:schemeClr val="tx2"/>
                </a:solidFill>
              </a:rPr>
              <a:t>（</a:t>
            </a:r>
            <a:r>
              <a:rPr lang="zh-CN" altLang="en-US" sz="3300">
                <a:solidFill>
                  <a:schemeClr val="tx2"/>
                </a:solidFill>
                <a:sym typeface="Wingdings" pitchFamily="2" charset="2"/>
              </a:rPr>
              <a:t>充分性</a:t>
            </a:r>
            <a:r>
              <a:rPr lang="zh-CN" altLang="en-US" sz="3300">
                <a:solidFill>
                  <a:schemeClr val="tx2"/>
                </a:solidFill>
              </a:rPr>
              <a:t>）</a:t>
            </a:r>
            <a:r>
              <a:rPr lang="zh-CN" altLang="en-US" sz="3300"/>
              <a:t>若</a:t>
            </a:r>
            <a:r>
              <a:rPr lang="en-US" altLang="zh-CN" sz="3300"/>
              <a:t>A</a:t>
            </a:r>
            <a:r>
              <a:rPr lang="zh-CN" altLang="en-US" sz="3300"/>
              <a:t>可排列为</a:t>
            </a:r>
            <a:r>
              <a:rPr lang="en-US" altLang="zh-CN" sz="3300"/>
              <a:t>A ={a</a:t>
            </a:r>
            <a:r>
              <a:rPr lang="en-US" altLang="zh-CN" sz="3300" baseline="-30000"/>
              <a:t>1</a:t>
            </a:r>
            <a:r>
              <a:rPr lang="en-US" altLang="zh-CN" sz="3300"/>
              <a:t>, a</a:t>
            </a:r>
            <a:r>
              <a:rPr lang="en-US" altLang="zh-CN" sz="3300" baseline="-30000"/>
              <a:t>2</a:t>
            </a:r>
            <a:r>
              <a:rPr lang="en-US" altLang="zh-CN" sz="3300"/>
              <a:t>, …, a</a:t>
            </a:r>
            <a:r>
              <a:rPr lang="en-US" altLang="zh-CN" sz="3300" baseline="-30000"/>
              <a:t>n</a:t>
            </a:r>
            <a:r>
              <a:rPr lang="en-US" altLang="zh-CN" sz="3300"/>
              <a:t>, …}</a:t>
            </a:r>
            <a:r>
              <a:rPr lang="zh-CN" altLang="en-US" sz="3300"/>
              <a:t>，则</a:t>
            </a:r>
            <a:r>
              <a:rPr lang="en-US" altLang="zh-CN" sz="3300"/>
              <a:t>a</a:t>
            </a:r>
            <a:r>
              <a:rPr lang="en-US" altLang="zh-CN" sz="3300" baseline="-30000"/>
              <a:t>n</a:t>
            </a:r>
            <a:r>
              <a:rPr lang="zh-CN" altLang="en-US" sz="3300">
                <a:sym typeface="Symbol" pitchFamily="2" charset="2"/>
              </a:rPr>
              <a:t>与</a:t>
            </a:r>
            <a:r>
              <a:rPr lang="en-US" altLang="zh-CN" sz="3300">
                <a:sym typeface="Symbol" pitchFamily="2" charset="2"/>
              </a:rPr>
              <a:t>n-1</a:t>
            </a:r>
            <a:r>
              <a:rPr lang="zh-CN" altLang="en-US" sz="3300">
                <a:sym typeface="Symbol" pitchFamily="2" charset="2"/>
              </a:rPr>
              <a:t>对应，于是可得到</a:t>
            </a:r>
            <a:r>
              <a:rPr lang="en-US" altLang="zh-CN" sz="3300">
                <a:sym typeface="Symbol" pitchFamily="2" charset="2"/>
              </a:rPr>
              <a:t>A</a:t>
            </a:r>
            <a:r>
              <a:rPr lang="zh-CN" altLang="en-US" sz="3300">
                <a:sym typeface="Symbol" pitchFamily="2" charset="2"/>
              </a:rPr>
              <a:t>与</a:t>
            </a:r>
            <a:r>
              <a:rPr lang="zh-CN" altLang="en-US" sz="3300"/>
              <a:t>自然数集</a:t>
            </a:r>
            <a:r>
              <a:rPr lang="en-US" altLang="zh-CN" sz="3300"/>
              <a:t>N</a:t>
            </a:r>
            <a:r>
              <a:rPr lang="zh-CN" altLang="en-US" sz="3300"/>
              <a:t>之间的</a:t>
            </a:r>
            <a:r>
              <a:rPr lang="en-US" altLang="zh-CN" sz="3300"/>
              <a:t>1-1</a:t>
            </a:r>
            <a:r>
              <a:rPr lang="zh-CN" altLang="en-US" sz="3300"/>
              <a:t>映射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zh-CN" altLang="en-US" sz="3300">
                <a:sym typeface="Symbol" pitchFamily="2" charset="2"/>
              </a:rPr>
              <a:t>： </a:t>
            </a:r>
            <a:r>
              <a:rPr lang="en-US" altLang="zh-CN" sz="3300"/>
              <a:t>a</a:t>
            </a:r>
            <a:r>
              <a:rPr lang="en-US" altLang="zh-CN" sz="3300" baseline="-30000"/>
              <a:t>n</a:t>
            </a:r>
            <a:r>
              <a:rPr lang="zh-CN" altLang="en-US" sz="3300">
                <a:sym typeface="Symbol" pitchFamily="2" charset="2"/>
              </a:rPr>
              <a:t>→</a:t>
            </a:r>
            <a:r>
              <a:rPr lang="en-US" altLang="zh-CN" sz="3300">
                <a:sym typeface="Symbol" pitchFamily="2" charset="2"/>
              </a:rPr>
              <a:t>n-1</a:t>
            </a:r>
            <a:r>
              <a:rPr lang="zh-CN" altLang="en-US" sz="3300">
                <a:sym typeface="Symbol" pitchFamily="2" charset="2"/>
              </a:rPr>
              <a:t>。故</a:t>
            </a:r>
            <a:r>
              <a:rPr lang="en-US" altLang="zh-CN" sz="3300"/>
              <a:t>A</a:t>
            </a:r>
            <a:r>
              <a:rPr lang="zh-CN" altLang="en-US" sz="3300"/>
              <a:t>为可数无穷集合。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63A68A-635F-A8AB-C342-739A10F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>
            <a:extLst>
              <a:ext uri="{FF2B5EF4-FFF2-40B4-BE49-F238E27FC236}">
                <a16:creationId xmlns:a16="http://schemas.microsoft.com/office/drawing/2014/main" id="{F756CD88-93E4-8174-4E3C-D7566AC0D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是两个集合，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zh-CN" altLang="en-US" dirty="0">
                <a:sym typeface="Symbol" pitchFamily="2" charset="2"/>
              </a:rPr>
              <a:t>是</a:t>
            </a:r>
            <a:r>
              <a:rPr lang="en-US" altLang="zh-CN" dirty="0">
                <a:sym typeface="Symbol" pitchFamily="2" charset="2"/>
              </a:rPr>
              <a:t>A</a:t>
            </a:r>
            <a:r>
              <a:rPr lang="zh-CN" altLang="en-US" dirty="0">
                <a:sym typeface="Symbol" pitchFamily="2" charset="2"/>
              </a:rPr>
              <a:t>到</a:t>
            </a:r>
            <a:r>
              <a:rPr lang="en-US" altLang="zh-CN" dirty="0">
                <a:sym typeface="Symbol" pitchFamily="2" charset="2"/>
              </a:rPr>
              <a:t>B</a:t>
            </a:r>
            <a:r>
              <a:rPr lang="zh-CN" altLang="en-US" dirty="0">
                <a:sym typeface="Symbol" pitchFamily="2" charset="2"/>
              </a:rPr>
              <a:t>的关系。如果对</a:t>
            </a:r>
            <a:r>
              <a:rPr lang="zh-CN" altLang="en-US" dirty="0">
                <a:solidFill>
                  <a:schemeClr val="tx2"/>
                </a:solidFill>
                <a:sym typeface="Symbol" pitchFamily="2" charset="2"/>
              </a:rPr>
              <a:t>任意</a:t>
            </a:r>
            <a:r>
              <a:rPr lang="en-US" altLang="zh-CN" dirty="0" err="1">
                <a:solidFill>
                  <a:schemeClr val="tx2"/>
                </a:solidFill>
                <a:sym typeface="Symbol" pitchFamily="2" charset="2"/>
              </a:rPr>
              <a:t>aA</a:t>
            </a:r>
            <a:r>
              <a:rPr lang="zh-CN" altLang="en-US" dirty="0">
                <a:sym typeface="Symbol" pitchFamily="2" charset="2"/>
              </a:rPr>
              <a:t>，都</a:t>
            </a:r>
            <a:r>
              <a:rPr lang="zh-CN" altLang="en-US" dirty="0">
                <a:solidFill>
                  <a:schemeClr val="tx2"/>
                </a:solidFill>
                <a:sym typeface="Symbol" pitchFamily="2" charset="2"/>
              </a:rPr>
              <a:t>有</a:t>
            </a:r>
            <a:r>
              <a:rPr lang="en-US" altLang="zh-CN" dirty="0">
                <a:sym typeface="Symbol" pitchFamily="2" charset="2"/>
              </a:rPr>
              <a:t>B</a:t>
            </a:r>
            <a:r>
              <a:rPr lang="zh-CN" altLang="en-US" dirty="0">
                <a:sym typeface="Symbol" pitchFamily="2" charset="2"/>
              </a:rPr>
              <a:t>中</a:t>
            </a:r>
            <a:r>
              <a:rPr lang="zh-CN" altLang="en-US" dirty="0">
                <a:solidFill>
                  <a:schemeClr val="tx2"/>
                </a:solidFill>
                <a:sym typeface="Symbol" pitchFamily="2" charset="2"/>
              </a:rPr>
              <a:t>唯一</a:t>
            </a:r>
            <a:r>
              <a:rPr lang="zh-CN" altLang="en-US" dirty="0">
                <a:sym typeface="Symbol" pitchFamily="2" charset="2"/>
              </a:rPr>
              <a:t>的</a:t>
            </a:r>
            <a:r>
              <a:rPr lang="en-US" altLang="zh-CN" dirty="0">
                <a:sym typeface="Symbol" pitchFamily="2" charset="2"/>
              </a:rPr>
              <a:t>b</a:t>
            </a:r>
            <a:r>
              <a:rPr lang="zh-CN" altLang="en-US" dirty="0">
                <a:sym typeface="Symbol" pitchFamily="2" charset="2"/>
              </a:rPr>
              <a:t>，满足</a:t>
            </a:r>
            <a:r>
              <a:rPr lang="en-US" altLang="zh-CN" dirty="0">
                <a:sym typeface="Symbol" pitchFamily="2" charset="2"/>
              </a:rPr>
              <a:t>(</a:t>
            </a:r>
            <a:r>
              <a:rPr lang="en-US" altLang="zh-CN" dirty="0" err="1">
                <a:sym typeface="Symbol" pitchFamily="2" charset="2"/>
              </a:rPr>
              <a:t>a,b</a:t>
            </a:r>
            <a:r>
              <a:rPr lang="en-US" altLang="zh-CN" dirty="0">
                <a:sym typeface="Symbol" pitchFamily="2" charset="2"/>
              </a:rPr>
              <a:t>)</a:t>
            </a:r>
            <a:r>
              <a:rPr lang="en-US" altLang="zh-CN" b="0" dirty="0">
                <a:sym typeface="Symbol" pitchFamily="2" charset="2"/>
              </a:rPr>
              <a:t>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zh-CN" altLang="en-US" dirty="0">
                <a:sym typeface="Symbol" pitchFamily="2" charset="2"/>
              </a:rPr>
              <a:t>，则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zh-CN" altLang="en-US" dirty="0">
                <a:sym typeface="Symbol" pitchFamily="2" charset="2"/>
              </a:rPr>
              <a:t>称为</a:t>
            </a:r>
            <a:r>
              <a:rPr lang="zh-CN" altLang="en-US" dirty="0"/>
              <a:t>由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内的一个映射</a:t>
            </a:r>
            <a:r>
              <a:rPr lang="zh-CN" altLang="en-US" dirty="0">
                <a:sym typeface="Symbol" pitchFamily="2" charset="2"/>
              </a:rPr>
              <a:t>。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DCCC45-C8C0-67A3-72EC-A37193F9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4974C72-338A-BA90-8B27-64C53AC8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823912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C3D56C50-FFE2-B4A7-46CE-F51213995C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353425" cy="5043487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200"/>
              <a:t>正整数的平方数集合是可数无穷集。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200"/>
              <a:t>证法一：可排列：</a:t>
            </a:r>
            <a:r>
              <a:rPr lang="en-US" altLang="zh-CN" sz="3200"/>
              <a:t>B={1, 4, 9, 16, …}</a:t>
            </a:r>
            <a:r>
              <a:rPr lang="zh-CN" altLang="en-US" sz="3200"/>
              <a:t>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200"/>
              <a:t>证法二：可建立</a:t>
            </a:r>
            <a:r>
              <a:rPr lang="en-US" altLang="zh-CN" sz="3200"/>
              <a:t>N</a:t>
            </a:r>
            <a:r>
              <a:rPr lang="en-US" altLang="zh-CN" sz="3200">
                <a:sym typeface="Symbol" pitchFamily="2" charset="2"/>
              </a:rPr>
              <a:t></a:t>
            </a:r>
            <a:r>
              <a:rPr lang="en-US" altLang="zh-CN" sz="3200"/>
              <a:t>B</a:t>
            </a:r>
            <a:r>
              <a:rPr lang="zh-CN" altLang="en-US" sz="3200"/>
              <a:t>的１－１映射</a:t>
            </a:r>
            <a:r>
              <a:rPr lang="zh-CN" altLang="en-US" sz="3200">
                <a:sym typeface="Symbol" pitchFamily="2" charset="2"/>
              </a:rPr>
              <a:t></a:t>
            </a:r>
            <a:r>
              <a:rPr lang="zh-CN" altLang="en-US" sz="3200"/>
              <a:t> ：</a:t>
            </a:r>
            <a:br>
              <a:rPr lang="zh-CN" altLang="en-US" sz="3200"/>
            </a:br>
            <a:r>
              <a:rPr lang="zh-CN" altLang="en-US" sz="3200"/>
              <a:t>                     </a:t>
            </a:r>
            <a:r>
              <a:rPr lang="zh-CN" altLang="en-US" sz="3200">
                <a:sym typeface="Symbol" pitchFamily="2" charset="2"/>
              </a:rPr>
              <a:t></a:t>
            </a:r>
            <a:r>
              <a:rPr lang="en-US" altLang="zh-CN" sz="3200"/>
              <a:t>(x)=(x</a:t>
            </a:r>
            <a:r>
              <a:rPr lang="zh-CN" altLang="en-US" sz="3200"/>
              <a:t>＋</a:t>
            </a:r>
            <a:r>
              <a:rPr lang="en-US" altLang="zh-CN" sz="3200"/>
              <a:t>1)</a:t>
            </a:r>
            <a:r>
              <a:rPr lang="en-US" altLang="zh-CN" sz="3200" baseline="30000"/>
              <a:t>2</a:t>
            </a:r>
            <a:endParaRPr lang="zh-CN" altLang="en-US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95ECF-D7BE-9D7E-520F-9F982A49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C39F0-76D5-1345-A398-9438E50E448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9AF6C800-42AC-FA82-8497-7393C5786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75BAC4-797C-BD4C-AB72-D56ED66069A8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314A5C5-2533-D7E8-CA2B-3B389DB13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84138"/>
            <a:ext cx="7772400" cy="82391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例：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>
                <a:extLst>
                  <a:ext uri="{FF2B5EF4-FFF2-40B4-BE49-F238E27FC236}">
                    <a16:creationId xmlns:a16="http://schemas.microsoft.com/office/drawing/2014/main" id="{3A9505ED-ACD2-B1E0-BDEC-F04B3FB984E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925" y="1066800"/>
                <a:ext cx="8929563" cy="5530552"/>
              </a:xfrm>
            </p:spPr>
            <p:txBody>
              <a:bodyPr/>
              <a:lstStyle/>
              <a:p>
                <a:pPr eaLnBrk="1" hangingPunct="1">
                  <a:lnSpc>
                    <a:spcPct val="114000"/>
                  </a:lnSpc>
                  <a:buFont typeface="Wingdings" pitchFamily="2" charset="2"/>
                  <a:buNone/>
                  <a:defRPr/>
                </a:pPr>
                <a:r>
                  <a:rPr lang="zh-CN" altLang="en-US" dirty="0">
                    <a:cs typeface="+mn-cs"/>
                  </a:rPr>
                  <a:t>整数集合</a:t>
                </a:r>
                <a:r>
                  <a:rPr lang="en-US" altLang="zh-CN" dirty="0">
                    <a:cs typeface="+mn-cs"/>
                  </a:rPr>
                  <a:t>Z</a:t>
                </a:r>
                <a:r>
                  <a:rPr lang="zh-CN" altLang="en-US" dirty="0">
                    <a:cs typeface="+mn-cs"/>
                  </a:rPr>
                  <a:t>是可数无穷集</a:t>
                </a:r>
                <a:r>
                  <a:rPr lang="en-US" altLang="zh-CN" dirty="0">
                    <a:cs typeface="+mn-cs"/>
                  </a:rPr>
                  <a:t>，</a:t>
                </a:r>
              </a:p>
              <a:p>
                <a:pPr eaLnBrk="1" hangingPunct="1">
                  <a:lnSpc>
                    <a:spcPct val="114000"/>
                  </a:lnSpc>
                  <a:buFont typeface="Wingdings" pitchFamily="2" charset="2"/>
                  <a:buNone/>
                  <a:defRPr/>
                </a:pPr>
                <a:r>
                  <a:rPr lang="zh-CN" altLang="en-US" dirty="0">
                    <a:cs typeface="+mn-cs"/>
                  </a:rPr>
                  <a:t>证法一：可排列：</a:t>
                </a:r>
                <a:r>
                  <a:rPr lang="en-US" altLang="zh-CN" dirty="0">
                    <a:cs typeface="+mn-cs"/>
                  </a:rPr>
                  <a:t>Z={0,1,-1,2,-2,3,-3,…}</a:t>
                </a:r>
              </a:p>
              <a:p>
                <a:pPr eaLnBrk="1" hangingPunct="1">
                  <a:lnSpc>
                    <a:spcPct val="114000"/>
                  </a:lnSpc>
                  <a:buFont typeface="Wingdings" pitchFamily="2" charset="2"/>
                  <a:buNone/>
                  <a:defRPr/>
                </a:pPr>
                <a:r>
                  <a:rPr lang="zh-CN" altLang="en-US" dirty="0">
                    <a:cs typeface="+mn-cs"/>
                  </a:rPr>
                  <a:t>证法二：可建立</a:t>
                </a:r>
                <a:r>
                  <a:rPr lang="en-US" altLang="zh-CN" dirty="0">
                    <a:cs typeface="+mn-cs"/>
                  </a:rPr>
                  <a:t>N</a:t>
                </a:r>
                <a:r>
                  <a:rPr lang="en-US" altLang="zh-CN" dirty="0">
                    <a:cs typeface="+mn-cs"/>
                    <a:sym typeface="Symbol" pitchFamily="2" charset="2"/>
                  </a:rPr>
                  <a:t></a:t>
                </a:r>
                <a:r>
                  <a:rPr lang="en-US" altLang="zh-CN" dirty="0">
                    <a:cs typeface="+mn-cs"/>
                  </a:rPr>
                  <a:t>Z</a:t>
                </a:r>
                <a:r>
                  <a:rPr lang="zh-CN" altLang="en-US" dirty="0">
                    <a:cs typeface="+mn-cs"/>
                  </a:rPr>
                  <a:t>的１－１映射</a:t>
                </a:r>
                <a:r>
                  <a:rPr lang="zh-CN" altLang="en-US" dirty="0">
                    <a:cs typeface="+mn-cs"/>
                    <a:sym typeface="Symbol" pitchFamily="2" charset="2"/>
                  </a:rPr>
                  <a:t></a:t>
                </a:r>
                <a:r>
                  <a:rPr lang="en-US" altLang="zh-CN" dirty="0">
                    <a:cs typeface="+mn-cs"/>
                    <a:sym typeface="Symbol" pitchFamily="2" charset="2"/>
                  </a:rPr>
                  <a:t>:</a:t>
                </a:r>
                <a:r>
                  <a:rPr lang="zh-CN" altLang="en-US" dirty="0">
                    <a:cs typeface="+mn-cs"/>
                  </a:rPr>
                  <a:t> </a:t>
                </a:r>
                <a:r>
                  <a:rPr lang="en-US" altLang="zh-CN" dirty="0">
                    <a:cs typeface="+mn-cs"/>
                  </a:rPr>
                  <a:t>N</a:t>
                </a:r>
                <a:r>
                  <a:rPr lang="en-US" altLang="zh-CN" dirty="0">
                    <a:cs typeface="+mn-cs"/>
                    <a:sym typeface="Symbol" pitchFamily="2" charset="2"/>
                  </a:rPr>
                  <a:t>Z </a:t>
                </a:r>
                <a:r>
                  <a:rPr lang="zh-CN" altLang="en-US" dirty="0">
                    <a:cs typeface="+mn-cs"/>
                  </a:rPr>
                  <a:t>：</a:t>
                </a:r>
                <a:endParaRPr lang="en-US" altLang="zh-CN" dirty="0">
                  <a:cs typeface="+mn-cs"/>
                </a:endParaRPr>
              </a:p>
              <a:p>
                <a:pPr eaLnBrk="1" hangingPunct="1">
                  <a:lnSpc>
                    <a:spcPct val="114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𝝈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zh-CN" altLang="en-US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为</m:t>
                                      </m:r>
                                      <m:r>
                                        <a:rPr lang="zh-CN" altLang="en-US" sz="320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偶数</m:t>
                                      </m:r>
                                      <m:r>
                                        <a:rPr lang="zh-CN" altLang="en-US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（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𝟎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𝟒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,…</m:t>
                                      </m:r>
                                      <m:r>
                                        <a:rPr lang="zh-CN" altLang="en-US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）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3200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zh-CN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为奇数（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</m:t>
                                      </m:r>
                                      <m:r>
                                        <a:rPr lang="zh-CN" altLang="en-US" sz="3200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）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cs typeface="+mn-cs"/>
                </a:endParaRPr>
              </a:p>
              <a:p>
                <a:pPr eaLnBrk="1" hangingPunct="1">
                  <a:lnSpc>
                    <a:spcPct val="114000"/>
                  </a:lnSpc>
                  <a:buFont typeface="Wingdings" pitchFamily="2" charset="2"/>
                  <a:buNone/>
                  <a:defRPr/>
                </a:pPr>
                <a:endParaRPr lang="en-US" altLang="zh-CN" dirty="0">
                  <a:cs typeface="+mn-cs"/>
                </a:endParaRPr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:endParaRPr lang="zh-CN" altLang="en-US" dirty="0">
                  <a:cs typeface="+mn-cs"/>
                </a:endParaRPr>
              </a:p>
            </p:txBody>
          </p:sp>
        </mc:Choice>
        <mc:Fallback xmlns="">
          <p:sp>
            <p:nvSpPr>
              <p:cNvPr id="68611" name="Rectangle 3">
                <a:extLst>
                  <a:ext uri="{FF2B5EF4-FFF2-40B4-BE49-F238E27FC236}">
                    <a16:creationId xmlns:a16="http://schemas.microsoft.com/office/drawing/2014/main" id="{3A9505ED-ACD2-B1E0-BDEC-F04B3FB98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5" y="1066800"/>
                <a:ext cx="8929563" cy="5530552"/>
              </a:xfrm>
              <a:blipFill>
                <a:blip r:embed="rId3"/>
                <a:stretch>
                  <a:fillRect l="-1986" t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6B4470EA-F050-77EF-7A39-516D65CA4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87350"/>
            <a:ext cx="8667750" cy="6858000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chemeClr val="tx2"/>
                </a:solidFill>
              </a:rPr>
              <a:t>有理数集合</a:t>
            </a:r>
            <a:r>
              <a:rPr lang="en-US" altLang="zh-CN" sz="2800" dirty="0">
                <a:solidFill>
                  <a:schemeClr val="tx2"/>
                </a:solidFill>
              </a:rPr>
              <a:t>Q</a:t>
            </a:r>
            <a:r>
              <a:rPr lang="zh-CN" altLang="en-US" sz="2800" dirty="0">
                <a:solidFill>
                  <a:schemeClr val="tx2"/>
                </a:solidFill>
              </a:rPr>
              <a:t>是可数集合</a:t>
            </a:r>
            <a:r>
              <a:rPr lang="en-US" altLang="zh-CN" sz="2800" dirty="0">
                <a:solidFill>
                  <a:schemeClr val="tx2"/>
                </a:solidFill>
              </a:rPr>
              <a:t>.</a:t>
            </a:r>
          </a:p>
          <a:p>
            <a:pPr marL="0" indent="0" eaLnBrk="1" hangingPunct="1"/>
            <a:r>
              <a:rPr lang="zh-CN" altLang="en-US" sz="2800" dirty="0">
                <a:solidFill>
                  <a:schemeClr val="tx2"/>
                </a:solidFill>
              </a:rPr>
              <a:t>证法一：</a:t>
            </a:r>
            <a:r>
              <a:rPr lang="zh-CN" altLang="en-US" sz="2800" dirty="0"/>
              <a:t>任意非零有理数均可以表示成</a:t>
            </a:r>
            <a:r>
              <a:rPr lang="zh-CN" altLang="en-US" sz="2800" dirty="0">
                <a:solidFill>
                  <a:srgbClr val="FFFF00"/>
                </a:solidFill>
              </a:rPr>
              <a:t>确定</a:t>
            </a:r>
            <a:r>
              <a:rPr lang="zh-CN" altLang="en-US" sz="2800" dirty="0"/>
              <a:t>的既约分数（即</a:t>
            </a:r>
            <a:r>
              <a:rPr lang="en-US" altLang="zh-CN" sz="2800" dirty="0"/>
              <a:t>m/n</a:t>
            </a:r>
            <a:r>
              <a:rPr lang="zh-CN" altLang="en-US" sz="2800" dirty="0"/>
              <a:t>的形式，其中</a:t>
            </a:r>
            <a:r>
              <a:rPr lang="en-US" altLang="zh-CN" sz="2800" dirty="0" err="1"/>
              <a:t>m,n</a:t>
            </a:r>
            <a:r>
              <a:rPr lang="zh-CN" altLang="en-US" sz="2800" dirty="0"/>
              <a:t>互质）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/>
              <a:t>按如下方法排列：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step</a:t>
            </a:r>
            <a:r>
              <a:rPr lang="zh-CN" altLang="en-US" sz="2800" dirty="0"/>
              <a:t>１  排０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Step 2  </a:t>
            </a:r>
            <a:r>
              <a:rPr lang="zh-CN" altLang="en-US" sz="2800" dirty="0"/>
              <a:t>对</a:t>
            </a:r>
            <a:r>
              <a:rPr lang="en-US" altLang="zh-CN" sz="2800" dirty="0"/>
              <a:t>Q</a:t>
            </a:r>
            <a:r>
              <a:rPr lang="zh-CN" altLang="en-US" sz="2800" dirty="0"/>
              <a:t> 中正分数</a:t>
            </a:r>
            <a:r>
              <a:rPr lang="en-US" altLang="zh-CN" sz="2800" dirty="0"/>
              <a:t>p=m/n</a:t>
            </a:r>
            <a:r>
              <a:rPr lang="zh-CN" altLang="en-US" sz="2800" dirty="0"/>
              <a:t>， 若</a:t>
            </a:r>
            <a:r>
              <a:rPr lang="en-US" altLang="zh-CN" sz="2800" dirty="0" err="1"/>
              <a:t>m+n</a:t>
            </a:r>
            <a:r>
              <a:rPr lang="zh-CN" altLang="en-US" sz="2800" dirty="0"/>
              <a:t>在未排过的数中最小，且和相同者中</a:t>
            </a:r>
            <a:r>
              <a:rPr lang="en-US" altLang="zh-CN" sz="2800" dirty="0"/>
              <a:t>m</a:t>
            </a:r>
            <a:r>
              <a:rPr lang="zh-CN" altLang="en-US" sz="2800" dirty="0"/>
              <a:t>最小，则排</a:t>
            </a:r>
            <a:r>
              <a:rPr lang="en-US" altLang="zh-CN" sz="2800" dirty="0"/>
              <a:t>p</a:t>
            </a:r>
            <a:r>
              <a:rPr lang="zh-CN" altLang="en-US" sz="2800" dirty="0"/>
              <a:t>。</a:t>
            </a:r>
            <a:r>
              <a:rPr lang="en-US" altLang="zh-CN" sz="2800" dirty="0"/>
              <a:t>(</a:t>
            </a:r>
            <a:r>
              <a:rPr lang="zh-CN" altLang="en-US" sz="2800" dirty="0"/>
              <a:t>按它的分子与分母的和数由小到大排列，和数相同，则分子小的先排）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Step 3  </a:t>
            </a:r>
            <a:r>
              <a:rPr lang="zh-CN" altLang="en-US" sz="2800" dirty="0"/>
              <a:t>排</a:t>
            </a:r>
            <a:r>
              <a:rPr lang="en-US" altLang="zh-CN" sz="2800" dirty="0"/>
              <a:t>-p</a:t>
            </a:r>
            <a:r>
              <a:rPr lang="zh-CN" altLang="en-US" sz="2800" dirty="0"/>
              <a:t>（对负分数，把它紧排在相应的正分数之后）。转</a:t>
            </a:r>
            <a:r>
              <a:rPr lang="en-US" altLang="zh-CN" sz="2800" dirty="0"/>
              <a:t>Step 2 </a:t>
            </a:r>
            <a:r>
              <a:rPr lang="zh-CN" altLang="en-US" sz="2800" dirty="0"/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/>
              <a:t>则</a:t>
            </a:r>
            <a:r>
              <a:rPr lang="en-US" altLang="zh-CN" sz="2800" dirty="0"/>
              <a:t>Q</a:t>
            </a:r>
            <a:r>
              <a:rPr lang="zh-CN" altLang="en-US" sz="2800" dirty="0"/>
              <a:t>可</a:t>
            </a:r>
            <a:r>
              <a:rPr lang="zh-CN" altLang="en-US" sz="2800" dirty="0">
                <a:solidFill>
                  <a:srgbClr val="FFFF00"/>
                </a:solidFill>
              </a:rPr>
              <a:t>排成</a:t>
            </a:r>
            <a:r>
              <a:rPr lang="en-US" altLang="zh-CN" sz="2800" dirty="0"/>
              <a:t>{0</a:t>
            </a:r>
            <a:r>
              <a:rPr lang="zh-CN" altLang="en-US" sz="2800" dirty="0"/>
              <a:t>，</a:t>
            </a:r>
            <a:r>
              <a:rPr lang="en-US" altLang="zh-CN" sz="2800" dirty="0"/>
              <a:t>1/1</a:t>
            </a:r>
            <a:r>
              <a:rPr lang="zh-CN" altLang="en-US" sz="2800" dirty="0"/>
              <a:t>，</a:t>
            </a:r>
            <a:r>
              <a:rPr lang="en-US" altLang="zh-CN" sz="2800" dirty="0"/>
              <a:t>-1/1</a:t>
            </a:r>
            <a:r>
              <a:rPr lang="zh-CN" altLang="en-US" sz="2800" dirty="0"/>
              <a:t>，</a:t>
            </a:r>
            <a:r>
              <a:rPr lang="en-US" altLang="zh-CN" sz="2800" dirty="0"/>
              <a:t>1/2,-1/2,2/1,-2/1,1/3,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-1/3,3/1,-3/1,1/4,-1/4,2/3,-2/3,3/2,-3/2,4/1,-4/1,…}</a:t>
            </a:r>
            <a:r>
              <a:rPr lang="zh-CN" altLang="en-US" sz="2800" dirty="0"/>
              <a:t>，因此， </a:t>
            </a:r>
            <a:r>
              <a:rPr lang="en-US" altLang="zh-CN" sz="2800" dirty="0"/>
              <a:t>Q</a:t>
            </a:r>
            <a:r>
              <a:rPr lang="zh-CN" altLang="en-US" sz="2800" dirty="0"/>
              <a:t>是可数集合。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B3D561-93FB-4B59-C109-4B6D3FDA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F2DBB7CF-B30A-8CE3-7270-25A1B8C0F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569325" cy="6296025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</a:pPr>
            <a:r>
              <a:rPr lang="zh-CN" altLang="en-US" sz="3100">
                <a:solidFill>
                  <a:schemeClr val="tx2"/>
                </a:solidFill>
              </a:rPr>
              <a:t>定理</a:t>
            </a:r>
            <a:r>
              <a:rPr lang="en-US" altLang="zh-CN" sz="3100">
                <a:solidFill>
                  <a:schemeClr val="tx2"/>
                </a:solidFill>
              </a:rPr>
              <a:t>1.3.2   </a:t>
            </a:r>
            <a:r>
              <a:rPr lang="zh-CN" altLang="en-US" sz="3100">
                <a:solidFill>
                  <a:schemeClr val="tx2"/>
                </a:solidFill>
              </a:rPr>
              <a:t>可数集合的子集仍为可数集合。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100"/>
              <a:t>证明：如果此可数集合是有限集合，则它的子集也有限，当然可数。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100"/>
              <a:t>    如果此可数集合是无穷集合，则此集合的元素可写成</a:t>
            </a:r>
            <a:r>
              <a:rPr lang="en-US" altLang="zh-CN" sz="3100"/>
              <a:t>a</a:t>
            </a:r>
            <a:r>
              <a:rPr lang="en-US" altLang="zh-CN" sz="3100" baseline="-30000"/>
              <a:t>1</a:t>
            </a:r>
            <a:r>
              <a:rPr lang="en-US" altLang="zh-CN" sz="3100"/>
              <a:t>, a</a:t>
            </a:r>
            <a:r>
              <a:rPr lang="en-US" altLang="zh-CN" sz="3100" baseline="-30000"/>
              <a:t>2</a:t>
            </a:r>
            <a:r>
              <a:rPr lang="en-US" altLang="zh-CN" sz="3100"/>
              <a:t>, …, a</a:t>
            </a:r>
            <a:r>
              <a:rPr lang="en-US" altLang="zh-CN" sz="3100" baseline="-30000"/>
              <a:t>n</a:t>
            </a:r>
            <a:r>
              <a:rPr lang="en-US" altLang="zh-CN" sz="3100"/>
              <a:t>, …</a:t>
            </a:r>
            <a:r>
              <a:rPr lang="zh-CN" altLang="en-US" sz="3100"/>
              <a:t>的形式。它的子集可以这样得到：从左向右，第一个是子集中元素的记为</a:t>
            </a:r>
            <a:r>
              <a:rPr lang="en-US" altLang="zh-CN" sz="3100"/>
              <a:t>a</a:t>
            </a:r>
            <a:r>
              <a:rPr lang="en-US" altLang="zh-CN" sz="3100" baseline="-30000"/>
              <a:t>i1</a:t>
            </a:r>
            <a:r>
              <a:rPr lang="en-US" altLang="zh-CN" sz="3100"/>
              <a:t>，</a:t>
            </a:r>
            <a:r>
              <a:rPr lang="zh-CN" altLang="en-US" sz="3100"/>
              <a:t>第二个是子集中元素的记为</a:t>
            </a:r>
            <a:r>
              <a:rPr lang="en-US" altLang="zh-CN" sz="3100"/>
              <a:t>a</a:t>
            </a:r>
            <a:r>
              <a:rPr lang="en-US" altLang="zh-CN" sz="3100" baseline="-30000"/>
              <a:t>i2</a:t>
            </a:r>
            <a:r>
              <a:rPr lang="en-US" altLang="zh-CN" sz="3100"/>
              <a:t>, …，</a:t>
            </a:r>
            <a:r>
              <a:rPr lang="zh-CN" altLang="en-US" sz="3100"/>
              <a:t>于是，此子集的元素可排列为： </a:t>
            </a:r>
            <a:r>
              <a:rPr lang="en-US" altLang="zh-CN" sz="3100"/>
              <a:t>a</a:t>
            </a:r>
            <a:r>
              <a:rPr lang="en-US" altLang="zh-CN" sz="3100" baseline="-30000"/>
              <a:t>i1</a:t>
            </a:r>
            <a:r>
              <a:rPr lang="en-US" altLang="zh-CN" sz="3100"/>
              <a:t>, a</a:t>
            </a:r>
            <a:r>
              <a:rPr lang="en-US" altLang="zh-CN" sz="3100" baseline="-30000"/>
              <a:t>i2</a:t>
            </a:r>
            <a:r>
              <a:rPr lang="en-US" altLang="zh-CN" sz="3100"/>
              <a:t>, …, a</a:t>
            </a:r>
            <a:r>
              <a:rPr lang="en-US" altLang="zh-CN" sz="3100" baseline="-30000"/>
              <a:t>in</a:t>
            </a:r>
            <a:r>
              <a:rPr lang="en-US" altLang="zh-CN" sz="3100"/>
              <a:t>, …。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100"/>
              <a:t>    所以，此子集是可数集合</a:t>
            </a:r>
            <a:r>
              <a:rPr lang="zh-CN" altLang="en-US" sz="3300"/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61E798-9929-48C3-95D5-FAD71349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3">
            <a:extLst>
              <a:ext uri="{FF2B5EF4-FFF2-40B4-BE49-F238E27FC236}">
                <a16:creationId xmlns:a16="http://schemas.microsoft.com/office/drawing/2014/main" id="{11F84CD0-74BD-0F84-8A57-F0C66A79C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387350"/>
            <a:ext cx="8569325" cy="62103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300">
                <a:solidFill>
                  <a:schemeClr val="tx2"/>
                </a:solidFill>
              </a:rPr>
              <a:t>定理</a:t>
            </a:r>
            <a:r>
              <a:rPr lang="en-US" altLang="zh-CN" sz="3300">
                <a:solidFill>
                  <a:schemeClr val="tx2"/>
                </a:solidFill>
              </a:rPr>
              <a:t>1.3.3</a:t>
            </a:r>
            <a:r>
              <a:rPr lang="zh-CN" altLang="en-US" sz="3300">
                <a:solidFill>
                  <a:schemeClr val="tx2"/>
                </a:solidFill>
              </a:rPr>
              <a:t>  设</a:t>
            </a:r>
            <a:r>
              <a:rPr lang="en-US" altLang="zh-CN" sz="3300">
                <a:solidFill>
                  <a:schemeClr val="tx2"/>
                </a:solidFill>
              </a:rPr>
              <a:t>A，B</a:t>
            </a:r>
            <a:r>
              <a:rPr lang="zh-CN" altLang="en-US" sz="3300">
                <a:solidFill>
                  <a:schemeClr val="tx2"/>
                </a:solidFill>
              </a:rPr>
              <a:t>是可数集合，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300">
                <a:solidFill>
                  <a:schemeClr val="tx2"/>
                </a:solidFill>
              </a:rPr>
              <a:t>            A∩B= </a:t>
            </a:r>
            <a:r>
              <a:rPr lang="en-US" altLang="zh-CN" sz="3300">
                <a:solidFill>
                  <a:schemeClr val="tx2"/>
                </a:solidFill>
                <a:sym typeface="Symbol" pitchFamily="2" charset="2"/>
              </a:rPr>
              <a:t> </a:t>
            </a:r>
            <a:r>
              <a:rPr lang="en-US" altLang="zh-CN" sz="3300">
                <a:solidFill>
                  <a:schemeClr val="tx2"/>
                </a:solidFill>
              </a:rPr>
              <a:t>，</a:t>
            </a:r>
            <a:r>
              <a:rPr lang="zh-CN" altLang="en-US" sz="3300">
                <a:solidFill>
                  <a:schemeClr val="tx2"/>
                </a:solidFill>
              </a:rPr>
              <a:t>则</a:t>
            </a:r>
            <a:r>
              <a:rPr lang="en-US" altLang="zh-CN" sz="3300">
                <a:solidFill>
                  <a:schemeClr val="tx2"/>
                </a:solidFill>
              </a:rPr>
              <a:t>A∪B</a:t>
            </a:r>
            <a:r>
              <a:rPr lang="zh-CN" altLang="en-US" sz="3300">
                <a:solidFill>
                  <a:schemeClr val="tx2"/>
                </a:solidFill>
              </a:rPr>
              <a:t>是可数集合。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证明：因为</a:t>
            </a:r>
            <a:r>
              <a:rPr lang="en-US" altLang="zh-CN" sz="3300"/>
              <a:t>A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是可数集合，所以可设</a:t>
            </a:r>
            <a:r>
              <a:rPr lang="en-US" altLang="zh-CN" sz="3300"/>
              <a:t>A={a</a:t>
            </a:r>
            <a:r>
              <a:rPr lang="en-US" altLang="zh-CN" sz="3300" baseline="-30000"/>
              <a:t>1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a</a:t>
            </a:r>
            <a:r>
              <a:rPr lang="en-US" altLang="zh-CN" sz="3300" baseline="-30000"/>
              <a:t>2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…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a</a:t>
            </a:r>
            <a:r>
              <a:rPr lang="en-US" altLang="zh-CN" sz="3300" baseline="-30000"/>
              <a:t>n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…}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en-US" altLang="zh-CN" sz="3300"/>
              <a:t>B={ b</a:t>
            </a:r>
            <a:r>
              <a:rPr lang="en-US" altLang="zh-CN" sz="3300" baseline="-30000"/>
              <a:t>1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b</a:t>
            </a:r>
            <a:r>
              <a:rPr lang="en-US" altLang="zh-CN" sz="3300" baseline="-30000"/>
              <a:t>2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…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b</a:t>
            </a:r>
            <a:r>
              <a:rPr lang="en-US" altLang="zh-CN" sz="3300" baseline="-30000"/>
              <a:t>n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…}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latin typeface="宋体" panose="02010600030101010101" pitchFamily="2" charset="-122"/>
              </a:rPr>
              <a:t>于是</a:t>
            </a:r>
            <a:r>
              <a:rPr lang="en-US" altLang="zh-CN" sz="3300"/>
              <a:t>A</a:t>
            </a:r>
            <a:r>
              <a:rPr lang="en-US" altLang="zh-CN" sz="3300">
                <a:latin typeface="宋体" panose="02010600030101010101" pitchFamily="2" charset="-122"/>
              </a:rPr>
              <a:t>∪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可以写成</a:t>
            </a:r>
            <a:r>
              <a:rPr lang="en-US" altLang="zh-CN" sz="3300"/>
              <a:t>{a</a:t>
            </a:r>
            <a:r>
              <a:rPr lang="en-US" altLang="zh-CN" sz="3300" baseline="-30000"/>
              <a:t>1</a:t>
            </a:r>
            <a:r>
              <a:rPr lang="en-US" altLang="zh-CN" sz="3300"/>
              <a:t>,b</a:t>
            </a:r>
            <a:r>
              <a:rPr lang="en-US" altLang="zh-CN" sz="3300" baseline="-30000"/>
              <a:t>1</a:t>
            </a:r>
            <a:r>
              <a:rPr lang="en-US" altLang="zh-CN" sz="3300"/>
              <a:t>,a</a:t>
            </a:r>
            <a:r>
              <a:rPr lang="en-US" altLang="zh-CN" sz="3300" baseline="-30000"/>
              <a:t>2</a:t>
            </a:r>
            <a:r>
              <a:rPr lang="en-US" altLang="zh-CN" sz="3300"/>
              <a:t>,b</a:t>
            </a:r>
            <a:r>
              <a:rPr lang="en-US" altLang="zh-CN" sz="3300" baseline="-30000"/>
              <a:t>2</a:t>
            </a:r>
            <a:r>
              <a:rPr lang="en-US" altLang="zh-CN" sz="3300"/>
              <a:t>,…,a</a:t>
            </a:r>
            <a:r>
              <a:rPr lang="en-US" altLang="zh-CN" sz="3300" baseline="-30000"/>
              <a:t>n</a:t>
            </a:r>
            <a:r>
              <a:rPr lang="en-US" altLang="zh-CN" sz="3300"/>
              <a:t>,b</a:t>
            </a:r>
            <a:r>
              <a:rPr lang="en-US" altLang="zh-CN" sz="3300" baseline="-30000"/>
              <a:t>n</a:t>
            </a:r>
            <a:r>
              <a:rPr lang="en-US" altLang="zh-CN" sz="3300"/>
              <a:t>,…}(A</a:t>
            </a:r>
            <a:r>
              <a:rPr lang="zh-CN" altLang="en-US" sz="3300"/>
              <a:t>中元素与</a:t>
            </a:r>
            <a:r>
              <a:rPr lang="en-US" altLang="zh-CN" sz="3300"/>
              <a:t>B</a:t>
            </a:r>
            <a:r>
              <a:rPr lang="zh-CN" altLang="en-US" sz="3300"/>
              <a:t>中元素交替出现</a:t>
            </a:r>
            <a:r>
              <a:rPr lang="en-US" altLang="zh-CN" sz="3300"/>
              <a:t>)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且由</a:t>
            </a:r>
            <a:r>
              <a:rPr lang="en-US" altLang="zh-CN" sz="3300"/>
              <a:t>A</a:t>
            </a:r>
            <a:r>
              <a:rPr lang="en-US" altLang="zh-CN" sz="3300">
                <a:latin typeface="宋体" panose="02010600030101010101" pitchFamily="2" charset="-122"/>
              </a:rPr>
              <a:t>∩</a:t>
            </a:r>
            <a:r>
              <a:rPr lang="en-US" altLang="zh-CN" sz="3300"/>
              <a:t>B = </a:t>
            </a:r>
            <a:r>
              <a:rPr lang="en-US" altLang="zh-CN" sz="3300">
                <a:sym typeface="Symbol" pitchFamily="2" charset="2"/>
              </a:rPr>
              <a:t></a:t>
            </a:r>
            <a:r>
              <a:rPr lang="zh-CN" altLang="en-US" sz="3300">
                <a:latin typeface="宋体" panose="02010600030101010101" pitchFamily="2" charset="-122"/>
              </a:rPr>
              <a:t>知，其中没有重复元。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latin typeface="宋体" panose="02010600030101010101" pitchFamily="2" charset="-122"/>
              </a:rPr>
              <a:t>因此</a:t>
            </a:r>
            <a:r>
              <a:rPr lang="en-US" altLang="zh-CN" sz="3300"/>
              <a:t>A</a:t>
            </a:r>
            <a:r>
              <a:rPr lang="en-US" altLang="zh-CN" sz="3300">
                <a:latin typeface="宋体" panose="02010600030101010101" pitchFamily="2" charset="-122"/>
              </a:rPr>
              <a:t>∪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是可数集合。</a:t>
            </a:r>
            <a:r>
              <a:rPr lang="zh-CN" altLang="en-US">
                <a:latin typeface="宋体" panose="02010600030101010101" pitchFamily="2" charset="-122"/>
              </a:rPr>
              <a:t>               </a:t>
            </a:r>
            <a:endParaRPr lang="zh-CN" altLang="en-US" sz="2000">
              <a:solidFill>
                <a:schemeClr val="tx2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7C8A65-134F-A2C0-F3CE-4BF78BE0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>
            <a:extLst>
              <a:ext uri="{FF2B5EF4-FFF2-40B4-BE49-F238E27FC236}">
                <a16:creationId xmlns:a16="http://schemas.microsoft.com/office/drawing/2014/main" id="{B6667328-921A-FEE5-2C8B-F6E6A8F52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67750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30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300"/>
              <a:t>整数的集合</a:t>
            </a:r>
            <a:r>
              <a:rPr lang="en-US" altLang="zh-CN" sz="3300"/>
              <a:t>Z</a:t>
            </a:r>
            <a:r>
              <a:rPr lang="zh-CN" altLang="en-US" sz="3300"/>
              <a:t>是可数无穷集。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/>
              <a:t>证法三：因自然数集</a:t>
            </a:r>
            <a:r>
              <a:rPr lang="en-US" altLang="zh-CN" sz="3300"/>
              <a:t>{0</a:t>
            </a:r>
            <a:r>
              <a:rPr lang="zh-CN" altLang="en-US" sz="3300"/>
              <a:t>，</a:t>
            </a:r>
            <a:r>
              <a:rPr lang="en-US" altLang="zh-CN" sz="3300"/>
              <a:t>1</a:t>
            </a:r>
            <a:r>
              <a:rPr lang="zh-CN" altLang="en-US" sz="3300"/>
              <a:t>，</a:t>
            </a:r>
            <a:r>
              <a:rPr lang="en-US" altLang="zh-CN" sz="3300"/>
              <a:t>2</a:t>
            </a:r>
            <a:r>
              <a:rPr lang="zh-CN" altLang="en-US" sz="3300"/>
              <a:t>，</a:t>
            </a:r>
            <a:r>
              <a:rPr lang="en-US" altLang="zh-CN" sz="3300"/>
              <a:t>3</a:t>
            </a:r>
            <a:r>
              <a:rPr lang="zh-CN" altLang="en-US" sz="3300"/>
              <a:t>，</a:t>
            </a:r>
            <a:r>
              <a:rPr lang="en-US" altLang="zh-CN" sz="3300"/>
              <a:t>……}</a:t>
            </a:r>
            <a:r>
              <a:rPr lang="zh-CN" altLang="en-US" sz="3300"/>
              <a:t>是可数集， </a:t>
            </a:r>
            <a:r>
              <a:rPr lang="en-US" altLang="zh-CN" sz="3300"/>
              <a:t>{-1</a:t>
            </a:r>
            <a:r>
              <a:rPr lang="zh-CN" altLang="en-US" sz="3300"/>
              <a:t>，</a:t>
            </a:r>
            <a:r>
              <a:rPr lang="en-US" altLang="zh-CN" sz="3300"/>
              <a:t>-2</a:t>
            </a:r>
            <a:r>
              <a:rPr lang="zh-CN" altLang="en-US" sz="3300"/>
              <a:t>，</a:t>
            </a:r>
            <a:r>
              <a:rPr lang="en-US" altLang="zh-CN" sz="3300"/>
              <a:t>-3</a:t>
            </a:r>
            <a:r>
              <a:rPr lang="zh-CN" altLang="en-US" sz="3300"/>
              <a:t>，</a:t>
            </a:r>
            <a:r>
              <a:rPr lang="en-US" altLang="zh-CN" sz="3300"/>
              <a:t>……}</a:t>
            </a:r>
            <a:r>
              <a:rPr lang="zh-CN" altLang="en-US" sz="3300"/>
              <a:t>亦是可数集，因此，这两个互不相交的可数集合的并集，即整数集，仍是可数集。 </a:t>
            </a:r>
            <a:endParaRPr lang="en-US" altLang="zh-CN" sz="330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3300"/>
              <a:t>         </a:t>
            </a:r>
            <a:r>
              <a:rPr lang="en-US" altLang="zh-CN"/>
              <a:t>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EE744C-07DC-17BB-A592-EE304A1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4C87242A-9AD6-67B1-75D4-465A76A55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定理</a:t>
            </a:r>
            <a:r>
              <a:rPr lang="en-US" altLang="zh-CN" sz="4000" b="1">
                <a:latin typeface="Times New Roman" panose="02020603050405020304" pitchFamily="18" charset="0"/>
              </a:rPr>
              <a:t>1.3.4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6B20A9A0-0FDB-2587-7F8B-C941D76E4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351837" cy="45783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设</a:t>
            </a:r>
            <a:r>
              <a:rPr lang="en-US" altLang="zh-CN" sz="3300"/>
              <a:t>A</a:t>
            </a:r>
            <a:r>
              <a:rPr lang="en-US" altLang="zh-CN" sz="3300" baseline="-30000"/>
              <a:t>1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A</a:t>
            </a:r>
            <a:r>
              <a:rPr lang="en-US" altLang="zh-CN" sz="3300" baseline="-30000"/>
              <a:t>2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…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A</a:t>
            </a:r>
            <a:r>
              <a:rPr lang="en-US" altLang="zh-CN" sz="3300" baseline="-30000"/>
              <a:t>n</a:t>
            </a:r>
            <a:r>
              <a:rPr lang="en-US" altLang="zh-CN" sz="3300">
                <a:latin typeface="宋体" panose="02010600030101010101" pitchFamily="2" charset="-122"/>
              </a:rPr>
              <a:t>,</a:t>
            </a:r>
            <a:r>
              <a:rPr lang="en-US" altLang="zh-CN" sz="3300"/>
              <a:t>… </a:t>
            </a:r>
            <a:r>
              <a:rPr lang="zh-CN" altLang="en-US" sz="3300">
                <a:latin typeface="宋体" panose="02010600030101010101" pitchFamily="2" charset="-122"/>
              </a:rPr>
              <a:t>是可数无穷多个可数集合的序列，则      是可数集合。即可数无穷多个可数集合的并集是可数集合。</a:t>
            </a:r>
            <a:r>
              <a:rPr lang="zh-CN" altLang="en-US" sz="3300"/>
              <a:t> 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D1D72636-D77F-71D5-4714-9FA11D47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87133211-C4EE-5F10-2F24-38D5CC45E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9138"/>
          <a:ext cx="9620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596900" progId="Equation.3">
                  <p:embed/>
                </p:oleObj>
              </mc:Choice>
              <mc:Fallback>
                <p:oleObj name="Equation" r:id="rId2" imgW="5334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9620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D5668-8F00-3629-CDE0-56CF010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6F7E48F-6D18-1F47-0891-E86AEED3E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93700"/>
            <a:ext cx="7772400" cy="646113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证明：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1FF652CE-B2EA-74F4-7ABA-0DC25BE6C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667750" cy="54864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</a:pPr>
            <a:r>
              <a:rPr lang="zh-CN" altLang="en-US" sz="3300"/>
              <a:t>不失一般性，设</a:t>
            </a:r>
            <a:r>
              <a:rPr lang="en-US" altLang="zh-CN" sz="3300"/>
              <a:t>A</a:t>
            </a:r>
            <a:r>
              <a:rPr lang="en-US" altLang="zh-CN" sz="3300" baseline="-30000"/>
              <a:t>1</a:t>
            </a:r>
            <a:r>
              <a:rPr lang="en-US" altLang="zh-CN" sz="3300"/>
              <a:t>, A</a:t>
            </a:r>
            <a:r>
              <a:rPr lang="en-US" altLang="zh-CN" sz="3300" baseline="-30000"/>
              <a:t>2</a:t>
            </a:r>
            <a:r>
              <a:rPr lang="en-US" altLang="zh-CN" sz="3300"/>
              <a:t>, …, A</a:t>
            </a:r>
            <a:r>
              <a:rPr lang="en-US" altLang="zh-CN" sz="3300" baseline="-30000"/>
              <a:t>n</a:t>
            </a:r>
            <a:r>
              <a:rPr lang="en-US" altLang="zh-CN" sz="3300"/>
              <a:t>,…</a:t>
            </a:r>
            <a:r>
              <a:rPr lang="zh-CN" altLang="en-US" sz="3300"/>
              <a:t>都是可数无穷集合，且为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300"/>
              <a:t>A</a:t>
            </a:r>
            <a:r>
              <a:rPr lang="en-US" altLang="zh-CN" sz="3300" baseline="-30000"/>
              <a:t>1</a:t>
            </a:r>
            <a:r>
              <a:rPr lang="en-US" altLang="zh-CN" sz="3300"/>
              <a:t>={a</a:t>
            </a:r>
            <a:r>
              <a:rPr lang="en-US" altLang="zh-CN" sz="3300" baseline="-30000"/>
              <a:t>11</a:t>
            </a:r>
            <a:r>
              <a:rPr lang="en-US" altLang="zh-CN" sz="3300"/>
              <a:t>, a</a:t>
            </a:r>
            <a:r>
              <a:rPr lang="en-US" altLang="zh-CN" sz="3300" baseline="-30000"/>
              <a:t>12</a:t>
            </a:r>
            <a:r>
              <a:rPr lang="en-US" altLang="zh-CN" sz="3300"/>
              <a:t>, …, a</a:t>
            </a:r>
            <a:r>
              <a:rPr lang="en-US" altLang="zh-CN" sz="3300" baseline="-30000"/>
              <a:t>1n</a:t>
            </a:r>
            <a:r>
              <a:rPr lang="en-US" altLang="zh-CN" sz="3300"/>
              <a:t>, …}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300"/>
              <a:t>A</a:t>
            </a:r>
            <a:r>
              <a:rPr lang="en-US" altLang="zh-CN" sz="3300" baseline="-30000"/>
              <a:t>2</a:t>
            </a:r>
            <a:r>
              <a:rPr lang="en-US" altLang="zh-CN" sz="3300"/>
              <a:t>={a</a:t>
            </a:r>
            <a:r>
              <a:rPr lang="en-US" altLang="zh-CN" sz="3300" baseline="-30000"/>
              <a:t>21</a:t>
            </a:r>
            <a:r>
              <a:rPr lang="en-US" altLang="zh-CN" sz="3300"/>
              <a:t>, a</a:t>
            </a:r>
            <a:r>
              <a:rPr lang="en-US" altLang="zh-CN" sz="3300" baseline="-30000"/>
              <a:t>22</a:t>
            </a:r>
            <a:r>
              <a:rPr lang="en-US" altLang="zh-CN" sz="3300"/>
              <a:t>, …, a</a:t>
            </a:r>
            <a:r>
              <a:rPr lang="en-US" altLang="zh-CN" sz="3300" baseline="-30000"/>
              <a:t>2n</a:t>
            </a:r>
            <a:r>
              <a:rPr lang="en-US" altLang="zh-CN" sz="3300"/>
              <a:t>, …}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300"/>
              <a:t>A</a:t>
            </a:r>
            <a:r>
              <a:rPr lang="en-US" altLang="zh-CN" sz="3300" baseline="-30000"/>
              <a:t>3</a:t>
            </a:r>
            <a:r>
              <a:rPr lang="en-US" altLang="zh-CN" sz="3300"/>
              <a:t>={a</a:t>
            </a:r>
            <a:r>
              <a:rPr lang="en-US" altLang="zh-CN" sz="3300" baseline="-30000"/>
              <a:t>31</a:t>
            </a:r>
            <a:r>
              <a:rPr lang="en-US" altLang="zh-CN" sz="3300"/>
              <a:t>, a</a:t>
            </a:r>
            <a:r>
              <a:rPr lang="en-US" altLang="zh-CN" sz="3300" baseline="-30000"/>
              <a:t>32</a:t>
            </a:r>
            <a:r>
              <a:rPr lang="en-US" altLang="zh-CN" sz="3300"/>
              <a:t>, …, a</a:t>
            </a:r>
            <a:r>
              <a:rPr lang="en-US" altLang="zh-CN" sz="3300" baseline="-30000"/>
              <a:t>3n</a:t>
            </a:r>
            <a:r>
              <a:rPr lang="en-US" altLang="zh-CN" sz="3300"/>
              <a:t>, …}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300"/>
              <a:t>………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3300"/>
              <a:t>A</a:t>
            </a:r>
            <a:r>
              <a:rPr lang="en-US" altLang="zh-CN" sz="3300" baseline="-30000"/>
              <a:t>n</a:t>
            </a:r>
            <a:r>
              <a:rPr lang="en-US" altLang="zh-CN" sz="3300"/>
              <a:t>={a</a:t>
            </a:r>
            <a:r>
              <a:rPr lang="en-US" altLang="zh-CN" sz="3300" baseline="-30000"/>
              <a:t>n1</a:t>
            </a:r>
            <a:r>
              <a:rPr lang="en-US" altLang="zh-CN" sz="3300"/>
              <a:t>, a</a:t>
            </a:r>
            <a:r>
              <a:rPr lang="en-US" altLang="zh-CN" sz="3300" baseline="-30000"/>
              <a:t>n2</a:t>
            </a:r>
            <a:r>
              <a:rPr lang="en-US" altLang="zh-CN" sz="3300"/>
              <a:t>, …a</a:t>
            </a:r>
            <a:r>
              <a:rPr lang="en-US" altLang="zh-CN" sz="3300" baseline="-30000"/>
              <a:t>nn</a:t>
            </a:r>
            <a:r>
              <a:rPr lang="en-US" altLang="zh-CN" sz="3300"/>
              <a:t>, …}  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sz="4000"/>
              <a:t>………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A2437FFA-E5EB-F609-E6FE-EC4CC9A1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4AF2A6-5006-F2A5-A7E4-515CC8C5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4C1276BC-3456-8090-9CDA-A5F93BE41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93700"/>
            <a:ext cx="7772400" cy="646113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证明：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D33660F9-9AE9-37E7-DDF5-B30B77EB1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sz="3300"/>
              <a:t>对于任意的</a:t>
            </a:r>
            <a:r>
              <a:rPr lang="en-US" altLang="zh-CN" sz="3300"/>
              <a:t>a</a:t>
            </a:r>
            <a:r>
              <a:rPr lang="en-US" altLang="zh-CN" sz="3300" baseline="-30000"/>
              <a:t>ij</a:t>
            </a:r>
            <a:r>
              <a:rPr lang="en-US" altLang="zh-CN" sz="3300"/>
              <a:t>，</a:t>
            </a:r>
            <a:r>
              <a:rPr lang="zh-CN" altLang="en-US" sz="3300"/>
              <a:t>规定按各元素(</a:t>
            </a:r>
            <a:r>
              <a:rPr lang="en-US" altLang="zh-CN" sz="3300"/>
              <a:t>i+j)</a:t>
            </a:r>
            <a:r>
              <a:rPr lang="zh-CN" altLang="en-US" sz="3300"/>
              <a:t>之和的大小排序，相同者按</a:t>
            </a:r>
            <a:r>
              <a:rPr lang="en-US" altLang="zh-CN" sz="3300"/>
              <a:t>i</a:t>
            </a:r>
            <a:r>
              <a:rPr lang="zh-CN" altLang="en-US" sz="3300"/>
              <a:t>的大小排序，如果当前排序者与前面已排好序的某元素相同则删去该当前元素，如此排下去，最后得        ={</a:t>
            </a:r>
            <a:r>
              <a:rPr lang="en-US" altLang="zh-CN" sz="3300"/>
              <a:t>a</a:t>
            </a:r>
            <a:r>
              <a:rPr lang="en-US" altLang="zh-CN" sz="3300" baseline="-30000"/>
              <a:t>11</a:t>
            </a:r>
            <a:r>
              <a:rPr lang="en-US" altLang="zh-CN" sz="3300"/>
              <a:t>, a</a:t>
            </a:r>
            <a:r>
              <a:rPr lang="en-US" altLang="zh-CN" sz="3300" baseline="-30000"/>
              <a:t>12</a:t>
            </a:r>
            <a:r>
              <a:rPr lang="en-US" altLang="zh-CN" sz="3300"/>
              <a:t>, a</a:t>
            </a:r>
            <a:r>
              <a:rPr lang="en-US" altLang="zh-CN" sz="3300" baseline="-30000"/>
              <a:t>21</a:t>
            </a:r>
            <a:r>
              <a:rPr lang="en-US" altLang="zh-CN" sz="3300"/>
              <a:t>, a</a:t>
            </a:r>
            <a:r>
              <a:rPr lang="en-US" altLang="zh-CN" sz="3300" baseline="-30000"/>
              <a:t>13</a:t>
            </a:r>
            <a:r>
              <a:rPr lang="en-US" altLang="zh-CN" sz="3300"/>
              <a:t>, a</a:t>
            </a:r>
            <a:r>
              <a:rPr lang="en-US" altLang="zh-CN" sz="3300" baseline="-30000"/>
              <a:t>22</a:t>
            </a:r>
            <a:r>
              <a:rPr lang="en-US" altLang="zh-CN" sz="3300"/>
              <a:t>, a</a:t>
            </a:r>
            <a:r>
              <a:rPr lang="en-US" altLang="zh-CN" sz="3300" baseline="-30000"/>
              <a:t>31</a:t>
            </a:r>
            <a:r>
              <a:rPr lang="en-US" altLang="zh-CN" sz="3300"/>
              <a:t>, …, a</a:t>
            </a:r>
            <a:r>
              <a:rPr lang="en-US" altLang="zh-CN" sz="3300" baseline="-30000"/>
              <a:t>1n</a:t>
            </a:r>
            <a:r>
              <a:rPr lang="en-US" altLang="zh-CN" sz="3300"/>
              <a:t>, a</a:t>
            </a:r>
            <a:r>
              <a:rPr lang="en-US" altLang="zh-CN" sz="3300" baseline="-30000"/>
              <a:t>2 (n-1)</a:t>
            </a:r>
            <a:r>
              <a:rPr lang="en-US" altLang="zh-CN" sz="3300"/>
              <a:t>,… a</a:t>
            </a:r>
            <a:r>
              <a:rPr lang="en-US" altLang="zh-CN" sz="3300" baseline="-30000"/>
              <a:t>n1</a:t>
            </a:r>
            <a:r>
              <a:rPr lang="en-US" altLang="zh-CN" sz="3300"/>
              <a:t>,…}。</a:t>
            </a:r>
            <a:r>
              <a:rPr lang="zh-CN" altLang="en-US" sz="3300"/>
              <a:t>由定义1.3.8可知         是可数集合。 </a:t>
            </a:r>
            <a:endParaRPr lang="en-US" altLang="zh-CN" sz="3300"/>
          </a:p>
        </p:txBody>
      </p:sp>
      <p:graphicFrame>
        <p:nvGraphicFramePr>
          <p:cNvPr id="72707" name="Object 5">
            <a:extLst>
              <a:ext uri="{FF2B5EF4-FFF2-40B4-BE49-F238E27FC236}">
                <a16:creationId xmlns:a16="http://schemas.microsoft.com/office/drawing/2014/main" id="{E595B6A6-9240-D65A-3F5F-C7CF5A6ED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924175"/>
          <a:ext cx="8461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596900" progId="Equation.3">
                  <p:embed/>
                </p:oleObj>
              </mc:Choice>
              <mc:Fallback>
                <p:oleObj name="Equation" r:id="rId2" imgW="5334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924175"/>
                        <a:ext cx="8461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6">
            <a:extLst>
              <a:ext uri="{FF2B5EF4-FFF2-40B4-BE49-F238E27FC236}">
                <a16:creationId xmlns:a16="http://schemas.microsoft.com/office/drawing/2014/main" id="{EAA1EC8B-1AB1-4F59-67BF-3A1C03F39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365625"/>
          <a:ext cx="846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400" imgH="596900" progId="Equation.3">
                  <p:embed/>
                </p:oleObj>
              </mc:Choice>
              <mc:Fallback>
                <p:oleObj name="Equation" r:id="rId4" imgW="5334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365625"/>
                        <a:ext cx="8461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8A11A5-0D0A-4421-BE5E-8F17A6CC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D99424C7-BB53-1FB9-720E-074B71D00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证明：</a:t>
            </a:r>
          </a:p>
        </p:txBody>
      </p:sp>
      <p:sp>
        <p:nvSpPr>
          <p:cNvPr id="73730" name="Rectangle 4">
            <a:extLst>
              <a:ext uri="{FF2B5EF4-FFF2-40B4-BE49-F238E27FC236}">
                <a16:creationId xmlns:a16="http://schemas.microsoft.com/office/drawing/2014/main" id="{41023FB9-35E2-F37F-F443-01224197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73731" name="Rectangle 9">
            <a:extLst>
              <a:ext uri="{FF2B5EF4-FFF2-40B4-BE49-F238E27FC236}">
                <a16:creationId xmlns:a16="http://schemas.microsoft.com/office/drawing/2014/main" id="{04597EFC-F59F-259D-46D6-2B58C4149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A</a:t>
            </a:r>
            <a:r>
              <a:rPr lang="en-US" altLang="zh-CN" baseline="-30000"/>
              <a:t>1</a:t>
            </a:r>
            <a:r>
              <a:rPr lang="en-US" altLang="zh-CN"/>
              <a:t>={a</a:t>
            </a:r>
            <a:r>
              <a:rPr lang="en-US" altLang="zh-CN" baseline="-30000"/>
              <a:t>11</a:t>
            </a:r>
            <a:r>
              <a:rPr lang="en-US" altLang="zh-CN"/>
              <a:t>,       a</a:t>
            </a:r>
            <a:r>
              <a:rPr lang="en-US" altLang="zh-CN" baseline="-30000"/>
              <a:t>12</a:t>
            </a:r>
            <a:r>
              <a:rPr lang="en-US" altLang="zh-CN"/>
              <a:t>,        a</a:t>
            </a:r>
            <a:r>
              <a:rPr lang="en-US" altLang="zh-CN" baseline="-30000"/>
              <a:t>13</a:t>
            </a:r>
            <a:r>
              <a:rPr lang="en-US" altLang="zh-CN"/>
              <a:t>,        a</a:t>
            </a:r>
            <a:r>
              <a:rPr lang="en-US" altLang="zh-CN" baseline="-30000"/>
              <a:t>14</a:t>
            </a:r>
            <a:r>
              <a:rPr lang="en-US" altLang="zh-CN"/>
              <a:t>, …, a</a:t>
            </a:r>
            <a:r>
              <a:rPr lang="en-US" altLang="zh-CN" baseline="-30000"/>
              <a:t>1n</a:t>
            </a:r>
            <a:r>
              <a:rPr lang="en-US" altLang="zh-CN"/>
              <a:t>, …} </a:t>
            </a:r>
            <a:br>
              <a:rPr lang="en-US" altLang="zh-CN"/>
            </a:br>
            <a:r>
              <a:rPr lang="en-US" altLang="zh-CN"/>
              <a:t>  </a:t>
            </a:r>
            <a:br>
              <a:rPr lang="en-US" altLang="zh-CN"/>
            </a:br>
            <a:r>
              <a:rPr lang="en-US" altLang="zh-CN"/>
              <a:t>A</a:t>
            </a:r>
            <a:r>
              <a:rPr lang="en-US" altLang="zh-CN" baseline="-30000"/>
              <a:t>2</a:t>
            </a:r>
            <a:r>
              <a:rPr lang="en-US" altLang="zh-CN"/>
              <a:t>={a</a:t>
            </a:r>
            <a:r>
              <a:rPr lang="en-US" altLang="zh-CN" baseline="-30000"/>
              <a:t>21</a:t>
            </a:r>
            <a:r>
              <a:rPr lang="en-US" altLang="zh-CN"/>
              <a:t>,       a</a:t>
            </a:r>
            <a:r>
              <a:rPr lang="en-US" altLang="zh-CN" baseline="-30000"/>
              <a:t>22</a:t>
            </a:r>
            <a:r>
              <a:rPr lang="en-US" altLang="zh-CN"/>
              <a:t>,        a</a:t>
            </a:r>
            <a:r>
              <a:rPr lang="en-US" altLang="zh-CN" baseline="-30000"/>
              <a:t>23</a:t>
            </a:r>
            <a:r>
              <a:rPr lang="en-US" altLang="zh-CN"/>
              <a:t>,        a</a:t>
            </a:r>
            <a:r>
              <a:rPr lang="en-US" altLang="zh-CN" baseline="-30000"/>
              <a:t>24</a:t>
            </a:r>
            <a:r>
              <a:rPr lang="en-US" altLang="zh-CN"/>
              <a:t>, …, a</a:t>
            </a:r>
            <a:r>
              <a:rPr lang="en-US" altLang="zh-CN" baseline="-30000"/>
              <a:t>2n</a:t>
            </a:r>
            <a:r>
              <a:rPr lang="en-US" altLang="zh-CN"/>
              <a:t>, …}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A</a:t>
            </a:r>
            <a:r>
              <a:rPr lang="en-US" altLang="zh-CN" baseline="-30000"/>
              <a:t>3</a:t>
            </a:r>
            <a:r>
              <a:rPr lang="en-US" altLang="zh-CN"/>
              <a:t>={a</a:t>
            </a:r>
            <a:r>
              <a:rPr lang="en-US" altLang="zh-CN" baseline="-30000"/>
              <a:t>31</a:t>
            </a:r>
            <a:r>
              <a:rPr lang="en-US" altLang="zh-CN"/>
              <a:t>,       a</a:t>
            </a:r>
            <a:r>
              <a:rPr lang="en-US" altLang="zh-CN" baseline="-30000"/>
              <a:t>32</a:t>
            </a:r>
            <a:r>
              <a:rPr lang="en-US" altLang="zh-CN"/>
              <a:t>,        a</a:t>
            </a:r>
            <a:r>
              <a:rPr lang="en-US" altLang="zh-CN" baseline="-30000"/>
              <a:t>33</a:t>
            </a:r>
            <a:r>
              <a:rPr lang="en-US" altLang="zh-CN"/>
              <a:t>,        a</a:t>
            </a:r>
            <a:r>
              <a:rPr lang="en-US" altLang="zh-CN" baseline="-30000"/>
              <a:t>34</a:t>
            </a:r>
            <a:r>
              <a:rPr lang="en-US" altLang="zh-CN"/>
              <a:t>, …, a</a:t>
            </a:r>
            <a:r>
              <a:rPr lang="en-US" altLang="zh-CN" baseline="-30000"/>
              <a:t>3n</a:t>
            </a:r>
            <a:r>
              <a:rPr lang="en-US" altLang="zh-CN"/>
              <a:t>, …}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A</a:t>
            </a:r>
            <a:r>
              <a:rPr lang="en-US" altLang="zh-CN" baseline="-30000"/>
              <a:t>4</a:t>
            </a:r>
            <a:r>
              <a:rPr lang="en-US" altLang="zh-CN"/>
              <a:t>={a</a:t>
            </a:r>
            <a:r>
              <a:rPr lang="en-US" altLang="zh-CN" baseline="-30000"/>
              <a:t>41</a:t>
            </a:r>
            <a:r>
              <a:rPr lang="en-US" altLang="zh-CN"/>
              <a:t>,       a</a:t>
            </a:r>
            <a:r>
              <a:rPr lang="en-US" altLang="zh-CN" baseline="-30000"/>
              <a:t>42</a:t>
            </a:r>
            <a:r>
              <a:rPr lang="en-US" altLang="zh-CN"/>
              <a:t>,        a</a:t>
            </a:r>
            <a:r>
              <a:rPr lang="en-US" altLang="zh-CN" baseline="-30000"/>
              <a:t>43</a:t>
            </a:r>
            <a:r>
              <a:rPr lang="en-US" altLang="zh-CN"/>
              <a:t>,        a</a:t>
            </a:r>
            <a:r>
              <a:rPr lang="en-US" altLang="zh-CN" baseline="-30000"/>
              <a:t>44</a:t>
            </a:r>
            <a:r>
              <a:rPr lang="en-US" altLang="zh-CN"/>
              <a:t>, …, a</a:t>
            </a:r>
            <a:r>
              <a:rPr lang="en-US" altLang="zh-CN" baseline="-30000"/>
              <a:t>4n</a:t>
            </a:r>
            <a:r>
              <a:rPr lang="en-US" altLang="zh-CN"/>
              <a:t>, …}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……….</a:t>
            </a:r>
            <a:endParaRPr lang="zh-CN" altLang="en-US"/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3123DE70-7D04-561A-E52B-4CF071277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704975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5" name="Line 11">
            <a:extLst>
              <a:ext uri="{FF2B5EF4-FFF2-40B4-BE49-F238E27FC236}">
                <a16:creationId xmlns:a16="http://schemas.microsoft.com/office/drawing/2014/main" id="{42F87558-9F7C-5511-EECC-0073CE4C8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9812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6" name="Line 12">
            <a:extLst>
              <a:ext uri="{FF2B5EF4-FFF2-40B4-BE49-F238E27FC236}">
                <a16:creationId xmlns:a16="http://schemas.microsoft.com/office/drawing/2014/main" id="{5057837F-15E5-06B1-EF32-93577DBE3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905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7" name="Line 13">
            <a:extLst>
              <a:ext uri="{FF2B5EF4-FFF2-40B4-BE49-F238E27FC236}">
                <a16:creationId xmlns:a16="http://schemas.microsoft.com/office/drawing/2014/main" id="{11AF1294-6958-413F-6CD8-B9E3E6FEB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048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8" name="Line 14">
            <a:extLst>
              <a:ext uri="{FF2B5EF4-FFF2-40B4-BE49-F238E27FC236}">
                <a16:creationId xmlns:a16="http://schemas.microsoft.com/office/drawing/2014/main" id="{39DD5E02-009C-DEE4-E960-CFEB90F60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905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9" name="Line 15">
            <a:extLst>
              <a:ext uri="{FF2B5EF4-FFF2-40B4-BE49-F238E27FC236}">
                <a16:creationId xmlns:a16="http://schemas.microsoft.com/office/drawing/2014/main" id="{0BB74BE4-68F7-F1AE-0B30-D194C4AAD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048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0" name="Line 16">
            <a:extLst>
              <a:ext uri="{FF2B5EF4-FFF2-40B4-BE49-F238E27FC236}">
                <a16:creationId xmlns:a16="http://schemas.microsoft.com/office/drawing/2014/main" id="{53D0FB63-681B-61FA-5128-32860D960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2672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C486F83F-70F7-092C-45BC-F6EA6EC83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752600"/>
            <a:ext cx="2209800" cy="1143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D87A614C-9385-55FA-10E1-2BEA81924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752600"/>
            <a:ext cx="3810000" cy="213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3526151B-9419-5F12-E7C1-C3344A660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048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FEBE93E6-BA94-46DA-142A-BE76EAD97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2672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5" name="Line 21">
            <a:extLst>
              <a:ext uri="{FF2B5EF4-FFF2-40B4-BE49-F238E27FC236}">
                <a16:creationId xmlns:a16="http://schemas.microsoft.com/office/drawing/2014/main" id="{D5D57015-B67E-D51C-F32A-3579CE2B8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1916113"/>
            <a:ext cx="4465638" cy="3241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853B1A-8BA0-10EA-FF04-EFA1B3B5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E1AF2154-340F-E3F1-C4B1-B53318492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785225" cy="24923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</a:pPr>
            <a:r>
              <a:rPr lang="zh-CN" altLang="en-US" sz="3000" b="0" dirty="0"/>
              <a:t>例</a:t>
            </a:r>
            <a:r>
              <a:rPr lang="en-US" altLang="zh-CN" sz="3000" b="0" dirty="0"/>
              <a:t>1</a:t>
            </a:r>
            <a:r>
              <a:rPr lang="zh-CN" altLang="en-US" sz="3000" b="0" dirty="0"/>
              <a:t>：</a:t>
            </a:r>
            <a:r>
              <a:rPr lang="zh-CN" altLang="en-US" sz="3000" dirty="0"/>
              <a:t>设</a:t>
            </a:r>
            <a:r>
              <a:rPr lang="en-US" altLang="zh-CN" sz="3000" dirty="0"/>
              <a:t>A={1,2,3,4,5,6},B={</a:t>
            </a:r>
            <a:r>
              <a:rPr lang="en-US" altLang="zh-CN" sz="3000" dirty="0" err="1"/>
              <a:t>a,b,c,d</a:t>
            </a:r>
            <a:r>
              <a:rPr lang="en-US" altLang="zh-CN" sz="3000" dirty="0"/>
              <a:t>},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000" dirty="0">
                <a:sym typeface="Symbol" pitchFamily="2" charset="2"/>
              </a:rPr>
              <a:t>       </a:t>
            </a:r>
            <a:r>
              <a:rPr lang="en-US" altLang="zh-CN" sz="3000" dirty="0"/>
              <a:t>：A </a:t>
            </a:r>
            <a:r>
              <a:rPr lang="en-US" altLang="zh-CN" sz="3000" dirty="0">
                <a:sym typeface="Symbol" pitchFamily="2" charset="2"/>
              </a:rPr>
              <a:t> B</a:t>
            </a:r>
            <a:r>
              <a:rPr lang="zh-CN" altLang="en-US" sz="3000" dirty="0">
                <a:sym typeface="Symbol" pitchFamily="2" charset="2"/>
              </a:rPr>
              <a:t>的映射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000" dirty="0">
                <a:solidFill>
                  <a:srgbClr val="FFFF00"/>
                </a:solidFill>
                <a:sym typeface="Symbol" pitchFamily="2" charset="2"/>
              </a:rPr>
              <a:t>             </a:t>
            </a:r>
            <a:r>
              <a:rPr lang="en-US" altLang="zh-CN" sz="3000" dirty="0">
                <a:sym typeface="Symbol" pitchFamily="2" charset="2"/>
              </a:rPr>
              <a:t>{(1,a),(2,b),(3,b),(4,d),(5,d),(6,d)}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000" dirty="0">
                <a:sym typeface="Symbol" pitchFamily="2" charset="2"/>
              </a:rPr>
              <a:t>          </a:t>
            </a:r>
            <a:r>
              <a:rPr lang="en-US" altLang="zh-CN" sz="3000" dirty="0">
                <a:sym typeface="Symbol" pitchFamily="2" charset="2"/>
              </a:rPr>
              <a:t>(1)= a, </a:t>
            </a:r>
            <a:r>
              <a:rPr lang="zh-CN" altLang="en-US" sz="3000" dirty="0">
                <a:sym typeface="Symbol" pitchFamily="2" charset="2"/>
              </a:rPr>
              <a:t></a:t>
            </a:r>
            <a:r>
              <a:rPr lang="en-US" altLang="zh-CN" sz="3000" dirty="0">
                <a:sym typeface="Symbol" pitchFamily="2" charset="2"/>
              </a:rPr>
              <a:t>(2)=</a:t>
            </a:r>
            <a:r>
              <a:rPr lang="zh-CN" altLang="en-US" sz="3000" dirty="0">
                <a:sym typeface="Symbol" pitchFamily="2" charset="2"/>
              </a:rPr>
              <a:t></a:t>
            </a:r>
            <a:r>
              <a:rPr lang="en-US" altLang="zh-CN" sz="3000" dirty="0">
                <a:sym typeface="Symbol" pitchFamily="2" charset="2"/>
              </a:rPr>
              <a:t>(3)=b,  </a:t>
            </a:r>
            <a:r>
              <a:rPr lang="zh-CN" altLang="en-US" sz="3000" dirty="0">
                <a:sym typeface="Symbol" pitchFamily="2" charset="2"/>
              </a:rPr>
              <a:t></a:t>
            </a:r>
            <a:r>
              <a:rPr lang="en-US" altLang="zh-CN" sz="3000" dirty="0">
                <a:sym typeface="Symbol" pitchFamily="2" charset="2"/>
              </a:rPr>
              <a:t>(4)=</a:t>
            </a:r>
            <a:r>
              <a:rPr lang="zh-CN" altLang="en-US" sz="3000" dirty="0">
                <a:sym typeface="Symbol" pitchFamily="2" charset="2"/>
              </a:rPr>
              <a:t></a:t>
            </a:r>
            <a:r>
              <a:rPr lang="en-US" altLang="zh-CN" sz="3000" dirty="0">
                <a:sym typeface="Symbol" pitchFamily="2" charset="2"/>
              </a:rPr>
              <a:t>(5)= </a:t>
            </a:r>
            <a:r>
              <a:rPr lang="zh-CN" altLang="en-US" sz="3000" dirty="0">
                <a:sym typeface="Symbol" pitchFamily="2" charset="2"/>
              </a:rPr>
              <a:t></a:t>
            </a:r>
            <a:r>
              <a:rPr lang="en-US" altLang="zh-CN" sz="3000" dirty="0">
                <a:sym typeface="Symbol" pitchFamily="2" charset="2"/>
              </a:rPr>
              <a:t>(6)=d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000" dirty="0">
                <a:sym typeface="Symbol" pitchFamily="2" charset="2"/>
              </a:rPr>
              <a:t>          </a:t>
            </a:r>
            <a:r>
              <a:rPr lang="en-US" altLang="zh-CN" sz="3000" dirty="0"/>
              <a:t>(A)={</a:t>
            </a:r>
            <a:r>
              <a:rPr lang="en-US" altLang="zh-CN" sz="3000" dirty="0" err="1"/>
              <a:t>a,b,d</a:t>
            </a:r>
            <a:r>
              <a:rPr lang="en-US" altLang="zh-CN" sz="3000" dirty="0"/>
              <a:t>} </a:t>
            </a:r>
            <a:r>
              <a:rPr lang="en-US" altLang="zh-CN" sz="3000" dirty="0">
                <a:sym typeface="Symbol" pitchFamily="2" charset="2"/>
              </a:rPr>
              <a:t> B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ym typeface="Symbol" pitchFamily="2" charset="2"/>
            </a:endParaRP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A47181D7-76BA-2D28-4013-DD3F7C8D8274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2420938"/>
            <a:ext cx="4105275" cy="3960812"/>
            <a:chOff x="1978596" y="2420938"/>
            <a:chExt cx="4105572" cy="3960712"/>
          </a:xfrm>
        </p:grpSpPr>
        <p:grpSp>
          <p:nvGrpSpPr>
            <p:cNvPr id="19459" name="Group 1039">
              <a:extLst>
                <a:ext uri="{FF2B5EF4-FFF2-40B4-BE49-F238E27FC236}">
                  <a16:creationId xmlns:a16="http://schemas.microsoft.com/office/drawing/2014/main" id="{B53D7ABB-14E2-DE67-EE7C-550711FE5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538" y="2420938"/>
              <a:ext cx="3660775" cy="3744914"/>
              <a:chOff x="1392" y="1728"/>
              <a:chExt cx="2306" cy="2359"/>
            </a:xfrm>
          </p:grpSpPr>
          <p:sp>
            <p:nvSpPr>
              <p:cNvPr id="19462" name="Text Box 1028">
                <a:extLst>
                  <a:ext uri="{FF2B5EF4-FFF2-40B4-BE49-F238E27FC236}">
                    <a16:creationId xmlns:a16="http://schemas.microsoft.com/office/drawing/2014/main" id="{B3074A40-CE83-CCFF-95C4-4E56BE7EC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2" y="2187"/>
                <a:ext cx="246" cy="1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000" b="0"/>
                  <a:t>6</a:t>
                </a:r>
              </a:p>
            </p:txBody>
          </p:sp>
          <p:sp>
            <p:nvSpPr>
              <p:cNvPr id="19463" name="Text Box 1029">
                <a:extLst>
                  <a:ext uri="{FF2B5EF4-FFF2-40B4-BE49-F238E27FC236}">
                    <a16:creationId xmlns:a16="http://schemas.microsoft.com/office/drawing/2014/main" id="{6B306CF1-0C55-51C3-EBED-C839BDDC6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6" y="2114"/>
                <a:ext cx="262" cy="1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300" b="0"/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300" b="0"/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300" b="0"/>
                  <a:t>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/>
                  <a:t>d</a:t>
                </a:r>
              </a:p>
            </p:txBody>
          </p:sp>
          <p:sp>
            <p:nvSpPr>
              <p:cNvPr id="19464" name="Line 1030">
                <a:extLst>
                  <a:ext uri="{FF2B5EF4-FFF2-40B4-BE49-F238E27FC236}">
                    <a16:creationId xmlns:a16="http://schemas.microsoft.com/office/drawing/2014/main" id="{DA77F01B-8E6B-1394-CEEE-BD11FC785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304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5" name="Line 1031">
                <a:extLst>
                  <a:ext uri="{FF2B5EF4-FFF2-40B4-BE49-F238E27FC236}">
                    <a16:creationId xmlns:a16="http://schemas.microsoft.com/office/drawing/2014/main" id="{EB2EC289-C2E8-E2CF-37B6-590A6643B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640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6" name="Line 1032">
                <a:extLst>
                  <a:ext uri="{FF2B5EF4-FFF2-40B4-BE49-F238E27FC236}">
                    <a16:creationId xmlns:a16="http://schemas.microsoft.com/office/drawing/2014/main" id="{E7831C2D-95E7-7256-F1EE-AE7D4463E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688"/>
                <a:ext cx="17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7" name="Line 1033">
                <a:extLst>
                  <a:ext uri="{FF2B5EF4-FFF2-40B4-BE49-F238E27FC236}">
                    <a16:creationId xmlns:a16="http://schemas.microsoft.com/office/drawing/2014/main" id="{3C19DCED-3F46-B7AE-D1EF-E59237553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8" name="Line 1035">
                <a:extLst>
                  <a:ext uri="{FF2B5EF4-FFF2-40B4-BE49-F238E27FC236}">
                    <a16:creationId xmlns:a16="http://schemas.microsoft.com/office/drawing/2014/main" id="{8C443ACA-7C33-1C55-15C9-A3CF1A679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360"/>
                <a:ext cx="17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9" name="Rectangle 1036">
                <a:extLst>
                  <a:ext uri="{FF2B5EF4-FFF2-40B4-BE49-F238E27FC236}">
                    <a16:creationId xmlns:a16="http://schemas.microsoft.com/office/drawing/2014/main" id="{F6EAE2F2-F097-5D62-DF0B-CCEB42123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32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</a:rPr>
                  <a:t>A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9470" name="Rectangle 1037">
                <a:extLst>
                  <a:ext uri="{FF2B5EF4-FFF2-40B4-BE49-F238E27FC236}">
                    <a16:creationId xmlns:a16="http://schemas.microsoft.com/office/drawing/2014/main" id="{F8E3B678-85C6-DEF5-93B0-79CA10429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1728"/>
                <a:ext cx="30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  <a:sym typeface="Symbol" pitchFamily="2" charset="2"/>
                  </a:rPr>
                  <a:t>B</a:t>
                </a:r>
                <a:endParaRPr lang="zh-CN" altLang="en-US">
                  <a:solidFill>
                    <a:schemeClr val="tx2"/>
                  </a:solidFill>
                  <a:sym typeface="Symbol" pitchFamily="2" charset="2"/>
                </a:endParaRPr>
              </a:p>
            </p:txBody>
          </p:sp>
          <p:sp>
            <p:nvSpPr>
              <p:cNvPr id="19471" name="Line 1038">
                <a:extLst>
                  <a:ext uri="{FF2B5EF4-FFF2-40B4-BE49-F238E27FC236}">
                    <a16:creationId xmlns:a16="http://schemas.microsoft.com/office/drawing/2014/main" id="{EB3567DD-A05A-456D-A74B-4119FE6EE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408"/>
                <a:ext cx="1776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60" name="Oval 1040">
              <a:extLst>
                <a:ext uri="{FF2B5EF4-FFF2-40B4-BE49-F238E27FC236}">
                  <a16:creationId xmlns:a16="http://schemas.microsoft.com/office/drawing/2014/main" id="{3E0CF262-361E-0B53-FA0F-BB98559C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596" y="2996952"/>
              <a:ext cx="865212" cy="33846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9461" name="Oval 1041">
              <a:extLst>
                <a:ext uri="{FF2B5EF4-FFF2-40B4-BE49-F238E27FC236}">
                  <a16:creationId xmlns:a16="http://schemas.microsoft.com/office/drawing/2014/main" id="{E8CCBB79-112E-246C-4B10-F767E67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068638"/>
              <a:ext cx="864468" cy="31686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673605-D9E7-40E6-3181-D633A4C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B0A4AB07-7B97-13E3-8C88-2F3D0B25F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93700"/>
            <a:ext cx="7772400" cy="646113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定理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3BC5793C-F563-CB28-3004-5388A1045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54864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设</a:t>
            </a:r>
            <a:r>
              <a:rPr lang="en-US" altLang="zh-CN" sz="3300"/>
              <a:t>A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是可数无穷集合，则</a:t>
            </a:r>
            <a:r>
              <a:rPr lang="en-US" altLang="zh-CN" sz="3300"/>
              <a:t>A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是</a:t>
            </a:r>
            <a:r>
              <a:rPr lang="zh-CN" altLang="en-US" sz="3300">
                <a:solidFill>
                  <a:srgbClr val="FFFF00"/>
                </a:solidFill>
                <a:latin typeface="宋体" panose="02010600030101010101" pitchFamily="2" charset="-122"/>
              </a:rPr>
              <a:t>可数</a:t>
            </a:r>
            <a:r>
              <a:rPr lang="zh-CN" altLang="en-US" sz="3300">
                <a:latin typeface="宋体" panose="02010600030101010101" pitchFamily="2" charset="-122"/>
              </a:rPr>
              <a:t>集合。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/>
              <a:t>证明：设</a:t>
            </a:r>
            <a:r>
              <a:rPr lang="en-US" altLang="zh-CN" sz="3300"/>
              <a:t>A={ a</a:t>
            </a:r>
            <a:r>
              <a:rPr lang="en-US" altLang="zh-CN" sz="3300" baseline="-30000"/>
              <a:t>1</a:t>
            </a:r>
            <a:r>
              <a:rPr lang="en-US" altLang="zh-CN" sz="3300"/>
              <a:t>, a</a:t>
            </a:r>
            <a:r>
              <a:rPr lang="en-US" altLang="zh-CN" sz="3300" baseline="-30000"/>
              <a:t>2</a:t>
            </a:r>
            <a:r>
              <a:rPr lang="en-US" altLang="zh-CN" sz="3300"/>
              <a:t>, …, a</a:t>
            </a:r>
            <a:r>
              <a:rPr lang="en-US" altLang="zh-CN" sz="3300" baseline="-30000"/>
              <a:t>n</a:t>
            </a:r>
            <a:r>
              <a:rPr lang="en-US" altLang="zh-CN" sz="3300"/>
              <a:t>, …}，B={ b</a:t>
            </a:r>
            <a:r>
              <a:rPr lang="en-US" altLang="zh-CN" sz="3300" baseline="-30000"/>
              <a:t>1</a:t>
            </a:r>
            <a:r>
              <a:rPr lang="en-US" altLang="zh-CN" sz="3300"/>
              <a:t>, b</a:t>
            </a:r>
            <a:r>
              <a:rPr lang="en-US" altLang="zh-CN" sz="3300" baseline="-30000"/>
              <a:t>2</a:t>
            </a:r>
            <a:r>
              <a:rPr lang="en-US" altLang="zh-CN" sz="3300"/>
              <a:t>, …, b</a:t>
            </a:r>
            <a:r>
              <a:rPr lang="en-US" altLang="zh-CN" sz="3300" baseline="-30000"/>
              <a:t>n</a:t>
            </a:r>
            <a:r>
              <a:rPr lang="en-US" altLang="zh-CN" sz="3300"/>
              <a:t>, …}。</a:t>
            </a:r>
            <a:r>
              <a:rPr lang="zh-CN" altLang="en-US" sz="3300"/>
              <a:t>于是</a:t>
            </a:r>
            <a:r>
              <a:rPr lang="en-US" altLang="zh-CN" sz="3300"/>
              <a:t>A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B={(a</a:t>
            </a:r>
            <a:r>
              <a:rPr lang="en-US" altLang="zh-CN" sz="3300" baseline="-30000"/>
              <a:t>i</a:t>
            </a:r>
            <a:r>
              <a:rPr lang="en-US" altLang="zh-CN" sz="3300"/>
              <a:t>，b</a:t>
            </a:r>
            <a:r>
              <a:rPr lang="en-US" altLang="zh-CN" sz="3300" baseline="-30000"/>
              <a:t>j</a:t>
            </a:r>
            <a:r>
              <a:rPr lang="en-US" altLang="zh-CN" sz="3300"/>
              <a:t>)| a</a:t>
            </a:r>
            <a:r>
              <a:rPr lang="en-US" altLang="zh-CN" sz="3300" baseline="-30000"/>
              <a:t>i</a:t>
            </a:r>
            <a:r>
              <a:rPr lang="en-US" altLang="zh-CN" sz="3300">
                <a:sym typeface="Symbol" pitchFamily="2" charset="2"/>
              </a:rPr>
              <a:t></a:t>
            </a:r>
            <a:r>
              <a:rPr lang="en-US" altLang="zh-CN" sz="3300"/>
              <a:t>A， b</a:t>
            </a:r>
            <a:r>
              <a:rPr lang="en-US" altLang="zh-CN" sz="3300" baseline="-30000"/>
              <a:t>j</a:t>
            </a:r>
            <a:r>
              <a:rPr lang="en-US" altLang="zh-CN" sz="3300">
                <a:sym typeface="Symbol" pitchFamily="2" charset="2"/>
              </a:rPr>
              <a:t></a:t>
            </a:r>
            <a:r>
              <a:rPr lang="en-US" altLang="zh-CN" sz="3300"/>
              <a:t>B}，</a:t>
            </a:r>
            <a:r>
              <a:rPr lang="zh-CN" altLang="en-US" sz="3300"/>
              <a:t>我们将</a:t>
            </a:r>
            <a:r>
              <a:rPr lang="en-US" altLang="zh-CN" sz="3300"/>
              <a:t>A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B</a:t>
            </a:r>
            <a:r>
              <a:rPr lang="zh-CN" altLang="en-US" sz="3300"/>
              <a:t>的元素作如下排列：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D9795559-396B-4BFE-A66D-97AF229F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C62E28-383C-04F5-ED33-9D07286E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>
            <a:extLst>
              <a:ext uri="{FF2B5EF4-FFF2-40B4-BE49-F238E27FC236}">
                <a16:creationId xmlns:a16="http://schemas.microsoft.com/office/drawing/2014/main" id="{ADBF1466-6880-CCD7-1715-A9CEBAD54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28600"/>
            <a:ext cx="8596312" cy="6400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(a</a:t>
            </a:r>
            <a:r>
              <a:rPr lang="en-US" altLang="zh-CN" baseline="-30000"/>
              <a:t>1</a:t>
            </a:r>
            <a:r>
              <a:rPr lang="en-US" altLang="zh-CN"/>
              <a:t>, b</a:t>
            </a:r>
            <a:r>
              <a:rPr lang="en-US" altLang="zh-CN" baseline="-30000"/>
              <a:t>1</a:t>
            </a:r>
            <a:r>
              <a:rPr lang="en-US" altLang="zh-CN"/>
              <a:t>), (a</a:t>
            </a:r>
            <a:r>
              <a:rPr lang="en-US" altLang="zh-CN" baseline="-30000"/>
              <a:t>1</a:t>
            </a:r>
            <a:r>
              <a:rPr lang="en-US" altLang="zh-CN"/>
              <a:t>, b</a:t>
            </a:r>
            <a:r>
              <a:rPr lang="en-US" altLang="zh-CN" baseline="-30000"/>
              <a:t>2</a:t>
            </a:r>
            <a:r>
              <a:rPr lang="en-US" altLang="zh-CN"/>
              <a:t>), (a</a:t>
            </a:r>
            <a:r>
              <a:rPr lang="en-US" altLang="zh-CN" baseline="-30000"/>
              <a:t>1</a:t>
            </a:r>
            <a:r>
              <a:rPr lang="en-US" altLang="zh-CN"/>
              <a:t>, b</a:t>
            </a:r>
            <a:r>
              <a:rPr lang="en-US" altLang="zh-CN" baseline="-30000"/>
              <a:t>3</a:t>
            </a:r>
            <a:r>
              <a:rPr lang="en-US" altLang="zh-CN"/>
              <a:t>), …, (a</a:t>
            </a:r>
            <a:r>
              <a:rPr lang="en-US" altLang="zh-CN" baseline="-30000"/>
              <a:t>1</a:t>
            </a:r>
            <a:r>
              <a:rPr lang="en-US" altLang="zh-CN"/>
              <a:t>, b</a:t>
            </a:r>
            <a:r>
              <a:rPr lang="en-US" altLang="zh-CN" baseline="-30000"/>
              <a:t>n</a:t>
            </a:r>
            <a:r>
              <a:rPr lang="en-US" altLang="zh-CN"/>
              <a:t>), …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(a</a:t>
            </a:r>
            <a:r>
              <a:rPr lang="en-US" altLang="zh-CN" baseline="-30000"/>
              <a:t>2</a:t>
            </a:r>
            <a:r>
              <a:rPr lang="en-US" altLang="zh-CN"/>
              <a:t>, b</a:t>
            </a:r>
            <a:r>
              <a:rPr lang="en-US" altLang="zh-CN" baseline="-30000"/>
              <a:t>1</a:t>
            </a:r>
            <a:r>
              <a:rPr lang="en-US" altLang="zh-CN"/>
              <a:t>), (a</a:t>
            </a:r>
            <a:r>
              <a:rPr lang="en-US" altLang="zh-CN" baseline="-30000"/>
              <a:t>2</a:t>
            </a:r>
            <a:r>
              <a:rPr lang="en-US" altLang="zh-CN"/>
              <a:t>, b</a:t>
            </a:r>
            <a:r>
              <a:rPr lang="en-US" altLang="zh-CN" baseline="-30000"/>
              <a:t>2</a:t>
            </a:r>
            <a:r>
              <a:rPr lang="en-US" altLang="zh-CN"/>
              <a:t>), (a</a:t>
            </a:r>
            <a:r>
              <a:rPr lang="en-US" altLang="zh-CN" baseline="-30000"/>
              <a:t>2</a:t>
            </a:r>
            <a:r>
              <a:rPr lang="en-US" altLang="zh-CN"/>
              <a:t>, b</a:t>
            </a:r>
            <a:r>
              <a:rPr lang="en-US" altLang="zh-CN" baseline="-30000"/>
              <a:t>3</a:t>
            </a:r>
            <a:r>
              <a:rPr lang="en-US" altLang="zh-CN"/>
              <a:t>) ,…, (a</a:t>
            </a:r>
            <a:r>
              <a:rPr lang="en-US" altLang="zh-CN" baseline="-30000"/>
              <a:t>2</a:t>
            </a:r>
            <a:r>
              <a:rPr lang="en-US" altLang="zh-CN"/>
              <a:t>, b</a:t>
            </a:r>
            <a:r>
              <a:rPr lang="en-US" altLang="zh-CN" baseline="-30000"/>
              <a:t>n</a:t>
            </a:r>
            <a:r>
              <a:rPr lang="en-US" altLang="zh-CN"/>
              <a:t>), …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(a</a:t>
            </a:r>
            <a:r>
              <a:rPr lang="en-US" altLang="zh-CN" baseline="-30000"/>
              <a:t>3</a:t>
            </a:r>
            <a:r>
              <a:rPr lang="en-US" altLang="zh-CN"/>
              <a:t>, b</a:t>
            </a:r>
            <a:r>
              <a:rPr lang="en-US" altLang="zh-CN" baseline="-30000"/>
              <a:t>1</a:t>
            </a:r>
            <a:r>
              <a:rPr lang="en-US" altLang="zh-CN"/>
              <a:t>), (a</a:t>
            </a:r>
            <a:r>
              <a:rPr lang="en-US" altLang="zh-CN" baseline="-30000"/>
              <a:t>3</a:t>
            </a:r>
            <a:r>
              <a:rPr lang="en-US" altLang="zh-CN"/>
              <a:t>, b</a:t>
            </a:r>
            <a:r>
              <a:rPr lang="en-US" altLang="zh-CN" baseline="-30000"/>
              <a:t>2</a:t>
            </a:r>
            <a:r>
              <a:rPr lang="en-US" altLang="zh-CN"/>
              <a:t>), (a</a:t>
            </a:r>
            <a:r>
              <a:rPr lang="en-US" altLang="zh-CN" baseline="-30000"/>
              <a:t>3</a:t>
            </a:r>
            <a:r>
              <a:rPr lang="en-US" altLang="zh-CN"/>
              <a:t>, b</a:t>
            </a:r>
            <a:r>
              <a:rPr lang="en-US" altLang="zh-CN" baseline="-30000"/>
              <a:t>3</a:t>
            </a:r>
            <a:r>
              <a:rPr lang="en-US" altLang="zh-CN"/>
              <a:t>), …, (a</a:t>
            </a:r>
            <a:r>
              <a:rPr lang="en-US" altLang="zh-CN" baseline="-30000"/>
              <a:t>3</a:t>
            </a:r>
            <a:r>
              <a:rPr lang="en-US" altLang="zh-CN"/>
              <a:t>, b</a:t>
            </a:r>
            <a:r>
              <a:rPr lang="en-US" altLang="zh-CN" baseline="-30000"/>
              <a:t>n</a:t>
            </a:r>
            <a:r>
              <a:rPr lang="en-US" altLang="zh-CN"/>
              <a:t>), …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………………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(a</a:t>
            </a:r>
            <a:r>
              <a:rPr lang="en-US" altLang="zh-CN" baseline="-30000"/>
              <a:t>n</a:t>
            </a:r>
            <a:r>
              <a:rPr lang="en-US" altLang="zh-CN"/>
              <a:t>, b</a:t>
            </a:r>
            <a:r>
              <a:rPr lang="en-US" altLang="zh-CN" baseline="-30000"/>
              <a:t>1</a:t>
            </a:r>
            <a:r>
              <a:rPr lang="en-US" altLang="zh-CN"/>
              <a:t>), (a</a:t>
            </a:r>
            <a:r>
              <a:rPr lang="en-US" altLang="zh-CN" baseline="-30000"/>
              <a:t>n</a:t>
            </a:r>
            <a:r>
              <a:rPr lang="en-US" altLang="zh-CN"/>
              <a:t>, b</a:t>
            </a:r>
            <a:r>
              <a:rPr lang="en-US" altLang="zh-CN" baseline="-30000"/>
              <a:t>2</a:t>
            </a:r>
            <a:r>
              <a:rPr lang="en-US" altLang="zh-CN"/>
              <a:t>), (a</a:t>
            </a:r>
            <a:r>
              <a:rPr lang="en-US" altLang="zh-CN" baseline="-30000"/>
              <a:t>n</a:t>
            </a:r>
            <a:r>
              <a:rPr lang="en-US" altLang="zh-CN"/>
              <a:t>, b</a:t>
            </a:r>
            <a:r>
              <a:rPr lang="en-US" altLang="zh-CN" baseline="-30000"/>
              <a:t>3</a:t>
            </a:r>
            <a:r>
              <a:rPr lang="en-US" altLang="zh-CN"/>
              <a:t>), …, (a</a:t>
            </a:r>
            <a:r>
              <a:rPr lang="en-US" altLang="zh-CN" baseline="-30000"/>
              <a:t>n</a:t>
            </a:r>
            <a:r>
              <a:rPr lang="en-US" altLang="zh-CN"/>
              <a:t>, b</a:t>
            </a:r>
            <a:r>
              <a:rPr lang="en-US" altLang="zh-CN" baseline="-30000"/>
              <a:t>n</a:t>
            </a:r>
            <a:r>
              <a:rPr lang="en-US" altLang="zh-CN"/>
              <a:t>), …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/>
              <a:t>……… ………  } </a:t>
            </a:r>
            <a:r>
              <a:rPr lang="zh-CN" altLang="en-US"/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>
                <a:latin typeface="宋体" panose="02010600030101010101" pitchFamily="2" charset="-122"/>
              </a:rPr>
              <a:t>对上述元素按足标同定理</a:t>
            </a:r>
            <a:r>
              <a:rPr lang="zh-CN" altLang="en-US" sz="3300"/>
              <a:t>1.3.4</a:t>
            </a:r>
            <a:r>
              <a:rPr lang="zh-CN" altLang="en-US" sz="3300">
                <a:latin typeface="宋体" panose="02010600030101010101" pitchFamily="2" charset="-122"/>
              </a:rPr>
              <a:t>的证明方式进行处理排序，得</a:t>
            </a:r>
            <a:r>
              <a:rPr lang="en-US" altLang="zh-CN" sz="3300"/>
              <a:t>A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是可数集合。</a:t>
            </a:r>
            <a:endParaRPr lang="zh-CN" altLang="en-US" sz="3300">
              <a:solidFill>
                <a:srgbClr val="C00000"/>
              </a:solidFill>
            </a:endParaRPr>
          </a:p>
        </p:txBody>
      </p:sp>
      <p:sp>
        <p:nvSpPr>
          <p:cNvPr id="76802" name="Rectangle 4">
            <a:extLst>
              <a:ext uri="{FF2B5EF4-FFF2-40B4-BE49-F238E27FC236}">
                <a16:creationId xmlns:a16="http://schemas.microsoft.com/office/drawing/2014/main" id="{C8F00B7A-17AA-6239-BA5F-B40C46A9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7C522B-C258-055B-75B9-6FD18FA5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占位符 58369">
            <a:extLst>
              <a:ext uri="{FF2B5EF4-FFF2-40B4-BE49-F238E27FC236}">
                <a16:creationId xmlns:a16="http://schemas.microsoft.com/office/drawing/2014/main" id="{33EC9DAE-6313-F4E6-075D-9F19025B3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60350"/>
            <a:ext cx="8839200" cy="65976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3200" noProof="1">
                <a:solidFill>
                  <a:schemeClr val="tx2"/>
                </a:solidFill>
              </a:rPr>
              <a:t>例：</a:t>
            </a:r>
            <a:r>
              <a:rPr lang="zh-CN" altLang="en-US" sz="3200" noProof="1"/>
              <a:t>有理数集合是可数集合。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3200" noProof="1">
                <a:solidFill>
                  <a:schemeClr val="tx2"/>
                </a:solidFill>
              </a:rPr>
              <a:t>证法二：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noProof="1"/>
              <a:t>集合</a:t>
            </a:r>
            <a:r>
              <a:rPr lang="en" altLang="zh-CN" sz="3200" noProof="1"/>
              <a:t>Z</a:t>
            </a:r>
            <a:r>
              <a:rPr lang="en" altLang="zh-CN" sz="3200" noProof="1">
                <a:sym typeface="Symbol" pitchFamily="2" charset="2"/>
              </a:rPr>
              <a:t></a:t>
            </a:r>
            <a:r>
              <a:rPr lang="en" altLang="zh-CN" sz="3200" noProof="1"/>
              <a:t>Z</a:t>
            </a:r>
            <a:r>
              <a:rPr lang="en" altLang="zh-CN" sz="3200" baseline="30000" noProof="1"/>
              <a:t>+</a:t>
            </a:r>
            <a:r>
              <a:rPr lang="en" altLang="zh-CN" sz="3200" noProof="1"/>
              <a:t>={(p, q)|p</a:t>
            </a:r>
            <a:r>
              <a:rPr lang="en" altLang="zh-CN" sz="3200" noProof="1">
                <a:sym typeface="Symbol" pitchFamily="2" charset="2"/>
              </a:rPr>
              <a:t></a:t>
            </a:r>
            <a:r>
              <a:rPr lang="en" altLang="zh-CN" sz="3200" noProof="1"/>
              <a:t>Z, q</a:t>
            </a:r>
            <a:r>
              <a:rPr lang="en" altLang="zh-CN" sz="3200" noProof="1">
                <a:sym typeface="Symbol" pitchFamily="2" charset="2"/>
              </a:rPr>
              <a:t></a:t>
            </a:r>
            <a:r>
              <a:rPr lang="en" altLang="zh-CN" sz="3200" noProof="1"/>
              <a:t>Z</a:t>
            </a:r>
            <a:r>
              <a:rPr lang="en" altLang="zh-CN" sz="3200" baseline="30000" noProof="1"/>
              <a:t>+</a:t>
            </a:r>
            <a:r>
              <a:rPr lang="en" altLang="zh-CN" sz="3200" noProof="1"/>
              <a:t>}</a:t>
            </a:r>
            <a:r>
              <a:rPr lang="zh-CN" altLang="en-US" sz="3200" noProof="1"/>
              <a:t>是可数集合，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noProof="1"/>
              <a:t>取其一个子集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" altLang="zh-CN" sz="3200" noProof="1"/>
              <a:t>S={(0,1)}∪{(p,q)|(p,q)</a:t>
            </a:r>
            <a:r>
              <a:rPr lang="en" altLang="zh-CN" sz="3200" noProof="1">
                <a:sym typeface="Symbol" pitchFamily="2" charset="2"/>
              </a:rPr>
              <a:t></a:t>
            </a:r>
            <a:r>
              <a:rPr lang="en" altLang="zh-CN" sz="3200" noProof="1"/>
              <a:t>Z</a:t>
            </a:r>
            <a:r>
              <a:rPr lang="en" altLang="zh-CN" sz="3200" noProof="1">
                <a:sym typeface="Symbol" pitchFamily="2" charset="2"/>
              </a:rPr>
              <a:t>Z</a:t>
            </a:r>
            <a:r>
              <a:rPr lang="en" altLang="zh-CN" sz="3200" baseline="30000" noProof="1"/>
              <a:t>+</a:t>
            </a:r>
            <a:r>
              <a:rPr lang="en" altLang="zh-CN" sz="3200" noProof="1"/>
              <a:t>,</a:t>
            </a:r>
            <a:r>
              <a:rPr lang="zh-CN" altLang="en-US" sz="3200" noProof="1"/>
              <a:t>且</a:t>
            </a:r>
            <a:r>
              <a:rPr lang="en" altLang="zh-CN" sz="3200" noProof="1"/>
              <a:t>p/q</a:t>
            </a:r>
            <a:r>
              <a:rPr lang="zh-CN" altLang="en-US" sz="3200" noProof="1"/>
              <a:t>是非零既约分数</a:t>
            </a:r>
            <a:r>
              <a:rPr lang="zh-CN" altLang="zh-CN" sz="3200" noProof="1"/>
              <a:t>}，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noProof="1"/>
              <a:t>显然， </a:t>
            </a:r>
            <a:r>
              <a:rPr lang="en" altLang="zh-CN" sz="3200" noProof="1"/>
              <a:t>S</a:t>
            </a:r>
            <a:r>
              <a:rPr lang="zh-CN" altLang="en-US" sz="3200" noProof="1"/>
              <a:t>是可数集合。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noProof="1"/>
              <a:t>任意非零有理数都可以表示成</a:t>
            </a:r>
            <a:r>
              <a:rPr lang="en" altLang="zh-CN" sz="3200" noProof="1"/>
              <a:t>p/q</a:t>
            </a:r>
            <a:r>
              <a:rPr lang="zh-CN" altLang="en-US" sz="3200" noProof="1"/>
              <a:t>形式，</a:t>
            </a:r>
            <a:r>
              <a:rPr lang="en" altLang="zh-CN" sz="3200" noProof="1"/>
              <a:t>p/q</a:t>
            </a:r>
            <a:r>
              <a:rPr lang="zh-CN" altLang="en-US" sz="3200" noProof="1"/>
              <a:t>是既约分数，</a:t>
            </a:r>
            <a:r>
              <a:rPr lang="en" altLang="zh-CN" sz="3200" noProof="1"/>
              <a:t>p</a:t>
            </a:r>
            <a:r>
              <a:rPr lang="en" altLang="zh-CN" sz="3200" noProof="1">
                <a:sym typeface="Symbol" pitchFamily="2" charset="2"/>
              </a:rPr>
              <a:t>Z</a:t>
            </a:r>
            <a:r>
              <a:rPr lang="en" altLang="zh-CN" sz="3200" noProof="1"/>
              <a:t>(</a:t>
            </a:r>
            <a:r>
              <a:rPr lang="zh-CN" altLang="en-US" sz="3200" noProof="1"/>
              <a:t>整数集合</a:t>
            </a:r>
            <a:r>
              <a:rPr lang="zh-CN" altLang="zh-CN" sz="3200" noProof="1"/>
              <a:t>)</a:t>
            </a:r>
            <a:r>
              <a:rPr lang="zh-CN" altLang="en-US" sz="3200" noProof="1"/>
              <a:t>，</a:t>
            </a:r>
            <a:r>
              <a:rPr lang="en" altLang="zh-CN" sz="3200" noProof="1"/>
              <a:t>q</a:t>
            </a:r>
            <a:r>
              <a:rPr lang="en" altLang="zh-CN" sz="3200" noProof="1">
                <a:sym typeface="Symbol" pitchFamily="2" charset="2"/>
              </a:rPr>
              <a:t></a:t>
            </a:r>
            <a:r>
              <a:rPr lang="en" altLang="zh-CN" sz="3200" noProof="1"/>
              <a:t>Z</a:t>
            </a:r>
            <a:r>
              <a:rPr lang="en" altLang="zh-CN" sz="3200" baseline="30000" noProof="1"/>
              <a:t>+</a:t>
            </a:r>
            <a:r>
              <a:rPr lang="en" altLang="zh-CN" sz="3200" noProof="1"/>
              <a:t>(</a:t>
            </a:r>
            <a:r>
              <a:rPr lang="zh-CN" altLang="en-US" sz="3200" noProof="1"/>
              <a:t>正整数集合</a:t>
            </a:r>
            <a:r>
              <a:rPr lang="zh-CN" altLang="zh-CN" sz="3200" noProof="1"/>
              <a:t>)</a:t>
            </a:r>
            <a:r>
              <a:rPr lang="zh-CN" altLang="en-US" sz="3200" noProof="1"/>
              <a:t>。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zh-CN" sz="3200" noProof="1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noProof="1"/>
              <a:t>故有理数集合可以与</a:t>
            </a:r>
            <a:r>
              <a:rPr lang="en" altLang="zh-CN" sz="3200" noProof="1"/>
              <a:t>S</a:t>
            </a:r>
            <a:r>
              <a:rPr lang="zh-CN" altLang="en-US" sz="3200" noProof="1"/>
              <a:t>建立</a:t>
            </a:r>
            <a:r>
              <a:rPr lang="zh-CN" altLang="zh-CN" sz="3200" noProof="1"/>
              <a:t>1-1</a:t>
            </a:r>
            <a:r>
              <a:rPr lang="zh-CN" altLang="en-US" sz="3200" noProof="1"/>
              <a:t>映射</a:t>
            </a:r>
            <a:r>
              <a:rPr lang="zh-CN" altLang="zh-CN" sz="3200" noProof="1"/>
              <a:t>：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3200" noProof="1"/>
              <a:t>0→(0,1)，</a:t>
            </a:r>
            <a:r>
              <a:rPr lang="zh-CN" altLang="en-US" sz="3200" noProof="1"/>
              <a:t>非零既约分数</a:t>
            </a:r>
            <a:r>
              <a:rPr lang="en" altLang="zh-CN" sz="3200" noProof="1"/>
              <a:t>p/q→(p, q)</a:t>
            </a:r>
            <a:r>
              <a:rPr lang="en" altLang="en-US" sz="3200" noProof="1"/>
              <a:t>，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noProof="1"/>
              <a:t>故有理数集合是可数集合。</a:t>
            </a:r>
            <a:r>
              <a:rPr lang="zh-CN" altLang="en-US" noProof="1"/>
              <a:t>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ED7BF0-CD11-2250-7543-6F836D13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B7F0A1B5-2C8B-4341-3958-2856BD283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7772400" cy="706438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定理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05F3D487-D5A9-BA16-08BA-AB5978C26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80400" cy="53276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3300">
                <a:solidFill>
                  <a:schemeClr val="tx2"/>
                </a:solidFill>
              </a:rPr>
              <a:t>A</a:t>
            </a:r>
            <a:r>
              <a:rPr lang="en-US" altLang="zh-CN" sz="3300" baseline="-30000">
                <a:solidFill>
                  <a:schemeClr val="tx2"/>
                </a:solidFill>
              </a:rPr>
              <a:t>1</a:t>
            </a:r>
            <a:r>
              <a:rPr lang="en-US" altLang="zh-CN" sz="330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300">
                <a:solidFill>
                  <a:schemeClr val="tx2"/>
                </a:solidFill>
              </a:rPr>
              <a:t> A</a:t>
            </a:r>
            <a:r>
              <a:rPr lang="en-US" altLang="zh-CN" sz="3300" baseline="-30000">
                <a:solidFill>
                  <a:schemeClr val="tx2"/>
                </a:solidFill>
              </a:rPr>
              <a:t>2</a:t>
            </a:r>
            <a:r>
              <a:rPr lang="en-US" altLang="zh-CN" sz="330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300">
                <a:solidFill>
                  <a:schemeClr val="tx2"/>
                </a:solidFill>
              </a:rPr>
              <a:t> …</a:t>
            </a:r>
            <a:r>
              <a:rPr lang="en-US" altLang="zh-CN" sz="330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300">
                <a:solidFill>
                  <a:schemeClr val="tx2"/>
                </a:solidFill>
              </a:rPr>
              <a:t>A</a:t>
            </a:r>
            <a:r>
              <a:rPr lang="en-US" altLang="zh-CN" sz="3300" baseline="-30000">
                <a:solidFill>
                  <a:schemeClr val="tx2"/>
                </a:solidFill>
              </a:rPr>
              <a:t>n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是可数集合，则</a:t>
            </a:r>
            <a:r>
              <a:rPr lang="en-US" altLang="zh-CN" sz="3300">
                <a:solidFill>
                  <a:schemeClr val="tx2"/>
                </a:solidFill>
              </a:rPr>
              <a:t>A</a:t>
            </a:r>
            <a:r>
              <a:rPr lang="en-US" altLang="zh-CN" sz="3300" baseline="-30000">
                <a:solidFill>
                  <a:schemeClr val="tx2"/>
                </a:solidFill>
              </a:rPr>
              <a:t>1</a:t>
            </a:r>
            <a:r>
              <a:rPr lang="en-US" altLang="zh-CN" sz="3300">
                <a:solidFill>
                  <a:schemeClr val="tx2"/>
                </a:solidFill>
                <a:sym typeface="Symbol" pitchFamily="2" charset="2"/>
              </a:rPr>
              <a:t></a:t>
            </a:r>
            <a:r>
              <a:rPr lang="en-US" altLang="zh-CN" sz="3300">
                <a:solidFill>
                  <a:schemeClr val="tx2"/>
                </a:solidFill>
              </a:rPr>
              <a:t> A</a:t>
            </a:r>
            <a:r>
              <a:rPr lang="en-US" altLang="zh-CN" sz="3300" baseline="-30000">
                <a:solidFill>
                  <a:schemeClr val="tx2"/>
                </a:solidFill>
              </a:rPr>
              <a:t>2</a:t>
            </a:r>
            <a:r>
              <a:rPr lang="en-US" altLang="zh-CN" sz="3300">
                <a:solidFill>
                  <a:schemeClr val="tx2"/>
                </a:solidFill>
                <a:sym typeface="Symbol" pitchFamily="2" charset="2"/>
              </a:rPr>
              <a:t></a:t>
            </a:r>
            <a:r>
              <a:rPr lang="en-US" altLang="zh-CN" sz="3300">
                <a:solidFill>
                  <a:schemeClr val="tx2"/>
                </a:solidFill>
              </a:rPr>
              <a:t> … </a:t>
            </a:r>
            <a:r>
              <a:rPr lang="en-US" altLang="zh-CN" sz="3300">
                <a:solidFill>
                  <a:schemeClr val="tx2"/>
                </a:solidFill>
                <a:sym typeface="Symbol" pitchFamily="2" charset="2"/>
              </a:rPr>
              <a:t></a:t>
            </a:r>
            <a:r>
              <a:rPr lang="en-US" altLang="zh-CN" sz="3300">
                <a:solidFill>
                  <a:schemeClr val="tx2"/>
                </a:solidFill>
              </a:rPr>
              <a:t>A</a:t>
            </a:r>
            <a:r>
              <a:rPr lang="en-US" altLang="zh-CN" sz="3300" baseline="-30000">
                <a:solidFill>
                  <a:schemeClr val="tx2"/>
                </a:solidFill>
              </a:rPr>
              <a:t>n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是可数集合。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/>
              <a:t>用归纳法证明。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solidFill>
                  <a:schemeClr val="tx2"/>
                </a:solidFill>
              </a:rPr>
              <a:t>证明：</a:t>
            </a:r>
            <a:r>
              <a:rPr lang="zh-CN" altLang="en-US" sz="3300"/>
              <a:t>当</a:t>
            </a:r>
            <a:r>
              <a:rPr lang="en-US" altLang="zh-CN" sz="3300"/>
              <a:t>n=1</a:t>
            </a:r>
            <a:r>
              <a:rPr lang="zh-CN" altLang="en-US" sz="3300"/>
              <a:t>时，显然成立，</a:t>
            </a:r>
            <a:r>
              <a:rPr lang="en-US" altLang="zh-CN" sz="3300"/>
              <a:t>n=2</a:t>
            </a:r>
            <a:r>
              <a:rPr lang="zh-CN" altLang="en-US" sz="3300"/>
              <a:t>时，也成立。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/>
              <a:t>假设</a:t>
            </a:r>
            <a:r>
              <a:rPr lang="en-US" altLang="zh-CN" sz="3300"/>
              <a:t>n=k</a:t>
            </a:r>
            <a:r>
              <a:rPr lang="zh-CN" altLang="en-US" sz="3300"/>
              <a:t>时， 结论成立，即</a:t>
            </a:r>
            <a:r>
              <a:rPr lang="en-US" altLang="zh-CN" sz="3300"/>
              <a:t>A</a:t>
            </a:r>
            <a:r>
              <a:rPr lang="en-US" altLang="zh-CN" sz="3300" baseline="-30000"/>
              <a:t>1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 A</a:t>
            </a:r>
            <a:r>
              <a:rPr lang="en-US" altLang="zh-CN" sz="3300" baseline="-30000"/>
              <a:t>2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 … </a:t>
            </a:r>
            <a:r>
              <a:rPr lang="en-US" altLang="zh-CN" sz="3300">
                <a:sym typeface="Symbol" pitchFamily="2" charset="2"/>
              </a:rPr>
              <a:t></a:t>
            </a:r>
            <a:r>
              <a:rPr lang="en-US" altLang="zh-CN" sz="3300"/>
              <a:t>A</a:t>
            </a:r>
            <a:r>
              <a:rPr lang="en-US" altLang="zh-CN" sz="3300" baseline="-25000"/>
              <a:t>k</a:t>
            </a:r>
            <a:r>
              <a:rPr lang="zh-CN" altLang="en-US" sz="3300">
                <a:latin typeface="宋体" panose="02010600030101010101" pitchFamily="2" charset="-122"/>
              </a:rPr>
              <a:t>是可数集合。</a:t>
            </a:r>
          </a:p>
        </p:txBody>
      </p:sp>
      <p:sp>
        <p:nvSpPr>
          <p:cNvPr id="78851" name="Rectangle 4">
            <a:extLst>
              <a:ext uri="{FF2B5EF4-FFF2-40B4-BE49-F238E27FC236}">
                <a16:creationId xmlns:a16="http://schemas.microsoft.com/office/drawing/2014/main" id="{543318CB-1BD2-6C51-1C1E-4EB2E73F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559B00-41A8-3D27-6A03-1BEE3621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4708B9B5-21E1-5175-51F0-715B42B96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76250"/>
            <a:ext cx="8991600" cy="61928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/>
              <a:t>  当</a:t>
            </a:r>
            <a:r>
              <a:rPr lang="en-US" altLang="zh-CN" sz="3200"/>
              <a:t>n=k+1</a:t>
            </a:r>
            <a:r>
              <a:rPr lang="zh-CN" altLang="en-US" sz="3200"/>
              <a:t>时，有</a:t>
            </a:r>
            <a:r>
              <a:rPr lang="en-US" altLang="zh-CN" sz="3200"/>
              <a:t>(A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en-US" altLang="zh-CN" sz="3200"/>
              <a:t>) </a:t>
            </a:r>
            <a:r>
              <a:rPr lang="en-US" altLang="zh-CN" sz="3200">
                <a:sym typeface="Symbol" pitchFamily="2" charset="2"/>
              </a:rPr>
              <a:t> </a:t>
            </a:r>
            <a:r>
              <a:rPr lang="en-US" altLang="zh-CN" sz="3200"/>
              <a:t>A</a:t>
            </a:r>
            <a:r>
              <a:rPr lang="en-US" altLang="zh-CN" sz="3200" baseline="-25000"/>
              <a:t>k+1 </a:t>
            </a:r>
            <a:r>
              <a:rPr lang="en-US" altLang="zh-CN" sz="3200">
                <a:solidFill>
                  <a:schemeClr val="tx2"/>
                </a:solidFill>
              </a:rPr>
              <a:t>={((a</a:t>
            </a:r>
            <a:r>
              <a:rPr lang="en-US" altLang="zh-CN" sz="3200" baseline="-25000">
                <a:solidFill>
                  <a:schemeClr val="tx2"/>
                </a:solidFill>
              </a:rPr>
              <a:t>1</a:t>
            </a:r>
            <a:r>
              <a:rPr lang="en-US" altLang="zh-CN" sz="3200">
                <a:solidFill>
                  <a:schemeClr val="tx2"/>
                </a:solidFill>
              </a:rPr>
              <a:t>,a</a:t>
            </a:r>
            <a:r>
              <a:rPr lang="en-US" altLang="zh-CN" sz="3200" baseline="-25000">
                <a:solidFill>
                  <a:schemeClr val="tx2"/>
                </a:solidFill>
              </a:rPr>
              <a:t>2</a:t>
            </a:r>
            <a:r>
              <a:rPr lang="en-US" altLang="zh-CN" sz="3200">
                <a:solidFill>
                  <a:schemeClr val="tx2"/>
                </a:solidFill>
              </a:rPr>
              <a:t>,…a</a:t>
            </a:r>
            <a:r>
              <a:rPr lang="en-US" altLang="zh-CN" sz="3200" baseline="-25000">
                <a:solidFill>
                  <a:schemeClr val="tx2"/>
                </a:solidFill>
              </a:rPr>
              <a:t>k</a:t>
            </a:r>
            <a:r>
              <a:rPr lang="en-US" altLang="zh-CN" sz="3200">
                <a:solidFill>
                  <a:schemeClr val="tx2"/>
                </a:solidFill>
              </a:rPr>
              <a:t>),a</a:t>
            </a:r>
            <a:r>
              <a:rPr lang="en-US" altLang="zh-CN" sz="3200" baseline="-25000">
                <a:solidFill>
                  <a:schemeClr val="tx2"/>
                </a:solidFill>
              </a:rPr>
              <a:t>k+1</a:t>
            </a:r>
            <a:r>
              <a:rPr lang="en-US" altLang="zh-CN" sz="3200">
                <a:solidFill>
                  <a:schemeClr val="tx2"/>
                </a:solidFill>
              </a:rPr>
              <a:t>)</a:t>
            </a:r>
            <a:r>
              <a:rPr lang="en-US" altLang="zh-CN" sz="3200"/>
              <a:t>|a</a:t>
            </a:r>
            <a:r>
              <a:rPr lang="en-US" altLang="zh-CN" sz="3200" baseline="-25000"/>
              <a:t>i 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</a:t>
            </a:r>
            <a:r>
              <a:rPr lang="en-US" altLang="zh-CN" sz="3200" baseline="-25000"/>
              <a:t>i</a:t>
            </a:r>
            <a:r>
              <a:rPr lang="en-US" altLang="zh-CN" sz="3200"/>
              <a:t>, for i=1,2,…,k+1}</a:t>
            </a:r>
            <a:r>
              <a:rPr lang="zh-CN" altLang="en-US" sz="3200"/>
              <a:t>，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/>
              <a:t>   由假设知</a:t>
            </a:r>
            <a:r>
              <a:rPr lang="en-US" altLang="zh-CN" sz="3200"/>
              <a:t>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zh-CN" altLang="en-US" sz="3200"/>
              <a:t>是可数集合，而</a:t>
            </a:r>
            <a:r>
              <a:rPr lang="en-US" altLang="zh-CN" sz="3200"/>
              <a:t>A</a:t>
            </a:r>
            <a:r>
              <a:rPr lang="en-US" altLang="zh-CN" sz="3200" baseline="-25000"/>
              <a:t>k+1</a:t>
            </a:r>
            <a:r>
              <a:rPr lang="zh-CN" altLang="en-US" sz="3200"/>
              <a:t>也是可数集合，所以</a:t>
            </a:r>
            <a:r>
              <a:rPr lang="en-US" altLang="zh-CN" sz="3200"/>
              <a:t>(A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en-US" altLang="zh-CN" sz="3200"/>
              <a:t>) </a:t>
            </a:r>
            <a:r>
              <a:rPr lang="en-US" altLang="zh-CN" sz="3200">
                <a:sym typeface="Symbol" pitchFamily="2" charset="2"/>
              </a:rPr>
              <a:t> </a:t>
            </a:r>
            <a:r>
              <a:rPr lang="en-US" altLang="zh-CN" sz="3200"/>
              <a:t>A</a:t>
            </a:r>
            <a:r>
              <a:rPr lang="en-US" altLang="zh-CN" sz="3200" baseline="-25000"/>
              <a:t>k+1</a:t>
            </a:r>
            <a:r>
              <a:rPr lang="zh-CN" altLang="en-US" sz="3200"/>
              <a:t>是可数集合。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/>
              <a:t>   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 </a:t>
            </a:r>
            <a:r>
              <a:rPr lang="en-US" altLang="zh-CN" sz="3200"/>
              <a:t>A</a:t>
            </a:r>
            <a:r>
              <a:rPr lang="en-US" altLang="zh-CN" sz="3200" baseline="-25000"/>
              <a:t>k+1 </a:t>
            </a:r>
            <a:r>
              <a:rPr lang="en-US" altLang="zh-CN" sz="3200">
                <a:solidFill>
                  <a:schemeClr val="tx2"/>
                </a:solidFill>
              </a:rPr>
              <a:t>={(a</a:t>
            </a:r>
            <a:r>
              <a:rPr lang="en-US" altLang="zh-CN" sz="3200" baseline="-25000">
                <a:solidFill>
                  <a:schemeClr val="tx2"/>
                </a:solidFill>
              </a:rPr>
              <a:t>1</a:t>
            </a:r>
            <a:r>
              <a:rPr lang="en-US" altLang="zh-CN" sz="3200">
                <a:solidFill>
                  <a:schemeClr val="tx2"/>
                </a:solidFill>
              </a:rPr>
              <a:t>,a</a:t>
            </a:r>
            <a:r>
              <a:rPr lang="en-US" altLang="zh-CN" sz="3200" baseline="-25000">
                <a:solidFill>
                  <a:schemeClr val="tx2"/>
                </a:solidFill>
              </a:rPr>
              <a:t>2</a:t>
            </a:r>
            <a:r>
              <a:rPr lang="en-US" altLang="zh-CN" sz="3200">
                <a:solidFill>
                  <a:schemeClr val="tx2"/>
                </a:solidFill>
              </a:rPr>
              <a:t>,…a</a:t>
            </a:r>
            <a:r>
              <a:rPr lang="en-US" altLang="zh-CN" sz="3200" baseline="-25000">
                <a:solidFill>
                  <a:schemeClr val="tx2"/>
                </a:solidFill>
              </a:rPr>
              <a:t>k</a:t>
            </a:r>
            <a:r>
              <a:rPr lang="en-US" altLang="zh-CN" sz="3200">
                <a:solidFill>
                  <a:schemeClr val="tx2"/>
                </a:solidFill>
              </a:rPr>
              <a:t>,a</a:t>
            </a:r>
            <a:r>
              <a:rPr lang="en-US" altLang="zh-CN" sz="3200" baseline="-25000">
                <a:solidFill>
                  <a:schemeClr val="tx2"/>
                </a:solidFill>
              </a:rPr>
              <a:t>k+1</a:t>
            </a:r>
            <a:r>
              <a:rPr lang="en-US" altLang="zh-CN" sz="3200">
                <a:solidFill>
                  <a:schemeClr val="tx2"/>
                </a:solidFill>
              </a:rPr>
              <a:t>)</a:t>
            </a:r>
            <a:r>
              <a:rPr lang="en-US" altLang="zh-CN" sz="3200"/>
              <a:t>|a</a:t>
            </a:r>
            <a:r>
              <a:rPr lang="en-US" altLang="zh-CN" sz="3200" baseline="-25000"/>
              <a:t>i 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</a:t>
            </a:r>
            <a:r>
              <a:rPr lang="en-US" altLang="zh-CN" sz="3200" baseline="-25000"/>
              <a:t>i , </a:t>
            </a:r>
            <a:r>
              <a:rPr lang="en-US" altLang="zh-CN" sz="3200"/>
              <a:t>for i=1,2,…,k+1}</a:t>
            </a:r>
            <a:r>
              <a:rPr lang="zh-CN" altLang="en-US" sz="3200"/>
              <a:t>，显然可以与</a:t>
            </a:r>
            <a:r>
              <a:rPr lang="en-US" altLang="zh-CN" sz="3200"/>
              <a:t>(A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en-US" altLang="zh-CN" sz="3200"/>
              <a:t>) </a:t>
            </a:r>
            <a:r>
              <a:rPr lang="en-US" altLang="zh-CN" sz="3200">
                <a:sym typeface="Symbol" pitchFamily="2" charset="2"/>
              </a:rPr>
              <a:t> </a:t>
            </a:r>
            <a:r>
              <a:rPr lang="en-US" altLang="zh-CN" sz="3200"/>
              <a:t>A</a:t>
            </a:r>
            <a:r>
              <a:rPr lang="en-US" altLang="zh-CN" sz="3200" baseline="-25000"/>
              <a:t>k+1</a:t>
            </a:r>
            <a:r>
              <a:rPr lang="zh-CN" altLang="en-US" sz="3200"/>
              <a:t>建立</a:t>
            </a:r>
            <a:r>
              <a:rPr lang="en-US" altLang="zh-CN" sz="3200"/>
              <a:t>1-1</a:t>
            </a:r>
            <a:r>
              <a:rPr lang="zh-CN" altLang="en-US" sz="3200"/>
              <a:t>映射。因此</a:t>
            </a:r>
            <a:r>
              <a:rPr lang="en-US" altLang="zh-CN" sz="3200"/>
              <a:t>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 </a:t>
            </a:r>
            <a:r>
              <a:rPr lang="en-US" altLang="zh-CN" sz="3200"/>
              <a:t>A</a:t>
            </a:r>
            <a:r>
              <a:rPr lang="en-US" altLang="zh-CN" sz="3200" baseline="-25000"/>
              <a:t>k+1</a:t>
            </a:r>
            <a:r>
              <a:rPr lang="zh-CN" altLang="en-US" sz="3200"/>
              <a:t>也是可数集合。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/>
              <a:t>故</a:t>
            </a:r>
            <a:r>
              <a:rPr lang="en-US" altLang="zh-CN" sz="3200"/>
              <a:t>A</a:t>
            </a:r>
            <a:r>
              <a:rPr lang="en-US" altLang="zh-CN" sz="3200" baseline="-30000"/>
              <a:t>1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A</a:t>
            </a:r>
            <a:r>
              <a:rPr lang="en-US" altLang="zh-CN" sz="3200" baseline="-30000"/>
              <a:t>2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 … </a:t>
            </a:r>
            <a:r>
              <a:rPr lang="en-US" altLang="zh-CN" sz="3200">
                <a:sym typeface="Symbol" pitchFamily="2" charset="2"/>
              </a:rPr>
              <a:t></a:t>
            </a:r>
            <a:r>
              <a:rPr lang="en-US" altLang="zh-CN" sz="3200"/>
              <a:t>A</a:t>
            </a:r>
            <a:r>
              <a:rPr lang="en-US" altLang="zh-CN" sz="3200" baseline="-30000"/>
              <a:t>n</a:t>
            </a:r>
            <a:r>
              <a:rPr lang="zh-CN" altLang="en-US" sz="3200"/>
              <a:t>是可数集合。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1D7418-9F5C-E9AC-D4D8-9C037AD3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5F1C47C3-051A-EDDA-8B49-07ABF406F8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828800"/>
            <a:ext cx="7239000" cy="1905000"/>
          </a:xfrm>
        </p:spPr>
        <p:txBody>
          <a:bodyPr/>
          <a:lstStyle/>
          <a:p>
            <a:pPr eaLnBrk="1" hangingPunct="1"/>
            <a:r>
              <a:rPr lang="zh-CN" altLang="en-US" sz="6000" b="1">
                <a:latin typeface="Arial" panose="020B0604020202020204" pitchFamily="34" charset="0"/>
                <a:ea typeface="黑体" panose="02010609060101010101" pitchFamily="49" charset="-122"/>
              </a:rPr>
              <a:t>§</a:t>
            </a:r>
            <a:r>
              <a:rPr lang="zh-CN" altLang="en-US" sz="6000" b="1">
                <a:latin typeface="Times New Roman" panose="02020603050405020304" pitchFamily="18" charset="0"/>
                <a:ea typeface="黑体" panose="02010609060101010101" pitchFamily="49" charset="-122"/>
              </a:rPr>
              <a:t>1.3.3 不可数集合</a:t>
            </a:r>
            <a:r>
              <a:rPr lang="zh-CN" altLang="en-US" b="1"/>
              <a:t> 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5ECA4EA2-8B14-B68F-02EF-058D8F4243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59F1E-EAA3-AB20-2EAD-168B2D1B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4CF89-0894-AE4D-B8E9-BEF3A8B76C5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B3939781-193B-3517-D02E-43AD28D4F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" y="404813"/>
            <a:ext cx="8569325" cy="6453187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</a:pPr>
            <a:r>
              <a:rPr lang="zh-CN" altLang="en-US" sz="3200">
                <a:solidFill>
                  <a:schemeClr val="tx2"/>
                </a:solidFill>
              </a:rPr>
              <a:t>定理1.3.</a:t>
            </a:r>
            <a:r>
              <a:rPr lang="en-US" altLang="zh-CN" sz="3200">
                <a:solidFill>
                  <a:schemeClr val="tx2"/>
                </a:solidFill>
              </a:rPr>
              <a:t>5</a:t>
            </a:r>
            <a:r>
              <a:rPr lang="zh-CN" altLang="en-US" sz="3200" b="0"/>
              <a:t> </a:t>
            </a:r>
            <a:r>
              <a:rPr lang="zh-CN" altLang="en-US" sz="3200">
                <a:solidFill>
                  <a:schemeClr val="tx2"/>
                </a:solidFill>
              </a:rPr>
              <a:t>全体实数做成的集合是不可数集合。 </a:t>
            </a:r>
          </a:p>
          <a:p>
            <a:pPr marL="0" indent="0" algn="just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 sz="3200">
                <a:solidFill>
                  <a:schemeClr val="tx2"/>
                </a:solidFill>
              </a:rPr>
              <a:t>证明：</a:t>
            </a:r>
            <a:r>
              <a:rPr lang="zh-CN" altLang="en-US" sz="3200"/>
              <a:t>由定理1.3.2</a:t>
            </a:r>
            <a:r>
              <a:rPr lang="en-US" altLang="zh-CN" sz="3200"/>
              <a:t>(</a:t>
            </a:r>
            <a:r>
              <a:rPr lang="zh-CN" altLang="en-US" sz="3200"/>
              <a:t>逆否命题</a:t>
            </a:r>
            <a:r>
              <a:rPr lang="en-US" altLang="zh-CN" sz="3200"/>
              <a:t>)</a:t>
            </a:r>
            <a:r>
              <a:rPr lang="zh-CN" altLang="en-US" sz="3200"/>
              <a:t>知，只要证明(0,</a:t>
            </a:r>
            <a:r>
              <a:rPr lang="en-US" altLang="zh-CN" sz="3200"/>
              <a:t>1)</a:t>
            </a:r>
            <a:r>
              <a:rPr lang="zh-CN" altLang="en-US" sz="3200"/>
              <a:t>区间内的实数不可数就可以了。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/>
              <a:t>若不然，我们可以把(0,</a:t>
            </a:r>
            <a:r>
              <a:rPr lang="en-US" altLang="zh-CN" sz="3200"/>
              <a:t>1)</a:t>
            </a:r>
            <a:r>
              <a:rPr lang="zh-CN" altLang="en-US" sz="3200"/>
              <a:t>区间内的数排成一个序列：</a:t>
            </a:r>
            <a:br>
              <a:rPr lang="zh-CN" altLang="en-US" sz="3200"/>
            </a:br>
            <a:r>
              <a:rPr lang="zh-CN" altLang="en-US" sz="3000"/>
              <a:t>             </a:t>
            </a:r>
            <a:r>
              <a:rPr lang="en-US" altLang="zh-CN" sz="3000"/>
              <a:t>P1=0.a</a:t>
            </a:r>
            <a:r>
              <a:rPr lang="en-US" altLang="zh-CN" sz="3000" baseline="-30000"/>
              <a:t>11</a:t>
            </a:r>
            <a:r>
              <a:rPr lang="en-US" altLang="zh-CN" sz="3000"/>
              <a:t>a</a:t>
            </a:r>
            <a:r>
              <a:rPr lang="en-US" altLang="zh-CN" sz="3000" baseline="-30000"/>
              <a:t>12</a:t>
            </a:r>
            <a:r>
              <a:rPr lang="en-US" altLang="zh-CN" sz="3000"/>
              <a:t>a</a:t>
            </a:r>
            <a:r>
              <a:rPr lang="en-US" altLang="zh-CN" sz="3000" baseline="-30000"/>
              <a:t>13</a:t>
            </a:r>
            <a:r>
              <a:rPr lang="en-US" altLang="zh-CN" sz="3000"/>
              <a:t>… 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/>
              <a:t>             P2=0.a</a:t>
            </a:r>
            <a:r>
              <a:rPr lang="en-US" altLang="zh-CN" sz="3000" baseline="-25000"/>
              <a:t>21</a:t>
            </a:r>
            <a:r>
              <a:rPr lang="en-US" altLang="zh-CN" sz="3000"/>
              <a:t>a</a:t>
            </a:r>
            <a:r>
              <a:rPr lang="en-US" altLang="zh-CN" sz="3000" baseline="-30000"/>
              <a:t>22</a:t>
            </a:r>
            <a:r>
              <a:rPr lang="en-US" altLang="zh-CN" sz="3000"/>
              <a:t>a</a:t>
            </a:r>
            <a:r>
              <a:rPr lang="en-US" altLang="zh-CN" sz="3000" baseline="-30000"/>
              <a:t>23</a:t>
            </a:r>
            <a:r>
              <a:rPr lang="en-US" altLang="zh-CN" sz="3000"/>
              <a:t>…           (2)     	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/>
              <a:t>             P3=0.a</a:t>
            </a:r>
            <a:r>
              <a:rPr lang="en-US" altLang="zh-CN" sz="3000" baseline="-30000"/>
              <a:t>31</a:t>
            </a:r>
            <a:r>
              <a:rPr lang="en-US" altLang="zh-CN" sz="3000"/>
              <a:t>a</a:t>
            </a:r>
            <a:r>
              <a:rPr lang="en-US" altLang="zh-CN" sz="3000" baseline="-30000"/>
              <a:t>32</a:t>
            </a:r>
            <a:r>
              <a:rPr lang="en-US" altLang="zh-CN" sz="3000"/>
              <a:t>a</a:t>
            </a:r>
            <a:r>
              <a:rPr lang="en-US" altLang="zh-CN" sz="3000" baseline="-30000"/>
              <a:t>33</a:t>
            </a:r>
            <a:r>
              <a:rPr lang="en-US" altLang="zh-CN" sz="3000"/>
              <a:t>… 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/>
              <a:t>                 … … …</a:t>
            </a:r>
            <a:endParaRPr lang="zh-CN" altLang="en-US" sz="300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/>
              <a:t>	   </a:t>
            </a:r>
            <a:r>
              <a:rPr lang="en-US" altLang="zh-CN" sz="3000">
                <a:solidFill>
                  <a:srgbClr val="FFFFFF"/>
                </a:solidFill>
              </a:rPr>
              <a:t>Pk=0.a</a:t>
            </a:r>
            <a:r>
              <a:rPr lang="en-US" altLang="zh-CN" sz="3000" baseline="-30000">
                <a:solidFill>
                  <a:srgbClr val="FFFFFF"/>
                </a:solidFill>
              </a:rPr>
              <a:t>k1</a:t>
            </a:r>
            <a:r>
              <a:rPr lang="en-US" altLang="zh-CN" sz="3000">
                <a:solidFill>
                  <a:srgbClr val="FFFFFF"/>
                </a:solidFill>
              </a:rPr>
              <a:t>a</a:t>
            </a:r>
            <a:r>
              <a:rPr lang="en-US" altLang="zh-CN" sz="3000" baseline="-30000">
                <a:solidFill>
                  <a:srgbClr val="FFFFFF"/>
                </a:solidFill>
              </a:rPr>
              <a:t>k2</a:t>
            </a:r>
            <a:r>
              <a:rPr lang="en-US" altLang="zh-CN" sz="3000">
                <a:solidFill>
                  <a:srgbClr val="FFFFFF"/>
                </a:solidFill>
              </a:rPr>
              <a:t>a</a:t>
            </a:r>
            <a:r>
              <a:rPr lang="en-US" altLang="zh-CN" sz="3000" baseline="-30000">
                <a:solidFill>
                  <a:srgbClr val="FFFFFF"/>
                </a:solidFill>
              </a:rPr>
              <a:t>k3</a:t>
            </a:r>
            <a:r>
              <a:rPr lang="en-US" altLang="zh-CN" sz="3000">
                <a:solidFill>
                  <a:srgbClr val="FFFFFF"/>
                </a:solidFill>
              </a:rPr>
              <a:t>…a</a:t>
            </a:r>
            <a:r>
              <a:rPr lang="en-US" altLang="zh-CN" sz="3000" baseline="-30000">
                <a:solidFill>
                  <a:srgbClr val="FFFFFF"/>
                </a:solidFill>
              </a:rPr>
              <a:t>kk</a:t>
            </a:r>
            <a:endParaRPr lang="en-US" altLang="zh-CN" sz="320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/>
              <a:t>                    </a:t>
            </a:r>
            <a:r>
              <a:rPr lang="en-US" altLang="zh-CN" sz="3000"/>
              <a:t>… … …</a:t>
            </a:r>
            <a:endParaRPr lang="zh-CN" altLang="en-US" sz="3000"/>
          </a:p>
        </p:txBody>
      </p:sp>
      <p:sp>
        <p:nvSpPr>
          <p:cNvPr id="82946" name="Rectangle 4">
            <a:extLst>
              <a:ext uri="{FF2B5EF4-FFF2-40B4-BE49-F238E27FC236}">
                <a16:creationId xmlns:a16="http://schemas.microsoft.com/office/drawing/2014/main" id="{F1D6425C-B189-F824-41E8-B3FD5BC5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2947" name="AutoShape 6">
            <a:extLst>
              <a:ext uri="{FF2B5EF4-FFF2-40B4-BE49-F238E27FC236}">
                <a16:creationId xmlns:a16="http://schemas.microsoft.com/office/drawing/2014/main" id="{DB9832A0-4D8B-2823-501B-0BF4A20E1390}"/>
              </a:ext>
            </a:extLst>
          </p:cNvPr>
          <p:cNvSpPr>
            <a:spLocks/>
          </p:cNvSpPr>
          <p:nvPr/>
        </p:nvSpPr>
        <p:spPr bwMode="auto">
          <a:xfrm>
            <a:off x="4716463" y="3284538"/>
            <a:ext cx="568325" cy="2822575"/>
          </a:xfrm>
          <a:prstGeom prst="rightBrace">
            <a:avLst>
              <a:gd name="adj1" fmla="val 296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B3E314-56EF-645B-23D3-46CE4EE4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2">
                <a:extLst>
                  <a:ext uri="{FF2B5EF4-FFF2-40B4-BE49-F238E27FC236}">
                    <a16:creationId xmlns:a16="http://schemas.microsoft.com/office/drawing/2014/main" id="{25D71688-D0CC-FDAE-8CEC-6D72A55E59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88913"/>
                <a:ext cx="8351838" cy="6408737"/>
              </a:xfrm>
            </p:spPr>
            <p:txBody>
              <a:bodyPr/>
              <a:lstStyle/>
              <a:p>
                <a:pPr marL="0" indent="0" algn="just" eaLnBrk="1" hangingPunct="1">
                  <a:buFont typeface="Wingdings" pitchFamily="2" charset="2"/>
                  <a:buNone/>
                </a:pPr>
                <a:r>
                  <a:rPr lang="zh-CN" altLang="en-US" sz="3000" dirty="0"/>
                  <a:t>我们考虑下面的数：</a:t>
                </a: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zh-CN" altLang="en-US" sz="3000" dirty="0"/>
                  <a:t>                   0.</a:t>
                </a:r>
                <a:r>
                  <a:rPr lang="en-US" altLang="zh-CN" sz="3000" dirty="0"/>
                  <a:t>r</a:t>
                </a:r>
                <a:r>
                  <a:rPr lang="en-US" altLang="zh-CN" sz="3000" baseline="-30000" dirty="0"/>
                  <a:t>1</a:t>
                </a:r>
                <a:r>
                  <a:rPr lang="en-US" altLang="zh-CN" sz="3000" dirty="0"/>
                  <a:t>r</a:t>
                </a:r>
                <a:r>
                  <a:rPr lang="en-US" altLang="zh-CN" sz="3000" baseline="-30000" dirty="0"/>
                  <a:t>2</a:t>
                </a:r>
                <a:r>
                  <a:rPr lang="en-US" altLang="zh-CN" sz="3000" dirty="0"/>
                  <a:t>…</a:t>
                </a:r>
                <a:r>
                  <a:rPr lang="en-US" altLang="zh-CN" sz="3000" dirty="0" err="1">
                    <a:solidFill>
                      <a:srgbClr val="FFC000"/>
                    </a:solidFill>
                  </a:rPr>
                  <a:t>r</a:t>
                </a:r>
                <a:r>
                  <a:rPr lang="en-US" altLang="zh-CN" sz="3000" baseline="-30000" dirty="0" err="1">
                    <a:solidFill>
                      <a:srgbClr val="FFC000"/>
                    </a:solidFill>
                  </a:rPr>
                  <a:t>k</a:t>
                </a:r>
                <a:r>
                  <a:rPr lang="en-US" altLang="zh-CN" sz="3000" dirty="0"/>
                  <a:t>…              (３)</a:t>
                </a:r>
              </a:p>
              <a:p>
                <a:pPr marL="0" indent="0" algn="just" eaLnBrk="1" hangingPunct="1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3000" dirty="0"/>
                  <a:t>其中</a:t>
                </a:r>
              </a:p>
              <a:p>
                <a:pPr marL="0" indent="0" algn="just" eaLnBrk="1" hangingPunct="1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0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zh-CN" altLang="en-US" sz="3000" i="1">
                                          <a:latin typeface="Cambria Math" panose="02040503050406030204" pitchFamily="18" charset="0"/>
                                        </a:rPr>
                                        <m:t>当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0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000" b="1" i="0" smtClean="0">
                                              <a:latin typeface="Cambria Math" panose="02040503050406030204" pitchFamily="18" charset="0"/>
                                            </a:rPr>
                                            <m:t>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000" b="1" i="0" smtClean="0">
                                              <a:latin typeface="Cambria Math" panose="02040503050406030204" pitchFamily="18" charset="0"/>
                                            </a:rPr>
                                            <m:t>𝐤𝐤</m:t>
                                          </m:r>
                                        </m:sub>
                                      </m:sSub>
                                      <m:r>
                                        <a:rPr lang="en-US" altLang="zh-CN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        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zh-CN" altLang="en-US" sz="3000" i="1">
                                          <a:latin typeface="Cambria Math" panose="02040503050406030204" pitchFamily="18" charset="0"/>
                                        </a:rPr>
                                        <m:t>当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0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300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3000" i="0">
                                              <a:latin typeface="Cambria Math" panose="02040503050406030204" pitchFamily="18" charset="0"/>
                                            </a:rPr>
                                            <m:t>kk</m:t>
                                          </m:r>
                                        </m:sub>
                                      </m:sSub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000" b="1" i="0" smtClean="0"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altLang="zh-CN" sz="3000" b="1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  <a:p>
                <a:pPr marL="0" indent="0" algn="just" eaLnBrk="1" hangingPunct="1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3000" dirty="0"/>
                  <a:t>显然，(3)是(0,</a:t>
                </a:r>
                <a:r>
                  <a:rPr lang="en-US" altLang="zh-CN" sz="3000" dirty="0"/>
                  <a:t>1)</a:t>
                </a:r>
                <a:r>
                  <a:rPr lang="zh-CN" altLang="en-US" sz="3000" dirty="0"/>
                  <a:t>区间内的数，但它却不是序列(2)中的任一个数。事实上，对(2)中任一个数0.</a:t>
                </a:r>
                <a:r>
                  <a:rPr lang="en-US" altLang="zh-CN" sz="3000" dirty="0"/>
                  <a:t>a</a:t>
                </a:r>
                <a:r>
                  <a:rPr lang="en-US" altLang="zh-CN" sz="3000" baseline="-30000" dirty="0"/>
                  <a:t>k1</a:t>
                </a:r>
                <a:r>
                  <a:rPr lang="en-US" altLang="zh-CN" sz="3000" dirty="0"/>
                  <a:t>a</a:t>
                </a:r>
                <a:r>
                  <a:rPr lang="en-US" altLang="zh-CN" sz="3000" baseline="-30000" dirty="0"/>
                  <a:t>k2</a:t>
                </a:r>
                <a:r>
                  <a:rPr lang="en-US" altLang="zh-CN" sz="3000" dirty="0"/>
                  <a:t>…</a:t>
                </a:r>
                <a:r>
                  <a:rPr lang="en-US" altLang="zh-CN" sz="3000" dirty="0" err="1"/>
                  <a:t>a</a:t>
                </a:r>
                <a:r>
                  <a:rPr lang="en-US" altLang="zh-CN" sz="3000" baseline="-30000" dirty="0" err="1"/>
                  <a:t>kk</a:t>
                </a:r>
                <a:r>
                  <a:rPr lang="en-US" altLang="zh-CN" sz="3000" dirty="0"/>
                  <a:t>…，</a:t>
                </a:r>
                <a:r>
                  <a:rPr lang="zh-CN" altLang="en-US" sz="3000" dirty="0"/>
                  <a:t>因为</a:t>
                </a:r>
                <a:r>
                  <a:rPr lang="en-US" altLang="zh-CN" sz="3000" dirty="0" err="1"/>
                  <a:t>r</a:t>
                </a:r>
                <a:r>
                  <a:rPr lang="en-US" altLang="zh-CN" sz="3000" baseline="-30000" dirty="0" err="1"/>
                  <a:t>k</a:t>
                </a:r>
                <a:r>
                  <a:rPr lang="en-US" altLang="zh-CN" sz="3000" dirty="0" err="1"/>
                  <a:t>≠a</a:t>
                </a:r>
                <a:r>
                  <a:rPr lang="en-US" altLang="zh-CN" sz="3000" baseline="-30000" dirty="0" err="1"/>
                  <a:t>kk</a:t>
                </a:r>
                <a:r>
                  <a:rPr lang="en-US" altLang="zh-CN" sz="3000" dirty="0"/>
                  <a:t>，</a:t>
                </a:r>
                <a:r>
                  <a:rPr lang="zh-CN" altLang="en-US" sz="3000" dirty="0"/>
                  <a:t>故</a:t>
                </a:r>
              </a:p>
              <a:p>
                <a:pPr marL="0" indent="0" algn="ctr" eaLnBrk="1" hangingPunct="1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3000" dirty="0"/>
                  <a:t>0.</a:t>
                </a:r>
                <a:r>
                  <a:rPr lang="en-US" altLang="zh-CN" sz="3000" dirty="0"/>
                  <a:t>a</a:t>
                </a:r>
                <a:r>
                  <a:rPr lang="en-US" altLang="zh-CN" sz="3000" baseline="-30000" dirty="0"/>
                  <a:t>k1</a:t>
                </a:r>
                <a:r>
                  <a:rPr lang="en-US" altLang="zh-CN" sz="3000" dirty="0"/>
                  <a:t>a</a:t>
                </a:r>
                <a:r>
                  <a:rPr lang="en-US" altLang="zh-CN" sz="3000" baseline="-30000" dirty="0"/>
                  <a:t>k2</a:t>
                </a:r>
                <a:r>
                  <a:rPr lang="en-US" altLang="zh-CN" sz="3000" dirty="0"/>
                  <a:t>…</a:t>
                </a:r>
                <a:r>
                  <a:rPr lang="en-US" altLang="zh-CN" sz="3000" dirty="0" err="1"/>
                  <a:t>a</a:t>
                </a:r>
                <a:r>
                  <a:rPr lang="en-US" altLang="zh-CN" sz="3000" baseline="-30000" dirty="0" err="1"/>
                  <a:t>kk</a:t>
                </a:r>
                <a:r>
                  <a:rPr lang="en-US" altLang="zh-CN" sz="3000" dirty="0"/>
                  <a:t>…≠0.r</a:t>
                </a:r>
                <a:r>
                  <a:rPr lang="en-US" altLang="zh-CN" sz="3000" baseline="-30000" dirty="0"/>
                  <a:t>1</a:t>
                </a:r>
                <a:r>
                  <a:rPr lang="en-US" altLang="zh-CN" sz="3000" dirty="0"/>
                  <a:t>r</a:t>
                </a:r>
                <a:r>
                  <a:rPr lang="en-US" altLang="zh-CN" sz="3000" baseline="-30000" dirty="0"/>
                  <a:t>2</a:t>
                </a:r>
                <a:r>
                  <a:rPr lang="en-US" altLang="zh-CN" sz="3000" dirty="0"/>
                  <a:t>…</a:t>
                </a:r>
                <a:r>
                  <a:rPr lang="en-US" altLang="zh-CN" sz="3000" dirty="0" err="1"/>
                  <a:t>r</a:t>
                </a:r>
                <a:r>
                  <a:rPr lang="en-US" altLang="zh-CN" sz="3000" baseline="-30000" dirty="0" err="1"/>
                  <a:t>k</a:t>
                </a:r>
                <a:r>
                  <a:rPr lang="en-US" altLang="zh-CN" sz="3000" dirty="0"/>
                  <a:t>…       </a:t>
                </a:r>
              </a:p>
              <a:p>
                <a:pPr marL="0" indent="0" algn="just" eaLnBrk="1" hangingPunct="1"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3000" dirty="0"/>
                  <a:t>与假设矛盾。故(0,</a:t>
                </a:r>
                <a:r>
                  <a:rPr lang="en-US" altLang="zh-CN" sz="3000" dirty="0"/>
                  <a:t>1)</a:t>
                </a:r>
                <a:r>
                  <a:rPr lang="zh-CN" altLang="en-US" sz="3000" dirty="0"/>
                  <a:t>区间内的实数不可数，所以整个实数集不可数。 </a:t>
                </a:r>
              </a:p>
            </p:txBody>
          </p:sp>
        </mc:Choice>
        <mc:Fallback>
          <p:sp>
            <p:nvSpPr>
              <p:cNvPr id="4099" name="Rectangle 2">
                <a:extLst>
                  <a:ext uri="{FF2B5EF4-FFF2-40B4-BE49-F238E27FC236}">
                    <a16:creationId xmlns:a16="http://schemas.microsoft.com/office/drawing/2014/main" id="{25D71688-D0CC-FDAE-8CEC-6D72A55E5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88913"/>
                <a:ext cx="8351838" cy="6408737"/>
              </a:xfrm>
              <a:blipFill>
                <a:blip r:embed="rId3"/>
                <a:stretch>
                  <a:fillRect l="-1669" t="-14427" r="-3187" b="-8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4" name="Rectangle 3">
            <a:extLst>
              <a:ext uri="{FF2B5EF4-FFF2-40B4-BE49-F238E27FC236}">
                <a16:creationId xmlns:a16="http://schemas.microsoft.com/office/drawing/2014/main" id="{E2FE1038-D5E5-195B-FED4-A29E3CB7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D0461C-ABE9-FBB1-0529-C44FEDE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650AD72-40A4-E815-2A6B-9E16FE236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推 论</a:t>
            </a:r>
            <a:r>
              <a:rPr lang="zh-CN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58D33D26-2A2B-D117-D276-35CFC832C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50942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300" dirty="0">
                <a:solidFill>
                  <a:schemeClr val="tx2"/>
                </a:solidFill>
              </a:rPr>
              <a:t>实数集合</a:t>
            </a:r>
            <a:r>
              <a:rPr lang="en-US" altLang="zh-CN" sz="3300" dirty="0">
                <a:solidFill>
                  <a:schemeClr val="tx2"/>
                </a:solidFill>
              </a:rPr>
              <a:t>R，</a:t>
            </a:r>
            <a:r>
              <a:rPr lang="zh-CN" altLang="en-US" sz="3300" dirty="0">
                <a:solidFill>
                  <a:schemeClr val="tx2"/>
                </a:solidFill>
              </a:rPr>
              <a:t>区间(</a:t>
            </a:r>
            <a:r>
              <a:rPr lang="en-US" altLang="zh-CN" sz="3300" dirty="0">
                <a:solidFill>
                  <a:schemeClr val="tx2"/>
                </a:solidFill>
              </a:rPr>
              <a:t>a,+</a:t>
            </a:r>
            <a:r>
              <a:rPr lang="en-US" altLang="zh-CN" sz="3300" dirty="0">
                <a:solidFill>
                  <a:schemeClr val="tx2"/>
                </a:solidFill>
                <a:sym typeface="Symbol" pitchFamily="2" charset="2"/>
              </a:rPr>
              <a:t>)</a:t>
            </a:r>
            <a:r>
              <a:rPr lang="en-US" altLang="zh-CN" sz="3300" dirty="0">
                <a:solidFill>
                  <a:schemeClr val="tx2"/>
                </a:solidFill>
              </a:rPr>
              <a:t>、[</a:t>
            </a:r>
            <a:r>
              <a:rPr lang="en-US" altLang="zh-CN" sz="3300" dirty="0" err="1">
                <a:solidFill>
                  <a:schemeClr val="tx2"/>
                </a:solidFill>
              </a:rPr>
              <a:t>a,b</a:t>
            </a:r>
            <a:r>
              <a:rPr lang="en-US" altLang="zh-CN" sz="3300" dirty="0">
                <a:solidFill>
                  <a:schemeClr val="tx2"/>
                </a:solidFill>
              </a:rPr>
              <a:t>]、[</a:t>
            </a:r>
            <a:r>
              <a:rPr lang="en-US" altLang="zh-CN" sz="3300" dirty="0" err="1">
                <a:solidFill>
                  <a:schemeClr val="tx2"/>
                </a:solidFill>
              </a:rPr>
              <a:t>a,b</a:t>
            </a:r>
            <a:r>
              <a:rPr lang="en-US" altLang="zh-CN" sz="3300" dirty="0">
                <a:solidFill>
                  <a:schemeClr val="tx2"/>
                </a:solidFill>
              </a:rPr>
              <a:t>)、(</a:t>
            </a:r>
            <a:r>
              <a:rPr lang="en-US" altLang="zh-CN" sz="3300" dirty="0" err="1">
                <a:solidFill>
                  <a:schemeClr val="tx2"/>
                </a:solidFill>
              </a:rPr>
              <a:t>a,b</a:t>
            </a:r>
            <a:r>
              <a:rPr lang="en-US" altLang="zh-CN" sz="3300" dirty="0">
                <a:solidFill>
                  <a:schemeClr val="tx2"/>
                </a:solidFill>
              </a:rPr>
              <a:t>]，</a:t>
            </a:r>
            <a:r>
              <a:rPr lang="zh-CN" altLang="en-US" sz="3300" dirty="0">
                <a:solidFill>
                  <a:schemeClr val="tx2"/>
                </a:solidFill>
              </a:rPr>
              <a:t>其中</a:t>
            </a:r>
            <a:r>
              <a:rPr lang="en-US" altLang="zh-CN" sz="3300" dirty="0" err="1">
                <a:solidFill>
                  <a:schemeClr val="tx2"/>
                </a:solidFill>
              </a:rPr>
              <a:t>a≠b</a:t>
            </a:r>
            <a:r>
              <a:rPr lang="en-US" altLang="zh-CN" sz="3300" dirty="0">
                <a:solidFill>
                  <a:schemeClr val="tx2"/>
                </a:solidFill>
              </a:rPr>
              <a:t>，</a:t>
            </a:r>
            <a:r>
              <a:rPr lang="zh-CN" altLang="en-US" sz="3300" dirty="0">
                <a:solidFill>
                  <a:schemeClr val="tx2"/>
                </a:solidFill>
              </a:rPr>
              <a:t>都是不可数的，且与区间(0,1)等浓。 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 dirty="0">
                <a:solidFill>
                  <a:srgbClr val="FFC000"/>
                </a:solidFill>
              </a:rPr>
              <a:t>证明</a:t>
            </a:r>
            <a:r>
              <a:rPr lang="zh-CN" altLang="en-US" sz="3300" dirty="0"/>
              <a:t>：仅看构造区间[0,1]与(0,1)之间1-1映射的一个例子。我们知道全体有理数的集合是可数的，于是(0,1)区间中的有理数是可数的，不妨将它们排成</a:t>
            </a:r>
            <a:r>
              <a:rPr lang="en-US" altLang="zh-CN" sz="3300" dirty="0"/>
              <a:t>a</a:t>
            </a:r>
            <a:r>
              <a:rPr lang="en-US" altLang="zh-CN" sz="3300" baseline="-30000" dirty="0"/>
              <a:t>1</a:t>
            </a:r>
            <a:r>
              <a:rPr lang="en-US" altLang="zh-CN" sz="3300" dirty="0"/>
              <a:t>, a</a:t>
            </a:r>
            <a:r>
              <a:rPr lang="en-US" altLang="zh-CN" sz="3300" baseline="-30000" dirty="0"/>
              <a:t>2</a:t>
            </a:r>
            <a:r>
              <a:rPr lang="en-US" altLang="zh-CN" sz="3300" dirty="0"/>
              <a:t>, …, a</a:t>
            </a:r>
            <a:r>
              <a:rPr lang="en-US" altLang="zh-CN" sz="3300" baseline="-30000" dirty="0"/>
              <a:t>n</a:t>
            </a:r>
            <a:r>
              <a:rPr lang="en-US" altLang="zh-CN" sz="3300" dirty="0"/>
              <a:t>, …</a:t>
            </a:r>
            <a:r>
              <a:rPr lang="zh-CN" altLang="en-US" sz="3300" dirty="0"/>
              <a:t>的形式。</a:t>
            </a:r>
          </a:p>
        </p:txBody>
      </p:sp>
      <p:sp>
        <p:nvSpPr>
          <p:cNvPr id="87043" name="Rectangle 4">
            <a:extLst>
              <a:ext uri="{FF2B5EF4-FFF2-40B4-BE49-F238E27FC236}">
                <a16:creationId xmlns:a16="http://schemas.microsoft.com/office/drawing/2014/main" id="{31F78C45-1BB5-C507-DFBF-76EE1376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085DBD-BEF6-0F74-FEA1-1F0A57C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7F3816F-28DB-0309-81F6-EC115B8BF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412750"/>
            <a:ext cx="8207375" cy="6400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/>
              <a:t>而闭区间[0,1]比区间(0,1)多两个数0和1，它们是有理数，于是可建立闭区间[0, 1]中的有理数到区间(0,1)中的有理数的1-1映射</a:t>
            </a:r>
            <a:r>
              <a:rPr lang="en-US" altLang="zh-CN" sz="30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000" baseline="-30000">
                <a:solidFill>
                  <a:schemeClr val="tx2"/>
                </a:solidFill>
              </a:rPr>
              <a:t>1</a:t>
            </a:r>
            <a:r>
              <a:rPr lang="en-US" altLang="zh-CN" sz="3000">
                <a:solidFill>
                  <a:schemeClr val="tx2"/>
                </a:solidFill>
              </a:rPr>
              <a:t>：</a:t>
            </a:r>
          </a:p>
          <a:p>
            <a:pPr marL="0" indent="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/>
              <a:t>   0， 1， </a:t>
            </a:r>
            <a:r>
              <a:rPr lang="en-US" altLang="zh-CN"/>
              <a:t>a</a:t>
            </a:r>
            <a:r>
              <a:rPr lang="en-US" altLang="zh-CN" baseline="-30000"/>
              <a:t>1</a:t>
            </a:r>
            <a:r>
              <a:rPr lang="en-US" altLang="zh-CN"/>
              <a:t>， a</a:t>
            </a:r>
            <a:r>
              <a:rPr lang="en-US" altLang="zh-CN" baseline="-30000"/>
              <a:t>2</a:t>
            </a:r>
            <a:r>
              <a:rPr lang="en-US" altLang="zh-CN"/>
              <a:t>，…，a</a:t>
            </a:r>
            <a:r>
              <a:rPr lang="en-US" altLang="zh-CN" baseline="-30000"/>
              <a:t>n</a:t>
            </a:r>
            <a:r>
              <a:rPr lang="en-US" altLang="zh-CN"/>
              <a:t>，… </a:t>
            </a:r>
          </a:p>
          <a:p>
            <a:pPr marL="0" indent="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/>
              <a:t>                                     …          …</a:t>
            </a:r>
          </a:p>
          <a:p>
            <a:pPr marL="0" indent="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/>
              <a:t>   a</a:t>
            </a:r>
            <a:r>
              <a:rPr lang="en-US" altLang="zh-CN" baseline="-30000"/>
              <a:t>1</a:t>
            </a:r>
            <a:r>
              <a:rPr lang="en-US" altLang="zh-CN"/>
              <a:t>，a</a:t>
            </a:r>
            <a:r>
              <a:rPr lang="en-US" altLang="zh-CN" baseline="-30000"/>
              <a:t>2</a:t>
            </a:r>
            <a:r>
              <a:rPr lang="en-US" altLang="zh-CN"/>
              <a:t>，a</a:t>
            </a:r>
            <a:r>
              <a:rPr lang="en-US" altLang="zh-CN" baseline="-30000"/>
              <a:t>3</a:t>
            </a:r>
            <a:r>
              <a:rPr lang="en-US" altLang="zh-CN"/>
              <a:t>， a</a:t>
            </a:r>
            <a:r>
              <a:rPr lang="en-US" altLang="zh-CN" baseline="-30000"/>
              <a:t>4</a:t>
            </a:r>
            <a:r>
              <a:rPr lang="en-US" altLang="zh-CN"/>
              <a:t>，…, a</a:t>
            </a:r>
            <a:r>
              <a:rPr lang="en-US" altLang="zh-CN" baseline="-30000"/>
              <a:t>n+2</a:t>
            </a:r>
            <a:r>
              <a:rPr lang="en-US" altLang="zh-CN"/>
              <a:t>, …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/>
              <a:t>令区间[0,1]中的无理数到区间(0,1)中的无理数的1-1映射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baseline="-30000">
                <a:solidFill>
                  <a:schemeClr val="tx2"/>
                </a:solidFill>
              </a:rPr>
              <a:t>2</a:t>
            </a:r>
            <a:r>
              <a:rPr lang="zh-CN" altLang="en-US" sz="3200"/>
              <a:t>为自己对应自己。则映射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= 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baseline="-30000">
                <a:solidFill>
                  <a:schemeClr val="tx2"/>
                </a:solidFill>
              </a:rPr>
              <a:t>1</a:t>
            </a:r>
            <a:r>
              <a:rPr lang="en-US" altLang="zh-CN" sz="3200">
                <a:solidFill>
                  <a:schemeClr val="tx2"/>
                </a:solidFill>
              </a:rPr>
              <a:t>∪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baseline="-30000">
                <a:solidFill>
                  <a:schemeClr val="tx2"/>
                </a:solidFill>
              </a:rPr>
              <a:t>2</a:t>
            </a:r>
            <a:r>
              <a:rPr lang="zh-CN" altLang="en-US" sz="3200"/>
              <a:t>为区间[0, 1]到区间(0,1)的1-1映射。从而区间[0,1]与(0,1)等浓。 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C1BEF7DF-7A73-42C7-B265-C55BDFE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2491B370-CE10-54A3-09A7-89CACE255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BA4BF329-4531-7FEC-5441-CF5F32375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565400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30917BA7-4654-7A9B-8B94-7AAD7B22E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EE799A67-4A4A-E40C-F1AB-9EE9404DD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EE817902-3808-5CAB-C38A-481A19F89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BAE102-88C8-9E50-9C99-2C2BB903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D246521E-6D79-253F-D7B1-94A2B6E4A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18E08-997A-8E4E-BBD2-530853D6C09A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8B97DC9-7282-31A2-F03C-FEBD4D5F6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92783"/>
            <a:ext cx="8929687" cy="646331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80A6537-C0DF-C79E-A016-A3F15C91D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8" y="1052513"/>
            <a:ext cx="8610600" cy="5329237"/>
          </a:xfrm>
        </p:spPr>
        <p:txBody>
          <a:bodyPr/>
          <a:lstStyle/>
          <a:p>
            <a:pPr marL="455613" indent="-455613" eaLnBrk="1" hangingPunct="1">
              <a:lnSpc>
                <a:spcPct val="9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X={1,2,3,4}, Y={5,6,7,8,9}</a:t>
            </a:r>
            <a:r>
              <a:rPr lang="zh-CN" altLang="en-US" dirty="0"/>
              <a:t>。</a:t>
            </a:r>
          </a:p>
          <a:p>
            <a:pPr marL="455613" indent="-455613" eaLnBrk="1" hangingPunct="1">
              <a:lnSpc>
                <a:spcPct val="90000"/>
              </a:lnSpc>
            </a:pPr>
            <a:endParaRPr lang="zh-CN" altLang="en-US" dirty="0"/>
          </a:p>
          <a:p>
            <a:pPr marL="455613" indent="-455613" eaLnBrk="1" hangingPunct="1">
              <a:lnSpc>
                <a:spcPct val="90000"/>
              </a:lnSpc>
            </a:pPr>
            <a:r>
              <a:rPr lang="en-US" altLang="zh-CN" dirty="0"/>
              <a:t>f={(1,5),(1,6),(2,7),(3,8),(4,9)}</a:t>
            </a:r>
          </a:p>
          <a:p>
            <a:pPr marL="455613" indent="-4556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	不是从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的映射，因为有多个</a:t>
            </a:r>
            <a:r>
              <a:rPr lang="en-US" altLang="zh-CN" dirty="0"/>
              <a:t>y</a:t>
            </a:r>
            <a:r>
              <a:rPr lang="zh-CN" altLang="en-US" dirty="0"/>
              <a:t>属于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(1, y)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  <a:p>
            <a:pPr marL="455613" indent="-455613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  <a:p>
            <a:pPr marL="455613" indent="-455613" eaLnBrk="1" hangingPunct="1">
              <a:lnSpc>
                <a:spcPct val="90000"/>
              </a:lnSpc>
            </a:pPr>
            <a:r>
              <a:rPr lang="en-US" altLang="zh-CN" dirty="0"/>
              <a:t>g={(1,5),(2,6),(4,7)}</a:t>
            </a:r>
          </a:p>
          <a:p>
            <a:pPr marL="455613" indent="-4556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	不是从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的映射，因为对</a:t>
            </a:r>
            <a:r>
              <a:rPr lang="en-US" altLang="zh-CN" dirty="0"/>
              <a:t>X</a:t>
            </a:r>
            <a:r>
              <a:rPr lang="zh-CN" altLang="en-US" dirty="0"/>
              <a:t>中的某些元素，</a:t>
            </a:r>
            <a:r>
              <a:rPr lang="en-US" altLang="zh-CN" dirty="0"/>
              <a:t>Y</a:t>
            </a:r>
            <a:r>
              <a:rPr lang="zh-CN" altLang="en-US" dirty="0"/>
              <a:t>中没有与之对应的元素。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>
            <a:extLst>
              <a:ext uri="{FF2B5EF4-FFF2-40B4-BE49-F238E27FC236}">
                <a16:creationId xmlns:a16="http://schemas.microsoft.com/office/drawing/2014/main" id="{2299A207-6CE2-36FE-54D8-ADD49AEB2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7991475" cy="1600200"/>
          </a:xfrm>
          <a:noFill/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/>
              <a:t>我们把(0,</a:t>
            </a:r>
            <a:r>
              <a:rPr lang="en-US" altLang="zh-CN"/>
              <a:t>1)</a:t>
            </a:r>
            <a:r>
              <a:rPr lang="zh-CN" altLang="en-US"/>
              <a:t>区间内的实数集合的基数记为</a:t>
            </a:r>
            <a:r>
              <a:rPr lang="en-US" altLang="zh-CN"/>
              <a:t>c，</a:t>
            </a:r>
            <a:r>
              <a:rPr lang="zh-CN" altLang="en-US"/>
              <a:t>也记为</a:t>
            </a:r>
            <a:r>
              <a:rPr lang="zh-CN" altLang="en-US">
                <a:sym typeface="Symbol" pitchFamily="2" charset="2"/>
              </a:rPr>
              <a:t></a:t>
            </a:r>
            <a:r>
              <a:rPr lang="en-US" altLang="zh-CN">
                <a:sym typeface="Symbol" pitchFamily="2" charset="2"/>
              </a:rPr>
              <a:t>1</a:t>
            </a:r>
            <a:r>
              <a:rPr lang="en-US" altLang="zh-CN"/>
              <a:t>。</a:t>
            </a:r>
            <a:r>
              <a:rPr lang="zh-CN" altLang="en-US"/>
              <a:t>即</a:t>
            </a:r>
            <a:r>
              <a:rPr lang="en-US" altLang="zh-CN">
                <a:solidFill>
                  <a:srgbClr val="FFFF00"/>
                </a:solidFill>
              </a:rPr>
              <a:t>c=</a:t>
            </a:r>
            <a:r>
              <a:rPr lang="en-US" altLang="zh-CN"/>
              <a:t> </a:t>
            </a:r>
            <a:r>
              <a:rPr lang="zh-CN" altLang="en-US">
                <a:solidFill>
                  <a:srgbClr val="FFFF00"/>
                </a:solidFill>
                <a:sym typeface="Symbol" pitchFamily="2" charset="2"/>
              </a:rPr>
              <a:t></a:t>
            </a:r>
            <a:r>
              <a:rPr lang="en-US" altLang="zh-CN">
                <a:solidFill>
                  <a:srgbClr val="FFFF00"/>
                </a:solidFill>
                <a:sym typeface="Symbol" pitchFamily="2" charset="2"/>
              </a:rPr>
              <a:t>1</a:t>
            </a:r>
            <a:r>
              <a:rPr lang="en-US" altLang="zh-CN"/>
              <a:t>。 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BBA977-18B9-5484-3F04-7E433F70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0417DC2D-F193-0437-9D9C-34340A32F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定理</a:t>
            </a:r>
            <a:r>
              <a:rPr lang="zh-CN" altLang="en-US" sz="4000" b="1">
                <a:latin typeface="Times New Roman" panose="02020603050405020304" pitchFamily="18" charset="0"/>
                <a:cs typeface="Arial" panose="020B0604020202020204" pitchFamily="34" charset="0"/>
              </a:rPr>
              <a:t>1.3.</a:t>
            </a:r>
            <a:r>
              <a:rPr lang="en-US" altLang="zh-CN" sz="4000" b="1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zh-CN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C5C3CB0A-B0F4-C081-C2CE-FDD27B049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280400" cy="5094288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/>
              <a:t>设</a:t>
            </a:r>
            <a:r>
              <a:rPr lang="en-US" altLang="zh-CN" sz="3300"/>
              <a:t>A</a:t>
            </a:r>
            <a:r>
              <a:rPr lang="en-US" altLang="zh-CN" sz="3300" baseline="-30000"/>
              <a:t>1</a:t>
            </a:r>
            <a:r>
              <a:rPr lang="en-US" altLang="zh-CN" sz="3300"/>
              <a:t>, A</a:t>
            </a:r>
            <a:r>
              <a:rPr lang="en-US" altLang="zh-CN" sz="3300" baseline="-30000"/>
              <a:t>2</a:t>
            </a:r>
            <a:r>
              <a:rPr lang="en-US" altLang="zh-CN" sz="3300"/>
              <a:t>, …,A</a:t>
            </a:r>
            <a:r>
              <a:rPr lang="en-US" altLang="zh-CN" sz="3300" baseline="-30000"/>
              <a:t>n</a:t>
            </a:r>
            <a:r>
              <a:rPr lang="en-US" altLang="zh-CN" sz="3300"/>
              <a:t>, …</a:t>
            </a:r>
            <a:r>
              <a:rPr lang="zh-CN" altLang="en-US" sz="3300"/>
              <a:t>是互不相交的集合序列，它们的基数都是</a:t>
            </a:r>
            <a:r>
              <a:rPr lang="en-US" altLang="zh-CN" sz="3300"/>
              <a:t>c，</a:t>
            </a:r>
            <a:r>
              <a:rPr lang="zh-CN" altLang="en-US" sz="3300"/>
              <a:t>则                    的基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sz="3300"/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/>
              <a:t>数也是</a:t>
            </a:r>
            <a:r>
              <a:rPr lang="en-US" altLang="zh-CN" sz="3300"/>
              <a:t>c。</a:t>
            </a:r>
            <a:r>
              <a:rPr lang="zh-CN" altLang="en-US" sz="3300"/>
              <a:t>即可数</a:t>
            </a:r>
            <a:r>
              <a:rPr lang="en-US" altLang="zh-CN" sz="3300"/>
              <a:t>(</a:t>
            </a:r>
            <a:r>
              <a:rPr lang="zh-CN" altLang="en-US" sz="3300"/>
              <a:t>无穷多</a:t>
            </a:r>
            <a:r>
              <a:rPr lang="en-US" altLang="zh-CN" sz="3300"/>
              <a:t>)</a:t>
            </a:r>
            <a:r>
              <a:rPr lang="zh-CN" altLang="en-US" sz="3300"/>
              <a:t>个基数为</a:t>
            </a:r>
            <a:r>
              <a:rPr lang="en-US" altLang="zh-CN" sz="3300"/>
              <a:t>c</a:t>
            </a:r>
            <a:r>
              <a:rPr lang="zh-CN" altLang="en-US" sz="3300"/>
              <a:t>的集合的并集基数仍为</a:t>
            </a:r>
            <a:r>
              <a:rPr lang="en-US" altLang="zh-CN" sz="3300"/>
              <a:t>c。 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/>
              <a:t>注</a:t>
            </a:r>
            <a:r>
              <a:rPr lang="en-US" altLang="zh-CN" sz="3300"/>
              <a:t>: c</a:t>
            </a:r>
            <a:r>
              <a:rPr lang="zh-CN" altLang="en-US" sz="3300"/>
              <a:t>是实数集合的基数。</a:t>
            </a:r>
          </a:p>
        </p:txBody>
      </p:sp>
      <p:graphicFrame>
        <p:nvGraphicFramePr>
          <p:cNvPr id="92163" name="Object 5">
            <a:extLst>
              <a:ext uri="{FF2B5EF4-FFF2-40B4-BE49-F238E27FC236}">
                <a16:creationId xmlns:a16="http://schemas.microsoft.com/office/drawing/2014/main" id="{5C46D3CD-3BB0-3769-EB32-E143712F0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700213"/>
          <a:ext cx="119856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596900" progId="Equation.3">
                  <p:embed/>
                </p:oleObj>
              </mc:Choice>
              <mc:Fallback>
                <p:oleObj name="Equation" r:id="rId2" imgW="5334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00213"/>
                        <a:ext cx="1198562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92E163-D964-45B4-71FB-5BD4A8DB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CA9D966A-8995-EBC9-DFD5-B996730BD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证明： 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A61EB64F-3C00-434F-9489-937D8626D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sz="4000"/>
              <a:t>设</a:t>
            </a:r>
            <a:r>
              <a:rPr lang="en-US" altLang="zh-CN" sz="4000">
                <a:solidFill>
                  <a:schemeClr val="tx2"/>
                </a:solidFill>
              </a:rPr>
              <a:t>I</a:t>
            </a:r>
            <a:r>
              <a:rPr lang="en-US" altLang="zh-CN" sz="4000" baseline="-30000">
                <a:solidFill>
                  <a:schemeClr val="tx2"/>
                </a:solidFill>
              </a:rPr>
              <a:t>n</a:t>
            </a:r>
            <a:r>
              <a:rPr lang="en-US" altLang="zh-CN" sz="4000">
                <a:solidFill>
                  <a:schemeClr val="tx2"/>
                </a:solidFill>
              </a:rPr>
              <a:t>=(n-1, n]</a:t>
            </a:r>
            <a:r>
              <a:rPr lang="en-US" altLang="zh-CN" sz="4000"/>
              <a:t>，</a:t>
            </a:r>
            <a:r>
              <a:rPr lang="zh-CN" altLang="en-US" sz="4000"/>
              <a:t>则当</a:t>
            </a:r>
            <a:r>
              <a:rPr lang="en-US" altLang="zh-CN" sz="4000"/>
              <a:t>m≠n</a:t>
            </a:r>
            <a:r>
              <a:rPr lang="zh-CN" altLang="en-US" sz="4000"/>
              <a:t>时，</a:t>
            </a:r>
            <a:r>
              <a:rPr lang="en-US" altLang="zh-CN" sz="4000"/>
              <a:t>I</a:t>
            </a:r>
            <a:r>
              <a:rPr lang="en-US" altLang="zh-CN" sz="4000" baseline="-30000"/>
              <a:t>m</a:t>
            </a:r>
            <a:r>
              <a:rPr lang="en-US" altLang="zh-CN" sz="4000"/>
              <a:t>∩I</a:t>
            </a:r>
            <a:r>
              <a:rPr lang="en-US" altLang="zh-CN" sz="4000" baseline="-30000"/>
              <a:t>n </a:t>
            </a:r>
            <a:r>
              <a:rPr lang="en-US" altLang="zh-CN" sz="4000"/>
              <a:t>=</a:t>
            </a:r>
            <a:r>
              <a:rPr lang="en-US" altLang="zh-CN" sz="4000">
                <a:sym typeface="Symbol" pitchFamily="2" charset="2"/>
              </a:rPr>
              <a:t></a:t>
            </a:r>
            <a:r>
              <a:rPr lang="en-US" altLang="zh-CN" sz="4000"/>
              <a:t>。</a:t>
            </a:r>
            <a:r>
              <a:rPr lang="zh-CN" altLang="en-US" sz="4000"/>
              <a:t>因为</a:t>
            </a:r>
            <a:r>
              <a:rPr lang="en-US" altLang="zh-CN" sz="4000"/>
              <a:t>I</a:t>
            </a:r>
            <a:r>
              <a:rPr lang="en-US" altLang="zh-CN" sz="4000" baseline="-30000"/>
              <a:t>n </a:t>
            </a:r>
            <a:r>
              <a:rPr lang="en-US" altLang="zh-CN" sz="4000"/>
              <a:t> (n=1, 2, …)</a:t>
            </a:r>
            <a:r>
              <a:rPr lang="zh-CN" altLang="en-US" sz="4000"/>
              <a:t>的基数是</a:t>
            </a:r>
            <a:r>
              <a:rPr lang="en-US" altLang="zh-CN" sz="4000"/>
              <a:t>c，</a:t>
            </a:r>
            <a:r>
              <a:rPr lang="zh-CN" altLang="en-US" sz="4000"/>
              <a:t>故存在1-1映射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 sz="4000" baseline="-30000"/>
              <a:t>1</a:t>
            </a:r>
            <a:r>
              <a:rPr lang="en-US" altLang="zh-CN" sz="4000"/>
              <a:t>, 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 sz="4000" baseline="-30000"/>
              <a:t>2 </a:t>
            </a:r>
            <a:r>
              <a:rPr lang="en-US" altLang="zh-CN" sz="4000"/>
              <a:t>,…, </a:t>
            </a:r>
            <a:r>
              <a:rPr lang="zh-CN" altLang="en-US" sz="4000"/>
              <a:t>使得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 sz="4000" baseline="-30000"/>
              <a:t>n</a:t>
            </a:r>
            <a:r>
              <a:rPr lang="en-US" altLang="zh-CN" sz="4000"/>
              <a:t>(I</a:t>
            </a:r>
            <a:r>
              <a:rPr lang="en-US" altLang="zh-CN" sz="4000" baseline="-30000"/>
              <a:t>n</a:t>
            </a:r>
            <a:r>
              <a:rPr lang="en-US" altLang="zh-CN" sz="4000"/>
              <a:t>)= A</a:t>
            </a:r>
            <a:r>
              <a:rPr lang="en-US" altLang="zh-CN" sz="4000" baseline="-30000"/>
              <a:t>n</a:t>
            </a:r>
            <a:r>
              <a:rPr lang="en-US" altLang="zh-CN" sz="4000"/>
              <a:t>.</a:t>
            </a:r>
            <a:r>
              <a:rPr lang="zh-CN" altLang="en-US" sz="4000"/>
              <a:t>令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 sz="4000"/>
              <a:t> =         ，</a:t>
            </a:r>
            <a:r>
              <a:rPr lang="zh-CN" altLang="en-US" sz="4000"/>
              <a:t>则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zh-CN" altLang="en-US" sz="4000"/>
              <a:t>是        =(0, +</a:t>
            </a:r>
            <a:r>
              <a:rPr lang="zh-CN" altLang="en-US" sz="4000">
                <a:sym typeface="Symbol" pitchFamily="2" charset="2"/>
              </a:rPr>
              <a:t>)</a:t>
            </a:r>
            <a:r>
              <a:rPr lang="zh-CN" altLang="en-US" sz="4000"/>
              <a:t>到         的1-1映射。从而        与(0, +</a:t>
            </a:r>
            <a:r>
              <a:rPr lang="zh-CN" altLang="en-US" sz="4000">
                <a:sym typeface="Symbol" pitchFamily="2" charset="2"/>
              </a:rPr>
              <a:t>)</a:t>
            </a:r>
            <a:r>
              <a:rPr lang="zh-CN" altLang="en-US" sz="4000"/>
              <a:t>等浓，由推论知其基数为</a:t>
            </a:r>
            <a:r>
              <a:rPr lang="en-US" altLang="zh-CN" sz="4000"/>
              <a:t>c。 </a:t>
            </a:r>
            <a:endParaRPr lang="zh-CN" altLang="en-US" sz="4000"/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id="{FED91487-9F09-4FDB-1488-C7563664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aphicFrame>
        <p:nvGraphicFramePr>
          <p:cNvPr id="93188" name="Object 5">
            <a:extLst>
              <a:ext uri="{FF2B5EF4-FFF2-40B4-BE49-F238E27FC236}">
                <a16:creationId xmlns:a16="http://schemas.microsoft.com/office/drawing/2014/main" id="{1D1B735E-37DD-A117-C4D5-1B59A845C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3573463"/>
          <a:ext cx="1030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596900" progId="Equation.3">
                  <p:embed/>
                </p:oleObj>
              </mc:Choice>
              <mc:Fallback>
                <p:oleObj name="Equation" r:id="rId2" imgW="5334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573463"/>
                        <a:ext cx="10302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6">
            <a:extLst>
              <a:ext uri="{FF2B5EF4-FFF2-40B4-BE49-F238E27FC236}">
                <a16:creationId xmlns:a16="http://schemas.microsoft.com/office/drawing/2014/main" id="{29E9ABA7-5771-133F-DD44-7D0F3A70A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500438"/>
          <a:ext cx="10620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500" imgH="596900" progId="Equation.3">
                  <p:embed/>
                </p:oleObj>
              </mc:Choice>
              <mc:Fallback>
                <p:oleObj name="Equation" r:id="rId4" imgW="5715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10620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7">
            <a:extLst>
              <a:ext uri="{FF2B5EF4-FFF2-40B4-BE49-F238E27FC236}">
                <a16:creationId xmlns:a16="http://schemas.microsoft.com/office/drawing/2014/main" id="{4D6015DA-C0FA-183D-E9E7-5AA60C621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500438"/>
          <a:ext cx="9350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900" imgH="596900" progId="Equation.3">
                  <p:embed/>
                </p:oleObj>
              </mc:Choice>
              <mc:Fallback>
                <p:oleObj name="Equation" r:id="rId6" imgW="4699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00438"/>
                        <a:ext cx="93503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8">
            <a:extLst>
              <a:ext uri="{FF2B5EF4-FFF2-40B4-BE49-F238E27FC236}">
                <a16:creationId xmlns:a16="http://schemas.microsoft.com/office/drawing/2014/main" id="{1789AC67-3221-5192-681E-B3EBB50CE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343400"/>
          <a:ext cx="873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" imgH="596900" progId="Equation.3">
                  <p:embed/>
                </p:oleObj>
              </mc:Choice>
              <mc:Fallback>
                <p:oleObj name="Equation" r:id="rId8" imgW="5334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873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121E37-4815-3EDC-EF57-67CC14C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>
            <a:extLst>
              <a:ext uri="{FF2B5EF4-FFF2-40B4-BE49-F238E27FC236}">
                <a16:creationId xmlns:a16="http://schemas.microsoft.com/office/drawing/2014/main" id="{0F83DEFB-835D-4F96-F31A-1527F67F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22320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(0, 1</a:t>
            </a:r>
            <a:r>
              <a:rPr lang="en-US" altLang="zh-CN" sz="4400">
                <a:solidFill>
                  <a:srgbClr val="FFFF00"/>
                </a:solidFill>
              </a:rPr>
              <a:t>]</a:t>
            </a:r>
          </a:p>
        </p:txBody>
      </p:sp>
      <p:sp>
        <p:nvSpPr>
          <p:cNvPr id="94210" name="Rectangle 8">
            <a:extLst>
              <a:ext uri="{FF2B5EF4-FFF2-40B4-BE49-F238E27FC236}">
                <a16:creationId xmlns:a16="http://schemas.microsoft.com/office/drawing/2014/main" id="{D3A32089-2FEB-989C-4893-38C3FF95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22320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rgbClr val="FFFF00"/>
                </a:solidFill>
              </a:rPr>
              <a:t>(</a:t>
            </a:r>
            <a:r>
              <a:rPr lang="en-US" altLang="zh-CN" sz="4400"/>
              <a:t>1, 2]</a:t>
            </a:r>
          </a:p>
        </p:txBody>
      </p:sp>
      <p:sp>
        <p:nvSpPr>
          <p:cNvPr id="94211" name="Rectangle 9">
            <a:extLst>
              <a:ext uri="{FF2B5EF4-FFF2-40B4-BE49-F238E27FC236}">
                <a16:creationId xmlns:a16="http://schemas.microsoft.com/office/drawing/2014/main" id="{8F3FB94F-A0B7-45CE-7F81-89409F73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76475"/>
            <a:ext cx="22320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(2, 3]</a:t>
            </a:r>
          </a:p>
        </p:txBody>
      </p:sp>
      <p:sp>
        <p:nvSpPr>
          <p:cNvPr id="94212" name="Rectangle 10">
            <a:extLst>
              <a:ext uri="{FF2B5EF4-FFF2-40B4-BE49-F238E27FC236}">
                <a16:creationId xmlns:a16="http://schemas.microsoft.com/office/drawing/2014/main" id="{90FBAFC4-FD84-7CBE-241C-6A606EF94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22320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(n-1, n]</a:t>
            </a:r>
          </a:p>
        </p:txBody>
      </p:sp>
      <p:sp>
        <p:nvSpPr>
          <p:cNvPr id="94213" name="Rectangle 12">
            <a:extLst>
              <a:ext uri="{FF2B5EF4-FFF2-40B4-BE49-F238E27FC236}">
                <a16:creationId xmlns:a16="http://schemas.microsoft.com/office/drawing/2014/main" id="{67CDDFD8-2792-B380-92C7-6F16010E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141663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4214" name="Rectangle 13">
            <a:extLst>
              <a:ext uri="{FF2B5EF4-FFF2-40B4-BE49-F238E27FC236}">
                <a16:creationId xmlns:a16="http://schemas.microsoft.com/office/drawing/2014/main" id="{986C5226-1042-586A-6AFC-766696E7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37063"/>
            <a:ext cx="22320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4215" name="Rectangle 14">
            <a:extLst>
              <a:ext uri="{FF2B5EF4-FFF2-40B4-BE49-F238E27FC236}">
                <a16:creationId xmlns:a16="http://schemas.microsoft.com/office/drawing/2014/main" id="{89C7FC69-A0FD-3ACB-228B-891147D8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0713"/>
            <a:ext cx="16557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1</a:t>
            </a:r>
          </a:p>
        </p:txBody>
      </p:sp>
      <p:sp>
        <p:nvSpPr>
          <p:cNvPr id="94216" name="Rectangle 15">
            <a:extLst>
              <a:ext uri="{FF2B5EF4-FFF2-40B4-BE49-F238E27FC236}">
                <a16:creationId xmlns:a16="http://schemas.microsoft.com/office/drawing/2014/main" id="{866E6FA0-0ABA-768E-1FBE-256E3B60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16557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2</a:t>
            </a:r>
          </a:p>
        </p:txBody>
      </p:sp>
      <p:sp>
        <p:nvSpPr>
          <p:cNvPr id="94217" name="Rectangle 16">
            <a:extLst>
              <a:ext uri="{FF2B5EF4-FFF2-40B4-BE49-F238E27FC236}">
                <a16:creationId xmlns:a16="http://schemas.microsoft.com/office/drawing/2014/main" id="{AB517D66-96D6-3470-5E4A-4DA739C6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76475"/>
            <a:ext cx="16557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3</a:t>
            </a:r>
          </a:p>
        </p:txBody>
      </p:sp>
      <p:sp>
        <p:nvSpPr>
          <p:cNvPr id="94218" name="Rectangle 17">
            <a:extLst>
              <a:ext uri="{FF2B5EF4-FFF2-40B4-BE49-F238E27FC236}">
                <a16:creationId xmlns:a16="http://schemas.microsoft.com/office/drawing/2014/main" id="{102F85A5-8AE6-0505-318D-781B68BB8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644900"/>
            <a:ext cx="16557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n</a:t>
            </a:r>
          </a:p>
        </p:txBody>
      </p:sp>
      <p:sp>
        <p:nvSpPr>
          <p:cNvPr id="94219" name="Rectangle 18">
            <a:extLst>
              <a:ext uri="{FF2B5EF4-FFF2-40B4-BE49-F238E27FC236}">
                <a16:creationId xmlns:a16="http://schemas.microsoft.com/office/drawing/2014/main" id="{5F88FA2A-1E10-167D-A71D-E08113A7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141663"/>
            <a:ext cx="2232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4220" name="Rectangle 19">
            <a:extLst>
              <a:ext uri="{FF2B5EF4-FFF2-40B4-BE49-F238E27FC236}">
                <a16:creationId xmlns:a16="http://schemas.microsoft.com/office/drawing/2014/main" id="{FB019789-70F5-B2D9-E465-EDCCCC7B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365625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4221" name="Rectangle 20">
            <a:extLst>
              <a:ext uri="{FF2B5EF4-FFF2-40B4-BE49-F238E27FC236}">
                <a16:creationId xmlns:a16="http://schemas.microsoft.com/office/drawing/2014/main" id="{05752B4C-F7F8-C040-7BA8-F834A9CD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9225"/>
            <a:ext cx="22320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</a:rPr>
              <a:t>(0, +∞)</a:t>
            </a:r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476565A3-165F-86A7-FB56-7962AEA5D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1049338"/>
            <a:ext cx="2232025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18E08CDD-5B4E-D2D5-A708-5E1B691E2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916113"/>
            <a:ext cx="2232025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8F99C1E3-914C-6679-6F1E-3A0E1EBE5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708275"/>
            <a:ext cx="2232025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79194F41-0DA0-2410-6EC2-2012AA8CB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076700"/>
            <a:ext cx="2087563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E2EC45CD-D428-6C2D-EA90-7260D269A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661025"/>
            <a:ext cx="1728788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94227" name="Object 31">
            <a:extLst>
              <a:ext uri="{FF2B5EF4-FFF2-40B4-BE49-F238E27FC236}">
                <a16:creationId xmlns:a16="http://schemas.microsoft.com/office/drawing/2014/main" id="{FDE8EDD3-DEC8-C834-4F1B-2D5A32645F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003800" y="4941888"/>
          <a:ext cx="1257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0" imgH="9944100" progId="Equation.DSMT4">
                  <p:embed/>
                </p:oleObj>
              </mc:Choice>
              <mc:Fallback>
                <p:oleObj name="Equation" r:id="rId2" imgW="9652000" imgH="9944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941888"/>
                        <a:ext cx="1257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88900" cap="flat" cmpd="sng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DF1A2CD-B585-B6C4-D34F-F8AC7251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33375"/>
            <a:ext cx="1008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itchFamily="2" charset="2"/>
              </a:rPr>
              <a:t></a:t>
            </a:r>
            <a:r>
              <a:rPr lang="en-US" altLang="zh-CN" sz="4400" baseline="-25000"/>
              <a:t>1</a:t>
            </a:r>
          </a:p>
        </p:txBody>
      </p:sp>
      <p:sp>
        <p:nvSpPr>
          <p:cNvPr id="144420" name="Rectangle 36">
            <a:extLst>
              <a:ext uri="{FF2B5EF4-FFF2-40B4-BE49-F238E27FC236}">
                <a16:creationId xmlns:a16="http://schemas.microsoft.com/office/drawing/2014/main" id="{BCCA16E0-7300-6CF5-35EA-73FD3239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196975"/>
            <a:ext cx="10795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itchFamily="2" charset="2"/>
              </a:rPr>
              <a:t></a:t>
            </a:r>
            <a:r>
              <a:rPr lang="en-US" altLang="zh-CN" sz="4400" baseline="-25000"/>
              <a:t>2</a:t>
            </a:r>
          </a:p>
        </p:txBody>
      </p:sp>
      <p:sp>
        <p:nvSpPr>
          <p:cNvPr id="144421" name="Rectangle 37">
            <a:extLst>
              <a:ext uri="{FF2B5EF4-FFF2-40B4-BE49-F238E27FC236}">
                <a16:creationId xmlns:a16="http://schemas.microsoft.com/office/drawing/2014/main" id="{A04FC29D-6EC2-A4E4-3BB3-E1E54EDF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0795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itchFamily="2" charset="2"/>
              </a:rPr>
              <a:t></a:t>
            </a:r>
            <a:r>
              <a:rPr lang="en-US" altLang="zh-CN" sz="4400" baseline="-25000"/>
              <a:t>3</a:t>
            </a:r>
          </a:p>
        </p:txBody>
      </p:sp>
      <p:sp>
        <p:nvSpPr>
          <p:cNvPr id="144422" name="Rectangle 38">
            <a:extLst>
              <a:ext uri="{FF2B5EF4-FFF2-40B4-BE49-F238E27FC236}">
                <a16:creationId xmlns:a16="http://schemas.microsoft.com/office/drawing/2014/main" id="{4649C67C-AD85-0B74-6B9F-B84D1F56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284538"/>
            <a:ext cx="10795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itchFamily="2" charset="2"/>
              </a:rPr>
              <a:t></a:t>
            </a:r>
            <a:r>
              <a:rPr lang="en-US" altLang="zh-CN" sz="4400" baseline="-25000"/>
              <a:t>n</a:t>
            </a:r>
          </a:p>
        </p:txBody>
      </p:sp>
      <p:graphicFrame>
        <p:nvGraphicFramePr>
          <p:cNvPr id="144423" name="Object 39">
            <a:extLst>
              <a:ext uri="{FF2B5EF4-FFF2-40B4-BE49-F238E27FC236}">
                <a16:creationId xmlns:a16="http://schemas.microsoft.com/office/drawing/2014/main" id="{D844F25E-C41C-DCD6-C102-3D8A0EE83D4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03575" y="4437063"/>
          <a:ext cx="11191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500" imgH="596900" progId="Equation.3">
                  <p:embed/>
                </p:oleObj>
              </mc:Choice>
              <mc:Fallback>
                <p:oleObj name="Equation" r:id="rId4" imgW="571500" imgH="596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437063"/>
                        <a:ext cx="11191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A6C952-B6D2-E67F-BC1B-2450344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90002-6F78-4846-8D21-92B62F045A41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9" grpId="0"/>
      <p:bldP spid="144420" grpId="0"/>
      <p:bldP spid="144421" grpId="0"/>
      <p:bldP spid="1444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>
            <a:extLst>
              <a:ext uri="{FF2B5EF4-FFF2-40B4-BE49-F238E27FC236}">
                <a16:creationId xmlns:a16="http://schemas.microsoft.com/office/drawing/2014/main" id="{87B021D1-D4FF-272E-D862-AB22713F1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0292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/>
              <a:t>下一步的问题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62AC0C48-1145-AA94-5B39-76E919FBE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8493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/>
              <a:t>无限集合的基数有多少个</a:t>
            </a:r>
            <a:r>
              <a:rPr lang="en-US" altLang="zh-CN"/>
              <a:t>?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6C5BC00A-0953-A0A5-62DE-94BF9DF9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8610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400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自然数集合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DF1C3981-D59D-8F6F-5BC0-1CC5D5F1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3155950"/>
            <a:ext cx="8610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400" b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其它的集合</a:t>
            </a:r>
            <a:r>
              <a:rPr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8" name="Rectangle 8">
            <a:extLst>
              <a:ext uri="{FF2B5EF4-FFF2-40B4-BE49-F238E27FC236}">
                <a16:creationId xmlns:a16="http://schemas.microsoft.com/office/drawing/2014/main" id="{5B981E48-77AB-8C77-81B8-23B0D69CC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164013"/>
            <a:ext cx="86106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400" b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实数集合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9" name="Rectangle 9">
            <a:extLst>
              <a:ext uri="{FF2B5EF4-FFF2-40B4-BE49-F238E27FC236}">
                <a16:creationId xmlns:a16="http://schemas.microsoft.com/office/drawing/2014/main" id="{2B6B6FDE-C451-57F3-2E5C-0B57AAC5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5157788"/>
            <a:ext cx="86106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400" b="0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其它的集合</a:t>
            </a:r>
            <a:r>
              <a:rPr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BFE970-F1E7-1896-854D-BB678C1B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EA10D471-E0AE-CD98-ED88-DC47EC38E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763" y="333375"/>
            <a:ext cx="7454900" cy="1311275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定理</a:t>
            </a:r>
            <a:r>
              <a:rPr lang="zh-CN" altLang="en-US" sz="3600" b="1">
                <a:latin typeface="Times New Roman" panose="02020603050405020304" pitchFamily="18" charset="0"/>
                <a:cs typeface="Arial" panose="020B0604020202020204" pitchFamily="34" charset="0"/>
              </a:rPr>
              <a:t>1.3.</a:t>
            </a:r>
            <a:r>
              <a:rPr lang="en-US" altLang="zh-CN" sz="3600" b="1"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Contor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基本定理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--1883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年由康托尔证明）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6396BE3-7A51-2A76-99CC-C57213E64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1644650"/>
            <a:ext cx="8496300" cy="45180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>
                <a:solidFill>
                  <a:schemeClr val="tx2"/>
                </a:solidFill>
              </a:rPr>
              <a:t>集合</a:t>
            </a:r>
            <a:r>
              <a:rPr lang="zh-CN" altLang="en-US" sz="3200" b="0">
                <a:solidFill>
                  <a:schemeClr val="tx2"/>
                </a:solidFill>
              </a:rPr>
              <a:t>Ａ</a:t>
            </a:r>
            <a:r>
              <a:rPr lang="zh-CN" altLang="en-US" sz="3200">
                <a:solidFill>
                  <a:schemeClr val="tx2"/>
                </a:solidFill>
              </a:rPr>
              <a:t>的元素不能与</a:t>
            </a:r>
            <a:r>
              <a:rPr lang="en-US" altLang="zh-CN" sz="3200">
                <a:solidFill>
                  <a:schemeClr val="tx2"/>
                </a:solidFill>
              </a:rPr>
              <a:t>A</a:t>
            </a:r>
            <a:r>
              <a:rPr lang="zh-CN" altLang="en-US" sz="3200">
                <a:solidFill>
                  <a:schemeClr val="tx2"/>
                </a:solidFill>
              </a:rPr>
              <a:t>的所有子集建立1-1映射。</a:t>
            </a:r>
            <a:r>
              <a:rPr lang="zh-CN" altLang="en-US" sz="3200"/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>
                <a:solidFill>
                  <a:schemeClr val="tx2"/>
                </a:solidFill>
              </a:rPr>
              <a:t>证明：反证法。</a:t>
            </a:r>
            <a:r>
              <a:rPr lang="zh-CN" altLang="en-US" sz="3200"/>
              <a:t>假设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zh-CN" altLang="en-US" sz="3200"/>
              <a:t>为</a:t>
            </a:r>
            <a:r>
              <a:rPr lang="en-US" altLang="zh-CN" sz="3200"/>
              <a:t>A</a:t>
            </a:r>
            <a:r>
              <a:rPr lang="zh-CN" altLang="en-US" sz="3200"/>
              <a:t>到2</a:t>
            </a:r>
            <a:r>
              <a:rPr lang="zh-CN" altLang="en-US" sz="3200" baseline="30000"/>
              <a:t>Ａ</a:t>
            </a:r>
            <a:r>
              <a:rPr lang="zh-CN" altLang="en-US" sz="3200"/>
              <a:t>上的1-1映射。令</a:t>
            </a:r>
            <a:br>
              <a:rPr lang="zh-CN" altLang="en-US" sz="3200"/>
            </a:br>
            <a:r>
              <a:rPr lang="zh-CN" altLang="en-US" sz="3200"/>
              <a:t>	Ｂ=</a:t>
            </a:r>
            <a:r>
              <a:rPr lang="zh-CN" altLang="en-US" sz="3200">
                <a:sym typeface="Symbol" pitchFamily="2" charset="2"/>
              </a:rPr>
              <a:t></a:t>
            </a:r>
            <a:r>
              <a:rPr lang="en-US" altLang="zh-CN" sz="3200"/>
              <a:t>x|x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</a:t>
            </a:r>
            <a:r>
              <a:rPr lang="zh-CN" altLang="en-US" sz="3200"/>
              <a:t>并且</a:t>
            </a:r>
            <a:r>
              <a:rPr lang="en-US" altLang="zh-CN" sz="3200"/>
              <a:t>x</a:t>
            </a:r>
            <a:r>
              <a:rPr lang="en-US" altLang="zh-CN" sz="3200">
                <a:sym typeface="Symbol" pitchFamily="2" charset="2"/>
              </a:rPr>
              <a:t></a:t>
            </a:r>
            <a:r>
              <a:rPr lang="en-US" altLang="zh-CN" sz="3200"/>
              <a:t>(x)</a:t>
            </a:r>
            <a:r>
              <a:rPr lang="en-US" altLang="zh-CN" sz="3200">
                <a:sym typeface="Symbol" pitchFamily="2" charset="2"/>
              </a:rPr>
              <a:t>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200"/>
              <a:t>显然，Ｂ</a:t>
            </a:r>
            <a:r>
              <a:rPr lang="en-US" altLang="zh-CN" sz="3200">
                <a:sym typeface="Symbol" pitchFamily="2" charset="2"/>
              </a:rPr>
              <a:t>A</a:t>
            </a:r>
            <a:r>
              <a:rPr lang="zh-CN" altLang="en-US" sz="3200">
                <a:sym typeface="Symbol" pitchFamily="2" charset="2"/>
              </a:rPr>
              <a:t>。</a:t>
            </a:r>
            <a:r>
              <a:rPr lang="zh-CN" altLang="en-US" sz="3200"/>
              <a:t>于是，存在唯一一个元素</a:t>
            </a:r>
            <a:r>
              <a:rPr lang="en-US" altLang="zh-CN" sz="3200"/>
              <a:t>b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A，</a:t>
            </a:r>
            <a:r>
              <a:rPr lang="zh-CN" altLang="en-US" sz="3200"/>
              <a:t>使得</a:t>
            </a:r>
            <a:r>
              <a:rPr lang="en-US" altLang="zh-CN" sz="3200">
                <a:sym typeface="Symbol" pitchFamily="2" charset="2"/>
              </a:rPr>
              <a:t>           </a:t>
            </a:r>
            <a:r>
              <a:rPr lang="en-US" altLang="zh-CN" sz="3200"/>
              <a:t>(b) =</a:t>
            </a:r>
            <a:r>
              <a:rPr lang="zh-CN" altLang="en-US" sz="3200"/>
              <a:t>Ｂ</a:t>
            </a:r>
          </a:p>
        </p:txBody>
      </p:sp>
      <p:sp>
        <p:nvSpPr>
          <p:cNvPr id="96259" name="Rectangle 4">
            <a:extLst>
              <a:ext uri="{FF2B5EF4-FFF2-40B4-BE49-F238E27FC236}">
                <a16:creationId xmlns:a16="http://schemas.microsoft.com/office/drawing/2014/main" id="{56FAF7E8-7694-0E24-BA26-F917C2C5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90AE1B-1AF4-45D8-7746-37C34F4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3">
            <a:extLst>
              <a:ext uri="{FF2B5EF4-FFF2-40B4-BE49-F238E27FC236}">
                <a16:creationId xmlns:a16="http://schemas.microsoft.com/office/drawing/2014/main" id="{8E036626-1252-E1C1-95F6-4D841F061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4572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4000"/>
              <a:t>    </a:t>
            </a:r>
            <a:r>
              <a:rPr lang="zh-CN" altLang="en-US" sz="3300"/>
              <a:t>若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B</a:t>
            </a:r>
            <a:r>
              <a:rPr lang="zh-CN" altLang="en-US" sz="3300"/>
              <a:t>，则由</a:t>
            </a:r>
            <a:r>
              <a:rPr lang="en-US" altLang="zh-CN" sz="3300"/>
              <a:t>B</a:t>
            </a:r>
            <a:r>
              <a:rPr lang="zh-CN" altLang="en-US" sz="3300"/>
              <a:t>的定义知，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</a:t>
            </a:r>
            <a:r>
              <a:rPr lang="en-US" altLang="zh-CN" sz="3300"/>
              <a:t>(b)=B,</a:t>
            </a:r>
            <a:r>
              <a:rPr lang="zh-CN" altLang="en-US" sz="3300"/>
              <a:t>即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</a:t>
            </a:r>
            <a:r>
              <a:rPr lang="en-US" altLang="zh-CN" sz="3300"/>
              <a:t>B，</a:t>
            </a:r>
            <a:r>
              <a:rPr lang="zh-CN" altLang="en-US" sz="3300"/>
              <a:t>矛盾。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/>
              <a:t>    若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</a:t>
            </a:r>
            <a:r>
              <a:rPr lang="zh-CN" altLang="en-US" sz="3300"/>
              <a:t>Ｂ, 因为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(b) =</a:t>
            </a:r>
            <a:r>
              <a:rPr lang="zh-CN" altLang="en-US" sz="3300"/>
              <a:t>Ｂ, 所以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</a:t>
            </a:r>
            <a:r>
              <a:rPr lang="en-US" altLang="zh-CN" sz="3300"/>
              <a:t>(b)，</a:t>
            </a:r>
            <a:r>
              <a:rPr lang="zh-CN" altLang="en-US" sz="3300"/>
              <a:t>于是由Ｂ的定义知，</a:t>
            </a:r>
            <a:r>
              <a:rPr lang="en-US" altLang="zh-CN" sz="3300"/>
              <a:t>b</a:t>
            </a:r>
            <a:r>
              <a:rPr lang="en-US" altLang="zh-CN" sz="3300">
                <a:sym typeface="Symbol" pitchFamily="2" charset="2"/>
              </a:rPr>
              <a:t></a:t>
            </a:r>
            <a:r>
              <a:rPr lang="en-US" altLang="zh-CN" sz="3300"/>
              <a:t>B，</a:t>
            </a:r>
            <a:r>
              <a:rPr lang="zh-CN" altLang="en-US" sz="3300"/>
              <a:t>矛盾。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/>
              <a:t>    因此，在Ａ与</a:t>
            </a:r>
            <a:r>
              <a:rPr lang="en-US" altLang="zh-CN" sz="3300"/>
              <a:t>A</a:t>
            </a:r>
            <a:r>
              <a:rPr lang="zh-CN" altLang="en-US" sz="3300"/>
              <a:t>的所有子集为元素的集合之间，不能建立1-1映射。 </a:t>
            </a:r>
          </a:p>
        </p:txBody>
      </p:sp>
      <p:sp>
        <p:nvSpPr>
          <p:cNvPr id="98306" name="Rectangle 4">
            <a:extLst>
              <a:ext uri="{FF2B5EF4-FFF2-40B4-BE49-F238E27FC236}">
                <a16:creationId xmlns:a16="http://schemas.microsoft.com/office/drawing/2014/main" id="{F869BC5A-1434-38CC-DBF6-5AFBFF11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2E8910-7647-E341-3D3C-35BF73D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363C4C11-38BB-548D-9795-0386C1C02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连续统问题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4A50908E-C5F8-EE57-FFA3-3EA625558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0228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200"/>
              <a:t>根据定理1.3.</a:t>
            </a:r>
            <a:r>
              <a:rPr lang="en-US" altLang="zh-CN" sz="3200"/>
              <a:t>7</a:t>
            </a:r>
            <a:r>
              <a:rPr lang="zh-CN" altLang="en-US" sz="3200"/>
              <a:t>，我们可以构造基数任意大的集合。如|</a:t>
            </a:r>
            <a:r>
              <a:rPr lang="en-US" altLang="zh-CN" sz="3200"/>
              <a:t>R|&lt;|2</a:t>
            </a:r>
            <a:r>
              <a:rPr lang="en-US" altLang="zh-CN" sz="3200" baseline="30000"/>
              <a:t>R</a:t>
            </a:r>
            <a:r>
              <a:rPr lang="en-US" altLang="zh-CN" sz="3200"/>
              <a:t>|&lt; ……</a:t>
            </a:r>
            <a:endParaRPr lang="zh-CN" altLang="en-US" sz="3200"/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200"/>
              <a:t>按照基数的大小可排为：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/>
              <a:t> </a:t>
            </a:r>
            <a:r>
              <a:rPr lang="en-US" altLang="zh-CN" sz="3200"/>
              <a:t>0, 1, 2, …, n, …, </a:t>
            </a:r>
            <a:r>
              <a:rPr lang="en-US" altLang="zh-CN" sz="3200">
                <a:sym typeface="Symbol" pitchFamily="2" charset="2"/>
              </a:rPr>
              <a:t></a:t>
            </a:r>
            <a:r>
              <a:rPr lang="en-US" altLang="zh-CN" sz="3200" baseline="-30000"/>
              <a:t>0</a:t>
            </a:r>
            <a:r>
              <a:rPr lang="en-US" altLang="zh-CN" sz="3200"/>
              <a:t>, </a:t>
            </a:r>
            <a:r>
              <a:rPr lang="en-US" altLang="zh-CN" sz="3200">
                <a:sym typeface="Symbol" pitchFamily="2" charset="2"/>
              </a:rPr>
              <a:t></a:t>
            </a:r>
            <a:r>
              <a:rPr lang="en-US" altLang="zh-CN" sz="3200" baseline="-30000"/>
              <a:t>1</a:t>
            </a:r>
            <a:r>
              <a:rPr lang="en-US" altLang="zh-CN" sz="3200"/>
              <a:t>,</a:t>
            </a:r>
            <a:r>
              <a:rPr lang="en-US" altLang="zh-CN" sz="3200">
                <a:sym typeface="Symbol" pitchFamily="2" charset="2"/>
              </a:rPr>
              <a:t></a:t>
            </a:r>
            <a:r>
              <a:rPr lang="en-US" altLang="zh-CN" sz="3200" baseline="-30000"/>
              <a:t>2</a:t>
            </a:r>
            <a:r>
              <a:rPr lang="en-US" altLang="zh-CN" sz="3200"/>
              <a:t> ……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/>
              <a:t>是否存在集合</a:t>
            </a:r>
            <a:r>
              <a:rPr lang="en-US" altLang="zh-CN" sz="3200"/>
              <a:t>S，</a:t>
            </a:r>
            <a:r>
              <a:rPr lang="zh-CN" altLang="en-US" sz="3200"/>
              <a:t>使得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/>
              <a:t>            </a:t>
            </a:r>
            <a:r>
              <a:rPr lang="zh-CN" altLang="en-US" sz="3200">
                <a:sym typeface="Symbol" pitchFamily="2" charset="2"/>
              </a:rPr>
              <a:t></a:t>
            </a:r>
            <a:r>
              <a:rPr lang="zh-CN" altLang="en-US" sz="3200" baseline="-30000"/>
              <a:t>0</a:t>
            </a:r>
            <a:r>
              <a:rPr lang="zh-CN" altLang="en-US" sz="3200"/>
              <a:t>&lt; |</a:t>
            </a:r>
            <a:r>
              <a:rPr lang="en-US" altLang="zh-CN" sz="3200"/>
              <a:t>S| &lt;</a:t>
            </a:r>
            <a:r>
              <a:rPr lang="en-US" altLang="zh-CN" sz="3200">
                <a:sym typeface="Symbol" pitchFamily="2" charset="2"/>
              </a:rPr>
              <a:t></a:t>
            </a:r>
            <a:r>
              <a:rPr lang="en-US" altLang="zh-CN" sz="3200" baseline="-30000"/>
              <a:t>1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即能否找到一实数集的子集，它是不可数集合，但又不能与实数集合建立一一对应。</a:t>
            </a:r>
            <a:r>
              <a:rPr lang="zh-CN" altLang="en-US" sz="3200"/>
              <a:t> </a:t>
            </a:r>
          </a:p>
        </p:txBody>
      </p:sp>
      <p:sp>
        <p:nvSpPr>
          <p:cNvPr id="100355" name="Rectangle 4">
            <a:extLst>
              <a:ext uri="{FF2B5EF4-FFF2-40B4-BE49-F238E27FC236}">
                <a16:creationId xmlns:a16="http://schemas.microsoft.com/office/drawing/2014/main" id="{DBFB9411-461C-31F3-C6B6-4072ABD4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62E421-DD7E-1FAA-8E85-7CF016E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内容占位符 2">
            <a:extLst>
              <a:ext uri="{FF2B5EF4-FFF2-40B4-BE49-F238E27FC236}">
                <a16:creationId xmlns:a16="http://schemas.microsoft.com/office/drawing/2014/main" id="{AD7833B1-40B4-6CF8-90D8-001CB931D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14313"/>
            <a:ext cx="8839200" cy="6500812"/>
          </a:xfrm>
        </p:spPr>
        <p:txBody>
          <a:bodyPr/>
          <a:lstStyle/>
          <a:p>
            <a:r>
              <a:rPr lang="zh-CN" altLang="en-US" sz="3200">
                <a:solidFill>
                  <a:schemeClr val="tx2"/>
                </a:solidFill>
              </a:rPr>
              <a:t>习题</a:t>
            </a:r>
            <a:r>
              <a:rPr lang="en-US" altLang="zh-CN" sz="3200">
                <a:solidFill>
                  <a:schemeClr val="tx2"/>
                </a:solidFill>
              </a:rPr>
              <a:t>1.3-3.</a:t>
            </a:r>
            <a:r>
              <a:rPr lang="zh-CN" altLang="zh-CN" sz="3200">
                <a:solidFill>
                  <a:schemeClr val="tx2"/>
                </a:solidFill>
              </a:rPr>
              <a:t>设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zh-CN" altLang="zh-CN" sz="3200">
                <a:solidFill>
                  <a:schemeClr val="tx2"/>
                </a:solidFill>
              </a:rPr>
              <a:t>是集合</a:t>
            </a:r>
            <a:r>
              <a:rPr lang="en-US" altLang="zh-CN" sz="3200">
                <a:solidFill>
                  <a:schemeClr val="tx2"/>
                </a:solidFill>
              </a:rPr>
              <a:t>M</a:t>
            </a:r>
            <a:r>
              <a:rPr lang="zh-CN" altLang="zh-CN" sz="3200">
                <a:solidFill>
                  <a:schemeClr val="tx2"/>
                </a:solidFill>
              </a:rPr>
              <a:t>到集合</a:t>
            </a:r>
            <a:r>
              <a:rPr lang="en-US" altLang="zh-CN" sz="3200">
                <a:solidFill>
                  <a:schemeClr val="tx2"/>
                </a:solidFill>
              </a:rPr>
              <a:t>N</a:t>
            </a:r>
            <a:r>
              <a:rPr lang="zh-CN" altLang="zh-CN" sz="3200">
                <a:solidFill>
                  <a:schemeClr val="tx2"/>
                </a:solidFill>
              </a:rPr>
              <a:t>内的映射，证明对</a:t>
            </a:r>
            <a:r>
              <a:rPr lang="en-US" altLang="zh-CN" sz="3200">
                <a:solidFill>
                  <a:schemeClr val="tx2"/>
                </a:solidFill>
              </a:rPr>
              <a:t>M</a:t>
            </a:r>
            <a:r>
              <a:rPr lang="zh-CN" altLang="zh-CN" sz="3200">
                <a:solidFill>
                  <a:schemeClr val="tx2"/>
                </a:solidFill>
              </a:rPr>
              <a:t>的任意子集</a:t>
            </a:r>
            <a:r>
              <a:rPr lang="en-US" altLang="zh-CN" sz="3200">
                <a:solidFill>
                  <a:schemeClr val="tx2"/>
                </a:solidFill>
              </a:rPr>
              <a:t>A</a:t>
            </a:r>
            <a:r>
              <a:rPr lang="zh-CN" altLang="zh-CN" sz="3200">
                <a:solidFill>
                  <a:schemeClr val="tx2"/>
                </a:solidFill>
              </a:rPr>
              <a:t>，</a:t>
            </a:r>
            <a:r>
              <a:rPr lang="en-US" altLang="zh-CN" sz="3200">
                <a:solidFill>
                  <a:schemeClr val="tx2"/>
                </a:solidFill>
              </a:rPr>
              <a:t>B</a:t>
            </a:r>
            <a:r>
              <a:rPr lang="zh-CN" altLang="zh-CN" sz="3200">
                <a:solidFill>
                  <a:schemeClr val="tx2"/>
                </a:solidFill>
              </a:rPr>
              <a:t>，</a:t>
            </a:r>
            <a:endParaRPr lang="zh-CN" altLang="en-US" sz="320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zh-CN" sz="3200">
                <a:solidFill>
                  <a:schemeClr val="tx2"/>
                </a:solidFill>
              </a:rPr>
              <a:t>有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( A</a:t>
            </a:r>
            <a:r>
              <a:rPr lang="zh-CN" altLang="zh-CN" sz="3200">
                <a:solidFill>
                  <a:schemeClr val="tx2"/>
                </a:solidFill>
              </a:rPr>
              <a:t>∩</a:t>
            </a:r>
            <a:r>
              <a:rPr lang="en-US" altLang="zh-CN" sz="3200">
                <a:solidFill>
                  <a:schemeClr val="tx2"/>
                </a:solidFill>
              </a:rPr>
              <a:t>B) 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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 (A)</a:t>
            </a:r>
            <a:r>
              <a:rPr lang="zh-CN" altLang="zh-CN" sz="3200">
                <a:solidFill>
                  <a:schemeClr val="tx2"/>
                </a:solidFill>
              </a:rPr>
              <a:t>∩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 (B)</a:t>
            </a:r>
            <a:r>
              <a:rPr lang="zh-CN" altLang="zh-CN" sz="3200">
                <a:solidFill>
                  <a:schemeClr val="tx2"/>
                </a:solidFill>
              </a:rPr>
              <a:t>，举例说明：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( A</a:t>
            </a:r>
            <a:r>
              <a:rPr lang="zh-CN" altLang="zh-CN" sz="3200">
                <a:solidFill>
                  <a:schemeClr val="tx2"/>
                </a:solidFill>
              </a:rPr>
              <a:t>∩</a:t>
            </a:r>
            <a:r>
              <a:rPr lang="en-US" altLang="zh-CN" sz="3200">
                <a:solidFill>
                  <a:schemeClr val="tx2"/>
                </a:solidFill>
              </a:rPr>
              <a:t>B) = 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 (A)</a:t>
            </a:r>
            <a:r>
              <a:rPr lang="zh-CN" altLang="zh-CN" sz="3200">
                <a:solidFill>
                  <a:schemeClr val="tx2"/>
                </a:solidFill>
              </a:rPr>
              <a:t>∩</a:t>
            </a:r>
            <a:r>
              <a:rPr lang="en-US" altLang="zh-CN" sz="320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chemeClr val="tx2"/>
                </a:solidFill>
              </a:rPr>
              <a:t> (B)</a:t>
            </a:r>
            <a:r>
              <a:rPr lang="zh-CN" altLang="zh-CN" sz="3200">
                <a:solidFill>
                  <a:schemeClr val="tx2"/>
                </a:solidFill>
              </a:rPr>
              <a:t>不成立。</a:t>
            </a:r>
            <a:endParaRPr lang="en-US" altLang="zh-CN" sz="3200">
              <a:solidFill>
                <a:schemeClr val="tx2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br>
              <a:rPr lang="en-US" altLang="zh-CN"/>
            </a:br>
            <a:r>
              <a:rPr lang="zh-CN" altLang="zh-CN" sz="3200"/>
              <a:t>证明：对任意</a:t>
            </a:r>
            <a:r>
              <a:rPr lang="en-US" altLang="zh-CN" sz="3200"/>
              <a:t>y</a:t>
            </a:r>
            <a:r>
              <a:rPr lang="en-US" altLang="zh-CN" sz="3200">
                <a:sym typeface="Symbol" pitchFamily="2" charset="2"/>
              </a:rPr>
              <a:t></a:t>
            </a:r>
            <a:r>
              <a:rPr lang="en-US" altLang="zh-CN" sz="3200"/>
              <a:t>(A</a:t>
            </a:r>
            <a:r>
              <a:rPr lang="zh-CN" altLang="zh-CN" sz="3200"/>
              <a:t>∩</a:t>
            </a:r>
            <a:r>
              <a:rPr lang="en-US" altLang="zh-CN" sz="3200"/>
              <a:t>B) </a:t>
            </a:r>
            <a:r>
              <a:rPr lang="en-US" altLang="zh-CN" sz="3200">
                <a:sym typeface="Symbol" pitchFamily="2" charset="2"/>
              </a:rPr>
              <a:t></a:t>
            </a:r>
            <a:r>
              <a:rPr lang="en-US" altLang="zh-CN" sz="3200"/>
              <a:t>N</a:t>
            </a:r>
            <a:r>
              <a:rPr lang="zh-CN" altLang="zh-CN" sz="3200"/>
              <a:t>，则存在</a:t>
            </a:r>
            <a:r>
              <a:rPr lang="en-US" altLang="zh-CN" sz="3200"/>
              <a:t>y</a:t>
            </a:r>
            <a:r>
              <a:rPr lang="zh-CN" altLang="zh-CN" sz="3200"/>
              <a:t>的原象</a:t>
            </a:r>
            <a:r>
              <a:rPr lang="en-US" altLang="zh-CN" sz="3200"/>
              <a:t>x</a:t>
            </a:r>
            <a:r>
              <a:rPr lang="zh-CN" altLang="zh-CN" sz="3200"/>
              <a:t>，使得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(x)=y</a:t>
            </a:r>
            <a:r>
              <a:rPr lang="zh-CN" altLang="zh-CN" sz="3200"/>
              <a:t>，因</a:t>
            </a:r>
            <a:r>
              <a:rPr lang="en-US" altLang="zh-CN" sz="3200"/>
              <a:t>y</a:t>
            </a:r>
            <a:r>
              <a:rPr lang="en-US" altLang="zh-CN" sz="3200">
                <a:sym typeface="Symbol" pitchFamily="2" charset="2"/>
              </a:rPr>
              <a:t></a:t>
            </a:r>
            <a:r>
              <a:rPr lang="en-US" altLang="zh-CN" sz="3200"/>
              <a:t>( A</a:t>
            </a:r>
            <a:r>
              <a:rPr lang="zh-CN" altLang="zh-CN" sz="3200"/>
              <a:t>∩</a:t>
            </a:r>
            <a:r>
              <a:rPr lang="en-US" altLang="zh-CN" sz="3200"/>
              <a:t>B)</a:t>
            </a:r>
            <a:r>
              <a:rPr lang="zh-CN" altLang="zh-CN" sz="3200"/>
              <a:t>，所以</a:t>
            </a:r>
            <a:r>
              <a:rPr lang="en-US" altLang="zh-CN" sz="3200"/>
              <a:t>x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</a:t>
            </a:r>
            <a:r>
              <a:rPr lang="zh-CN" altLang="zh-CN" sz="3200"/>
              <a:t>∩</a:t>
            </a:r>
            <a:r>
              <a:rPr lang="en-US" altLang="zh-CN" sz="3200"/>
              <a:t>B</a:t>
            </a:r>
            <a:r>
              <a:rPr lang="zh-CN" altLang="zh-CN" sz="3200"/>
              <a:t>，即</a:t>
            </a:r>
            <a:r>
              <a:rPr lang="en-US" altLang="zh-CN" sz="3200"/>
              <a:t>x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A</a:t>
            </a:r>
            <a:r>
              <a:rPr lang="zh-CN" altLang="zh-CN" sz="3200"/>
              <a:t>并且</a:t>
            </a:r>
            <a:r>
              <a:rPr lang="en-US" altLang="zh-CN" sz="3200"/>
              <a:t>x</a:t>
            </a:r>
            <a:r>
              <a:rPr lang="en-US" altLang="zh-CN" sz="3200">
                <a:sym typeface="Symbol" pitchFamily="2" charset="2"/>
              </a:rPr>
              <a:t></a:t>
            </a:r>
            <a:r>
              <a:rPr lang="en-US" altLang="zh-CN" sz="3200"/>
              <a:t>B</a:t>
            </a:r>
            <a:r>
              <a:rPr lang="zh-CN" altLang="zh-CN" sz="3200"/>
              <a:t>，所以有</a:t>
            </a:r>
            <a:r>
              <a:rPr lang="en-US" altLang="zh-CN" sz="3200"/>
              <a:t> y</a:t>
            </a:r>
            <a:r>
              <a:rPr lang="en-US" altLang="zh-CN" sz="3200">
                <a:sym typeface="Symbol" pitchFamily="2" charset="2"/>
              </a:rPr>
              <a:t></a:t>
            </a:r>
            <a:r>
              <a:rPr lang="en-US" altLang="zh-CN" sz="3200"/>
              <a:t>(A)</a:t>
            </a:r>
            <a:r>
              <a:rPr lang="zh-CN" altLang="zh-CN" sz="3200"/>
              <a:t>且</a:t>
            </a:r>
            <a:r>
              <a:rPr lang="en-US" altLang="zh-CN" sz="3200"/>
              <a:t>y</a:t>
            </a:r>
            <a:r>
              <a:rPr lang="en-US" altLang="zh-CN" sz="3200">
                <a:sym typeface="Symbol" pitchFamily="2" charset="2"/>
              </a:rPr>
              <a:t></a:t>
            </a:r>
            <a:r>
              <a:rPr lang="en-US" altLang="zh-CN" sz="3200"/>
              <a:t>(B)</a:t>
            </a:r>
            <a:r>
              <a:rPr lang="zh-CN" altLang="zh-CN" sz="3200"/>
              <a:t>，即</a:t>
            </a:r>
            <a:r>
              <a:rPr lang="en-US" altLang="zh-CN" sz="3200"/>
              <a:t>y</a:t>
            </a:r>
            <a:r>
              <a:rPr lang="en-US" altLang="zh-CN" sz="3200">
                <a:sym typeface="Symbol" pitchFamily="2" charset="2"/>
              </a:rPr>
              <a:t></a:t>
            </a:r>
            <a:r>
              <a:rPr lang="en-US" altLang="zh-CN" sz="3200"/>
              <a:t> (A)</a:t>
            </a:r>
            <a:r>
              <a:rPr lang="zh-CN" altLang="zh-CN" sz="3200"/>
              <a:t>∩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 (B)</a:t>
            </a:r>
            <a:r>
              <a:rPr lang="zh-CN" altLang="zh-CN" sz="3200"/>
              <a:t>，故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( A</a:t>
            </a:r>
            <a:r>
              <a:rPr lang="zh-CN" altLang="zh-CN" sz="3200"/>
              <a:t>∩</a:t>
            </a:r>
            <a:r>
              <a:rPr lang="en-US" altLang="zh-CN" sz="3200"/>
              <a:t>B) </a:t>
            </a:r>
            <a:r>
              <a:rPr lang="en-US" altLang="zh-CN" sz="3200">
                <a:sym typeface="Symbol" pitchFamily="2" charset="2"/>
              </a:rPr>
              <a:t></a:t>
            </a:r>
            <a:r>
              <a:rPr lang="en-US" altLang="zh-CN" sz="3200"/>
              <a:t> 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 (A)</a:t>
            </a:r>
            <a:r>
              <a:rPr lang="zh-CN" altLang="zh-CN" sz="3200"/>
              <a:t>∩</a:t>
            </a:r>
            <a:r>
              <a:rPr lang="en-US" altLang="zh-CN" sz="3200">
                <a:sym typeface="Symbol" pitchFamily="2" charset="2"/>
              </a:rPr>
              <a:t></a:t>
            </a:r>
            <a:r>
              <a:rPr lang="en-US" altLang="zh-CN" sz="3200"/>
              <a:t> (B)</a:t>
            </a:r>
            <a:r>
              <a:rPr lang="zh-CN" altLang="zh-CN" sz="3200"/>
              <a:t>。</a:t>
            </a:r>
            <a:br>
              <a:rPr lang="en-US" altLang="zh-CN"/>
            </a:br>
            <a:br>
              <a:rPr lang="en-US" altLang="zh-CN"/>
            </a:b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内容占位符 2">
            <a:extLst>
              <a:ext uri="{FF2B5EF4-FFF2-40B4-BE49-F238E27FC236}">
                <a16:creationId xmlns:a16="http://schemas.microsoft.com/office/drawing/2014/main" id="{9D490B0C-25D7-5AA6-249B-ED6F77525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85750"/>
            <a:ext cx="8839200" cy="6357938"/>
          </a:xfrm>
        </p:spPr>
        <p:txBody>
          <a:bodyPr/>
          <a:lstStyle/>
          <a:p>
            <a:r>
              <a:rPr lang="zh-CN" altLang="zh-CN" sz="3200" dirty="0">
                <a:solidFill>
                  <a:schemeClr val="tx2"/>
                </a:solidFill>
              </a:rPr>
              <a:t>举例说明：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dirty="0">
                <a:solidFill>
                  <a:schemeClr val="tx2"/>
                </a:solidFill>
              </a:rPr>
              <a:t>( A</a:t>
            </a:r>
            <a:r>
              <a:rPr lang="zh-CN" altLang="zh-CN" sz="3200" dirty="0">
                <a:solidFill>
                  <a:schemeClr val="tx2"/>
                </a:solidFill>
              </a:rPr>
              <a:t>∩</a:t>
            </a:r>
            <a:r>
              <a:rPr lang="en-US" altLang="zh-CN" sz="3200" dirty="0">
                <a:solidFill>
                  <a:schemeClr val="tx2"/>
                </a:solidFill>
              </a:rPr>
              <a:t>B) = 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dirty="0">
                <a:solidFill>
                  <a:schemeClr val="tx2"/>
                </a:solidFill>
              </a:rPr>
              <a:t> (A)</a:t>
            </a:r>
            <a:r>
              <a:rPr lang="zh-CN" altLang="zh-CN" sz="3200" dirty="0">
                <a:solidFill>
                  <a:schemeClr val="tx2"/>
                </a:solidFill>
              </a:rPr>
              <a:t>∩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dirty="0">
                <a:solidFill>
                  <a:schemeClr val="tx2"/>
                </a:solidFill>
              </a:rPr>
              <a:t> (B)</a:t>
            </a:r>
            <a:r>
              <a:rPr lang="zh-CN" altLang="zh-CN" sz="3200" dirty="0">
                <a:solidFill>
                  <a:schemeClr val="tx2"/>
                </a:solidFill>
              </a:rPr>
              <a:t>不成立。</a:t>
            </a:r>
            <a:endParaRPr lang="en-US" altLang="zh-CN" sz="32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sz="3200" dirty="0"/>
          </a:p>
          <a:p>
            <a:r>
              <a:rPr lang="zh-CN" altLang="zh-CN" sz="3200" dirty="0"/>
              <a:t>例：设</a:t>
            </a:r>
            <a:r>
              <a:rPr lang="en-US" altLang="zh-CN" sz="3200" dirty="0"/>
              <a:t>M={1</a:t>
            </a:r>
            <a:r>
              <a:rPr lang="zh-CN" altLang="zh-CN" sz="3200" dirty="0"/>
              <a:t>，</a:t>
            </a:r>
            <a:r>
              <a:rPr lang="en-US" altLang="zh-CN" sz="3200" dirty="0"/>
              <a:t>2</a:t>
            </a:r>
            <a:r>
              <a:rPr lang="zh-CN" altLang="zh-CN" sz="3200" dirty="0"/>
              <a:t>，</a:t>
            </a:r>
            <a:r>
              <a:rPr lang="en-US" altLang="zh-CN" sz="3200" dirty="0"/>
              <a:t>3}</a:t>
            </a:r>
            <a:r>
              <a:rPr lang="zh-CN" altLang="zh-CN" sz="3200" dirty="0"/>
              <a:t>，</a:t>
            </a:r>
            <a:r>
              <a:rPr lang="en-US" altLang="zh-CN" sz="3200" dirty="0"/>
              <a:t>N={a , b}</a:t>
            </a:r>
          </a:p>
          <a:p>
            <a:r>
              <a:rPr lang="en-US" altLang="zh-CN" sz="3200" dirty="0"/>
              <a:t>A={1</a:t>
            </a:r>
            <a:r>
              <a:rPr lang="zh-CN" altLang="zh-CN" sz="3200" dirty="0"/>
              <a:t>，</a:t>
            </a:r>
            <a:r>
              <a:rPr lang="en-US" altLang="zh-CN" sz="3200" dirty="0"/>
              <a:t>2}</a:t>
            </a:r>
            <a:r>
              <a:rPr lang="zh-CN" altLang="zh-CN" sz="3200" dirty="0"/>
              <a:t>，</a:t>
            </a:r>
            <a:r>
              <a:rPr lang="en-US" altLang="zh-CN" sz="3200" dirty="0"/>
              <a:t>B={2</a:t>
            </a:r>
            <a:r>
              <a:rPr lang="zh-CN" altLang="zh-CN" sz="3200" dirty="0"/>
              <a:t>，</a:t>
            </a:r>
            <a:r>
              <a:rPr lang="en-US" altLang="zh-CN" sz="3200" dirty="0"/>
              <a:t>3}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zh-CN" altLang="zh-CN" sz="3200" dirty="0"/>
              <a:t>：</a:t>
            </a:r>
            <a:r>
              <a:rPr lang="en-US" altLang="zh-CN" sz="3200" dirty="0"/>
              <a:t>1</a:t>
            </a:r>
            <a:r>
              <a:rPr lang="en-US" altLang="zh-CN" sz="3200" dirty="0">
                <a:sym typeface="Symbol" pitchFamily="2" charset="2"/>
              </a:rPr>
              <a:t></a:t>
            </a:r>
            <a:r>
              <a:rPr lang="en-US" altLang="zh-CN" sz="3200" dirty="0"/>
              <a:t>a</a:t>
            </a:r>
            <a:br>
              <a:rPr lang="en-US" altLang="zh-CN" sz="3200" dirty="0"/>
            </a:br>
            <a:r>
              <a:rPr lang="en-US" altLang="zh-CN" sz="3200" dirty="0"/>
              <a:t>          2</a:t>
            </a:r>
            <a:r>
              <a:rPr lang="en-US" altLang="zh-CN" sz="3200" dirty="0">
                <a:sym typeface="Symbol" pitchFamily="2" charset="2"/>
              </a:rPr>
              <a:t></a:t>
            </a:r>
            <a:r>
              <a:rPr lang="en-US" altLang="zh-CN" sz="3200" dirty="0"/>
              <a:t>b</a:t>
            </a:r>
            <a:br>
              <a:rPr lang="en-US" altLang="zh-CN" sz="3200" dirty="0"/>
            </a:br>
            <a:r>
              <a:rPr lang="en-US" altLang="zh-CN" sz="3200" dirty="0"/>
              <a:t>          3</a:t>
            </a:r>
            <a:r>
              <a:rPr lang="en-US" altLang="zh-CN" sz="3200" dirty="0">
                <a:sym typeface="Symbol" pitchFamily="2" charset="2"/>
              </a:rPr>
              <a:t></a:t>
            </a:r>
            <a:r>
              <a:rPr lang="en-US" altLang="zh-CN" sz="3200" dirty="0"/>
              <a:t> a</a:t>
            </a:r>
            <a:br>
              <a:rPr lang="en-US" altLang="zh-CN" sz="3200" dirty="0"/>
            </a:br>
            <a:r>
              <a:rPr lang="en-US" altLang="zh-CN" sz="3200" dirty="0"/>
              <a:t>       </a:t>
            </a:r>
            <a:br>
              <a:rPr lang="en-US" altLang="zh-CN" sz="3200" dirty="0"/>
            </a:br>
            <a:r>
              <a:rPr lang="zh-CN" altLang="zh-CN" sz="3200" dirty="0"/>
              <a:t>则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 A</a:t>
            </a:r>
            <a:r>
              <a:rPr lang="zh-CN" altLang="zh-CN" sz="3200" dirty="0"/>
              <a:t>∩</a:t>
            </a:r>
            <a:r>
              <a:rPr lang="en-US" altLang="zh-CN" sz="3200" dirty="0"/>
              <a:t>B)=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 {2})={b}</a:t>
            </a: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 (A)</a:t>
            </a:r>
            <a:r>
              <a:rPr lang="zh-CN" altLang="zh-CN" sz="3200" dirty="0"/>
              <a:t>∩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 (B)= {a</a:t>
            </a:r>
            <a:r>
              <a:rPr lang="zh-CN" altLang="zh-CN" sz="3200" dirty="0"/>
              <a:t>，</a:t>
            </a:r>
            <a:r>
              <a:rPr lang="en-US" altLang="zh-CN" sz="3200" dirty="0"/>
              <a:t>b}</a:t>
            </a:r>
            <a:r>
              <a:rPr lang="zh-CN" altLang="zh-CN" sz="3200" dirty="0"/>
              <a:t>∩</a:t>
            </a:r>
            <a:r>
              <a:rPr lang="en-US" altLang="zh-CN" sz="3200" dirty="0"/>
              <a:t>{a</a:t>
            </a:r>
            <a:r>
              <a:rPr lang="zh-CN" altLang="zh-CN" sz="3200" dirty="0"/>
              <a:t>，</a:t>
            </a:r>
            <a:r>
              <a:rPr lang="en-US" altLang="zh-CN" sz="3200" dirty="0"/>
              <a:t>b}={a</a:t>
            </a:r>
            <a:r>
              <a:rPr lang="zh-CN" altLang="zh-CN" sz="3200" dirty="0"/>
              <a:t>，</a:t>
            </a:r>
            <a:r>
              <a:rPr lang="en-US" altLang="zh-CN" sz="3200" dirty="0"/>
              <a:t>b}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37645B2-29DF-DFFC-D53C-7A18434F0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F329B-4F39-044A-A8FC-ED6CD4595F30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F6B910A-D4C7-05D0-F32E-476F2019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1346"/>
            <a:ext cx="8929687" cy="646331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CFAAEB7-1D3A-5D08-CCDA-1AC59F6C2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8" y="908050"/>
            <a:ext cx="8683625" cy="5862638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A={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B={1,2}</a:t>
            </a:r>
            <a:r>
              <a:rPr lang="zh-CN" altLang="en-US" dirty="0"/>
              <a:t>，请分别写出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的不同关系和不同映射。</a:t>
            </a:r>
          </a:p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解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：</a:t>
            </a:r>
            <a:r>
              <a:rPr lang="en-US" altLang="zh-CN" dirty="0">
                <a:sym typeface="Wingdings" pitchFamily="2" charset="2"/>
              </a:rPr>
              <a:t>|A|=2, |B|=2, </a:t>
            </a:r>
            <a:r>
              <a:rPr lang="zh-CN" altLang="en-US" dirty="0">
                <a:sym typeface="Wingdings" pitchFamily="2" charset="2"/>
              </a:rPr>
              <a:t>所以</a:t>
            </a:r>
            <a:r>
              <a:rPr lang="en-US" altLang="zh-CN" dirty="0">
                <a:sym typeface="Wingdings" pitchFamily="2" charset="2"/>
              </a:rPr>
              <a:t>|A×B|=4</a:t>
            </a:r>
            <a:br>
              <a:rPr lang="en-US" altLang="zh-CN" dirty="0">
                <a:sym typeface="Wingdings" pitchFamily="2" charset="2"/>
              </a:rPr>
            </a:br>
            <a:r>
              <a:rPr lang="en-US" altLang="zh-CN" dirty="0">
                <a:sym typeface="Wingdings" pitchFamily="2" charset="2"/>
              </a:rPr>
              <a:t>A×B={(a,1),(a,2),(b,1),(b,2)}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ym typeface="Wingdings" pitchFamily="2" charset="2"/>
              </a:rPr>
              <a:t>	从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到</a:t>
            </a:r>
            <a:r>
              <a:rPr lang="en-US" altLang="zh-CN" dirty="0">
                <a:sym typeface="Wingdings" pitchFamily="2" charset="2"/>
              </a:rPr>
              <a:t>B</a:t>
            </a:r>
            <a:r>
              <a:rPr lang="zh-CN" altLang="en-US" dirty="0">
                <a:sym typeface="Wingdings" pitchFamily="2" charset="2"/>
              </a:rPr>
              <a:t>的不同关系有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en-US" altLang="zh-CN" baseline="30000" dirty="0">
                <a:sym typeface="Wingdings" pitchFamily="2" charset="2"/>
              </a:rPr>
              <a:t>4</a:t>
            </a:r>
            <a:r>
              <a:rPr lang="en-US" altLang="zh-CN" dirty="0">
                <a:sym typeface="Wingdings" pitchFamily="2" charset="2"/>
              </a:rPr>
              <a:t>=16</a:t>
            </a:r>
            <a:r>
              <a:rPr lang="zh-CN" altLang="en-US" dirty="0">
                <a:sym typeface="Wingdings" pitchFamily="2" charset="2"/>
              </a:rPr>
              <a:t>个</a:t>
            </a:r>
            <a:r>
              <a:rPr lang="en-US" altLang="zh-CN" dirty="0">
                <a:sym typeface="Wingdings" pitchFamily="2" charset="2"/>
              </a:rPr>
              <a:t>,</a:t>
            </a:r>
            <a:r>
              <a:rPr lang="zh-CN" altLang="en-US" dirty="0">
                <a:sym typeface="Wingdings" pitchFamily="2" charset="2"/>
              </a:rPr>
              <a:t>分别如下：</a:t>
            </a:r>
            <a:br>
              <a:rPr lang="zh-CN" altLang="en-US" dirty="0">
                <a:sym typeface="Wingdings" pitchFamily="2" charset="2"/>
              </a:rPr>
            </a:br>
            <a:r>
              <a:rPr lang="en-US" altLang="zh-CN" dirty="0">
                <a:sym typeface="Wingdings" pitchFamily="2" charset="2"/>
              </a:rPr>
              <a:t>R</a:t>
            </a:r>
            <a:r>
              <a:rPr lang="en-US" altLang="zh-CN" baseline="-25000" dirty="0">
                <a:sym typeface="Wingdings" pitchFamily="2" charset="2"/>
              </a:rPr>
              <a:t>0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en-US" altLang="zh-CN" dirty="0">
                <a:sym typeface="Symbol" pitchFamily="2" charset="2"/>
              </a:rPr>
              <a:t>∅;</a:t>
            </a:r>
            <a:r>
              <a:rPr lang="en-US" altLang="zh-CN" dirty="0">
                <a:sym typeface="Wingdings" pitchFamily="2" charset="2"/>
              </a:rPr>
              <a:t> R</a:t>
            </a:r>
            <a:r>
              <a:rPr lang="en-US" altLang="zh-CN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={(a,1)}; R</a:t>
            </a:r>
            <a:r>
              <a:rPr lang="en-US" altLang="zh-CN" baseline="-25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={(a,2)}……</a:t>
            </a:r>
            <a:br>
              <a:rPr lang="en-US" altLang="zh-CN" dirty="0">
                <a:sym typeface="Wingdings" pitchFamily="2" charset="2"/>
              </a:rPr>
            </a:br>
            <a:r>
              <a:rPr lang="en-US" altLang="zh-CN" dirty="0">
                <a:sym typeface="Wingdings" pitchFamily="2" charset="2"/>
              </a:rPr>
              <a:t>R</a:t>
            </a:r>
            <a:r>
              <a:rPr lang="en-US" altLang="zh-CN" baseline="-25000" dirty="0">
                <a:sym typeface="Wingdings" pitchFamily="2" charset="2"/>
              </a:rPr>
              <a:t>15</a:t>
            </a:r>
            <a:r>
              <a:rPr lang="en-US" altLang="zh-CN" dirty="0">
                <a:sym typeface="Wingdings" pitchFamily="2" charset="2"/>
              </a:rPr>
              <a:t>={(a,1),(a,2),(b,1),(b,2)}</a:t>
            </a:r>
            <a:r>
              <a:rPr lang="zh-CN" altLang="en-US" dirty="0">
                <a:sym typeface="Wingdings" pitchFamily="2" charset="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ym typeface="Wingdings" pitchFamily="2" charset="2"/>
              </a:rPr>
              <a:t>	从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到</a:t>
            </a:r>
            <a:r>
              <a:rPr lang="en-US" altLang="zh-CN" dirty="0">
                <a:sym typeface="Wingdings" pitchFamily="2" charset="2"/>
              </a:rPr>
              <a:t>B</a:t>
            </a:r>
            <a:r>
              <a:rPr lang="zh-CN" altLang="en-US" dirty="0">
                <a:sym typeface="Wingdings" pitchFamily="2" charset="2"/>
              </a:rPr>
              <a:t>的不同映射仅有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en-US" altLang="zh-CN" baseline="30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=4</a:t>
            </a:r>
            <a:r>
              <a:rPr lang="zh-CN" altLang="en-US" dirty="0">
                <a:sym typeface="Wingdings" pitchFamily="2" charset="2"/>
              </a:rPr>
              <a:t>个</a:t>
            </a:r>
            <a:r>
              <a:rPr lang="en-US" altLang="zh-CN" dirty="0">
                <a:sym typeface="Wingdings" pitchFamily="2" charset="2"/>
              </a:rPr>
              <a:t>,</a:t>
            </a:r>
            <a:r>
              <a:rPr lang="zh-CN" altLang="en-US" dirty="0">
                <a:sym typeface="Wingdings" pitchFamily="2" charset="2"/>
              </a:rPr>
              <a:t>分别如下：</a:t>
            </a:r>
            <a:br>
              <a:rPr lang="zh-CN" altLang="en-US" dirty="0">
                <a:sym typeface="Wingdings" pitchFamily="2" charset="2"/>
              </a:rPr>
            </a:br>
            <a:r>
              <a:rPr lang="zh-CN" altLang="en-US" dirty="0">
                <a:sym typeface="Symbol" pitchFamily="2" charset="2"/>
              </a:rPr>
              <a:t></a:t>
            </a:r>
            <a:r>
              <a:rPr lang="en-US" altLang="zh-CN" baseline="-25000" dirty="0">
                <a:sym typeface="Symbol" pitchFamily="2" charset="2"/>
              </a:rPr>
              <a:t>1</a:t>
            </a:r>
            <a:r>
              <a:rPr lang="en-US" altLang="zh-CN" dirty="0">
                <a:sym typeface="Symbol" pitchFamily="2" charset="2"/>
              </a:rPr>
              <a:t>={(a,1),(b,1)}; </a:t>
            </a:r>
            <a:r>
              <a:rPr lang="zh-CN" altLang="en-US" dirty="0">
                <a:sym typeface="Symbol" pitchFamily="2" charset="2"/>
              </a:rPr>
              <a:t></a:t>
            </a:r>
            <a:r>
              <a:rPr lang="en-US" altLang="zh-CN" baseline="-25000" dirty="0">
                <a:sym typeface="Symbol" pitchFamily="2" charset="2"/>
              </a:rPr>
              <a:t>2</a:t>
            </a:r>
            <a:r>
              <a:rPr lang="en-US" altLang="zh-CN" dirty="0">
                <a:sym typeface="Symbol" pitchFamily="2" charset="2"/>
              </a:rPr>
              <a:t>={(a,1),(b,2)};</a:t>
            </a:r>
            <a:br>
              <a:rPr lang="en-US" altLang="zh-CN" dirty="0">
                <a:sym typeface="Symbol" pitchFamily="2" charset="2"/>
              </a:rPr>
            </a:br>
            <a:r>
              <a:rPr lang="zh-CN" altLang="en-US" dirty="0">
                <a:sym typeface="Symbol" pitchFamily="2" charset="2"/>
              </a:rPr>
              <a:t></a:t>
            </a:r>
            <a:r>
              <a:rPr lang="en-US" altLang="zh-CN" baseline="-25000" dirty="0">
                <a:sym typeface="Symbol" pitchFamily="2" charset="2"/>
              </a:rPr>
              <a:t>3</a:t>
            </a:r>
            <a:r>
              <a:rPr lang="en-US" altLang="zh-CN" dirty="0">
                <a:sym typeface="Symbol" pitchFamily="2" charset="2"/>
              </a:rPr>
              <a:t>={(a,2),(b,1)}; </a:t>
            </a:r>
            <a:r>
              <a:rPr lang="zh-CN" altLang="en-US" dirty="0">
                <a:sym typeface="Symbol" pitchFamily="2" charset="2"/>
              </a:rPr>
              <a:t></a:t>
            </a:r>
            <a:r>
              <a:rPr lang="en-US" altLang="zh-CN" baseline="-25000" dirty="0">
                <a:sym typeface="Symbol" pitchFamily="2" charset="2"/>
              </a:rPr>
              <a:t>4</a:t>
            </a:r>
            <a:r>
              <a:rPr lang="en-US" altLang="zh-CN" dirty="0">
                <a:sym typeface="Symbol" pitchFamily="2" charset="2"/>
              </a:rPr>
              <a:t>={(a,2),(b,2)}</a:t>
            </a:r>
            <a:r>
              <a:rPr lang="zh-CN" altLang="en-US" dirty="0">
                <a:sym typeface="Symbol" pitchFamily="2" charset="2"/>
              </a:rPr>
              <a:t>。</a:t>
            </a:r>
            <a:endParaRPr lang="zh-CN" altLang="ru-RU" dirty="0">
              <a:sym typeface="Symbol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内容占位符 2">
            <a:extLst>
              <a:ext uri="{FF2B5EF4-FFF2-40B4-BE49-F238E27FC236}">
                <a16:creationId xmlns:a16="http://schemas.microsoft.com/office/drawing/2014/main" id="{142030BD-53FE-D65E-4DDB-988E2AF81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85750"/>
            <a:ext cx="8839200" cy="635793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习题</a:t>
            </a:r>
            <a:r>
              <a:rPr lang="en-US" altLang="zh-CN" sz="3200" dirty="0">
                <a:solidFill>
                  <a:schemeClr val="tx2"/>
                </a:solidFill>
              </a:rPr>
              <a:t>1.3-4.  </a:t>
            </a:r>
            <a:r>
              <a:rPr lang="zh-CN" altLang="zh-CN" sz="3200" dirty="0">
                <a:solidFill>
                  <a:schemeClr val="tx2"/>
                </a:solidFill>
              </a:rPr>
              <a:t>设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zh-CN" altLang="zh-CN" sz="3200" dirty="0">
                <a:solidFill>
                  <a:schemeClr val="tx2"/>
                </a:solidFill>
              </a:rPr>
              <a:t>是集合</a:t>
            </a:r>
            <a:r>
              <a:rPr lang="en-US" altLang="zh-CN" sz="3200" dirty="0">
                <a:solidFill>
                  <a:schemeClr val="tx2"/>
                </a:solidFill>
              </a:rPr>
              <a:t>M</a:t>
            </a:r>
            <a:r>
              <a:rPr lang="zh-CN" altLang="zh-CN" sz="3200" dirty="0">
                <a:solidFill>
                  <a:schemeClr val="tx2"/>
                </a:solidFill>
              </a:rPr>
              <a:t>到集合</a:t>
            </a:r>
            <a:r>
              <a:rPr lang="en-US" altLang="zh-CN" sz="3200" dirty="0">
                <a:solidFill>
                  <a:schemeClr val="tx2"/>
                </a:solidFill>
              </a:rPr>
              <a:t>N</a:t>
            </a:r>
            <a:r>
              <a:rPr lang="zh-CN" altLang="zh-CN" sz="3200" dirty="0">
                <a:solidFill>
                  <a:schemeClr val="tx2"/>
                </a:solidFill>
              </a:rPr>
              <a:t>内的映射，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zh-CN" altLang="zh-CN" sz="3200" dirty="0">
                <a:solidFill>
                  <a:schemeClr val="tx2"/>
                </a:solidFill>
              </a:rPr>
              <a:t>是</a:t>
            </a:r>
            <a:r>
              <a:rPr lang="en-US" altLang="zh-CN" sz="3200" dirty="0">
                <a:solidFill>
                  <a:schemeClr val="tx2"/>
                </a:solidFill>
              </a:rPr>
              <a:t>N</a:t>
            </a:r>
            <a:r>
              <a:rPr lang="zh-CN" altLang="zh-CN" sz="3200" dirty="0">
                <a:solidFill>
                  <a:schemeClr val="tx2"/>
                </a:solidFill>
              </a:rPr>
              <a:t>的子集，</a:t>
            </a:r>
            <a:r>
              <a:rPr lang="en-US" altLang="zh-CN" sz="3200" dirty="0">
                <a:solidFill>
                  <a:schemeClr val="tx2"/>
                </a:solidFill>
              </a:rPr>
              <a:t>M</a:t>
            </a:r>
            <a:r>
              <a:rPr lang="zh-CN" altLang="zh-CN" sz="3200" dirty="0">
                <a:solidFill>
                  <a:schemeClr val="tx2"/>
                </a:solidFill>
              </a:rPr>
              <a:t>中所有在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zh-CN" altLang="zh-CN" sz="3200" dirty="0">
                <a:solidFill>
                  <a:schemeClr val="tx2"/>
                </a:solidFill>
              </a:rPr>
              <a:t>下映射到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zh-CN" altLang="zh-CN" sz="3200" dirty="0">
                <a:solidFill>
                  <a:schemeClr val="tx2"/>
                </a:solidFill>
              </a:rPr>
              <a:t>中的元素集合称为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zh-CN" altLang="zh-CN" sz="3200" dirty="0">
                <a:solidFill>
                  <a:schemeClr val="tx2"/>
                </a:solidFill>
              </a:rPr>
              <a:t>的逆象集，记为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baseline="30000" dirty="0">
                <a:solidFill>
                  <a:schemeClr val="tx2"/>
                </a:solidFill>
              </a:rPr>
              <a:t>-1</a:t>
            </a:r>
            <a:r>
              <a:rPr lang="en-US" altLang="zh-CN" sz="3200" dirty="0">
                <a:solidFill>
                  <a:schemeClr val="tx2"/>
                </a:solidFill>
              </a:rPr>
              <a:t> (A)</a:t>
            </a:r>
            <a:r>
              <a:rPr lang="zh-CN" altLang="zh-CN" sz="3200" dirty="0">
                <a:solidFill>
                  <a:schemeClr val="tx2"/>
                </a:solidFill>
              </a:rPr>
              <a:t>，若</a:t>
            </a:r>
            <a:r>
              <a:rPr lang="en-US" altLang="zh-CN" sz="3200" dirty="0">
                <a:solidFill>
                  <a:schemeClr val="tx2"/>
                </a:solidFill>
              </a:rPr>
              <a:t>A</a:t>
            </a:r>
            <a:r>
              <a:rPr lang="zh-CN" altLang="zh-CN" sz="3200" dirty="0">
                <a:solidFill>
                  <a:schemeClr val="tx2"/>
                </a:solidFill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</a:rPr>
              <a:t>B</a:t>
            </a:r>
            <a:r>
              <a:rPr lang="zh-CN" altLang="zh-CN" sz="3200" dirty="0">
                <a:solidFill>
                  <a:schemeClr val="tx2"/>
                </a:solidFill>
              </a:rPr>
              <a:t>是</a:t>
            </a:r>
            <a:r>
              <a:rPr lang="en-US" altLang="zh-CN" sz="3200" dirty="0">
                <a:solidFill>
                  <a:schemeClr val="tx2"/>
                </a:solidFill>
              </a:rPr>
              <a:t>N</a:t>
            </a:r>
            <a:r>
              <a:rPr lang="zh-CN" altLang="zh-CN" sz="3200" dirty="0">
                <a:solidFill>
                  <a:schemeClr val="tx2"/>
                </a:solidFill>
              </a:rPr>
              <a:t>的任意子集，求证：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baseline="30000" dirty="0">
                <a:solidFill>
                  <a:schemeClr val="tx2"/>
                </a:solidFill>
              </a:rPr>
              <a:t>-1</a:t>
            </a:r>
            <a:r>
              <a:rPr lang="en-US" altLang="zh-CN" sz="3200" dirty="0">
                <a:solidFill>
                  <a:schemeClr val="tx2"/>
                </a:solidFill>
              </a:rPr>
              <a:t> ( A</a:t>
            </a:r>
            <a:r>
              <a:rPr lang="zh-CN" altLang="zh-CN" sz="3200" dirty="0">
                <a:solidFill>
                  <a:schemeClr val="tx2"/>
                </a:solidFill>
              </a:rPr>
              <a:t>∩</a:t>
            </a:r>
            <a:r>
              <a:rPr lang="en-US" altLang="zh-CN" sz="3200" dirty="0">
                <a:solidFill>
                  <a:schemeClr val="tx2"/>
                </a:solidFill>
              </a:rPr>
              <a:t>B) = 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en-US" altLang="zh-CN" sz="3200" baseline="30000" dirty="0">
                <a:solidFill>
                  <a:schemeClr val="tx2"/>
                </a:solidFill>
              </a:rPr>
              <a:t>-1</a:t>
            </a:r>
            <a:r>
              <a:rPr lang="en-US" altLang="zh-CN" sz="3200" dirty="0">
                <a:solidFill>
                  <a:schemeClr val="tx2"/>
                </a:solidFill>
              </a:rPr>
              <a:t> (A)</a:t>
            </a:r>
            <a:r>
              <a:rPr lang="zh-CN" altLang="zh-CN" sz="3200" dirty="0">
                <a:solidFill>
                  <a:schemeClr val="tx2"/>
                </a:solidFill>
              </a:rPr>
              <a:t>∩</a:t>
            </a:r>
            <a:r>
              <a:rPr lang="en-US" altLang="zh-CN" sz="3200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lang="en-US" altLang="zh-CN" sz="3200" baseline="30000" dirty="0">
                <a:solidFill>
                  <a:schemeClr val="tx2"/>
                </a:solidFill>
              </a:rPr>
              <a:t>-1</a:t>
            </a:r>
            <a:r>
              <a:rPr lang="en-US" altLang="zh-CN" sz="3200" dirty="0">
                <a:solidFill>
                  <a:schemeClr val="tx2"/>
                </a:solidFill>
              </a:rPr>
              <a:t> (B)</a:t>
            </a:r>
            <a:r>
              <a:rPr lang="zh-CN" altLang="zh-CN" sz="3200" dirty="0">
                <a:solidFill>
                  <a:schemeClr val="tx2"/>
                </a:solidFill>
              </a:rPr>
              <a:t>。</a:t>
            </a:r>
            <a:endParaRPr lang="en-US" altLang="zh-CN" sz="3200" dirty="0">
              <a:solidFill>
                <a:schemeClr val="tx2"/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zh-CN" altLang="zh-CN" sz="3200" dirty="0"/>
              <a:t>证明：先证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 A</a:t>
            </a:r>
            <a:r>
              <a:rPr lang="zh-CN" altLang="zh-CN" sz="3200" dirty="0"/>
              <a:t>∩</a:t>
            </a:r>
            <a:r>
              <a:rPr lang="en-US" altLang="zh-CN" sz="3200" dirty="0"/>
              <a:t>B) </a:t>
            </a:r>
            <a:r>
              <a:rPr lang="en-US" altLang="zh-CN" sz="3200" dirty="0">
                <a:sym typeface="Symbol" pitchFamily="2" charset="2"/>
              </a:rPr>
              <a:t>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 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(A)</a:t>
            </a:r>
            <a:r>
              <a:rPr lang="zh-CN" altLang="zh-CN" sz="3200" dirty="0"/>
              <a:t>∩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(B)</a:t>
            </a:r>
            <a:br>
              <a:rPr lang="en-US" altLang="zh-CN" sz="3200" dirty="0"/>
            </a:br>
            <a:r>
              <a:rPr lang="en-US" altLang="zh-CN" sz="3200" dirty="0"/>
              <a:t>      </a:t>
            </a:r>
            <a:r>
              <a:rPr lang="zh-CN" altLang="zh-CN" sz="3200" dirty="0"/>
              <a:t>对任意</a:t>
            </a:r>
            <a:r>
              <a:rPr lang="en-US" altLang="zh-CN" sz="3200" dirty="0"/>
              <a:t>x</a:t>
            </a:r>
            <a:r>
              <a:rPr lang="en-US" altLang="zh-CN" sz="3200" dirty="0">
                <a:sym typeface="Symbol" pitchFamily="2" charset="2"/>
              </a:rPr>
              <a:t>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 A</a:t>
            </a:r>
            <a:r>
              <a:rPr lang="zh-CN" altLang="zh-CN" sz="3200" dirty="0"/>
              <a:t>∩</a:t>
            </a:r>
            <a:r>
              <a:rPr lang="en-US" altLang="zh-CN" sz="3200" dirty="0"/>
              <a:t>B)</a:t>
            </a:r>
            <a:r>
              <a:rPr lang="zh-CN" altLang="zh-CN" sz="3200" dirty="0"/>
              <a:t>，则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(x)</a:t>
            </a:r>
            <a:r>
              <a:rPr lang="en-US" altLang="zh-CN" sz="3200" dirty="0">
                <a:sym typeface="Symbol" pitchFamily="2" charset="2"/>
              </a:rPr>
              <a:t></a:t>
            </a:r>
            <a:r>
              <a:rPr lang="en-US" altLang="zh-CN" sz="3200" dirty="0"/>
              <a:t>A</a:t>
            </a:r>
            <a:r>
              <a:rPr lang="zh-CN" altLang="zh-CN" sz="3200" dirty="0"/>
              <a:t>∩</a:t>
            </a:r>
            <a:r>
              <a:rPr lang="en-US" altLang="zh-CN" sz="3200" dirty="0"/>
              <a:t>B</a:t>
            </a:r>
            <a:r>
              <a:rPr lang="zh-CN" altLang="zh-CN" sz="3200" dirty="0"/>
              <a:t>，所以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(x)</a:t>
            </a:r>
            <a:r>
              <a:rPr lang="en-US" altLang="zh-CN" sz="3200" dirty="0">
                <a:sym typeface="Symbol" pitchFamily="2" charset="2"/>
              </a:rPr>
              <a:t></a:t>
            </a:r>
            <a:r>
              <a:rPr lang="en-US" altLang="zh-CN" sz="3200" dirty="0"/>
              <a:t>A</a:t>
            </a:r>
            <a:r>
              <a:rPr lang="zh-CN" altLang="zh-CN" sz="3200" dirty="0"/>
              <a:t>且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(x)</a:t>
            </a:r>
            <a:r>
              <a:rPr lang="en-US" altLang="zh-CN" sz="3200" dirty="0">
                <a:sym typeface="Symbol" pitchFamily="2" charset="2"/>
              </a:rPr>
              <a:t></a:t>
            </a:r>
            <a:r>
              <a:rPr lang="en-US" altLang="zh-CN" sz="3200" dirty="0"/>
              <a:t>B</a:t>
            </a:r>
            <a:r>
              <a:rPr lang="zh-CN" altLang="zh-CN" sz="3200" dirty="0"/>
              <a:t>，那么</a:t>
            </a:r>
            <a:r>
              <a:rPr lang="en-US" altLang="zh-CN" sz="3200" dirty="0"/>
              <a:t>x</a:t>
            </a:r>
            <a:r>
              <a:rPr lang="en-US" altLang="zh-CN" sz="3200" dirty="0">
                <a:sym typeface="Symbol" pitchFamily="2" charset="2"/>
              </a:rPr>
              <a:t>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(A)</a:t>
            </a:r>
            <a:r>
              <a:rPr lang="zh-CN" altLang="zh-CN" sz="3200" dirty="0"/>
              <a:t>且</a:t>
            </a:r>
            <a:r>
              <a:rPr lang="en-US" altLang="zh-CN" sz="3200" dirty="0"/>
              <a:t>x</a:t>
            </a:r>
            <a:r>
              <a:rPr lang="en-US" altLang="zh-CN" sz="3200" dirty="0">
                <a:sym typeface="Symbol" pitchFamily="2" charset="2"/>
              </a:rPr>
              <a:t>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(B)</a:t>
            </a:r>
            <a:r>
              <a:rPr lang="zh-CN" altLang="zh-CN" sz="3200" dirty="0"/>
              <a:t>，即</a:t>
            </a:r>
            <a:r>
              <a:rPr lang="en-US" altLang="zh-CN" sz="3200" dirty="0"/>
              <a:t>x</a:t>
            </a:r>
            <a:r>
              <a:rPr lang="en-US" altLang="zh-CN" sz="3200" dirty="0">
                <a:sym typeface="Symbol" pitchFamily="2" charset="2"/>
              </a:rPr>
              <a:t></a:t>
            </a:r>
            <a:r>
              <a:rPr lang="en-US" altLang="zh-CN" sz="3200" dirty="0"/>
              <a:t> 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(A)</a:t>
            </a:r>
            <a:r>
              <a:rPr lang="zh-CN" altLang="zh-CN" sz="3200" dirty="0"/>
              <a:t>∩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(B)</a:t>
            </a:r>
            <a:r>
              <a:rPr lang="zh-CN" altLang="zh-CN" sz="3200" dirty="0"/>
              <a:t>，故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 A</a:t>
            </a:r>
            <a:r>
              <a:rPr lang="zh-CN" altLang="zh-CN" sz="3200" dirty="0"/>
              <a:t>∩</a:t>
            </a:r>
            <a:r>
              <a:rPr lang="en-US" altLang="zh-CN" sz="3200" dirty="0"/>
              <a:t>B) </a:t>
            </a:r>
            <a:r>
              <a:rPr lang="en-US" altLang="zh-CN" sz="3200" dirty="0">
                <a:sym typeface="Symbol" pitchFamily="2" charset="2"/>
              </a:rPr>
              <a:t>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dirty="0"/>
              <a:t> 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(A)</a:t>
            </a:r>
            <a:r>
              <a:rPr lang="zh-CN" altLang="zh-CN" sz="3200" dirty="0"/>
              <a:t>∩</a:t>
            </a:r>
            <a:r>
              <a:rPr lang="en-US" altLang="zh-CN" sz="3200" dirty="0">
                <a:sym typeface="Symbol" pitchFamily="2" charset="2"/>
              </a:rPr>
              <a:t>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(B)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内容占位符 2">
            <a:extLst>
              <a:ext uri="{FF2B5EF4-FFF2-40B4-BE49-F238E27FC236}">
                <a16:creationId xmlns:a16="http://schemas.microsoft.com/office/drawing/2014/main" id="{2583AD70-CC8A-C080-CDE8-1D366C613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357188"/>
            <a:ext cx="8839200" cy="61436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zh-CN" sz="3300"/>
              <a:t>再证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 </a:t>
            </a:r>
            <a:r>
              <a:rPr lang="en-US" altLang="zh-CN" sz="3300" baseline="30000"/>
              <a:t>-1</a:t>
            </a:r>
            <a:r>
              <a:rPr lang="en-US" altLang="zh-CN" sz="3300"/>
              <a:t> (A)</a:t>
            </a:r>
            <a:r>
              <a:rPr lang="zh-CN" altLang="zh-CN" sz="3300"/>
              <a:t>∩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 baseline="30000"/>
              <a:t>-1</a:t>
            </a:r>
            <a:r>
              <a:rPr lang="en-US" altLang="zh-CN" sz="3300"/>
              <a:t> (B) </a:t>
            </a:r>
            <a:r>
              <a:rPr lang="en-US" altLang="zh-CN" sz="3300">
                <a:sym typeface="Symbol" pitchFamily="2" charset="2"/>
              </a:rPr>
              <a:t></a:t>
            </a:r>
            <a:r>
              <a:rPr lang="en-US" altLang="zh-CN" sz="3300" baseline="30000"/>
              <a:t>-1</a:t>
            </a:r>
            <a:r>
              <a:rPr lang="en-US" altLang="zh-CN" sz="3300"/>
              <a:t> ( A</a:t>
            </a:r>
            <a:r>
              <a:rPr lang="zh-CN" altLang="zh-CN" sz="3300"/>
              <a:t>∩</a:t>
            </a:r>
            <a:r>
              <a:rPr lang="en-US" altLang="zh-CN" sz="3300"/>
              <a:t>B)</a:t>
            </a:r>
            <a:br>
              <a:rPr lang="en-US" altLang="zh-CN" sz="3300"/>
            </a:br>
            <a:r>
              <a:rPr lang="en-US" altLang="zh-CN" sz="3300"/>
              <a:t>      </a:t>
            </a:r>
            <a:r>
              <a:rPr lang="zh-CN" altLang="zh-CN" sz="3300"/>
              <a:t>对任意</a:t>
            </a:r>
            <a:r>
              <a:rPr lang="en-US" altLang="zh-CN" sz="3300"/>
              <a:t>x</a:t>
            </a:r>
            <a:r>
              <a:rPr lang="en-US" altLang="zh-CN" sz="3300">
                <a:sym typeface="Symbol" pitchFamily="2" charset="2"/>
              </a:rPr>
              <a:t></a:t>
            </a:r>
            <a:r>
              <a:rPr lang="en-US" altLang="zh-CN" sz="3300"/>
              <a:t> </a:t>
            </a:r>
            <a:r>
              <a:rPr lang="en-US" altLang="zh-CN" sz="3300" baseline="30000"/>
              <a:t>-1</a:t>
            </a:r>
            <a:r>
              <a:rPr lang="en-US" altLang="zh-CN" sz="3300"/>
              <a:t> (A)</a:t>
            </a:r>
            <a:r>
              <a:rPr lang="zh-CN" altLang="zh-CN" sz="3300"/>
              <a:t>∩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 baseline="30000"/>
              <a:t>-1</a:t>
            </a:r>
            <a:r>
              <a:rPr lang="en-US" altLang="zh-CN" sz="3300"/>
              <a:t> (B)</a:t>
            </a:r>
            <a:r>
              <a:rPr lang="zh-CN" altLang="zh-CN" sz="3300"/>
              <a:t>，则</a:t>
            </a:r>
            <a:r>
              <a:rPr lang="en-US" altLang="zh-CN" sz="3300"/>
              <a:t>x</a:t>
            </a:r>
            <a:r>
              <a:rPr lang="en-US" altLang="zh-CN" sz="3300">
                <a:sym typeface="Symbol" pitchFamily="2" charset="2"/>
              </a:rPr>
              <a:t></a:t>
            </a:r>
            <a:r>
              <a:rPr lang="en-US" altLang="zh-CN" sz="3300" baseline="30000"/>
              <a:t>-1</a:t>
            </a:r>
            <a:r>
              <a:rPr lang="en-US" altLang="zh-CN" sz="3300"/>
              <a:t> (A)</a:t>
            </a:r>
            <a:r>
              <a:rPr lang="zh-CN" altLang="zh-CN" sz="3300"/>
              <a:t>且</a:t>
            </a:r>
            <a:r>
              <a:rPr lang="en-US" altLang="zh-CN" sz="3300"/>
              <a:t>x</a:t>
            </a:r>
            <a:r>
              <a:rPr lang="en-US" altLang="zh-CN" sz="3300">
                <a:sym typeface="Symbol" pitchFamily="2" charset="2"/>
              </a:rPr>
              <a:t></a:t>
            </a:r>
            <a:r>
              <a:rPr lang="en-US" altLang="zh-CN" sz="3300" baseline="30000"/>
              <a:t>-1</a:t>
            </a:r>
            <a:r>
              <a:rPr lang="en-US" altLang="zh-CN" sz="3300"/>
              <a:t> (B)</a:t>
            </a:r>
            <a:r>
              <a:rPr lang="zh-CN" altLang="zh-CN" sz="3300"/>
              <a:t>，所以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(x) </a:t>
            </a:r>
            <a:r>
              <a:rPr lang="en-US" altLang="zh-CN" sz="3300">
                <a:sym typeface="Symbol" pitchFamily="2" charset="2"/>
              </a:rPr>
              <a:t></a:t>
            </a:r>
            <a:r>
              <a:rPr lang="en-US" altLang="zh-CN" sz="3300"/>
              <a:t> A</a:t>
            </a:r>
            <a:r>
              <a:rPr lang="zh-CN" altLang="zh-CN" sz="3300"/>
              <a:t>且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(x)</a:t>
            </a:r>
            <a:r>
              <a:rPr lang="en-US" altLang="zh-CN" sz="3300">
                <a:sym typeface="Symbol" pitchFamily="2" charset="2"/>
              </a:rPr>
              <a:t></a:t>
            </a:r>
            <a:r>
              <a:rPr lang="en-US" altLang="zh-CN" sz="3300"/>
              <a:t> B</a:t>
            </a:r>
            <a:r>
              <a:rPr lang="zh-CN" altLang="zh-CN" sz="3300"/>
              <a:t>，即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(x) </a:t>
            </a:r>
            <a:r>
              <a:rPr lang="en-US" altLang="zh-CN" sz="3300">
                <a:sym typeface="Symbol" pitchFamily="2" charset="2"/>
              </a:rPr>
              <a:t></a:t>
            </a:r>
            <a:r>
              <a:rPr lang="en-US" altLang="zh-CN" sz="3300"/>
              <a:t> A</a:t>
            </a:r>
            <a:r>
              <a:rPr lang="zh-CN" altLang="zh-CN" sz="3300"/>
              <a:t>∩</a:t>
            </a:r>
            <a:r>
              <a:rPr lang="en-US" altLang="zh-CN" sz="3300"/>
              <a:t>B</a:t>
            </a:r>
            <a:r>
              <a:rPr lang="zh-CN" altLang="zh-CN" sz="3300"/>
              <a:t>，所以</a:t>
            </a:r>
            <a:r>
              <a:rPr lang="en-US" altLang="zh-CN" sz="3300"/>
              <a:t>x</a:t>
            </a:r>
            <a:r>
              <a:rPr lang="en-US" altLang="zh-CN" sz="3300">
                <a:sym typeface="Symbol" pitchFamily="2" charset="2"/>
              </a:rPr>
              <a:t></a:t>
            </a:r>
            <a:r>
              <a:rPr lang="en-US" altLang="zh-CN" sz="3300" baseline="30000"/>
              <a:t>-1</a:t>
            </a:r>
            <a:r>
              <a:rPr lang="en-US" altLang="zh-CN" sz="3300"/>
              <a:t> (A</a:t>
            </a:r>
            <a:r>
              <a:rPr lang="zh-CN" altLang="zh-CN" sz="3300"/>
              <a:t>∩</a:t>
            </a:r>
            <a:r>
              <a:rPr lang="en-US" altLang="zh-CN" sz="3300"/>
              <a:t>B)</a:t>
            </a:r>
            <a:r>
              <a:rPr lang="zh-CN" altLang="zh-CN" sz="3300"/>
              <a:t>，故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 </a:t>
            </a:r>
            <a:r>
              <a:rPr lang="en-US" altLang="zh-CN" sz="3300" baseline="30000"/>
              <a:t>-1</a:t>
            </a:r>
            <a:r>
              <a:rPr lang="en-US" altLang="zh-CN" sz="3300"/>
              <a:t> (A)</a:t>
            </a:r>
            <a:r>
              <a:rPr lang="zh-CN" altLang="zh-CN" sz="3300"/>
              <a:t>∩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 baseline="30000"/>
              <a:t>-1</a:t>
            </a:r>
            <a:r>
              <a:rPr lang="en-US" altLang="zh-CN" sz="3300"/>
              <a:t> (B) </a:t>
            </a:r>
            <a:r>
              <a:rPr lang="en-US" altLang="zh-CN" sz="3300">
                <a:sym typeface="Symbol" pitchFamily="2" charset="2"/>
              </a:rPr>
              <a:t></a:t>
            </a:r>
            <a:r>
              <a:rPr lang="en-US" altLang="zh-CN" sz="3300" baseline="30000"/>
              <a:t>-1</a:t>
            </a:r>
            <a:r>
              <a:rPr lang="en-US" altLang="zh-CN" sz="3300"/>
              <a:t> ( A</a:t>
            </a:r>
            <a:r>
              <a:rPr lang="zh-CN" altLang="zh-CN" sz="3300"/>
              <a:t>∩</a:t>
            </a:r>
            <a:r>
              <a:rPr lang="en-US" altLang="zh-CN" sz="3300"/>
              <a:t>B)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br>
              <a:rPr lang="en-US" altLang="zh-CN" sz="3300"/>
            </a:br>
            <a:r>
              <a:rPr lang="zh-CN" altLang="zh-CN" sz="3300"/>
              <a:t>因此，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 baseline="30000"/>
              <a:t>-1</a:t>
            </a:r>
            <a:r>
              <a:rPr lang="en-US" altLang="zh-CN" sz="3300"/>
              <a:t> ( A</a:t>
            </a:r>
            <a:r>
              <a:rPr lang="zh-CN" altLang="zh-CN" sz="3300"/>
              <a:t>∩</a:t>
            </a:r>
            <a:r>
              <a:rPr lang="en-US" altLang="zh-CN" sz="3300"/>
              <a:t>B) = 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/>
              <a:t> </a:t>
            </a:r>
            <a:r>
              <a:rPr lang="en-US" altLang="zh-CN" sz="3300" baseline="30000"/>
              <a:t>-1</a:t>
            </a:r>
            <a:r>
              <a:rPr lang="en-US" altLang="zh-CN" sz="3300"/>
              <a:t> (A)</a:t>
            </a:r>
            <a:r>
              <a:rPr lang="zh-CN" altLang="zh-CN" sz="3300"/>
              <a:t>∩</a:t>
            </a:r>
            <a:r>
              <a:rPr lang="en-US" altLang="zh-CN" sz="3300">
                <a:sym typeface="Symbol" pitchFamily="2" charset="2"/>
              </a:rPr>
              <a:t></a:t>
            </a:r>
            <a:r>
              <a:rPr lang="en-US" altLang="zh-CN" sz="3300" baseline="30000"/>
              <a:t>-1</a:t>
            </a:r>
            <a:r>
              <a:rPr lang="en-US" altLang="zh-CN" sz="3300"/>
              <a:t> (B)</a:t>
            </a:r>
            <a:r>
              <a:rPr lang="zh-CN" altLang="zh-CN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330E5CDA-5651-E669-1566-EECAEC9E3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7772400" cy="7064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定义1.3.2   </a:t>
            </a:r>
            <a:r>
              <a:rPr lang="zh-CN" altLang="en-US" sz="4000" b="1">
                <a:latin typeface="宋体" panose="02010600030101010101" pitchFamily="2" charset="-122"/>
              </a:rPr>
              <a:t>满射(</a:t>
            </a:r>
            <a:r>
              <a:rPr lang="en-US" altLang="zh-CN" sz="4000" b="1" i="1">
                <a:latin typeface="Times New Roman" panose="02020603050405020304" pitchFamily="18" charset="0"/>
              </a:rPr>
              <a:t>surjection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7308D2-7E58-9CCD-9D8F-216AA9BEE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208962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300">
                <a:latin typeface="宋体" panose="02010600030101010101" pitchFamily="2" charset="-122"/>
              </a:rPr>
              <a:t>设</a:t>
            </a:r>
            <a:r>
              <a:rPr lang="zh-CN" altLang="en-US" sz="3300">
                <a:sym typeface="Symbol" pitchFamily="2" charset="2"/>
              </a:rPr>
              <a:t></a:t>
            </a:r>
            <a:r>
              <a:rPr lang="zh-CN" altLang="en-US" sz="3300">
                <a:latin typeface="宋体" panose="02010600030101010101" pitchFamily="2" charset="-122"/>
              </a:rPr>
              <a:t>是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到</a:t>
            </a:r>
            <a:r>
              <a:rPr lang="en-US" altLang="zh-CN" sz="3300"/>
              <a:t>B</a:t>
            </a:r>
            <a:r>
              <a:rPr lang="zh-CN" altLang="en-US" sz="3300">
                <a:latin typeface="宋体" panose="02010600030101010101" pitchFamily="2" charset="-122"/>
              </a:rPr>
              <a:t>内的映射，如果</a:t>
            </a:r>
            <a:r>
              <a:rPr lang="en-US" altLang="zh-CN" sz="3300">
                <a:solidFill>
                  <a:schemeClr val="tx2"/>
                </a:solidFill>
              </a:rPr>
              <a:t>B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中每一个</a:t>
            </a:r>
            <a:r>
              <a:rPr lang="zh-CN" altLang="en-US" sz="3300">
                <a:latin typeface="宋体" panose="02010600030101010101" pitchFamily="2" charset="-122"/>
              </a:rPr>
              <a:t>元素都一定是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中某元素的映</a:t>
            </a:r>
            <a:r>
              <a:rPr lang="zh-CN" altLang="en-US" sz="3300"/>
              <a:t>像</a:t>
            </a:r>
            <a:r>
              <a:rPr lang="zh-CN" altLang="en-US" sz="3300">
                <a:latin typeface="宋体" panose="02010600030101010101" pitchFamily="2" charset="-122"/>
              </a:rPr>
              <a:t>，就称</a:t>
            </a:r>
            <a:r>
              <a:rPr lang="zh-CN" altLang="en-US" sz="3300">
                <a:sym typeface="Symbol" pitchFamily="2" charset="2"/>
              </a:rPr>
              <a:t></a:t>
            </a:r>
            <a:r>
              <a:rPr lang="zh-CN" altLang="en-US" sz="3300">
                <a:latin typeface="宋体" panose="02010600030101010101" pitchFamily="2" charset="-122"/>
              </a:rPr>
              <a:t>是</a:t>
            </a:r>
            <a:r>
              <a:rPr lang="en-US" altLang="zh-CN" sz="3300"/>
              <a:t>A</a:t>
            </a:r>
            <a:r>
              <a:rPr lang="zh-CN" altLang="en-US" sz="3300">
                <a:latin typeface="宋体" panose="02010600030101010101" pitchFamily="2" charset="-122"/>
              </a:rPr>
              <a:t>到</a:t>
            </a:r>
            <a:r>
              <a:rPr lang="en-US" altLang="zh-CN" sz="3300"/>
              <a:t>B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3300">
                <a:latin typeface="宋体" panose="02010600030101010101" pitchFamily="2" charset="-122"/>
              </a:rPr>
              <a:t>的映射（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满射</a:t>
            </a:r>
            <a:r>
              <a:rPr lang="zh-CN" altLang="en-US" sz="3300">
                <a:latin typeface="宋体" panose="02010600030101010101" pitchFamily="2" charset="-122"/>
              </a:rPr>
              <a:t>）。  </a:t>
            </a:r>
            <a:endParaRPr lang="en-US" altLang="zh-CN" sz="330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>
                <a:latin typeface="宋体" panose="02010600030101010101" pitchFamily="2" charset="-122"/>
              </a:rPr>
              <a:t>  特别，</a:t>
            </a:r>
            <a:r>
              <a:rPr lang="en-US" altLang="zh-CN" sz="3300">
                <a:solidFill>
                  <a:schemeClr val="tx2"/>
                </a:solidFill>
              </a:rPr>
              <a:t>A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3300">
                <a:solidFill>
                  <a:schemeClr val="tx2"/>
                </a:solidFill>
              </a:rPr>
              <a:t>A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3300">
                <a:latin typeface="宋体" panose="02010600030101010101" pitchFamily="2" charset="-122"/>
              </a:rPr>
              <a:t>的映射，称为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变换</a:t>
            </a:r>
            <a:r>
              <a:rPr lang="zh-CN" altLang="en-US" sz="3300">
                <a:latin typeface="宋体" panose="02010600030101010101" pitchFamily="2" charset="-122"/>
              </a:rPr>
              <a:t>。</a:t>
            </a:r>
            <a:r>
              <a:rPr lang="zh-CN" altLang="en-US" sz="33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53A732-2290-B1AD-2C4B-F4E29599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26">
            <a:extLst>
              <a:ext uri="{FF2B5EF4-FFF2-40B4-BE49-F238E27FC236}">
                <a16:creationId xmlns:a16="http://schemas.microsoft.com/office/drawing/2014/main" id="{80004BB0-4B38-229E-D363-1BB74A48C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59812" cy="1371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/>
              <a:t>设 </a:t>
            </a:r>
            <a:r>
              <a:rPr lang="en-US" altLang="zh-CN"/>
              <a:t>A={1,2,3,4,5,6},   B={a,b,c,d},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>
                <a:sym typeface="Symbol" pitchFamily="2" charset="2"/>
              </a:rPr>
              <a:t>       </a:t>
            </a:r>
            <a:r>
              <a:rPr lang="en-US" altLang="zh-CN"/>
              <a:t> ：A </a:t>
            </a:r>
            <a:r>
              <a:rPr lang="en-US" altLang="zh-CN">
                <a:sym typeface="Symbol" pitchFamily="2" charset="2"/>
              </a:rPr>
              <a:t> B</a:t>
            </a:r>
            <a:r>
              <a:rPr lang="zh-CN" altLang="en-US">
                <a:sym typeface="Symbol" pitchFamily="2" charset="2"/>
              </a:rPr>
              <a:t>上的映射(满射)</a:t>
            </a:r>
          </a:p>
        </p:txBody>
      </p:sp>
      <p:sp>
        <p:nvSpPr>
          <p:cNvPr id="26626" name="Rectangle 1027">
            <a:extLst>
              <a:ext uri="{FF2B5EF4-FFF2-40B4-BE49-F238E27FC236}">
                <a16:creationId xmlns:a16="http://schemas.microsoft.com/office/drawing/2014/main" id="{0C413E95-E78B-2A46-9749-BF2C4F144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23850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sz="4500" b="1"/>
              <a:t>例：</a:t>
            </a:r>
          </a:p>
        </p:txBody>
      </p:sp>
      <p:grpSp>
        <p:nvGrpSpPr>
          <p:cNvPr id="26627" name="Group 1039">
            <a:extLst>
              <a:ext uri="{FF2B5EF4-FFF2-40B4-BE49-F238E27FC236}">
                <a16:creationId xmlns:a16="http://schemas.microsoft.com/office/drawing/2014/main" id="{83D501FD-53C4-DA09-1CF7-06B26B576BD3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2349500"/>
            <a:ext cx="3657600" cy="4025900"/>
            <a:chOff x="1392" y="1728"/>
            <a:chExt cx="2304" cy="2536"/>
          </a:xfrm>
        </p:grpSpPr>
        <p:sp>
          <p:nvSpPr>
            <p:cNvPr id="26630" name="Text Box 1029">
              <a:extLst>
                <a:ext uri="{FF2B5EF4-FFF2-40B4-BE49-F238E27FC236}">
                  <a16:creationId xmlns:a16="http://schemas.microsoft.com/office/drawing/2014/main" id="{056DF431-60A8-7850-197F-4CF1A7238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2130"/>
              <a:ext cx="260" cy="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6</a:t>
              </a:r>
            </a:p>
          </p:txBody>
        </p:sp>
        <p:sp>
          <p:nvSpPr>
            <p:cNvPr id="26631" name="Text Box 1030">
              <a:extLst>
                <a:ext uri="{FF2B5EF4-FFF2-40B4-BE49-F238E27FC236}">
                  <a16:creationId xmlns:a16="http://schemas.microsoft.com/office/drawing/2014/main" id="{7414F6A8-C63C-C0A4-A4C4-898EC2540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062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26632" name="Line 1031">
              <a:extLst>
                <a:ext uri="{FF2B5EF4-FFF2-40B4-BE49-F238E27FC236}">
                  <a16:creationId xmlns:a16="http://schemas.microsoft.com/office/drawing/2014/main" id="{D6645BE5-9192-9F9B-EAB4-270D48CDD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30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3" name="Line 1032">
              <a:extLst>
                <a:ext uri="{FF2B5EF4-FFF2-40B4-BE49-F238E27FC236}">
                  <a16:creationId xmlns:a16="http://schemas.microsoft.com/office/drawing/2014/main" id="{A5282E1C-87CA-8FD3-1ADB-F39592EB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4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4" name="Line 1033">
              <a:extLst>
                <a:ext uri="{FF2B5EF4-FFF2-40B4-BE49-F238E27FC236}">
                  <a16:creationId xmlns:a16="http://schemas.microsoft.com/office/drawing/2014/main" id="{B1C78F6B-D46F-0254-16B9-ECFDCE7A1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Line 1034">
              <a:extLst>
                <a:ext uri="{FF2B5EF4-FFF2-40B4-BE49-F238E27FC236}">
                  <a16:creationId xmlns:a16="http://schemas.microsoft.com/office/drawing/2014/main" id="{9A1FA4A4-ABE0-3982-779E-2E0A02A54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12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Line 1035">
              <a:extLst>
                <a:ext uri="{FF2B5EF4-FFF2-40B4-BE49-F238E27FC236}">
                  <a16:creationId xmlns:a16="http://schemas.microsoft.com/office/drawing/2014/main" id="{B26D89FF-345A-920A-D432-6B25B2C83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177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Rectangle 1036">
              <a:extLst>
                <a:ext uri="{FF2B5EF4-FFF2-40B4-BE49-F238E27FC236}">
                  <a16:creationId xmlns:a16="http://schemas.microsoft.com/office/drawing/2014/main" id="{605E659B-EA06-A275-7CD0-099AEA298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28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A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6638" name="Rectangle 1037">
              <a:extLst>
                <a:ext uri="{FF2B5EF4-FFF2-40B4-BE49-F238E27FC236}">
                  <a16:creationId xmlns:a16="http://schemas.microsoft.com/office/drawing/2014/main" id="{ECDB47A2-37C8-E3CB-3EAA-6AA77528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728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sym typeface="Symbol" pitchFamily="2" charset="2"/>
                </a:rPr>
                <a:t>B</a:t>
              </a:r>
              <a:endParaRPr lang="zh-CN" altLang="en-US">
                <a:solidFill>
                  <a:schemeClr val="tx2"/>
                </a:solidFill>
                <a:sym typeface="Symbol" pitchFamily="2" charset="2"/>
              </a:endParaRPr>
            </a:p>
          </p:txBody>
        </p:sp>
        <p:sp>
          <p:nvSpPr>
            <p:cNvPr id="26639" name="Line 1038">
              <a:extLst>
                <a:ext uri="{FF2B5EF4-FFF2-40B4-BE49-F238E27FC236}">
                  <a16:creationId xmlns:a16="http://schemas.microsoft.com/office/drawing/2014/main" id="{1822BCD4-2CF3-1480-3F07-364839DF4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408"/>
              <a:ext cx="177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28" name="Oval 1040">
            <a:extLst>
              <a:ext uri="{FF2B5EF4-FFF2-40B4-BE49-F238E27FC236}">
                <a16:creationId xmlns:a16="http://schemas.microsoft.com/office/drawing/2014/main" id="{C2F520A1-A9EA-95CE-67CF-D53C77A8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924175"/>
            <a:ext cx="1152525" cy="35290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6629" name="Oval 1041">
            <a:extLst>
              <a:ext uri="{FF2B5EF4-FFF2-40B4-BE49-F238E27FC236}">
                <a16:creationId xmlns:a16="http://schemas.microsoft.com/office/drawing/2014/main" id="{5AEFD957-5B65-35BF-FFA8-355A7D5C4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4175"/>
            <a:ext cx="1150938" cy="3457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FDFCAE-2385-C78B-3984-3A75805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1ABE35FF-3B17-31B7-85E7-E4C09BF8E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23850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</a:rPr>
              <a:t>定义1.3.3   </a:t>
            </a:r>
            <a:r>
              <a:rPr lang="zh-CN" altLang="en-US" sz="4500" b="1">
                <a:latin typeface="宋体" panose="02010600030101010101" pitchFamily="2" charset="-122"/>
              </a:rPr>
              <a:t>单射(</a:t>
            </a:r>
            <a:r>
              <a:rPr lang="en-US" altLang="zh-CN" sz="4500" b="1" i="1">
                <a:latin typeface="Times New Roman" panose="02020603050405020304" pitchFamily="18" charset="0"/>
              </a:rPr>
              <a:t>injection</a:t>
            </a:r>
            <a:r>
              <a:rPr lang="en-US" altLang="zh-CN" sz="45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A6775B8-8C8A-6AC2-3275-539DCBA08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24000"/>
            <a:ext cx="8280400" cy="4572000"/>
          </a:xfrm>
        </p:spPr>
        <p:txBody>
          <a:bodyPr/>
          <a:lstStyle/>
          <a:p>
            <a:pPr marL="0" indent="0" algn="just" eaLnBrk="1" hangingPunct="1"/>
            <a:r>
              <a:rPr lang="zh-CN" altLang="en-US"/>
              <a:t>设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内的映射，如果对任意</a:t>
            </a:r>
            <a:r>
              <a:rPr lang="en-US" altLang="zh-CN"/>
              <a:t>a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/>
              <a:t>A，b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/>
              <a:t>A</a:t>
            </a:r>
            <a:r>
              <a:rPr lang="zh-CN" altLang="en-US"/>
              <a:t>且</a:t>
            </a:r>
            <a:r>
              <a:rPr lang="en-US" altLang="zh-CN"/>
              <a:t>a</a:t>
            </a:r>
            <a:r>
              <a:rPr lang="en-US" altLang="zh-CN">
                <a:sym typeface="Symbol" pitchFamily="2" charset="2"/>
              </a:rPr>
              <a:t></a:t>
            </a:r>
            <a:r>
              <a:rPr lang="en-US" altLang="zh-CN"/>
              <a:t>b，</a:t>
            </a:r>
            <a:r>
              <a:rPr lang="zh-CN" altLang="en-US"/>
              <a:t>都有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/>
              <a:t>(a) </a:t>
            </a:r>
            <a:r>
              <a:rPr lang="en-US" altLang="zh-CN">
                <a:sym typeface="Symbol" pitchFamily="2" charset="2"/>
              </a:rPr>
              <a:t> 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en-US" altLang="zh-CN"/>
              <a:t>(b)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就称</a:t>
            </a:r>
            <a:r>
              <a:rPr lang="en-US" altLang="zh-CN" sz="4000">
                <a:sym typeface="Symbol" pitchFamily="2" charset="2"/>
              </a:rPr>
              <a:t>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到</a:t>
            </a:r>
            <a:r>
              <a:rPr lang="en-US" altLang="zh-CN"/>
              <a:t>B</a:t>
            </a:r>
            <a:r>
              <a:rPr lang="zh-CN" altLang="en-US">
                <a:latin typeface="宋体" panose="02010600030101010101" pitchFamily="2" charset="-122"/>
              </a:rPr>
              <a:t>的单射。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462FE1-812C-A2DF-AE90-0E718422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EFA89-7B7E-A649-9136-BB0230C47A4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36513</TotalTime>
  <Words>5737</Words>
  <Application>Microsoft Macintosh PowerPoint</Application>
  <PresentationFormat>全屏显示(4:3)</PresentationFormat>
  <Paragraphs>449</Paragraphs>
  <Slides>61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楷体_GB2312</vt:lpstr>
      <vt:lpstr>宋体</vt:lpstr>
      <vt:lpstr>Arial</vt:lpstr>
      <vt:lpstr>Arial Black</vt:lpstr>
      <vt:lpstr>Cambria Math</vt:lpstr>
      <vt:lpstr>Times New Roman</vt:lpstr>
      <vt:lpstr>Wingdings</vt:lpstr>
      <vt:lpstr>Network Blitz</vt:lpstr>
      <vt:lpstr>Equation</vt:lpstr>
      <vt:lpstr>§1.3  映  射 </vt:lpstr>
      <vt:lpstr>定义1.3.1   映 射(mapping)</vt:lpstr>
      <vt:lpstr>PowerPoint 演示文稿</vt:lpstr>
      <vt:lpstr>PowerPoint 演示文稿</vt:lpstr>
      <vt:lpstr>例2：</vt:lpstr>
      <vt:lpstr>例3：</vt:lpstr>
      <vt:lpstr>定义1.3.2   满射(surjection)</vt:lpstr>
      <vt:lpstr>例：</vt:lpstr>
      <vt:lpstr>定义1.3.3   单射(injection)</vt:lpstr>
      <vt:lpstr>PowerPoint 演示文稿</vt:lpstr>
      <vt:lpstr>定义1.3.4    1-1映射</vt:lpstr>
      <vt:lpstr>例：</vt:lpstr>
      <vt:lpstr>PowerPoint 演示文稿</vt:lpstr>
      <vt:lpstr>逆映射(inverse mapping) </vt:lpstr>
      <vt:lpstr>例：</vt:lpstr>
      <vt:lpstr>定义1.3.5　映射的乘积</vt:lpstr>
      <vt:lpstr>映射的乘积</vt:lpstr>
      <vt:lpstr>练习：</vt:lpstr>
      <vt:lpstr>例</vt:lpstr>
      <vt:lpstr>练习：</vt:lpstr>
      <vt:lpstr>§1.3.1 集合的基数 </vt:lpstr>
      <vt:lpstr>PowerPoint 演示文稿</vt:lpstr>
      <vt:lpstr>PowerPoint 演示文稿</vt:lpstr>
      <vt:lpstr>PowerPoint 演示文稿</vt:lpstr>
      <vt:lpstr>定义1.3.7   </vt:lpstr>
      <vt:lpstr>PowerPoint 演示文稿</vt:lpstr>
      <vt:lpstr>§1.3.2 可数集合 </vt:lpstr>
      <vt:lpstr>PowerPoint 演示文稿</vt:lpstr>
      <vt:lpstr>PowerPoint 演示文稿</vt:lpstr>
      <vt:lpstr>例： </vt:lpstr>
      <vt:lpstr>例： </vt:lpstr>
      <vt:lpstr>PowerPoint 演示文稿</vt:lpstr>
      <vt:lpstr>PowerPoint 演示文稿</vt:lpstr>
      <vt:lpstr>PowerPoint 演示文稿</vt:lpstr>
      <vt:lpstr>PowerPoint 演示文稿</vt:lpstr>
      <vt:lpstr>定理1.3.4</vt:lpstr>
      <vt:lpstr>证明：</vt:lpstr>
      <vt:lpstr>证明：</vt:lpstr>
      <vt:lpstr>证明：</vt:lpstr>
      <vt:lpstr>定理</vt:lpstr>
      <vt:lpstr>PowerPoint 演示文稿</vt:lpstr>
      <vt:lpstr>PowerPoint 演示文稿</vt:lpstr>
      <vt:lpstr>定理</vt:lpstr>
      <vt:lpstr>PowerPoint 演示文稿</vt:lpstr>
      <vt:lpstr>§1.3.3 不可数集合 </vt:lpstr>
      <vt:lpstr>PowerPoint 演示文稿</vt:lpstr>
      <vt:lpstr>PowerPoint 演示文稿</vt:lpstr>
      <vt:lpstr>推 论 </vt:lpstr>
      <vt:lpstr>PowerPoint 演示文稿</vt:lpstr>
      <vt:lpstr>PowerPoint 演示文稿</vt:lpstr>
      <vt:lpstr>定理1.3.6 </vt:lpstr>
      <vt:lpstr>证明： </vt:lpstr>
      <vt:lpstr>PowerPoint 演示文稿</vt:lpstr>
      <vt:lpstr>下一步的问题</vt:lpstr>
      <vt:lpstr>定理1.3.7 （ Contor基本定理--1883年由康托尔证明）</vt:lpstr>
      <vt:lpstr>PowerPoint 演示文稿</vt:lpstr>
      <vt:lpstr>连续统问题 </vt:lpstr>
      <vt:lpstr>PowerPoint 演示文稿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§1.3 映  射 </dc:title>
  <dc:creator>ouyang</dc:creator>
  <cp:lastModifiedBy>Microsoft Office User</cp:lastModifiedBy>
  <cp:revision>806</cp:revision>
  <cp:lastPrinted>1601-01-01T00:00:00Z</cp:lastPrinted>
  <dcterms:created xsi:type="dcterms:W3CDTF">2002-08-19T06:25:27Z</dcterms:created>
  <dcterms:modified xsi:type="dcterms:W3CDTF">2024-02-27T02:37:01Z</dcterms:modified>
</cp:coreProperties>
</file>