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5"/>
  </p:handoutMasterIdLst>
  <p:sldIdLst>
    <p:sldId id="256" r:id="rId3"/>
    <p:sldId id="257" r:id="rId5"/>
    <p:sldId id="377" r:id="rId6"/>
    <p:sldId id="376" r:id="rId7"/>
    <p:sldId id="400" r:id="rId8"/>
    <p:sldId id="269" r:id="rId9"/>
    <p:sldId id="258" r:id="rId10"/>
    <p:sldId id="299" r:id="rId11"/>
    <p:sldId id="300" r:id="rId12"/>
    <p:sldId id="380" r:id="rId13"/>
    <p:sldId id="404" r:id="rId14"/>
    <p:sldId id="301" r:id="rId15"/>
    <p:sldId id="270" r:id="rId16"/>
    <p:sldId id="302" r:id="rId17"/>
    <p:sldId id="307" r:id="rId18"/>
    <p:sldId id="308" r:id="rId19"/>
    <p:sldId id="309" r:id="rId20"/>
    <p:sldId id="310" r:id="rId21"/>
    <p:sldId id="311" r:id="rId22"/>
    <p:sldId id="312" r:id="rId23"/>
    <p:sldId id="313" r:id="rId24"/>
    <p:sldId id="406" r:id="rId25"/>
    <p:sldId id="314" r:id="rId26"/>
    <p:sldId id="315" r:id="rId27"/>
    <p:sldId id="393" r:id="rId28"/>
    <p:sldId id="407" r:id="rId29"/>
    <p:sldId id="316" r:id="rId30"/>
    <p:sldId id="317" r:id="rId31"/>
    <p:sldId id="318" r:id="rId32"/>
    <p:sldId id="319" r:id="rId33"/>
    <p:sldId id="320" r:id="rId34"/>
    <p:sldId id="323" r:id="rId35"/>
    <p:sldId id="426" r:id="rId36"/>
    <p:sldId id="511" r:id="rId37"/>
    <p:sldId id="409" r:id="rId38"/>
    <p:sldId id="574" r:id="rId39"/>
    <p:sldId id="411" r:id="rId40"/>
    <p:sldId id="412" r:id="rId41"/>
    <p:sldId id="413" r:id="rId42"/>
    <p:sldId id="414" r:id="rId43"/>
    <p:sldId id="415" r:id="rId44"/>
    <p:sldId id="587" r:id="rId45"/>
    <p:sldId id="324" r:id="rId46"/>
    <p:sldId id="381" r:id="rId47"/>
    <p:sldId id="513" r:id="rId48"/>
    <p:sldId id="514" r:id="rId49"/>
    <p:sldId id="325" r:id="rId50"/>
    <p:sldId id="321" r:id="rId51"/>
    <p:sldId id="326" r:id="rId52"/>
    <p:sldId id="588" r:id="rId53"/>
    <p:sldId id="327" r:id="rId54"/>
    <p:sldId id="328" r:id="rId55"/>
    <p:sldId id="322" r:id="rId56"/>
    <p:sldId id="378" r:id="rId57"/>
    <p:sldId id="389" r:id="rId58"/>
    <p:sldId id="383" r:id="rId59"/>
    <p:sldId id="384" r:id="rId60"/>
    <p:sldId id="329" r:id="rId61"/>
    <p:sldId id="330" r:id="rId62"/>
    <p:sldId id="331" r:id="rId63"/>
    <p:sldId id="332" r:id="rId64"/>
    <p:sldId id="333" r:id="rId65"/>
    <p:sldId id="334" r:id="rId66"/>
    <p:sldId id="335" r:id="rId67"/>
    <p:sldId id="512" r:id="rId68"/>
    <p:sldId id="336" r:id="rId69"/>
    <p:sldId id="337" r:id="rId70"/>
    <p:sldId id="338" r:id="rId71"/>
    <p:sldId id="339" r:id="rId72"/>
    <p:sldId id="341" r:id="rId73"/>
    <p:sldId id="342" r:id="rId74"/>
    <p:sldId id="419" r:id="rId75"/>
    <p:sldId id="421" r:id="rId76"/>
    <p:sldId id="422" r:id="rId77"/>
    <p:sldId id="423" r:id="rId78"/>
    <p:sldId id="424" r:id="rId79"/>
    <p:sldId id="425" r:id="rId80"/>
    <p:sldId id="343" r:id="rId81"/>
    <p:sldId id="344" r:id="rId82"/>
    <p:sldId id="345" r:id="rId83"/>
    <p:sldId id="479" r:id="rId84"/>
    <p:sldId id="554" r:id="rId85"/>
    <p:sldId id="346" r:id="rId86"/>
    <p:sldId id="531" r:id="rId87"/>
    <p:sldId id="533" r:id="rId88"/>
    <p:sldId id="416" r:id="rId89"/>
    <p:sldId id="417" r:id="rId90"/>
    <p:sldId id="350" r:id="rId91"/>
    <p:sldId id="386" r:id="rId92"/>
    <p:sldId id="351" r:id="rId93"/>
    <p:sldId id="352" r:id="rId94"/>
    <p:sldId id="353" r:id="rId95"/>
    <p:sldId id="530" r:id="rId96"/>
    <p:sldId id="355" r:id="rId97"/>
    <p:sldId id="589" r:id="rId98"/>
    <p:sldId id="356" r:id="rId99"/>
    <p:sldId id="388" r:id="rId100"/>
    <p:sldId id="387" r:id="rId101"/>
    <p:sldId id="357" r:id="rId102"/>
    <p:sldId id="358" r:id="rId103"/>
    <p:sldId id="359" r:id="rId104"/>
    <p:sldId id="360" r:id="rId105"/>
    <p:sldId id="361" r:id="rId106"/>
    <p:sldId id="362" r:id="rId107"/>
    <p:sldId id="363" r:id="rId108"/>
    <p:sldId id="553" r:id="rId109"/>
    <p:sldId id="364" r:id="rId110"/>
    <p:sldId id="366" r:id="rId111"/>
    <p:sldId id="367" r:id="rId112"/>
    <p:sldId id="368" r:id="rId113"/>
    <p:sldId id="370" r:id="rId114"/>
    <p:sldId id="480" r:id="rId115"/>
    <p:sldId id="369" r:id="rId116"/>
    <p:sldId id="372" r:id="rId117"/>
    <p:sldId id="373" r:id="rId118"/>
    <p:sldId id="374" r:id="rId119"/>
    <p:sldId id="392" r:id="rId120"/>
    <p:sldId id="375" r:id="rId121"/>
    <p:sldId id="379" r:id="rId122"/>
    <p:sldId id="590" r:id="rId123"/>
    <p:sldId id="432" r:id="rId124"/>
    <p:sldId id="430" r:id="rId125"/>
    <p:sldId id="431" r:id="rId126"/>
    <p:sldId id="562" r:id="rId127"/>
    <p:sldId id="563" r:id="rId128"/>
    <p:sldId id="564" r:id="rId129"/>
    <p:sldId id="565" r:id="rId130"/>
    <p:sldId id="427" r:id="rId131"/>
    <p:sldId id="444" r:id="rId132"/>
    <p:sldId id="428" r:id="rId133"/>
    <p:sldId id="437" r:id="rId134"/>
    <p:sldId id="438" r:id="rId135"/>
    <p:sldId id="439" r:id="rId136"/>
    <p:sldId id="481" r:id="rId137"/>
    <p:sldId id="440" r:id="rId138"/>
    <p:sldId id="535" r:id="rId139"/>
    <p:sldId id="429" r:id="rId140"/>
    <p:sldId id="482" r:id="rId141"/>
    <p:sldId id="445" r:id="rId142"/>
    <p:sldId id="442" r:id="rId143"/>
    <p:sldId id="536" r:id="rId144"/>
  </p:sldIdLst>
  <p:sldSz cx="9144000" cy="6858000" type="screen4x3"/>
  <p:notesSz cx="6858000" cy="9144000"/>
  <p:custDataLst>
    <p:tags r:id="rId149"/>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4624" autoAdjust="0"/>
    <p:restoredTop sz="76891" autoAdjust="0"/>
  </p:normalViewPr>
  <p:slideViewPr>
    <p:cSldViewPr showGuides="1">
      <p:cViewPr varScale="1">
        <p:scale>
          <a:sx n="85" d="100"/>
          <a:sy n="85" d="100"/>
        </p:scale>
        <p:origin x="1360" y="40"/>
      </p:cViewPr>
      <p:guideLst>
        <p:guide orient="horz" pos="2160"/>
        <p:guide pos="2880"/>
      </p:guideLst>
    </p:cSldViewPr>
  </p:slideViewPr>
  <p:outlineViewPr>
    <p:cViewPr>
      <p:scale>
        <a:sx n="33" d="100"/>
        <a:sy n="33" d="100"/>
      </p:scale>
      <p:origin x="384" y="228258"/>
    </p:cViewPr>
  </p:outlineViewPr>
  <p:notesTextViewPr>
    <p:cViewPr>
      <p:scale>
        <a:sx n="100" d="100"/>
        <a:sy n="100" d="100"/>
      </p:scale>
      <p:origin x="0" y="0"/>
    </p:cViewPr>
  </p:notesTextViewPr>
  <p:notesViewPr>
    <p:cSldViewPr>
      <p:cViewPr varScale="1">
        <p:scale>
          <a:sx n="83" d="100"/>
          <a:sy n="83" d="100"/>
        </p:scale>
        <p:origin x="3284" y="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9" Type="http://schemas.openxmlformats.org/officeDocument/2006/relationships/tags" Target="tags/tag1.xml"/><Relationship Id="rId148" Type="http://schemas.openxmlformats.org/officeDocument/2006/relationships/tableStyles" Target="tableStyles.xml"/><Relationship Id="rId147" Type="http://schemas.openxmlformats.org/officeDocument/2006/relationships/viewProps" Target="viewProps.xml"/><Relationship Id="rId146" Type="http://schemas.openxmlformats.org/officeDocument/2006/relationships/presProps" Target="presProps.xml"/><Relationship Id="rId145" Type="http://schemas.openxmlformats.org/officeDocument/2006/relationships/handoutMaster" Target="handoutMasters/handoutMaster1.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16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zh-CN" altLang="en-US"/>
          </a:p>
        </p:txBody>
      </p:sp>
      <p:sp>
        <p:nvSpPr>
          <p:cNvPr id="28160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28160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28160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9996819A-58CF-CD43-BECC-BEB13E2C274A}"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endParaRPr lang="zh-CN" altLang="en-US"/>
          </a:p>
        </p:txBody>
      </p:sp>
      <p:sp>
        <p:nvSpPr>
          <p:cNvPr id="4198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99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4199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ED155AEA-1CDC-A84A-86B0-2946BBD2271B}"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noTextEdit="1"/>
          </p:cNvSpPr>
          <p:nvPr>
            <p:ph type="sldImg"/>
          </p:nvPr>
        </p:nvSpPr>
        <p:spPr/>
      </p:sp>
      <p:sp>
        <p:nvSpPr>
          <p:cNvPr id="16386"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38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9CC0405-FA83-DC43-BDEA-08317321DC25}" type="slidenum">
              <a:rPr lang="zh-CN" altLang="en-US"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ChangeArrowheads="1" noTextEdit="1"/>
          </p:cNvSpPr>
          <p:nvPr>
            <p:ph type="sldImg"/>
          </p:nvPr>
        </p:nvSpPr>
        <p:spPr/>
      </p:sp>
      <p:sp>
        <p:nvSpPr>
          <p:cNvPr id="51202"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120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0D426A1-2134-CE47-94A3-ECF534106A98}" type="slidenum">
              <a:rPr lang="zh-CN" altLang="en-US" sz="1200" smtClean="0"/>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ChangeArrowheads="1" noTextEdit="1"/>
          </p:cNvSpPr>
          <p:nvPr>
            <p:ph type="sldImg"/>
          </p:nvPr>
        </p:nvSpPr>
        <p:spPr/>
      </p:sp>
      <p:sp>
        <p:nvSpPr>
          <p:cNvPr id="5325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325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972F58D-7961-F84F-85D1-189E19BB34CD}" type="slidenum">
              <a:rPr lang="zh-CN" altLang="en-US" sz="1200" smtClean="0"/>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ChangeArrowheads="1" noTextEdit="1"/>
          </p:cNvSpPr>
          <p:nvPr>
            <p:ph type="sldImg"/>
          </p:nvPr>
        </p:nvSpPr>
        <p:spPr/>
      </p:sp>
      <p:sp>
        <p:nvSpPr>
          <p:cNvPr id="5529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529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0201329-7705-AA4B-AE51-1547FD5F782F}" type="slidenum">
              <a:rPr lang="zh-CN" altLang="en-US" sz="1200" smtClean="0"/>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ChangeArrowheads="1" noTextEdit="1"/>
          </p:cNvSpPr>
          <p:nvPr>
            <p:ph type="sldImg"/>
          </p:nvPr>
        </p:nvSpPr>
        <p:spPr/>
      </p:sp>
      <p:sp>
        <p:nvSpPr>
          <p:cNvPr id="57346"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734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18DD150-9AA5-FA41-8B9C-67BFB79C058A}" type="slidenum">
              <a:rPr lang="zh-CN" altLang="en-US" sz="1200" smtClean="0"/>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ChangeArrowheads="1" noTextEdit="1"/>
          </p:cNvSpPr>
          <p:nvPr>
            <p:ph type="sldImg"/>
          </p:nvPr>
        </p:nvSpPr>
        <p:spPr/>
      </p:sp>
      <p:sp>
        <p:nvSpPr>
          <p:cNvPr id="59394"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939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41AF651-B608-3A4A-A9F0-6036F16AF3CB}" type="slidenum">
              <a:rPr lang="zh-CN" altLang="en-US" sz="1200" smtClean="0"/>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ChangeArrowheads="1" noTextEdit="1"/>
          </p:cNvSpPr>
          <p:nvPr>
            <p:ph type="sldImg"/>
          </p:nvPr>
        </p:nvSpPr>
        <p:spPr/>
      </p:sp>
      <p:sp>
        <p:nvSpPr>
          <p:cNvPr id="67586"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6758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07E0FC-A0A2-C342-9583-B1ED115FE67A}" type="slidenum">
              <a:rPr lang="zh-CN" altLang="en-US" sz="1200" smtClean="0"/>
            </a:fld>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ChangeArrowheads="1" noTextEdit="1"/>
          </p:cNvSpPr>
          <p:nvPr>
            <p:ph type="sldImg"/>
          </p:nvPr>
        </p:nvSpPr>
        <p:spPr/>
      </p:sp>
      <p:sp>
        <p:nvSpPr>
          <p:cNvPr id="69634"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963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4722D5F-6859-C54E-A5E3-DAD181B77C89}" type="slidenum">
              <a:rPr lang="zh-CN" altLang="en-US" sz="1200" smtClean="0"/>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noChangeArrowheads="1" noTextEdit="1"/>
          </p:cNvSpPr>
          <p:nvPr>
            <p:ph type="sldImg"/>
          </p:nvPr>
        </p:nvSpPr>
        <p:spPr/>
      </p:sp>
      <p:sp>
        <p:nvSpPr>
          <p:cNvPr id="77826"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7782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CF70BAE-7A33-0940-85AD-7531BF16A75A}" type="slidenum">
              <a:rPr lang="zh-CN" altLang="en-US" sz="1200" smtClean="0"/>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noChangeArrowheads="1" noTextEdit="1"/>
          </p:cNvSpPr>
          <p:nvPr>
            <p:ph type="sldImg"/>
          </p:nvPr>
        </p:nvSpPr>
        <p:spPr/>
      </p:sp>
      <p:sp>
        <p:nvSpPr>
          <p:cNvPr id="79874"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7987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10D8B2E-3BD2-DF47-A45A-EC1EE0C0071F}" type="slidenum">
              <a:rPr lang="zh-CN" altLang="en-US" sz="1200" smtClean="0"/>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E23447A-DA3C-9F4B-A5FD-0D475497A196}"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6985F6E-8E81-B446-863F-AA9C9F159DCE}"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solidFill>
                <a:schemeClr val="tx2"/>
              </a:solidFill>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noChangeArrowheads="1" noTextEdit="1"/>
          </p:cNvSpPr>
          <p:nvPr>
            <p:ph type="sldImg"/>
          </p:nvPr>
        </p:nvSpPr>
        <p:spPr/>
      </p:sp>
      <p:sp>
        <p:nvSpPr>
          <p:cNvPr id="90114"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9011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1F9DF68-3672-9342-BB76-45BDF2DB7060}" type="slidenum">
              <a:rPr lang="zh-CN" altLang="en-US" sz="1200" smtClean="0"/>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ChangeArrowheads="1" noTextEdit="1"/>
          </p:cNvSpPr>
          <p:nvPr>
            <p:ph type="sldImg"/>
          </p:nvPr>
        </p:nvSpPr>
        <p:spPr/>
      </p:sp>
      <p:sp>
        <p:nvSpPr>
          <p:cNvPr id="92162"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9216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A3B0142-BEFC-5D49-B2F4-78DC21A85E6B}" type="slidenum">
              <a:rPr lang="zh-CN" altLang="en-US" sz="1200" smtClean="0"/>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noChangeArrowheads="1" noTextEdit="1"/>
          </p:cNvSpPr>
          <p:nvPr>
            <p:ph type="sldImg"/>
          </p:nvPr>
        </p:nvSpPr>
        <p:spPr/>
      </p:sp>
      <p:sp>
        <p:nvSpPr>
          <p:cNvPr id="9625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9625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A527246-98D0-5343-801E-1B5907B44DBD}" type="slidenum">
              <a:rPr lang="zh-CN" altLang="en-US" sz="1200" smtClean="0"/>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noChangeArrowheads="1" noTextEdit="1"/>
          </p:cNvSpPr>
          <p:nvPr>
            <p:ph type="sldImg"/>
          </p:nvPr>
        </p:nvSpPr>
        <p:spPr/>
      </p:sp>
      <p:sp>
        <p:nvSpPr>
          <p:cNvPr id="98306"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9830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4317751-64CD-6C4B-BB2A-A8AAC18B61E5}" type="slidenum">
              <a:rPr lang="zh-CN" altLang="en-US" sz="1200" smtClean="0"/>
            </a:fld>
            <a:endParaRPr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noChangeArrowheads="1" noTextEdit="1"/>
          </p:cNvSpPr>
          <p:nvPr>
            <p:ph type="sldImg"/>
          </p:nvPr>
        </p:nvSpPr>
        <p:spPr/>
      </p:sp>
      <p:sp>
        <p:nvSpPr>
          <p:cNvPr id="102402"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0240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BD7A462-E244-4842-A94F-1AA292D7099B}" type="slidenum">
              <a:rPr lang="zh-CN" altLang="en-US" sz="1200" smtClean="0"/>
            </a:fld>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noChangeArrowheads="1" noTextEdit="1"/>
          </p:cNvSpPr>
          <p:nvPr>
            <p:ph type="sldImg"/>
          </p:nvPr>
        </p:nvSpPr>
        <p:spPr/>
      </p:sp>
      <p:sp>
        <p:nvSpPr>
          <p:cNvPr id="10445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0445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F1F3592-8E91-3048-9A8E-50786E792E24}" type="slidenum">
              <a:rPr lang="zh-CN" altLang="en-US" sz="1200" smtClean="0"/>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noChangeArrowheads="1" noTextEdit="1"/>
          </p:cNvSpPr>
          <p:nvPr>
            <p:ph type="sldImg"/>
          </p:nvPr>
        </p:nvSpPr>
        <p:spPr/>
      </p:sp>
      <p:sp>
        <p:nvSpPr>
          <p:cNvPr id="10649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0649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9006696-8575-CD4F-88B7-0AC1DFFA5CF3}" type="slidenum">
              <a:rPr lang="zh-CN" altLang="en-US" sz="1200" smtClean="0"/>
            </a:fld>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noChangeArrowheads="1" noTextEdit="1"/>
          </p:cNvSpPr>
          <p:nvPr>
            <p:ph type="sldImg"/>
          </p:nvPr>
        </p:nvSpPr>
        <p:spPr/>
      </p:sp>
      <p:sp>
        <p:nvSpPr>
          <p:cNvPr id="10957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0957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61DE12B-1A69-E945-BC77-C42F3A922385}" type="slidenum">
              <a:rPr lang="zh-CN" altLang="en-US" sz="1200" smtClean="0"/>
            </a:fld>
            <a:endParaRPr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ChangeArrowheads="1" noTextEdit="1"/>
          </p:cNvSpPr>
          <p:nvPr>
            <p:ph type="sldImg"/>
          </p:nvPr>
        </p:nvSpPr>
        <p:spPr/>
      </p:sp>
      <p:sp>
        <p:nvSpPr>
          <p:cNvPr id="11161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161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B519A8E-D4FB-3E4B-B5B9-18CA2ABDC6FB}" type="slidenum">
              <a:rPr lang="zh-CN" altLang="en-US" sz="1200" smtClean="0"/>
            </a:fld>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ChangeArrowheads="1" noTextEdit="1"/>
          </p:cNvSpPr>
          <p:nvPr>
            <p:ph type="sldImg"/>
          </p:nvPr>
        </p:nvSpPr>
        <p:spPr/>
      </p:sp>
      <p:sp>
        <p:nvSpPr>
          <p:cNvPr id="11366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366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4155B55-B9FE-1E4F-9457-3965EE527499}"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0DA5209-D988-604C-9FC9-6935E0E70A67}"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solidFill>
            <a:srgbClr val="FFFFFF"/>
          </a:solidFill>
        </p:spPr>
      </p:sp>
      <p:sp>
        <p:nvSpPr>
          <p:cNvPr id="2253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solidFill>
                <a:schemeClr val="tx2"/>
              </a:solidFill>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noChangeArrowheads="1" noTextEdit="1"/>
          </p:cNvSpPr>
          <p:nvPr>
            <p:ph type="sldImg"/>
          </p:nvPr>
        </p:nvSpPr>
        <p:spPr/>
      </p:sp>
      <p:sp>
        <p:nvSpPr>
          <p:cNvPr id="139266" name="备注占位符 2"/>
          <p:cNvSpPr>
            <a:spLocks noGrp="1"/>
          </p:cNvSpPr>
          <p:nvPr>
            <p:ph type="body" idx="1"/>
          </p:nvPr>
        </p:nvSpPr>
        <p:spPr/>
        <p:txBody>
          <a:bodyPr/>
          <a:lstStyle/>
          <a:p>
            <a:pPr eaLnBrk="1" hangingPunct="1">
              <a:defRPr/>
            </a:pPr>
            <a:endParaRPr lang="zh-CN" altLang="en-US" dirty="0">
              <a:latin typeface="Arial" panose="020B0604020202020204" pitchFamily="34" charset="0"/>
            </a:endParaRPr>
          </a:p>
        </p:txBody>
      </p:sp>
      <p:sp>
        <p:nvSpPr>
          <p:cNvPr id="11673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0901D3E-31C0-A845-BF29-29A0C96A87B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1A39502-AD35-CC48-9AAD-C5C3AD5CF0F9}"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21858" name="Rectangle 2"/>
          <p:cNvSpPr>
            <a:spLocks noGrp="1" noRot="1" noChangeAspect="1" noChangeArrowheads="1" noTextEdit="1"/>
          </p:cNvSpPr>
          <p:nvPr>
            <p:ph type="sldImg"/>
          </p:nvPr>
        </p:nvSpPr>
        <p:spPr/>
      </p:sp>
      <p:sp>
        <p:nvSpPr>
          <p:cNvPr id="144387" name="Rectangle 3"/>
          <p:cNvSpPr>
            <a:spLocks noGrp="1" noChangeArrowheads="1"/>
          </p:cNvSpPr>
          <p:nvPr>
            <p:ph type="body" idx="1"/>
          </p:nvPr>
        </p:nvSpPr>
        <p:spPr/>
        <p:txBody>
          <a:bodyPr/>
          <a:lstStyle/>
          <a:p>
            <a:pPr eaLnBrk="1" hangingPunct="1">
              <a:defRPr/>
            </a:pPr>
            <a:endParaRPr lang="zh-CN" altLang="en-US"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p:cNvSpPr>
            <a:spLocks noGrp="1" noRot="1" noChangeAspect="1" noChangeArrowheads="1" noTextEdit="1"/>
          </p:cNvSpPr>
          <p:nvPr>
            <p:ph type="sldImg"/>
          </p:nvPr>
        </p:nvSpPr>
        <p:spPr/>
      </p:sp>
      <p:sp>
        <p:nvSpPr>
          <p:cNvPr id="123906"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2390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9FE8B81-B67D-0147-8289-B3696210BE93}" type="slidenum">
              <a:rPr lang="zh-CN" altLang="en-US" sz="1200" smtClean="0"/>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p:cNvSpPr>
            <a:spLocks noGrp="1" noRot="1" noChangeAspect="1" noChangeArrowheads="1" noTextEdit="1"/>
          </p:cNvSpPr>
          <p:nvPr>
            <p:ph type="sldImg"/>
          </p:nvPr>
        </p:nvSpPr>
        <p:spPr/>
      </p:sp>
      <p:sp>
        <p:nvSpPr>
          <p:cNvPr id="3" name="备注占位符 2"/>
          <p:cNvSpPr>
            <a:spLocks noGrp="1"/>
          </p:cNvSpPr>
          <p:nvPr>
            <p:ph type="body" idx="1"/>
          </p:nvPr>
        </p:nvSpPr>
        <p:spPr/>
        <p:txBody>
          <a:bodyPr/>
          <a:lstStyle/>
          <a:p>
            <a:pPr>
              <a:defRPr/>
            </a:pPr>
            <a:r>
              <a:rPr lang="en-US" altLang="zh-CN" b="1" dirty="0">
                <a:effectLst>
                  <a:outerShdw blurRad="38100" dist="38100" dir="2700000" algn="tl">
                    <a:srgbClr val="000000"/>
                  </a:outerShdw>
                </a:effectLst>
              </a:rPr>
              <a:t>P</a:t>
            </a:r>
            <a:r>
              <a:rPr lang="en-US" altLang="zh-CN" b="1" baseline="-25000" dirty="0">
                <a:effectLst>
                  <a:outerShdw blurRad="38100" dist="38100" dir="2700000" algn="tl">
                    <a:srgbClr val="000000"/>
                  </a:outerShdw>
                </a:effectLst>
              </a:rPr>
              <a:t>1</a:t>
            </a:r>
            <a:r>
              <a:rPr lang="en-US" altLang="zh-CN" b="1" dirty="0">
                <a:effectLst>
                  <a:outerShdw blurRad="38100" dist="38100" dir="2700000" algn="tl">
                    <a:srgbClr val="000000"/>
                  </a:outerShdw>
                </a:effectLst>
                <a:sym typeface="Symbol" panose="05050102010706020507" pitchFamily="2" charset="2"/>
              </a:rPr>
              <a:t></a:t>
            </a:r>
            <a:r>
              <a:rPr lang="en-US" altLang="zh-CN" b="1" dirty="0">
                <a:effectLst>
                  <a:outerShdw blurRad="38100" dist="38100" dir="2700000" algn="tl">
                    <a:srgbClr val="000000"/>
                  </a:outerShdw>
                </a:effectLst>
              </a:rPr>
              <a:t>(P</a:t>
            </a:r>
            <a:r>
              <a:rPr lang="en-US" altLang="zh-CN" b="1" baseline="-25000" dirty="0">
                <a:effectLst>
                  <a:outerShdw blurRad="38100" dist="38100" dir="2700000" algn="tl">
                    <a:srgbClr val="000000"/>
                  </a:outerShdw>
                </a:effectLst>
              </a:rPr>
              <a:t>2</a:t>
            </a:r>
            <a:r>
              <a:rPr lang="en-US" altLang="zh-CN" b="1" dirty="0">
                <a:effectLst>
                  <a:outerShdw blurRad="38100" dist="38100" dir="2700000" algn="tl">
                    <a:srgbClr val="000000"/>
                  </a:outerShdw>
                </a:effectLst>
                <a:sym typeface="Symbol" panose="05050102010706020507" pitchFamily="2" charset="2"/>
              </a:rPr>
              <a:t></a:t>
            </a:r>
            <a:r>
              <a:rPr lang="en-US" altLang="zh-CN" b="1" dirty="0">
                <a:effectLst>
                  <a:outerShdw blurRad="38100" dist="38100" dir="2700000" algn="tl">
                    <a:srgbClr val="000000"/>
                  </a:outerShdw>
                </a:effectLst>
              </a:rPr>
              <a:t>P</a:t>
            </a:r>
            <a:r>
              <a:rPr lang="en-US" altLang="zh-CN" b="1" baseline="-25000" dirty="0">
                <a:effectLst>
                  <a:outerShdw blurRad="38100" dist="38100" dir="2700000" algn="tl">
                    <a:srgbClr val="000000"/>
                  </a:outerShdw>
                </a:effectLst>
              </a:rPr>
              <a:t>3</a:t>
            </a:r>
            <a:r>
              <a:rPr lang="en-US" altLang="zh-CN" b="1" dirty="0">
                <a:effectLst>
                  <a:outerShdw blurRad="38100" dist="38100" dir="2700000" algn="tl">
                    <a:srgbClr val="000000"/>
                  </a:outerShdw>
                </a:effectLst>
              </a:rPr>
              <a:t>) = </a:t>
            </a:r>
            <a:r>
              <a:rPr lang="zh-CN" altLang="en-US" b="1" dirty="0">
                <a:effectLst>
                  <a:outerShdw blurRad="38100" dist="38100" dir="2700000" algn="tl">
                    <a:srgbClr val="000000"/>
                  </a:outerShdw>
                </a:effectLst>
                <a:sym typeface="Symbol" panose="05050102010706020507" pitchFamily="2" charset="2"/>
              </a:rPr>
              <a:t></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1</a:t>
            </a:r>
            <a:r>
              <a:rPr lang="en-US" altLang="zh-CN" b="1" dirty="0">
                <a:effectLst>
                  <a:outerShdw blurRad="38100" dist="38100" dir="2700000" algn="tl">
                    <a:srgbClr val="000000"/>
                  </a:outerShdw>
                </a:effectLst>
                <a:sym typeface="Symbol" panose="05050102010706020507" pitchFamily="2" charset="2"/>
              </a:rPr>
              <a:t>(</a:t>
            </a:r>
            <a:r>
              <a:rPr lang="zh-CN" altLang="en-US" b="1" dirty="0">
                <a:effectLst>
                  <a:outerShdw blurRad="38100" dist="38100" dir="2700000" algn="tl">
                    <a:srgbClr val="000000"/>
                  </a:outerShdw>
                </a:effectLst>
                <a:sym typeface="Symbol" panose="05050102010706020507" pitchFamily="2" charset="2"/>
              </a:rPr>
              <a:t></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2</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3</a:t>
            </a:r>
            <a:r>
              <a:rPr lang="en-US" altLang="zh-CN" b="1" dirty="0">
                <a:effectLst>
                  <a:outerShdw blurRad="38100" dist="38100" dir="2700000" algn="tl">
                    <a:srgbClr val="000000"/>
                  </a:outerShdw>
                </a:effectLst>
                <a:sym typeface="Symbol" panose="05050102010706020507" pitchFamily="2" charset="2"/>
              </a:rPr>
              <a:t>) </a:t>
            </a:r>
            <a:br>
              <a:rPr lang="en-US" altLang="zh-CN" b="1" dirty="0">
                <a:effectLst>
                  <a:outerShdw blurRad="38100" dist="38100" dir="2700000" algn="tl">
                    <a:srgbClr val="000000"/>
                  </a:outerShdw>
                </a:effectLst>
                <a:sym typeface="Symbol" panose="05050102010706020507" pitchFamily="2" charset="2"/>
              </a:rPr>
            </a:br>
            <a:r>
              <a:rPr lang="en-US" altLang="zh-CN" b="1" dirty="0">
                <a:effectLst>
                  <a:outerShdw blurRad="38100" dist="38100" dir="2700000" algn="tl">
                    <a:srgbClr val="000000"/>
                  </a:outerShdw>
                </a:effectLst>
                <a:sym typeface="Symbol" panose="05050102010706020507" pitchFamily="2" charset="2"/>
              </a:rPr>
              <a:t>  = </a:t>
            </a:r>
            <a:r>
              <a:rPr lang="zh-CN" altLang="en-US" b="1" dirty="0">
                <a:effectLst>
                  <a:outerShdw blurRad="38100" dist="38100" dir="2700000" algn="tl">
                    <a:srgbClr val="000000"/>
                  </a:outerShdw>
                </a:effectLst>
                <a:sym typeface="Symbol" panose="05050102010706020507" pitchFamily="2" charset="2"/>
              </a:rPr>
              <a:t></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1</a:t>
            </a:r>
            <a:r>
              <a:rPr lang="en-US" altLang="zh-CN" b="1" dirty="0">
                <a:effectLst>
                  <a:outerShdw blurRad="38100" dist="38100" dir="2700000" algn="tl">
                    <a:srgbClr val="000000"/>
                  </a:outerShdw>
                </a:effectLst>
                <a:sym typeface="Symbol" panose="05050102010706020507" pitchFamily="2" charset="2"/>
              </a:rPr>
              <a:t></a:t>
            </a:r>
            <a:r>
              <a:rPr lang="zh-CN" altLang="en-US" b="1" dirty="0">
                <a:effectLst>
                  <a:outerShdw blurRad="38100" dist="38100" dir="2700000" algn="tl">
                    <a:srgbClr val="000000"/>
                  </a:outerShdw>
                </a:effectLst>
                <a:sym typeface="Symbol" panose="05050102010706020507" pitchFamily="2" charset="2"/>
              </a:rPr>
              <a:t></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2</a:t>
            </a:r>
            <a:r>
              <a:rPr lang="en-US" altLang="zh-CN" b="1" dirty="0">
                <a:effectLst>
                  <a:outerShdw blurRad="38100" dist="38100" dir="2700000" algn="tl">
                    <a:srgbClr val="000000"/>
                  </a:outerShdw>
                </a:effectLst>
                <a:sym typeface="Symbol" panose="05050102010706020507" pitchFamily="2" charset="2"/>
              </a:rPr>
              <a:t> P</a:t>
            </a:r>
            <a:r>
              <a:rPr lang="en-US" altLang="zh-CN" b="1" baseline="-25000" dirty="0">
                <a:effectLst>
                  <a:outerShdw blurRad="38100" dist="38100" dir="2700000" algn="tl">
                    <a:srgbClr val="000000"/>
                  </a:outerShdw>
                </a:effectLst>
                <a:sym typeface="Symbol" panose="05050102010706020507" pitchFamily="2" charset="2"/>
              </a:rPr>
              <a:t>3</a:t>
            </a:r>
            <a:r>
              <a:rPr lang="en-US" altLang="zh-CN" b="1" dirty="0">
                <a:effectLst>
                  <a:outerShdw blurRad="38100" dist="38100" dir="2700000" algn="tl">
                    <a:srgbClr val="000000"/>
                  </a:outerShdw>
                </a:effectLst>
                <a:sym typeface="Symbol" panose="05050102010706020507" pitchFamily="2" charset="2"/>
              </a:rPr>
              <a:t> = </a:t>
            </a:r>
            <a:r>
              <a:rPr lang="zh-CN" altLang="en-US" b="1" dirty="0">
                <a:effectLst>
                  <a:outerShdw blurRad="38100" dist="38100" dir="2700000" algn="tl">
                    <a:srgbClr val="000000"/>
                  </a:outerShdw>
                </a:effectLst>
                <a:sym typeface="Symbol" panose="05050102010706020507" pitchFamily="2" charset="2"/>
              </a:rPr>
              <a:t></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1</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2</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3</a:t>
            </a:r>
            <a:br>
              <a:rPr lang="en-US" altLang="zh-CN" b="1" dirty="0">
                <a:effectLst>
                  <a:outerShdw blurRad="38100" dist="38100" dir="2700000" algn="tl">
                    <a:srgbClr val="000000"/>
                  </a:outerShdw>
                </a:effectLst>
                <a:sym typeface="Symbol" panose="05050102010706020507" pitchFamily="2" charset="2"/>
              </a:rPr>
            </a:br>
            <a:r>
              <a:rPr lang="en-US" altLang="zh-CN" b="1" dirty="0">
                <a:effectLst>
                  <a:outerShdw blurRad="38100" dist="38100" dir="2700000" algn="tl">
                    <a:srgbClr val="000000"/>
                  </a:outerShdw>
                </a:effectLst>
                <a:sym typeface="Symbol" panose="05050102010706020507" pitchFamily="2" charset="2"/>
              </a:rPr>
              <a:t>  = (P</a:t>
            </a:r>
            <a:r>
              <a:rPr lang="en-US" altLang="zh-CN" b="1" baseline="-25000" dirty="0">
                <a:effectLst>
                  <a:outerShdw blurRad="38100" dist="38100" dir="2700000" algn="tl">
                    <a:srgbClr val="000000"/>
                  </a:outerShdw>
                </a:effectLst>
                <a:sym typeface="Symbol" panose="05050102010706020507" pitchFamily="2" charset="2"/>
              </a:rPr>
              <a:t>1</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2</a:t>
            </a:r>
            <a:r>
              <a:rPr lang="en-US" altLang="zh-CN" b="1" dirty="0">
                <a:effectLst>
                  <a:outerShdw blurRad="38100" dist="38100" dir="2700000" algn="tl">
                    <a:srgbClr val="000000"/>
                  </a:outerShdw>
                </a:effectLst>
                <a:sym typeface="Symbol" panose="05050102010706020507" pitchFamily="2" charset="2"/>
              </a:rPr>
              <a:t>)P</a:t>
            </a:r>
            <a:r>
              <a:rPr lang="en-US" altLang="zh-CN" b="1" baseline="-25000" dirty="0">
                <a:effectLst>
                  <a:outerShdw blurRad="38100" dist="38100" dir="2700000" algn="tl">
                    <a:srgbClr val="000000"/>
                  </a:outerShdw>
                </a:effectLst>
                <a:sym typeface="Symbol" panose="05050102010706020507" pitchFamily="2" charset="2"/>
              </a:rPr>
              <a:t>3</a:t>
            </a:r>
            <a:endParaRPr lang="en-US" altLang="zh-CN" b="1" baseline="-25000" dirty="0">
              <a:effectLst>
                <a:outerShdw blurRad="38100" dist="38100" dir="2700000" algn="tl">
                  <a:srgbClr val="000000"/>
                </a:outerShdw>
              </a:effectLst>
              <a:sym typeface="Symbol" panose="05050102010706020507" pitchFamily="2" charset="2"/>
            </a:endParaRPr>
          </a:p>
          <a:p>
            <a:pPr>
              <a:defRPr/>
            </a:pPr>
            <a:endParaRPr lang="zh-CN" altLang="en-US" dirty="0"/>
          </a:p>
        </p:txBody>
      </p:sp>
      <p:sp>
        <p:nvSpPr>
          <p:cNvPr id="12595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94D4049-7A27-734C-8446-9ABABD1BBA5F}" type="slidenum">
              <a:rPr lang="zh-CN" altLang="en-US" sz="1200" smtClean="0"/>
            </a:fld>
            <a:endParaRPr lang="en-US" altLang="zh-CN"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p:cNvSpPr>
            <a:spLocks noGrp="1" noRot="1" noChangeAspect="1" noChangeArrowheads="1" noTextEdit="1"/>
          </p:cNvSpPr>
          <p:nvPr>
            <p:ph type="sldImg"/>
          </p:nvPr>
        </p:nvSpPr>
        <p:spPr/>
      </p:sp>
      <p:sp>
        <p:nvSpPr>
          <p:cNvPr id="128002"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2800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2BA4D6A-4AC6-9042-B678-486C325EC90A}" type="slidenum">
              <a:rPr lang="zh-CN" altLang="en-US" sz="1200" smtClean="0"/>
            </a:fld>
            <a:endParaRPr lang="en-US" altLang="zh-CN"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p:cNvSpPr>
            <a:spLocks noGrp="1" noRot="1" noChangeAspect="1" noChangeArrowheads="1" noTextEdit="1"/>
          </p:cNvSpPr>
          <p:nvPr>
            <p:ph type="sldImg"/>
          </p:nvPr>
        </p:nvSpPr>
        <p:spPr/>
      </p:sp>
      <p:sp>
        <p:nvSpPr>
          <p:cNvPr id="131074"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3107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EC31D11-C03C-5846-8C56-C1749DE96BDD}" type="slidenum">
              <a:rPr lang="zh-CN" altLang="en-US" sz="1200" smtClean="0"/>
            </a:fld>
            <a:endParaRPr lang="en-US" altLang="zh-CN"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p:cNvSpPr>
            <a:spLocks noGrp="1" noRot="1" noChangeAspect="1" noChangeArrowheads="1" noTextEdit="1"/>
          </p:cNvSpPr>
          <p:nvPr>
            <p:ph type="sldImg"/>
          </p:nvPr>
        </p:nvSpPr>
        <p:spPr/>
      </p:sp>
      <p:sp>
        <p:nvSpPr>
          <p:cNvPr id="133122"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3312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2564F11-A3D9-304E-97C4-B7D5E391B4FC}" type="slidenum">
              <a:rPr lang="zh-CN" altLang="en-US" sz="1200" smtClean="0"/>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C5D1192-F122-AA44-8348-B5450B35EA4E}"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37218" name="Rectangle 2"/>
          <p:cNvSpPr>
            <a:spLocks noGrp="1" noRot="1" noChangeAspect="1" noChangeArrowheads="1" noTextEdit="1"/>
          </p:cNvSpPr>
          <p:nvPr>
            <p:ph type="sldImg"/>
          </p:nvPr>
        </p:nvSpPr>
        <p:spPr/>
      </p:sp>
      <p:sp>
        <p:nvSpPr>
          <p:cNvPr id="1372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dirty="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spect="1" noChangeArrowheads="1" noTextEdit="1"/>
          </p:cNvSpPr>
          <p:nvPr>
            <p:ph type="sldImg"/>
          </p:nvPr>
        </p:nvSpPr>
        <p:spPr/>
      </p:sp>
      <p:sp>
        <p:nvSpPr>
          <p:cNvPr id="14029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029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D7F56FC-8230-7D44-A15C-122CDA2B0E65}" type="slidenum">
              <a:rPr lang="zh-CN" altLang="en-US" sz="1200" smtClean="0"/>
            </a:fld>
            <a:endParaRPr lang="en-US" altLang="zh-CN"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p:cNvSpPr>
            <a:spLocks noGrp="1" noRot="1" noChangeAspect="1" noChangeArrowheads="1" noTextEdit="1"/>
          </p:cNvSpPr>
          <p:nvPr>
            <p:ph type="sldImg"/>
          </p:nvPr>
        </p:nvSpPr>
        <p:spPr/>
      </p:sp>
      <p:sp>
        <p:nvSpPr>
          <p:cNvPr id="14233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233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EEA0DED-EBC3-F548-9EFC-E4B5D4380186}"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noTextEdit="1"/>
          </p:cNvSpPr>
          <p:nvPr>
            <p:ph type="sldImg"/>
          </p:nvPr>
        </p:nvSpPr>
        <p:spPr/>
      </p:sp>
      <p:sp>
        <p:nvSpPr>
          <p:cNvPr id="2457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7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A8E976-BCD3-154F-9E6A-9E58838D6797}" type="slidenum">
              <a:rPr lang="zh-CN" altLang="en-US" sz="1200" smtClean="0"/>
            </a:fld>
            <a:endParaRPr lang="en-US" altLang="zh-CN"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2024 4 12</a:t>
            </a:r>
            <a:r>
              <a:rPr lang="zh-CN" altLang="en-US" dirty="0"/>
              <a:t>到</a:t>
            </a:r>
            <a:r>
              <a:rPr lang="zh-CN" altLang="en-US"/>
              <a:t>此进度</a:t>
            </a:r>
            <a:endParaRPr lang="en-US" altLang="zh-CN"/>
          </a:p>
        </p:txBody>
      </p:sp>
      <p:sp>
        <p:nvSpPr>
          <p:cNvPr id="4" name="灯片编号占位符 3"/>
          <p:cNvSpPr>
            <a:spLocks noGrp="1"/>
          </p:cNvSpPr>
          <p:nvPr>
            <p:ph type="sldNum" sz="quarter" idx="5"/>
          </p:nvPr>
        </p:nvSpPr>
        <p:spPr/>
        <p:txBody>
          <a:bodyPr/>
          <a:lstStyle/>
          <a:p>
            <a:pPr>
              <a:defRPr/>
            </a:pPr>
            <a:fld id="{ED155AEA-1CDC-A84A-86B0-2946BBD2271B}"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p:cNvSpPr>
            <a:spLocks noGrp="1" noRot="1" noChangeAspect="1" noChangeArrowheads="1" noTextEdit="1"/>
          </p:cNvSpPr>
          <p:nvPr>
            <p:ph type="sldImg"/>
          </p:nvPr>
        </p:nvSpPr>
        <p:spPr/>
      </p:sp>
      <p:sp>
        <p:nvSpPr>
          <p:cNvPr id="15257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5257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FC4EA06-A111-D24C-B048-BDF5CA7EB75B}" type="slidenum">
              <a:rPr lang="zh-CN" altLang="en-US" sz="1200" smtClean="0"/>
            </a:fld>
            <a:endParaRPr lang="en-US" altLang="zh-CN"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p:cNvSpPr>
            <a:spLocks noGrp="1" noRot="1" noChangeAspect="1" noChangeArrowheads="1" noTextEdit="1"/>
          </p:cNvSpPr>
          <p:nvPr>
            <p:ph type="sldImg"/>
          </p:nvPr>
        </p:nvSpPr>
        <p:spPr/>
      </p:sp>
      <p:sp>
        <p:nvSpPr>
          <p:cNvPr id="15462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5462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A5E51A2-C56A-9B4F-9FBB-0CC74D364D4E}"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幻灯片图像占位符 1"/>
          <p:cNvSpPr>
            <a:spLocks noGrp="1" noRot="1" noChangeAspect="1" noChangeArrowheads="1" noTextEdit="1"/>
          </p:cNvSpPr>
          <p:nvPr>
            <p:ph type="sldImg"/>
          </p:nvPr>
        </p:nvSpPr>
        <p:spPr/>
      </p:sp>
      <p:sp>
        <p:nvSpPr>
          <p:cNvPr id="182274"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227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0978716-6DE4-0342-AF8F-11B99439B77B}" type="slidenum">
              <a:rPr lang="zh-CN" altLang="en-US" sz="1200" smtClean="0"/>
            </a:fld>
            <a:endParaRPr lang="en-US" altLang="zh-CN"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幻灯片图像占位符 1"/>
          <p:cNvSpPr>
            <a:spLocks noGrp="1" noRot="1" noChangeAspect="1" noChangeArrowheads="1" noTextEdit="1"/>
          </p:cNvSpPr>
          <p:nvPr>
            <p:ph type="sldImg"/>
          </p:nvPr>
        </p:nvSpPr>
        <p:spPr/>
      </p:sp>
      <p:sp>
        <p:nvSpPr>
          <p:cNvPr id="18637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等价关系和蕴含关系是我们日常生活和学习中常用的推理的形式。两者之间有区别也有联系。区别在定义中给出。联系是</a:t>
            </a:r>
            <a:r>
              <a:rPr lang="en-US" altLang="zh-CN" dirty="0">
                <a:latin typeface="Arial" panose="020B0604020202020204" pitchFamily="34" charset="0"/>
              </a:rPr>
              <a:t>G</a:t>
            </a:r>
            <a:r>
              <a:rPr lang="zh-CN" altLang="en-US" dirty="0">
                <a:latin typeface="Arial" panose="020B0604020202020204" pitchFamily="34" charset="0"/>
              </a:rPr>
              <a:t>等价</a:t>
            </a:r>
            <a:r>
              <a:rPr lang="en-US" altLang="zh-CN" dirty="0">
                <a:latin typeface="Arial" panose="020B0604020202020204" pitchFamily="34" charset="0"/>
              </a:rPr>
              <a:t>H</a:t>
            </a:r>
            <a:r>
              <a:rPr lang="zh-CN" altLang="en-US" dirty="0">
                <a:latin typeface="Arial" panose="020B0604020202020204" pitchFamily="34" charset="0"/>
              </a:rPr>
              <a:t>，当且仅当</a:t>
            </a:r>
            <a:r>
              <a:rPr lang="en-US" altLang="zh-CN" dirty="0">
                <a:latin typeface="Arial" panose="020B0604020202020204" pitchFamily="34" charset="0"/>
              </a:rPr>
              <a:t>G</a:t>
            </a:r>
            <a:r>
              <a:rPr lang="zh-CN" altLang="en-US" dirty="0">
                <a:latin typeface="Arial" panose="020B0604020202020204" pitchFamily="34" charset="0"/>
              </a:rPr>
              <a:t>蕴含</a:t>
            </a:r>
            <a:r>
              <a:rPr lang="en-US" altLang="zh-CN" dirty="0">
                <a:latin typeface="Arial" panose="020B0604020202020204" pitchFamily="34" charset="0"/>
              </a:rPr>
              <a:t>H</a:t>
            </a:r>
            <a:r>
              <a:rPr lang="zh-CN" altLang="en-US" dirty="0">
                <a:latin typeface="Arial" panose="020B0604020202020204" pitchFamily="34" charset="0"/>
              </a:rPr>
              <a:t>并且</a:t>
            </a:r>
            <a:r>
              <a:rPr lang="en-US" altLang="zh-CN" dirty="0">
                <a:latin typeface="Arial" panose="020B0604020202020204" pitchFamily="34" charset="0"/>
              </a:rPr>
              <a:t>H</a:t>
            </a:r>
            <a:r>
              <a:rPr lang="zh-CN" altLang="en-US" dirty="0">
                <a:latin typeface="Arial" panose="020B0604020202020204" pitchFamily="34" charset="0"/>
              </a:rPr>
              <a:t>蕴含</a:t>
            </a:r>
            <a:r>
              <a:rPr lang="en-US" altLang="zh-CN" dirty="0">
                <a:latin typeface="Arial" panose="020B0604020202020204" pitchFamily="34" charset="0"/>
              </a:rPr>
              <a:t>G</a:t>
            </a:r>
            <a:endParaRPr lang="en-US" altLang="zh-CN" dirty="0">
              <a:latin typeface="Arial" panose="020B0604020202020204" pitchFamily="34" charset="0"/>
            </a:endParaRPr>
          </a:p>
          <a:p>
            <a:r>
              <a:rPr lang="zh-CN" altLang="en-US" dirty="0">
                <a:latin typeface="Arial" panose="020B0604020202020204" pitchFamily="34" charset="0"/>
              </a:rPr>
              <a:t>我们在做形式演绎的时候，需要用到很多基本蕴含式，</a:t>
            </a:r>
            <a:r>
              <a:rPr lang="en-US" altLang="zh-CN" dirty="0">
                <a:latin typeface="Arial" panose="020B0604020202020204" pitchFamily="34" charset="0"/>
              </a:rPr>
              <a:t>14</a:t>
            </a:r>
            <a:r>
              <a:rPr lang="zh-CN" altLang="en-US" dirty="0">
                <a:latin typeface="Arial" panose="020B0604020202020204" pitchFamily="34" charset="0"/>
              </a:rPr>
              <a:t>个远远不够，基本等价式可作为两个蕴含式使用</a:t>
            </a:r>
            <a:endParaRPr lang="en-US" altLang="zh-CN" dirty="0">
              <a:latin typeface="Arial" panose="020B0604020202020204" pitchFamily="34" charset="0"/>
            </a:endParaRPr>
          </a:p>
          <a:p>
            <a:r>
              <a:rPr lang="zh-CN" altLang="en-US" dirty="0">
                <a:latin typeface="Arial" panose="020B0604020202020204" pitchFamily="34" charset="0"/>
              </a:rPr>
              <a:t>注意</a:t>
            </a:r>
            <a:r>
              <a:rPr lang="en-US" altLang="zh-CN" dirty="0">
                <a:latin typeface="Arial" panose="020B0604020202020204" pitchFamily="34" charset="0"/>
              </a:rPr>
              <a:t>0=&gt;G,G=&gt;1</a:t>
            </a:r>
            <a:endParaRPr lang="en-US" altLang="zh-CN" dirty="0">
              <a:latin typeface="Arial" panose="020B0604020202020204" pitchFamily="34" charset="0"/>
            </a:endParaRPr>
          </a:p>
          <a:p>
            <a:r>
              <a:rPr lang="zh-CN" altLang="en-US" dirty="0">
                <a:latin typeface="Arial" panose="020B0604020202020204" pitchFamily="34" charset="0"/>
              </a:rPr>
              <a:t>思考：</a:t>
            </a:r>
            <a:r>
              <a:rPr lang="en-US" altLang="zh-CN" dirty="0">
                <a:latin typeface="Arial" panose="020B0604020202020204" pitchFamily="34" charset="0"/>
              </a:rPr>
              <a:t>{P,P-&gt;Q,</a:t>
            </a:r>
            <a:r>
              <a:rPr lang="zh-CN" altLang="en-US" dirty="0">
                <a:latin typeface="Arial" panose="020B0604020202020204" pitchFamily="34" charset="0"/>
                <a:sym typeface="Symbol" panose="05050102010706020507" pitchFamily="2" charset="2"/>
              </a:rPr>
              <a:t> </a:t>
            </a:r>
            <a:r>
              <a:rPr lang="en-US" altLang="zh-CN" dirty="0">
                <a:latin typeface="Arial" panose="020B0604020202020204" pitchFamily="34" charset="0"/>
                <a:sym typeface="Symbol" panose="05050102010706020507" pitchFamily="2" charset="2"/>
              </a:rPr>
              <a:t>H-&gt;</a:t>
            </a:r>
            <a:r>
              <a:rPr lang="zh-CN" altLang="en-US" dirty="0">
                <a:latin typeface="Arial" panose="020B0604020202020204" pitchFamily="34" charset="0"/>
                <a:sym typeface="Symbol" panose="05050102010706020507" pitchFamily="2" charset="2"/>
              </a:rPr>
              <a:t></a:t>
            </a:r>
            <a:r>
              <a:rPr lang="en-US" altLang="zh-CN" dirty="0">
                <a:latin typeface="Arial" panose="020B0604020202020204" pitchFamily="34" charset="0"/>
                <a:sym typeface="Symbol" panose="05050102010706020507" pitchFamily="2" charset="2"/>
              </a:rPr>
              <a:t>Q,</a:t>
            </a:r>
            <a:r>
              <a:rPr lang="zh-CN" altLang="en-US" dirty="0">
                <a:latin typeface="Arial" panose="020B0604020202020204" pitchFamily="34" charset="0"/>
                <a:sym typeface="Symbol" panose="05050102010706020507" pitchFamily="2" charset="2"/>
              </a:rPr>
              <a:t> </a:t>
            </a:r>
            <a:r>
              <a:rPr lang="en-US" altLang="zh-CN" dirty="0">
                <a:latin typeface="Arial" panose="020B0604020202020204" pitchFamily="34" charset="0"/>
                <a:sym typeface="Symbol" panose="05050102010706020507" pitchFamily="2" charset="2"/>
              </a:rPr>
              <a:t>Q</a:t>
            </a:r>
            <a:r>
              <a:rPr lang="en-US" altLang="zh-CN" dirty="0">
                <a:latin typeface="Arial" panose="020B0604020202020204" pitchFamily="34" charset="0"/>
              </a:rPr>
              <a:t>}=&gt;</a:t>
            </a:r>
            <a:r>
              <a:rPr lang="zh-CN" altLang="en-US" dirty="0">
                <a:latin typeface="Arial" panose="020B0604020202020204" pitchFamily="34" charset="0"/>
                <a:sym typeface="Symbol" panose="05050102010706020507" pitchFamily="2" charset="2"/>
              </a:rPr>
              <a:t></a:t>
            </a:r>
            <a:r>
              <a:rPr lang="en-US" altLang="zh-CN" dirty="0">
                <a:latin typeface="Arial" panose="020B0604020202020204" pitchFamily="34" charset="0"/>
                <a:sym typeface="Symbol" panose="05050102010706020507" pitchFamily="2" charset="2"/>
              </a:rPr>
              <a:t>H</a:t>
            </a:r>
            <a:endParaRPr lang="zh-CN" altLang="en-US" dirty="0">
              <a:latin typeface="Arial" panose="020B0604020202020204" pitchFamily="34" charset="0"/>
            </a:endParaRPr>
          </a:p>
        </p:txBody>
      </p:sp>
      <p:sp>
        <p:nvSpPr>
          <p:cNvPr id="18637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6B59D47-738C-C347-83EB-66807587416E}" type="slidenum">
              <a:rPr lang="zh-CN" altLang="en-US" sz="1200" smtClean="0"/>
            </a:fld>
            <a:endParaRPr lang="en-US" altLang="zh-CN"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FC6E023-E6EE-E646-BC5D-D76AAF3870C0}"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E0DF28-51FF-404D-AE8A-2A356846DDC7}"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94562" name="Rectangle 2"/>
          <p:cNvSpPr>
            <a:spLocks noGrp="1" noRot="1" noChangeAspect="1" noChangeArrowheads="1" noTextEdit="1"/>
          </p:cNvSpPr>
          <p:nvPr>
            <p:ph type="sldImg"/>
          </p:nvPr>
        </p:nvSpPr>
        <p:spPr>
          <a:solidFill>
            <a:srgbClr val="FFFFFF"/>
          </a:solidFill>
        </p:spPr>
      </p:sp>
      <p:sp>
        <p:nvSpPr>
          <p:cNvPr id="19456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1F139E9-7621-AC4C-8127-B8A3FFD04BC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96610" name="Rectangle 2"/>
          <p:cNvSpPr>
            <a:spLocks noGrp="1" noRot="1" noChangeAspect="1" noChangeArrowheads="1" noTextEdit="1"/>
          </p:cNvSpPr>
          <p:nvPr>
            <p:ph type="sldImg"/>
          </p:nvPr>
        </p:nvSpPr>
        <p:spPr>
          <a:solidFill>
            <a:srgbClr val="FFFFFF"/>
          </a:solidFill>
        </p:spPr>
      </p:sp>
      <p:sp>
        <p:nvSpPr>
          <p:cNvPr id="19661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幻灯片图像占位符 1"/>
          <p:cNvSpPr>
            <a:spLocks noGrp="1" noRot="1" noChangeAspect="1" noChangeArrowheads="1" noTextEdit="1"/>
          </p:cNvSpPr>
          <p:nvPr>
            <p:ph type="sldImg"/>
          </p:nvPr>
        </p:nvSpPr>
        <p:spPr/>
      </p:sp>
      <p:sp>
        <p:nvSpPr>
          <p:cNvPr id="19865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9865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1FAA486-4731-5D44-B1A6-DD5C63D6F8EE}" type="slidenum">
              <a:rPr lang="zh-CN" altLang="en-US" sz="1200" smtClean="0"/>
            </a:fld>
            <a:endParaRPr lang="en-US" altLang="zh-CN"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4B7872-35E0-5C4A-B730-3858B4E0728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00706" name="Rectangle 2"/>
          <p:cNvSpPr>
            <a:spLocks noGrp="1" noRot="1" noChangeAspect="1" noChangeArrowheads="1" noTextEdit="1"/>
          </p:cNvSpPr>
          <p:nvPr>
            <p:ph type="sldImg"/>
          </p:nvPr>
        </p:nvSpPr>
        <p:spPr>
          <a:solidFill>
            <a:srgbClr val="FFFFFF"/>
          </a:solidFill>
        </p:spPr>
      </p:sp>
      <p:sp>
        <p:nvSpPr>
          <p:cNvPr id="20070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C08AB49-38DD-AB4A-8C73-E778EAD71CF5}"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6626" name="Rectangle 2"/>
          <p:cNvSpPr>
            <a:spLocks noGrp="1" noRot="1" noChangeAspect="1" noChangeArrowheads="1" noTextEdit="1"/>
          </p:cNvSpPr>
          <p:nvPr>
            <p:ph type="sldImg"/>
          </p:nvPr>
        </p:nvSpPr>
        <p:spPr>
          <a:solidFill>
            <a:srgbClr val="FFFFFF"/>
          </a:solidFill>
        </p:spPr>
      </p:sp>
      <p:sp>
        <p:nvSpPr>
          <p:cNvPr id="2662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solidFill>
                <a:schemeClr val="tx2"/>
              </a:solidFill>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DBB1BED-504C-454E-B2A3-940ED351883F}"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02754" name="Rectangle 2"/>
          <p:cNvSpPr>
            <a:spLocks noGrp="1" noRot="1" noChangeAspect="1" noChangeArrowheads="1" noTextEdit="1"/>
          </p:cNvSpPr>
          <p:nvPr>
            <p:ph type="sldImg"/>
          </p:nvPr>
        </p:nvSpPr>
        <p:spPr>
          <a:solidFill>
            <a:srgbClr val="FFFFFF"/>
          </a:solidFill>
        </p:spPr>
      </p:sp>
      <p:sp>
        <p:nvSpPr>
          <p:cNvPr id="20275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9C154C7-CD85-8642-B350-7A062AADCC21}"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04802" name="Rectangle 2"/>
          <p:cNvSpPr>
            <a:spLocks noGrp="1" noRot="1" noChangeAspect="1" noChangeArrowheads="1" noTextEdit="1"/>
          </p:cNvSpPr>
          <p:nvPr>
            <p:ph type="sldImg"/>
          </p:nvPr>
        </p:nvSpPr>
        <p:spPr>
          <a:solidFill>
            <a:srgbClr val="FFFFFF"/>
          </a:solidFill>
        </p:spPr>
      </p:sp>
      <p:sp>
        <p:nvSpPr>
          <p:cNvPr id="20480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7FFAF1C-67C8-5F41-81CF-9CA35A7E163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A37587E-5468-3B4F-9529-20A1986023E4}"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09922" name="Rectangle 2"/>
          <p:cNvSpPr>
            <a:spLocks noGrp="1" noRot="1" noChangeAspect="1" noChangeArrowheads="1" noTextEdit="1"/>
          </p:cNvSpPr>
          <p:nvPr>
            <p:ph type="sldImg"/>
          </p:nvPr>
        </p:nvSpPr>
        <p:spPr>
          <a:solidFill>
            <a:srgbClr val="FFFFFF"/>
          </a:solidFill>
        </p:spPr>
      </p:sp>
      <p:sp>
        <p:nvSpPr>
          <p:cNvPr id="20992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E2B2BBA-5E9C-374A-941D-7A20B910FD46}"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11970" name="Rectangle 2"/>
          <p:cNvSpPr>
            <a:spLocks noGrp="1" noRot="1" noChangeAspect="1" noChangeArrowheads="1" noTextEdit="1"/>
          </p:cNvSpPr>
          <p:nvPr>
            <p:ph type="sldImg"/>
          </p:nvPr>
        </p:nvSpPr>
        <p:spPr>
          <a:solidFill>
            <a:srgbClr val="FFFFFF"/>
          </a:solidFill>
        </p:spPr>
      </p:sp>
      <p:sp>
        <p:nvSpPr>
          <p:cNvPr id="21197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F348B1B-5086-D542-82C1-13E3345AEF6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14018" name="Rectangle 2"/>
          <p:cNvSpPr>
            <a:spLocks noGrp="1" noRot="1" noChangeAspect="1" noChangeArrowheads="1" noTextEdit="1"/>
          </p:cNvSpPr>
          <p:nvPr>
            <p:ph type="sldImg"/>
          </p:nvPr>
        </p:nvSpPr>
        <p:spPr>
          <a:solidFill>
            <a:srgbClr val="FFFFFF"/>
          </a:solidFill>
        </p:spPr>
      </p:sp>
      <p:sp>
        <p:nvSpPr>
          <p:cNvPr id="2140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1050489-8A6D-8E4E-AD28-624EEC2CBFA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16066" name="Rectangle 2"/>
          <p:cNvSpPr>
            <a:spLocks noGrp="1" noRot="1" noChangeAspect="1" noChangeArrowheads="1" noTextEdit="1"/>
          </p:cNvSpPr>
          <p:nvPr>
            <p:ph type="sldImg"/>
          </p:nvPr>
        </p:nvSpPr>
        <p:spPr>
          <a:solidFill>
            <a:srgbClr val="FFFFFF"/>
          </a:solidFill>
        </p:spPr>
      </p:sp>
      <p:sp>
        <p:nvSpPr>
          <p:cNvPr id="21606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E92763C-2833-DD4C-A037-18C3A03669C8}"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18114" name="Rectangle 2"/>
          <p:cNvSpPr>
            <a:spLocks noGrp="1" noRot="1" noChangeAspect="1" noChangeArrowheads="1" noTextEdit="1"/>
          </p:cNvSpPr>
          <p:nvPr>
            <p:ph type="sldImg"/>
          </p:nvPr>
        </p:nvSpPr>
        <p:spPr>
          <a:solidFill>
            <a:srgbClr val="FFFFFF"/>
          </a:solidFill>
        </p:spPr>
      </p:sp>
      <p:sp>
        <p:nvSpPr>
          <p:cNvPr id="21811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C28513-58C8-D045-844B-07D06251DF50}"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20162" name="Rectangle 2"/>
          <p:cNvSpPr>
            <a:spLocks noGrp="1" noRot="1" noChangeAspect="1" noChangeArrowheads="1" noTextEdit="1"/>
          </p:cNvSpPr>
          <p:nvPr>
            <p:ph type="sldImg"/>
          </p:nvPr>
        </p:nvSpPr>
        <p:spPr>
          <a:solidFill>
            <a:srgbClr val="FFFFFF"/>
          </a:solidFill>
        </p:spPr>
      </p:sp>
      <p:sp>
        <p:nvSpPr>
          <p:cNvPr id="22016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FCDE96C-02F2-624D-84BF-944CF06F5EBF}"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22210" name="Rectangle 2"/>
          <p:cNvSpPr>
            <a:spLocks noGrp="1" noRot="1" noChangeAspect="1" noChangeArrowheads="1" noTextEdit="1"/>
          </p:cNvSpPr>
          <p:nvPr>
            <p:ph type="sldImg"/>
          </p:nvPr>
        </p:nvSpPr>
        <p:spPr>
          <a:solidFill>
            <a:srgbClr val="FFFFFF"/>
          </a:solidFill>
        </p:spPr>
      </p:sp>
      <p:sp>
        <p:nvSpPr>
          <p:cNvPr id="22221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noTextEdit="1"/>
          </p:cNvSpPr>
          <p:nvPr>
            <p:ph type="sldImg"/>
          </p:nvPr>
        </p:nvSpPr>
        <p:spPr/>
      </p:sp>
      <p:sp>
        <p:nvSpPr>
          <p:cNvPr id="28674"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867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FC5F178-20B8-B247-A6CA-13259E4C1CA3}" type="slidenum">
              <a:rPr lang="zh-CN" altLang="en-US" sz="1200" smtClean="0"/>
            </a:fld>
            <a:endParaRPr lang="en-US" altLang="zh-CN"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2EB3C5D-1779-234F-9E2A-0CD22CA0B78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25282" name="Rectangle 2"/>
          <p:cNvSpPr>
            <a:spLocks noGrp="1" noRot="1" noChangeAspect="1" noChangeArrowheads="1" noTextEdit="1"/>
          </p:cNvSpPr>
          <p:nvPr>
            <p:ph type="sldImg"/>
          </p:nvPr>
        </p:nvSpPr>
        <p:spPr>
          <a:solidFill>
            <a:srgbClr val="FFFFFF"/>
          </a:solidFill>
        </p:spPr>
      </p:sp>
      <p:sp>
        <p:nvSpPr>
          <p:cNvPr id="22528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8F68F0A-B2D9-8241-BF4D-90700D5498E5}"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27330" name="Rectangle 2"/>
          <p:cNvSpPr>
            <a:spLocks noGrp="1" noRot="1" noChangeAspect="1" noChangeArrowheads="1" noTextEdit="1"/>
          </p:cNvSpPr>
          <p:nvPr>
            <p:ph type="sldImg"/>
          </p:nvPr>
        </p:nvSpPr>
        <p:spPr>
          <a:solidFill>
            <a:srgbClr val="FFFFFF"/>
          </a:solidFill>
        </p:spPr>
      </p:sp>
      <p:sp>
        <p:nvSpPr>
          <p:cNvPr id="22733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4581A98-1803-C548-8770-688DFD172D6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29378" name="Rectangle 2"/>
          <p:cNvSpPr>
            <a:spLocks noGrp="1" noRot="1" noChangeAspect="1" noChangeArrowheads="1" noTextEdit="1"/>
          </p:cNvSpPr>
          <p:nvPr>
            <p:ph type="sldImg"/>
          </p:nvPr>
        </p:nvSpPr>
        <p:spPr>
          <a:solidFill>
            <a:srgbClr val="FFFFFF"/>
          </a:solidFill>
        </p:spPr>
      </p:sp>
      <p:sp>
        <p:nvSpPr>
          <p:cNvPr id="22937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62E4D5-A999-2F44-AC57-40E73AC762DA}"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31426" name="Rectangle 2"/>
          <p:cNvSpPr>
            <a:spLocks noGrp="1" noRot="1" noChangeAspect="1" noChangeArrowheads="1" noTextEdit="1"/>
          </p:cNvSpPr>
          <p:nvPr>
            <p:ph type="sldImg"/>
          </p:nvPr>
        </p:nvSpPr>
        <p:spPr>
          <a:solidFill>
            <a:srgbClr val="FFFFFF"/>
          </a:solidFill>
        </p:spPr>
      </p:sp>
      <p:sp>
        <p:nvSpPr>
          <p:cNvPr id="23142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4E83B57-0F46-DA49-ACA0-6E6B3AC75438}"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33474" name="Rectangle 2"/>
          <p:cNvSpPr>
            <a:spLocks noGrp="1" noRot="1" noChangeAspect="1" noChangeArrowheads="1" noTextEdit="1"/>
          </p:cNvSpPr>
          <p:nvPr>
            <p:ph type="sldImg"/>
          </p:nvPr>
        </p:nvSpPr>
        <p:spPr>
          <a:solidFill>
            <a:srgbClr val="FFFFFF"/>
          </a:solidFill>
        </p:spPr>
      </p:sp>
      <p:sp>
        <p:nvSpPr>
          <p:cNvPr id="23347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F500F4-3F55-324D-90B4-2E59D50753AE}"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36546" name="Rectangle 2"/>
          <p:cNvSpPr>
            <a:spLocks noGrp="1" noRot="1" noChangeAspect="1" noChangeArrowheads="1" noTextEdit="1"/>
          </p:cNvSpPr>
          <p:nvPr>
            <p:ph type="sldImg"/>
          </p:nvPr>
        </p:nvSpPr>
        <p:spPr>
          <a:solidFill>
            <a:srgbClr val="FFFFFF"/>
          </a:solidFill>
        </p:spPr>
      </p:sp>
      <p:sp>
        <p:nvSpPr>
          <p:cNvPr id="23654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737E9CB-7046-8B47-8999-A30F4FB194A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38594" name="Rectangle 2"/>
          <p:cNvSpPr>
            <a:spLocks noGrp="1" noRot="1" noChangeAspect="1" noChangeArrowheads="1" noTextEdit="1"/>
          </p:cNvSpPr>
          <p:nvPr>
            <p:ph type="sldImg"/>
          </p:nvPr>
        </p:nvSpPr>
        <p:spPr>
          <a:solidFill>
            <a:srgbClr val="FFFFFF"/>
          </a:solidFill>
        </p:spPr>
      </p:sp>
      <p:sp>
        <p:nvSpPr>
          <p:cNvPr id="23859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E141270-9A88-3D4E-9001-2FB3921A5EC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40642" name="Rectangle 2"/>
          <p:cNvSpPr>
            <a:spLocks noGrp="1" noRot="1" noChangeAspect="1" noChangeArrowheads="1" noTextEdit="1"/>
          </p:cNvSpPr>
          <p:nvPr>
            <p:ph type="sldImg"/>
          </p:nvPr>
        </p:nvSpPr>
        <p:spPr>
          <a:solidFill>
            <a:srgbClr val="FFFFFF"/>
          </a:solidFill>
        </p:spPr>
      </p:sp>
      <p:sp>
        <p:nvSpPr>
          <p:cNvPr id="2406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DB58698-9654-B84C-9199-48EA6774FC90}"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42690" name="Rectangle 2"/>
          <p:cNvSpPr>
            <a:spLocks noGrp="1" noRot="1" noChangeAspect="1" noChangeArrowheads="1" noTextEdit="1"/>
          </p:cNvSpPr>
          <p:nvPr>
            <p:ph type="sldImg"/>
          </p:nvPr>
        </p:nvSpPr>
        <p:spPr>
          <a:solidFill>
            <a:srgbClr val="FFFFFF"/>
          </a:solidFill>
        </p:spPr>
      </p:sp>
      <p:sp>
        <p:nvSpPr>
          <p:cNvPr id="24269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408126B-E0C5-854E-B0DC-275FFFD03FCB}"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45762" name="Rectangle 2"/>
          <p:cNvSpPr>
            <a:spLocks noGrp="1" noRot="1" noChangeAspect="1" noChangeArrowheads="1" noTextEdit="1"/>
          </p:cNvSpPr>
          <p:nvPr>
            <p:ph type="sldImg"/>
          </p:nvPr>
        </p:nvSpPr>
        <p:spPr>
          <a:solidFill>
            <a:srgbClr val="FFFFFF"/>
          </a:solidFill>
        </p:spPr>
      </p:sp>
      <p:sp>
        <p:nvSpPr>
          <p:cNvPr id="24576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A2C27D6-C85D-6740-93F5-B66008471B1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 </a:t>
            </a:r>
            <a:endParaRPr lang="zh-CN" altLang="en-US" dirty="0">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3BCCE28-FC88-BD46-AEF2-7524275A29DB}"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52930" name="Rectangle 2"/>
          <p:cNvSpPr>
            <a:spLocks noGrp="1" noRot="1" noChangeAspect="1" noChangeArrowheads="1" noTextEdit="1"/>
          </p:cNvSpPr>
          <p:nvPr>
            <p:ph type="sldImg"/>
          </p:nvPr>
        </p:nvSpPr>
        <p:spPr>
          <a:solidFill>
            <a:srgbClr val="FFFFFF"/>
          </a:solidFill>
        </p:spPr>
      </p:sp>
      <p:sp>
        <p:nvSpPr>
          <p:cNvPr id="25293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2831610-2055-C24F-ACA4-FBA4DE5B353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54978" name="Rectangle 2"/>
          <p:cNvSpPr>
            <a:spLocks noGrp="1" noRot="1" noChangeAspect="1" noChangeArrowheads="1" noTextEdit="1"/>
          </p:cNvSpPr>
          <p:nvPr>
            <p:ph type="sldImg"/>
          </p:nvPr>
        </p:nvSpPr>
        <p:spPr>
          <a:solidFill>
            <a:srgbClr val="FFFFFF"/>
          </a:solidFill>
        </p:spPr>
      </p:sp>
      <p:sp>
        <p:nvSpPr>
          <p:cNvPr id="25497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幻灯片图像占位符 1"/>
          <p:cNvSpPr>
            <a:spLocks noGrp="1" noRot="1" noChangeAspect="1" noChangeArrowheads="1" noTextEdit="1"/>
          </p:cNvSpPr>
          <p:nvPr>
            <p:ph type="sldImg"/>
          </p:nvPr>
        </p:nvSpPr>
        <p:spPr/>
      </p:sp>
      <p:sp>
        <p:nvSpPr>
          <p:cNvPr id="26009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Symbol" panose="05050102010706020507" pitchFamily="2" charset="2"/>
              <a:buChar char="Ø"/>
            </a:pPr>
            <a:endParaRPr lang="en-US" altLang="zh-CN" dirty="0">
              <a:solidFill>
                <a:srgbClr val="FFFF00"/>
              </a:solidFill>
              <a:latin typeface="Arial" panose="020B0604020202020204" pitchFamily="34" charset="0"/>
              <a:sym typeface="Symbol" panose="05050102010706020507" pitchFamily="2" charset="2"/>
            </a:endParaRPr>
          </a:p>
        </p:txBody>
      </p:sp>
      <p:sp>
        <p:nvSpPr>
          <p:cNvPr id="26009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3A2A463-DF10-3D4C-BE78-9EFDF854B155}" type="slidenum">
              <a:rPr lang="zh-CN" altLang="en-US" sz="1200" smtClean="0"/>
            </a:fld>
            <a:endParaRPr lang="en-US" altLang="zh-CN"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幻灯片图像占位符 1"/>
          <p:cNvSpPr>
            <a:spLocks noGrp="1" noRot="1" noChangeAspect="1" noChangeArrowheads="1" noTextEdit="1"/>
          </p:cNvSpPr>
          <p:nvPr>
            <p:ph type="sldImg"/>
          </p:nvPr>
        </p:nvSpPr>
        <p:spPr/>
      </p:sp>
      <p:sp>
        <p:nvSpPr>
          <p:cNvPr id="26317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317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237CB4A-C279-9F40-8F77-ACCC85F0BF61}" type="slidenum">
              <a:rPr lang="zh-CN" altLang="en-US" sz="1200" smtClean="0"/>
            </a:fld>
            <a:endParaRPr lang="en-US" altLang="zh-CN"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幻灯片图像占位符 1"/>
          <p:cNvSpPr>
            <a:spLocks noGrp="1" noRot="1" noChangeAspect="1" noChangeArrowheads="1" noTextEdit="1"/>
          </p:cNvSpPr>
          <p:nvPr>
            <p:ph type="sldImg"/>
          </p:nvPr>
        </p:nvSpPr>
        <p:spPr/>
      </p:sp>
      <p:sp>
        <p:nvSpPr>
          <p:cNvPr id="26829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829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D17F78-7190-914A-9CF0-0ECEEC750174}"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D155AEA-1CDC-A84A-86B0-2946BBD2271B}"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09600" indent="-609600" eaLnBrk="1" hangingPunct="1">
              <a:buFont typeface="Wingdings" panose="05000000000000000000" pitchFamily="2" charset="2"/>
              <a:buAutoNum type="arabicParenR"/>
            </a:pPr>
            <a:endParaRPr kumimoji="1" lang="zh-CN" altLang="en-US" dirty="0"/>
          </a:p>
        </p:txBody>
      </p:sp>
      <p:sp>
        <p:nvSpPr>
          <p:cNvPr id="4" name="灯片编号占位符 3"/>
          <p:cNvSpPr>
            <a:spLocks noGrp="1"/>
          </p:cNvSpPr>
          <p:nvPr>
            <p:ph type="sldNum" sz="quarter" idx="5"/>
          </p:nvPr>
        </p:nvSpPr>
        <p:spPr/>
        <p:txBody>
          <a:bodyPr/>
          <a:lstStyle/>
          <a:p>
            <a:pPr>
              <a:defRPr/>
            </a:pPr>
            <a:fld id="{ED155AEA-1CDC-A84A-86B0-2946BBD2271B}"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Group 50"/>
          <p:cNvGrpSpPr/>
          <p:nvPr/>
        </p:nvGrpSpPr>
        <p:grpSpPr bwMode="auto">
          <a:xfrm>
            <a:off x="0" y="-14288"/>
            <a:ext cx="9155113" cy="6884988"/>
            <a:chOff x="0" y="-9"/>
            <a:chExt cx="5767" cy="4337"/>
          </a:xfrm>
        </p:grpSpPr>
        <p:sp>
          <p:nvSpPr>
            <p:cNvPr id="3" name="Freeform 4"/>
            <p:cNvSpPr/>
            <p:nvPr/>
          </p:nvSpPr>
          <p:spPr bwMode="hidden">
            <a:xfrm>
              <a:off x="1632" y="-5"/>
              <a:ext cx="1737" cy="4333"/>
            </a:xfrm>
            <a:custGeom>
              <a:avLst/>
              <a:gdLst>
                <a:gd name="T0" fmla="*/ 494 w 1737"/>
                <a:gd name="T1" fmla="*/ 4799 h 4320"/>
                <a:gd name="T2" fmla="*/ 1737 w 1737"/>
                <a:gd name="T3" fmla="*/ 4811 h 4320"/>
                <a:gd name="T4" fmla="*/ 524 w 1737"/>
                <a:gd name="T5" fmla="*/ 0 h 4320"/>
                <a:gd name="T6" fmla="*/ 0 w 1737"/>
                <a:gd name="T7" fmla="*/ 7 h 4320"/>
                <a:gd name="T8" fmla="*/ 494 w 1737"/>
                <a:gd name="T9" fmla="*/ 479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 name="Freeform 5"/>
            <p:cNvSpPr/>
            <p:nvPr/>
          </p:nvSpPr>
          <p:spPr bwMode="hidden">
            <a:xfrm>
              <a:off x="0" y="-7"/>
              <a:ext cx="1737" cy="4329"/>
            </a:xfrm>
            <a:custGeom>
              <a:avLst/>
              <a:gdLst>
                <a:gd name="T0" fmla="*/ 494 w 1737"/>
                <a:gd name="T1" fmla="*/ 4641 h 4320"/>
                <a:gd name="T2" fmla="*/ 1737 w 1737"/>
                <a:gd name="T3" fmla="*/ 4653 h 4320"/>
                <a:gd name="T4" fmla="*/ 524 w 1737"/>
                <a:gd name="T5" fmla="*/ 0 h 4320"/>
                <a:gd name="T6" fmla="*/ 0 w 1737"/>
                <a:gd name="T7" fmla="*/ 7 h 4320"/>
                <a:gd name="T8" fmla="*/ 494 w 1737"/>
                <a:gd name="T9" fmla="*/ 464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 name="Freeform 6"/>
            <p:cNvSpPr/>
            <p:nvPr/>
          </p:nvSpPr>
          <p:spPr bwMode="hidden">
            <a:xfrm>
              <a:off x="3744" y="-4"/>
              <a:ext cx="1739" cy="4330"/>
            </a:xfrm>
            <a:custGeom>
              <a:avLst/>
              <a:gdLst>
                <a:gd name="T0" fmla="*/ 494 w 1739"/>
                <a:gd name="T1" fmla="*/ 2103 h 4420"/>
                <a:gd name="T2" fmla="*/ 1739 w 1739"/>
                <a:gd name="T3" fmla="*/ 2105 h 4420"/>
                <a:gd name="T4" fmla="*/ 524 w 1739"/>
                <a:gd name="T5" fmla="*/ 0 h 4420"/>
                <a:gd name="T6" fmla="*/ 0 w 1739"/>
                <a:gd name="T7" fmla="*/ 7 h 4420"/>
                <a:gd name="T8" fmla="*/ 494 w 1739"/>
                <a:gd name="T9" fmla="*/ 210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 name="Freeform 7"/>
            <p:cNvSpPr/>
            <p:nvPr/>
          </p:nvSpPr>
          <p:spPr bwMode="hidden">
            <a:xfrm>
              <a:off x="1920" y="-9"/>
              <a:ext cx="2080" cy="4324"/>
            </a:xfrm>
            <a:custGeom>
              <a:avLst/>
              <a:gdLst>
                <a:gd name="T0" fmla="*/ 0 w 2080"/>
                <a:gd name="T1" fmla="*/ 7 h 4338"/>
                <a:gd name="T2" fmla="*/ 1870 w 2080"/>
                <a:gd name="T3" fmla="*/ 3859 h 4338"/>
                <a:gd name="T4" fmla="*/ 2080 w 2080"/>
                <a:gd name="T5" fmla="*/ 3859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7" name="Freeform 11"/>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8" name="Freeform 12"/>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9" name="Freeform 13"/>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 name="Freeform 14"/>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1" name="Freeform 15"/>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2" name="Freeform 16"/>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3" name="Freeform 17"/>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4"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5" name="Freeform 20"/>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6" name="Freeform 21"/>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7" name="Freeform 22"/>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8" name="Freeform 23"/>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9" name="Rectangle 27"/>
            <p:cNvSpPr>
              <a:spLocks noChangeArrowheads="1"/>
            </p:cNvSpPr>
            <p:nvPr/>
          </p:nvSpPr>
          <p:spPr bwMode="invGray">
            <a:xfrm>
              <a:off x="7" y="2456"/>
              <a:ext cx="5760" cy="432"/>
            </a:xfrm>
            <a:prstGeom prst="rect">
              <a:avLst/>
            </a:prstGeom>
            <a:solidFill>
              <a:schemeClr val="bg2">
                <a:alpha val="50195"/>
              </a:schemeClr>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20" name="Freeform 28"/>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1" name="Freeform 29"/>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2" name="Freeform 30"/>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3" name="Freeform 31"/>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4" name="Freeform 32"/>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5" name="Freeform 33"/>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6" name="Freeform 34"/>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7" name="Freeform 35"/>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8" name="Freeform 36"/>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9"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ln>
            <a:effectLst/>
          </p:spPr>
          <p:txBody>
            <a:bodyPr wrap="none" anchor="ctr"/>
            <a:lstStyle/>
            <a:p>
              <a:pPr eaLnBrk="1" hangingPunct="1">
                <a:defRPr/>
              </a:pPr>
              <a:endParaRPr lang="zh-CN" altLang="en-US"/>
            </a:p>
          </p:txBody>
        </p:sp>
        <p:sp>
          <p:nvSpPr>
            <p:cNvPr id="30"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31" name="Rectangle 46"/>
            <p:cNvSpPr>
              <a:spLocks noChangeArrowheads="1"/>
            </p:cNvSpPr>
            <p:nvPr/>
          </p:nvSpPr>
          <p:spPr bwMode="hidden">
            <a:xfrm>
              <a:off x="0" y="3408"/>
              <a:ext cx="5760" cy="912"/>
            </a:xfrm>
            <a:prstGeom prst="rect">
              <a:avLst/>
            </a:prstGeom>
            <a:solidFill>
              <a:schemeClr val="bg1"/>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pic>
          <p:nvPicPr>
            <p:cNvPr id="32" name="Picture 43" descr="BTZBUL1A"/>
            <p:cNvPicPr>
              <a:picLocks noChangeAspect="1" noChangeArrowheads="1"/>
            </p:cNvPicPr>
            <p:nvPr/>
          </p:nvPicPr>
          <p:blipFill>
            <a:blip r:embed="rId2"/>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endParaRPr lang="zh-CN" altLang="en-US"/>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33"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4"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5"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226E0743-4C72-8D40-90A1-C44BE44C4F0C}" type="slidenum">
              <a:rPr lang="zh-CN" altLang="en-US"/>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7E2210B-ED77-1441-BCE6-B797B7272EF2}" type="slidenum">
              <a:rPr lang="zh-CN" altLang="en-US"/>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523C7BF-C6E1-A746-AD40-565776EC4B37}" type="slidenum">
              <a:rPr lang="zh-CN" altLang="en-US"/>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F8ED747-F514-BC43-A064-60E26EAAD20A}" type="slidenum">
              <a:rPr lang="zh-CN" altLang="en-US"/>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861EF79-A6E0-3844-80B3-C891ECFB5B09}" type="slidenum">
              <a:rPr lang="zh-CN" altLang="en-US"/>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1F02D10-C644-F94C-8A7D-CD03245FB747}" type="slidenum">
              <a:rPr lang="zh-CN" altLang="en-US"/>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E12AABB-FBB2-A248-A96F-F96D0222C65C}" type="slidenum">
              <a:rPr lang="zh-CN" altLang="en-US"/>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B0FC849-F09F-4C45-AF15-37A2F51C9797}" type="slidenum">
              <a:rPr lang="zh-CN" altLang="en-US"/>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4DA40CB-8F75-EC40-91ED-A75F6548FEBB}" type="slidenum">
              <a:rPr lang="zh-CN" altLang="en-US"/>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E2F2989-3228-3B4F-B134-866270520F4F}" type="slidenum">
              <a:rPr lang="zh-CN" altLang="en-US"/>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4ABAFC5-F860-6040-A277-63680D2783EA}" type="slidenum">
              <a:rPr lang="zh-CN" altLang="en-US"/>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9"/>
          <p:cNvGrpSpPr/>
          <p:nvPr/>
        </p:nvGrpSpPr>
        <p:grpSpPr bwMode="auto">
          <a:xfrm>
            <a:off x="0" y="0"/>
            <a:ext cx="9144000" cy="7405688"/>
            <a:chOff x="0" y="-9"/>
            <a:chExt cx="5760" cy="4665"/>
          </a:xfrm>
        </p:grpSpPr>
        <p:sp>
          <p:nvSpPr>
            <p:cNvPr id="1032" name="Freeform 8"/>
            <p:cNvSpPr/>
            <p:nvPr/>
          </p:nvSpPr>
          <p:spPr bwMode="hidden">
            <a:xfrm>
              <a:off x="1632" y="-5"/>
              <a:ext cx="1737" cy="4333"/>
            </a:xfrm>
            <a:custGeom>
              <a:avLst/>
              <a:gdLst>
                <a:gd name="T0" fmla="*/ 494 w 1737"/>
                <a:gd name="T1" fmla="*/ 4799 h 4320"/>
                <a:gd name="T2" fmla="*/ 1737 w 1737"/>
                <a:gd name="T3" fmla="*/ 4811 h 4320"/>
                <a:gd name="T4" fmla="*/ 524 w 1737"/>
                <a:gd name="T5" fmla="*/ 0 h 4320"/>
                <a:gd name="T6" fmla="*/ 0 w 1737"/>
                <a:gd name="T7" fmla="*/ 7 h 4320"/>
                <a:gd name="T8" fmla="*/ 494 w 1737"/>
                <a:gd name="T9" fmla="*/ 479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3" name="Freeform 9"/>
            <p:cNvSpPr/>
            <p:nvPr/>
          </p:nvSpPr>
          <p:spPr bwMode="hidden">
            <a:xfrm>
              <a:off x="0" y="-7"/>
              <a:ext cx="1737" cy="4329"/>
            </a:xfrm>
            <a:custGeom>
              <a:avLst/>
              <a:gdLst>
                <a:gd name="T0" fmla="*/ 494 w 1737"/>
                <a:gd name="T1" fmla="*/ 4641 h 4320"/>
                <a:gd name="T2" fmla="*/ 1737 w 1737"/>
                <a:gd name="T3" fmla="*/ 4653 h 4320"/>
                <a:gd name="T4" fmla="*/ 524 w 1737"/>
                <a:gd name="T5" fmla="*/ 0 h 4320"/>
                <a:gd name="T6" fmla="*/ 0 w 1737"/>
                <a:gd name="T7" fmla="*/ 7 h 4320"/>
                <a:gd name="T8" fmla="*/ 494 w 1737"/>
                <a:gd name="T9" fmla="*/ 464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4" name="Freeform 10"/>
            <p:cNvSpPr/>
            <p:nvPr/>
          </p:nvSpPr>
          <p:spPr bwMode="hidden">
            <a:xfrm>
              <a:off x="3744" y="-4"/>
              <a:ext cx="1739" cy="4330"/>
            </a:xfrm>
            <a:custGeom>
              <a:avLst/>
              <a:gdLst>
                <a:gd name="T0" fmla="*/ 494 w 1739"/>
                <a:gd name="T1" fmla="*/ 2103 h 4420"/>
                <a:gd name="T2" fmla="*/ 1739 w 1739"/>
                <a:gd name="T3" fmla="*/ 2105 h 4420"/>
                <a:gd name="T4" fmla="*/ 524 w 1739"/>
                <a:gd name="T5" fmla="*/ 0 h 4420"/>
                <a:gd name="T6" fmla="*/ 0 w 1739"/>
                <a:gd name="T7" fmla="*/ 7 h 4420"/>
                <a:gd name="T8" fmla="*/ 494 w 1739"/>
                <a:gd name="T9" fmla="*/ 210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5" name="Freeform 11"/>
            <p:cNvSpPr/>
            <p:nvPr/>
          </p:nvSpPr>
          <p:spPr bwMode="hidden">
            <a:xfrm>
              <a:off x="1920" y="-9"/>
              <a:ext cx="2080" cy="4324"/>
            </a:xfrm>
            <a:custGeom>
              <a:avLst/>
              <a:gdLst>
                <a:gd name="T0" fmla="*/ 0 w 2080"/>
                <a:gd name="T1" fmla="*/ 7 h 4338"/>
                <a:gd name="T2" fmla="*/ 1870 w 2080"/>
                <a:gd name="T3" fmla="*/ 3859 h 4338"/>
                <a:gd name="T4" fmla="*/ 2080 w 2080"/>
                <a:gd name="T5" fmla="*/ 3859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1" name="Freeform 17"/>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42" name="Freeform 18"/>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43" name="Freeform 19"/>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44" name="Freeform 20"/>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45" name="Freeform 21"/>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46" name="Freeform 22"/>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47" name="Freeform 23"/>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3" name="Freeform 27"/>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 name="Freeform 28"/>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 name="Freeform 29"/>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 name="Freeform 30"/>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59" name="Freeform 35"/>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60" name="Freeform 36"/>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61" name="Freeform 37"/>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62" name="Freeform 38"/>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63" name="Freeform 39"/>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64" name="Freeform 40"/>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65" name="Freeform 41"/>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66" name="Freeform 42"/>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67" name="Freeform 43"/>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eaLnBrk="1" hangingPunct="1">
                <a:defRPr/>
              </a:pPr>
              <a:endParaRPr lang="zh-CN" altLang="en-US"/>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ln>
            <a:effectLst/>
          </p:spPr>
          <p:txBody>
            <a:bodyPr wrap="none" anchor="ctr"/>
            <a:lstStyle/>
            <a:p>
              <a:pPr eaLnBrk="1" hangingPunct="1">
                <a:defRPr/>
              </a:pPr>
              <a:endParaRPr lang="zh-CN" altLang="en-US"/>
            </a:p>
          </p:txBody>
        </p:sp>
      </p:grpSp>
      <p:sp>
        <p:nvSpPr>
          <p:cNvPr id="1027"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zh-CN" altLang="en-US"/>
              <a:t>单击此处编辑母版标题样式</a:t>
            </a:r>
            <a:endParaRPr lang="zh-CN" altLang="en-US"/>
          </a:p>
        </p:txBody>
      </p:sp>
      <p:sp>
        <p:nvSpPr>
          <p:cNvPr id="1028"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kumimoji="0"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a:latin typeface="Arial" panose="020B0604020202020204" pitchFamily="34" charset="0"/>
              </a:defRPr>
            </a:lvl1pPr>
          </a:lstStyle>
          <a:p>
            <a:pPr>
              <a:defRPr/>
            </a:pPr>
            <a:fld id="{5C7DB291-D07A-2F4F-AAD3-0ACF11391F5D}" type="slidenum">
              <a:rPr lang="zh-CN" altLang="en-US"/>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hdr="0" ftr="0" dt="0"/>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5pPr>
      <a:lvl6pPr marL="25146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6pPr>
      <a:lvl7pPr marL="29718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7pPr>
      <a:lvl8pPr marL="34290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8pPr>
      <a:lvl9pPr marL="38862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11188" y="1903413"/>
            <a:ext cx="7542212" cy="1755775"/>
          </a:xfrm>
        </p:spPr>
        <p:txBody>
          <a:bodyPr/>
          <a:lstStyle/>
          <a:p>
            <a:pPr eaLnBrk="1" hangingPunct="1"/>
            <a:r>
              <a:rPr lang="zh-CN" altLang="en-US" sz="5400" b="1">
                <a:latin typeface="楷体_GB2312" pitchFamily="49" charset="-122"/>
                <a:ea typeface="楷体_GB2312" pitchFamily="49" charset="-122"/>
              </a:rPr>
              <a:t>第三章</a:t>
            </a:r>
            <a:r>
              <a:rPr lang="zh-CN" altLang="en-US" sz="5400" b="1">
                <a:latin typeface="楷体_GB2312" pitchFamily="49" charset="-122"/>
                <a:ea typeface="楷体_GB2312" pitchFamily="49" charset="-122"/>
                <a:cs typeface="Arial" panose="020B0604020202020204" pitchFamily="34" charset="0"/>
              </a:rPr>
              <a:t>   古典数理</a:t>
            </a:r>
            <a:r>
              <a:rPr lang="zh-CN" altLang="en-US" sz="5400" b="1">
                <a:latin typeface="楷体_GB2312" pitchFamily="49" charset="-122"/>
                <a:ea typeface="楷体_GB2312" pitchFamily="49" charset="-122"/>
              </a:rPr>
              <a:t>逻辑</a:t>
            </a:r>
            <a:r>
              <a:rPr lang="zh-CN" altLang="en-US" sz="5400" b="1">
                <a:latin typeface="Times New Roman" panose="02020603050405020304" pitchFamily="18" charset="0"/>
              </a:rPr>
              <a:t> </a:t>
            </a:r>
            <a:endParaRPr lang="zh-CN" altLang="en-US" sz="5400" b="1">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26E0743-4C72-8D40-90A1-C44BE44C4F0C}" type="slidenum">
              <a:rPr lang="zh-CN" altLang="en-US" smtClean="0"/>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79388" y="300038"/>
            <a:ext cx="7772400" cy="601662"/>
          </a:xfrm>
        </p:spPr>
        <p:txBody>
          <a:bodyPr/>
          <a:lstStyle/>
          <a:p>
            <a:pPr eaLnBrk="1" hangingPunct="1"/>
            <a:r>
              <a:rPr lang="zh-CN" altLang="en-US" sz="3300" b="1"/>
              <a:t>注意：</a:t>
            </a:r>
            <a:endParaRPr lang="zh-CN" altLang="en-US" sz="3300" b="1"/>
          </a:p>
        </p:txBody>
      </p:sp>
      <p:sp>
        <p:nvSpPr>
          <p:cNvPr id="31746" name="Rectangle 3"/>
          <p:cNvSpPr>
            <a:spLocks noGrp="1" noChangeArrowheads="1"/>
          </p:cNvSpPr>
          <p:nvPr>
            <p:ph type="body" idx="1"/>
          </p:nvPr>
        </p:nvSpPr>
        <p:spPr>
          <a:xfrm>
            <a:off x="539750" y="1125538"/>
            <a:ext cx="8064500" cy="5111750"/>
          </a:xfrm>
        </p:spPr>
        <p:txBody>
          <a:bodyPr/>
          <a:lstStyle/>
          <a:p>
            <a:pPr eaLnBrk="1" hangingPunct="1">
              <a:lnSpc>
                <a:spcPct val="125000"/>
              </a:lnSpc>
              <a:buFont typeface="Wingdings" panose="05000000000000000000" pitchFamily="2" charset="2"/>
              <a:buNone/>
            </a:pPr>
            <a:r>
              <a:rPr lang="zh-CN" altLang="en-US" sz="3300"/>
              <a:t>    自然语言中的“或者”一词有两种用法：</a:t>
            </a:r>
            <a:endParaRPr lang="zh-CN" altLang="en-US" sz="3300"/>
          </a:p>
          <a:p>
            <a:pPr eaLnBrk="1" hangingPunct="1">
              <a:lnSpc>
                <a:spcPct val="125000"/>
              </a:lnSpc>
            </a:pPr>
            <a:r>
              <a:rPr lang="en-US" altLang="zh-CN" sz="3300"/>
              <a:t>1)</a:t>
            </a:r>
            <a:r>
              <a:rPr lang="zh-CN" altLang="en-US" sz="3300"/>
              <a:t> “张三或者李四考了</a:t>
            </a:r>
            <a:r>
              <a:rPr lang="en-US" altLang="zh-CN" sz="3300"/>
              <a:t>90</a:t>
            </a:r>
            <a:r>
              <a:rPr lang="zh-CN" altLang="en-US" sz="3300"/>
              <a:t>分”</a:t>
            </a:r>
            <a:r>
              <a:rPr lang="en-US" altLang="zh-CN" sz="3300"/>
              <a:t>, </a:t>
            </a:r>
            <a:r>
              <a:rPr lang="zh-CN" altLang="en-US" sz="3300"/>
              <a:t>表示两者可以同时成立。这是“</a:t>
            </a:r>
            <a:r>
              <a:rPr lang="zh-CN" altLang="en-US" sz="3300">
                <a:solidFill>
                  <a:schemeClr val="tx2"/>
                </a:solidFill>
              </a:rPr>
              <a:t>可兼或</a:t>
            </a:r>
            <a:r>
              <a:rPr lang="zh-CN" altLang="en-US" sz="3300"/>
              <a:t>”。</a:t>
            </a:r>
            <a:endParaRPr lang="zh-CN" altLang="en-US" sz="3300"/>
          </a:p>
          <a:p>
            <a:pPr eaLnBrk="1" hangingPunct="1">
              <a:lnSpc>
                <a:spcPct val="125000"/>
              </a:lnSpc>
            </a:pPr>
            <a:r>
              <a:rPr lang="zh-CN" altLang="en-US" sz="3300"/>
              <a:t>按照联结词“</a:t>
            </a:r>
            <a:r>
              <a:rPr lang="zh-CN" altLang="en-US" sz="3300">
                <a:sym typeface="Symbol" panose="05050102010706020507" pitchFamily="2" charset="2"/>
              </a:rPr>
              <a:t></a:t>
            </a:r>
            <a:r>
              <a:rPr lang="zh-CN" altLang="en-US" sz="3300"/>
              <a:t>”的定义，当</a:t>
            </a:r>
            <a:r>
              <a:rPr lang="en-US" altLang="zh-CN" sz="3300"/>
              <a:t>P，Q</a:t>
            </a:r>
            <a:r>
              <a:rPr lang="zh-CN" altLang="en-US" sz="3300"/>
              <a:t>都为真时，</a:t>
            </a:r>
            <a:r>
              <a:rPr lang="en-US" altLang="zh-CN" sz="3300"/>
              <a:t>P</a:t>
            </a:r>
            <a:r>
              <a:rPr lang="en-US" altLang="zh-CN" sz="3300">
                <a:sym typeface="Symbol" panose="05050102010706020507" pitchFamily="2" charset="2"/>
              </a:rPr>
              <a:t></a:t>
            </a:r>
            <a:r>
              <a:rPr lang="en-US" altLang="zh-CN" sz="3300"/>
              <a:t>Q</a:t>
            </a:r>
            <a:r>
              <a:rPr lang="zh-CN" altLang="en-US" sz="3300"/>
              <a:t>也为真，因此，“</a:t>
            </a:r>
            <a:r>
              <a:rPr lang="zh-CN" altLang="en-US" sz="3300">
                <a:sym typeface="Symbol" panose="05050102010706020507" pitchFamily="2" charset="2"/>
              </a:rPr>
              <a:t></a:t>
            </a:r>
            <a:r>
              <a:rPr lang="zh-CN" altLang="en-US" sz="3300"/>
              <a:t>”所表示的“或”是“可兼或”</a:t>
            </a:r>
            <a:r>
              <a:rPr lang="zh-CN" altLang="en-US"/>
              <a:t>。</a:t>
            </a:r>
            <a:endParaRPr lang="zh-CN" altLang="en-US">
              <a:solidFill>
                <a:schemeClr val="tx2"/>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61" name="Group 49"/>
          <p:cNvGraphicFramePr>
            <a:graphicFrameLocks noGrp="1"/>
          </p:cNvGraphicFramePr>
          <p:nvPr/>
        </p:nvGraphicFramePr>
        <p:xfrm>
          <a:off x="827088" y="333375"/>
          <a:ext cx="7272337" cy="5976939"/>
        </p:xfrm>
        <a:graphic>
          <a:graphicData uri="http://schemas.openxmlformats.org/drawingml/2006/table">
            <a:tbl>
              <a:tblPr/>
              <a:tblGrid>
                <a:gridCol w="3000375"/>
                <a:gridCol w="1847850"/>
                <a:gridCol w="2424112"/>
              </a:tblGrid>
              <a:tr h="663575">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宋体" panose="02010600030101010101" pitchFamily="2" charset="-122"/>
                          <a:ea typeface="宋体" panose="02010600030101010101" pitchFamily="2" charset="-122"/>
                        </a:rPr>
                        <a:t>极小项</a:t>
                      </a: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宋体" panose="02010600030101010101" pitchFamily="2" charset="-122"/>
                          <a:ea typeface="宋体" panose="02010600030101010101" pitchFamily="2" charset="-122"/>
                        </a:rPr>
                        <a:t>解释</a:t>
                      </a: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宋体" panose="02010600030101010101" pitchFamily="2" charset="-122"/>
                          <a:ea typeface="宋体" panose="02010600030101010101" pitchFamily="2" charset="-122"/>
                        </a:rPr>
                        <a:t>记法</a:t>
                      </a: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a:ln>
                            <a:noFill/>
                          </a:ln>
                          <a:solidFill>
                            <a:schemeClr val="tx2"/>
                          </a:solidFill>
                          <a:effectLst/>
                          <a:latin typeface="Times New Roman" panose="02020603050405020304" pitchFamily="18" charset="0"/>
                          <a:ea typeface="宋体" panose="02010600030101010101" pitchFamily="2" charset="-122"/>
                        </a:rPr>
                        <a:t>0</a:t>
                      </a:r>
                      <a:r>
                        <a:rPr kumimoji="1" lang="en-US" altLang="zh-CN"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a:ln>
                            <a:noFill/>
                          </a:ln>
                          <a:solidFill>
                            <a:schemeClr val="tx2"/>
                          </a:solidFill>
                          <a:effectLst/>
                          <a:latin typeface="Times New Roman" panose="02020603050405020304" pitchFamily="18" charset="0"/>
                          <a:ea typeface="宋体" panose="02010600030101010101" pitchFamily="2" charset="-122"/>
                        </a:rPr>
                        <a:t>3</a:t>
                      </a:r>
                      <a:r>
                        <a:rPr kumimoji="1" lang="en-US" altLang="zh-CN"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a:ln>
                            <a:noFill/>
                          </a:ln>
                          <a:solidFill>
                            <a:srgbClr val="FFC000"/>
                          </a:solidFill>
                          <a:effectLst/>
                          <a:latin typeface="Times New Roman" panose="02020603050405020304" pitchFamily="18" charset="0"/>
                          <a:ea typeface="宋体" panose="02010600030101010101" pitchFamily="2" charset="-122"/>
                        </a:rPr>
                        <a:t>5</a:t>
                      </a:r>
                      <a:r>
                        <a:rPr kumimoji="1" lang="en-US" altLang="zh-CN" sz="32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6</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7</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0987" name="Rectangle 52"/>
          <p:cNvSpPr>
            <a:spLocks noChangeArrowheads="1"/>
          </p:cNvSpPr>
          <p:nvPr/>
        </p:nvSpPr>
        <p:spPr bwMode="auto">
          <a:xfrm>
            <a:off x="4090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a:xfrm>
            <a:off x="76200" y="303213"/>
            <a:ext cx="9067800" cy="823912"/>
          </a:xfrm>
        </p:spPr>
        <p:txBody>
          <a:bodyPr/>
          <a:lstStyle/>
          <a:p>
            <a:pPr eaLnBrk="1" hangingPunct="1"/>
            <a:endParaRPr lang="zh-CN" altLang="en-US" b="1">
              <a:latin typeface="Times New Roman" panose="02020603050405020304" pitchFamily="18" charset="0"/>
            </a:endParaRPr>
          </a:p>
        </p:txBody>
      </p:sp>
      <p:sp>
        <p:nvSpPr>
          <p:cNvPr id="212994" name="Rectangle 3"/>
          <p:cNvSpPr>
            <a:spLocks noGrp="1" noChangeArrowheads="1"/>
          </p:cNvSpPr>
          <p:nvPr>
            <p:ph type="body" idx="1"/>
          </p:nvPr>
        </p:nvSpPr>
        <p:spPr>
          <a:xfrm>
            <a:off x="539750" y="1143000"/>
            <a:ext cx="7920038" cy="5022850"/>
          </a:xfrm>
        </p:spPr>
        <p:txBody>
          <a:bodyPr/>
          <a:lstStyle/>
          <a:p>
            <a:pPr marL="0" indent="0" eaLnBrk="1" hangingPunct="1">
              <a:tabLst>
                <a:tab pos="952500" algn="l"/>
                <a:tab pos="1995170" algn="l"/>
              </a:tabLst>
            </a:pPr>
            <a:r>
              <a:rPr lang="zh-CN" altLang="en-US">
                <a:latin typeface="宋体" panose="02010600030101010101" pitchFamily="2" charset="-122"/>
              </a:rPr>
              <a:t>一般地，对</a:t>
            </a:r>
            <a:r>
              <a:rPr lang="en-US" altLang="zh-CN"/>
              <a:t>P</a:t>
            </a:r>
            <a:r>
              <a:rPr lang="en-US" altLang="zh-CN" baseline="-30000"/>
              <a:t>1</a:t>
            </a:r>
            <a:r>
              <a:rPr lang="en-US" altLang="zh-CN">
                <a:latin typeface="宋体" panose="02010600030101010101" pitchFamily="2" charset="-122"/>
              </a:rPr>
              <a:t>,</a:t>
            </a:r>
            <a:r>
              <a:rPr lang="en-US" altLang="zh-CN"/>
              <a:t>…</a:t>
            </a:r>
            <a:r>
              <a:rPr lang="en-US" altLang="zh-CN">
                <a:latin typeface="宋体" panose="02010600030101010101" pitchFamily="2" charset="-122"/>
              </a:rPr>
              <a:t>,</a:t>
            </a:r>
            <a:r>
              <a:rPr lang="en-US" altLang="zh-CN"/>
              <a:t>P</a:t>
            </a:r>
            <a:r>
              <a:rPr lang="en-US" altLang="zh-CN" baseline="-30000"/>
              <a:t>n</a:t>
            </a:r>
            <a:r>
              <a:rPr lang="zh-CN" altLang="en-US">
                <a:latin typeface="宋体" panose="02010600030101010101" pitchFamily="2" charset="-122"/>
              </a:rPr>
              <a:t>而言，</a:t>
            </a:r>
            <a:r>
              <a:rPr lang="zh-CN" altLang="en-US">
                <a:solidFill>
                  <a:srgbClr val="FFFF00"/>
                </a:solidFill>
              </a:rPr>
              <a:t>2</a:t>
            </a:r>
            <a:r>
              <a:rPr lang="en-US" altLang="zh-CN" baseline="30000">
                <a:solidFill>
                  <a:srgbClr val="FFFF00"/>
                </a:solidFill>
              </a:rPr>
              <a:t>n</a:t>
            </a:r>
            <a:r>
              <a:rPr lang="zh-CN" altLang="en-US">
                <a:latin typeface="宋体" panose="02010600030101010101" pitchFamily="2" charset="-122"/>
              </a:rPr>
              <a:t>个极小项为</a:t>
            </a:r>
            <a:endParaRPr lang="en-US" altLang="zh-CN">
              <a:latin typeface="宋体" panose="02010600030101010101" pitchFamily="2" charset="-122"/>
            </a:endParaRPr>
          </a:p>
          <a:p>
            <a:pPr marL="0" indent="0" eaLnBrk="1" hangingPunct="1">
              <a:tabLst>
                <a:tab pos="952500" algn="l"/>
                <a:tab pos="1995170" algn="l"/>
              </a:tabLst>
            </a:pPr>
            <a:endParaRPr lang="en-US" altLang="zh-CN">
              <a:latin typeface="宋体" panose="02010600030101010101" pitchFamily="2" charset="-122"/>
            </a:endParaRPr>
          </a:p>
          <a:p>
            <a:pPr marL="0" indent="0" eaLnBrk="1" hangingPunct="1">
              <a:tabLst>
                <a:tab pos="952500" algn="l"/>
                <a:tab pos="1995170" algn="l"/>
              </a:tabLst>
            </a:pPr>
            <a:endParaRPr lang="en-US" altLang="zh-CN">
              <a:latin typeface="宋体" panose="02010600030101010101" pitchFamily="2" charset="-122"/>
            </a:endParaRPr>
          </a:p>
          <a:p>
            <a:pPr marL="0" indent="0" eaLnBrk="1" hangingPunct="1">
              <a:tabLst>
                <a:tab pos="952500" algn="l"/>
                <a:tab pos="1995170" algn="l"/>
              </a:tabLst>
            </a:pPr>
            <a:endParaRPr lang="en-US" altLang="zh-CN">
              <a:latin typeface="宋体" panose="02010600030101010101" pitchFamily="2" charset="-122"/>
            </a:endParaRPr>
          </a:p>
          <a:p>
            <a:pPr marL="0" indent="0" eaLnBrk="1" hangingPunct="1">
              <a:tabLst>
                <a:tab pos="952500" algn="l"/>
                <a:tab pos="1995170" algn="l"/>
              </a:tabLst>
            </a:pPr>
            <a:endParaRPr lang="en-US" altLang="zh-CN">
              <a:latin typeface="宋体" panose="02010600030101010101" pitchFamily="2" charset="-122"/>
            </a:endParaRPr>
          </a:p>
        </p:txBody>
      </p:sp>
      <p:graphicFrame>
        <p:nvGraphicFramePr>
          <p:cNvPr id="212995" name="Object 4"/>
          <p:cNvGraphicFramePr>
            <a:graphicFrameLocks noChangeAspect="1"/>
          </p:cNvGraphicFramePr>
          <p:nvPr/>
        </p:nvGraphicFramePr>
        <p:xfrm>
          <a:off x="2124075" y="2708275"/>
          <a:ext cx="4038600" cy="857250"/>
        </p:xfrm>
        <a:graphic>
          <a:graphicData uri="http://schemas.openxmlformats.org/presentationml/2006/ole">
            <mc:AlternateContent xmlns:mc="http://schemas.openxmlformats.org/markup-compatibility/2006">
              <mc:Choice xmlns:v="urn:schemas-microsoft-com:vml" Requires="v">
                <p:oleObj spid="_x0000_s2" name="公式" r:id="rId1" imgW="1701800" imgH="203200" progId="Equation.3">
                  <p:embed/>
                </p:oleObj>
              </mc:Choice>
              <mc:Fallback>
                <p:oleObj name="公式" r:id="rId1" imgW="17018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708275"/>
                        <a:ext cx="4038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a:xfrm>
            <a:off x="76200" y="361950"/>
            <a:ext cx="9067800" cy="706438"/>
          </a:xfrm>
        </p:spPr>
        <p:txBody>
          <a:bodyPr/>
          <a:lstStyle/>
          <a:p>
            <a:pPr eaLnBrk="1" hangingPunct="1"/>
            <a:r>
              <a:rPr lang="zh-CN" altLang="en-US" sz="3600" b="1">
                <a:latin typeface="宋体" panose="02010600030101010101" pitchFamily="2" charset="-122"/>
              </a:rPr>
              <a:t>定义</a:t>
            </a:r>
            <a:r>
              <a:rPr lang="en-US" altLang="zh-CN" sz="3600"/>
              <a:t>3</a:t>
            </a:r>
            <a:r>
              <a:rPr lang="zh-CN" altLang="en-US" sz="3600"/>
              <a:t>.</a:t>
            </a:r>
            <a:r>
              <a:rPr lang="en-US" altLang="zh-CN" sz="3600"/>
              <a:t>1</a:t>
            </a:r>
            <a:r>
              <a:rPr lang="zh-CN" altLang="en-US" sz="3600"/>
              <a:t>.</a:t>
            </a:r>
            <a:r>
              <a:rPr lang="en-US" altLang="zh-CN" sz="3600"/>
              <a:t>22</a:t>
            </a:r>
            <a:r>
              <a:rPr lang="zh-CN" altLang="en-US" sz="4000" b="1">
                <a:latin typeface="宋体" panose="02010600030101010101" pitchFamily="2" charset="-122"/>
              </a:rPr>
              <a:t>主析取范式</a:t>
            </a:r>
            <a:endParaRPr lang="zh-CN" altLang="en-US" sz="4000" b="1">
              <a:latin typeface="Times New Roman" panose="02020603050405020304" pitchFamily="18" charset="0"/>
            </a:endParaRPr>
          </a:p>
        </p:txBody>
      </p:sp>
      <p:sp>
        <p:nvSpPr>
          <p:cNvPr id="111619" name="Rectangle 3"/>
          <p:cNvSpPr>
            <a:spLocks noGrp="1" noChangeArrowheads="1"/>
          </p:cNvSpPr>
          <p:nvPr>
            <p:ph type="body" idx="1"/>
          </p:nvPr>
        </p:nvSpPr>
        <p:spPr>
          <a:xfrm>
            <a:off x="468313" y="1403350"/>
            <a:ext cx="8207375" cy="5410200"/>
          </a:xfrm>
        </p:spPr>
        <p:txBody>
          <a:bodyPr/>
          <a:lstStyle/>
          <a:p>
            <a:pPr marL="0" indent="0" eaLnBrk="1" hangingPunct="1">
              <a:lnSpc>
                <a:spcPct val="130000"/>
              </a:lnSpc>
              <a:tabLst>
                <a:tab pos="952500" algn="l"/>
                <a:tab pos="1995170" algn="l"/>
              </a:tabLst>
            </a:pPr>
            <a:r>
              <a:rPr lang="zh-CN" altLang="en-US" sz="3300" dirty="0">
                <a:latin typeface="宋体" panose="02010600030101010101" pitchFamily="2" charset="-122"/>
              </a:rPr>
              <a:t>设命题公式</a:t>
            </a:r>
            <a:r>
              <a:rPr lang="en-US" altLang="zh-CN" sz="3300" dirty="0"/>
              <a:t>G</a:t>
            </a:r>
            <a:r>
              <a:rPr lang="zh-CN" altLang="en-US" sz="3300" dirty="0">
                <a:latin typeface="宋体" panose="02010600030101010101" pitchFamily="2" charset="-122"/>
              </a:rPr>
              <a:t>中所有不同原子为</a:t>
            </a:r>
            <a:r>
              <a:rPr lang="en-US" altLang="zh-CN" sz="3300" dirty="0"/>
              <a:t>P</a:t>
            </a:r>
            <a:r>
              <a:rPr lang="en-US" altLang="zh-CN" sz="3300" baseline="-30000" dirty="0"/>
              <a:t>1</a:t>
            </a:r>
            <a:r>
              <a:rPr lang="en-US" altLang="zh-CN" sz="3300" dirty="0">
                <a:latin typeface="宋体" panose="02010600030101010101" pitchFamily="2" charset="-122"/>
              </a:rPr>
              <a:t>,</a:t>
            </a:r>
            <a:r>
              <a:rPr lang="en-US" altLang="zh-CN" sz="3300" dirty="0"/>
              <a:t>…</a:t>
            </a:r>
            <a:r>
              <a:rPr lang="en-US" altLang="zh-CN" sz="3300" dirty="0">
                <a:latin typeface="宋体" panose="02010600030101010101" pitchFamily="2" charset="-122"/>
              </a:rPr>
              <a:t>,</a:t>
            </a:r>
            <a:r>
              <a:rPr lang="en-US" altLang="zh-CN" sz="3300" dirty="0" err="1"/>
              <a:t>P</a:t>
            </a:r>
            <a:r>
              <a:rPr lang="en-US" altLang="zh-CN" sz="3300" baseline="-30000" dirty="0" err="1"/>
              <a:t>n</a:t>
            </a:r>
            <a:r>
              <a:rPr lang="en-US" altLang="zh-CN" sz="3300" dirty="0">
                <a:latin typeface="宋体" panose="02010600030101010101" pitchFamily="2" charset="-122"/>
              </a:rPr>
              <a:t>，</a:t>
            </a:r>
            <a:r>
              <a:rPr lang="zh-CN" altLang="en-US" sz="3300" dirty="0">
                <a:latin typeface="宋体" panose="02010600030101010101" pitchFamily="2" charset="-122"/>
              </a:rPr>
              <a:t>如果</a:t>
            </a:r>
            <a:r>
              <a:rPr lang="en-US" altLang="zh-CN" sz="3300" dirty="0"/>
              <a:t>G</a:t>
            </a:r>
            <a:r>
              <a:rPr lang="zh-CN" altLang="en-US" sz="3300" dirty="0">
                <a:latin typeface="宋体" panose="02010600030101010101" pitchFamily="2" charset="-122"/>
              </a:rPr>
              <a:t>的某个析取范式</a:t>
            </a:r>
            <a:r>
              <a:rPr lang="en-US" altLang="zh-CN" sz="3300" dirty="0"/>
              <a:t>G’</a:t>
            </a:r>
            <a:r>
              <a:rPr lang="zh-CN" altLang="en-US" sz="3300" dirty="0">
                <a:latin typeface="宋体" panose="02010600030101010101" pitchFamily="2" charset="-122"/>
              </a:rPr>
              <a:t>中的每一个短语，都是关于</a:t>
            </a:r>
            <a:r>
              <a:rPr lang="en-US" altLang="zh-CN" sz="3300" dirty="0"/>
              <a:t>P</a:t>
            </a:r>
            <a:r>
              <a:rPr lang="en-US" altLang="zh-CN" sz="3300" baseline="-30000" dirty="0"/>
              <a:t>1</a:t>
            </a:r>
            <a:r>
              <a:rPr lang="en-US" altLang="zh-CN" sz="3300" dirty="0">
                <a:latin typeface="宋体" panose="02010600030101010101" pitchFamily="2" charset="-122"/>
              </a:rPr>
              <a:t>,</a:t>
            </a:r>
            <a:r>
              <a:rPr lang="en-US" altLang="zh-CN" sz="3300" dirty="0"/>
              <a:t>…</a:t>
            </a:r>
            <a:r>
              <a:rPr lang="en-US" altLang="zh-CN" sz="3300" dirty="0">
                <a:latin typeface="宋体" panose="02010600030101010101" pitchFamily="2" charset="-122"/>
              </a:rPr>
              <a:t>,</a:t>
            </a:r>
            <a:r>
              <a:rPr lang="en-US" altLang="zh-CN" sz="3300" dirty="0" err="1"/>
              <a:t>P</a:t>
            </a:r>
            <a:r>
              <a:rPr lang="en-US" altLang="zh-CN" sz="3300" baseline="-30000" dirty="0" err="1"/>
              <a:t>n</a:t>
            </a:r>
            <a:r>
              <a:rPr lang="zh-CN" altLang="en-US" sz="3300" dirty="0">
                <a:latin typeface="宋体" panose="02010600030101010101" pitchFamily="2" charset="-122"/>
              </a:rPr>
              <a:t>的一个极小项，则称</a:t>
            </a:r>
            <a:r>
              <a:rPr lang="en-US" altLang="zh-CN" sz="3300" dirty="0">
                <a:solidFill>
                  <a:schemeClr val="tx2"/>
                </a:solidFill>
              </a:rPr>
              <a:t>G’</a:t>
            </a:r>
            <a:r>
              <a:rPr lang="zh-CN" altLang="en-US" sz="3300" dirty="0">
                <a:solidFill>
                  <a:schemeClr val="tx2"/>
                </a:solidFill>
                <a:latin typeface="宋体" panose="02010600030101010101" pitchFamily="2" charset="-122"/>
              </a:rPr>
              <a:t>为</a:t>
            </a:r>
            <a:r>
              <a:rPr lang="en-US" altLang="zh-CN" sz="3300" dirty="0">
                <a:solidFill>
                  <a:schemeClr val="tx2"/>
                </a:solidFill>
              </a:rPr>
              <a:t>G</a:t>
            </a:r>
            <a:r>
              <a:rPr lang="zh-CN" altLang="en-US" sz="3300" dirty="0">
                <a:solidFill>
                  <a:schemeClr val="tx2"/>
                </a:solidFill>
                <a:latin typeface="宋体" panose="02010600030101010101" pitchFamily="2" charset="-122"/>
              </a:rPr>
              <a:t>的主析取范式</a:t>
            </a:r>
            <a:r>
              <a:rPr lang="zh-CN" altLang="en-US" sz="3300" dirty="0">
                <a:latin typeface="宋体" panose="02010600030101010101" pitchFamily="2" charset="-122"/>
              </a:rPr>
              <a:t>。</a:t>
            </a:r>
            <a:endParaRPr lang="zh-CN" altLang="en-US" sz="3300" dirty="0">
              <a:latin typeface="宋体" panose="02010600030101010101" pitchFamily="2" charset="-122"/>
            </a:endParaRPr>
          </a:p>
          <a:p>
            <a:pPr marL="0" indent="0" eaLnBrk="1" hangingPunct="1">
              <a:lnSpc>
                <a:spcPct val="130000"/>
              </a:lnSpc>
              <a:tabLst>
                <a:tab pos="952500" algn="l"/>
                <a:tab pos="1995170" algn="l"/>
              </a:tabLst>
            </a:pPr>
            <a:r>
              <a:rPr lang="zh-CN" altLang="en-US" sz="3300" dirty="0"/>
              <a:t> </a:t>
            </a:r>
            <a:r>
              <a:rPr lang="zh-CN" altLang="en-US" sz="3300" dirty="0">
                <a:latin typeface="宋体" panose="02010600030101010101" pitchFamily="2" charset="-122"/>
              </a:rPr>
              <a:t>恒假公式的主析取范式用</a:t>
            </a:r>
            <a:r>
              <a:rPr lang="zh-CN" altLang="en-US" sz="3300" dirty="0"/>
              <a:t>0</a:t>
            </a:r>
            <a:r>
              <a:rPr lang="zh-CN" altLang="en-US" sz="3300" dirty="0">
                <a:latin typeface="宋体" panose="02010600030101010101" pitchFamily="2" charset="-122"/>
              </a:rPr>
              <a:t>表示。</a:t>
            </a:r>
            <a:r>
              <a:rPr lang="zh-CN" altLang="en-US" sz="3300" dirty="0"/>
              <a:t> </a:t>
            </a:r>
            <a:endParaRPr lang="zh-CN" altLang="en-US" sz="33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 calcmode="lin" valueType="num">
                                      <p:cBhvr additive="base">
                                        <p:cTn id="7"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xfrm>
            <a:off x="323850" y="809625"/>
            <a:ext cx="8424863" cy="6048375"/>
          </a:xfrm>
        </p:spPr>
        <p:txBody>
          <a:bodyPr/>
          <a:lstStyle/>
          <a:p>
            <a:pPr marL="0" indent="0" eaLnBrk="1" hangingPunct="1">
              <a:lnSpc>
                <a:spcPct val="110000"/>
              </a:lnSpc>
              <a:tabLst>
                <a:tab pos="952500" algn="l"/>
                <a:tab pos="1995170" algn="l"/>
              </a:tabLst>
            </a:pPr>
            <a:r>
              <a:rPr lang="zh-CN" altLang="en-US" sz="3200" dirty="0">
                <a:solidFill>
                  <a:schemeClr val="tx2"/>
                </a:solidFill>
                <a:latin typeface="宋体" panose="02010600030101010101" pitchFamily="2" charset="-122"/>
              </a:rPr>
              <a:t>定理</a:t>
            </a:r>
            <a:r>
              <a:rPr lang="en-US" altLang="zh-CN" sz="3200" dirty="0">
                <a:solidFill>
                  <a:schemeClr val="tx2"/>
                </a:solidFill>
              </a:rPr>
              <a:t>3</a:t>
            </a:r>
            <a:r>
              <a:rPr lang="zh-CN" altLang="en-US" sz="3200" dirty="0">
                <a:solidFill>
                  <a:schemeClr val="tx2"/>
                </a:solidFill>
              </a:rPr>
              <a:t>.</a:t>
            </a:r>
            <a:r>
              <a:rPr lang="en-US" altLang="zh-CN" sz="3200" dirty="0">
                <a:solidFill>
                  <a:schemeClr val="tx2"/>
                </a:solidFill>
              </a:rPr>
              <a:t>1</a:t>
            </a:r>
            <a:r>
              <a:rPr lang="zh-CN" altLang="en-US" sz="3200" dirty="0">
                <a:solidFill>
                  <a:schemeClr val="tx2"/>
                </a:solidFill>
              </a:rPr>
              <a:t>.</a:t>
            </a:r>
            <a:r>
              <a:rPr lang="en-US" altLang="zh-CN" sz="3200" dirty="0">
                <a:solidFill>
                  <a:schemeClr val="tx2"/>
                </a:solidFill>
              </a:rPr>
              <a:t>5</a:t>
            </a:r>
            <a:r>
              <a:rPr lang="zh-CN" altLang="en-US" sz="3200" b="0" dirty="0"/>
              <a:t> </a:t>
            </a:r>
            <a:r>
              <a:rPr lang="zh-CN" altLang="en-US" sz="3200" dirty="0">
                <a:latin typeface="宋体" panose="02010600030101010101" pitchFamily="2" charset="-122"/>
              </a:rPr>
              <a:t>对于命题公式</a:t>
            </a:r>
            <a:r>
              <a:rPr lang="en-US" altLang="zh-CN" sz="3200" dirty="0"/>
              <a:t>G</a:t>
            </a:r>
            <a:r>
              <a:rPr lang="en-US" altLang="zh-CN" sz="3200" dirty="0">
                <a:latin typeface="宋体" panose="02010600030101010101" pitchFamily="2" charset="-122"/>
              </a:rPr>
              <a:t>，</a:t>
            </a:r>
            <a:r>
              <a:rPr lang="zh-CN" altLang="en-US" sz="3200" dirty="0">
                <a:latin typeface="宋体" panose="02010600030101010101" pitchFamily="2" charset="-122"/>
              </a:rPr>
              <a:t>都存在等价于它的主析取范式。</a:t>
            </a:r>
            <a:r>
              <a:rPr lang="zh-CN" altLang="en-US" sz="3200" dirty="0"/>
              <a:t> </a:t>
            </a:r>
            <a:endParaRPr lang="zh-CN" altLang="en-US" sz="3200" dirty="0"/>
          </a:p>
          <a:p>
            <a:pPr marL="0" indent="0" eaLnBrk="1" hangingPunct="1">
              <a:lnSpc>
                <a:spcPct val="110000"/>
              </a:lnSpc>
              <a:buFont typeface="Wingdings" panose="05000000000000000000" pitchFamily="2" charset="2"/>
              <a:buNone/>
              <a:tabLst>
                <a:tab pos="952500" algn="l"/>
                <a:tab pos="1995170" algn="l"/>
              </a:tabLst>
            </a:pPr>
            <a:r>
              <a:rPr lang="zh-CN" altLang="en-US" sz="3200" dirty="0">
                <a:solidFill>
                  <a:schemeClr val="tx2"/>
                </a:solidFill>
              </a:rPr>
              <a:t>证明：</a:t>
            </a:r>
            <a:r>
              <a:rPr lang="zh-CN" altLang="en-US" sz="3200" dirty="0"/>
              <a:t>设命题公式</a:t>
            </a:r>
            <a:r>
              <a:rPr lang="en-US" altLang="zh-CN" sz="3200" dirty="0"/>
              <a:t>G</a:t>
            </a:r>
            <a:r>
              <a:rPr lang="zh-CN" altLang="en-US" sz="3200" dirty="0"/>
              <a:t>中所有不同原子为</a:t>
            </a:r>
            <a:r>
              <a:rPr lang="en-US" altLang="zh-CN" sz="3200" dirty="0"/>
              <a:t>P</a:t>
            </a:r>
            <a:r>
              <a:rPr lang="en-US" altLang="zh-CN" sz="3200" baseline="-30000" dirty="0"/>
              <a:t>1</a:t>
            </a:r>
            <a:r>
              <a:rPr lang="zh-CN" altLang="en-US" sz="3200" dirty="0"/>
              <a:t>，</a:t>
            </a:r>
            <a:r>
              <a:rPr lang="en-US" altLang="zh-CN" sz="3200" dirty="0"/>
              <a:t>…</a:t>
            </a:r>
            <a:r>
              <a:rPr lang="zh-CN" altLang="en-US" sz="3200" dirty="0"/>
              <a:t>，</a:t>
            </a:r>
            <a:r>
              <a:rPr lang="en-US" altLang="zh-CN" sz="3200" dirty="0" err="1"/>
              <a:t>P</a:t>
            </a:r>
            <a:r>
              <a:rPr lang="en-US" altLang="zh-CN" sz="3200" baseline="-30000" dirty="0" err="1"/>
              <a:t>n</a:t>
            </a:r>
            <a:r>
              <a:rPr lang="zh-CN" altLang="en-US" sz="3200" dirty="0"/>
              <a:t>，则</a:t>
            </a:r>
            <a:r>
              <a:rPr lang="zh-CN" altLang="en-US" sz="3200" dirty="0">
                <a:solidFill>
                  <a:srgbClr val="FFC000"/>
                </a:solidFill>
                <a:latin typeface="宋体" panose="02010600030101010101" pitchFamily="2" charset="-122"/>
              </a:rPr>
              <a:t>等价于</a:t>
            </a:r>
            <a:r>
              <a:rPr lang="zh-CN" altLang="en-US" sz="3200" dirty="0">
                <a:latin typeface="宋体" panose="02010600030101010101" pitchFamily="2" charset="-122"/>
              </a:rPr>
              <a:t>它</a:t>
            </a:r>
            <a:r>
              <a:rPr lang="zh-CN" altLang="en-US" sz="3200" dirty="0"/>
              <a:t>的主析取范式的求法如下：</a:t>
            </a:r>
            <a:endParaRPr lang="zh-CN" altLang="en-US" sz="3200" dirty="0"/>
          </a:p>
          <a:p>
            <a:pPr marL="0" indent="0" algn="just" eaLnBrk="1" hangingPunct="1">
              <a:lnSpc>
                <a:spcPct val="110000"/>
              </a:lnSpc>
              <a:buFont typeface="Wingdings" panose="05000000000000000000" pitchFamily="2" charset="2"/>
              <a:buNone/>
              <a:tabLst>
                <a:tab pos="952500" algn="l"/>
                <a:tab pos="1995170" algn="l"/>
              </a:tabLst>
            </a:pPr>
            <a:r>
              <a:rPr lang="en-US" altLang="zh-CN" sz="3200" dirty="0"/>
              <a:t>(a) </a:t>
            </a:r>
            <a:r>
              <a:rPr lang="zh-CN" altLang="en-US" sz="3200" dirty="0"/>
              <a:t>将公式</a:t>
            </a:r>
            <a:r>
              <a:rPr lang="en-US" altLang="zh-CN" sz="3200" dirty="0"/>
              <a:t>G</a:t>
            </a:r>
            <a:r>
              <a:rPr lang="zh-CN" altLang="en-US" sz="3200" dirty="0"/>
              <a:t>化为析取范式</a:t>
            </a:r>
            <a:r>
              <a:rPr lang="en-US" altLang="zh-CN" sz="3200" dirty="0"/>
              <a:t>G’</a:t>
            </a:r>
            <a:r>
              <a:rPr lang="zh-CN" altLang="en-US" sz="3200" dirty="0"/>
              <a:t>。</a:t>
            </a:r>
            <a:r>
              <a:rPr lang="en-US" altLang="zh-CN" sz="3200" dirty="0"/>
              <a:t>(</a:t>
            </a:r>
            <a:r>
              <a:rPr lang="zh-CN" altLang="en-US" sz="3200" dirty="0"/>
              <a:t>由定理</a:t>
            </a:r>
            <a:r>
              <a:rPr lang="en-US" altLang="zh-CN" sz="3200" dirty="0"/>
              <a:t>3</a:t>
            </a:r>
            <a:r>
              <a:rPr lang="zh-CN" altLang="en-US" sz="3200" dirty="0"/>
              <a:t>.</a:t>
            </a:r>
            <a:r>
              <a:rPr lang="en-US" altLang="zh-CN" sz="3200" dirty="0"/>
              <a:t>1.</a:t>
            </a:r>
            <a:r>
              <a:rPr lang="zh-CN" altLang="en-US" sz="3200" dirty="0"/>
              <a:t>4知，存在析取范式</a:t>
            </a:r>
            <a:r>
              <a:rPr lang="en-US" altLang="zh-CN" sz="3200" dirty="0"/>
              <a:t>G’，</a:t>
            </a:r>
            <a:r>
              <a:rPr lang="zh-CN" altLang="en-US" sz="3200" dirty="0"/>
              <a:t>使得</a:t>
            </a:r>
            <a:r>
              <a:rPr lang="en-US" altLang="zh-CN" sz="3200" dirty="0"/>
              <a:t>G=G’)</a:t>
            </a:r>
            <a:endParaRPr lang="zh-CN" altLang="en-US" sz="3200" dirty="0"/>
          </a:p>
          <a:p>
            <a:pPr marL="0" indent="0" algn="just" eaLnBrk="1" hangingPunct="1">
              <a:lnSpc>
                <a:spcPct val="110000"/>
              </a:lnSpc>
              <a:buFont typeface="Wingdings" panose="05000000000000000000" pitchFamily="2" charset="2"/>
              <a:buNone/>
              <a:tabLst>
                <a:tab pos="952500" algn="l"/>
                <a:tab pos="1995170" algn="l"/>
              </a:tabLst>
            </a:pPr>
            <a:r>
              <a:rPr lang="en-US" altLang="zh-CN" sz="3200" dirty="0"/>
              <a:t>(b) </a:t>
            </a:r>
            <a:r>
              <a:rPr lang="zh-CN" altLang="en-US" sz="3200" dirty="0"/>
              <a:t>删去析取范式中所有恒假的短语。</a:t>
            </a:r>
            <a:endParaRPr lang="zh-CN" altLang="en-US" sz="3200" dirty="0"/>
          </a:p>
          <a:p>
            <a:pPr marL="0" indent="0" algn="just" eaLnBrk="1" hangingPunct="1">
              <a:lnSpc>
                <a:spcPct val="110000"/>
              </a:lnSpc>
              <a:buFont typeface="Wingdings" panose="05000000000000000000" pitchFamily="2" charset="2"/>
              <a:buNone/>
              <a:tabLst>
                <a:tab pos="952500" algn="l"/>
                <a:tab pos="1995170" algn="l"/>
              </a:tabLst>
            </a:pPr>
            <a:r>
              <a:rPr lang="en-US" altLang="zh-CN" sz="3200" dirty="0"/>
              <a:t>(c) </a:t>
            </a:r>
            <a:r>
              <a:rPr lang="zh-CN" altLang="en-US" sz="3200" dirty="0"/>
              <a:t>用等幂律将短语中重复出现的同一文字化简为一次出现，如，</a:t>
            </a:r>
            <a:r>
              <a:rPr lang="en-US" altLang="zh-CN" sz="3200" dirty="0"/>
              <a:t>P</a:t>
            </a:r>
            <a:r>
              <a:rPr lang="en-US" altLang="zh-CN" sz="3200" dirty="0">
                <a:sym typeface="Symbol" panose="05050102010706020507" pitchFamily="2" charset="2"/>
              </a:rPr>
              <a:t></a:t>
            </a:r>
            <a:r>
              <a:rPr lang="en-US" altLang="zh-CN" sz="3200" dirty="0"/>
              <a:t>P=P</a:t>
            </a:r>
            <a:r>
              <a:rPr lang="zh-CN" altLang="en-US" sz="3200" dirty="0"/>
              <a:t>。</a:t>
            </a:r>
            <a:endParaRPr lang="zh-CN" altLang="en-US" sz="3200" dirty="0"/>
          </a:p>
        </p:txBody>
      </p:sp>
      <p:sp>
        <p:nvSpPr>
          <p:cNvPr id="217090" name="Rectangle 4"/>
          <p:cNvSpPr>
            <a:spLocks noGrp="1" noChangeArrowheads="1"/>
          </p:cNvSpPr>
          <p:nvPr>
            <p:ph type="title"/>
          </p:nvPr>
        </p:nvSpPr>
        <p:spPr>
          <a:xfrm>
            <a:off x="544513" y="188913"/>
            <a:ext cx="8599487" cy="646112"/>
          </a:xfrm>
          <a:noFill/>
        </p:spPr>
        <p:txBody>
          <a:bodyPr/>
          <a:lstStyle/>
          <a:p>
            <a:pPr eaLnBrk="1" hangingPunct="1"/>
            <a:r>
              <a:rPr lang="en-US" altLang="zh-CN" sz="3600" b="1"/>
              <a:t>3  </a:t>
            </a:r>
            <a:r>
              <a:rPr lang="zh-CN" altLang="en-US" sz="3600" b="1"/>
              <a:t>主析取范式（存在性）</a:t>
            </a:r>
            <a:endParaRPr lang="zh-CN" altLang="en-US" sz="3600" b="1"/>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6">
                                            <p:txEl>
                                              <p:pRg st="2" end="2"/>
                                            </p:txEl>
                                          </p:spTgt>
                                        </p:tgtEl>
                                        <p:attrNameLst>
                                          <p:attrName>style.visibility</p:attrName>
                                        </p:attrNameLst>
                                      </p:cBhvr>
                                      <p:to>
                                        <p:strVal val="visible"/>
                                      </p:to>
                                    </p:set>
                                    <p:anim calcmode="lin" valueType="num">
                                      <p:cBhvr additive="base">
                                        <p:cTn id="7" dur="500" fill="hold"/>
                                        <p:tgtEl>
                                          <p:spTgt spid="13414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46">
                                            <p:txEl>
                                              <p:pRg st="3" end="3"/>
                                            </p:txEl>
                                          </p:spTgt>
                                        </p:tgtEl>
                                        <p:attrNameLst>
                                          <p:attrName>style.visibility</p:attrName>
                                        </p:attrNameLst>
                                      </p:cBhvr>
                                      <p:to>
                                        <p:strVal val="visible"/>
                                      </p:to>
                                    </p:set>
                                    <p:anim calcmode="lin" valueType="num">
                                      <p:cBhvr additive="base">
                                        <p:cTn id="13" dur="500" fill="hold"/>
                                        <p:tgtEl>
                                          <p:spTgt spid="13414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4146">
                                            <p:txEl>
                                              <p:pRg st="4" end="4"/>
                                            </p:txEl>
                                          </p:spTgt>
                                        </p:tgtEl>
                                        <p:attrNameLst>
                                          <p:attrName>style.visibility</p:attrName>
                                        </p:attrNameLst>
                                      </p:cBhvr>
                                      <p:to>
                                        <p:strVal val="visible"/>
                                      </p:to>
                                    </p:set>
                                    <p:anim calcmode="lin" valueType="num">
                                      <p:cBhvr additive="base">
                                        <p:cTn id="19" dur="500" fill="hold"/>
                                        <p:tgtEl>
                                          <p:spTgt spid="13414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1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ChangeArrowheads="1"/>
          </p:cNvSpPr>
          <p:nvPr/>
        </p:nvSpPr>
        <p:spPr bwMode="auto">
          <a:xfrm>
            <a:off x="395288" y="4508500"/>
            <a:ext cx="8424862"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3200">
                <a:latin typeface="宋体" panose="02010600030101010101" pitchFamily="2" charset="-122"/>
              </a:rPr>
              <a:t>于是将</a:t>
            </a:r>
            <a:r>
              <a:rPr lang="en-US" altLang="zh-CN" sz="3200"/>
              <a:t>G’</a:t>
            </a:r>
            <a:r>
              <a:rPr lang="zh-CN" altLang="en-US" sz="3200">
                <a:latin typeface="宋体" panose="02010600030101010101" pitchFamily="2" charset="-122"/>
              </a:rPr>
              <a:t>中非极小项</a:t>
            </a:r>
            <a:r>
              <a:rPr lang="en-US" altLang="zh-CN" sz="3200"/>
              <a:t>G</a:t>
            </a:r>
            <a:r>
              <a:rPr lang="en-US" altLang="zh-CN" sz="3200" baseline="-30000">
                <a:latin typeface="Arial" panose="020B0604020202020204" pitchFamily="34" charset="0"/>
              </a:rPr>
              <a:t>i</a:t>
            </a:r>
            <a:r>
              <a:rPr lang="en-US" altLang="zh-CN" sz="3200"/>
              <a:t>’</a:t>
            </a:r>
            <a:r>
              <a:rPr lang="zh-CN" altLang="en-US" sz="3200">
                <a:latin typeface="宋体" panose="02010600030101010101" pitchFamily="2" charset="-122"/>
              </a:rPr>
              <a:t>化成了一些极小项之析取。对</a:t>
            </a:r>
            <a:r>
              <a:rPr lang="en-US" altLang="zh-CN" sz="3200"/>
              <a:t>G’</a:t>
            </a:r>
            <a:r>
              <a:rPr lang="zh-CN" altLang="en-US" sz="3200">
                <a:latin typeface="宋体" panose="02010600030101010101" pitchFamily="2" charset="-122"/>
              </a:rPr>
              <a:t>中其他非极小项也做如上处理，最后得等价于</a:t>
            </a:r>
            <a:r>
              <a:rPr lang="en-US" altLang="zh-CN" sz="3200"/>
              <a:t>G</a:t>
            </a:r>
            <a:r>
              <a:rPr lang="zh-CN" altLang="en-US" sz="3200">
                <a:latin typeface="宋体" panose="02010600030101010101" pitchFamily="2" charset="-122"/>
              </a:rPr>
              <a:t>的主析取范式</a:t>
            </a:r>
            <a:r>
              <a:rPr lang="en-US" altLang="zh-CN" sz="3200"/>
              <a:t>G*</a:t>
            </a:r>
            <a:r>
              <a:rPr lang="en-US" altLang="zh-CN" sz="3200">
                <a:latin typeface="宋体" panose="02010600030101010101" pitchFamily="2" charset="-122"/>
              </a:rPr>
              <a:t>。</a:t>
            </a:r>
            <a:r>
              <a:rPr lang="en-US" altLang="zh-CN" sz="3200"/>
              <a:t> </a:t>
            </a:r>
            <a:endParaRPr lang="en-US" altLang="zh-CN" sz="3200">
              <a:latin typeface="Arial" panose="020B0604020202020204" pitchFamily="34" charset="0"/>
            </a:endParaRPr>
          </a:p>
        </p:txBody>
      </p:sp>
      <p:graphicFrame>
        <p:nvGraphicFramePr>
          <p:cNvPr id="3074" name="Object 5"/>
          <p:cNvGraphicFramePr>
            <a:graphicFrameLocks noChangeAspect="1"/>
          </p:cNvGraphicFramePr>
          <p:nvPr/>
        </p:nvGraphicFramePr>
        <p:xfrm>
          <a:off x="611188" y="2997200"/>
          <a:ext cx="7543800" cy="1565275"/>
        </p:xfrm>
        <a:graphic>
          <a:graphicData uri="http://schemas.openxmlformats.org/presentationml/2006/ole">
            <mc:AlternateContent xmlns:mc="http://schemas.openxmlformats.org/markup-compatibility/2006">
              <mc:Choice xmlns:v="urn:schemas-microsoft-com:vml" Requires="v">
                <p:oleObj spid="_x0000_s2" name="Equation" r:id="rId1" imgW="3873500" imgH="647700" progId="Equation.3">
                  <p:embed/>
                </p:oleObj>
              </mc:Choice>
              <mc:Fallback>
                <p:oleObj name="Equation" r:id="rId1" imgW="3873500" imgH="6477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997200"/>
                        <a:ext cx="7543800"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139" name="Rectangle 7"/>
          <p:cNvSpPr>
            <a:spLocks noChangeArrowheads="1"/>
          </p:cNvSpPr>
          <p:nvPr/>
        </p:nvSpPr>
        <p:spPr bwMode="auto">
          <a:xfrm>
            <a:off x="152400" y="225425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tabLst>
                <a:tab pos="952500" algn="l"/>
                <a:tab pos="1995170"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952500" algn="l"/>
                <a:tab pos="1995170"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952500" algn="l"/>
                <a:tab pos="1995170"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952500" algn="l"/>
                <a:tab pos="1995170"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952500" algn="l"/>
                <a:tab pos="1995170"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952500" algn="l"/>
                <a:tab pos="1995170"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952500" algn="l"/>
                <a:tab pos="1995170"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952500" algn="l"/>
                <a:tab pos="1995170"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952500" algn="l"/>
                <a:tab pos="1995170"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p>
        </p:txBody>
      </p:sp>
      <p:sp>
        <p:nvSpPr>
          <p:cNvPr id="219140" name="Rectangle 10"/>
          <p:cNvSpPr>
            <a:spLocks noChangeArrowheads="1"/>
          </p:cNvSpPr>
          <p:nvPr/>
        </p:nvSpPr>
        <p:spPr bwMode="auto">
          <a:xfrm>
            <a:off x="395288" y="368300"/>
            <a:ext cx="8532812"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3200"/>
              <a:t>(d) </a:t>
            </a:r>
            <a:r>
              <a:rPr lang="zh-CN" altLang="en-US" sz="3200">
                <a:cs typeface="Times New Roman" panose="02020603050405020304" pitchFamily="18" charset="0"/>
              </a:rPr>
              <a:t>对于所有不是关于</a:t>
            </a:r>
            <a:r>
              <a:rPr lang="en-US" altLang="zh-CN" sz="3200"/>
              <a:t>P</a:t>
            </a:r>
            <a:r>
              <a:rPr lang="en-US" altLang="zh-CN" sz="3200" baseline="-30000"/>
              <a:t>1</a:t>
            </a:r>
            <a:r>
              <a:rPr lang="zh-CN" altLang="en-US" sz="3200">
                <a:cs typeface="Times New Roman" panose="02020603050405020304" pitchFamily="18" charset="0"/>
              </a:rPr>
              <a:t>，</a:t>
            </a:r>
            <a:r>
              <a:rPr lang="en-US" altLang="zh-CN" sz="3200">
                <a:cs typeface="Times New Roman" panose="02020603050405020304" pitchFamily="18" charset="0"/>
              </a:rPr>
              <a:t>…</a:t>
            </a:r>
            <a:r>
              <a:rPr lang="zh-CN" altLang="en-US" sz="3200">
                <a:cs typeface="Times New Roman" panose="02020603050405020304" pitchFamily="18" charset="0"/>
              </a:rPr>
              <a:t>，</a:t>
            </a:r>
            <a:r>
              <a:rPr lang="en-US" altLang="zh-CN" sz="3200"/>
              <a:t>P</a:t>
            </a:r>
            <a:r>
              <a:rPr lang="en-US" altLang="zh-CN" sz="3200" baseline="-30000"/>
              <a:t>n</a:t>
            </a:r>
            <a:r>
              <a:rPr lang="zh-CN" altLang="en-US" sz="3200">
                <a:cs typeface="Times New Roman" panose="02020603050405020304" pitchFamily="18" charset="0"/>
              </a:rPr>
              <a:t>的极小项</a:t>
            </a:r>
            <a:endParaRPr lang="zh-CN" altLang="en-US" sz="3200">
              <a:cs typeface="Times New Roman" panose="02020603050405020304" pitchFamily="18" charset="0"/>
            </a:endParaRPr>
          </a:p>
          <a:p>
            <a:pPr eaLnBrk="1" hangingPunct="1">
              <a:lnSpc>
                <a:spcPct val="80000"/>
              </a:lnSpc>
              <a:buFont typeface="Wingdings" panose="05000000000000000000" pitchFamily="2" charset="2"/>
              <a:buNone/>
            </a:pPr>
            <a:r>
              <a:rPr lang="zh-CN" altLang="en-US" sz="3200">
                <a:cs typeface="Times New Roman" panose="02020603050405020304" pitchFamily="18" charset="0"/>
              </a:rPr>
              <a:t>的短语使用同一律，补进短语中未出现的</a:t>
            </a:r>
            <a:endParaRPr lang="zh-CN" altLang="en-US" sz="3200">
              <a:cs typeface="Times New Roman" panose="02020603050405020304" pitchFamily="18" charset="0"/>
            </a:endParaRPr>
          </a:p>
          <a:p>
            <a:pPr eaLnBrk="1" hangingPunct="1">
              <a:lnSpc>
                <a:spcPct val="80000"/>
              </a:lnSpc>
              <a:buFont typeface="Wingdings" panose="05000000000000000000" pitchFamily="2" charset="2"/>
              <a:buNone/>
            </a:pPr>
            <a:r>
              <a:rPr lang="zh-CN" altLang="en-US" sz="3200">
                <a:cs typeface="Times New Roman" panose="02020603050405020304" pitchFamily="18" charset="0"/>
              </a:rPr>
              <a:t>所有命题原子，并使用分配律展开，即，</a:t>
            </a:r>
            <a:endParaRPr lang="zh-CN" altLang="en-US" sz="3200">
              <a:cs typeface="Times New Roman" panose="02020603050405020304" pitchFamily="18" charset="0"/>
            </a:endParaRPr>
          </a:p>
          <a:p>
            <a:pPr eaLnBrk="1" hangingPunct="1">
              <a:lnSpc>
                <a:spcPct val="80000"/>
              </a:lnSpc>
              <a:buFont typeface="Wingdings" panose="05000000000000000000" pitchFamily="2" charset="2"/>
              <a:buNone/>
            </a:pPr>
            <a:r>
              <a:rPr lang="zh-CN" altLang="en-US" sz="3200"/>
              <a:t>如果</a:t>
            </a:r>
            <a:r>
              <a:rPr lang="en-US" altLang="zh-CN" sz="3200"/>
              <a:t>G</a:t>
            </a:r>
            <a:r>
              <a:rPr lang="en-US" altLang="zh-CN" sz="3200" baseline="-30000"/>
              <a:t>i</a:t>
            </a:r>
            <a:r>
              <a:rPr lang="en-US" altLang="zh-CN" sz="3200"/>
              <a:t>’</a:t>
            </a:r>
            <a:r>
              <a:rPr lang="zh-CN" altLang="en-US" sz="3200"/>
              <a:t>不是关于</a:t>
            </a:r>
            <a:r>
              <a:rPr lang="en-US" altLang="zh-CN" sz="3200"/>
              <a:t>P</a:t>
            </a:r>
            <a:r>
              <a:rPr lang="en-US" altLang="zh-CN" sz="3200" baseline="-30000"/>
              <a:t>1</a:t>
            </a:r>
            <a:r>
              <a:rPr lang="en-US" altLang="zh-CN" sz="3200"/>
              <a:t>,…,P</a:t>
            </a:r>
            <a:r>
              <a:rPr lang="en-US" altLang="zh-CN" sz="3200" baseline="-30000"/>
              <a:t>n</a:t>
            </a:r>
            <a:r>
              <a:rPr lang="zh-CN" altLang="en-US" sz="3200"/>
              <a:t>的极小项，则</a:t>
            </a:r>
            <a:r>
              <a:rPr lang="en-US" altLang="zh-CN" sz="3200"/>
              <a:t>G</a:t>
            </a:r>
            <a:r>
              <a:rPr lang="en-US" altLang="zh-CN" sz="3200" baseline="-30000"/>
              <a:t>i</a:t>
            </a:r>
            <a:r>
              <a:rPr lang="en-US" altLang="zh-CN" sz="3200"/>
              <a:t>’</a:t>
            </a:r>
            <a:endParaRPr lang="en-US" altLang="zh-CN" sz="3200"/>
          </a:p>
          <a:p>
            <a:pPr eaLnBrk="1" hangingPunct="1">
              <a:lnSpc>
                <a:spcPct val="80000"/>
              </a:lnSpc>
              <a:buFont typeface="Wingdings" panose="05000000000000000000" pitchFamily="2" charset="2"/>
              <a:buNone/>
            </a:pPr>
            <a:r>
              <a:rPr lang="zh-CN" altLang="en-US" sz="3200"/>
              <a:t>中必然缺少原子</a:t>
            </a:r>
            <a:r>
              <a:rPr lang="en-US" altLang="zh-CN" sz="3200"/>
              <a:t>P</a:t>
            </a:r>
            <a:r>
              <a:rPr lang="en-US" altLang="zh-CN" sz="3200" baseline="-30000"/>
              <a:t> j1</a:t>
            </a:r>
            <a:r>
              <a:rPr lang="en-US" altLang="zh-CN" sz="3200"/>
              <a:t>,…,P</a:t>
            </a:r>
            <a:r>
              <a:rPr lang="en-US" altLang="zh-CN" sz="3200" baseline="-30000"/>
              <a:t>jk</a:t>
            </a:r>
            <a:r>
              <a:rPr lang="zh-CN" altLang="en-US" sz="3200"/>
              <a:t>，则</a:t>
            </a:r>
            <a:endParaRPr lang="zh-CN" altLang="en-US" sz="3200"/>
          </a:p>
          <a:p>
            <a:pPr eaLnBrk="1" hangingPunct="1">
              <a:lnSpc>
                <a:spcPct val="80000"/>
              </a:lnSpc>
              <a:buFont typeface="Wingdings" panose="05000000000000000000" pitchFamily="2" charset="2"/>
              <a:buNone/>
            </a:pPr>
            <a:endParaRPr lang="zh-CN" altLang="en-US" b="0"/>
          </a:p>
        </p:txBody>
      </p:sp>
      <p:sp>
        <p:nvSpPr>
          <p:cNvPr id="3" name="灯片编号占位符 2"/>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5" name="Rectangle 2"/>
          <p:cNvSpPr>
            <a:spLocks noGrp="1" noChangeArrowheads="1"/>
          </p:cNvSpPr>
          <p:nvPr>
            <p:ph type="title"/>
          </p:nvPr>
        </p:nvSpPr>
        <p:spPr>
          <a:xfrm>
            <a:off x="76200" y="392113"/>
            <a:ext cx="8610600" cy="646112"/>
          </a:xfrm>
        </p:spPr>
        <p:txBody>
          <a:bodyPr/>
          <a:lstStyle/>
          <a:p>
            <a:pPr eaLnBrk="1" hangingPunct="1"/>
            <a:r>
              <a:rPr lang="zh-CN" altLang="en-US" sz="3600" b="1">
                <a:latin typeface="宋体" panose="02010600030101010101" pitchFamily="2" charset="-122"/>
              </a:rPr>
              <a:t>例</a:t>
            </a:r>
            <a:endParaRPr lang="zh-CN" altLang="en-US" sz="3600" b="1">
              <a:latin typeface="Times New Roman" panose="02020603050405020304" pitchFamily="18" charset="0"/>
            </a:endParaRPr>
          </a:p>
        </p:txBody>
      </p:sp>
      <p:sp>
        <p:nvSpPr>
          <p:cNvPr id="221186" name="Rectangle 3"/>
          <p:cNvSpPr>
            <a:spLocks noGrp="1" noChangeArrowheads="1"/>
          </p:cNvSpPr>
          <p:nvPr>
            <p:ph type="body" idx="1"/>
          </p:nvPr>
        </p:nvSpPr>
        <p:spPr>
          <a:xfrm>
            <a:off x="152400" y="1143000"/>
            <a:ext cx="8839200" cy="5410200"/>
          </a:xfrm>
        </p:spPr>
        <p:txBody>
          <a:bodyPr/>
          <a:lstStyle/>
          <a:p>
            <a:pPr marL="0" indent="0" eaLnBrk="1" hangingPunct="1">
              <a:lnSpc>
                <a:spcPct val="90000"/>
              </a:lnSpc>
              <a:tabLst>
                <a:tab pos="483870" algn="l"/>
                <a:tab pos="1995170" algn="l"/>
              </a:tabLst>
            </a:pPr>
            <a:r>
              <a:rPr lang="zh-CN" altLang="en-US" sz="3300" dirty="0"/>
              <a:t>求</a:t>
            </a:r>
            <a:r>
              <a:rPr lang="en-US" altLang="zh-CN" sz="3300" dirty="0"/>
              <a:t>G=</a:t>
            </a:r>
            <a:r>
              <a:rPr lang="en-US" altLang="zh-CN" sz="3300" dirty="0">
                <a:sym typeface="Symbol" panose="05050102010706020507" pitchFamily="2" charset="2"/>
              </a:rPr>
              <a:t></a:t>
            </a:r>
            <a:r>
              <a:rPr lang="en-US" altLang="zh-CN" sz="3300" dirty="0"/>
              <a:t>(R</a:t>
            </a:r>
            <a:r>
              <a:rPr lang="en-US" altLang="zh-CN" sz="3300" dirty="0">
                <a:sym typeface="Symbol" panose="05050102010706020507" pitchFamily="2" charset="2"/>
              </a:rPr>
              <a:t></a:t>
            </a:r>
            <a:r>
              <a:rPr lang="en-US" altLang="zh-CN" sz="3300" dirty="0"/>
              <a:t>P)</a:t>
            </a:r>
            <a:r>
              <a:rPr lang="en-US" altLang="zh-CN" sz="3300" dirty="0">
                <a:sym typeface="Symbol" panose="05050102010706020507" pitchFamily="2" charset="2"/>
              </a:rPr>
              <a:t></a:t>
            </a:r>
            <a:r>
              <a:rPr lang="en-US" altLang="zh-CN" sz="3300" dirty="0"/>
              <a:t>(Q</a:t>
            </a:r>
            <a:r>
              <a:rPr lang="en-US" altLang="zh-CN" sz="3300" dirty="0">
                <a:sym typeface="Symbol" panose="05050102010706020507" pitchFamily="2" charset="2"/>
              </a:rPr>
              <a:t></a:t>
            </a:r>
            <a:r>
              <a:rPr lang="en-US" altLang="zh-CN" sz="3300" dirty="0"/>
              <a:t>(P</a:t>
            </a:r>
            <a:r>
              <a:rPr lang="en-US" altLang="zh-CN" sz="3300" dirty="0">
                <a:sym typeface="Symbol" panose="05050102010706020507" pitchFamily="2" charset="2"/>
              </a:rPr>
              <a:t></a:t>
            </a:r>
            <a:r>
              <a:rPr lang="en-US" altLang="zh-CN" sz="3300" dirty="0"/>
              <a:t>R)) </a:t>
            </a:r>
            <a:r>
              <a:rPr lang="zh-CN" altLang="en-US" sz="3300" dirty="0"/>
              <a:t>的</a:t>
            </a:r>
            <a:r>
              <a:rPr lang="zh-CN" altLang="en-US" sz="3300" dirty="0">
                <a:latin typeface="宋体" panose="02010600030101010101" pitchFamily="2" charset="-122"/>
              </a:rPr>
              <a:t>主析取范式</a:t>
            </a:r>
            <a:r>
              <a:rPr lang="zh-CN" altLang="en-US" sz="3300" dirty="0"/>
              <a:t> </a:t>
            </a:r>
            <a:endParaRPr lang="zh-CN" altLang="en-US" sz="3300" dirty="0"/>
          </a:p>
          <a:p>
            <a:pPr marL="0" indent="0" eaLnBrk="1" hangingPunct="1">
              <a:lnSpc>
                <a:spcPct val="90000"/>
              </a:lnSpc>
              <a:tabLst>
                <a:tab pos="483870" algn="l"/>
                <a:tab pos="1995170" algn="l"/>
              </a:tabLst>
            </a:pPr>
            <a:r>
              <a:rPr lang="zh-CN" altLang="en-US" sz="3300" dirty="0"/>
              <a:t>解：</a:t>
            </a:r>
            <a:br>
              <a:rPr lang="zh-CN" altLang="en-US" sz="3300" dirty="0"/>
            </a:br>
            <a:r>
              <a:rPr lang="zh-CN" altLang="en-US" sz="3300" dirty="0"/>
              <a:t>   </a:t>
            </a:r>
            <a:r>
              <a:rPr lang="en-US" altLang="zh-CN" sz="3300" dirty="0"/>
              <a:t>	</a:t>
            </a:r>
            <a:endParaRPr lang="en-US" altLang="zh-CN" sz="3300" dirty="0"/>
          </a:p>
          <a:p>
            <a:pPr marL="0" indent="0" eaLnBrk="1" hangingPunct="1">
              <a:lnSpc>
                <a:spcPct val="90000"/>
              </a:lnSpc>
              <a:tabLst>
                <a:tab pos="483870" algn="l"/>
                <a:tab pos="1995170" algn="l"/>
              </a:tabLst>
            </a:pPr>
            <a:endParaRPr lang="en-US" altLang="zh-CN" sz="3300" dirty="0"/>
          </a:p>
          <a:p>
            <a:pPr marL="0" indent="0" eaLnBrk="1" hangingPunct="1">
              <a:lnSpc>
                <a:spcPct val="90000"/>
              </a:lnSpc>
              <a:tabLst>
                <a:tab pos="483870" algn="l"/>
                <a:tab pos="1995170" algn="l"/>
              </a:tabLst>
            </a:pPr>
            <a:endParaRPr lang="en-US" altLang="zh-CN" sz="3300" dirty="0"/>
          </a:p>
          <a:p>
            <a:pPr marL="0" indent="0" eaLnBrk="1" hangingPunct="1">
              <a:lnSpc>
                <a:spcPct val="90000"/>
              </a:lnSpc>
              <a:buFont typeface="Wingdings" panose="05000000000000000000" pitchFamily="2" charset="2"/>
              <a:buNone/>
              <a:tabLst>
                <a:tab pos="483870" algn="l"/>
                <a:tab pos="1995170" algn="l"/>
              </a:tabLst>
            </a:pPr>
            <a:r>
              <a:rPr lang="en-US" altLang="zh-CN" sz="3300" dirty="0"/>
              <a:t>	</a:t>
            </a:r>
            <a:endParaRPr lang="en-US" altLang="zh-CN" sz="3300" dirty="0"/>
          </a:p>
          <a:p>
            <a:pPr marL="0" indent="0" eaLnBrk="1" hangingPunct="1">
              <a:lnSpc>
                <a:spcPct val="90000"/>
              </a:lnSpc>
              <a:buFont typeface="Wingdings" panose="05000000000000000000" pitchFamily="2" charset="2"/>
              <a:buNone/>
              <a:tabLst>
                <a:tab pos="483870" algn="l"/>
                <a:tab pos="1995170" algn="l"/>
              </a:tabLst>
            </a:pPr>
            <a:r>
              <a:rPr lang="en-US" altLang="zh-CN" sz="3300" dirty="0"/>
              <a:t>	</a:t>
            </a:r>
            <a:endParaRPr lang="zh-CN" altLang="en-US" sz="3300" dirty="0"/>
          </a:p>
        </p:txBody>
      </p:sp>
      <p:sp>
        <p:nvSpPr>
          <p:cNvPr id="5" name="TextBox 4"/>
          <p:cNvSpPr txBox="1">
            <a:spLocks noChangeArrowheads="1"/>
          </p:cNvSpPr>
          <p:nvPr/>
        </p:nvSpPr>
        <p:spPr bwMode="auto">
          <a:xfrm>
            <a:off x="684213" y="2276475"/>
            <a:ext cx="56880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G=</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R </a:t>
            </a:r>
            <a:r>
              <a:rPr lang="en-US" altLang="zh-CN" sz="3200">
                <a:sym typeface="Symbol" panose="05050102010706020507" pitchFamily="2" charset="2"/>
              </a:rPr>
              <a:t> </a:t>
            </a:r>
            <a:r>
              <a:rPr lang="en-US" altLang="zh-CN" sz="3200"/>
              <a:t>P)</a:t>
            </a:r>
            <a:r>
              <a:rPr lang="en-US" altLang="zh-CN" sz="3200">
                <a:sym typeface="Symbol" panose="05050102010706020507" pitchFamily="2" charset="2"/>
              </a:rPr>
              <a:t></a:t>
            </a:r>
            <a:r>
              <a:rPr lang="en-US" altLang="zh-CN" sz="3200"/>
              <a:t>(Q </a:t>
            </a:r>
            <a:r>
              <a:rPr lang="en-US" altLang="zh-CN" sz="3200">
                <a:sym typeface="Symbol" panose="05050102010706020507" pitchFamily="2" charset="2"/>
              </a:rPr>
              <a:t> </a:t>
            </a:r>
            <a:r>
              <a:rPr lang="en-US" altLang="zh-CN" sz="3200"/>
              <a:t>P)</a:t>
            </a:r>
            <a:r>
              <a:rPr lang="en-US" altLang="zh-CN" sz="3200">
                <a:sym typeface="Symbol" panose="05050102010706020507" pitchFamily="2" charset="2"/>
              </a:rPr>
              <a:t></a:t>
            </a:r>
            <a:r>
              <a:rPr lang="en-US" altLang="zh-CN" sz="3200"/>
              <a:t>(Q </a:t>
            </a:r>
            <a:r>
              <a:rPr lang="en-US" altLang="zh-CN" sz="3200">
                <a:sym typeface="Symbol" panose="05050102010706020507" pitchFamily="2" charset="2"/>
              </a:rPr>
              <a:t> </a:t>
            </a:r>
            <a:r>
              <a:rPr lang="en-US" altLang="zh-CN" sz="3200"/>
              <a:t>R)</a:t>
            </a:r>
            <a:endParaRPr lang="zh-CN" altLang="en-US" sz="3200"/>
          </a:p>
        </p:txBody>
      </p:sp>
      <p:sp>
        <p:nvSpPr>
          <p:cNvPr id="7" name="TextBox 6"/>
          <p:cNvSpPr txBox="1">
            <a:spLocks noChangeArrowheads="1"/>
          </p:cNvSpPr>
          <p:nvPr/>
        </p:nvSpPr>
        <p:spPr bwMode="auto">
          <a:xfrm>
            <a:off x="1042988" y="3068638"/>
            <a:ext cx="53292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2" charset="2"/>
              </a:rPr>
              <a:t></a:t>
            </a:r>
            <a:r>
              <a:rPr lang="en-US" altLang="zh-CN" sz="3200"/>
              <a:t>P </a:t>
            </a:r>
            <a:r>
              <a:rPr lang="en-US" altLang="zh-CN" sz="3200">
                <a:sym typeface="Symbol" panose="05050102010706020507" pitchFamily="2" charset="2"/>
              </a:rPr>
              <a:t> </a:t>
            </a:r>
            <a:r>
              <a:rPr lang="en-US" altLang="zh-CN" sz="3200"/>
              <a:t>R)</a:t>
            </a:r>
            <a:r>
              <a:rPr lang="en-US" altLang="zh-CN" sz="3200">
                <a:sym typeface="Symbol" panose="05050102010706020507" pitchFamily="2" charset="2"/>
              </a:rPr>
              <a:t></a:t>
            </a:r>
            <a:r>
              <a:rPr lang="en-US" altLang="zh-CN" sz="3200"/>
              <a:t>(P </a:t>
            </a:r>
            <a:r>
              <a:rPr lang="en-US" altLang="zh-CN" sz="3200">
                <a:sym typeface="Symbol" panose="05050102010706020507" pitchFamily="2" charset="2"/>
              </a:rPr>
              <a:t> </a:t>
            </a:r>
            <a:r>
              <a:rPr lang="en-US" altLang="zh-CN" sz="3200"/>
              <a:t>Q)</a:t>
            </a:r>
            <a:r>
              <a:rPr lang="en-US" altLang="zh-CN" sz="3200">
                <a:sym typeface="Symbol" panose="05050102010706020507" pitchFamily="2" charset="2"/>
              </a:rPr>
              <a:t></a:t>
            </a:r>
            <a:r>
              <a:rPr lang="en-US" altLang="zh-CN" sz="3200"/>
              <a:t>(Q </a:t>
            </a:r>
            <a:r>
              <a:rPr lang="en-US" altLang="zh-CN" sz="3200">
                <a:sym typeface="Symbol" panose="05050102010706020507" pitchFamily="2" charset="2"/>
              </a:rPr>
              <a:t> </a:t>
            </a:r>
            <a:r>
              <a:rPr lang="en-US" altLang="zh-CN" sz="3200"/>
              <a:t>R)</a:t>
            </a:r>
            <a:endParaRPr lang="zh-CN" altLang="en-US" sz="3200"/>
          </a:p>
        </p:txBody>
      </p:sp>
      <p:sp>
        <p:nvSpPr>
          <p:cNvPr id="9" name="TextBox 8"/>
          <p:cNvSpPr txBox="1">
            <a:spLocks noChangeArrowheads="1"/>
          </p:cNvSpPr>
          <p:nvPr/>
        </p:nvSpPr>
        <p:spPr bwMode="auto">
          <a:xfrm>
            <a:off x="1042988" y="3789363"/>
            <a:ext cx="74168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tabLst>
                <a:tab pos="483870" algn="l"/>
                <a:tab pos="1995170"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483870" algn="l"/>
                <a:tab pos="1995170"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483870" algn="l"/>
                <a:tab pos="1995170"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a:t>
            </a:r>
            <a:r>
              <a:rPr lang="en-US" altLang="zh-CN" sz="3200">
                <a:solidFill>
                  <a:srgbClr val="FFC000"/>
                </a:solidFill>
              </a:rPr>
              <a:t>Q</a:t>
            </a:r>
            <a:r>
              <a:rPr lang="en-US" altLang="zh-CN" sz="3200">
                <a:solidFill>
                  <a:srgbClr val="FFC000"/>
                </a:solidFill>
                <a:sym typeface="Symbol" panose="05050102010706020507" pitchFamily="2" charset="2"/>
              </a:rPr>
              <a:t></a:t>
            </a:r>
            <a:r>
              <a:rPr lang="en-US" altLang="zh-CN" sz="3200">
                <a:solidFill>
                  <a:srgbClr val="FFC000"/>
                </a:solidFill>
              </a:rPr>
              <a:t>Q</a:t>
            </a: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a:t>
            </a:r>
            <a:r>
              <a:rPr lang="en-US" altLang="zh-CN" sz="3200">
                <a:solidFill>
                  <a:srgbClr val="FFC000"/>
                </a:solidFill>
              </a:rPr>
              <a:t>R</a:t>
            </a:r>
            <a:r>
              <a:rPr lang="en-US" altLang="zh-CN" sz="3200">
                <a:solidFill>
                  <a:srgbClr val="FFC000"/>
                </a:solidFill>
                <a:sym typeface="Symbol" panose="05050102010706020507" pitchFamily="2" charset="2"/>
              </a:rPr>
              <a:t> </a:t>
            </a:r>
            <a:r>
              <a:rPr lang="en-US" altLang="zh-CN" sz="3200">
                <a:solidFill>
                  <a:srgbClr val="FFC000"/>
                </a:solidFill>
              </a:rPr>
              <a:t>R</a:t>
            </a:r>
            <a:r>
              <a:rPr lang="en-US" altLang="zh-CN" sz="3200"/>
              <a:t>))</a:t>
            </a:r>
            <a:r>
              <a:rPr lang="en-US" altLang="zh-CN" sz="3200">
                <a:sym typeface="Symbol" panose="05050102010706020507" pitchFamily="2" charset="2"/>
              </a:rPr>
              <a:t></a:t>
            </a:r>
            <a:r>
              <a:rPr lang="en-US" altLang="zh-CN" sz="3200"/>
              <a:t> ((Q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a:t>
            </a:r>
            <a:r>
              <a:rPr lang="en-US" altLang="zh-CN" sz="3200">
                <a:solidFill>
                  <a:srgbClr val="FFC000"/>
                </a:solidFill>
              </a:rPr>
              <a:t>P</a:t>
            </a:r>
            <a:r>
              <a:rPr lang="en-US" altLang="zh-CN" sz="3200">
                <a:solidFill>
                  <a:srgbClr val="FFC000"/>
                </a:solidFill>
                <a:sym typeface="Symbol" panose="05050102010706020507" pitchFamily="2" charset="2"/>
              </a:rPr>
              <a:t></a:t>
            </a:r>
            <a:r>
              <a:rPr lang="en-US" altLang="zh-CN" sz="3200">
                <a:solidFill>
                  <a:srgbClr val="FFC000"/>
                </a:solidFill>
              </a:rPr>
              <a:t>P</a:t>
            </a:r>
            <a:r>
              <a:rPr lang="en-US" altLang="zh-CN" sz="3200"/>
              <a:t>))</a:t>
            </a:r>
            <a:endParaRPr lang="en-US" altLang="zh-CN" sz="3200"/>
          </a:p>
        </p:txBody>
      </p:sp>
      <p:sp>
        <p:nvSpPr>
          <p:cNvPr id="11" name="TextBox 10"/>
          <p:cNvSpPr txBox="1">
            <a:spLocks noChangeArrowheads="1"/>
          </p:cNvSpPr>
          <p:nvPr/>
        </p:nvSpPr>
        <p:spPr bwMode="auto">
          <a:xfrm>
            <a:off x="1042988" y="4868863"/>
            <a:ext cx="66976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tabLst>
                <a:tab pos="483870" algn="l"/>
                <a:tab pos="1995170"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483870" algn="l"/>
                <a:tab pos="1995170"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483870" algn="l"/>
                <a:tab pos="1995170"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 (P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  </a:t>
            </a:r>
            <a:endParaRPr lang="zh-CN" altLang="en-US" sz="3200"/>
          </a:p>
          <a:p>
            <a:pPr eaLnBrk="1" hangingPunct="1">
              <a:spcBef>
                <a:spcPct val="0"/>
              </a:spcBef>
              <a:buClrTx/>
              <a:buSzTx/>
              <a:buFontTx/>
              <a:buNone/>
            </a:pPr>
            <a:endParaRPr lang="zh-CN" altLang="en-US" sz="2400" b="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内容占位符 2"/>
          <p:cNvSpPr>
            <a:spLocks noGrp="1" noChangeArrowheads="1"/>
          </p:cNvSpPr>
          <p:nvPr>
            <p:ph idx="1"/>
          </p:nvPr>
        </p:nvSpPr>
        <p:spPr>
          <a:xfrm>
            <a:off x="152400" y="549275"/>
            <a:ext cx="8839200" cy="5546725"/>
          </a:xfrm>
        </p:spPr>
        <p:txBody>
          <a:bodyPr/>
          <a:lstStyle/>
          <a:p>
            <a:pPr marL="0" indent="0" eaLnBrk="1" hangingPunct="1">
              <a:lnSpc>
                <a:spcPct val="130000"/>
              </a:lnSpc>
              <a:buClr>
                <a:srgbClr val="FFCC00"/>
              </a:buClr>
              <a:tabLst>
                <a:tab pos="483870" algn="l"/>
                <a:tab pos="1995170" algn="l"/>
              </a:tabLst>
            </a:pPr>
            <a:r>
              <a:rPr lang="zh-CN" altLang="en-US" sz="3200">
                <a:solidFill>
                  <a:srgbClr val="FFCC00"/>
                </a:solidFill>
              </a:rPr>
              <a:t>定理</a:t>
            </a:r>
            <a:r>
              <a:rPr lang="en-US" altLang="zh-CN" sz="3200">
                <a:solidFill>
                  <a:srgbClr val="FFCC00"/>
                </a:solidFill>
              </a:rPr>
              <a:t>. </a:t>
            </a:r>
            <a:r>
              <a:rPr lang="zh-CN" altLang="en-US" sz="3200">
                <a:solidFill>
                  <a:srgbClr val="FFFFFF"/>
                </a:solidFill>
              </a:rPr>
              <a:t>在真值表中，使得公式为真的解释所对应的极小项的析取即为此公式的主析取范式。</a:t>
            </a:r>
            <a:endParaRPr lang="en-US" altLang="zh-CN" sz="3200">
              <a:solidFill>
                <a:srgbClr val="FFFFFF"/>
              </a:solidFill>
            </a:endParaRPr>
          </a:p>
          <a:p>
            <a:pPr marL="0" indent="0">
              <a:tabLst>
                <a:tab pos="483870" algn="l"/>
                <a:tab pos="1995170" algn="l"/>
              </a:tabLst>
            </a:pP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7" name="Rectangle 3"/>
          <p:cNvSpPr>
            <a:spLocks noGrp="1" noChangeArrowheads="1"/>
          </p:cNvSpPr>
          <p:nvPr>
            <p:ph type="body" idx="1"/>
          </p:nvPr>
        </p:nvSpPr>
        <p:spPr>
          <a:xfrm>
            <a:off x="152400" y="76200"/>
            <a:ext cx="8839200" cy="685800"/>
          </a:xfrm>
        </p:spPr>
        <p:txBody>
          <a:bodyPr/>
          <a:lstStyle/>
          <a:p>
            <a:pPr marL="0" indent="0" eaLnBrk="1" hangingPunct="1">
              <a:tabLst>
                <a:tab pos="483870" algn="l"/>
                <a:tab pos="1995170" algn="l"/>
              </a:tabLst>
            </a:pPr>
            <a:r>
              <a:rPr lang="zh-CN" altLang="en-US" sz="3200"/>
              <a:t>求</a:t>
            </a:r>
            <a:r>
              <a:rPr lang="en-US" altLang="zh-CN" sz="3200"/>
              <a:t>G=(P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zh-CN" altLang="en-US" sz="3200"/>
              <a:t>的</a:t>
            </a:r>
            <a:r>
              <a:rPr lang="zh-CN" altLang="en-US" sz="3200">
                <a:latin typeface="宋体" panose="02010600030101010101" pitchFamily="2" charset="-122"/>
              </a:rPr>
              <a:t>主析取范式</a:t>
            </a:r>
            <a:r>
              <a:rPr lang="zh-CN" altLang="en-US" sz="3200"/>
              <a:t> </a:t>
            </a:r>
            <a:endParaRPr lang="zh-CN" altLang="en-US" sz="3200"/>
          </a:p>
        </p:txBody>
      </p:sp>
      <p:graphicFrame>
        <p:nvGraphicFramePr>
          <p:cNvPr id="179272" name="Group 72"/>
          <p:cNvGraphicFramePr>
            <a:graphicFrameLocks noGrp="1"/>
          </p:cNvGraphicFramePr>
          <p:nvPr/>
        </p:nvGraphicFramePr>
        <p:xfrm>
          <a:off x="2057400" y="752475"/>
          <a:ext cx="4495800" cy="4664079"/>
        </p:xfrm>
        <a:graphic>
          <a:graphicData uri="http://schemas.openxmlformats.org/drawingml/2006/table">
            <a:tbl>
              <a:tblPr/>
              <a:tblGrid>
                <a:gridCol w="990600"/>
                <a:gridCol w="1143000"/>
                <a:gridCol w="1143000"/>
                <a:gridCol w="1219200"/>
              </a:tblGrid>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P</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Q </a:t>
                      </a:r>
                      <a:endPar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R</a:t>
                      </a:r>
                      <a:endPar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G</a:t>
                      </a:r>
                      <a:endPar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sym typeface="Symbol" panose="05050102010706020507" pitchFamily="2" charset="2"/>
                        </a:rPr>
                        <a:t>0</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 </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sym typeface="Symbol" panose="05050102010706020507" pitchFamily="2" charset="2"/>
                        </a:rPr>
                        <a:t>0</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 </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28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247" name="Rectangle 74"/>
          <p:cNvSpPr>
            <a:spLocks noChangeArrowheads="1"/>
          </p:cNvSpPr>
          <p:nvPr/>
        </p:nvSpPr>
        <p:spPr bwMode="auto">
          <a:xfrm>
            <a:off x="250825" y="5486400"/>
            <a:ext cx="87407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tabLst>
                <a:tab pos="483870" algn="l"/>
                <a:tab pos="1995170"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483870" algn="l"/>
                <a:tab pos="1995170"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483870" algn="l"/>
                <a:tab pos="1995170"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483870" algn="l"/>
                <a:tab pos="1995170"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t>G</a:t>
            </a:r>
            <a:r>
              <a:rPr lang="zh-CN" altLang="en-US" sz="3200">
                <a:latin typeface="宋体" panose="02010600030101010101" pitchFamily="2" charset="-122"/>
              </a:rPr>
              <a:t>的主析取范式为</a:t>
            </a:r>
            <a:r>
              <a:rPr lang="zh-CN" altLang="en-US" sz="3200"/>
              <a:t>(</a:t>
            </a:r>
            <a:r>
              <a:rPr lang="zh-CN" altLang="en-US"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 (</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 (P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 (P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 </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247">
                                            <p:txEl>
                                              <p:pRg st="0" end="0"/>
                                            </p:txEl>
                                          </p:spTgt>
                                        </p:tgtEl>
                                        <p:attrNameLst>
                                          <p:attrName>style.visibility</p:attrName>
                                        </p:attrNameLst>
                                      </p:cBhvr>
                                      <p:to>
                                        <p:strVal val="visible"/>
                                      </p:to>
                                    </p:set>
                                    <p:anim calcmode="lin" valueType="num">
                                      <p:cBhvr additive="base">
                                        <p:cTn id="7" dur="500" fill="hold"/>
                                        <p:tgtEl>
                                          <p:spTgt spid="1362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24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3"/>
          <p:cNvSpPr>
            <a:spLocks noGrp="1" noChangeArrowheads="1"/>
          </p:cNvSpPr>
          <p:nvPr>
            <p:ph type="body" idx="1"/>
          </p:nvPr>
        </p:nvSpPr>
        <p:spPr>
          <a:xfrm>
            <a:off x="395288" y="649288"/>
            <a:ext cx="8424862" cy="6308725"/>
          </a:xfrm>
        </p:spPr>
        <p:txBody>
          <a:bodyPr/>
          <a:lstStyle/>
          <a:p>
            <a:pPr marL="0" indent="0" eaLnBrk="1" hangingPunct="1">
              <a:lnSpc>
                <a:spcPct val="130000"/>
              </a:lnSpc>
              <a:tabLst>
                <a:tab pos="483870" algn="l"/>
                <a:tab pos="1995170" algn="l"/>
              </a:tabLst>
            </a:pPr>
            <a:r>
              <a:rPr lang="zh-CN" altLang="en-US" sz="2800" dirty="0">
                <a:solidFill>
                  <a:schemeClr val="tx2"/>
                </a:solidFill>
              </a:rPr>
              <a:t>定理</a:t>
            </a:r>
            <a:r>
              <a:rPr lang="en-US" altLang="zh-CN" sz="2800" dirty="0">
                <a:solidFill>
                  <a:schemeClr val="tx2"/>
                </a:solidFill>
              </a:rPr>
              <a:t>. </a:t>
            </a:r>
            <a:r>
              <a:rPr lang="zh-CN" altLang="en-US" sz="2800" dirty="0"/>
              <a:t>在真值表中，使得公式为真的解释所对应的极小项的析取即为此公式的主析取范式。</a:t>
            </a:r>
            <a:endParaRPr lang="en-US" altLang="zh-CN" sz="2800" dirty="0"/>
          </a:p>
          <a:p>
            <a:pPr marL="0" indent="0" eaLnBrk="1" hangingPunct="1">
              <a:lnSpc>
                <a:spcPct val="130000"/>
              </a:lnSpc>
              <a:tabLst>
                <a:tab pos="483870" algn="l"/>
                <a:tab pos="1995170" algn="l"/>
              </a:tabLst>
            </a:pPr>
            <a:r>
              <a:rPr lang="zh-CN" altLang="en-US" sz="2800" dirty="0"/>
              <a:t>证明：给定公式</a:t>
            </a:r>
            <a:r>
              <a:rPr lang="en-US" altLang="zh-CN" sz="2800" dirty="0"/>
              <a:t>G，</a:t>
            </a:r>
            <a:r>
              <a:rPr lang="zh-CN" altLang="en-US" sz="2800" dirty="0"/>
              <a:t>设用这种方法写出主析取范式为</a:t>
            </a:r>
            <a:r>
              <a:rPr lang="en-US" altLang="zh-CN" sz="2800" dirty="0"/>
              <a:t>G’，</a:t>
            </a:r>
            <a:r>
              <a:rPr lang="zh-CN" altLang="en-US" sz="2800" dirty="0"/>
              <a:t>   往证</a:t>
            </a:r>
            <a:r>
              <a:rPr lang="en-US" altLang="zh-CN" sz="2800" dirty="0"/>
              <a:t>G= G’</a:t>
            </a:r>
            <a:r>
              <a:rPr lang="zh-CN" altLang="en-US" sz="2800" dirty="0"/>
              <a:t>。 对</a:t>
            </a:r>
            <a:r>
              <a:rPr lang="en-US" altLang="zh-CN" sz="2800" dirty="0"/>
              <a:t>G</a:t>
            </a:r>
            <a:r>
              <a:rPr lang="zh-CN" altLang="en-US" sz="2800" dirty="0"/>
              <a:t>的任意解释</a:t>
            </a:r>
            <a:r>
              <a:rPr lang="en-US" altLang="zh-CN" sz="2800" dirty="0"/>
              <a:t>I</a:t>
            </a:r>
            <a:r>
              <a:rPr lang="zh-CN" altLang="en-US" sz="2800" dirty="0"/>
              <a:t>，</a:t>
            </a:r>
            <a:endParaRPr lang="zh-CN" altLang="en-US" sz="2800" dirty="0"/>
          </a:p>
          <a:p>
            <a:pPr marL="0" indent="0" eaLnBrk="1" hangingPunct="1">
              <a:lnSpc>
                <a:spcPct val="130000"/>
              </a:lnSpc>
              <a:buFont typeface="Wingdings" panose="05000000000000000000" pitchFamily="2" charset="2"/>
              <a:buNone/>
              <a:tabLst>
                <a:tab pos="483870" algn="l"/>
                <a:tab pos="1995170" algn="l"/>
              </a:tabLst>
            </a:pPr>
            <a:r>
              <a:rPr lang="zh-CN" altLang="en-US" sz="2800" dirty="0"/>
              <a:t>（</a:t>
            </a:r>
            <a:r>
              <a:rPr lang="en-US" altLang="zh-CN" sz="2800" dirty="0"/>
              <a:t>1</a:t>
            </a:r>
            <a:r>
              <a:rPr lang="zh-CN" altLang="en-US" sz="2800" dirty="0"/>
              <a:t>）若解释</a:t>
            </a:r>
            <a:r>
              <a:rPr lang="en-US" altLang="zh-CN" sz="2800" dirty="0"/>
              <a:t>I</a:t>
            </a:r>
            <a:r>
              <a:rPr lang="zh-CN" altLang="en-US" sz="2800" dirty="0"/>
              <a:t>使</a:t>
            </a:r>
            <a:r>
              <a:rPr lang="en-US" altLang="zh-CN" sz="2800" dirty="0"/>
              <a:t>G</a:t>
            </a:r>
            <a:r>
              <a:rPr lang="zh-CN" altLang="en-US" sz="2800" dirty="0"/>
              <a:t>取1值，则</a:t>
            </a:r>
            <a:r>
              <a:rPr lang="zh-CN" altLang="en-US" sz="2800" dirty="0">
                <a:solidFill>
                  <a:schemeClr val="tx2"/>
                </a:solidFill>
              </a:rPr>
              <a:t>在</a:t>
            </a:r>
            <a:r>
              <a:rPr lang="en-US" altLang="zh-CN" sz="2800" dirty="0">
                <a:solidFill>
                  <a:schemeClr val="tx2"/>
                </a:solidFill>
              </a:rPr>
              <a:t>I</a:t>
            </a:r>
            <a:r>
              <a:rPr lang="zh-CN" altLang="en-US" sz="2800" dirty="0">
                <a:solidFill>
                  <a:schemeClr val="tx2"/>
                </a:solidFill>
              </a:rPr>
              <a:t>下取1值的极小项</a:t>
            </a:r>
            <a:r>
              <a:rPr lang="zh-CN" altLang="en-US" sz="2800" dirty="0"/>
              <a:t>写在</a:t>
            </a:r>
            <a:r>
              <a:rPr lang="en-US" altLang="zh-CN" sz="2800" dirty="0"/>
              <a:t>G’ </a:t>
            </a:r>
            <a:r>
              <a:rPr lang="zh-CN" altLang="en-US" sz="2800" dirty="0"/>
              <a:t>中，故</a:t>
            </a:r>
            <a:r>
              <a:rPr lang="en-US" altLang="zh-CN" sz="2800" dirty="0"/>
              <a:t> G’</a:t>
            </a:r>
            <a:r>
              <a:rPr lang="zh-CN" altLang="en-US" sz="2800" dirty="0"/>
              <a:t>在</a:t>
            </a:r>
            <a:r>
              <a:rPr lang="en-US" altLang="zh-CN" sz="2800" dirty="0"/>
              <a:t>I</a:t>
            </a:r>
            <a:r>
              <a:rPr lang="zh-CN" altLang="en-US" sz="2800" dirty="0"/>
              <a:t>下也取1值。</a:t>
            </a:r>
            <a:endParaRPr lang="zh-CN" altLang="en-US" sz="2800" dirty="0"/>
          </a:p>
          <a:p>
            <a:pPr marL="0" indent="0" eaLnBrk="1" hangingPunct="1">
              <a:lnSpc>
                <a:spcPct val="130000"/>
              </a:lnSpc>
              <a:buFont typeface="Wingdings" panose="05000000000000000000" pitchFamily="2" charset="2"/>
              <a:buNone/>
              <a:tabLst>
                <a:tab pos="483870" algn="l"/>
                <a:tab pos="1995170" algn="l"/>
              </a:tabLst>
            </a:pPr>
            <a:r>
              <a:rPr lang="zh-CN" altLang="en-US" sz="2800" dirty="0"/>
              <a:t>（</a:t>
            </a:r>
            <a:r>
              <a:rPr lang="en-US" altLang="zh-CN" sz="2800" dirty="0"/>
              <a:t>2</a:t>
            </a:r>
            <a:r>
              <a:rPr lang="zh-CN" altLang="en-US" sz="2800" dirty="0"/>
              <a:t>）若</a:t>
            </a:r>
            <a:r>
              <a:rPr lang="en-US" altLang="zh-CN" sz="2800" dirty="0"/>
              <a:t>I</a:t>
            </a:r>
            <a:r>
              <a:rPr lang="zh-CN" altLang="en-US" sz="2800" dirty="0"/>
              <a:t>使</a:t>
            </a:r>
            <a:r>
              <a:rPr lang="en-US" altLang="zh-CN" sz="2800" dirty="0"/>
              <a:t>G</a:t>
            </a:r>
            <a:r>
              <a:rPr lang="zh-CN" altLang="en-US" sz="2800" dirty="0"/>
              <a:t>取0值，而</a:t>
            </a:r>
            <a:r>
              <a:rPr lang="zh-CN" altLang="en-US" sz="2800" dirty="0">
                <a:solidFill>
                  <a:schemeClr val="tx2"/>
                </a:solidFill>
              </a:rPr>
              <a:t>在</a:t>
            </a:r>
            <a:r>
              <a:rPr lang="en-US" altLang="zh-CN" sz="2800" dirty="0">
                <a:solidFill>
                  <a:schemeClr val="tx2"/>
                </a:solidFill>
              </a:rPr>
              <a:t>I</a:t>
            </a:r>
            <a:r>
              <a:rPr lang="zh-CN" altLang="en-US" sz="2800" dirty="0">
                <a:solidFill>
                  <a:schemeClr val="tx2"/>
                </a:solidFill>
              </a:rPr>
              <a:t>下取1值的极小项</a:t>
            </a:r>
            <a:r>
              <a:rPr lang="zh-CN" altLang="en-US" sz="2800" dirty="0"/>
              <a:t>不在</a:t>
            </a:r>
            <a:r>
              <a:rPr lang="en-US" altLang="zh-CN" sz="2800" dirty="0"/>
              <a:t>G’</a:t>
            </a:r>
            <a:r>
              <a:rPr lang="zh-CN" altLang="en-US" sz="2800" dirty="0"/>
              <a:t>中且</a:t>
            </a:r>
            <a:r>
              <a:rPr lang="en-US" altLang="zh-CN" sz="2800" dirty="0"/>
              <a:t>I</a:t>
            </a:r>
            <a:r>
              <a:rPr lang="zh-CN" altLang="en-US" sz="2800" dirty="0"/>
              <a:t>弄假其它所有极小项，故</a:t>
            </a:r>
            <a:r>
              <a:rPr lang="en-US" altLang="zh-CN" sz="2800" dirty="0"/>
              <a:t>G’</a:t>
            </a:r>
            <a:r>
              <a:rPr lang="zh-CN" altLang="en-US" sz="2800" dirty="0"/>
              <a:t>在</a:t>
            </a:r>
            <a:r>
              <a:rPr lang="en-US" altLang="zh-CN" sz="2800" dirty="0"/>
              <a:t>I</a:t>
            </a:r>
            <a:r>
              <a:rPr lang="zh-CN" altLang="en-US" sz="2800" dirty="0"/>
              <a:t>下也取0值。</a:t>
            </a:r>
            <a:endParaRPr lang="zh-CN" altLang="en-US" sz="2800" dirty="0"/>
          </a:p>
          <a:p>
            <a:pPr marL="0" indent="0" eaLnBrk="1" hangingPunct="1">
              <a:lnSpc>
                <a:spcPct val="130000"/>
              </a:lnSpc>
              <a:buFont typeface="Wingdings" panose="05000000000000000000" pitchFamily="2" charset="2"/>
              <a:buNone/>
              <a:tabLst>
                <a:tab pos="483870" algn="l"/>
                <a:tab pos="1995170" algn="l"/>
              </a:tabLst>
            </a:pPr>
            <a:r>
              <a:rPr lang="zh-CN" altLang="en-US" sz="2800" dirty="0"/>
              <a:t>所以</a:t>
            </a:r>
            <a:r>
              <a:rPr lang="en-US" altLang="zh-CN" sz="2800" dirty="0"/>
              <a:t>G’</a:t>
            </a:r>
            <a:r>
              <a:rPr lang="zh-CN" altLang="en-US" sz="2800" dirty="0"/>
              <a:t>是与</a:t>
            </a:r>
            <a:r>
              <a:rPr lang="en-US" altLang="zh-CN" sz="2800" dirty="0"/>
              <a:t>G</a:t>
            </a:r>
            <a:r>
              <a:rPr lang="zh-CN" altLang="en-US" sz="2800" dirty="0"/>
              <a:t>等价的主析取范式。 </a:t>
            </a:r>
            <a:endParaRPr lang="zh-CN" altLang="en-US" sz="2800" dirty="0"/>
          </a:p>
        </p:txBody>
      </p:sp>
      <p:sp>
        <p:nvSpPr>
          <p:cNvPr id="226306" name="Rectangle 6"/>
          <p:cNvSpPr>
            <a:spLocks noGrp="1" noChangeArrowheads="1"/>
          </p:cNvSpPr>
          <p:nvPr>
            <p:ph type="title"/>
          </p:nvPr>
        </p:nvSpPr>
        <p:spPr>
          <a:xfrm>
            <a:off x="209550" y="36513"/>
            <a:ext cx="8610600" cy="584200"/>
          </a:xfrm>
          <a:noFill/>
        </p:spPr>
        <p:txBody>
          <a:bodyPr/>
          <a:lstStyle/>
          <a:p>
            <a:pPr eaLnBrk="1" hangingPunct="1"/>
            <a:r>
              <a:rPr lang="zh-CN" altLang="en-US" sz="3200" b="1">
                <a:latin typeface="宋体" panose="02010600030101010101" pitchFamily="2" charset="-122"/>
              </a:rPr>
              <a:t>真值表法写主析取范式的正确性 </a:t>
            </a:r>
            <a:endParaRPr lang="zh-CN" altLang="en-US" sz="3200" b="1">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18">
                                            <p:txEl>
                                              <p:pRg st="2" end="2"/>
                                            </p:txEl>
                                          </p:spTgt>
                                        </p:tgtEl>
                                        <p:attrNameLst>
                                          <p:attrName>style.visibility</p:attrName>
                                        </p:attrNameLst>
                                      </p:cBhvr>
                                      <p:to>
                                        <p:strVal val="visible"/>
                                      </p:to>
                                    </p:set>
                                    <p:anim calcmode="lin" valueType="num">
                                      <p:cBhvr additive="base">
                                        <p:cTn id="7" dur="500" fill="hold"/>
                                        <p:tgtEl>
                                          <p:spTgt spid="13721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18">
                                            <p:txEl>
                                              <p:pRg st="3" end="3"/>
                                            </p:txEl>
                                          </p:spTgt>
                                        </p:tgtEl>
                                        <p:attrNameLst>
                                          <p:attrName>style.visibility</p:attrName>
                                        </p:attrNameLst>
                                      </p:cBhvr>
                                      <p:to>
                                        <p:strVal val="visible"/>
                                      </p:to>
                                    </p:set>
                                    <p:anim calcmode="lin" valueType="num">
                                      <p:cBhvr additive="base">
                                        <p:cTn id="13" dur="500" fill="hold"/>
                                        <p:tgtEl>
                                          <p:spTgt spid="13721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8">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7218">
                                            <p:txEl>
                                              <p:pRg st="4" end="4"/>
                                            </p:txEl>
                                          </p:spTgt>
                                        </p:tgtEl>
                                        <p:attrNameLst>
                                          <p:attrName>style.visibility</p:attrName>
                                        </p:attrNameLst>
                                      </p:cBhvr>
                                      <p:to>
                                        <p:strVal val="visible"/>
                                      </p:to>
                                    </p:set>
                                    <p:anim calcmode="lin" valueType="num">
                                      <p:cBhvr additive="base">
                                        <p:cTn id="17" dur="500" fill="hold"/>
                                        <p:tgtEl>
                                          <p:spTgt spid="13721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72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a:xfrm>
            <a:off x="395288" y="908050"/>
            <a:ext cx="8353425" cy="5410200"/>
          </a:xfrm>
        </p:spPr>
        <p:txBody>
          <a:bodyPr/>
          <a:lstStyle/>
          <a:p>
            <a:pPr marL="0" indent="0" algn="just" eaLnBrk="1" hangingPunct="1">
              <a:lnSpc>
                <a:spcPct val="105000"/>
              </a:lnSpc>
              <a:tabLst>
                <a:tab pos="483870" algn="l"/>
                <a:tab pos="1995170" algn="l"/>
              </a:tabLst>
            </a:pPr>
            <a:r>
              <a:rPr lang="zh-CN" altLang="en-US" sz="3200">
                <a:solidFill>
                  <a:schemeClr val="tx2"/>
                </a:solidFill>
              </a:rPr>
              <a:t>定理</a:t>
            </a:r>
            <a:r>
              <a:rPr lang="en-US" altLang="zh-CN" sz="3200">
                <a:solidFill>
                  <a:schemeClr val="tx2"/>
                </a:solidFill>
              </a:rPr>
              <a:t>3</a:t>
            </a:r>
            <a:r>
              <a:rPr lang="zh-CN" altLang="en-US" sz="3200">
                <a:solidFill>
                  <a:schemeClr val="tx2"/>
                </a:solidFill>
              </a:rPr>
              <a:t>.</a:t>
            </a:r>
            <a:r>
              <a:rPr lang="en-US" altLang="zh-CN" sz="3200">
                <a:solidFill>
                  <a:schemeClr val="tx2"/>
                </a:solidFill>
              </a:rPr>
              <a:t>1</a:t>
            </a:r>
            <a:r>
              <a:rPr lang="zh-CN" altLang="en-US" sz="3200">
                <a:solidFill>
                  <a:schemeClr val="tx2"/>
                </a:solidFill>
              </a:rPr>
              <a:t>.</a:t>
            </a:r>
            <a:r>
              <a:rPr lang="en-US" altLang="zh-CN" sz="3200">
                <a:solidFill>
                  <a:schemeClr val="tx2"/>
                </a:solidFill>
              </a:rPr>
              <a:t>6</a:t>
            </a:r>
            <a:r>
              <a:rPr lang="zh-CN" altLang="en-US" sz="3200" b="0"/>
              <a:t> </a:t>
            </a:r>
            <a:r>
              <a:rPr lang="zh-CN" altLang="en-US" sz="3200"/>
              <a:t>设公式</a:t>
            </a:r>
            <a:r>
              <a:rPr lang="en-US" altLang="zh-CN" sz="3200"/>
              <a:t>G，H</a:t>
            </a:r>
            <a:r>
              <a:rPr lang="zh-CN" altLang="en-US" sz="3200"/>
              <a:t>是关于原子</a:t>
            </a:r>
            <a:r>
              <a:rPr lang="en-US" altLang="zh-CN" sz="3200"/>
              <a:t>P</a:t>
            </a:r>
            <a:r>
              <a:rPr lang="en-US" altLang="zh-CN" sz="3200" baseline="-30000"/>
              <a:t>1</a:t>
            </a:r>
            <a:r>
              <a:rPr lang="en-US" altLang="zh-CN" sz="3200"/>
              <a:t>,…,P</a:t>
            </a:r>
            <a:r>
              <a:rPr lang="en-US" altLang="zh-CN" sz="3200" baseline="-30000"/>
              <a:t>n</a:t>
            </a:r>
            <a:r>
              <a:rPr lang="zh-CN" altLang="en-US" sz="3200"/>
              <a:t>的两个主析取范式。 如果</a:t>
            </a:r>
            <a:r>
              <a:rPr lang="en-US" altLang="zh-CN" sz="3200"/>
              <a:t>G，H</a:t>
            </a:r>
            <a:r>
              <a:rPr lang="zh-CN" altLang="en-US" sz="3200"/>
              <a:t>不完全相同，则</a:t>
            </a:r>
            <a:r>
              <a:rPr lang="en-US" altLang="zh-CN" sz="3200"/>
              <a:t>G，H</a:t>
            </a:r>
            <a:r>
              <a:rPr lang="zh-CN" altLang="en-US" sz="3200"/>
              <a:t>不等价。</a:t>
            </a:r>
            <a:endParaRPr lang="zh-CN" altLang="en-US" sz="3200"/>
          </a:p>
          <a:p>
            <a:pPr marL="0" indent="0" eaLnBrk="1" hangingPunct="1">
              <a:lnSpc>
                <a:spcPct val="105000"/>
              </a:lnSpc>
              <a:tabLst>
                <a:tab pos="483870" algn="l"/>
                <a:tab pos="1995170" algn="l"/>
              </a:tabLst>
            </a:pPr>
            <a:r>
              <a:rPr lang="zh-CN" altLang="en-US" sz="3200">
                <a:latin typeface="宋体" panose="02010600030101010101" pitchFamily="2" charset="-122"/>
              </a:rPr>
              <a:t>证明：因为</a:t>
            </a:r>
            <a:r>
              <a:rPr lang="en-US" altLang="zh-CN" sz="3200"/>
              <a:t>G</a:t>
            </a:r>
            <a:r>
              <a:rPr lang="en-US" altLang="zh-CN" sz="3200">
                <a:latin typeface="宋体" panose="02010600030101010101" pitchFamily="2" charset="-122"/>
              </a:rPr>
              <a:t>，</a:t>
            </a:r>
            <a:r>
              <a:rPr lang="en-US" altLang="zh-CN" sz="3200"/>
              <a:t>H</a:t>
            </a:r>
            <a:r>
              <a:rPr lang="zh-CN" altLang="en-US" sz="3200">
                <a:latin typeface="宋体" panose="02010600030101010101" pitchFamily="2" charset="-122"/>
              </a:rPr>
              <a:t>不完全相同，所以或者</a:t>
            </a:r>
            <a:r>
              <a:rPr lang="en-US" altLang="zh-CN" sz="3200"/>
              <a:t>G</a:t>
            </a:r>
            <a:r>
              <a:rPr lang="zh-CN" altLang="en-US" sz="3200">
                <a:latin typeface="宋体" panose="02010600030101010101" pitchFamily="2" charset="-122"/>
              </a:rPr>
              <a:t>中有一个极小项不在</a:t>
            </a:r>
            <a:r>
              <a:rPr lang="en-US" altLang="zh-CN" sz="3200"/>
              <a:t>H</a:t>
            </a:r>
            <a:r>
              <a:rPr lang="zh-CN" altLang="en-US" sz="3200">
                <a:latin typeface="宋体" panose="02010600030101010101" pitchFamily="2" charset="-122"/>
              </a:rPr>
              <a:t>中；</a:t>
            </a:r>
            <a:r>
              <a:rPr lang="zh-CN" altLang="en-US" sz="3200"/>
              <a:t> </a:t>
            </a:r>
            <a:r>
              <a:rPr lang="zh-CN" altLang="en-US" sz="3200">
                <a:latin typeface="宋体" panose="02010600030101010101" pitchFamily="2" charset="-122"/>
              </a:rPr>
              <a:t>或者反之。不妨设极小项</a:t>
            </a:r>
            <a:r>
              <a:rPr lang="en-US" altLang="zh-CN" sz="3200"/>
              <a:t>m</a:t>
            </a:r>
            <a:r>
              <a:rPr lang="en-US" altLang="zh-CN" sz="3200" baseline="-30000"/>
              <a:t>i</a:t>
            </a:r>
            <a:r>
              <a:rPr lang="en-US" altLang="zh-CN" sz="3200"/>
              <a:t> </a:t>
            </a:r>
            <a:r>
              <a:rPr lang="zh-CN" altLang="en-US" sz="3200">
                <a:latin typeface="宋体" panose="02010600030101010101" pitchFamily="2" charset="-122"/>
              </a:rPr>
              <a:t>在</a:t>
            </a:r>
            <a:r>
              <a:rPr lang="en-US" altLang="zh-CN" sz="3200"/>
              <a:t>G</a:t>
            </a:r>
            <a:r>
              <a:rPr lang="zh-CN" altLang="en-US" sz="3200">
                <a:latin typeface="宋体" panose="02010600030101010101" pitchFamily="2" charset="-122"/>
              </a:rPr>
              <a:t>中而不在</a:t>
            </a:r>
            <a:r>
              <a:rPr lang="en-US" altLang="zh-CN" sz="3200"/>
              <a:t>H</a:t>
            </a:r>
            <a:r>
              <a:rPr lang="zh-CN" altLang="en-US" sz="3200">
                <a:latin typeface="宋体" panose="02010600030101010101" pitchFamily="2" charset="-122"/>
              </a:rPr>
              <a:t>中。</a:t>
            </a:r>
            <a:r>
              <a:rPr lang="zh-CN" altLang="en-US" sz="3200"/>
              <a:t> </a:t>
            </a:r>
            <a:r>
              <a:rPr lang="zh-CN" altLang="en-US" sz="3200">
                <a:latin typeface="宋体" panose="02010600030101010101" pitchFamily="2" charset="-122"/>
              </a:rPr>
              <a:t>于是根据极小项的性质，十进制数</a:t>
            </a:r>
            <a:r>
              <a:rPr lang="en-US" altLang="zh-CN" sz="3200"/>
              <a:t>i</a:t>
            </a:r>
            <a:r>
              <a:rPr lang="zh-CN" altLang="en-US" sz="3200">
                <a:latin typeface="宋体" panose="02010600030101010101" pitchFamily="2" charset="-122"/>
              </a:rPr>
              <a:t>所对应的关于</a:t>
            </a:r>
            <a:r>
              <a:rPr lang="en-US" altLang="zh-CN" sz="3200"/>
              <a:t>P</a:t>
            </a:r>
            <a:r>
              <a:rPr lang="en-US" altLang="zh-CN" sz="3200" baseline="-30000"/>
              <a:t>1</a:t>
            </a:r>
            <a:r>
              <a:rPr lang="en-US" altLang="zh-CN" sz="3200">
                <a:latin typeface="宋体" panose="02010600030101010101" pitchFamily="2" charset="-122"/>
              </a:rPr>
              <a:t>,</a:t>
            </a:r>
            <a:r>
              <a:rPr lang="en-US" altLang="zh-CN" sz="3200"/>
              <a:t>…</a:t>
            </a:r>
            <a:r>
              <a:rPr lang="en-US" altLang="zh-CN" sz="3200">
                <a:latin typeface="宋体" panose="02010600030101010101" pitchFamily="2" charset="-122"/>
              </a:rPr>
              <a:t>,</a:t>
            </a:r>
            <a:r>
              <a:rPr lang="en-US" altLang="zh-CN" sz="3200"/>
              <a:t>P</a:t>
            </a:r>
            <a:r>
              <a:rPr lang="en-US" altLang="zh-CN" sz="3200" baseline="-30000"/>
              <a:t>n</a:t>
            </a:r>
            <a:r>
              <a:rPr lang="zh-CN" altLang="en-US" sz="3200">
                <a:latin typeface="宋体" panose="02010600030101010101" pitchFamily="2" charset="-122"/>
              </a:rPr>
              <a:t>的解释</a:t>
            </a:r>
            <a:r>
              <a:rPr lang="en-US" altLang="zh-CN" sz="3200"/>
              <a:t>I</a:t>
            </a:r>
            <a:r>
              <a:rPr lang="en-US" altLang="zh-CN" sz="3200" baseline="-30000"/>
              <a:t>i</a:t>
            </a:r>
            <a:r>
              <a:rPr lang="zh-CN" altLang="en-US" sz="3200">
                <a:latin typeface="宋体" panose="02010600030101010101" pitchFamily="2" charset="-122"/>
              </a:rPr>
              <a:t>使</a:t>
            </a:r>
            <a:r>
              <a:rPr lang="en-US" altLang="zh-CN" sz="3200"/>
              <a:t>m</a:t>
            </a:r>
            <a:r>
              <a:rPr lang="en-US" altLang="zh-CN" sz="3200" baseline="-30000"/>
              <a:t>i</a:t>
            </a:r>
            <a:r>
              <a:rPr lang="zh-CN" altLang="en-US" sz="3200">
                <a:latin typeface="宋体" panose="02010600030101010101" pitchFamily="2" charset="-122"/>
              </a:rPr>
              <a:t>取</a:t>
            </a:r>
            <a:r>
              <a:rPr lang="zh-CN" altLang="en-US" sz="3200">
                <a:solidFill>
                  <a:srgbClr val="FFFF00"/>
                </a:solidFill>
              </a:rPr>
              <a:t>1</a:t>
            </a:r>
            <a:r>
              <a:rPr lang="zh-CN" altLang="en-US" sz="3200">
                <a:latin typeface="宋体" panose="02010600030101010101" pitchFamily="2" charset="-122"/>
              </a:rPr>
              <a:t>值，从而使公式</a:t>
            </a:r>
            <a:r>
              <a:rPr lang="en-US" altLang="zh-CN" sz="3200"/>
              <a:t>G</a:t>
            </a:r>
            <a:r>
              <a:rPr lang="zh-CN" altLang="en-US" sz="3200">
                <a:latin typeface="宋体" panose="02010600030101010101" pitchFamily="2" charset="-122"/>
              </a:rPr>
              <a:t>取</a:t>
            </a:r>
            <a:r>
              <a:rPr lang="zh-CN" altLang="en-US" sz="3200"/>
              <a:t>1</a:t>
            </a:r>
            <a:r>
              <a:rPr lang="zh-CN" altLang="en-US" sz="3200">
                <a:latin typeface="宋体" panose="02010600030101010101" pitchFamily="2" charset="-122"/>
              </a:rPr>
              <a:t>值。</a:t>
            </a:r>
            <a:r>
              <a:rPr lang="zh-CN" altLang="en-US" sz="3200"/>
              <a:t> </a:t>
            </a:r>
            <a:r>
              <a:rPr lang="en-US" altLang="zh-CN" sz="3200"/>
              <a:t>I</a:t>
            </a:r>
            <a:r>
              <a:rPr lang="en-US" altLang="zh-CN" sz="3200" baseline="-30000"/>
              <a:t>i</a:t>
            </a:r>
            <a:r>
              <a:rPr lang="zh-CN" altLang="en-US" sz="3200">
                <a:latin typeface="宋体" panose="02010600030101010101" pitchFamily="2" charset="-122"/>
              </a:rPr>
              <a:t>使所有不是</a:t>
            </a:r>
            <a:r>
              <a:rPr lang="en-US" altLang="zh-CN" sz="3200"/>
              <a:t>m</a:t>
            </a:r>
            <a:r>
              <a:rPr lang="en-US" altLang="zh-CN" sz="3200" baseline="-30000"/>
              <a:t>i</a:t>
            </a:r>
            <a:r>
              <a:rPr lang="zh-CN" altLang="en-US" sz="3200">
                <a:latin typeface="宋体" panose="02010600030101010101" pitchFamily="2" charset="-122"/>
              </a:rPr>
              <a:t>的极小项取</a:t>
            </a:r>
            <a:r>
              <a:rPr lang="zh-CN" altLang="en-US" sz="3200">
                <a:solidFill>
                  <a:srgbClr val="FFFF00"/>
                </a:solidFill>
              </a:rPr>
              <a:t>0</a:t>
            </a:r>
            <a:r>
              <a:rPr lang="zh-CN" altLang="en-US" sz="3200">
                <a:latin typeface="宋体" panose="02010600030101010101" pitchFamily="2" charset="-122"/>
              </a:rPr>
              <a:t>值，从而使公式</a:t>
            </a:r>
            <a:r>
              <a:rPr lang="en-US" altLang="zh-CN" sz="3200"/>
              <a:t>H</a:t>
            </a:r>
            <a:r>
              <a:rPr lang="zh-CN" altLang="en-US" sz="3200">
                <a:latin typeface="宋体" panose="02010600030101010101" pitchFamily="2" charset="-122"/>
              </a:rPr>
              <a:t>取</a:t>
            </a:r>
            <a:r>
              <a:rPr lang="zh-CN" altLang="en-US" sz="3200"/>
              <a:t>0</a:t>
            </a:r>
            <a:r>
              <a:rPr lang="zh-CN" altLang="en-US" sz="3200">
                <a:latin typeface="宋体" panose="02010600030101010101" pitchFamily="2" charset="-122"/>
              </a:rPr>
              <a:t>值。</a:t>
            </a:r>
            <a:r>
              <a:rPr lang="zh-CN" altLang="en-US" sz="3200"/>
              <a:t> </a:t>
            </a:r>
            <a:r>
              <a:rPr lang="zh-CN" altLang="en-US" sz="3200">
                <a:latin typeface="宋体" panose="02010600030101010101" pitchFamily="2" charset="-122"/>
              </a:rPr>
              <a:t>故</a:t>
            </a:r>
            <a:r>
              <a:rPr lang="en-US" altLang="zh-CN" sz="3200"/>
              <a:t>G</a:t>
            </a:r>
            <a:r>
              <a:rPr lang="en-US" altLang="zh-CN" sz="3200">
                <a:latin typeface="宋体" panose="02010600030101010101" pitchFamily="2" charset="-122"/>
              </a:rPr>
              <a:t>，</a:t>
            </a:r>
            <a:r>
              <a:rPr lang="en-US" altLang="zh-CN" sz="3200"/>
              <a:t>H</a:t>
            </a:r>
            <a:r>
              <a:rPr lang="zh-CN" altLang="en-US" sz="3200">
                <a:latin typeface="宋体" panose="02010600030101010101" pitchFamily="2" charset="-122"/>
              </a:rPr>
              <a:t>不等价。</a:t>
            </a:r>
            <a:endParaRPr lang="zh-CN" altLang="en-US" sz="2000">
              <a:solidFill>
                <a:srgbClr val="FFFF00"/>
              </a:solidFill>
            </a:endParaRPr>
          </a:p>
        </p:txBody>
      </p:sp>
      <p:sp>
        <p:nvSpPr>
          <p:cNvPr id="228354" name="Rectangle 4"/>
          <p:cNvSpPr>
            <a:spLocks noGrp="1" noChangeArrowheads="1"/>
          </p:cNvSpPr>
          <p:nvPr>
            <p:ph type="title"/>
          </p:nvPr>
        </p:nvSpPr>
        <p:spPr>
          <a:xfrm>
            <a:off x="250825" y="188913"/>
            <a:ext cx="8610600" cy="646112"/>
          </a:xfrm>
          <a:noFill/>
        </p:spPr>
        <p:txBody>
          <a:bodyPr/>
          <a:lstStyle/>
          <a:p>
            <a:pPr eaLnBrk="1" hangingPunct="1"/>
            <a:r>
              <a:rPr lang="en-US" altLang="zh-CN" sz="3600" b="1"/>
              <a:t>4 </a:t>
            </a:r>
            <a:r>
              <a:rPr lang="zh-CN" altLang="en-US" sz="3600" b="1"/>
              <a:t>、用范式判断公式的等价性</a:t>
            </a:r>
            <a:endParaRPr lang="zh-CN" altLang="en-US" sz="3600" b="1"/>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738">
                                            <p:txEl>
                                              <p:pRg st="1" end="1"/>
                                            </p:txEl>
                                          </p:spTgt>
                                        </p:tgtEl>
                                        <p:attrNameLst>
                                          <p:attrName>style.visibility</p:attrName>
                                        </p:attrNameLst>
                                      </p:cBhvr>
                                      <p:to>
                                        <p:strVal val="visible"/>
                                      </p:to>
                                    </p:set>
                                    <p:anim calcmode="lin" valueType="num">
                                      <p:cBhvr additive="base">
                                        <p:cTn id="7" dur="500" fill="hold"/>
                                        <p:tgtEl>
                                          <p:spTgt spid="1167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endParaRPr lang="zh-CN" altLang="en-US"/>
          </a:p>
        </p:txBody>
      </p:sp>
      <p:sp>
        <p:nvSpPr>
          <p:cNvPr id="32770" name="Rectangle 3"/>
          <p:cNvSpPr>
            <a:spLocks noGrp="1" noChangeArrowheads="1"/>
          </p:cNvSpPr>
          <p:nvPr>
            <p:ph type="body" idx="1"/>
          </p:nvPr>
        </p:nvSpPr>
        <p:spPr>
          <a:xfrm>
            <a:off x="304800" y="1268413"/>
            <a:ext cx="8588375" cy="4572000"/>
          </a:xfrm>
        </p:spPr>
        <p:txBody>
          <a:bodyPr/>
          <a:lstStyle/>
          <a:p>
            <a:pPr eaLnBrk="1" hangingPunct="1">
              <a:lnSpc>
                <a:spcPct val="120000"/>
              </a:lnSpc>
            </a:pPr>
            <a:r>
              <a:rPr lang="en-US" altLang="zh-CN" sz="3300"/>
              <a:t>2)</a:t>
            </a:r>
            <a:r>
              <a:rPr lang="zh-CN" altLang="en-US" sz="3300"/>
              <a:t> “我明天到北京出差或者到广州去度假”，表示的是二者只能居其一，不会同时成立。这是“</a:t>
            </a:r>
            <a:r>
              <a:rPr lang="zh-CN" altLang="en-US" sz="3300">
                <a:solidFill>
                  <a:schemeClr val="tx2"/>
                </a:solidFill>
              </a:rPr>
              <a:t>不可兼或</a:t>
            </a:r>
            <a:r>
              <a:rPr lang="zh-CN" altLang="en-US" sz="3300"/>
              <a:t>”。</a:t>
            </a:r>
            <a:endParaRPr lang="en-US" altLang="zh-CN" sz="3300"/>
          </a:p>
          <a:p>
            <a:pPr eaLnBrk="1" hangingPunct="1">
              <a:lnSpc>
                <a:spcPct val="120000"/>
              </a:lnSpc>
            </a:pPr>
            <a:r>
              <a:rPr lang="zh-CN" altLang="en-US" sz="3300"/>
              <a:t>“不可兼或” 不可以用</a:t>
            </a:r>
            <a:r>
              <a:rPr lang="zh-CN" altLang="en-US" sz="3300">
                <a:sym typeface="Symbol" panose="05050102010706020507" pitchFamily="2" charset="2"/>
              </a:rPr>
              <a:t></a:t>
            </a:r>
            <a:r>
              <a:rPr lang="zh-CN" altLang="en-US" sz="3300"/>
              <a:t>来表示</a:t>
            </a:r>
            <a:r>
              <a:rPr lang="en-US" altLang="zh-CN" sz="3300"/>
              <a:t>.</a:t>
            </a:r>
            <a:endParaRPr lang="en-US" altLang="zh-CN" sz="3300"/>
          </a:p>
          <a:p>
            <a:pPr eaLnBrk="1" hangingPunct="1">
              <a:lnSpc>
                <a:spcPct val="120000"/>
              </a:lnSpc>
              <a:buFont typeface="Wingdings" panose="05000000000000000000" pitchFamily="2" charset="2"/>
              <a:buNone/>
            </a:pPr>
            <a:r>
              <a:rPr lang="zh-CN" altLang="en-US" sz="3300"/>
              <a:t>    表示为：</a:t>
            </a:r>
            <a:r>
              <a:rPr lang="en-US" altLang="zh-CN" sz="3300"/>
              <a:t>(P</a:t>
            </a:r>
            <a:r>
              <a:rPr lang="en-US" altLang="zh-CN" sz="3300">
                <a:sym typeface="Symbol" panose="05050102010706020507" pitchFamily="2" charset="2"/>
              </a:rPr>
              <a:t></a:t>
            </a:r>
            <a:r>
              <a:rPr lang="zh-CN" altLang="en-US" sz="3300">
                <a:sym typeface="Symbol" panose="05050102010706020507" pitchFamily="2" charset="2"/>
              </a:rPr>
              <a:t></a:t>
            </a:r>
            <a:r>
              <a:rPr lang="en-US" altLang="zh-CN" sz="3300"/>
              <a:t>Q) </a:t>
            </a:r>
            <a:r>
              <a:rPr lang="zh-CN" altLang="en-US" sz="3300">
                <a:sym typeface="Symbol" panose="05050102010706020507" pitchFamily="2" charset="2"/>
              </a:rPr>
              <a:t> </a:t>
            </a:r>
            <a:r>
              <a:rPr lang="en-US" altLang="zh-CN" sz="3300"/>
              <a:t>(</a:t>
            </a:r>
            <a:r>
              <a:rPr lang="zh-CN" altLang="en-US" sz="3300">
                <a:sym typeface="Symbol" panose="05050102010706020507" pitchFamily="2" charset="2"/>
              </a:rPr>
              <a:t></a:t>
            </a:r>
            <a:r>
              <a:rPr lang="en-US" altLang="zh-CN" sz="3300"/>
              <a:t> P</a:t>
            </a:r>
            <a:r>
              <a:rPr lang="en-US" altLang="zh-CN" sz="3300">
                <a:sym typeface="Symbol" panose="05050102010706020507" pitchFamily="2" charset="2"/>
              </a:rPr>
              <a:t></a:t>
            </a:r>
            <a:r>
              <a:rPr lang="en-US" altLang="zh-CN" sz="3300"/>
              <a:t>Q) </a:t>
            </a:r>
            <a:r>
              <a:rPr lang="en-US" altLang="zh-CN" sz="3300">
                <a:solidFill>
                  <a:schemeClr val="tx2"/>
                </a:solidFill>
              </a:rPr>
              <a:t>–</a:t>
            </a:r>
            <a:r>
              <a:rPr lang="zh-CN" altLang="en-US" sz="3300">
                <a:solidFill>
                  <a:srgbClr val="FFFF00"/>
                </a:solidFill>
              </a:rPr>
              <a:t>异或</a:t>
            </a:r>
            <a:endParaRPr lang="zh-CN" altLang="en-US" sz="3300">
              <a:solidFill>
                <a:srgbClr val="FFFF00"/>
              </a:solidFill>
            </a:endParaRPr>
          </a:p>
          <a:p>
            <a:pPr eaLnBrk="1" hangingPunct="1">
              <a:buFont typeface="Wingdings" panose="05000000000000000000" pitchFamily="2" charset="2"/>
              <a:buNone/>
            </a:pP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1" name="Rectangle 3"/>
          <p:cNvSpPr>
            <a:spLocks noGrp="1" noChangeArrowheads="1"/>
          </p:cNvSpPr>
          <p:nvPr>
            <p:ph type="body" idx="1"/>
          </p:nvPr>
        </p:nvSpPr>
        <p:spPr>
          <a:xfrm>
            <a:off x="323850" y="1447800"/>
            <a:ext cx="8351838" cy="5076825"/>
          </a:xfrm>
        </p:spPr>
        <p:txBody>
          <a:bodyPr/>
          <a:lstStyle/>
          <a:p>
            <a:pPr marL="0" indent="0" algn="just" eaLnBrk="1" hangingPunct="1">
              <a:lnSpc>
                <a:spcPct val="125000"/>
              </a:lnSpc>
              <a:tabLst>
                <a:tab pos="483870" algn="l"/>
                <a:tab pos="1995170" algn="l"/>
              </a:tabLst>
            </a:pPr>
            <a:r>
              <a:rPr lang="zh-CN" altLang="en-US">
                <a:solidFill>
                  <a:schemeClr val="tx2"/>
                </a:solidFill>
              </a:rPr>
              <a:t>定理</a:t>
            </a:r>
            <a:r>
              <a:rPr lang="en-US" altLang="zh-CN">
                <a:solidFill>
                  <a:schemeClr val="tx2"/>
                </a:solidFill>
              </a:rPr>
              <a:t>3</a:t>
            </a:r>
            <a:r>
              <a:rPr lang="zh-CN" altLang="en-US">
                <a:solidFill>
                  <a:schemeClr val="tx2"/>
                </a:solidFill>
              </a:rPr>
              <a:t>.</a:t>
            </a:r>
            <a:r>
              <a:rPr lang="en-US" altLang="zh-CN">
                <a:solidFill>
                  <a:schemeClr val="tx2"/>
                </a:solidFill>
              </a:rPr>
              <a:t>1</a:t>
            </a:r>
            <a:r>
              <a:rPr lang="zh-CN" altLang="en-US">
                <a:solidFill>
                  <a:schemeClr val="tx2"/>
                </a:solidFill>
              </a:rPr>
              <a:t>.</a:t>
            </a:r>
            <a:r>
              <a:rPr lang="en-US" altLang="zh-CN">
                <a:solidFill>
                  <a:schemeClr val="tx2"/>
                </a:solidFill>
              </a:rPr>
              <a:t>7</a:t>
            </a:r>
            <a:r>
              <a:rPr lang="zh-CN" altLang="en-US" b="0"/>
              <a:t> </a:t>
            </a:r>
            <a:r>
              <a:rPr lang="zh-CN" altLang="en-US">
                <a:latin typeface="宋体" panose="02010600030101010101" pitchFamily="2" charset="-122"/>
              </a:rPr>
              <a:t>对于任意公式</a:t>
            </a:r>
            <a:r>
              <a:rPr lang="en-US" altLang="zh-CN"/>
              <a:t>G</a:t>
            </a:r>
            <a:r>
              <a:rPr lang="en-US" altLang="zh-CN">
                <a:latin typeface="宋体" panose="02010600030101010101" pitchFamily="2" charset="-122"/>
              </a:rPr>
              <a:t>，</a:t>
            </a:r>
            <a:r>
              <a:rPr lang="zh-CN" altLang="en-US">
                <a:latin typeface="宋体" panose="02010600030101010101" pitchFamily="2" charset="-122"/>
              </a:rPr>
              <a:t>存在唯一一个与</a:t>
            </a:r>
            <a:r>
              <a:rPr lang="en-US" altLang="zh-CN"/>
              <a:t>G</a:t>
            </a:r>
            <a:r>
              <a:rPr lang="zh-CN" altLang="en-US">
                <a:latin typeface="宋体" panose="02010600030101010101" pitchFamily="2" charset="-122"/>
              </a:rPr>
              <a:t>等价的主析取范式。</a:t>
            </a:r>
            <a:r>
              <a:rPr lang="zh-CN" altLang="en-US"/>
              <a:t> </a:t>
            </a:r>
            <a:r>
              <a:rPr lang="zh-CN" altLang="en-US">
                <a:solidFill>
                  <a:schemeClr val="tx2"/>
                </a:solidFill>
                <a:latin typeface="宋体" panose="02010600030101010101" pitchFamily="2" charset="-122"/>
              </a:rPr>
              <a:t>（唯一性）</a:t>
            </a:r>
            <a:endParaRPr lang="en-US" altLang="zh-CN">
              <a:solidFill>
                <a:schemeClr val="tx2"/>
              </a:solidFill>
              <a:latin typeface="宋体" panose="02010600030101010101" pitchFamily="2" charset="-122"/>
            </a:endParaRPr>
          </a:p>
        </p:txBody>
      </p:sp>
      <p:sp>
        <p:nvSpPr>
          <p:cNvPr id="230402" name="Rectangle 4"/>
          <p:cNvSpPr>
            <a:spLocks noGrp="1" noChangeArrowheads="1"/>
          </p:cNvSpPr>
          <p:nvPr>
            <p:ph type="title"/>
          </p:nvPr>
        </p:nvSpPr>
        <p:spPr>
          <a:xfrm>
            <a:off x="323850" y="333375"/>
            <a:ext cx="8610600" cy="706438"/>
          </a:xfrm>
          <a:noFill/>
        </p:spPr>
        <p:txBody>
          <a:bodyPr/>
          <a:lstStyle/>
          <a:p>
            <a:pPr eaLnBrk="1" hangingPunct="1"/>
            <a:r>
              <a:rPr lang="en-US" altLang="zh-CN" sz="4000" b="1"/>
              <a:t>5</a:t>
            </a:r>
            <a:r>
              <a:rPr lang="zh-CN" altLang="en-US" sz="4000" b="1"/>
              <a:t>、</a:t>
            </a:r>
            <a:r>
              <a:rPr lang="en-US" altLang="zh-CN" sz="4000" b="1"/>
              <a:t> </a:t>
            </a:r>
            <a:r>
              <a:rPr lang="zh-CN" altLang="en-US" sz="4000" b="1"/>
              <a:t>主析取范式（唯一性）   </a:t>
            </a:r>
            <a:endParaRPr lang="zh-CN" altLang="en-US" sz="4000" b="1"/>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a:xfrm>
            <a:off x="468313" y="1196975"/>
            <a:ext cx="8280400" cy="5183188"/>
          </a:xfrm>
        </p:spPr>
        <p:txBody>
          <a:bodyPr/>
          <a:lstStyle/>
          <a:p>
            <a:pPr marL="0" indent="0" eaLnBrk="1" hangingPunct="1">
              <a:lnSpc>
                <a:spcPct val="125000"/>
              </a:lnSpc>
              <a:spcBef>
                <a:spcPct val="5000"/>
              </a:spcBef>
              <a:tabLst>
                <a:tab pos="952500" algn="l"/>
                <a:tab pos="1995170" algn="l"/>
              </a:tabLst>
            </a:pPr>
            <a:r>
              <a:rPr lang="zh-CN" altLang="en-US" sz="3200" dirty="0">
                <a:solidFill>
                  <a:schemeClr val="tx2"/>
                </a:solidFill>
              </a:rPr>
              <a:t>引理</a:t>
            </a:r>
            <a:r>
              <a:rPr lang="en-US" altLang="zh-CN" sz="3200" dirty="0">
                <a:solidFill>
                  <a:schemeClr val="tx2"/>
                </a:solidFill>
              </a:rPr>
              <a:t>3.1.2</a:t>
            </a:r>
            <a:r>
              <a:rPr lang="zh-CN" altLang="en-US" sz="3200" dirty="0"/>
              <a:t>  短语是恒假的当且仅当至少有一个原子及其否定(也称互补对)同时在此短语中出现。 </a:t>
            </a:r>
            <a:endParaRPr lang="zh-CN" altLang="en-US" sz="3200" dirty="0"/>
          </a:p>
          <a:p>
            <a:pPr marL="0" indent="0" algn="just" eaLnBrk="1" hangingPunct="1">
              <a:lnSpc>
                <a:spcPct val="125000"/>
              </a:lnSpc>
              <a:spcBef>
                <a:spcPct val="5000"/>
              </a:spcBef>
              <a:tabLst>
                <a:tab pos="952500" algn="l"/>
                <a:tab pos="1995170" algn="l"/>
              </a:tabLst>
            </a:pPr>
            <a:r>
              <a:rPr lang="zh-CN" altLang="en-US" sz="3200" dirty="0">
                <a:solidFill>
                  <a:schemeClr val="tx2"/>
                </a:solidFill>
              </a:rPr>
              <a:t>证明： 必要性</a:t>
            </a:r>
            <a:r>
              <a:rPr lang="en-US" altLang="zh-CN" sz="3200" dirty="0"/>
              <a:t>. </a:t>
            </a:r>
            <a:r>
              <a:rPr lang="zh-CN" altLang="en-US" sz="3200" dirty="0"/>
              <a:t>若短语恒假，而任意原子及其否定均不同时在短语中出现。那么，取这样的解释</a:t>
            </a:r>
            <a:r>
              <a:rPr lang="en-US" altLang="zh-CN" sz="3200" dirty="0"/>
              <a:t>I：</a:t>
            </a:r>
            <a:r>
              <a:rPr lang="zh-CN" altLang="en-US" sz="3200" dirty="0"/>
              <a:t>指定带有否定号的原子取0值，不带否定号的原子取1值，显然，此短语在这个解释</a:t>
            </a:r>
            <a:r>
              <a:rPr lang="en-US" altLang="zh-CN" sz="3200" dirty="0"/>
              <a:t>I</a:t>
            </a:r>
            <a:r>
              <a:rPr lang="zh-CN" altLang="en-US" sz="3200" dirty="0"/>
              <a:t>下取1值，与此短语恒假矛盾。</a:t>
            </a:r>
            <a:endParaRPr lang="zh-CN" altLang="en-US" sz="3200" dirty="0"/>
          </a:p>
        </p:txBody>
      </p:sp>
      <p:sp>
        <p:nvSpPr>
          <p:cNvPr id="232450" name="Rectangle 6"/>
          <p:cNvSpPr>
            <a:spLocks noGrp="1" noChangeArrowheads="1"/>
          </p:cNvSpPr>
          <p:nvPr>
            <p:ph type="title"/>
          </p:nvPr>
        </p:nvSpPr>
        <p:spPr>
          <a:xfrm>
            <a:off x="76200" y="361950"/>
            <a:ext cx="8743950" cy="708025"/>
          </a:xfrm>
          <a:noFill/>
        </p:spPr>
        <p:txBody>
          <a:bodyPr/>
          <a:lstStyle/>
          <a:p>
            <a:pPr eaLnBrk="1" hangingPunct="1"/>
            <a:r>
              <a:rPr lang="en-US" altLang="zh-CN" sz="4000" b="1"/>
              <a:t>6</a:t>
            </a:r>
            <a:r>
              <a:rPr lang="en-US" altLang="zh-CN" sz="4000" b="1">
                <a:latin typeface="Times New Roman" panose="02020603050405020304" pitchFamily="18" charset="0"/>
              </a:rPr>
              <a:t> </a:t>
            </a:r>
            <a:r>
              <a:rPr lang="zh-CN" altLang="en-US" sz="4000" b="1">
                <a:latin typeface="Times New Roman" panose="02020603050405020304" pitchFamily="18" charset="0"/>
              </a:rPr>
              <a:t>、</a:t>
            </a:r>
            <a:r>
              <a:rPr lang="en-US" altLang="zh-CN" sz="4000" b="1">
                <a:latin typeface="Times New Roman" panose="02020603050405020304" pitchFamily="18" charset="0"/>
              </a:rPr>
              <a:t> </a:t>
            </a:r>
            <a:r>
              <a:rPr lang="zh-CN" altLang="en-US" sz="4000" b="1">
                <a:latin typeface="Times New Roman" panose="02020603050405020304" pitchFamily="18" charset="0"/>
              </a:rPr>
              <a:t>用范式判定公式的恒真恒假性</a:t>
            </a:r>
            <a:endParaRPr lang="zh-CN" altLang="en-US" sz="4000" b="1">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 calcmode="lin" valueType="num">
                                      <p:cBhvr additive="base">
                                        <p:cTn id="7" dur="500" fill="hold"/>
                                        <p:tgtEl>
                                          <p:spTgt spid="1187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6">
                                            <p:txEl>
                                              <p:pRg st="1" end="1"/>
                                            </p:txEl>
                                          </p:spTgt>
                                        </p:tgtEl>
                                        <p:attrNameLst>
                                          <p:attrName>style.visibility</p:attrName>
                                        </p:attrNameLst>
                                      </p:cBhvr>
                                      <p:to>
                                        <p:strVal val="visible"/>
                                      </p:to>
                                    </p:set>
                                    <p:anim calcmode="lin" valueType="num">
                                      <p:cBhvr additive="base">
                                        <p:cTn id="13" dur="500" fill="hold"/>
                                        <p:tgtEl>
                                          <p:spTgt spid="1187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标题 1"/>
          <p:cNvSpPr>
            <a:spLocks noGrp="1" noChangeArrowheads="1"/>
          </p:cNvSpPr>
          <p:nvPr>
            <p:ph type="title"/>
          </p:nvPr>
        </p:nvSpPr>
        <p:spPr/>
        <p:txBody>
          <a:bodyPr/>
          <a:lstStyle/>
          <a:p>
            <a:endParaRPr lang="zh-CN" altLang="en-US"/>
          </a:p>
        </p:txBody>
      </p:sp>
      <p:sp>
        <p:nvSpPr>
          <p:cNvPr id="234498" name="内容占位符 2"/>
          <p:cNvSpPr>
            <a:spLocks noGrp="1" noChangeArrowheads="1"/>
          </p:cNvSpPr>
          <p:nvPr>
            <p:ph idx="1"/>
          </p:nvPr>
        </p:nvSpPr>
        <p:spPr>
          <a:xfrm>
            <a:off x="468313" y="1524000"/>
            <a:ext cx="8135937" cy="4572000"/>
          </a:xfrm>
        </p:spPr>
        <p:txBody>
          <a:bodyPr/>
          <a:lstStyle/>
          <a:p>
            <a:pPr marL="0" indent="0" algn="just" eaLnBrk="1" hangingPunct="1">
              <a:lnSpc>
                <a:spcPct val="125000"/>
              </a:lnSpc>
              <a:spcBef>
                <a:spcPct val="5000"/>
              </a:spcBef>
              <a:tabLst>
                <a:tab pos="952500" algn="l"/>
                <a:tab pos="1995170" algn="l"/>
              </a:tabLst>
            </a:pPr>
            <a:r>
              <a:rPr lang="zh-CN" altLang="en-US" sz="3300">
                <a:solidFill>
                  <a:schemeClr val="tx2"/>
                </a:solidFill>
              </a:rPr>
              <a:t>充分性</a:t>
            </a:r>
            <a:r>
              <a:rPr lang="zh-CN" altLang="en-US" sz="3300"/>
              <a:t>，若有一个原子</a:t>
            </a:r>
            <a:r>
              <a:rPr lang="en-US" altLang="zh-CN" sz="3300"/>
              <a:t>P</a:t>
            </a:r>
            <a:r>
              <a:rPr lang="zh-CN" altLang="en-US" sz="3300"/>
              <a:t>及其否定</a:t>
            </a:r>
            <a:r>
              <a:rPr lang="zh-CN" altLang="en-US" sz="3300">
                <a:sym typeface="Symbol" panose="05050102010706020507" pitchFamily="2" charset="2"/>
              </a:rPr>
              <a:t></a:t>
            </a:r>
            <a:r>
              <a:rPr lang="en-US" altLang="zh-CN" sz="3300"/>
              <a:t>P</a:t>
            </a:r>
            <a:r>
              <a:rPr lang="zh-CN" altLang="en-US" sz="3300"/>
              <a:t>同时出现在短语中，则此短语有形式：			</a:t>
            </a:r>
            <a:r>
              <a:rPr lang="en-US" altLang="zh-CN" sz="3300"/>
              <a:t>P</a:t>
            </a:r>
            <a:r>
              <a:rPr lang="en-US" altLang="zh-CN" sz="3300">
                <a:sym typeface="Symbol" panose="05050102010706020507" pitchFamily="2" charset="2"/>
              </a:rPr>
              <a:t></a:t>
            </a:r>
            <a:r>
              <a:rPr lang="en-US" altLang="zh-CN" sz="3300"/>
              <a:t>P</a:t>
            </a:r>
            <a:r>
              <a:rPr lang="en-US" altLang="zh-CN" sz="3300">
                <a:sym typeface="Symbol" panose="05050102010706020507" pitchFamily="2" charset="2"/>
              </a:rPr>
              <a:t></a:t>
            </a:r>
            <a:r>
              <a:rPr lang="en-US" altLang="zh-CN" sz="3300"/>
              <a:t>…</a:t>
            </a:r>
            <a:endParaRPr lang="en-US" altLang="zh-CN" sz="3300"/>
          </a:p>
          <a:p>
            <a:pPr marL="0" indent="0" algn="just" eaLnBrk="1" hangingPunct="1">
              <a:lnSpc>
                <a:spcPct val="125000"/>
              </a:lnSpc>
              <a:spcBef>
                <a:spcPct val="5000"/>
              </a:spcBef>
              <a:buFont typeface="Wingdings" panose="05000000000000000000" pitchFamily="2" charset="2"/>
              <a:buNone/>
              <a:tabLst>
                <a:tab pos="952500" algn="l"/>
                <a:tab pos="1995170" algn="l"/>
              </a:tabLst>
            </a:pPr>
            <a:r>
              <a:rPr lang="zh-CN" altLang="en-US" sz="3300"/>
              <a:t>显然，不管是什么解释</a:t>
            </a:r>
            <a:r>
              <a:rPr lang="en-US" altLang="zh-CN" sz="3300"/>
              <a:t>I，P</a:t>
            </a:r>
            <a:r>
              <a:rPr lang="en-US" altLang="zh-CN" sz="3300">
                <a:sym typeface="Symbol" panose="05050102010706020507" pitchFamily="2" charset="2"/>
              </a:rPr>
              <a:t></a:t>
            </a:r>
            <a:r>
              <a:rPr lang="en-US" altLang="zh-CN" sz="3300"/>
              <a:t>P</a:t>
            </a:r>
            <a:r>
              <a:rPr lang="zh-CN" altLang="en-US" sz="3300"/>
              <a:t>在</a:t>
            </a:r>
            <a:r>
              <a:rPr lang="en-US" altLang="zh-CN" sz="3300"/>
              <a:t>I</a:t>
            </a:r>
            <a:r>
              <a:rPr lang="zh-CN" altLang="en-US" sz="3300"/>
              <a:t>下取0值，于是此短语在</a:t>
            </a:r>
            <a:r>
              <a:rPr lang="en-US" altLang="zh-CN" sz="3300"/>
              <a:t>I</a:t>
            </a:r>
            <a:r>
              <a:rPr lang="zh-CN" altLang="en-US" sz="3300"/>
              <a:t>下取0值，故此短语恒假。</a:t>
            </a:r>
            <a:r>
              <a:rPr lang="zh-CN" altLang="en-US" sz="3300">
                <a:solidFill>
                  <a:schemeClr val="tx2"/>
                </a:solidFill>
              </a:rPr>
              <a:t>    </a:t>
            </a:r>
            <a:endParaRPr lang="zh-CN" altLang="en-US" sz="3300"/>
          </a:p>
          <a:p>
            <a:pPr marL="0" indent="0">
              <a:tabLst>
                <a:tab pos="952500" algn="l"/>
                <a:tab pos="1995170" algn="l"/>
              </a:tabLst>
            </a:pP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1" name="Rectangle 2"/>
          <p:cNvSpPr>
            <a:spLocks noGrp="1" noChangeArrowheads="1"/>
          </p:cNvSpPr>
          <p:nvPr>
            <p:ph type="title"/>
          </p:nvPr>
        </p:nvSpPr>
        <p:spPr>
          <a:xfrm>
            <a:off x="179388" y="260350"/>
            <a:ext cx="8534400" cy="708025"/>
          </a:xfrm>
        </p:spPr>
        <p:txBody>
          <a:bodyPr/>
          <a:lstStyle/>
          <a:p>
            <a:pPr eaLnBrk="1" hangingPunct="1"/>
            <a:r>
              <a:rPr lang="zh-CN" altLang="en-US" sz="4000" b="1">
                <a:latin typeface="Times New Roman" panose="02020603050405020304" pitchFamily="18" charset="0"/>
              </a:rPr>
              <a:t>定理</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a:t>
            </a:r>
            <a:r>
              <a:rPr lang="en-US" altLang="zh-CN" sz="4000" b="1">
                <a:latin typeface="Times New Roman" panose="02020603050405020304" pitchFamily="18" charset="0"/>
              </a:rPr>
              <a:t>8</a:t>
            </a:r>
            <a:endParaRPr lang="zh-CN" altLang="en-US" sz="4000" b="1">
              <a:latin typeface="Times New Roman" panose="02020603050405020304" pitchFamily="18" charset="0"/>
            </a:endParaRPr>
          </a:p>
        </p:txBody>
      </p:sp>
      <p:sp>
        <p:nvSpPr>
          <p:cNvPr id="120835" name="Rectangle 3"/>
          <p:cNvSpPr>
            <a:spLocks noGrp="1" noChangeArrowheads="1"/>
          </p:cNvSpPr>
          <p:nvPr>
            <p:ph type="body" idx="1"/>
          </p:nvPr>
        </p:nvSpPr>
        <p:spPr>
          <a:xfrm>
            <a:off x="468313" y="1143000"/>
            <a:ext cx="8207375" cy="5410200"/>
          </a:xfrm>
        </p:spPr>
        <p:txBody>
          <a:bodyPr/>
          <a:lstStyle/>
          <a:p>
            <a:pPr marL="0" indent="0" eaLnBrk="1" hangingPunct="1">
              <a:lnSpc>
                <a:spcPct val="125000"/>
              </a:lnSpc>
              <a:tabLst>
                <a:tab pos="952500" algn="l"/>
                <a:tab pos="1995170" algn="l"/>
              </a:tabLst>
            </a:pPr>
            <a:r>
              <a:rPr lang="zh-CN" altLang="en-US" sz="3300"/>
              <a:t>命题公式</a:t>
            </a:r>
            <a:r>
              <a:rPr lang="en-US" altLang="zh-CN" sz="3300"/>
              <a:t>G</a:t>
            </a:r>
            <a:r>
              <a:rPr lang="zh-CN" altLang="en-US" sz="3300"/>
              <a:t>是恒假的当且仅当在等价于它的析取范式中，每个短语均至少包含一个原子及其否定。 </a:t>
            </a:r>
            <a:endParaRPr lang="zh-CN" altLang="en-US" sz="3300"/>
          </a:p>
          <a:p>
            <a:pPr marL="0" indent="0" eaLnBrk="1" hangingPunct="1">
              <a:lnSpc>
                <a:spcPct val="125000"/>
              </a:lnSpc>
              <a:tabLst>
                <a:tab pos="952500" algn="l"/>
                <a:tab pos="1995170" algn="l"/>
              </a:tabLst>
            </a:pPr>
            <a:r>
              <a:rPr lang="zh-CN" altLang="en-US" sz="3300">
                <a:solidFill>
                  <a:schemeClr val="tx2"/>
                </a:solidFill>
              </a:rPr>
              <a:t>证明：</a:t>
            </a:r>
            <a:r>
              <a:rPr lang="zh-CN" altLang="en-US" sz="3300"/>
              <a:t> 设</a:t>
            </a:r>
            <a:r>
              <a:rPr lang="en-US" altLang="zh-CN" sz="3300"/>
              <a:t>G</a:t>
            </a:r>
            <a:r>
              <a:rPr lang="zh-CN" altLang="en-US" sz="3300"/>
              <a:t>的析取范式如下：</a:t>
            </a:r>
            <a:br>
              <a:rPr lang="zh-CN" altLang="en-US" sz="3300"/>
            </a:br>
            <a:r>
              <a:rPr lang="zh-CN" altLang="en-US" sz="3300"/>
              <a:t>		</a:t>
            </a:r>
            <a:r>
              <a:rPr lang="en-US" altLang="zh-CN" sz="3300"/>
              <a:t>G=G</a:t>
            </a:r>
            <a:r>
              <a:rPr lang="en-US" altLang="zh-CN" sz="3300" baseline="-30000"/>
              <a:t>1</a:t>
            </a:r>
            <a:r>
              <a:rPr lang="en-US" altLang="zh-CN" sz="3300">
                <a:sym typeface="Symbol" panose="05050102010706020507" pitchFamily="2" charset="2"/>
              </a:rPr>
              <a:t></a:t>
            </a:r>
            <a:r>
              <a:rPr lang="en-US" altLang="zh-CN" sz="3300"/>
              <a:t>…</a:t>
            </a:r>
            <a:r>
              <a:rPr lang="en-US" altLang="zh-CN" sz="3300">
                <a:sym typeface="Symbol" panose="05050102010706020507" pitchFamily="2" charset="2"/>
              </a:rPr>
              <a:t></a:t>
            </a:r>
            <a:r>
              <a:rPr lang="en-US" altLang="zh-CN" sz="3300"/>
              <a:t>G</a:t>
            </a:r>
            <a:r>
              <a:rPr lang="en-US" altLang="zh-CN" sz="3300" baseline="-30000"/>
              <a:t>n</a:t>
            </a:r>
            <a:br>
              <a:rPr lang="en-US" altLang="zh-CN" sz="3300"/>
            </a:br>
            <a:r>
              <a:rPr lang="zh-CN" altLang="en-US" sz="3300"/>
              <a:t>其中</a:t>
            </a:r>
            <a:r>
              <a:rPr lang="en-US" altLang="zh-CN" sz="3300"/>
              <a:t>G</a:t>
            </a:r>
            <a:r>
              <a:rPr lang="en-US" altLang="zh-CN" sz="3300" baseline="-30000"/>
              <a:t>i</a:t>
            </a:r>
            <a:r>
              <a:rPr lang="zh-CN" altLang="en-US" sz="3300"/>
              <a:t>是短语，</a:t>
            </a:r>
            <a:r>
              <a:rPr lang="en-US" altLang="zh-CN" sz="3300"/>
              <a:t>i=1，…，n。</a:t>
            </a:r>
            <a:br>
              <a:rPr lang="en-US" altLang="zh-CN" sz="3300"/>
            </a:br>
            <a:r>
              <a:rPr lang="zh-CN" altLang="en-US" sz="3300"/>
              <a:t>显然，公式</a:t>
            </a:r>
            <a:r>
              <a:rPr lang="en-US" altLang="zh-CN" sz="3300"/>
              <a:t>G</a:t>
            </a:r>
            <a:r>
              <a:rPr lang="zh-CN" altLang="en-US" sz="3300"/>
              <a:t>恒假的充要条件是每个</a:t>
            </a:r>
            <a:r>
              <a:rPr lang="en-US" altLang="zh-CN" sz="3300"/>
              <a:t>G</a:t>
            </a:r>
            <a:r>
              <a:rPr lang="en-US" altLang="zh-CN" sz="3300" baseline="-30000"/>
              <a:t>i</a:t>
            </a:r>
            <a:r>
              <a:rPr lang="zh-CN" altLang="en-US" sz="3300"/>
              <a:t>恒假。 再根据引理</a:t>
            </a:r>
            <a:r>
              <a:rPr lang="en-US" altLang="zh-CN" sz="3300"/>
              <a:t>3.1.2</a:t>
            </a:r>
            <a:r>
              <a:rPr lang="zh-CN" altLang="en-US" sz="3300"/>
              <a:t>，此定理结论显然成立。</a:t>
            </a:r>
            <a:endParaRPr lang="zh-CN" altLang="en-US" sz="20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 calcmode="lin" valueType="num">
                                      <p:cBhvr additive="base">
                                        <p:cTn id="7"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69" name="Rectangle 2"/>
          <p:cNvSpPr>
            <a:spLocks noGrp="1" noChangeArrowheads="1"/>
          </p:cNvSpPr>
          <p:nvPr>
            <p:ph type="title"/>
          </p:nvPr>
        </p:nvSpPr>
        <p:spPr>
          <a:xfrm>
            <a:off x="323850" y="147638"/>
            <a:ext cx="8534400" cy="646112"/>
          </a:xfrm>
        </p:spPr>
        <p:txBody>
          <a:bodyPr/>
          <a:lstStyle/>
          <a:p>
            <a:pPr eaLnBrk="1" hangingPunct="1"/>
            <a:r>
              <a:rPr lang="zh-CN" altLang="en-US" sz="3600" b="1">
                <a:latin typeface="Times New Roman" panose="02020603050405020304" pitchFamily="18" charset="0"/>
              </a:rPr>
              <a:t>例</a:t>
            </a:r>
            <a:r>
              <a:rPr lang="en-US" altLang="zh-CN" sz="3600" b="1">
                <a:latin typeface="Times New Roman" panose="02020603050405020304" pitchFamily="18" charset="0"/>
              </a:rPr>
              <a:t>3</a:t>
            </a:r>
            <a:r>
              <a:rPr lang="zh-CN" altLang="en-US" sz="3600" b="1">
                <a:latin typeface="Times New Roman" panose="02020603050405020304" pitchFamily="18" charset="0"/>
              </a:rPr>
              <a:t>.</a:t>
            </a:r>
            <a:r>
              <a:rPr lang="en-US" altLang="zh-CN" sz="3600" b="1">
                <a:latin typeface="Times New Roman" panose="02020603050405020304" pitchFamily="18" charset="0"/>
              </a:rPr>
              <a:t>1</a:t>
            </a:r>
            <a:r>
              <a:rPr lang="zh-CN" altLang="en-US" sz="3600" b="1">
                <a:latin typeface="Times New Roman" panose="02020603050405020304" pitchFamily="18" charset="0"/>
              </a:rPr>
              <a:t>.</a:t>
            </a:r>
            <a:r>
              <a:rPr lang="en-US" altLang="zh-CN" sz="3600" b="1">
                <a:latin typeface="Times New Roman" panose="02020603050405020304" pitchFamily="18" charset="0"/>
              </a:rPr>
              <a:t>4</a:t>
            </a:r>
            <a:r>
              <a:rPr lang="zh-CN" altLang="en-US" sz="3600"/>
              <a:t> </a:t>
            </a:r>
            <a:endParaRPr lang="zh-CN" altLang="en-US" sz="3600"/>
          </a:p>
        </p:txBody>
      </p:sp>
      <p:sp>
        <p:nvSpPr>
          <p:cNvPr id="237570" name="Rectangle 3"/>
          <p:cNvSpPr>
            <a:spLocks noGrp="1" noChangeArrowheads="1"/>
          </p:cNvSpPr>
          <p:nvPr>
            <p:ph type="body" idx="1"/>
          </p:nvPr>
        </p:nvSpPr>
        <p:spPr>
          <a:xfrm>
            <a:off x="296863" y="836613"/>
            <a:ext cx="8667750" cy="5410200"/>
          </a:xfrm>
        </p:spPr>
        <p:txBody>
          <a:bodyPr/>
          <a:lstStyle/>
          <a:p>
            <a:pPr marL="0" indent="0" algn="just" eaLnBrk="1" hangingPunct="1">
              <a:buFont typeface="Wingdings" panose="05000000000000000000" pitchFamily="2" charset="2"/>
              <a:buNone/>
              <a:tabLst>
                <a:tab pos="377825" algn="l"/>
                <a:tab pos="1995170" algn="l"/>
              </a:tabLst>
            </a:pPr>
            <a:r>
              <a:rPr lang="zh-CN" altLang="en-US" sz="3200">
                <a:solidFill>
                  <a:schemeClr val="tx2"/>
                </a:solidFill>
              </a:rPr>
              <a:t>判断公式</a:t>
            </a:r>
            <a:r>
              <a:rPr lang="en-US" altLang="zh-CN" sz="3200">
                <a:solidFill>
                  <a:schemeClr val="tx2"/>
                </a:solidFill>
              </a:rPr>
              <a:t>G=(P</a:t>
            </a:r>
            <a:r>
              <a:rPr lang="en-US" altLang="zh-CN" sz="3200">
                <a:solidFill>
                  <a:schemeClr val="tx2"/>
                </a:solidFill>
                <a:sym typeface="Symbol" panose="05050102010706020507" pitchFamily="2" charset="2"/>
              </a:rPr>
              <a:t></a:t>
            </a:r>
            <a:r>
              <a:rPr lang="en-US" altLang="zh-CN" sz="3200">
                <a:solidFill>
                  <a:schemeClr val="tx2"/>
                </a:solidFill>
              </a:rPr>
              <a:t>Q)</a:t>
            </a:r>
            <a:r>
              <a:rPr lang="en-US" altLang="zh-CN" sz="3200">
                <a:solidFill>
                  <a:schemeClr val="tx2"/>
                </a:solidFill>
                <a:sym typeface="Symbol" panose="05050102010706020507" pitchFamily="2" charset="2"/>
              </a:rPr>
              <a:t></a:t>
            </a:r>
            <a:r>
              <a:rPr lang="en-US" altLang="zh-CN" sz="3200">
                <a:solidFill>
                  <a:schemeClr val="tx2"/>
                </a:solidFill>
              </a:rPr>
              <a:t>(Q</a:t>
            </a:r>
            <a:r>
              <a:rPr lang="en-US" altLang="zh-CN" sz="3200">
                <a:solidFill>
                  <a:schemeClr val="tx2"/>
                </a:solidFill>
                <a:sym typeface="Symbol" panose="05050102010706020507" pitchFamily="2" charset="2"/>
              </a:rPr>
              <a:t></a:t>
            </a:r>
            <a:r>
              <a:rPr lang="en-US" altLang="zh-CN" sz="3200">
                <a:solidFill>
                  <a:schemeClr val="tx2"/>
                </a:solidFill>
              </a:rPr>
              <a:t>R)</a:t>
            </a:r>
            <a:r>
              <a:rPr lang="en-US" altLang="zh-CN" sz="3200">
                <a:solidFill>
                  <a:schemeClr val="tx2"/>
                </a:solidFill>
                <a:sym typeface="Symbol" panose="05050102010706020507" pitchFamily="2" charset="2"/>
              </a:rPr>
              <a:t></a:t>
            </a:r>
            <a:r>
              <a:rPr lang="en-US" altLang="zh-CN" sz="3200">
                <a:solidFill>
                  <a:schemeClr val="tx2"/>
                </a:solidFill>
              </a:rPr>
              <a:t>(R</a:t>
            </a:r>
            <a:r>
              <a:rPr lang="en-US" altLang="zh-CN" sz="3200">
                <a:solidFill>
                  <a:schemeClr val="tx2"/>
                </a:solidFill>
                <a:sym typeface="Symbol" panose="05050102010706020507" pitchFamily="2" charset="2"/>
              </a:rPr>
              <a:t></a:t>
            </a:r>
            <a:r>
              <a:rPr lang="en-US" altLang="zh-CN" sz="3200">
                <a:solidFill>
                  <a:schemeClr val="tx2"/>
                </a:solidFill>
              </a:rPr>
              <a:t>P)</a:t>
            </a:r>
            <a:r>
              <a:rPr lang="zh-CN" altLang="en-US" sz="3200">
                <a:solidFill>
                  <a:schemeClr val="tx2"/>
                </a:solidFill>
              </a:rPr>
              <a:t>是否恒假?</a:t>
            </a:r>
            <a:endParaRPr lang="zh-CN" altLang="en-US" sz="3200">
              <a:solidFill>
                <a:schemeClr val="tx2"/>
              </a:solidFill>
            </a:endParaRPr>
          </a:p>
          <a:p>
            <a:pPr marL="0" indent="0" eaLnBrk="1" hangingPunct="1">
              <a:buFont typeface="Wingdings" panose="05000000000000000000" pitchFamily="2" charset="2"/>
              <a:buNone/>
              <a:tabLst>
                <a:tab pos="377825" algn="l"/>
                <a:tab pos="1995170" algn="l"/>
              </a:tabLst>
            </a:pPr>
            <a:r>
              <a:rPr lang="zh-CN" altLang="en-US" sz="3200">
                <a:solidFill>
                  <a:schemeClr val="tx2"/>
                </a:solidFill>
              </a:rPr>
              <a:t>解：</a:t>
            </a:r>
            <a:br>
              <a:rPr lang="zh-CN" altLang="en-US" sz="3200">
                <a:solidFill>
                  <a:schemeClr val="tx2"/>
                </a:solidFill>
              </a:rPr>
            </a:br>
            <a:r>
              <a:rPr lang="en-US" altLang="zh-CN" sz="3200"/>
              <a:t>G=(P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P)</a:t>
            </a:r>
            <a:endParaRPr lang="en-US" altLang="zh-CN" sz="3200"/>
          </a:p>
        </p:txBody>
      </p:sp>
      <p:sp>
        <p:nvSpPr>
          <p:cNvPr id="5" name="TextBox 4"/>
          <p:cNvSpPr txBox="1">
            <a:spLocks noChangeArrowheads="1"/>
          </p:cNvSpPr>
          <p:nvPr/>
        </p:nvSpPr>
        <p:spPr bwMode="auto">
          <a:xfrm>
            <a:off x="611188" y="2492375"/>
            <a:ext cx="55451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P)</a:t>
            </a:r>
            <a:endParaRPr lang="en-US" altLang="zh-CN" sz="3200"/>
          </a:p>
          <a:p>
            <a:pPr eaLnBrk="1" hangingPunct="1">
              <a:spcBef>
                <a:spcPct val="0"/>
              </a:spcBef>
              <a:buClrTx/>
              <a:buSzTx/>
              <a:buFontTx/>
              <a:buNone/>
            </a:pPr>
            <a:endParaRPr lang="zh-CN" altLang="en-US" sz="2400" b="0"/>
          </a:p>
        </p:txBody>
      </p:sp>
      <p:sp>
        <p:nvSpPr>
          <p:cNvPr id="7" name="TextBox 6"/>
          <p:cNvSpPr txBox="1">
            <a:spLocks noChangeArrowheads="1"/>
          </p:cNvSpPr>
          <p:nvPr/>
        </p:nvSpPr>
        <p:spPr bwMode="auto">
          <a:xfrm>
            <a:off x="468313" y="3068638"/>
            <a:ext cx="83518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tabLst>
                <a:tab pos="377825" algn="l"/>
                <a:tab pos="1995170"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377825" algn="l"/>
                <a:tab pos="1995170"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377825" algn="l"/>
                <a:tab pos="1995170"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000"/>
              <a:t>=</a:t>
            </a:r>
            <a:r>
              <a:rPr lang="en-US" altLang="zh-CN" sz="3000">
                <a:solidFill>
                  <a:schemeClr val="tx2"/>
                </a:solidFill>
              </a:rPr>
              <a:t>((</a:t>
            </a:r>
            <a:r>
              <a:rPr lang="en-US" altLang="zh-CN" sz="3000">
                <a:solidFill>
                  <a:schemeClr val="tx2"/>
                </a:solidFill>
                <a:sym typeface="Symbol" panose="05050102010706020507" pitchFamily="2" charset="2"/>
              </a:rPr>
              <a:t></a:t>
            </a:r>
            <a:r>
              <a:rPr lang="en-US" altLang="zh-CN" sz="3000">
                <a:solidFill>
                  <a:schemeClr val="tx2"/>
                </a:solidFill>
              </a:rPr>
              <a:t>P</a:t>
            </a:r>
            <a:r>
              <a:rPr lang="en-US" altLang="zh-CN" sz="3000">
                <a:solidFill>
                  <a:schemeClr val="tx2"/>
                </a:solidFill>
                <a:sym typeface="Symbol" panose="05050102010706020507" pitchFamily="2" charset="2"/>
              </a:rPr>
              <a:t></a:t>
            </a:r>
            <a:r>
              <a:rPr lang="en-US" altLang="zh-CN" sz="3000">
                <a:solidFill>
                  <a:schemeClr val="tx2"/>
                </a:solidFill>
              </a:rPr>
              <a:t>Q)</a:t>
            </a:r>
            <a:r>
              <a:rPr lang="en-US" altLang="zh-CN" sz="3000">
                <a:solidFill>
                  <a:schemeClr val="tx2"/>
                </a:solidFill>
                <a:sym typeface="Symbol" panose="05050102010706020507" pitchFamily="2" charset="2"/>
              </a:rPr>
              <a:t></a:t>
            </a:r>
            <a:r>
              <a:rPr lang="en-US" altLang="zh-CN" sz="3000">
                <a:solidFill>
                  <a:schemeClr val="tx2"/>
                </a:solidFill>
              </a:rPr>
              <a:t>(Q</a:t>
            </a:r>
            <a:r>
              <a:rPr lang="en-US" altLang="zh-CN" sz="3000">
                <a:solidFill>
                  <a:schemeClr val="tx2"/>
                </a:solidFill>
                <a:sym typeface="Symbol" panose="05050102010706020507" pitchFamily="2" charset="2"/>
              </a:rPr>
              <a:t></a:t>
            </a:r>
            <a:r>
              <a:rPr lang="en-US" altLang="zh-CN" sz="3000">
                <a:solidFill>
                  <a:schemeClr val="tx2"/>
                </a:solidFill>
              </a:rPr>
              <a:t>Q)</a:t>
            </a:r>
            <a:r>
              <a:rPr lang="en-US" altLang="zh-CN" sz="3000">
                <a:solidFill>
                  <a:schemeClr val="tx2"/>
                </a:solidFill>
                <a:sym typeface="Symbol" panose="05050102010706020507" pitchFamily="2" charset="2"/>
              </a:rPr>
              <a:t></a:t>
            </a:r>
            <a:r>
              <a:rPr lang="en-US" altLang="zh-CN" sz="3000">
                <a:solidFill>
                  <a:schemeClr val="tx2"/>
                </a:solidFill>
              </a:rPr>
              <a:t>(</a:t>
            </a:r>
            <a:r>
              <a:rPr lang="en-US" altLang="zh-CN" sz="3000">
                <a:solidFill>
                  <a:schemeClr val="tx2"/>
                </a:solidFill>
                <a:sym typeface="Symbol" panose="05050102010706020507" pitchFamily="2" charset="2"/>
              </a:rPr>
              <a:t></a:t>
            </a:r>
            <a:r>
              <a:rPr lang="en-US" altLang="zh-CN" sz="3000">
                <a:solidFill>
                  <a:schemeClr val="tx2"/>
                </a:solidFill>
              </a:rPr>
              <a:t>P</a:t>
            </a:r>
            <a:r>
              <a:rPr lang="en-US" altLang="zh-CN" sz="3000">
                <a:solidFill>
                  <a:schemeClr val="tx2"/>
                </a:solidFill>
                <a:sym typeface="Symbol" panose="05050102010706020507" pitchFamily="2" charset="2"/>
              </a:rPr>
              <a:t></a:t>
            </a:r>
            <a:r>
              <a:rPr lang="en-US" altLang="zh-CN" sz="3000">
                <a:solidFill>
                  <a:schemeClr val="tx2"/>
                </a:solidFill>
              </a:rPr>
              <a:t>R)</a:t>
            </a:r>
            <a:r>
              <a:rPr lang="en-US" altLang="zh-CN" sz="3000">
                <a:solidFill>
                  <a:schemeClr val="tx2"/>
                </a:solidFill>
                <a:sym typeface="Symbol" panose="05050102010706020507" pitchFamily="2" charset="2"/>
              </a:rPr>
              <a:t></a:t>
            </a:r>
            <a:r>
              <a:rPr lang="en-US" altLang="zh-CN" sz="3000">
                <a:solidFill>
                  <a:schemeClr val="tx2"/>
                </a:solidFill>
              </a:rPr>
              <a:t>(Q</a:t>
            </a:r>
            <a:r>
              <a:rPr lang="en-US" altLang="zh-CN" sz="3000">
                <a:solidFill>
                  <a:schemeClr val="tx2"/>
                </a:solidFill>
                <a:sym typeface="Symbol" panose="05050102010706020507" pitchFamily="2" charset="2"/>
              </a:rPr>
              <a:t></a:t>
            </a:r>
            <a:r>
              <a:rPr lang="en-US" altLang="zh-CN" sz="3000">
                <a:solidFill>
                  <a:schemeClr val="tx2"/>
                </a:solidFill>
              </a:rPr>
              <a:t>R))</a:t>
            </a:r>
            <a:r>
              <a:rPr lang="en-US" altLang="zh-CN" sz="3000">
                <a:sym typeface="Symbol" panose="05050102010706020507" pitchFamily="2" charset="2"/>
              </a:rPr>
              <a:t></a:t>
            </a:r>
            <a:r>
              <a:rPr lang="en-US" altLang="zh-CN" sz="3000"/>
              <a:t>(</a:t>
            </a:r>
            <a:r>
              <a:rPr lang="en-US" altLang="zh-CN" sz="3000">
                <a:sym typeface="Symbol" panose="05050102010706020507" pitchFamily="2" charset="2"/>
              </a:rPr>
              <a:t></a:t>
            </a:r>
            <a:r>
              <a:rPr lang="en-US" altLang="zh-CN" sz="3000"/>
              <a:t>R</a:t>
            </a:r>
            <a:r>
              <a:rPr lang="en-US" altLang="zh-CN" sz="3000">
                <a:sym typeface="Symbol" panose="05050102010706020507" pitchFamily="2" charset="2"/>
              </a:rPr>
              <a:t></a:t>
            </a:r>
            <a:r>
              <a:rPr lang="en-US" altLang="zh-CN" sz="3000"/>
              <a:t>P)</a:t>
            </a:r>
            <a:endParaRPr lang="en-US" altLang="zh-CN" sz="3000"/>
          </a:p>
        </p:txBody>
      </p:sp>
      <p:sp>
        <p:nvSpPr>
          <p:cNvPr id="9" name="TextBox 8"/>
          <p:cNvSpPr txBox="1">
            <a:spLocks noChangeArrowheads="1"/>
          </p:cNvSpPr>
          <p:nvPr/>
        </p:nvSpPr>
        <p:spPr bwMode="auto">
          <a:xfrm>
            <a:off x="468313" y="3716338"/>
            <a:ext cx="8207375"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tabLst>
                <a:tab pos="377825" algn="l"/>
                <a:tab pos="1995170"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377825" algn="l"/>
                <a:tab pos="1995170"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377825" algn="l"/>
                <a:tab pos="1995170"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170"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olidFill>
                  <a:srgbClr val="FFC000"/>
                </a:solidFill>
              </a:rPr>
              <a:t>(</a:t>
            </a:r>
            <a:r>
              <a:rPr lang="en-US" altLang="zh-CN" sz="3200">
                <a:solidFill>
                  <a:srgbClr val="FFC000"/>
                </a:solidFill>
                <a:sym typeface="Symbol" panose="05050102010706020507" pitchFamily="2" charset="2"/>
              </a:rPr>
              <a:t></a:t>
            </a:r>
            <a:r>
              <a:rPr lang="en-US" altLang="zh-CN" sz="3200">
                <a:solidFill>
                  <a:srgbClr val="FFC000"/>
                </a:solidFill>
              </a:rPr>
              <a:t>P</a:t>
            </a:r>
            <a:r>
              <a:rPr lang="en-US" altLang="zh-CN" sz="3200">
                <a:solidFill>
                  <a:srgbClr val="FFC000"/>
                </a:solidFill>
                <a:sym typeface="Symbol" panose="05050102010706020507" pitchFamily="2" charset="2"/>
              </a:rPr>
              <a:t></a:t>
            </a:r>
            <a:r>
              <a:rPr lang="en-US" altLang="zh-CN" sz="3200">
                <a:solidFill>
                  <a:srgbClr val="FFC000"/>
                </a:solidFill>
              </a:rPr>
              <a:t>Q</a:t>
            </a:r>
            <a:r>
              <a:rPr lang="en-US" altLang="zh-CN" sz="3200">
                <a:solidFill>
                  <a:srgbClr val="FFC000"/>
                </a:solidFill>
                <a:sym typeface="Symbol" panose="05050102010706020507" pitchFamily="2" charset="2"/>
              </a:rPr>
              <a:t></a:t>
            </a:r>
            <a:r>
              <a:rPr lang="en-US" altLang="zh-CN" sz="3200">
                <a:solidFill>
                  <a:srgbClr val="FFC000"/>
                </a:solidFill>
              </a:rPr>
              <a:t>R)</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endParaRPr lang="en-US" altLang="zh-CN" sz="3200">
              <a:sym typeface="Symbol" panose="05050102010706020507" pitchFamily="2" charset="2"/>
            </a:endParaRPr>
          </a:p>
          <a:p>
            <a:pPr eaLnBrk="1" hangingPunct="1">
              <a:spcBef>
                <a:spcPct val="0"/>
              </a:spcBef>
              <a:buClrTx/>
              <a:buSzTx/>
              <a:buFontTx/>
              <a:buNone/>
            </a:pPr>
            <a:r>
              <a:rPr lang="en-US" altLang="zh-CN" sz="3200"/>
              <a:t>(Q</a:t>
            </a:r>
            <a:r>
              <a:rPr lang="en-US" altLang="zh-CN" sz="3200">
                <a:sym typeface="Symbol" panose="05050102010706020507" pitchFamily="2" charset="2"/>
              </a:rPr>
              <a:t>R</a:t>
            </a:r>
            <a:r>
              <a:rPr lang="en-US" altLang="zh-CN" sz="3200"/>
              <a:t>R)</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endParaRPr lang="en-US" altLang="zh-CN" sz="3200">
              <a:sym typeface="Symbol" panose="05050102010706020507" pitchFamily="2" charset="2"/>
            </a:endParaRPr>
          </a:p>
          <a:p>
            <a:pPr eaLnBrk="1" hangingPunct="1">
              <a:spcBef>
                <a:spcPct val="0"/>
              </a:spcBef>
              <a:buClrTx/>
              <a:buSzTx/>
              <a:buFontTx/>
              <a:buNone/>
            </a:pP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solidFill>
                  <a:schemeClr val="tx2"/>
                </a:solidFill>
                <a:sym typeface="Symbol" panose="05050102010706020507" pitchFamily="2" charset="2"/>
              </a:rPr>
              <a:t> </a:t>
            </a:r>
            <a:r>
              <a:rPr lang="en-US" altLang="zh-CN" sz="3200">
                <a:solidFill>
                  <a:srgbClr val="FFC000"/>
                </a:solidFill>
              </a:rPr>
              <a:t>(Q</a:t>
            </a:r>
            <a:r>
              <a:rPr lang="en-US" altLang="zh-CN" sz="3200">
                <a:solidFill>
                  <a:srgbClr val="FFC000"/>
                </a:solidFill>
                <a:sym typeface="Symbol" panose="05050102010706020507" pitchFamily="2" charset="2"/>
              </a:rPr>
              <a:t></a:t>
            </a:r>
            <a:r>
              <a:rPr lang="en-US" altLang="zh-CN" sz="3200">
                <a:solidFill>
                  <a:srgbClr val="FFC000"/>
                </a:solidFill>
              </a:rPr>
              <a:t>R</a:t>
            </a:r>
            <a:r>
              <a:rPr lang="en-US" altLang="zh-CN" sz="3200">
                <a:solidFill>
                  <a:srgbClr val="FFC000"/>
                </a:solidFill>
                <a:sym typeface="Symbol" panose="05050102010706020507" pitchFamily="2" charset="2"/>
              </a:rPr>
              <a:t></a:t>
            </a:r>
            <a:r>
              <a:rPr lang="en-US" altLang="zh-CN" sz="3200">
                <a:solidFill>
                  <a:srgbClr val="FFC000"/>
                </a:solidFill>
              </a:rPr>
              <a:t>P)</a:t>
            </a:r>
            <a:endParaRPr lang="en-US" altLang="zh-CN" sz="3200">
              <a:solidFill>
                <a:srgbClr val="FFC000"/>
              </a:solidFill>
            </a:endParaRPr>
          </a:p>
          <a:p>
            <a:pPr eaLnBrk="1" hangingPunct="1">
              <a:spcBef>
                <a:spcPct val="0"/>
              </a:spcBef>
              <a:buClrTx/>
              <a:buSzTx/>
              <a:buFontTx/>
              <a:buNone/>
            </a:pPr>
            <a:endParaRPr lang="en-US" altLang="zh-CN" sz="3200"/>
          </a:p>
          <a:p>
            <a:pPr eaLnBrk="1" hangingPunct="1">
              <a:spcBef>
                <a:spcPct val="0"/>
              </a:spcBef>
              <a:buClrTx/>
              <a:buSzTx/>
              <a:buFontTx/>
              <a:buNone/>
            </a:pPr>
            <a:r>
              <a:rPr lang="zh-CN" altLang="en-US" sz="3200"/>
              <a:t>故公式</a:t>
            </a:r>
            <a:r>
              <a:rPr lang="en-US" altLang="zh-CN" sz="3200"/>
              <a:t>G</a:t>
            </a:r>
            <a:r>
              <a:rPr lang="zh-CN" altLang="en-US" sz="3200"/>
              <a:t>不是恒假的。</a:t>
            </a:r>
            <a:endParaRPr lang="zh-CN" altLang="en-US" sz="3200"/>
          </a:p>
          <a:p>
            <a:pPr eaLnBrk="1" hangingPunct="1">
              <a:spcBef>
                <a:spcPct val="0"/>
              </a:spcBef>
              <a:buClrTx/>
              <a:buSzTx/>
              <a:buFontTx/>
              <a:buNone/>
            </a:pPr>
            <a:endParaRPr lang="en-US" altLang="zh-CN" sz="3200"/>
          </a:p>
          <a:p>
            <a:pPr eaLnBrk="1" hangingPunct="1">
              <a:spcBef>
                <a:spcPct val="0"/>
              </a:spcBef>
              <a:buClrTx/>
              <a:buSzTx/>
              <a:buFontTx/>
              <a:buNone/>
            </a:pPr>
            <a:endParaRPr lang="en-US" altLang="zh-CN" sz="3200"/>
          </a:p>
          <a:p>
            <a:pPr eaLnBrk="1" hangingPunct="1">
              <a:spcBef>
                <a:spcPct val="0"/>
              </a:spcBef>
              <a:buClrTx/>
              <a:buSzTx/>
              <a:buFontTx/>
              <a:buNone/>
            </a:pPr>
            <a:endParaRPr lang="zh-CN" altLang="en-US" sz="2400" b="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7" name="Rectangle 2"/>
          <p:cNvSpPr>
            <a:spLocks noGrp="1" noChangeArrowheads="1"/>
          </p:cNvSpPr>
          <p:nvPr>
            <p:ph type="title"/>
          </p:nvPr>
        </p:nvSpPr>
        <p:spPr>
          <a:xfrm>
            <a:off x="285750" y="361950"/>
            <a:ext cx="8534400" cy="706438"/>
          </a:xfrm>
        </p:spPr>
        <p:txBody>
          <a:bodyPr/>
          <a:lstStyle/>
          <a:p>
            <a:pPr eaLnBrk="1" hangingPunct="1"/>
            <a:r>
              <a:rPr lang="zh-CN" altLang="en-US" sz="4000" b="1">
                <a:latin typeface="Times New Roman" panose="02020603050405020304" pitchFamily="18" charset="0"/>
              </a:rPr>
              <a:t>例</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a:t>
            </a:r>
            <a:r>
              <a:rPr lang="en-US" altLang="zh-CN" sz="4000" b="1">
                <a:latin typeface="Times New Roman" panose="02020603050405020304" pitchFamily="18" charset="0"/>
              </a:rPr>
              <a:t>5</a:t>
            </a:r>
            <a:r>
              <a:rPr lang="zh-CN" altLang="en-US" sz="4000"/>
              <a:t> </a:t>
            </a:r>
            <a:endParaRPr lang="zh-CN" altLang="en-US" sz="4000"/>
          </a:p>
        </p:txBody>
      </p:sp>
      <p:sp>
        <p:nvSpPr>
          <p:cNvPr id="239618" name="Rectangle 3"/>
          <p:cNvSpPr>
            <a:spLocks noGrp="1" noChangeArrowheads="1"/>
          </p:cNvSpPr>
          <p:nvPr>
            <p:ph type="body" idx="1"/>
          </p:nvPr>
        </p:nvSpPr>
        <p:spPr>
          <a:xfrm>
            <a:off x="468313" y="1143000"/>
            <a:ext cx="8523287" cy="5410200"/>
          </a:xfrm>
        </p:spPr>
        <p:txBody>
          <a:bodyPr/>
          <a:lstStyle/>
          <a:p>
            <a:pPr marL="0" indent="0" algn="just" eaLnBrk="1" hangingPunct="1">
              <a:lnSpc>
                <a:spcPct val="130000"/>
              </a:lnSpc>
              <a:buFont typeface="Wingdings" panose="05000000000000000000" pitchFamily="2" charset="2"/>
              <a:buNone/>
              <a:tabLst>
                <a:tab pos="1239520" algn="l"/>
                <a:tab pos="1995170" algn="l"/>
              </a:tabLst>
            </a:pPr>
            <a:r>
              <a:rPr lang="zh-CN" altLang="en-US" sz="3200">
                <a:solidFill>
                  <a:schemeClr val="tx2"/>
                </a:solidFill>
              </a:rPr>
              <a:t>判断公式</a:t>
            </a:r>
            <a:r>
              <a:rPr lang="en-US" altLang="zh-CN" sz="3200">
                <a:solidFill>
                  <a:schemeClr val="tx2"/>
                </a:solidFill>
              </a:rPr>
              <a:t>G=(P</a:t>
            </a:r>
            <a:r>
              <a:rPr lang="en-US" altLang="zh-CN" sz="3200">
                <a:solidFill>
                  <a:schemeClr val="tx2"/>
                </a:solidFill>
                <a:sym typeface="Symbol" panose="05050102010706020507" pitchFamily="2" charset="2"/>
              </a:rPr>
              <a:t></a:t>
            </a:r>
            <a:r>
              <a:rPr lang="en-US" altLang="zh-CN" sz="3200">
                <a:solidFill>
                  <a:schemeClr val="tx2"/>
                </a:solidFill>
              </a:rPr>
              <a:t>Q)</a:t>
            </a:r>
            <a:r>
              <a:rPr lang="en-US" altLang="zh-CN" sz="3200">
                <a:solidFill>
                  <a:schemeClr val="tx2"/>
                </a:solidFill>
                <a:sym typeface="Symbol" panose="05050102010706020507" pitchFamily="2" charset="2"/>
              </a:rPr>
              <a:t></a:t>
            </a:r>
            <a:r>
              <a:rPr lang="en-US" altLang="zh-CN" sz="3200">
                <a:solidFill>
                  <a:schemeClr val="tx2"/>
                </a:solidFill>
              </a:rPr>
              <a:t>P</a:t>
            </a:r>
            <a:r>
              <a:rPr lang="en-US" altLang="zh-CN" sz="3200">
                <a:solidFill>
                  <a:schemeClr val="tx2"/>
                </a:solidFill>
                <a:sym typeface="Symbol" panose="05050102010706020507" pitchFamily="2" charset="2"/>
              </a:rPr>
              <a:t></a:t>
            </a:r>
            <a:r>
              <a:rPr lang="en-US" altLang="zh-CN" sz="3200">
                <a:solidFill>
                  <a:schemeClr val="tx2"/>
                </a:solidFill>
              </a:rPr>
              <a:t>Q</a:t>
            </a:r>
            <a:r>
              <a:rPr lang="zh-CN" altLang="en-US" sz="3200">
                <a:solidFill>
                  <a:schemeClr val="tx2"/>
                </a:solidFill>
              </a:rPr>
              <a:t>是否</a:t>
            </a:r>
            <a:r>
              <a:rPr lang="zh-CN" altLang="en-US" sz="3200"/>
              <a:t>恒假</a:t>
            </a:r>
            <a:r>
              <a:rPr lang="zh-CN" altLang="en-US" sz="3200">
                <a:solidFill>
                  <a:schemeClr val="tx2"/>
                </a:solidFill>
              </a:rPr>
              <a:t>?</a:t>
            </a:r>
            <a:endParaRPr lang="zh-CN" altLang="en-US" sz="3200">
              <a:solidFill>
                <a:schemeClr val="tx2"/>
              </a:solidFill>
            </a:endParaRPr>
          </a:p>
          <a:p>
            <a:pPr marL="0" indent="0" eaLnBrk="1" hangingPunct="1">
              <a:lnSpc>
                <a:spcPct val="130000"/>
              </a:lnSpc>
              <a:buFont typeface="Wingdings" panose="05000000000000000000" pitchFamily="2" charset="2"/>
              <a:buNone/>
              <a:tabLst>
                <a:tab pos="1239520" algn="l"/>
                <a:tab pos="1995170" algn="l"/>
              </a:tabLst>
            </a:pPr>
            <a:r>
              <a:rPr lang="zh-CN" altLang="en-US" sz="3200">
                <a:solidFill>
                  <a:schemeClr val="tx2"/>
                </a:solidFill>
              </a:rPr>
              <a:t>解：</a:t>
            </a:r>
            <a:r>
              <a:rPr lang="en-US" altLang="zh-CN" sz="3200"/>
              <a:t>G=(P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endParaRPr lang="en-US" altLang="zh-CN" sz="3200"/>
          </a:p>
          <a:p>
            <a:pPr marL="0" indent="0" eaLnBrk="1" hangingPunct="1">
              <a:lnSpc>
                <a:spcPct val="130000"/>
              </a:lnSpc>
              <a:buFont typeface="Wingdings" panose="05000000000000000000" pitchFamily="2" charset="2"/>
              <a:buNone/>
              <a:tabLst>
                <a:tab pos="1239520" algn="l"/>
                <a:tab pos="1995170" algn="l"/>
              </a:tabLst>
            </a:pPr>
            <a:r>
              <a:rPr lang="en-US" altLang="zh-CN" sz="3200"/>
              <a:t>	=(</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endParaRPr lang="en-US" altLang="zh-CN" sz="3200"/>
          </a:p>
          <a:p>
            <a:pPr marL="0" indent="0" eaLnBrk="1" hangingPunct="1">
              <a:lnSpc>
                <a:spcPct val="130000"/>
              </a:lnSpc>
              <a:buFont typeface="Wingdings" panose="05000000000000000000" pitchFamily="2" charset="2"/>
              <a:buNone/>
              <a:tabLst>
                <a:tab pos="1239520" algn="l"/>
                <a:tab pos="1995170" algn="l"/>
              </a:tabLst>
            </a:pPr>
            <a:r>
              <a:rPr lang="en-US" altLang="zh-CN" sz="3200"/>
              <a:t>	=(</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endParaRPr lang="en-US" altLang="zh-CN" sz="3200"/>
          </a:p>
          <a:p>
            <a:pPr marL="0" indent="0" eaLnBrk="1" hangingPunct="1">
              <a:lnSpc>
                <a:spcPct val="130000"/>
              </a:lnSpc>
              <a:buFont typeface="Wingdings" panose="05000000000000000000" pitchFamily="2" charset="2"/>
              <a:buNone/>
              <a:tabLst>
                <a:tab pos="1239520" algn="l"/>
                <a:tab pos="1995170" algn="l"/>
              </a:tabLst>
            </a:pPr>
            <a:r>
              <a:rPr lang="zh-CN" altLang="en-US" sz="3200"/>
              <a:t>故公式</a:t>
            </a:r>
            <a:r>
              <a:rPr lang="en-US" altLang="zh-CN" sz="3200"/>
              <a:t>G</a:t>
            </a:r>
            <a:r>
              <a:rPr lang="zh-CN" altLang="en-US" sz="3200"/>
              <a:t>是恒假的。</a:t>
            </a:r>
            <a:endParaRPr lang="en-US" altLang="zh-CN"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5" name="Rectangle 3"/>
          <p:cNvSpPr>
            <a:spLocks noGrp="1" noChangeArrowheads="1"/>
          </p:cNvSpPr>
          <p:nvPr>
            <p:ph type="body" idx="1"/>
          </p:nvPr>
        </p:nvSpPr>
        <p:spPr>
          <a:xfrm>
            <a:off x="323850" y="1447800"/>
            <a:ext cx="8424863" cy="5410200"/>
          </a:xfrm>
        </p:spPr>
        <p:txBody>
          <a:bodyPr/>
          <a:lstStyle/>
          <a:p>
            <a:pPr marL="287655" indent="-287655" eaLnBrk="1" hangingPunct="1">
              <a:lnSpc>
                <a:spcPct val="125000"/>
              </a:lnSpc>
              <a:buFont typeface="Wingdings" panose="05000000000000000000" pitchFamily="2" charset="2"/>
              <a:buAutoNum type="arabicPeriod"/>
              <a:tabLst>
                <a:tab pos="1239520" algn="l"/>
                <a:tab pos="1995170" algn="l"/>
              </a:tabLst>
            </a:pPr>
            <a:r>
              <a:rPr lang="zh-CN" altLang="en-US">
                <a:solidFill>
                  <a:schemeClr val="tx2"/>
                </a:solidFill>
              </a:rPr>
              <a:t> </a:t>
            </a:r>
            <a:r>
              <a:rPr lang="zh-CN" altLang="en-US" sz="3300">
                <a:solidFill>
                  <a:schemeClr val="tx2"/>
                </a:solidFill>
              </a:rPr>
              <a:t>把公式化成主析取范式</a:t>
            </a:r>
            <a:r>
              <a:rPr lang="zh-CN" altLang="en-US" sz="3300"/>
              <a:t>，</a:t>
            </a:r>
            <a:br>
              <a:rPr lang="zh-CN" altLang="en-US" sz="3300"/>
            </a:br>
            <a:r>
              <a:rPr lang="zh-CN" altLang="en-US" sz="3300"/>
              <a:t>公式恒假时，主析取范式没有极小项； 公式恒真时，主析取范式有全部极小</a:t>
            </a:r>
            <a:r>
              <a:rPr lang="zh-CN" altLang="en-US"/>
              <a:t>项。</a:t>
            </a:r>
            <a:endParaRPr lang="zh-CN" altLang="en-US"/>
          </a:p>
        </p:txBody>
      </p:sp>
      <p:sp>
        <p:nvSpPr>
          <p:cNvPr id="241666" name="Rectangle 6"/>
          <p:cNvSpPr>
            <a:spLocks noGrp="1" noChangeArrowheads="1"/>
          </p:cNvSpPr>
          <p:nvPr>
            <p:ph type="title"/>
          </p:nvPr>
        </p:nvSpPr>
        <p:spPr>
          <a:xfrm>
            <a:off x="76200" y="333375"/>
            <a:ext cx="9067800" cy="706438"/>
          </a:xfrm>
          <a:noFill/>
        </p:spPr>
        <p:txBody>
          <a:bodyPr/>
          <a:lstStyle/>
          <a:p>
            <a:pPr eaLnBrk="1" hangingPunct="1"/>
            <a:r>
              <a:rPr lang="en-US" altLang="zh-CN" sz="4000" b="1">
                <a:latin typeface="Times New Roman" panose="02020603050405020304" pitchFamily="18" charset="0"/>
              </a:rPr>
              <a:t>7</a:t>
            </a:r>
            <a:r>
              <a:rPr lang="zh-CN" altLang="en-US" sz="4000" b="1">
                <a:latin typeface="Times New Roman" panose="02020603050405020304" pitchFamily="18" charset="0"/>
              </a:rPr>
              <a:t>、</a:t>
            </a:r>
            <a:r>
              <a:rPr lang="en-US" altLang="zh-CN" sz="4000" b="1">
                <a:latin typeface="Times New Roman" panose="02020603050405020304" pitchFamily="18" charset="0"/>
              </a:rPr>
              <a:t>  </a:t>
            </a:r>
            <a:r>
              <a:rPr lang="zh-CN" altLang="en-US" sz="4000" b="1">
                <a:latin typeface="Times New Roman" panose="02020603050405020304" pitchFamily="18" charset="0"/>
              </a:rPr>
              <a:t>判定公式是否恒真的其它方法</a:t>
            </a:r>
            <a:r>
              <a:rPr lang="zh-CN" altLang="en-US" sz="4000"/>
              <a:t> </a:t>
            </a:r>
            <a:endParaRPr lang="zh-CN" altLang="en-US" sz="40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3"/>
          <p:cNvSpPr>
            <a:spLocks noGrp="1" noChangeArrowheads="1"/>
          </p:cNvSpPr>
          <p:nvPr>
            <p:ph type="body" idx="1"/>
          </p:nvPr>
        </p:nvSpPr>
        <p:spPr>
          <a:xfrm>
            <a:off x="152400" y="476250"/>
            <a:ext cx="8451850" cy="5472113"/>
          </a:xfrm>
        </p:spPr>
        <p:txBody>
          <a:bodyPr/>
          <a:lstStyle/>
          <a:p>
            <a:pPr marL="685800" indent="-685800" eaLnBrk="1" hangingPunct="1">
              <a:lnSpc>
                <a:spcPct val="125000"/>
              </a:lnSpc>
              <a:buFont typeface="Wingdings" panose="05000000000000000000" pitchFamily="2" charset="2"/>
              <a:buNone/>
            </a:pPr>
            <a:r>
              <a:rPr lang="en-US" altLang="zh-CN">
                <a:solidFill>
                  <a:schemeClr val="tx2"/>
                </a:solidFill>
              </a:rPr>
              <a:t>2.  </a:t>
            </a:r>
            <a:r>
              <a:rPr lang="zh-CN" altLang="en-US" sz="3200">
                <a:solidFill>
                  <a:schemeClr val="tx2"/>
                </a:solidFill>
              </a:rPr>
              <a:t>一种判定算法</a:t>
            </a:r>
            <a:br>
              <a:rPr lang="zh-CN" altLang="en-US" sz="3200"/>
            </a:br>
            <a:r>
              <a:rPr lang="zh-CN" altLang="en-US" sz="3200"/>
              <a:t>对任给要判定的命题公式</a:t>
            </a:r>
            <a:r>
              <a:rPr lang="en-US" altLang="zh-CN" sz="3200"/>
              <a:t>G，</a:t>
            </a:r>
            <a:r>
              <a:rPr lang="zh-CN" altLang="en-US" sz="3200"/>
              <a:t>设其中有原子</a:t>
            </a:r>
            <a:r>
              <a:rPr lang="en-US" altLang="zh-CN" sz="3200"/>
              <a:t>P</a:t>
            </a:r>
            <a:r>
              <a:rPr lang="en-US" altLang="zh-CN" sz="3200" baseline="-30000"/>
              <a:t>1</a:t>
            </a:r>
            <a:r>
              <a:rPr lang="en-US" altLang="zh-CN" sz="3200"/>
              <a:t>,P</a:t>
            </a:r>
            <a:r>
              <a:rPr lang="en-US" altLang="zh-CN" sz="3200" baseline="-30000"/>
              <a:t>2</a:t>
            </a:r>
            <a:r>
              <a:rPr lang="en-US" altLang="zh-CN" sz="3200"/>
              <a:t>,…,P</a:t>
            </a:r>
            <a:r>
              <a:rPr lang="en-US" altLang="zh-CN" sz="3200" baseline="-30000"/>
              <a:t>n</a:t>
            </a:r>
            <a:r>
              <a:rPr lang="en-US" altLang="zh-CN" sz="3200"/>
              <a:t>，</a:t>
            </a:r>
            <a:r>
              <a:rPr lang="zh-CN" altLang="en-US" sz="3200">
                <a:solidFill>
                  <a:schemeClr val="tx2"/>
                </a:solidFill>
              </a:rPr>
              <a:t>令</a:t>
            </a:r>
            <a:r>
              <a:rPr lang="en-US" altLang="zh-CN" sz="3200">
                <a:solidFill>
                  <a:schemeClr val="tx2"/>
                </a:solidFill>
              </a:rPr>
              <a:t>P</a:t>
            </a:r>
            <a:r>
              <a:rPr lang="en-US" altLang="zh-CN" sz="3200" baseline="-30000">
                <a:solidFill>
                  <a:schemeClr val="tx2"/>
                </a:solidFill>
              </a:rPr>
              <a:t>1</a:t>
            </a:r>
            <a:r>
              <a:rPr lang="zh-CN" altLang="en-US" sz="3200">
                <a:solidFill>
                  <a:schemeClr val="tx2"/>
                </a:solidFill>
              </a:rPr>
              <a:t>取1值</a:t>
            </a:r>
            <a:r>
              <a:rPr lang="zh-CN" altLang="en-US" sz="3200"/>
              <a:t>，求</a:t>
            </a:r>
            <a:r>
              <a:rPr lang="en-US" altLang="zh-CN" sz="3200"/>
              <a:t>G</a:t>
            </a:r>
            <a:r>
              <a:rPr lang="zh-CN" altLang="en-US" sz="3200"/>
              <a:t>的真值，或为1，或为0，或成为新公式</a:t>
            </a:r>
            <a:r>
              <a:rPr lang="en-US" altLang="zh-CN" sz="3200"/>
              <a:t>G</a:t>
            </a:r>
            <a:r>
              <a:rPr lang="en-US" altLang="zh-CN" sz="3200" baseline="-30000"/>
              <a:t>1</a:t>
            </a:r>
            <a:r>
              <a:rPr lang="zh-CN" altLang="en-US" sz="3200"/>
              <a:t>且其中只有原子</a:t>
            </a:r>
            <a:r>
              <a:rPr lang="en-US" altLang="zh-CN" sz="3200"/>
              <a:t>P</a:t>
            </a:r>
            <a:r>
              <a:rPr lang="en-US" altLang="zh-CN" sz="3200" baseline="-30000"/>
              <a:t>2</a:t>
            </a:r>
            <a:r>
              <a:rPr lang="en-US" altLang="zh-CN" sz="3200"/>
              <a:t>,…, P</a:t>
            </a:r>
            <a:r>
              <a:rPr lang="en-US" altLang="zh-CN" sz="3200" baseline="-30000"/>
              <a:t>n</a:t>
            </a:r>
            <a:r>
              <a:rPr lang="en-US" altLang="zh-CN" sz="3200"/>
              <a:t>，</a:t>
            </a:r>
            <a:r>
              <a:rPr lang="zh-CN" altLang="en-US" sz="3200">
                <a:solidFill>
                  <a:schemeClr val="tx2"/>
                </a:solidFill>
              </a:rPr>
              <a:t>再令</a:t>
            </a:r>
            <a:r>
              <a:rPr lang="en-US" altLang="zh-CN" sz="3200">
                <a:solidFill>
                  <a:schemeClr val="tx2"/>
                </a:solidFill>
              </a:rPr>
              <a:t>P</a:t>
            </a:r>
            <a:r>
              <a:rPr lang="en-US" altLang="zh-CN" sz="3200" baseline="-30000">
                <a:solidFill>
                  <a:schemeClr val="tx2"/>
                </a:solidFill>
              </a:rPr>
              <a:t>1</a:t>
            </a:r>
            <a:r>
              <a:rPr lang="zh-CN" altLang="en-US" sz="3200">
                <a:solidFill>
                  <a:schemeClr val="tx2"/>
                </a:solidFill>
              </a:rPr>
              <a:t>取0值</a:t>
            </a:r>
            <a:r>
              <a:rPr lang="zh-CN" altLang="en-US" sz="3200"/>
              <a:t>，求</a:t>
            </a:r>
            <a:r>
              <a:rPr lang="en-US" altLang="zh-CN" sz="3200"/>
              <a:t>G</a:t>
            </a:r>
            <a:r>
              <a:rPr lang="zh-CN" altLang="en-US" sz="3200"/>
              <a:t>真值</a:t>
            </a:r>
            <a:r>
              <a:rPr lang="en-US" altLang="zh-CN" sz="3200"/>
              <a:t>.</a:t>
            </a:r>
            <a:r>
              <a:rPr lang="zh-CN" altLang="en-US" sz="3200"/>
              <a:t>如此继续，到最终只含0或1为止，若最终结果全为1，则公式</a:t>
            </a:r>
            <a:r>
              <a:rPr lang="en-US" altLang="zh-CN" sz="3200"/>
              <a:t>G</a:t>
            </a:r>
            <a:r>
              <a:rPr lang="zh-CN" altLang="en-US" sz="3200"/>
              <a:t>恒真，若最终结果全为0，则公式</a:t>
            </a:r>
            <a:r>
              <a:rPr lang="en-US" altLang="zh-CN" sz="3200"/>
              <a:t>G</a:t>
            </a:r>
            <a:r>
              <a:rPr lang="zh-CN" altLang="en-US" sz="3200"/>
              <a:t>恒假，若最终结果有1，有0，则是可满足的。 </a:t>
            </a:r>
            <a:endParaRPr lang="zh-CN" altLang="en-US" sz="3200"/>
          </a:p>
          <a:p>
            <a:pPr marL="685800" indent="-685800" eaLnBrk="1" hangingPunct="1"/>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ChangeArrowheads="1"/>
          </p:cNvSpPr>
          <p:nvPr>
            <p:ph type="title"/>
          </p:nvPr>
        </p:nvSpPr>
        <p:spPr>
          <a:xfrm>
            <a:off x="0" y="260350"/>
            <a:ext cx="8534400" cy="646113"/>
          </a:xfrm>
        </p:spPr>
        <p:txBody>
          <a:bodyPr/>
          <a:lstStyle/>
          <a:p>
            <a:pPr eaLnBrk="1" hangingPunct="1"/>
            <a:r>
              <a:rPr lang="en-US" altLang="zh-CN" sz="3600" b="1">
                <a:latin typeface="Times New Roman" panose="02020603050405020304" pitchFamily="18" charset="0"/>
              </a:rPr>
              <a:t>2.</a:t>
            </a:r>
            <a:r>
              <a:rPr lang="zh-CN" altLang="en-US" sz="3600" b="1">
                <a:latin typeface="Times New Roman" panose="02020603050405020304" pitchFamily="18" charset="0"/>
              </a:rPr>
              <a:t>一种判定算法</a:t>
            </a:r>
            <a:r>
              <a:rPr lang="en-US" altLang="zh-CN" sz="3600" b="1">
                <a:latin typeface="Times New Roman" panose="02020603050405020304" pitchFamily="18" charset="0"/>
              </a:rPr>
              <a:t>---</a:t>
            </a:r>
            <a:r>
              <a:rPr lang="zh-CN" altLang="en-US" sz="3600" b="1">
                <a:latin typeface="Times New Roman" panose="02020603050405020304" pitchFamily="18" charset="0"/>
              </a:rPr>
              <a:t>例</a:t>
            </a:r>
            <a:r>
              <a:rPr lang="en-US" altLang="zh-CN" sz="3600" b="1">
                <a:latin typeface="Times New Roman" panose="02020603050405020304" pitchFamily="18" charset="0"/>
              </a:rPr>
              <a:t>3</a:t>
            </a:r>
            <a:r>
              <a:rPr lang="zh-CN" altLang="en-US" sz="3600" b="1">
                <a:latin typeface="Times New Roman" panose="02020603050405020304" pitchFamily="18" charset="0"/>
              </a:rPr>
              <a:t>.</a:t>
            </a:r>
            <a:r>
              <a:rPr lang="en-US" altLang="zh-CN" sz="3600" b="1">
                <a:latin typeface="Times New Roman" panose="02020603050405020304" pitchFamily="18" charset="0"/>
              </a:rPr>
              <a:t>1</a:t>
            </a:r>
            <a:r>
              <a:rPr lang="zh-CN" altLang="en-US" sz="3600" b="1">
                <a:latin typeface="Times New Roman" panose="02020603050405020304" pitchFamily="18" charset="0"/>
              </a:rPr>
              <a:t>.</a:t>
            </a:r>
            <a:r>
              <a:rPr lang="en-US" altLang="zh-CN" sz="3600" b="1">
                <a:latin typeface="Times New Roman" panose="02020603050405020304" pitchFamily="18" charset="0"/>
              </a:rPr>
              <a:t>6</a:t>
            </a:r>
            <a:endParaRPr lang="zh-CN" altLang="en-US" sz="3600"/>
          </a:p>
        </p:txBody>
      </p:sp>
      <p:grpSp>
        <p:nvGrpSpPr>
          <p:cNvPr id="244738" name="Group 26"/>
          <p:cNvGrpSpPr/>
          <p:nvPr/>
        </p:nvGrpSpPr>
        <p:grpSpPr bwMode="auto">
          <a:xfrm>
            <a:off x="762000" y="1279525"/>
            <a:ext cx="7391400" cy="5045075"/>
            <a:chOff x="480" y="806"/>
            <a:chExt cx="4656" cy="3178"/>
          </a:xfrm>
        </p:grpSpPr>
        <p:sp>
          <p:nvSpPr>
            <p:cNvPr id="244739" name="Rectangle 5"/>
            <p:cNvSpPr>
              <a:spLocks noChangeArrowheads="1"/>
            </p:cNvSpPr>
            <p:nvPr/>
          </p:nvSpPr>
          <p:spPr bwMode="auto">
            <a:xfrm>
              <a:off x="1872" y="806"/>
              <a:ext cx="3264" cy="37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 </a:t>
              </a:r>
              <a:endParaRPr lang="en-US" altLang="zh-CN" sz="3200">
                <a:sym typeface="Symbol" panose="05050102010706020507" pitchFamily="2" charset="2"/>
              </a:endParaRPr>
            </a:p>
          </p:txBody>
        </p:sp>
        <p:sp>
          <p:nvSpPr>
            <p:cNvPr id="244740" name="Line 6"/>
            <p:cNvSpPr>
              <a:spLocks noChangeShapeType="1"/>
            </p:cNvSpPr>
            <p:nvPr/>
          </p:nvSpPr>
          <p:spPr bwMode="auto">
            <a:xfrm flipH="1">
              <a:off x="2688" y="1171"/>
              <a:ext cx="672" cy="576"/>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1" name="Line 7"/>
            <p:cNvSpPr>
              <a:spLocks noChangeShapeType="1"/>
            </p:cNvSpPr>
            <p:nvPr/>
          </p:nvSpPr>
          <p:spPr bwMode="auto">
            <a:xfrm>
              <a:off x="3360" y="1171"/>
              <a:ext cx="1200" cy="624"/>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2" name="Line 9"/>
            <p:cNvSpPr>
              <a:spLocks noChangeShapeType="1"/>
            </p:cNvSpPr>
            <p:nvPr/>
          </p:nvSpPr>
          <p:spPr bwMode="auto">
            <a:xfrm flipH="1">
              <a:off x="1584" y="2131"/>
              <a:ext cx="576" cy="576"/>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3" name="Line 10"/>
            <p:cNvSpPr>
              <a:spLocks noChangeShapeType="1"/>
            </p:cNvSpPr>
            <p:nvPr/>
          </p:nvSpPr>
          <p:spPr bwMode="auto">
            <a:xfrm>
              <a:off x="2160" y="2131"/>
              <a:ext cx="1200" cy="624"/>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4" name="Rectangle 11"/>
            <p:cNvSpPr>
              <a:spLocks noChangeArrowheads="1"/>
            </p:cNvSpPr>
            <p:nvPr/>
          </p:nvSpPr>
          <p:spPr bwMode="auto">
            <a:xfrm>
              <a:off x="2256" y="126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P</a:t>
              </a:r>
              <a:r>
                <a:rPr lang="zh-CN" altLang="en-US" sz="2400">
                  <a:solidFill>
                    <a:srgbClr val="FFFF00"/>
                  </a:solidFill>
                </a:rPr>
                <a:t>取1值</a:t>
              </a:r>
              <a:r>
                <a:rPr lang="zh-CN" altLang="en-US" sz="2400" b="0">
                  <a:solidFill>
                    <a:srgbClr val="EFFE7C"/>
                  </a:solidFill>
                </a:rPr>
                <a:t> </a:t>
              </a:r>
              <a:endParaRPr lang="zh-CN" altLang="en-US" sz="2400" b="0">
                <a:solidFill>
                  <a:srgbClr val="EFFE7C"/>
                </a:solidFill>
                <a:latin typeface="Arial" panose="020B0604020202020204" pitchFamily="34" charset="0"/>
              </a:endParaRPr>
            </a:p>
          </p:txBody>
        </p:sp>
        <p:sp>
          <p:nvSpPr>
            <p:cNvPr id="244745" name="Rectangle 12"/>
            <p:cNvSpPr>
              <a:spLocks noChangeArrowheads="1"/>
            </p:cNvSpPr>
            <p:nvPr/>
          </p:nvSpPr>
          <p:spPr bwMode="auto">
            <a:xfrm>
              <a:off x="4080" y="126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P</a:t>
              </a:r>
              <a:r>
                <a:rPr lang="zh-CN" altLang="en-US" sz="2400">
                  <a:solidFill>
                    <a:srgbClr val="FFFF00"/>
                  </a:solidFill>
                </a:rPr>
                <a:t>取0值</a:t>
              </a:r>
              <a:r>
                <a:rPr lang="zh-CN" altLang="en-US" sz="2400" b="0">
                  <a:solidFill>
                    <a:srgbClr val="EFFE7C"/>
                  </a:solidFill>
                </a:rPr>
                <a:t> </a:t>
              </a:r>
              <a:endParaRPr lang="zh-CN" altLang="en-US" sz="2400" b="0">
                <a:solidFill>
                  <a:srgbClr val="EFFE7C"/>
                </a:solidFill>
                <a:latin typeface="Arial" panose="020B0604020202020204" pitchFamily="34" charset="0"/>
              </a:endParaRPr>
            </a:p>
          </p:txBody>
        </p:sp>
        <p:sp>
          <p:nvSpPr>
            <p:cNvPr id="244746" name="Rectangle 13"/>
            <p:cNvSpPr>
              <a:spLocks noChangeArrowheads="1"/>
            </p:cNvSpPr>
            <p:nvPr/>
          </p:nvSpPr>
          <p:spPr bwMode="auto">
            <a:xfrm>
              <a:off x="1344" y="1747"/>
              <a:ext cx="1872" cy="37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endParaRPr lang="en-US" altLang="zh-CN" sz="3200">
                <a:sym typeface="Symbol" panose="05050102010706020507" pitchFamily="2" charset="2"/>
              </a:endParaRPr>
            </a:p>
          </p:txBody>
        </p:sp>
        <p:sp>
          <p:nvSpPr>
            <p:cNvPr id="244747" name="Rectangle 14"/>
            <p:cNvSpPr>
              <a:spLocks noChangeArrowheads="1"/>
            </p:cNvSpPr>
            <p:nvPr/>
          </p:nvSpPr>
          <p:spPr bwMode="auto">
            <a:xfrm>
              <a:off x="1152" y="2707"/>
              <a:ext cx="912" cy="37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R</a:t>
              </a:r>
              <a:r>
                <a:rPr lang="en-US" altLang="zh-CN" sz="3200">
                  <a:sym typeface="Symbol" panose="05050102010706020507" pitchFamily="2" charset="2"/>
                </a:rPr>
                <a:t></a:t>
              </a:r>
              <a:r>
                <a:rPr lang="en-US" altLang="zh-CN" sz="3200"/>
                <a:t>R</a:t>
              </a:r>
              <a:endParaRPr lang="en-US" altLang="zh-CN" sz="3200">
                <a:sym typeface="Symbol" panose="05050102010706020507" pitchFamily="2" charset="2"/>
              </a:endParaRPr>
            </a:p>
          </p:txBody>
        </p:sp>
        <p:sp>
          <p:nvSpPr>
            <p:cNvPr id="244748" name="Line 15"/>
            <p:cNvSpPr>
              <a:spLocks noChangeShapeType="1"/>
            </p:cNvSpPr>
            <p:nvPr/>
          </p:nvSpPr>
          <p:spPr bwMode="auto">
            <a:xfrm flipH="1">
              <a:off x="960" y="3091"/>
              <a:ext cx="576" cy="576"/>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9" name="Line 16"/>
            <p:cNvSpPr>
              <a:spLocks noChangeShapeType="1"/>
            </p:cNvSpPr>
            <p:nvPr/>
          </p:nvSpPr>
          <p:spPr bwMode="auto">
            <a:xfrm>
              <a:off x="1536" y="3091"/>
              <a:ext cx="1200" cy="624"/>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50" name="Rectangle 17"/>
            <p:cNvSpPr>
              <a:spLocks noChangeArrowheads="1"/>
            </p:cNvSpPr>
            <p:nvPr/>
          </p:nvSpPr>
          <p:spPr bwMode="auto">
            <a:xfrm>
              <a:off x="1056" y="222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Q</a:t>
              </a:r>
              <a:r>
                <a:rPr lang="zh-CN" altLang="en-US" sz="2400">
                  <a:solidFill>
                    <a:srgbClr val="FFFF00"/>
                  </a:solidFill>
                </a:rPr>
                <a:t>取1值</a:t>
              </a:r>
              <a:r>
                <a:rPr lang="zh-CN" altLang="en-US" sz="2400" b="0">
                  <a:solidFill>
                    <a:srgbClr val="FFFF00"/>
                  </a:solidFill>
                </a:rPr>
                <a:t> </a:t>
              </a:r>
              <a:endParaRPr lang="zh-CN" altLang="en-US" sz="2400" b="0">
                <a:solidFill>
                  <a:srgbClr val="FFFF00"/>
                </a:solidFill>
                <a:latin typeface="Arial" panose="020B0604020202020204" pitchFamily="34" charset="0"/>
              </a:endParaRPr>
            </a:p>
          </p:txBody>
        </p:sp>
        <p:sp>
          <p:nvSpPr>
            <p:cNvPr id="244751" name="Rectangle 18"/>
            <p:cNvSpPr>
              <a:spLocks noChangeArrowheads="1"/>
            </p:cNvSpPr>
            <p:nvPr/>
          </p:nvSpPr>
          <p:spPr bwMode="auto">
            <a:xfrm>
              <a:off x="2832" y="222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Q</a:t>
              </a:r>
              <a:r>
                <a:rPr lang="zh-CN" altLang="en-US" sz="2400">
                  <a:solidFill>
                    <a:srgbClr val="FFFF00"/>
                  </a:solidFill>
                </a:rPr>
                <a:t>取0值</a:t>
              </a:r>
              <a:r>
                <a:rPr lang="zh-CN" altLang="en-US" sz="2400" b="0">
                  <a:solidFill>
                    <a:srgbClr val="FFFF00"/>
                  </a:solidFill>
                </a:rPr>
                <a:t> </a:t>
              </a:r>
              <a:endParaRPr lang="zh-CN" altLang="en-US" sz="2400" b="0">
                <a:solidFill>
                  <a:srgbClr val="FFFF00"/>
                </a:solidFill>
                <a:latin typeface="Arial" panose="020B0604020202020204" pitchFamily="34" charset="0"/>
              </a:endParaRPr>
            </a:p>
          </p:txBody>
        </p:sp>
        <p:sp>
          <p:nvSpPr>
            <p:cNvPr id="244752" name="Rectangle 19"/>
            <p:cNvSpPr>
              <a:spLocks noChangeArrowheads="1"/>
            </p:cNvSpPr>
            <p:nvPr/>
          </p:nvSpPr>
          <p:spPr bwMode="auto">
            <a:xfrm>
              <a:off x="480" y="318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R</a:t>
              </a:r>
              <a:r>
                <a:rPr lang="zh-CN" altLang="en-US" sz="2400">
                  <a:solidFill>
                    <a:srgbClr val="FFFF00"/>
                  </a:solidFill>
                </a:rPr>
                <a:t>取1值</a:t>
              </a:r>
              <a:r>
                <a:rPr lang="zh-CN" altLang="en-US" sz="2400" b="0">
                  <a:solidFill>
                    <a:srgbClr val="EFFE7C"/>
                  </a:solidFill>
                </a:rPr>
                <a:t> </a:t>
              </a:r>
              <a:endParaRPr lang="zh-CN" altLang="en-US" sz="2400" b="0">
                <a:solidFill>
                  <a:srgbClr val="EFFE7C"/>
                </a:solidFill>
                <a:latin typeface="Arial" panose="020B0604020202020204" pitchFamily="34" charset="0"/>
              </a:endParaRPr>
            </a:p>
          </p:txBody>
        </p:sp>
        <p:sp>
          <p:nvSpPr>
            <p:cNvPr id="244753" name="Rectangle 20"/>
            <p:cNvSpPr>
              <a:spLocks noChangeArrowheads="1"/>
            </p:cNvSpPr>
            <p:nvPr/>
          </p:nvSpPr>
          <p:spPr bwMode="auto">
            <a:xfrm>
              <a:off x="2112" y="318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R</a:t>
              </a:r>
              <a:r>
                <a:rPr lang="zh-CN" altLang="en-US" sz="2400">
                  <a:solidFill>
                    <a:srgbClr val="FFFF00"/>
                  </a:solidFill>
                </a:rPr>
                <a:t>取0值</a:t>
              </a:r>
              <a:r>
                <a:rPr lang="zh-CN" altLang="en-US" sz="2400" b="0">
                  <a:solidFill>
                    <a:srgbClr val="EFFE7C"/>
                  </a:solidFill>
                </a:rPr>
                <a:t> </a:t>
              </a:r>
              <a:endParaRPr lang="zh-CN" altLang="en-US" sz="2400" b="0">
                <a:solidFill>
                  <a:srgbClr val="EFFE7C"/>
                </a:solidFill>
                <a:latin typeface="Arial" panose="020B0604020202020204" pitchFamily="34" charset="0"/>
              </a:endParaRPr>
            </a:p>
          </p:txBody>
        </p:sp>
        <p:sp>
          <p:nvSpPr>
            <p:cNvPr id="244754" name="Rectangle 21"/>
            <p:cNvSpPr>
              <a:spLocks noChangeArrowheads="1"/>
            </p:cNvSpPr>
            <p:nvPr/>
          </p:nvSpPr>
          <p:spPr bwMode="auto">
            <a:xfrm>
              <a:off x="720" y="3619"/>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1</a:t>
              </a:r>
              <a:endParaRPr lang="en-US" altLang="zh-CN" sz="3200">
                <a:sym typeface="Symbol" panose="05050102010706020507" pitchFamily="2" charset="2"/>
              </a:endParaRPr>
            </a:p>
          </p:txBody>
        </p:sp>
        <p:sp>
          <p:nvSpPr>
            <p:cNvPr id="244755" name="Rectangle 22"/>
            <p:cNvSpPr>
              <a:spLocks noChangeArrowheads="1"/>
            </p:cNvSpPr>
            <p:nvPr/>
          </p:nvSpPr>
          <p:spPr bwMode="auto">
            <a:xfrm>
              <a:off x="2640" y="3619"/>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1</a:t>
              </a:r>
              <a:endParaRPr lang="en-US" altLang="zh-CN" sz="3200">
                <a:sym typeface="Symbol" panose="05050102010706020507" pitchFamily="2" charset="2"/>
              </a:endParaRPr>
            </a:p>
          </p:txBody>
        </p:sp>
        <p:sp>
          <p:nvSpPr>
            <p:cNvPr id="244756" name="Rectangle 23"/>
            <p:cNvSpPr>
              <a:spLocks noChangeArrowheads="1"/>
            </p:cNvSpPr>
            <p:nvPr/>
          </p:nvSpPr>
          <p:spPr bwMode="auto">
            <a:xfrm>
              <a:off x="3216" y="270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1</a:t>
              </a:r>
              <a:endParaRPr lang="en-US" altLang="zh-CN" sz="3200">
                <a:sym typeface="Symbol" panose="05050102010706020507" pitchFamily="2" charset="2"/>
              </a:endParaRPr>
            </a:p>
          </p:txBody>
        </p:sp>
        <p:sp>
          <p:nvSpPr>
            <p:cNvPr id="244757" name="Rectangle 24"/>
            <p:cNvSpPr>
              <a:spLocks noChangeArrowheads="1"/>
            </p:cNvSpPr>
            <p:nvPr/>
          </p:nvSpPr>
          <p:spPr bwMode="auto">
            <a:xfrm>
              <a:off x="4416" y="174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1</a:t>
              </a:r>
              <a:endParaRPr lang="en-US" altLang="zh-CN" sz="3200">
                <a:sym typeface="Symbol" panose="05050102010706020507" pitchFamily="2" charset="2"/>
              </a:endParaRPr>
            </a:p>
          </p:txBody>
        </p:sp>
      </p:gr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xfrm>
            <a:off x="107950" y="188913"/>
            <a:ext cx="8534400" cy="708025"/>
          </a:xfrm>
        </p:spPr>
        <p:txBody>
          <a:bodyPr/>
          <a:lstStyle/>
          <a:p>
            <a:pPr eaLnBrk="1" hangingPunct="1"/>
            <a:r>
              <a:rPr lang="zh-CN" altLang="en-US" sz="4000" b="1">
                <a:latin typeface="Times New Roman" panose="02020603050405020304" pitchFamily="18" charset="0"/>
              </a:rPr>
              <a:t>补充</a:t>
            </a:r>
            <a:r>
              <a:rPr lang="en-US" altLang="zh-CN" sz="4000" b="1">
                <a:latin typeface="Times New Roman" panose="02020603050405020304" pitchFamily="18" charset="0"/>
              </a:rPr>
              <a:t>:</a:t>
            </a:r>
            <a:r>
              <a:rPr lang="zh-CN" altLang="en-US" sz="4000" b="1">
                <a:latin typeface="Times New Roman" panose="02020603050405020304" pitchFamily="18" charset="0"/>
              </a:rPr>
              <a:t>主合取范式</a:t>
            </a:r>
            <a:r>
              <a:rPr lang="zh-CN" altLang="en-US" sz="4000"/>
              <a:t> </a:t>
            </a:r>
            <a:endParaRPr lang="zh-CN" altLang="en-US" sz="4000"/>
          </a:p>
        </p:txBody>
      </p:sp>
      <p:sp>
        <p:nvSpPr>
          <p:cNvPr id="130051" name="Rectangle 3"/>
          <p:cNvSpPr>
            <a:spLocks noGrp="1" noChangeArrowheads="1"/>
          </p:cNvSpPr>
          <p:nvPr>
            <p:ph type="body" idx="1"/>
          </p:nvPr>
        </p:nvSpPr>
        <p:spPr>
          <a:xfrm>
            <a:off x="107950" y="836613"/>
            <a:ext cx="8785225" cy="2879725"/>
          </a:xfrm>
        </p:spPr>
        <p:txBody>
          <a:bodyPr/>
          <a:lstStyle/>
          <a:p>
            <a:pPr marL="0" indent="0" eaLnBrk="1" hangingPunct="1">
              <a:lnSpc>
                <a:spcPct val="110000"/>
              </a:lnSpc>
              <a:buFont typeface="Wingdings" panose="05000000000000000000" pitchFamily="2" charset="2"/>
              <a:buNone/>
              <a:tabLst>
                <a:tab pos="1239520" algn="l"/>
                <a:tab pos="1995170" algn="l"/>
              </a:tabLst>
            </a:pPr>
            <a:r>
              <a:rPr lang="zh-CN" altLang="en-US" sz="3200">
                <a:solidFill>
                  <a:srgbClr val="FFFFFF"/>
                </a:solidFill>
                <a:latin typeface="宋体" panose="02010600030101010101" pitchFamily="2" charset="-122"/>
              </a:rPr>
              <a:t>模仿主析取范式概念，引进主合取范式的概念</a:t>
            </a:r>
            <a:r>
              <a:rPr lang="zh-CN" altLang="en-US" sz="3200"/>
              <a:t>。</a:t>
            </a:r>
            <a:endParaRPr lang="zh-CN" altLang="en-US" sz="3200"/>
          </a:p>
          <a:p>
            <a:pPr marL="0" indent="0" eaLnBrk="1" hangingPunct="1">
              <a:lnSpc>
                <a:spcPct val="110000"/>
              </a:lnSpc>
              <a:tabLst>
                <a:tab pos="1239520" algn="l"/>
                <a:tab pos="1995170" algn="l"/>
              </a:tabLst>
            </a:pPr>
            <a:r>
              <a:rPr lang="zh-CN" altLang="en-US" sz="3200"/>
              <a:t>定义：设</a:t>
            </a:r>
            <a:r>
              <a:rPr lang="en-US" altLang="zh-CN" sz="3200"/>
              <a:t>P</a:t>
            </a:r>
            <a:r>
              <a:rPr lang="en-US" altLang="zh-CN" sz="3200" baseline="-25000"/>
              <a:t>1</a:t>
            </a:r>
            <a:r>
              <a:rPr lang="zh-CN" altLang="en-US" sz="3200"/>
              <a:t>，</a:t>
            </a:r>
            <a:r>
              <a:rPr lang="en-US" altLang="zh-CN" sz="3200"/>
              <a:t>…</a:t>
            </a:r>
            <a:r>
              <a:rPr lang="zh-CN" altLang="en-US" sz="3200"/>
              <a:t>，</a:t>
            </a:r>
            <a:r>
              <a:rPr lang="en-US" altLang="zh-CN" sz="3200"/>
              <a:t>P</a:t>
            </a:r>
            <a:r>
              <a:rPr lang="en-US" altLang="zh-CN" sz="3200" baseline="-25000"/>
              <a:t>n</a:t>
            </a:r>
            <a:r>
              <a:rPr lang="zh-CN" altLang="en-US" sz="3200"/>
              <a:t>是</a:t>
            </a:r>
            <a:r>
              <a:rPr lang="en-US" altLang="zh-CN" sz="3200"/>
              <a:t>n</a:t>
            </a:r>
            <a:r>
              <a:rPr lang="zh-CN" altLang="en-US" sz="3200"/>
              <a:t>个不同原子，一个子句如果恰好包含所有这</a:t>
            </a:r>
            <a:r>
              <a:rPr lang="en-US" altLang="zh-CN" sz="3200"/>
              <a:t>n</a:t>
            </a:r>
            <a:r>
              <a:rPr lang="zh-CN" altLang="en-US" sz="3200"/>
              <a:t>个原子或其否定，且其排列顺序与</a:t>
            </a:r>
            <a:r>
              <a:rPr lang="en-US" altLang="zh-CN" sz="3200"/>
              <a:t>P</a:t>
            </a:r>
            <a:r>
              <a:rPr lang="en-US" altLang="zh-CN" sz="3200" baseline="-25000"/>
              <a:t>1</a:t>
            </a:r>
            <a:r>
              <a:rPr lang="zh-CN" altLang="en-US" sz="3200"/>
              <a:t>，</a:t>
            </a:r>
            <a:r>
              <a:rPr lang="en-US" altLang="zh-CN" sz="3200"/>
              <a:t>…</a:t>
            </a:r>
            <a:r>
              <a:rPr lang="zh-CN" altLang="en-US" sz="3200"/>
              <a:t>，</a:t>
            </a:r>
            <a:r>
              <a:rPr lang="en-US" altLang="zh-CN" sz="3200"/>
              <a:t>P</a:t>
            </a:r>
            <a:r>
              <a:rPr lang="en-US" altLang="zh-CN" sz="3200" baseline="-25000"/>
              <a:t>n</a:t>
            </a:r>
            <a:r>
              <a:rPr lang="zh-CN" altLang="en-US" sz="3200"/>
              <a:t>的顺序一致，则称此子句为关于</a:t>
            </a:r>
            <a:r>
              <a:rPr lang="en-US" altLang="zh-CN" sz="3200"/>
              <a:t>P</a:t>
            </a:r>
            <a:r>
              <a:rPr lang="en-US" altLang="zh-CN" sz="3200" baseline="-25000"/>
              <a:t>1</a:t>
            </a:r>
            <a:r>
              <a:rPr lang="zh-CN" altLang="en-US" sz="3200"/>
              <a:t>，</a:t>
            </a:r>
            <a:r>
              <a:rPr lang="en-US" altLang="zh-CN" sz="3200"/>
              <a:t>…</a:t>
            </a:r>
            <a:r>
              <a:rPr lang="zh-CN" altLang="en-US" sz="3200"/>
              <a:t>，</a:t>
            </a:r>
            <a:r>
              <a:rPr lang="en-US" altLang="zh-CN" sz="3200"/>
              <a:t>P</a:t>
            </a:r>
            <a:r>
              <a:rPr lang="en-US" altLang="zh-CN" sz="3200" baseline="-25000"/>
              <a:t>n</a:t>
            </a:r>
            <a:r>
              <a:rPr lang="zh-CN" altLang="en-US" sz="3200"/>
              <a:t>的一个</a:t>
            </a:r>
            <a:r>
              <a:rPr lang="zh-CN" altLang="en-US" sz="3200">
                <a:solidFill>
                  <a:srgbClr val="FFC000"/>
                </a:solidFill>
              </a:rPr>
              <a:t>极大项</a:t>
            </a:r>
            <a:r>
              <a:rPr lang="zh-CN" altLang="en-US" sz="3200"/>
              <a:t>。</a:t>
            </a:r>
            <a:endParaRPr lang="zh-CN" altLang="en-US" sz="2000">
              <a:solidFill>
                <a:schemeClr val="tx2"/>
              </a:solidFill>
            </a:endParaRPr>
          </a:p>
        </p:txBody>
      </p:sp>
      <p:sp>
        <p:nvSpPr>
          <p:cNvPr id="2" name="文本框 1"/>
          <p:cNvSpPr txBox="1">
            <a:spLocks noChangeArrowheads="1"/>
          </p:cNvSpPr>
          <p:nvPr/>
        </p:nvSpPr>
        <p:spPr bwMode="auto">
          <a:xfrm>
            <a:off x="107950" y="3735388"/>
            <a:ext cx="4953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200" b="0"/>
              <a:t>例：对于</a:t>
            </a:r>
            <a:r>
              <a:rPr lang="en-US" altLang="zh-CN" sz="3200" b="0"/>
              <a:t>P</a:t>
            </a:r>
            <a:r>
              <a:rPr lang="zh-CN" altLang="en-US" sz="3200" b="0"/>
              <a:t>，</a:t>
            </a:r>
            <a:r>
              <a:rPr lang="en-US" altLang="zh-CN" sz="3200" b="0"/>
              <a:t>Q</a:t>
            </a:r>
            <a:r>
              <a:rPr lang="zh-CN" altLang="en-US" sz="3200" b="0"/>
              <a:t>而言的极大项：</a:t>
            </a:r>
            <a:endParaRPr lang="zh-CN" altLang="en-US" sz="3200" b="0"/>
          </a:p>
        </p:txBody>
      </p:sp>
      <p:sp>
        <p:nvSpPr>
          <p:cNvPr id="3" name="文本框 2"/>
          <p:cNvSpPr txBox="1">
            <a:spLocks noChangeArrowheads="1"/>
          </p:cNvSpPr>
          <p:nvPr/>
        </p:nvSpPr>
        <p:spPr bwMode="auto">
          <a:xfrm>
            <a:off x="2339975" y="4257675"/>
            <a:ext cx="179387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200" b="0">
                <a:solidFill>
                  <a:schemeClr val="tx2"/>
                </a:solidFill>
              </a:rPr>
              <a:t>极大项</a:t>
            </a:r>
            <a:endParaRPr lang="en-US" altLang="zh-CN" sz="3200" b="0">
              <a:solidFill>
                <a:schemeClr val="tx2"/>
              </a:solidFill>
            </a:endParaRPr>
          </a:p>
          <a:p>
            <a:pPr>
              <a:spcBef>
                <a:spcPct val="0"/>
              </a:spcBef>
              <a:buClrTx/>
              <a:buSzTx/>
              <a:buFontTx/>
              <a:buNone/>
            </a:pPr>
            <a:r>
              <a:rPr lang="zh-CN" altLang="en-US" sz="3200"/>
              <a:t>   </a:t>
            </a:r>
            <a:r>
              <a:rPr lang="en-US" altLang="zh-CN" sz="3200"/>
              <a:t>P</a:t>
            </a:r>
            <a:r>
              <a:rPr lang="en-US" altLang="zh-CN" sz="3200">
                <a:cs typeface="Times New Roman" panose="02020603050405020304" pitchFamily="18" charset="0"/>
                <a:sym typeface="Symbol" panose="05050102010706020507" pitchFamily="2" charset="2"/>
              </a:rPr>
              <a:t></a:t>
            </a:r>
            <a:r>
              <a:rPr lang="en-US" altLang="zh-CN" sz="3200"/>
              <a:t>Q</a:t>
            </a:r>
            <a:endParaRPr lang="en-US" altLang="zh-CN" sz="3200"/>
          </a:p>
          <a:p>
            <a:pPr>
              <a:spcBef>
                <a:spcPct val="0"/>
              </a:spcBef>
              <a:buClrTx/>
              <a:buSzTx/>
              <a:buFontTx/>
              <a:buNone/>
            </a:pPr>
            <a:r>
              <a:rPr lang="zh-CN" altLang="en-US" sz="3200"/>
              <a:t>   </a:t>
            </a:r>
            <a:r>
              <a:rPr lang="en-US" altLang="zh-CN" sz="3200"/>
              <a:t>P</a:t>
            </a:r>
            <a:r>
              <a:rPr lang="en-US" altLang="zh-CN" sz="3200">
                <a:cs typeface="Times New Roman" panose="02020603050405020304" pitchFamily="18" charset="0"/>
                <a:sym typeface="Symbol" panose="05050102010706020507" pitchFamily="2" charset="2"/>
              </a:rPr>
              <a:t>  </a:t>
            </a:r>
            <a:r>
              <a:rPr lang="en-US" altLang="zh-CN" sz="3200"/>
              <a:t>Q</a:t>
            </a:r>
            <a:endParaRPr lang="en-US" altLang="zh-CN" sz="3200"/>
          </a:p>
          <a:p>
            <a:pPr>
              <a:spcBef>
                <a:spcPct val="0"/>
              </a:spcBef>
              <a:buClrTx/>
              <a:buSzTx/>
              <a:buFontTx/>
              <a:buNone/>
            </a:pPr>
            <a:r>
              <a:rPr lang="en-US" altLang="zh-CN" sz="3200">
                <a:cs typeface="Times New Roman" panose="02020603050405020304" pitchFamily="18" charset="0"/>
                <a:sym typeface="Symbol" panose="05050102010706020507" pitchFamily="2" charset="2"/>
              </a:rPr>
              <a:t></a:t>
            </a:r>
            <a:r>
              <a:rPr lang="en-US" altLang="zh-CN" sz="3200"/>
              <a:t>P</a:t>
            </a:r>
            <a:r>
              <a:rPr lang="en-US" altLang="zh-CN" sz="3200">
                <a:cs typeface="Times New Roman" panose="02020603050405020304" pitchFamily="18" charset="0"/>
                <a:sym typeface="Symbol" panose="05050102010706020507" pitchFamily="2" charset="2"/>
              </a:rPr>
              <a:t> </a:t>
            </a:r>
            <a:r>
              <a:rPr lang="en-US" altLang="zh-CN" sz="3200"/>
              <a:t>Q</a:t>
            </a:r>
            <a:endParaRPr lang="en-US" altLang="zh-CN" sz="3200"/>
          </a:p>
          <a:p>
            <a:pPr>
              <a:spcBef>
                <a:spcPct val="0"/>
              </a:spcBef>
              <a:buClrTx/>
              <a:buSzTx/>
              <a:buFontTx/>
              <a:buNone/>
            </a:pPr>
            <a:r>
              <a:rPr lang="en-US" altLang="zh-CN" sz="3200">
                <a:cs typeface="Times New Roman" panose="02020603050405020304" pitchFamily="18" charset="0"/>
                <a:sym typeface="Symbol" panose="05050102010706020507" pitchFamily="2" charset="2"/>
              </a:rPr>
              <a:t></a:t>
            </a:r>
            <a:r>
              <a:rPr lang="en-US" altLang="zh-CN" sz="3200"/>
              <a:t>P</a:t>
            </a:r>
            <a:r>
              <a:rPr lang="en-US" altLang="zh-CN" sz="3200">
                <a:cs typeface="Times New Roman" panose="02020603050405020304" pitchFamily="18" charset="0"/>
                <a:sym typeface="Symbol" panose="05050102010706020507" pitchFamily="2" charset="2"/>
              </a:rPr>
              <a:t>  </a:t>
            </a:r>
            <a:r>
              <a:rPr lang="en-US" altLang="zh-CN" sz="3200"/>
              <a:t>Q</a:t>
            </a:r>
            <a:endParaRPr lang="en-US" altLang="zh-CN" sz="2400"/>
          </a:p>
        </p:txBody>
      </p:sp>
      <p:sp>
        <p:nvSpPr>
          <p:cNvPr id="4" name="文本框 3"/>
          <p:cNvSpPr txBox="1"/>
          <p:nvPr/>
        </p:nvSpPr>
        <p:spPr>
          <a:xfrm>
            <a:off x="901700" y="4259263"/>
            <a:ext cx="1001713" cy="2554287"/>
          </a:xfrm>
          <a:prstGeom prst="rect">
            <a:avLst/>
          </a:prstGeom>
          <a:noFill/>
        </p:spPr>
        <p:txBody>
          <a:bodyPr wrap="none">
            <a:spAutoFit/>
          </a:bodyPr>
          <a:lstStyle/>
          <a:p>
            <a:pPr>
              <a:defRPr/>
            </a:pPr>
            <a:r>
              <a:rPr lang="en-US" altLang="zh-CN" sz="3200" dirty="0"/>
              <a:t>P</a:t>
            </a:r>
            <a:r>
              <a:rPr lang="zh-CN" altLang="en-US" sz="3200" dirty="0"/>
              <a:t>   </a:t>
            </a:r>
            <a:r>
              <a:rPr lang="en-US" altLang="zh-CN" sz="3200" dirty="0"/>
              <a:t>Q</a:t>
            </a:r>
            <a:endParaRPr lang="en-US" altLang="zh-CN" sz="3200" dirty="0"/>
          </a:p>
          <a:p>
            <a:pPr>
              <a:defRPr/>
            </a:pPr>
            <a:r>
              <a:rPr lang="en-US" altLang="zh-CN" sz="3200" dirty="0"/>
              <a:t>0</a:t>
            </a:r>
            <a:r>
              <a:rPr lang="zh-CN" altLang="en-US" sz="3200" dirty="0"/>
              <a:t>   </a:t>
            </a:r>
            <a:r>
              <a:rPr lang="en-US" altLang="zh-CN" sz="3200" dirty="0"/>
              <a:t>0</a:t>
            </a:r>
            <a:endParaRPr lang="en-US" altLang="zh-CN" sz="3200" dirty="0"/>
          </a:p>
          <a:p>
            <a:pPr>
              <a:defRPr/>
            </a:pPr>
            <a:r>
              <a:rPr lang="en-US" altLang="zh-CN" sz="3200" dirty="0"/>
              <a:t>0</a:t>
            </a:r>
            <a:r>
              <a:rPr lang="zh-CN" altLang="en-US" sz="3200" dirty="0"/>
              <a:t>   </a:t>
            </a:r>
            <a:r>
              <a:rPr lang="en-US" altLang="zh-CN" sz="3200" dirty="0"/>
              <a:t>1</a:t>
            </a:r>
            <a:endParaRPr lang="en-US" altLang="zh-CN" sz="3200" dirty="0"/>
          </a:p>
          <a:p>
            <a:pPr marL="514350" indent="-514350">
              <a:buFontTx/>
              <a:buAutoNum type="arabicPlain"/>
              <a:defRPr/>
            </a:pPr>
            <a:r>
              <a:rPr lang="en-US" altLang="zh-CN" sz="3200" dirty="0"/>
              <a:t>0</a:t>
            </a:r>
            <a:endParaRPr lang="en-US" altLang="zh-CN" sz="3200" dirty="0"/>
          </a:p>
          <a:p>
            <a:pPr>
              <a:defRPr/>
            </a:pPr>
            <a:r>
              <a:rPr lang="en-US" altLang="zh-CN" sz="3200" dirty="0"/>
              <a:t>1</a:t>
            </a:r>
            <a:r>
              <a:rPr lang="zh-CN" altLang="en-US" sz="3200" dirty="0"/>
              <a:t>   </a:t>
            </a:r>
            <a:r>
              <a:rPr lang="en-US" altLang="zh-CN" sz="3200" dirty="0"/>
              <a:t>1</a:t>
            </a:r>
            <a:endParaRPr lang="zh-CN" altLang="en-US" sz="3200" dirty="0"/>
          </a:p>
        </p:txBody>
      </p:sp>
      <p:sp>
        <p:nvSpPr>
          <p:cNvPr id="5" name="文本框 4"/>
          <p:cNvSpPr txBox="1">
            <a:spLocks noChangeArrowheads="1"/>
          </p:cNvSpPr>
          <p:nvPr/>
        </p:nvSpPr>
        <p:spPr bwMode="auto">
          <a:xfrm>
            <a:off x="4632325" y="4751388"/>
            <a:ext cx="7556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b="0"/>
              <a:t>M</a:t>
            </a:r>
            <a:r>
              <a:rPr lang="en-US" altLang="zh-CN" sz="3200" b="0" baseline="-25000"/>
              <a:t>0</a:t>
            </a:r>
            <a:endParaRPr lang="en-US" altLang="zh-CN" sz="3200" b="0" baseline="-25000"/>
          </a:p>
          <a:p>
            <a:pPr>
              <a:spcBef>
                <a:spcPct val="0"/>
              </a:spcBef>
              <a:buClrTx/>
              <a:buSzTx/>
              <a:buFontTx/>
              <a:buNone/>
            </a:pPr>
            <a:r>
              <a:rPr lang="en-US" altLang="zh-CN" sz="3200" b="0"/>
              <a:t>M</a:t>
            </a:r>
            <a:r>
              <a:rPr lang="en-US" altLang="zh-CN" sz="3200" b="0" baseline="-25000"/>
              <a:t>1</a:t>
            </a:r>
            <a:endParaRPr lang="en-US" altLang="zh-CN" sz="3200" b="0" baseline="-25000"/>
          </a:p>
          <a:p>
            <a:pPr>
              <a:spcBef>
                <a:spcPct val="0"/>
              </a:spcBef>
              <a:buClrTx/>
              <a:buSzTx/>
              <a:buFontTx/>
              <a:buNone/>
            </a:pPr>
            <a:r>
              <a:rPr lang="en-US" altLang="zh-CN" sz="3200" b="0"/>
              <a:t>M</a:t>
            </a:r>
            <a:r>
              <a:rPr lang="en-US" altLang="zh-CN" sz="3200" b="0" baseline="-25000"/>
              <a:t>2</a:t>
            </a:r>
            <a:endParaRPr lang="en-US" altLang="zh-CN" sz="3200" b="0" baseline="-25000"/>
          </a:p>
          <a:p>
            <a:pPr>
              <a:spcBef>
                <a:spcPct val="0"/>
              </a:spcBef>
              <a:buClrTx/>
              <a:buSzTx/>
              <a:buFontTx/>
              <a:buNone/>
            </a:pPr>
            <a:r>
              <a:rPr lang="en-US" altLang="zh-CN" sz="3200" b="0"/>
              <a:t>M</a:t>
            </a:r>
            <a:r>
              <a:rPr lang="en-US" altLang="zh-CN" sz="3200" b="0" baseline="-25000"/>
              <a:t>3</a:t>
            </a:r>
            <a:endParaRPr lang="zh-CN" altLang="en-US" sz="3200" b="0" baseline="-25000"/>
          </a:p>
        </p:txBody>
      </p:sp>
      <p:sp>
        <p:nvSpPr>
          <p:cNvPr id="6" name="矩形 5"/>
          <p:cNvSpPr>
            <a:spLocks noChangeArrowheads="1"/>
          </p:cNvSpPr>
          <p:nvPr/>
        </p:nvSpPr>
        <p:spPr bwMode="auto">
          <a:xfrm>
            <a:off x="5602288" y="4265613"/>
            <a:ext cx="3536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b="0" dirty="0"/>
              <a:t>M</a:t>
            </a:r>
            <a:r>
              <a:rPr lang="en-US" altLang="zh-CN" sz="3200" b="0" baseline="-25000" dirty="0"/>
              <a:t>i</a:t>
            </a:r>
            <a:r>
              <a:rPr lang="en-US" altLang="zh-CN" sz="3200" dirty="0">
                <a:cs typeface="Times New Roman" panose="02020603050405020304" pitchFamily="18" charset="0"/>
                <a:sym typeface="Symbol" panose="05050102010706020507" pitchFamily="2" charset="2"/>
              </a:rPr>
              <a:t>  </a:t>
            </a:r>
            <a:r>
              <a:rPr lang="en-US" altLang="zh-CN" sz="3200" b="0" dirty="0" err="1"/>
              <a:t>M</a:t>
            </a:r>
            <a:r>
              <a:rPr lang="en-US" altLang="zh-CN" sz="3200" b="0" baseline="-25000" dirty="0" err="1"/>
              <a:t>j</a:t>
            </a:r>
            <a:r>
              <a:rPr lang="en-US" altLang="zh-CN" sz="3200" b="0" dirty="0"/>
              <a:t>=1</a:t>
            </a:r>
            <a:r>
              <a:rPr lang="zh-CN" altLang="en-US" sz="3200" b="0" dirty="0"/>
              <a:t>（</a:t>
            </a:r>
            <a:r>
              <a:rPr lang="en-US" altLang="zh-CN" sz="3200" b="0" dirty="0"/>
              <a:t> </a:t>
            </a:r>
            <a:r>
              <a:rPr lang="en-US" altLang="zh-CN" sz="3200" b="0" dirty="0" err="1"/>
              <a:t>i</a:t>
            </a:r>
            <a:r>
              <a:rPr lang="zh-CN" altLang="en-US" sz="3200" b="0" dirty="0"/>
              <a:t> </a:t>
            </a:r>
            <a:r>
              <a:rPr lang="en-US" altLang="zh-CN" sz="3200" b="0" dirty="0"/>
              <a:t>≠</a:t>
            </a:r>
            <a:r>
              <a:rPr lang="zh-CN" altLang="en-US" sz="3200" b="0" dirty="0"/>
              <a:t> </a:t>
            </a:r>
            <a:r>
              <a:rPr lang="en-US" altLang="zh-CN" sz="3200" b="0" dirty="0"/>
              <a:t>j</a:t>
            </a:r>
            <a:r>
              <a:rPr lang="zh-CN" altLang="en-US" sz="3200" b="0" dirty="0"/>
              <a:t>）</a:t>
            </a:r>
            <a:endParaRPr lang="en-US" altLang="zh-CN" sz="3200" b="0" baseline="-25000" dirty="0"/>
          </a:p>
        </p:txBody>
      </p:sp>
      <p:grpSp>
        <p:nvGrpSpPr>
          <p:cNvPr id="7" name="组合 6"/>
          <p:cNvGrpSpPr/>
          <p:nvPr/>
        </p:nvGrpSpPr>
        <p:grpSpPr bwMode="auto">
          <a:xfrm>
            <a:off x="5886450" y="5203825"/>
            <a:ext cx="1839913" cy="1157288"/>
            <a:chOff x="5886504" y="5204006"/>
            <a:chExt cx="1839386" cy="1156636"/>
          </a:xfrm>
        </p:grpSpPr>
        <p:sp>
          <p:nvSpPr>
            <p:cNvPr id="251913" name="文本框 9"/>
            <p:cNvSpPr txBox="1">
              <a:spLocks noChangeArrowheads="1"/>
            </p:cNvSpPr>
            <p:nvPr/>
          </p:nvSpPr>
          <p:spPr bwMode="auto">
            <a:xfrm>
              <a:off x="5962647" y="5898977"/>
              <a:ext cx="596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t>i=0</a:t>
              </a:r>
              <a:endParaRPr lang="zh-CN" altLang="en-US" sz="2400"/>
            </a:p>
          </p:txBody>
        </p:sp>
        <p:sp>
          <p:nvSpPr>
            <p:cNvPr id="251914" name="矩形 10"/>
            <p:cNvSpPr>
              <a:spLocks noChangeArrowheads="1"/>
            </p:cNvSpPr>
            <p:nvPr/>
          </p:nvSpPr>
          <p:spPr bwMode="auto">
            <a:xfrm>
              <a:off x="5962647" y="5250173"/>
              <a:ext cx="5966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5400" dirty="0">
                  <a:cs typeface="Times New Roman" panose="02020603050405020304" pitchFamily="18" charset="0"/>
                  <a:sym typeface="Symbol" panose="05050102010706020507" pitchFamily="2" charset="2"/>
                </a:rPr>
                <a:t></a:t>
              </a:r>
              <a:endParaRPr lang="zh-CN" altLang="en-US" sz="5400" dirty="0"/>
            </a:p>
          </p:txBody>
        </p:sp>
        <p:sp>
          <p:nvSpPr>
            <p:cNvPr id="251915" name="文本框 11"/>
            <p:cNvSpPr txBox="1">
              <a:spLocks noChangeArrowheads="1"/>
            </p:cNvSpPr>
            <p:nvPr/>
          </p:nvSpPr>
          <p:spPr bwMode="auto">
            <a:xfrm>
              <a:off x="5886504" y="5204006"/>
              <a:ext cx="6976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t>2</a:t>
              </a:r>
              <a:r>
                <a:rPr lang="en-US" altLang="zh-CN" sz="2400" baseline="30000"/>
                <a:t>n</a:t>
              </a:r>
              <a:r>
                <a:rPr lang="en-US" altLang="zh-CN" sz="2400"/>
                <a:t>-1</a:t>
              </a:r>
              <a:endParaRPr lang="zh-CN" altLang="en-US" sz="2400"/>
            </a:p>
          </p:txBody>
        </p:sp>
        <p:sp>
          <p:nvSpPr>
            <p:cNvPr id="251916" name="矩形 12"/>
            <p:cNvSpPr>
              <a:spLocks noChangeArrowheads="1"/>
            </p:cNvSpPr>
            <p:nvPr/>
          </p:nvSpPr>
          <p:spPr bwMode="auto">
            <a:xfrm>
              <a:off x="6462142" y="5495178"/>
              <a:ext cx="12637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b="0"/>
                <a:t>M</a:t>
              </a:r>
              <a:r>
                <a:rPr lang="en-US" altLang="zh-CN" sz="3200" baseline="-25000">
                  <a:sym typeface="Symbol" panose="05050102010706020507" pitchFamily="2" charset="2"/>
                </a:rPr>
                <a:t>i</a:t>
              </a:r>
              <a:r>
                <a:rPr lang="en-US" altLang="zh-CN" sz="3200">
                  <a:sym typeface="Symbol" panose="05050102010706020507" pitchFamily="2" charset="2"/>
                </a:rPr>
                <a:t>=0</a:t>
              </a:r>
              <a:endParaRPr lang="zh-CN" altLang="en-US" sz="3200"/>
            </a:p>
          </p:txBody>
        </p:sp>
      </p:grpSp>
      <p:sp>
        <p:nvSpPr>
          <p:cNvPr id="8" name="灯片编号占位符 7"/>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 calcmode="lin" valueType="num">
                                      <p:cBhvr additive="base">
                                        <p:cTn id="7" dur="500" fill="hold"/>
                                        <p:tgtEl>
                                          <p:spTgt spid="1300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52400" y="415925"/>
            <a:ext cx="7772400" cy="601663"/>
          </a:xfrm>
        </p:spPr>
        <p:txBody>
          <a:bodyPr/>
          <a:lstStyle/>
          <a:p>
            <a:pPr eaLnBrk="1" hangingPunct="1"/>
            <a:r>
              <a:rPr lang="zh-CN" altLang="en-US" sz="3300" b="1">
                <a:latin typeface="Times New Roman" panose="02020603050405020304" pitchFamily="18" charset="0"/>
              </a:rPr>
              <a:t>定义</a:t>
            </a:r>
            <a:r>
              <a:rPr lang="en-US" altLang="zh-CN" sz="3300" b="1">
                <a:latin typeface="Times New Roman" panose="02020603050405020304" pitchFamily="18" charset="0"/>
              </a:rPr>
              <a:t>3</a:t>
            </a:r>
            <a:r>
              <a:rPr lang="zh-CN" altLang="en-US" sz="3300" b="1">
                <a:latin typeface="Times New Roman" panose="02020603050405020304" pitchFamily="18" charset="0"/>
              </a:rPr>
              <a:t>.1.4   蕴涵</a:t>
            </a:r>
            <a:endParaRPr lang="zh-CN" altLang="en-US" sz="3300" b="1">
              <a:latin typeface="Times New Roman" panose="02020603050405020304" pitchFamily="18" charset="0"/>
            </a:endParaRPr>
          </a:p>
        </p:txBody>
      </p:sp>
      <p:sp>
        <p:nvSpPr>
          <p:cNvPr id="25603" name="Rectangle 3"/>
          <p:cNvSpPr>
            <a:spLocks noGrp="1" noChangeArrowheads="1"/>
          </p:cNvSpPr>
          <p:nvPr>
            <p:ph type="body" idx="1"/>
          </p:nvPr>
        </p:nvSpPr>
        <p:spPr>
          <a:xfrm>
            <a:off x="539750" y="1196975"/>
            <a:ext cx="8135938" cy="4800600"/>
          </a:xfrm>
        </p:spPr>
        <p:txBody>
          <a:bodyPr/>
          <a:lstStyle/>
          <a:p>
            <a:pPr marL="0" indent="0" eaLnBrk="1" hangingPunct="1">
              <a:lnSpc>
                <a:spcPct val="110000"/>
              </a:lnSpc>
              <a:spcBef>
                <a:spcPct val="50000"/>
              </a:spcBef>
            </a:pPr>
            <a:r>
              <a:rPr lang="zh-CN" altLang="en-US" sz="3300"/>
              <a:t>设</a:t>
            </a:r>
            <a:r>
              <a:rPr lang="en-US" altLang="zh-CN" sz="3300"/>
              <a:t>P，Q</a:t>
            </a:r>
            <a:r>
              <a:rPr lang="zh-CN" altLang="en-US" sz="3300"/>
              <a:t>是两个命题，命题 “如果</a:t>
            </a:r>
            <a:r>
              <a:rPr lang="en-US" altLang="zh-CN" sz="3300"/>
              <a:t>P，</a:t>
            </a:r>
            <a:r>
              <a:rPr lang="zh-CN" altLang="en-US" sz="3300"/>
              <a:t>则</a:t>
            </a:r>
            <a:r>
              <a:rPr lang="en-US" altLang="zh-CN" sz="3300"/>
              <a:t>Q”</a:t>
            </a:r>
            <a:r>
              <a:rPr lang="zh-CN" altLang="en-US" sz="3300"/>
              <a:t>称为</a:t>
            </a:r>
            <a:r>
              <a:rPr lang="en-US" altLang="zh-CN" sz="3300">
                <a:solidFill>
                  <a:schemeClr val="tx2"/>
                </a:solidFill>
              </a:rPr>
              <a:t>P</a:t>
            </a:r>
            <a:r>
              <a:rPr lang="zh-CN" altLang="en-US" sz="3300">
                <a:solidFill>
                  <a:schemeClr val="tx2"/>
                </a:solidFill>
              </a:rPr>
              <a:t>蕴涵</a:t>
            </a:r>
            <a:r>
              <a:rPr lang="en-US" altLang="zh-CN" sz="3300">
                <a:solidFill>
                  <a:schemeClr val="tx2"/>
                </a:solidFill>
              </a:rPr>
              <a:t>Q</a:t>
            </a:r>
            <a:r>
              <a:rPr lang="en-US" altLang="zh-CN" sz="3300"/>
              <a:t>，</a:t>
            </a:r>
            <a:r>
              <a:rPr lang="zh-CN" altLang="en-US" sz="3300"/>
              <a:t>记以</a:t>
            </a:r>
            <a:r>
              <a:rPr lang="en-US" altLang="zh-CN" sz="3300">
                <a:solidFill>
                  <a:schemeClr val="tx2"/>
                </a:solidFill>
              </a:rPr>
              <a:t>P</a:t>
            </a:r>
            <a:r>
              <a:rPr lang="en-US" altLang="zh-CN" sz="3300">
                <a:solidFill>
                  <a:srgbClr val="FFFF00"/>
                </a:solidFill>
                <a:sym typeface="Symbol" panose="05050102010706020507" pitchFamily="2" charset="2"/>
              </a:rPr>
              <a:t></a:t>
            </a:r>
            <a:r>
              <a:rPr lang="en-US" altLang="zh-CN" sz="3300">
                <a:solidFill>
                  <a:schemeClr val="tx2"/>
                </a:solidFill>
              </a:rPr>
              <a:t>Q</a:t>
            </a:r>
            <a:r>
              <a:rPr lang="en-US" altLang="zh-CN" sz="3300"/>
              <a:t>。</a:t>
            </a:r>
            <a:endParaRPr lang="en-US" altLang="zh-CN" sz="3300"/>
          </a:p>
          <a:p>
            <a:pPr marL="0" indent="0" eaLnBrk="1" hangingPunct="1">
              <a:lnSpc>
                <a:spcPct val="110000"/>
              </a:lnSpc>
              <a:spcBef>
                <a:spcPct val="50000"/>
              </a:spcBef>
              <a:buFont typeface="Wingdings" panose="05000000000000000000" pitchFamily="2" charset="2"/>
              <a:buNone/>
            </a:pPr>
            <a:r>
              <a:rPr lang="zh-CN" altLang="en-US" sz="3300">
                <a:sym typeface="Symbol" panose="05050102010706020507" pitchFamily="2" charset="2"/>
              </a:rPr>
              <a:t>真值规定：</a:t>
            </a:r>
            <a:r>
              <a:rPr lang="zh-CN" altLang="en-US" sz="3300"/>
              <a:t> </a:t>
            </a:r>
            <a:r>
              <a:rPr lang="en-US" altLang="zh-CN" sz="3300"/>
              <a:t>P</a:t>
            </a:r>
            <a:r>
              <a:rPr lang="en-US" altLang="zh-CN" sz="3300">
                <a:sym typeface="Symbol" panose="05050102010706020507" pitchFamily="2" charset="2"/>
              </a:rPr>
              <a:t></a:t>
            </a:r>
            <a:r>
              <a:rPr lang="en-US" altLang="zh-CN" sz="3300"/>
              <a:t>Q</a:t>
            </a:r>
            <a:r>
              <a:rPr lang="zh-CN" altLang="en-US" sz="3300"/>
              <a:t>是假的当且仅当</a:t>
            </a:r>
            <a:r>
              <a:rPr lang="en-US" altLang="zh-CN" sz="3300"/>
              <a:t>P</a:t>
            </a:r>
            <a:r>
              <a:rPr lang="zh-CN" altLang="en-US" sz="3300"/>
              <a:t>是真的而</a:t>
            </a:r>
            <a:r>
              <a:rPr lang="en-US" altLang="zh-CN" sz="3300"/>
              <a:t>Q</a:t>
            </a:r>
            <a:r>
              <a:rPr lang="zh-CN" altLang="en-US" sz="3300"/>
              <a:t>是假的。</a:t>
            </a:r>
            <a:endParaRPr lang="zh-CN" altLang="en-US" sz="3300"/>
          </a:p>
          <a:p>
            <a:pPr marL="0" indent="0" eaLnBrk="1" hangingPunct="1">
              <a:lnSpc>
                <a:spcPct val="110000"/>
              </a:lnSpc>
            </a:pPr>
            <a:r>
              <a:rPr lang="zh-CN" altLang="en-US" sz="3300"/>
              <a:t>例</a:t>
            </a:r>
            <a:r>
              <a:rPr lang="en-US" altLang="zh-CN" sz="3300"/>
              <a:t>. P：f(x)</a:t>
            </a:r>
            <a:r>
              <a:rPr lang="zh-CN" altLang="en-US" sz="3300"/>
              <a:t>是可微的，</a:t>
            </a:r>
            <a:endParaRPr lang="zh-CN" altLang="en-US" sz="3300"/>
          </a:p>
          <a:p>
            <a:pPr marL="0" indent="0" eaLnBrk="1" hangingPunct="1">
              <a:lnSpc>
                <a:spcPct val="110000"/>
              </a:lnSpc>
              <a:buFont typeface="Wingdings" panose="05000000000000000000" pitchFamily="2" charset="2"/>
              <a:buNone/>
            </a:pPr>
            <a:r>
              <a:rPr lang="en-US" altLang="zh-CN" sz="3300"/>
              <a:t>         Q：f(x)</a:t>
            </a:r>
            <a:r>
              <a:rPr lang="zh-CN" altLang="en-US" sz="3300"/>
              <a:t>是连续的，</a:t>
            </a:r>
            <a:br>
              <a:rPr lang="zh-CN" altLang="en-US" sz="3300"/>
            </a:br>
            <a:r>
              <a:rPr lang="en-US" altLang="zh-CN" sz="3300"/>
              <a:t>P</a:t>
            </a:r>
            <a:r>
              <a:rPr lang="en-US" altLang="zh-CN" sz="3300">
                <a:sym typeface="Symbol" panose="05050102010706020507" pitchFamily="2" charset="2"/>
              </a:rPr>
              <a:t></a:t>
            </a:r>
            <a:r>
              <a:rPr lang="en-US" altLang="zh-CN" sz="3300"/>
              <a:t>Q： </a:t>
            </a:r>
            <a:r>
              <a:rPr lang="zh-CN" altLang="en-US" sz="3300"/>
              <a:t>若</a:t>
            </a:r>
            <a:r>
              <a:rPr lang="en-US" altLang="zh-CN" sz="3300"/>
              <a:t>f(x)</a:t>
            </a:r>
            <a:r>
              <a:rPr lang="zh-CN" altLang="en-US" sz="3300"/>
              <a:t>是可微的，则</a:t>
            </a:r>
            <a:r>
              <a:rPr lang="en-US" altLang="zh-CN" sz="3300"/>
              <a:t>f(x)</a:t>
            </a:r>
            <a:r>
              <a:rPr lang="zh-CN" altLang="en-US" sz="3300"/>
              <a:t>是连续的</a:t>
            </a:r>
            <a:r>
              <a:rPr lang="zh-CN" altLang="en-US"/>
              <a:t>。 </a:t>
            </a: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 calcmode="lin" valueType="num">
                                      <p:cBhvr additive="base">
                                        <p:cTn id="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anim calcmode="lin" valueType="num">
                                      <p:cBhvr additive="base">
                                        <p:cTn id="11"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xfrm>
            <a:off x="107950" y="188913"/>
            <a:ext cx="8534400" cy="708025"/>
          </a:xfrm>
        </p:spPr>
        <p:txBody>
          <a:bodyPr/>
          <a:lstStyle/>
          <a:p>
            <a:pPr eaLnBrk="1" hangingPunct="1"/>
            <a:r>
              <a:rPr lang="zh-CN" altLang="en-US" sz="4000" b="1">
                <a:latin typeface="Times New Roman" panose="02020603050405020304" pitchFamily="18" charset="0"/>
              </a:rPr>
              <a:t>补充</a:t>
            </a:r>
            <a:r>
              <a:rPr lang="en-US" altLang="zh-CN" sz="4000" b="1">
                <a:latin typeface="Times New Roman" panose="02020603050405020304" pitchFamily="18" charset="0"/>
              </a:rPr>
              <a:t>:</a:t>
            </a:r>
            <a:r>
              <a:rPr lang="zh-CN" altLang="en-US" sz="4000" b="1">
                <a:latin typeface="Times New Roman" panose="02020603050405020304" pitchFamily="18" charset="0"/>
              </a:rPr>
              <a:t>主合取范式</a:t>
            </a:r>
            <a:r>
              <a:rPr lang="zh-CN" altLang="en-US" sz="4000"/>
              <a:t> </a:t>
            </a:r>
            <a:endParaRPr lang="zh-CN" altLang="en-US" sz="4000"/>
          </a:p>
        </p:txBody>
      </p:sp>
      <p:sp>
        <p:nvSpPr>
          <p:cNvPr id="130051" name="Rectangle 3"/>
          <p:cNvSpPr>
            <a:spLocks noGrp="1" noChangeArrowheads="1"/>
          </p:cNvSpPr>
          <p:nvPr>
            <p:ph type="body" idx="1"/>
          </p:nvPr>
        </p:nvSpPr>
        <p:spPr>
          <a:xfrm>
            <a:off x="322263" y="765175"/>
            <a:ext cx="8497887" cy="6191250"/>
          </a:xfrm>
        </p:spPr>
        <p:txBody>
          <a:bodyPr/>
          <a:lstStyle/>
          <a:p>
            <a:pPr marL="0" indent="0" eaLnBrk="1" hangingPunct="1">
              <a:lnSpc>
                <a:spcPct val="110000"/>
              </a:lnSpc>
              <a:tabLst>
                <a:tab pos="1239520" algn="l"/>
                <a:tab pos="1995170" algn="l"/>
              </a:tabLst>
            </a:pPr>
            <a:r>
              <a:rPr lang="zh-CN" altLang="en-US" sz="3200"/>
              <a:t>定义：设命题公式</a:t>
            </a:r>
            <a:r>
              <a:rPr lang="en-US" altLang="zh-CN" sz="3200"/>
              <a:t>G</a:t>
            </a:r>
            <a:r>
              <a:rPr lang="zh-CN" altLang="en-US" sz="3200"/>
              <a:t>中所有不同原子为</a:t>
            </a:r>
            <a:r>
              <a:rPr lang="en-US" altLang="zh-CN" sz="3200"/>
              <a:t>P</a:t>
            </a:r>
            <a:r>
              <a:rPr lang="en-US" altLang="zh-CN" sz="3200" baseline="-25000"/>
              <a:t>1</a:t>
            </a:r>
            <a:r>
              <a:rPr lang="zh-CN" altLang="en-US" sz="3200"/>
              <a:t>，</a:t>
            </a:r>
            <a:r>
              <a:rPr lang="en-US" altLang="zh-CN" sz="3200"/>
              <a:t>…</a:t>
            </a:r>
            <a:r>
              <a:rPr lang="zh-CN" altLang="en-US" sz="3200"/>
              <a:t>，</a:t>
            </a:r>
            <a:r>
              <a:rPr lang="en-US" altLang="zh-CN" sz="3200"/>
              <a:t>P</a:t>
            </a:r>
            <a:r>
              <a:rPr lang="en-US" altLang="zh-CN" sz="3200" baseline="-25000"/>
              <a:t>n</a:t>
            </a:r>
            <a:r>
              <a:rPr lang="zh-CN" altLang="en-US" sz="3200"/>
              <a:t>，如果</a:t>
            </a:r>
            <a:r>
              <a:rPr lang="en-US" altLang="zh-CN" sz="3200"/>
              <a:t>G</a:t>
            </a:r>
            <a:r>
              <a:rPr lang="zh-CN" altLang="en-US" sz="3200"/>
              <a:t>的某个合取范式</a:t>
            </a:r>
            <a:r>
              <a:rPr lang="en-US" altLang="zh-CN" sz="3200"/>
              <a:t>G’</a:t>
            </a:r>
            <a:r>
              <a:rPr lang="zh-CN" altLang="en-US" sz="3200"/>
              <a:t>中的每一个子句，都是关于</a:t>
            </a:r>
            <a:r>
              <a:rPr lang="en-US" altLang="zh-CN" sz="3200"/>
              <a:t>P</a:t>
            </a:r>
            <a:r>
              <a:rPr lang="en-US" altLang="zh-CN" sz="3200" baseline="-25000"/>
              <a:t>1</a:t>
            </a:r>
            <a:r>
              <a:rPr lang="zh-CN" altLang="en-US" sz="3200"/>
              <a:t>，</a:t>
            </a:r>
            <a:r>
              <a:rPr lang="en-US" altLang="zh-CN" sz="3200"/>
              <a:t>…</a:t>
            </a:r>
            <a:r>
              <a:rPr lang="zh-CN" altLang="en-US" sz="3200"/>
              <a:t>，</a:t>
            </a:r>
            <a:r>
              <a:rPr lang="en-US" altLang="zh-CN" sz="3200"/>
              <a:t>P</a:t>
            </a:r>
            <a:r>
              <a:rPr lang="en-US" altLang="zh-CN" sz="3200" baseline="-25000"/>
              <a:t>n</a:t>
            </a:r>
            <a:r>
              <a:rPr lang="zh-CN" altLang="en-US" sz="3200"/>
              <a:t>的一个极大项，则称</a:t>
            </a:r>
            <a:r>
              <a:rPr lang="en-US" altLang="zh-CN" sz="3200"/>
              <a:t>G’</a:t>
            </a:r>
            <a:r>
              <a:rPr lang="zh-CN" altLang="en-US" sz="3200"/>
              <a:t>为</a:t>
            </a:r>
            <a:r>
              <a:rPr lang="en-US" altLang="zh-CN" sz="3200"/>
              <a:t>G</a:t>
            </a:r>
            <a:r>
              <a:rPr lang="zh-CN" altLang="en-US" sz="3200"/>
              <a:t>的</a:t>
            </a:r>
            <a:r>
              <a:rPr lang="zh-CN" altLang="en-US" sz="3200">
                <a:solidFill>
                  <a:schemeClr val="tx2"/>
                </a:solidFill>
              </a:rPr>
              <a:t>主合取范式</a:t>
            </a:r>
            <a:r>
              <a:rPr lang="zh-CN" altLang="en-US" sz="3200"/>
              <a:t>。</a:t>
            </a:r>
            <a:endParaRPr lang="en-US" altLang="zh-CN" sz="3200"/>
          </a:p>
          <a:p>
            <a:pPr marL="0" indent="0" eaLnBrk="1" hangingPunct="1">
              <a:lnSpc>
                <a:spcPct val="110000"/>
              </a:lnSpc>
              <a:tabLst>
                <a:tab pos="1239520" algn="l"/>
                <a:tab pos="1995170" algn="l"/>
              </a:tabLst>
            </a:pPr>
            <a:r>
              <a:rPr lang="zh-CN" altLang="en-US" sz="3200"/>
              <a:t>例：关于</a:t>
            </a:r>
            <a:r>
              <a:rPr lang="en-US" altLang="zh-CN" sz="3200"/>
              <a:t>P</a:t>
            </a:r>
            <a:r>
              <a:rPr lang="zh-CN" altLang="en-US" sz="3200"/>
              <a:t>、</a:t>
            </a:r>
            <a:r>
              <a:rPr lang="en-US" altLang="zh-CN" sz="3200"/>
              <a:t>Q</a:t>
            </a:r>
            <a:endParaRPr lang="en-US" altLang="zh-CN" sz="3200"/>
          </a:p>
          <a:p>
            <a:pPr marL="0" indent="0" eaLnBrk="1" hangingPunct="1">
              <a:lnSpc>
                <a:spcPct val="110000"/>
              </a:lnSpc>
              <a:buFont typeface="Wingdings" panose="05000000000000000000" pitchFamily="2" charset="2"/>
              <a:buNone/>
              <a:tabLst>
                <a:tab pos="1239520" algn="l"/>
                <a:tab pos="1995170" algn="l"/>
              </a:tabLst>
            </a:pPr>
            <a:r>
              <a:rPr lang="zh-CN" altLang="en-US" sz="3200"/>
              <a:t>     </a:t>
            </a:r>
            <a:r>
              <a:rPr lang="en-US" altLang="zh-CN" sz="3200"/>
              <a:t>(P</a:t>
            </a:r>
            <a:r>
              <a:rPr lang="en-US" altLang="zh-CN" sz="3200">
                <a:cs typeface="Times New Roman" panose="02020603050405020304" pitchFamily="18" charset="0"/>
                <a:sym typeface="Symbol" panose="05050102010706020507" pitchFamily="2" charset="2"/>
              </a:rPr>
              <a:t></a:t>
            </a:r>
            <a:r>
              <a:rPr lang="en-US" altLang="zh-CN" sz="3200"/>
              <a:t>Q)</a:t>
            </a:r>
            <a:r>
              <a:rPr lang="en-US" altLang="zh-CN" sz="3200">
                <a:cs typeface="Times New Roman" panose="02020603050405020304" pitchFamily="18" charset="0"/>
                <a:sym typeface="Symbol" panose="05050102010706020507" pitchFamily="2" charset="2"/>
              </a:rPr>
              <a:t> (</a:t>
            </a:r>
            <a:r>
              <a:rPr lang="en-US" altLang="zh-CN" sz="3200"/>
              <a:t>P</a:t>
            </a:r>
            <a:r>
              <a:rPr lang="en-US" altLang="zh-CN" sz="3200">
                <a:cs typeface="Times New Roman" panose="02020603050405020304" pitchFamily="18" charset="0"/>
                <a:sym typeface="Symbol" panose="05050102010706020507" pitchFamily="2" charset="2"/>
              </a:rPr>
              <a:t></a:t>
            </a:r>
            <a:r>
              <a:rPr lang="en-US" altLang="zh-CN" sz="3200"/>
              <a:t>Q</a:t>
            </a:r>
            <a:r>
              <a:rPr lang="en-US" altLang="zh-CN" sz="3200">
                <a:cs typeface="Times New Roman" panose="02020603050405020304" pitchFamily="18" charset="0"/>
                <a:sym typeface="Symbol" panose="05050102010706020507" pitchFamily="2" charset="2"/>
              </a:rPr>
              <a:t>)</a:t>
            </a:r>
            <a:r>
              <a:rPr lang="zh-CN" altLang="en-US" sz="3200">
                <a:cs typeface="Times New Roman" panose="02020603050405020304" pitchFamily="18" charset="0"/>
                <a:sym typeface="Symbol" panose="05050102010706020507" pitchFamily="2" charset="2"/>
              </a:rPr>
              <a:t>  是主合取范式</a:t>
            </a:r>
            <a:endParaRPr lang="en-US" altLang="zh-CN" sz="3200">
              <a:cs typeface="Times New Roman" panose="02020603050405020304" pitchFamily="18" charset="0"/>
              <a:sym typeface="Symbol" panose="05050102010706020507" pitchFamily="2" charset="2"/>
            </a:endParaRPr>
          </a:p>
          <a:p>
            <a:pPr marL="0" indent="0" eaLnBrk="1" hangingPunct="1">
              <a:lnSpc>
                <a:spcPct val="110000"/>
              </a:lnSpc>
              <a:buFont typeface="Wingdings" panose="05000000000000000000" pitchFamily="2" charset="2"/>
              <a:buNone/>
              <a:tabLst>
                <a:tab pos="1239520" algn="l"/>
                <a:tab pos="1995170" algn="l"/>
              </a:tabLst>
            </a:pPr>
            <a:r>
              <a:rPr lang="zh-CN" altLang="en-US" sz="3200">
                <a:cs typeface="Times New Roman" panose="02020603050405020304" pitchFamily="18" charset="0"/>
                <a:sym typeface="Symbol" panose="05050102010706020507" pitchFamily="2" charset="2"/>
              </a:rPr>
              <a:t>     </a:t>
            </a:r>
            <a:r>
              <a:rPr lang="en-US" altLang="zh-CN" sz="3200">
                <a:cs typeface="Times New Roman" panose="02020603050405020304" pitchFamily="18" charset="0"/>
                <a:sym typeface="Symbol" panose="05050102010706020507" pitchFamily="2" charset="2"/>
              </a:rPr>
              <a:t></a:t>
            </a:r>
            <a:r>
              <a:rPr lang="en-US" altLang="zh-CN" sz="3200"/>
              <a:t>P</a:t>
            </a:r>
            <a:r>
              <a:rPr lang="en-US" altLang="zh-CN" sz="3200">
                <a:cs typeface="Times New Roman" panose="02020603050405020304" pitchFamily="18" charset="0"/>
                <a:sym typeface="Symbol" panose="05050102010706020507" pitchFamily="2" charset="2"/>
              </a:rPr>
              <a:t>(</a:t>
            </a:r>
            <a:r>
              <a:rPr lang="en-US" altLang="zh-CN" sz="3200"/>
              <a:t>P</a:t>
            </a:r>
            <a:r>
              <a:rPr lang="en-US" altLang="zh-CN" sz="3200">
                <a:cs typeface="Times New Roman" panose="02020603050405020304" pitchFamily="18" charset="0"/>
                <a:sym typeface="Symbol" panose="05050102010706020507" pitchFamily="2" charset="2"/>
              </a:rPr>
              <a:t></a:t>
            </a:r>
            <a:r>
              <a:rPr lang="en-US" altLang="zh-CN" sz="3200"/>
              <a:t>Q</a:t>
            </a:r>
            <a:r>
              <a:rPr lang="en-US" altLang="zh-CN" sz="3200">
                <a:cs typeface="Times New Roman" panose="02020603050405020304" pitchFamily="18" charset="0"/>
                <a:sym typeface="Symbol" panose="05050102010706020507" pitchFamily="2" charset="2"/>
              </a:rPr>
              <a:t>)</a:t>
            </a:r>
            <a:r>
              <a:rPr lang="zh-CN" altLang="en-US" sz="3200">
                <a:cs typeface="Times New Roman" panose="02020603050405020304" pitchFamily="18" charset="0"/>
                <a:sym typeface="Symbol" panose="05050102010706020507" pitchFamily="2" charset="2"/>
              </a:rPr>
              <a:t>        不是主合取范式</a:t>
            </a:r>
            <a:endParaRPr lang="en-US" altLang="zh-CN" sz="3200">
              <a:cs typeface="Times New Roman" panose="02020603050405020304" pitchFamily="18" charset="0"/>
              <a:sym typeface="Symbol" panose="05050102010706020507" pitchFamily="2" charset="2"/>
            </a:endParaRPr>
          </a:p>
          <a:p>
            <a:pPr marL="0" indent="0" eaLnBrk="1" hangingPunct="1">
              <a:lnSpc>
                <a:spcPct val="110000"/>
              </a:lnSpc>
              <a:buFont typeface="Wingdings" panose="05000000000000000000" pitchFamily="2" charset="2"/>
              <a:buNone/>
              <a:tabLst>
                <a:tab pos="1239520" algn="l"/>
                <a:tab pos="1995170" algn="l"/>
              </a:tabLst>
            </a:pPr>
            <a:r>
              <a:rPr lang="zh-CN" altLang="en-US" sz="3200">
                <a:cs typeface="Times New Roman" panose="02020603050405020304" pitchFamily="18" charset="0"/>
                <a:sym typeface="Symbol" panose="05050102010706020507" pitchFamily="2" charset="2"/>
              </a:rPr>
              <a:t>补文字（析取</a:t>
            </a:r>
            <a:r>
              <a:rPr lang="en-US" altLang="zh-CN" sz="3200">
                <a:cs typeface="Times New Roman" panose="02020603050405020304" pitchFamily="18" charset="0"/>
                <a:sym typeface="Symbol" panose="05050102010706020507" pitchFamily="2" charset="2"/>
              </a:rPr>
              <a:t>0</a:t>
            </a:r>
            <a:r>
              <a:rPr lang="zh-CN" altLang="en-US" sz="3200">
                <a:cs typeface="Times New Roman" panose="02020603050405020304" pitchFamily="18" charset="0"/>
                <a:sym typeface="Symbol" panose="05050102010706020507" pitchFamily="2" charset="2"/>
              </a:rPr>
              <a:t>）</a:t>
            </a:r>
            <a:endParaRPr lang="en-US" altLang="zh-CN" sz="3200">
              <a:cs typeface="Times New Roman" panose="02020603050405020304" pitchFamily="18" charset="0"/>
              <a:sym typeface="Symbol" panose="05050102010706020507" pitchFamily="2" charset="2"/>
            </a:endParaRPr>
          </a:p>
          <a:p>
            <a:pPr marL="0" indent="0" eaLnBrk="1" hangingPunct="1">
              <a:lnSpc>
                <a:spcPct val="110000"/>
              </a:lnSpc>
              <a:buFont typeface="Wingdings" panose="05000000000000000000" pitchFamily="2" charset="2"/>
              <a:buNone/>
              <a:tabLst>
                <a:tab pos="1239520" algn="l"/>
                <a:tab pos="1995170" algn="l"/>
              </a:tabLst>
            </a:pPr>
            <a:r>
              <a:rPr lang="zh-CN" altLang="en-US" sz="3200">
                <a:cs typeface="Times New Roman" panose="02020603050405020304" pitchFamily="18" charset="0"/>
                <a:sym typeface="Symbol" panose="05050102010706020507" pitchFamily="2" charset="2"/>
              </a:rPr>
              <a:t>例：</a:t>
            </a:r>
            <a:r>
              <a:rPr lang="zh-CN" altLang="en-US" sz="3200"/>
              <a:t>关于</a:t>
            </a:r>
            <a:r>
              <a:rPr lang="en-US" altLang="zh-CN" sz="3200"/>
              <a:t>P</a:t>
            </a:r>
            <a:r>
              <a:rPr lang="zh-CN" altLang="en-US" sz="3200"/>
              <a:t>、</a:t>
            </a:r>
            <a:r>
              <a:rPr lang="en-US" altLang="zh-CN" sz="3200"/>
              <a:t>Q</a:t>
            </a:r>
            <a:r>
              <a:rPr lang="zh-CN" altLang="en-US" sz="3200"/>
              <a:t>、</a:t>
            </a:r>
            <a:r>
              <a:rPr lang="en-US" altLang="zh-CN" sz="3200"/>
              <a:t>R</a:t>
            </a:r>
            <a:endParaRPr lang="en-US" altLang="zh-CN" sz="3200"/>
          </a:p>
          <a:p>
            <a:pPr marL="0" indent="0" eaLnBrk="1" hangingPunct="1">
              <a:lnSpc>
                <a:spcPct val="110000"/>
              </a:lnSpc>
              <a:buFont typeface="Wingdings" panose="05000000000000000000" pitchFamily="2" charset="2"/>
              <a:buNone/>
              <a:tabLst>
                <a:tab pos="1239520" algn="l"/>
                <a:tab pos="1995170" algn="l"/>
              </a:tabLst>
            </a:pPr>
            <a:r>
              <a:rPr lang="en-US" altLang="zh-CN" sz="3200"/>
              <a:t>(P</a:t>
            </a:r>
            <a:r>
              <a:rPr lang="en-US" altLang="zh-CN" sz="3200">
                <a:cs typeface="Times New Roman" panose="02020603050405020304" pitchFamily="18" charset="0"/>
                <a:sym typeface="Symbol" panose="05050102010706020507" pitchFamily="2" charset="2"/>
              </a:rPr>
              <a:t></a:t>
            </a:r>
            <a:r>
              <a:rPr lang="en-US" altLang="zh-CN" sz="3200"/>
              <a:t>Q)</a:t>
            </a:r>
            <a:r>
              <a:rPr lang="en-US" altLang="zh-CN" sz="3200">
                <a:cs typeface="Times New Roman" panose="02020603050405020304" pitchFamily="18" charset="0"/>
                <a:sym typeface="Symbol" panose="05050102010706020507" pitchFamily="2" charset="2"/>
              </a:rPr>
              <a:t> (</a:t>
            </a:r>
            <a:r>
              <a:rPr lang="en-US" altLang="zh-CN" sz="3200"/>
              <a:t>R</a:t>
            </a:r>
            <a:r>
              <a:rPr lang="en-US" altLang="zh-CN" sz="3200">
                <a:cs typeface="Times New Roman" panose="02020603050405020304" pitchFamily="18" charset="0"/>
                <a:sym typeface="Symbol" panose="05050102010706020507" pitchFamily="2" charset="2"/>
              </a:rPr>
              <a:t>  R)</a:t>
            </a:r>
            <a:endParaRPr lang="en-US" altLang="zh-CN" sz="3200">
              <a:cs typeface="Times New Roman" panose="02020603050405020304" pitchFamily="18" charset="0"/>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0051">
                                            <p:txEl>
                                              <p:pRg st="1" end="1"/>
                                            </p:txEl>
                                          </p:spTgt>
                                        </p:tgtEl>
                                        <p:attrNameLst>
                                          <p:attrName>style.visibility</p:attrName>
                                        </p:attrNameLst>
                                      </p:cBhvr>
                                      <p:to>
                                        <p:strVal val="visible"/>
                                      </p:to>
                                    </p:set>
                                    <p:anim calcmode="lin" valueType="num">
                                      <p:cBhvr additive="base">
                                        <p:cTn id="13" dur="500" fill="hold"/>
                                        <p:tgtEl>
                                          <p:spTgt spid="130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0051">
                                            <p:txEl>
                                              <p:pRg st="2" end="2"/>
                                            </p:txEl>
                                          </p:spTgt>
                                        </p:tgtEl>
                                        <p:attrNameLst>
                                          <p:attrName>style.visibility</p:attrName>
                                        </p:attrNameLst>
                                      </p:cBhvr>
                                      <p:to>
                                        <p:strVal val="visible"/>
                                      </p:to>
                                    </p:set>
                                    <p:anim calcmode="lin" valueType="num">
                                      <p:cBhvr additive="base">
                                        <p:cTn id="19" dur="5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0051">
                                            <p:txEl>
                                              <p:pRg st="3" end="3"/>
                                            </p:txEl>
                                          </p:spTgt>
                                        </p:tgtEl>
                                        <p:attrNameLst>
                                          <p:attrName>style.visibility</p:attrName>
                                        </p:attrNameLst>
                                      </p:cBhvr>
                                      <p:to>
                                        <p:strVal val="visible"/>
                                      </p:to>
                                    </p:set>
                                    <p:anim calcmode="lin" valueType="num">
                                      <p:cBhvr additive="base">
                                        <p:cTn id="25" dur="500" fill="hold"/>
                                        <p:tgtEl>
                                          <p:spTgt spid="130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0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0051">
                                            <p:txEl>
                                              <p:pRg st="4" end="4"/>
                                            </p:txEl>
                                          </p:spTgt>
                                        </p:tgtEl>
                                        <p:attrNameLst>
                                          <p:attrName>style.visibility</p:attrName>
                                        </p:attrNameLst>
                                      </p:cBhvr>
                                      <p:to>
                                        <p:strVal val="visible"/>
                                      </p:to>
                                    </p:set>
                                    <p:anim calcmode="lin" valueType="num">
                                      <p:cBhvr additive="base">
                                        <p:cTn id="31" dur="500" fill="hold"/>
                                        <p:tgtEl>
                                          <p:spTgt spid="130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00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0051">
                                            <p:txEl>
                                              <p:pRg st="5" end="5"/>
                                            </p:txEl>
                                          </p:spTgt>
                                        </p:tgtEl>
                                        <p:attrNameLst>
                                          <p:attrName>style.visibility</p:attrName>
                                        </p:attrNameLst>
                                      </p:cBhvr>
                                      <p:to>
                                        <p:strVal val="visible"/>
                                      </p:to>
                                    </p:set>
                                    <p:anim calcmode="lin" valueType="num">
                                      <p:cBhvr additive="base">
                                        <p:cTn id="37" dur="500" fill="hold"/>
                                        <p:tgtEl>
                                          <p:spTgt spid="1300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00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0051">
                                            <p:txEl>
                                              <p:pRg st="6" end="6"/>
                                            </p:txEl>
                                          </p:spTgt>
                                        </p:tgtEl>
                                        <p:attrNameLst>
                                          <p:attrName>style.visibility</p:attrName>
                                        </p:attrNameLst>
                                      </p:cBhvr>
                                      <p:to>
                                        <p:strVal val="visible"/>
                                      </p:to>
                                    </p:set>
                                    <p:anim calcmode="lin" valueType="num">
                                      <p:cBhvr additive="base">
                                        <p:cTn id="43" dur="500" fill="hold"/>
                                        <p:tgtEl>
                                          <p:spTgt spid="1300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00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4"/>
          <p:cNvSpPr>
            <a:spLocks noGrp="1" noChangeArrowheads="1"/>
          </p:cNvSpPr>
          <p:nvPr>
            <p:ph type="title"/>
          </p:nvPr>
        </p:nvSpPr>
        <p:spPr>
          <a:xfrm>
            <a:off x="179388" y="188913"/>
            <a:ext cx="7772400" cy="646112"/>
          </a:xfrm>
          <a:noFill/>
        </p:spPr>
        <p:txBody>
          <a:bodyPr/>
          <a:lstStyle/>
          <a:p>
            <a:pPr eaLnBrk="1" hangingPunct="1"/>
            <a:r>
              <a:rPr lang="zh-CN" altLang="en-US" sz="3600" b="1"/>
              <a:t>极小项与极大项性质</a:t>
            </a:r>
            <a:endParaRPr lang="zh-CN" altLang="en-US" sz="3600" b="1"/>
          </a:p>
        </p:txBody>
      </p:sp>
      <p:graphicFrame>
        <p:nvGraphicFramePr>
          <p:cNvPr id="270422" name="Group 86"/>
          <p:cNvGraphicFramePr>
            <a:graphicFrameLocks noGrp="1"/>
          </p:cNvGraphicFramePr>
          <p:nvPr/>
        </p:nvGraphicFramePr>
        <p:xfrm>
          <a:off x="323850" y="1092200"/>
          <a:ext cx="8496300" cy="5219704"/>
        </p:xfrm>
        <a:graphic>
          <a:graphicData uri="http://schemas.openxmlformats.org/drawingml/2006/table">
            <a:tbl>
              <a:tblPr/>
              <a:tblGrid>
                <a:gridCol w="900113"/>
                <a:gridCol w="869950"/>
                <a:gridCol w="822325"/>
                <a:gridCol w="3024187"/>
                <a:gridCol w="2879725"/>
              </a:tblGrid>
              <a:tr h="579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极小项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极大项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a:ln>
                            <a:noFill/>
                          </a:ln>
                          <a:solidFill>
                            <a:srgbClr val="FFFF00"/>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r>
                        <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rgbClr val="FFFF00"/>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 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rgbClr val="FFFF00"/>
                          </a:solidFill>
                          <a:effectLst/>
                          <a:latin typeface="Times New Roman" panose="02020603050405020304" pitchFamily="18" charset="0"/>
                          <a:ea typeface="宋体" panose="02010600030101010101" pitchFamily="2" charset="-122"/>
                        </a:rPr>
                        <a:t>5</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5</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6</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 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6</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7</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7</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2"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ChangeArrowheads="1"/>
          </p:cNvSpPr>
          <p:nvPr>
            <p:ph type="title"/>
          </p:nvPr>
        </p:nvSpPr>
        <p:spPr>
          <a:xfrm>
            <a:off x="250825" y="260350"/>
            <a:ext cx="7772400" cy="646113"/>
          </a:xfrm>
        </p:spPr>
        <p:txBody>
          <a:bodyPr/>
          <a:lstStyle/>
          <a:p>
            <a:pPr eaLnBrk="1" hangingPunct="1"/>
            <a:r>
              <a:rPr lang="zh-CN" altLang="en-US" sz="3600" b="1"/>
              <a:t>极小项与极大项性质</a:t>
            </a:r>
            <a:endParaRPr lang="zh-CN" altLang="en-US" sz="3600" b="1"/>
          </a:p>
        </p:txBody>
      </p:sp>
      <p:sp>
        <p:nvSpPr>
          <p:cNvPr id="132099" name="Rectangle 3"/>
          <p:cNvSpPr>
            <a:spLocks noGrp="1" noChangeArrowheads="1"/>
          </p:cNvSpPr>
          <p:nvPr>
            <p:ph type="body" idx="1"/>
          </p:nvPr>
        </p:nvSpPr>
        <p:spPr>
          <a:xfrm>
            <a:off x="323850" y="908050"/>
            <a:ext cx="8515350" cy="5761038"/>
          </a:xfrm>
        </p:spPr>
        <p:txBody>
          <a:bodyPr/>
          <a:lstStyle/>
          <a:p>
            <a:pPr algn="just" eaLnBrk="1" hangingPunct="1">
              <a:buFont typeface="Wingdings" panose="05000000000000000000" pitchFamily="2" charset="2"/>
              <a:buNone/>
            </a:pPr>
            <a:r>
              <a:rPr lang="zh-CN" altLang="en-US" sz="3000"/>
              <a:t>对</a:t>
            </a:r>
            <a:r>
              <a:rPr lang="en-US" altLang="zh-CN" sz="3000"/>
              <a:t>n</a:t>
            </a:r>
            <a:r>
              <a:rPr lang="zh-CN" altLang="en-US" sz="3000"/>
              <a:t>个命题原子</a:t>
            </a:r>
            <a:r>
              <a:rPr lang="en-US" altLang="zh-CN" sz="3000"/>
              <a:t>P</a:t>
            </a:r>
            <a:r>
              <a:rPr lang="en-US" altLang="zh-CN" sz="3000" baseline="-30000"/>
              <a:t>1</a:t>
            </a:r>
            <a:r>
              <a:rPr lang="zh-CN" altLang="en-US" sz="3000"/>
              <a:t>，</a:t>
            </a:r>
            <a:r>
              <a:rPr lang="en-US" altLang="zh-CN" sz="3000"/>
              <a:t>…</a:t>
            </a:r>
            <a:r>
              <a:rPr lang="zh-CN" altLang="en-US" sz="3000"/>
              <a:t>，</a:t>
            </a:r>
            <a:r>
              <a:rPr lang="en-US" altLang="zh-CN" sz="3000"/>
              <a:t>P</a:t>
            </a:r>
            <a:r>
              <a:rPr lang="en-US" altLang="zh-CN" sz="3000" baseline="-30000"/>
              <a:t>n</a:t>
            </a:r>
            <a:endParaRPr lang="en-US" altLang="zh-CN" sz="3000" baseline="-30000"/>
          </a:p>
          <a:p>
            <a:pPr algn="just" eaLnBrk="1" hangingPunct="1">
              <a:buFont typeface="Wingdings" panose="05000000000000000000" pitchFamily="2" charset="2"/>
              <a:buChar char="Ø"/>
            </a:pPr>
            <a:r>
              <a:rPr lang="zh-CN" altLang="en-US" sz="3000">
                <a:solidFill>
                  <a:schemeClr val="tx2"/>
                </a:solidFill>
              </a:rPr>
              <a:t>极小项</a:t>
            </a:r>
            <a:r>
              <a:rPr lang="zh-CN" altLang="en-US" sz="3000"/>
              <a:t>有如下性质：</a:t>
            </a:r>
            <a:endParaRPr lang="zh-CN" altLang="en-US" sz="3000"/>
          </a:p>
          <a:p>
            <a:pPr algn="just" eaLnBrk="1" hangingPunct="1">
              <a:buFont typeface="Wingdings" panose="05000000000000000000" pitchFamily="2" charset="2"/>
              <a:buNone/>
            </a:pPr>
            <a:r>
              <a:rPr lang="zh-CN" altLang="en-US" sz="3000"/>
              <a:t>（</a:t>
            </a:r>
            <a:r>
              <a:rPr lang="en-US" altLang="zh-CN" sz="3000"/>
              <a:t>1</a:t>
            </a:r>
            <a:r>
              <a:rPr lang="zh-CN" altLang="en-US" sz="3000"/>
              <a:t>）</a:t>
            </a:r>
            <a:r>
              <a:rPr lang="en-US" altLang="zh-CN" sz="3000"/>
              <a:t>n</a:t>
            </a:r>
            <a:r>
              <a:rPr lang="zh-CN" altLang="en-US" sz="3000"/>
              <a:t>个命题原子</a:t>
            </a:r>
            <a:r>
              <a:rPr lang="en-US" altLang="zh-CN" sz="3000"/>
              <a:t>P</a:t>
            </a:r>
            <a:r>
              <a:rPr lang="en-US" altLang="zh-CN" sz="3000" baseline="-30000"/>
              <a:t>1</a:t>
            </a:r>
            <a:r>
              <a:rPr lang="zh-CN" altLang="en-US" sz="3000"/>
              <a:t>，</a:t>
            </a:r>
            <a:r>
              <a:rPr lang="en-US" altLang="zh-CN" sz="3000"/>
              <a:t>…</a:t>
            </a:r>
            <a:r>
              <a:rPr lang="zh-CN" altLang="en-US" sz="3000"/>
              <a:t>，</a:t>
            </a:r>
            <a:r>
              <a:rPr lang="en-US" altLang="zh-CN" sz="3000"/>
              <a:t>P</a:t>
            </a:r>
            <a:r>
              <a:rPr lang="en-US" altLang="zh-CN" sz="3000" baseline="-30000"/>
              <a:t>n</a:t>
            </a:r>
            <a:r>
              <a:rPr lang="zh-CN" altLang="en-US" sz="3000"/>
              <a:t>有2</a:t>
            </a:r>
            <a:r>
              <a:rPr lang="en-US" altLang="zh-CN" sz="3000" baseline="30000"/>
              <a:t>n</a:t>
            </a:r>
            <a:r>
              <a:rPr lang="zh-CN" altLang="en-US" sz="3000"/>
              <a:t>个不同的解释，每个解释对应</a:t>
            </a:r>
            <a:r>
              <a:rPr lang="en-US" altLang="zh-CN" sz="3000"/>
              <a:t>P</a:t>
            </a:r>
            <a:r>
              <a:rPr lang="en-US" altLang="zh-CN" sz="3000" baseline="-30000"/>
              <a:t>1</a:t>
            </a:r>
            <a:r>
              <a:rPr lang="zh-CN" altLang="en-US" sz="3000"/>
              <a:t>，</a:t>
            </a:r>
            <a:r>
              <a:rPr lang="en-US" altLang="zh-CN" sz="3000"/>
              <a:t>…</a:t>
            </a:r>
            <a:r>
              <a:rPr lang="zh-CN" altLang="en-US" sz="3000"/>
              <a:t>，</a:t>
            </a:r>
            <a:r>
              <a:rPr lang="en-US" altLang="zh-CN" sz="3000"/>
              <a:t>P</a:t>
            </a:r>
            <a:r>
              <a:rPr lang="en-US" altLang="zh-CN" sz="3000" baseline="-30000"/>
              <a:t>n</a:t>
            </a:r>
            <a:r>
              <a:rPr lang="zh-CN" altLang="en-US" sz="3000"/>
              <a:t>的一个极小项。</a:t>
            </a:r>
            <a:endParaRPr lang="zh-CN" altLang="en-US" sz="3000"/>
          </a:p>
          <a:p>
            <a:pPr algn="just" eaLnBrk="1" hangingPunct="1">
              <a:buFont typeface="Wingdings" panose="05000000000000000000" pitchFamily="2" charset="2"/>
              <a:buNone/>
            </a:pPr>
            <a:r>
              <a:rPr lang="zh-CN" altLang="en-US" sz="3000"/>
              <a:t>（</a:t>
            </a:r>
            <a:r>
              <a:rPr lang="en-US" altLang="zh-CN" sz="3000"/>
              <a:t>2</a:t>
            </a:r>
            <a:r>
              <a:rPr lang="zh-CN" altLang="en-US" sz="3000"/>
              <a:t>）对</a:t>
            </a:r>
            <a:r>
              <a:rPr lang="en-US" altLang="zh-CN" sz="3000"/>
              <a:t>P</a:t>
            </a:r>
            <a:r>
              <a:rPr lang="en-US" altLang="zh-CN" sz="3000" baseline="-30000"/>
              <a:t>1</a:t>
            </a:r>
            <a:r>
              <a:rPr lang="zh-CN" altLang="en-US" sz="3000"/>
              <a:t>，</a:t>
            </a:r>
            <a:r>
              <a:rPr lang="en-US" altLang="zh-CN" sz="3000"/>
              <a:t>…</a:t>
            </a:r>
            <a:r>
              <a:rPr lang="zh-CN" altLang="en-US" sz="3000"/>
              <a:t>，</a:t>
            </a:r>
            <a:r>
              <a:rPr lang="en-US" altLang="zh-CN" sz="3000"/>
              <a:t>P</a:t>
            </a:r>
            <a:r>
              <a:rPr lang="en-US" altLang="zh-CN" sz="3000" baseline="-30000"/>
              <a:t>n</a:t>
            </a:r>
            <a:r>
              <a:rPr lang="zh-CN" altLang="en-US" sz="3000"/>
              <a:t>的任意一个极小项</a:t>
            </a:r>
            <a:r>
              <a:rPr lang="en-US" altLang="zh-CN" sz="3000"/>
              <a:t>m</a:t>
            </a:r>
            <a:r>
              <a:rPr lang="zh-CN" altLang="en-US" sz="3000"/>
              <a:t>，有且只有一个解释使</a:t>
            </a:r>
            <a:r>
              <a:rPr lang="en-US" altLang="zh-CN" sz="3000"/>
              <a:t>m</a:t>
            </a:r>
            <a:r>
              <a:rPr lang="zh-CN" altLang="en-US" sz="3000"/>
              <a:t>取</a:t>
            </a:r>
            <a:r>
              <a:rPr lang="en-US" altLang="zh-CN" sz="3000"/>
              <a:t>1</a:t>
            </a:r>
            <a:r>
              <a:rPr lang="zh-CN" altLang="en-US" sz="3000"/>
              <a:t>值，若使极小项取</a:t>
            </a:r>
            <a:r>
              <a:rPr lang="en-US" altLang="zh-CN" sz="3000"/>
              <a:t>1</a:t>
            </a:r>
            <a:r>
              <a:rPr lang="zh-CN" altLang="en-US" sz="3000"/>
              <a:t>值的解释对应的十进制数为</a:t>
            </a:r>
            <a:r>
              <a:rPr lang="en-US" altLang="zh-CN" sz="3000"/>
              <a:t>i</a:t>
            </a:r>
            <a:r>
              <a:rPr lang="zh-CN" altLang="en-US" sz="3000"/>
              <a:t>，则</a:t>
            </a:r>
            <a:r>
              <a:rPr lang="en-US" altLang="zh-CN" sz="3000"/>
              <a:t>m</a:t>
            </a:r>
            <a:r>
              <a:rPr lang="zh-CN" altLang="en-US" sz="3000"/>
              <a:t>记为</a:t>
            </a:r>
            <a:r>
              <a:rPr lang="en-US" altLang="zh-CN" sz="3000"/>
              <a:t>m</a:t>
            </a:r>
            <a:r>
              <a:rPr lang="en-US" altLang="zh-CN" sz="3000" baseline="-30000"/>
              <a:t>i</a:t>
            </a:r>
            <a:r>
              <a:rPr lang="zh-CN" altLang="en-US" sz="3000"/>
              <a:t>。</a:t>
            </a:r>
            <a:endParaRPr lang="zh-CN" altLang="en-US" sz="3000"/>
          </a:p>
          <a:p>
            <a:pPr algn="just" eaLnBrk="1" hangingPunct="1">
              <a:buFont typeface="Wingdings" panose="05000000000000000000" pitchFamily="2" charset="2"/>
              <a:buNone/>
            </a:pPr>
            <a:r>
              <a:rPr lang="zh-CN" altLang="en-US" sz="3000"/>
              <a:t>（</a:t>
            </a:r>
            <a:r>
              <a:rPr lang="en-US" altLang="zh-CN" sz="3000"/>
              <a:t>3</a:t>
            </a:r>
            <a:r>
              <a:rPr lang="zh-CN" altLang="en-US" sz="3000"/>
              <a:t>）任意两个不同的极小项的合取式恒假：</a:t>
            </a:r>
            <a:endParaRPr lang="zh-CN" altLang="en-US" sz="3000"/>
          </a:p>
          <a:p>
            <a:pPr algn="just" eaLnBrk="1" hangingPunct="1">
              <a:buFont typeface="Wingdings" panose="05000000000000000000" pitchFamily="2" charset="2"/>
              <a:buNone/>
            </a:pPr>
            <a:r>
              <a:rPr lang="en-US" altLang="zh-CN" sz="3000"/>
              <a:t>          m</a:t>
            </a:r>
            <a:r>
              <a:rPr lang="en-US" altLang="zh-CN" sz="3000" baseline="-30000"/>
              <a:t>i</a:t>
            </a:r>
            <a:r>
              <a:rPr lang="en-US" altLang="zh-CN" sz="3000">
                <a:sym typeface="Symbol" panose="05050102010706020507" pitchFamily="2" charset="2"/>
              </a:rPr>
              <a:t></a:t>
            </a:r>
            <a:r>
              <a:rPr lang="en-US" altLang="zh-CN" sz="3000"/>
              <a:t> m</a:t>
            </a:r>
            <a:r>
              <a:rPr lang="en-US" altLang="zh-CN" sz="3000" baseline="-30000"/>
              <a:t>j</a:t>
            </a:r>
            <a:r>
              <a:rPr lang="en-US" altLang="zh-CN" sz="3000"/>
              <a:t>=0</a:t>
            </a:r>
            <a:r>
              <a:rPr lang="zh-CN" altLang="en-US" sz="3000"/>
              <a:t>，</a:t>
            </a:r>
            <a:r>
              <a:rPr lang="en-US" altLang="zh-CN" sz="3000"/>
              <a:t>i≠j</a:t>
            </a:r>
            <a:r>
              <a:rPr lang="zh-CN" altLang="en-US" sz="3000"/>
              <a:t>。</a:t>
            </a:r>
            <a:endParaRPr lang="zh-CN" altLang="en-US" sz="3000">
              <a:cs typeface="Times New Roman" panose="02020603050405020304" pitchFamily="18" charset="0"/>
            </a:endParaRPr>
          </a:p>
          <a:p>
            <a:pPr eaLnBrk="1" hangingPunct="1">
              <a:buFont typeface="Wingdings" panose="05000000000000000000" pitchFamily="2" charset="2"/>
              <a:buNone/>
            </a:pPr>
            <a:r>
              <a:rPr lang="zh-CN" altLang="en-US" sz="3000">
                <a:cs typeface="Times New Roman" panose="02020603050405020304" pitchFamily="18" charset="0"/>
              </a:rPr>
              <a:t>（</a:t>
            </a:r>
            <a:r>
              <a:rPr lang="en-US" altLang="zh-CN" sz="3000"/>
              <a:t>4</a:t>
            </a:r>
            <a:r>
              <a:rPr lang="zh-CN" altLang="en-US" sz="3000">
                <a:cs typeface="Times New Roman" panose="02020603050405020304" pitchFamily="18" charset="0"/>
              </a:rPr>
              <a:t>）所有极小项的析取式恒真。</a:t>
            </a:r>
            <a:r>
              <a:rPr lang="zh-CN" altLang="en-US" sz="3000"/>
              <a:t> </a:t>
            </a:r>
            <a:endParaRPr lang="zh-CN" altLang="en-US" sz="30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anim calcmode="lin" valueType="num">
                                      <p:cBhvr additive="base">
                                        <p:cTn id="7" dur="500" fill="hold"/>
                                        <p:tgtEl>
                                          <p:spTgt spid="13209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2099">
                                            <p:txEl>
                                              <p:pRg st="4" end="4"/>
                                            </p:txEl>
                                          </p:spTgt>
                                        </p:tgtEl>
                                        <p:attrNameLst>
                                          <p:attrName>style.visibility</p:attrName>
                                        </p:attrNameLst>
                                      </p:cBhvr>
                                      <p:to>
                                        <p:strVal val="visible"/>
                                      </p:to>
                                    </p:set>
                                    <p:anim calcmode="lin" valueType="num">
                                      <p:cBhvr additive="base">
                                        <p:cTn id="13" dur="500" fill="hold"/>
                                        <p:tgtEl>
                                          <p:spTgt spid="13209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09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2099">
                                            <p:txEl>
                                              <p:pRg st="5" end="5"/>
                                            </p:txEl>
                                          </p:spTgt>
                                        </p:tgtEl>
                                        <p:attrNameLst>
                                          <p:attrName>style.visibility</p:attrName>
                                        </p:attrNameLst>
                                      </p:cBhvr>
                                      <p:to>
                                        <p:strVal val="visible"/>
                                      </p:to>
                                    </p:set>
                                    <p:anim calcmode="lin" valueType="num">
                                      <p:cBhvr additive="base">
                                        <p:cTn id="17" dur="500" fill="hold"/>
                                        <p:tgtEl>
                                          <p:spTgt spid="13209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2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2099">
                                            <p:txEl>
                                              <p:pRg st="6" end="6"/>
                                            </p:txEl>
                                          </p:spTgt>
                                        </p:tgtEl>
                                        <p:attrNameLst>
                                          <p:attrName>style.visibility</p:attrName>
                                        </p:attrNameLst>
                                      </p:cBhvr>
                                      <p:to>
                                        <p:strVal val="visible"/>
                                      </p:to>
                                    </p:set>
                                    <p:anim calcmode="lin" valueType="num">
                                      <p:cBhvr additive="base">
                                        <p:cTn id="23" dur="500" fill="hold"/>
                                        <p:tgtEl>
                                          <p:spTgt spid="13209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20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body" idx="1"/>
          </p:nvPr>
        </p:nvSpPr>
        <p:spPr>
          <a:xfrm>
            <a:off x="250825" y="260350"/>
            <a:ext cx="8588375" cy="6048375"/>
          </a:xfrm>
        </p:spPr>
        <p:txBody>
          <a:bodyPr/>
          <a:lstStyle/>
          <a:p>
            <a:pPr algn="just" eaLnBrk="1" hangingPunct="1">
              <a:buFont typeface="Wingdings" panose="05000000000000000000" pitchFamily="2" charset="2"/>
              <a:buChar char="Ø"/>
            </a:pPr>
            <a:r>
              <a:rPr lang="zh-CN" altLang="en-US" sz="3200" dirty="0">
                <a:solidFill>
                  <a:schemeClr val="tx2"/>
                </a:solidFill>
              </a:rPr>
              <a:t>极大项</a:t>
            </a:r>
            <a:r>
              <a:rPr lang="zh-CN" altLang="en-US" sz="3200" dirty="0"/>
              <a:t>有如下性质：</a:t>
            </a:r>
            <a:endParaRPr lang="zh-CN" altLang="en-US" sz="3200" dirty="0"/>
          </a:p>
          <a:p>
            <a:pPr algn="just" eaLnBrk="1" hangingPunct="1">
              <a:lnSpc>
                <a:spcPct val="120000"/>
              </a:lnSpc>
              <a:buFont typeface="Wingdings" panose="05000000000000000000" pitchFamily="2" charset="2"/>
              <a:buNone/>
            </a:pPr>
            <a:r>
              <a:rPr lang="zh-CN" altLang="en-US" sz="3000" dirty="0"/>
              <a:t>（</a:t>
            </a:r>
            <a:r>
              <a:rPr lang="en-US" altLang="zh-CN" sz="3000" dirty="0"/>
              <a:t>1</a:t>
            </a:r>
            <a:r>
              <a:rPr lang="zh-CN" altLang="en-US" sz="3000" dirty="0"/>
              <a:t>）</a:t>
            </a:r>
            <a:r>
              <a:rPr lang="en-US" altLang="zh-CN" sz="3000" dirty="0"/>
              <a:t>n</a:t>
            </a:r>
            <a:r>
              <a:rPr lang="zh-CN" altLang="en-US" sz="3000" dirty="0"/>
              <a:t>个命题原子</a:t>
            </a:r>
            <a:r>
              <a:rPr lang="en-US" altLang="zh-CN" sz="3000" dirty="0"/>
              <a:t>P</a:t>
            </a:r>
            <a:r>
              <a:rPr lang="en-US" altLang="zh-CN" sz="3000" baseline="-30000" dirty="0"/>
              <a:t>1</a:t>
            </a:r>
            <a:r>
              <a:rPr lang="zh-CN" altLang="en-US" sz="3000" dirty="0"/>
              <a:t>，</a:t>
            </a:r>
            <a:r>
              <a:rPr lang="en-US" altLang="zh-CN" sz="3000" dirty="0"/>
              <a:t>…</a:t>
            </a:r>
            <a:r>
              <a:rPr lang="zh-CN" altLang="en-US" sz="3000" dirty="0"/>
              <a:t>，</a:t>
            </a:r>
            <a:r>
              <a:rPr lang="en-US" altLang="zh-CN" sz="3000" dirty="0" err="1"/>
              <a:t>P</a:t>
            </a:r>
            <a:r>
              <a:rPr lang="en-US" altLang="zh-CN" sz="3000" baseline="-30000" dirty="0" err="1"/>
              <a:t>n</a:t>
            </a:r>
            <a:r>
              <a:rPr lang="zh-CN" altLang="en-US" sz="3000" dirty="0"/>
              <a:t>有2</a:t>
            </a:r>
            <a:r>
              <a:rPr lang="en-US" altLang="zh-CN" sz="3000" baseline="30000" dirty="0"/>
              <a:t>n</a:t>
            </a:r>
            <a:r>
              <a:rPr lang="zh-CN" altLang="en-US" sz="3000" dirty="0"/>
              <a:t>个不同的解释，每个解释对应</a:t>
            </a:r>
            <a:r>
              <a:rPr lang="en-US" altLang="zh-CN" sz="3000" dirty="0"/>
              <a:t>P</a:t>
            </a:r>
            <a:r>
              <a:rPr lang="en-US" altLang="zh-CN" sz="3000" baseline="-30000" dirty="0"/>
              <a:t>1</a:t>
            </a:r>
            <a:r>
              <a:rPr lang="zh-CN" altLang="en-US" sz="3000" dirty="0"/>
              <a:t>，</a:t>
            </a:r>
            <a:r>
              <a:rPr lang="en-US" altLang="zh-CN" sz="3000" dirty="0"/>
              <a:t>…</a:t>
            </a:r>
            <a:r>
              <a:rPr lang="zh-CN" altLang="en-US" sz="3000" dirty="0"/>
              <a:t>，</a:t>
            </a:r>
            <a:r>
              <a:rPr lang="en-US" altLang="zh-CN" sz="3000" dirty="0" err="1"/>
              <a:t>P</a:t>
            </a:r>
            <a:r>
              <a:rPr lang="en-US" altLang="zh-CN" sz="3000" baseline="-30000" dirty="0" err="1"/>
              <a:t>n</a:t>
            </a:r>
            <a:r>
              <a:rPr lang="zh-CN" altLang="en-US" sz="3000" dirty="0"/>
              <a:t>的一个极大项。</a:t>
            </a:r>
            <a:endParaRPr lang="zh-CN" altLang="en-US" sz="3000" dirty="0"/>
          </a:p>
          <a:p>
            <a:pPr algn="just" eaLnBrk="1" hangingPunct="1">
              <a:lnSpc>
                <a:spcPct val="120000"/>
              </a:lnSpc>
              <a:buFont typeface="Wingdings" panose="05000000000000000000" pitchFamily="2" charset="2"/>
              <a:buNone/>
            </a:pPr>
            <a:r>
              <a:rPr lang="zh-CN" altLang="en-US" sz="3000" dirty="0"/>
              <a:t>（</a:t>
            </a:r>
            <a:r>
              <a:rPr lang="en-US" altLang="zh-CN" sz="3000" dirty="0"/>
              <a:t>2</a:t>
            </a:r>
            <a:r>
              <a:rPr lang="zh-CN" altLang="en-US" sz="3000" dirty="0"/>
              <a:t>）对</a:t>
            </a:r>
            <a:r>
              <a:rPr lang="en-US" altLang="zh-CN" sz="3000" dirty="0"/>
              <a:t>P</a:t>
            </a:r>
            <a:r>
              <a:rPr lang="en-US" altLang="zh-CN" sz="3000" baseline="-30000" dirty="0"/>
              <a:t>1</a:t>
            </a:r>
            <a:r>
              <a:rPr lang="zh-CN" altLang="en-US" sz="3000" dirty="0"/>
              <a:t>，</a:t>
            </a:r>
            <a:r>
              <a:rPr lang="en-US" altLang="zh-CN" sz="3000" dirty="0"/>
              <a:t>…</a:t>
            </a:r>
            <a:r>
              <a:rPr lang="zh-CN" altLang="en-US" sz="3000" dirty="0"/>
              <a:t>，</a:t>
            </a:r>
            <a:r>
              <a:rPr lang="en-US" altLang="zh-CN" sz="3000" dirty="0" err="1"/>
              <a:t>P</a:t>
            </a:r>
            <a:r>
              <a:rPr lang="en-US" altLang="zh-CN" sz="3000" baseline="-30000" dirty="0" err="1"/>
              <a:t>n</a:t>
            </a:r>
            <a:r>
              <a:rPr lang="zh-CN" altLang="en-US" sz="3000" dirty="0"/>
              <a:t>的任意一个极大项</a:t>
            </a:r>
            <a:r>
              <a:rPr lang="en-US" altLang="zh-CN" sz="3000" dirty="0"/>
              <a:t>M</a:t>
            </a:r>
            <a:r>
              <a:rPr lang="zh-CN" altLang="en-US" sz="3000" dirty="0"/>
              <a:t>，有且只有一个解释使</a:t>
            </a:r>
            <a:r>
              <a:rPr lang="en-US" altLang="zh-CN" sz="3000" dirty="0"/>
              <a:t>M</a:t>
            </a:r>
            <a:r>
              <a:rPr lang="zh-CN" altLang="en-US" sz="3000" dirty="0"/>
              <a:t>取</a:t>
            </a:r>
            <a:r>
              <a:rPr lang="en-US" altLang="zh-CN" sz="3000" dirty="0"/>
              <a:t>0</a:t>
            </a:r>
            <a:r>
              <a:rPr lang="zh-CN" altLang="en-US" sz="3000" dirty="0"/>
              <a:t>值，若使极大项取</a:t>
            </a:r>
            <a:r>
              <a:rPr lang="en-US" altLang="zh-CN" sz="3000" dirty="0"/>
              <a:t>0</a:t>
            </a:r>
            <a:r>
              <a:rPr lang="zh-CN" altLang="en-US" sz="3000" dirty="0"/>
              <a:t>的解释对应的十进制数为</a:t>
            </a:r>
            <a:r>
              <a:rPr lang="en-US" altLang="zh-CN" sz="3000" dirty="0" err="1"/>
              <a:t>i</a:t>
            </a:r>
            <a:r>
              <a:rPr lang="zh-CN" altLang="en-US" sz="3000" dirty="0"/>
              <a:t>，则</a:t>
            </a:r>
            <a:r>
              <a:rPr lang="en-US" altLang="zh-CN" sz="3000" dirty="0"/>
              <a:t>M</a:t>
            </a:r>
            <a:r>
              <a:rPr lang="zh-CN" altLang="en-US" sz="3000" dirty="0"/>
              <a:t>记为</a:t>
            </a:r>
            <a:r>
              <a:rPr lang="en-US" altLang="zh-CN" sz="3000" dirty="0"/>
              <a:t>M</a:t>
            </a:r>
            <a:r>
              <a:rPr lang="en-US" altLang="zh-CN" sz="3000" baseline="-30000" dirty="0"/>
              <a:t>i</a:t>
            </a:r>
            <a:r>
              <a:rPr lang="zh-CN" altLang="en-US" sz="3000" dirty="0"/>
              <a:t>。</a:t>
            </a:r>
            <a:endParaRPr lang="zh-CN" altLang="en-US" sz="3000" dirty="0"/>
          </a:p>
          <a:p>
            <a:pPr algn="just" eaLnBrk="1" hangingPunct="1">
              <a:lnSpc>
                <a:spcPct val="120000"/>
              </a:lnSpc>
              <a:buFont typeface="Wingdings" panose="05000000000000000000" pitchFamily="2" charset="2"/>
              <a:buNone/>
            </a:pPr>
            <a:r>
              <a:rPr lang="zh-CN" altLang="en-US" sz="3000" dirty="0"/>
              <a:t>（</a:t>
            </a:r>
            <a:r>
              <a:rPr lang="en-US" altLang="zh-CN" sz="3000" dirty="0"/>
              <a:t>3</a:t>
            </a:r>
            <a:r>
              <a:rPr lang="zh-CN" altLang="en-US" sz="3000" dirty="0"/>
              <a:t>）任意两个不同的极大项的析取式恒真：</a:t>
            </a:r>
            <a:endParaRPr lang="zh-CN" altLang="en-US" sz="3000" dirty="0"/>
          </a:p>
          <a:p>
            <a:pPr algn="just" eaLnBrk="1" hangingPunct="1">
              <a:lnSpc>
                <a:spcPct val="120000"/>
              </a:lnSpc>
              <a:buFont typeface="Wingdings" panose="05000000000000000000" pitchFamily="2" charset="2"/>
              <a:buNone/>
            </a:pPr>
            <a:r>
              <a:rPr lang="en-US" altLang="zh-CN" sz="3000" dirty="0"/>
              <a:t>          M</a:t>
            </a:r>
            <a:r>
              <a:rPr lang="en-US" altLang="zh-CN" sz="3000" baseline="-30000" dirty="0"/>
              <a:t>i </a:t>
            </a:r>
            <a:r>
              <a:rPr lang="en-US" altLang="zh-CN" sz="3000" dirty="0">
                <a:sym typeface="Symbol" panose="05050102010706020507" pitchFamily="2" charset="2"/>
              </a:rPr>
              <a:t></a:t>
            </a:r>
            <a:r>
              <a:rPr lang="en-US" altLang="zh-CN" sz="3000" dirty="0"/>
              <a:t> </a:t>
            </a:r>
            <a:r>
              <a:rPr lang="en-US" altLang="zh-CN" sz="3000" dirty="0" err="1"/>
              <a:t>M</a:t>
            </a:r>
            <a:r>
              <a:rPr lang="en-US" altLang="zh-CN" sz="3000" baseline="-30000" dirty="0" err="1"/>
              <a:t>j</a:t>
            </a:r>
            <a:r>
              <a:rPr lang="en-US" altLang="zh-CN" sz="3000" dirty="0"/>
              <a:t>=1</a:t>
            </a:r>
            <a:r>
              <a:rPr lang="zh-CN" altLang="en-US" sz="3000" dirty="0"/>
              <a:t>，</a:t>
            </a:r>
            <a:r>
              <a:rPr lang="en-US" altLang="zh-CN" sz="3000" dirty="0" err="1"/>
              <a:t>i≠j</a:t>
            </a:r>
            <a:r>
              <a:rPr lang="zh-CN" altLang="en-US" sz="3000" dirty="0"/>
              <a:t>。</a:t>
            </a:r>
            <a:endParaRPr lang="zh-CN" altLang="en-US" sz="3000" dirty="0"/>
          </a:p>
          <a:p>
            <a:pPr algn="just" eaLnBrk="1" hangingPunct="1">
              <a:lnSpc>
                <a:spcPct val="120000"/>
              </a:lnSpc>
              <a:buFont typeface="Wingdings" panose="05000000000000000000" pitchFamily="2" charset="2"/>
              <a:buNone/>
            </a:pPr>
            <a:r>
              <a:rPr lang="zh-CN" altLang="en-US" sz="3000" dirty="0"/>
              <a:t>（</a:t>
            </a:r>
            <a:r>
              <a:rPr lang="en-US" altLang="zh-CN" sz="3000" dirty="0"/>
              <a:t>4</a:t>
            </a:r>
            <a:r>
              <a:rPr lang="zh-CN" altLang="en-US" sz="3000" dirty="0"/>
              <a:t>）所有极大项的合取式恒假。</a:t>
            </a:r>
            <a:endParaRPr lang="zh-CN" altLang="en-US" sz="3000" dirty="0"/>
          </a:p>
          <a:p>
            <a:pPr algn="just" eaLnBrk="1" hangingPunct="1">
              <a:lnSpc>
                <a:spcPct val="120000"/>
              </a:lnSpc>
              <a:buFont typeface="Wingdings" panose="05000000000000000000" pitchFamily="2" charset="2"/>
              <a:buChar char="Ø"/>
            </a:pPr>
            <a:r>
              <a:rPr lang="zh-CN" altLang="en-US" sz="3000" dirty="0"/>
              <a:t>极小项和极大项的关系：</a:t>
            </a:r>
            <a:r>
              <a:rPr lang="en-US" altLang="zh-CN" sz="3000" dirty="0"/>
              <a:t>m</a:t>
            </a:r>
            <a:r>
              <a:rPr lang="en-US" altLang="zh-CN" sz="3000" baseline="-30000" dirty="0"/>
              <a:t>i</a:t>
            </a:r>
            <a:r>
              <a:rPr lang="en-US" altLang="zh-CN" sz="3000" dirty="0"/>
              <a:t>=</a:t>
            </a:r>
            <a:r>
              <a:rPr lang="en-US" altLang="zh-CN" sz="3000" dirty="0">
                <a:cs typeface="Times New Roman" panose="02020603050405020304" pitchFamily="18" charset="0"/>
                <a:sym typeface="Symbol" panose="05050102010706020507" pitchFamily="2" charset="2"/>
              </a:rPr>
              <a:t></a:t>
            </a:r>
            <a:r>
              <a:rPr lang="en-US" altLang="zh-CN" sz="3000" dirty="0"/>
              <a:t> M</a:t>
            </a:r>
            <a:r>
              <a:rPr lang="en-US" altLang="zh-CN" sz="3000" baseline="-30000" dirty="0"/>
              <a:t>i </a:t>
            </a:r>
            <a:r>
              <a:rPr lang="zh-CN" altLang="en-US" sz="3000" dirty="0">
                <a:cs typeface="Times New Roman" panose="02020603050405020304" pitchFamily="18" charset="0"/>
              </a:rPr>
              <a:t>，</a:t>
            </a:r>
            <a:r>
              <a:rPr lang="en-US" altLang="zh-CN" sz="3000" dirty="0"/>
              <a:t>M</a:t>
            </a:r>
            <a:r>
              <a:rPr lang="en-US" altLang="zh-CN" sz="3000" baseline="-30000" dirty="0"/>
              <a:t>i</a:t>
            </a:r>
            <a:r>
              <a:rPr lang="en-US" altLang="zh-CN" sz="3000" dirty="0"/>
              <a:t>=</a:t>
            </a:r>
            <a:r>
              <a:rPr lang="en-US" altLang="zh-CN" sz="3000" dirty="0">
                <a:cs typeface="Times New Roman" panose="02020603050405020304" pitchFamily="18" charset="0"/>
                <a:sym typeface="Symbol" panose="05050102010706020507" pitchFamily="2" charset="2"/>
              </a:rPr>
              <a:t></a:t>
            </a:r>
            <a:r>
              <a:rPr lang="en-US" altLang="zh-CN" sz="3000" dirty="0"/>
              <a:t>m</a:t>
            </a:r>
            <a:r>
              <a:rPr lang="en-US" altLang="zh-CN" sz="3000" baseline="-30000" dirty="0"/>
              <a:t>i</a:t>
            </a:r>
            <a:r>
              <a:rPr lang="en-US" altLang="zh-CN" sz="3000" dirty="0"/>
              <a:t> </a:t>
            </a:r>
            <a:endParaRPr lang="zh-CN" altLang="en-US" sz="30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2">
                                            <p:txEl>
                                              <p:pRg st="2" end="2"/>
                                            </p:txEl>
                                          </p:spTgt>
                                        </p:tgtEl>
                                        <p:attrNameLst>
                                          <p:attrName>style.visibility</p:attrName>
                                        </p:attrNameLst>
                                      </p:cBhvr>
                                      <p:to>
                                        <p:strVal val="visible"/>
                                      </p:to>
                                    </p:set>
                                    <p:anim calcmode="lin" valueType="num">
                                      <p:cBhvr additive="base">
                                        <p:cTn id="7" dur="500" fill="hold"/>
                                        <p:tgtEl>
                                          <p:spTgt spid="13312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2">
                                            <p:txEl>
                                              <p:pRg st="3" end="3"/>
                                            </p:txEl>
                                          </p:spTgt>
                                        </p:tgtEl>
                                        <p:attrNameLst>
                                          <p:attrName>style.visibility</p:attrName>
                                        </p:attrNameLst>
                                      </p:cBhvr>
                                      <p:to>
                                        <p:strVal val="visible"/>
                                      </p:to>
                                    </p:set>
                                    <p:anim calcmode="lin" valueType="num">
                                      <p:cBhvr additive="base">
                                        <p:cTn id="13" dur="500" fill="hold"/>
                                        <p:tgtEl>
                                          <p:spTgt spid="13312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2">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22">
                                            <p:txEl>
                                              <p:pRg st="4" end="4"/>
                                            </p:txEl>
                                          </p:spTgt>
                                        </p:tgtEl>
                                        <p:attrNameLst>
                                          <p:attrName>style.visibility</p:attrName>
                                        </p:attrNameLst>
                                      </p:cBhvr>
                                      <p:to>
                                        <p:strVal val="visible"/>
                                      </p:to>
                                    </p:set>
                                    <p:anim calcmode="lin" valueType="num">
                                      <p:cBhvr additive="base">
                                        <p:cTn id="17" dur="500" fill="hold"/>
                                        <p:tgtEl>
                                          <p:spTgt spid="13312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3122">
                                            <p:txEl>
                                              <p:pRg st="5" end="5"/>
                                            </p:txEl>
                                          </p:spTgt>
                                        </p:tgtEl>
                                        <p:attrNameLst>
                                          <p:attrName>style.visibility</p:attrName>
                                        </p:attrNameLst>
                                      </p:cBhvr>
                                      <p:to>
                                        <p:strVal val="visible"/>
                                      </p:to>
                                    </p:set>
                                    <p:anim calcmode="lin" valueType="num">
                                      <p:cBhvr additive="base">
                                        <p:cTn id="23" dur="500" fill="hold"/>
                                        <p:tgtEl>
                                          <p:spTgt spid="13312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3122">
                                            <p:txEl>
                                              <p:pRg st="6" end="6"/>
                                            </p:txEl>
                                          </p:spTgt>
                                        </p:tgtEl>
                                        <p:attrNameLst>
                                          <p:attrName>style.visibility</p:attrName>
                                        </p:attrNameLst>
                                      </p:cBhvr>
                                      <p:to>
                                        <p:strVal val="visible"/>
                                      </p:to>
                                    </p:set>
                                    <p:anim calcmode="lin" valueType="num">
                                      <p:cBhvr additive="base">
                                        <p:cTn id="29" dur="500" fill="hold"/>
                                        <p:tgtEl>
                                          <p:spTgt spid="13312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2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2"/>
          <p:cNvSpPr>
            <a:spLocks noGrp="1" noChangeArrowheads="1"/>
          </p:cNvSpPr>
          <p:nvPr>
            <p:ph type="title"/>
          </p:nvPr>
        </p:nvSpPr>
        <p:spPr>
          <a:xfrm>
            <a:off x="152400" y="396875"/>
            <a:ext cx="7772400" cy="641350"/>
          </a:xfrm>
        </p:spPr>
        <p:txBody>
          <a:bodyPr/>
          <a:lstStyle/>
          <a:p>
            <a:pPr eaLnBrk="1" hangingPunct="1"/>
            <a:r>
              <a:rPr lang="zh-CN" altLang="en-US" sz="3600" b="1"/>
              <a:t>主合取范式与主析取范式之间的</a:t>
            </a:r>
            <a:r>
              <a:rPr lang="zh-CN" altLang="en-US" sz="3600" b="1">
                <a:solidFill>
                  <a:srgbClr val="FFFF00"/>
                </a:solidFill>
              </a:rPr>
              <a:t>关系</a:t>
            </a:r>
            <a:endParaRPr lang="zh-CN" altLang="en-US" sz="3600" b="1">
              <a:solidFill>
                <a:srgbClr val="FFFF00"/>
              </a:solidFill>
            </a:endParaRPr>
          </a:p>
        </p:txBody>
      </p:sp>
      <p:sp>
        <p:nvSpPr>
          <p:cNvPr id="259074"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z="3200">
                <a:solidFill>
                  <a:schemeClr val="tx2"/>
                </a:solidFill>
                <a:sym typeface="Symbol" panose="05050102010706020507" pitchFamily="2" charset="2"/>
              </a:rPr>
              <a:t>例</a:t>
            </a:r>
            <a:r>
              <a:rPr lang="en-US" altLang="zh-CN" sz="3200">
                <a:solidFill>
                  <a:schemeClr val="tx2"/>
                </a:solidFill>
                <a:sym typeface="Symbol" panose="05050102010706020507" pitchFamily="2" charset="2"/>
              </a:rPr>
              <a:t>.</a:t>
            </a:r>
            <a:r>
              <a:rPr lang="en-US" altLang="zh-CN" sz="3200">
                <a:sym typeface="Symbol" panose="05050102010706020507" pitchFamily="2" charset="2"/>
              </a:rPr>
              <a:t> </a:t>
            </a:r>
            <a:r>
              <a:rPr lang="zh-CN" altLang="en-US" sz="3200">
                <a:sym typeface="Symbol" panose="05050102010706020507" pitchFamily="2" charset="2"/>
              </a:rPr>
              <a:t>若</a:t>
            </a:r>
            <a:r>
              <a:rPr lang="en-US" altLang="zh-CN" sz="3200">
                <a:sym typeface="Symbol" panose="05050102010706020507" pitchFamily="2" charset="2"/>
              </a:rPr>
              <a:t>PQR</a:t>
            </a:r>
            <a:r>
              <a:rPr lang="zh-CN" altLang="en-US" sz="3200">
                <a:sym typeface="Symbol" panose="05050102010706020507" pitchFamily="2" charset="2"/>
              </a:rPr>
              <a:t>为一公式</a:t>
            </a:r>
            <a:r>
              <a:rPr lang="en-US" altLang="zh-CN" sz="3200">
                <a:sym typeface="Symbol" panose="05050102010706020507" pitchFamily="2" charset="2"/>
              </a:rPr>
              <a:t>G</a:t>
            </a:r>
            <a:r>
              <a:rPr lang="zh-CN" altLang="en-US" sz="3200">
                <a:sym typeface="Symbol" panose="05050102010706020507" pitchFamily="2" charset="2"/>
              </a:rPr>
              <a:t>的主合取范式，则</a:t>
            </a:r>
            <a:endParaRPr lang="zh-CN" altLang="en-US" sz="3200">
              <a:sym typeface="Symbol" panose="05050102010706020507" pitchFamily="2" charset="2"/>
            </a:endParaRPr>
          </a:p>
          <a:p>
            <a:pPr algn="just" eaLnBrk="1" hangingPunct="1">
              <a:buFont typeface="Wingdings" panose="05000000000000000000" pitchFamily="2" charset="2"/>
              <a:buNone/>
            </a:pPr>
            <a:r>
              <a:rPr lang="en-US" altLang="zh-CN" sz="3200">
                <a:sym typeface="Symbol" panose="05050102010706020507" pitchFamily="2" charset="2"/>
              </a:rPr>
              <a:t>               G =G</a:t>
            </a:r>
            <a:endParaRPr lang="en-US" altLang="zh-CN" sz="3200">
              <a:sym typeface="Symbol" panose="05050102010706020507" pitchFamily="2" charset="2"/>
            </a:endParaRPr>
          </a:p>
          <a:p>
            <a:pPr algn="just" eaLnBrk="1" hangingPunct="1">
              <a:buFont typeface="Wingdings" panose="05000000000000000000" pitchFamily="2" charset="2"/>
              <a:buNone/>
            </a:pPr>
            <a:r>
              <a:rPr lang="en-US" altLang="zh-CN" sz="3200">
                <a:sym typeface="Symbol" panose="05050102010706020507" pitchFamily="2" charset="2"/>
              </a:rPr>
              <a:t>                  =</a:t>
            </a:r>
            <a:r>
              <a:rPr lang="en-US" altLang="zh-CN" sz="3200">
                <a:solidFill>
                  <a:srgbClr val="FFFF00"/>
                </a:solidFill>
                <a:sym typeface="Symbol" panose="05050102010706020507" pitchFamily="2" charset="2"/>
              </a:rPr>
              <a:t></a:t>
            </a:r>
            <a:r>
              <a:rPr lang="en-US" altLang="zh-CN" sz="3200">
                <a:sym typeface="Symbol" panose="05050102010706020507" pitchFamily="2" charset="2"/>
              </a:rPr>
              <a:t> </a:t>
            </a:r>
            <a:r>
              <a:rPr lang="en-US" altLang="zh-CN" sz="3200">
                <a:solidFill>
                  <a:srgbClr val="FFFF00"/>
                </a:solidFill>
                <a:sym typeface="Symbol" panose="05050102010706020507" pitchFamily="2" charset="2"/>
              </a:rPr>
              <a:t>M</a:t>
            </a:r>
            <a:r>
              <a:rPr lang="en-US" altLang="zh-CN" sz="3200" baseline="-30000">
                <a:solidFill>
                  <a:srgbClr val="FFFF00"/>
                </a:solidFill>
                <a:sym typeface="Symbol" panose="05050102010706020507" pitchFamily="2" charset="2"/>
              </a:rPr>
              <a:t>0</a:t>
            </a:r>
            <a:endParaRPr lang="en-US" altLang="zh-CN" sz="3200" baseline="-30000">
              <a:solidFill>
                <a:srgbClr val="FFFF00"/>
              </a:solidFill>
              <a:sym typeface="Symbol" panose="05050102010706020507" pitchFamily="2" charset="2"/>
            </a:endParaRPr>
          </a:p>
          <a:p>
            <a:pPr algn="just" eaLnBrk="1" hangingPunct="1">
              <a:buFont typeface="Wingdings" panose="05000000000000000000" pitchFamily="2" charset="2"/>
              <a:buNone/>
            </a:pPr>
            <a:r>
              <a:rPr lang="en-US" altLang="zh-CN" sz="3200">
                <a:sym typeface="Symbol" panose="05050102010706020507" pitchFamily="2" charset="2"/>
              </a:rPr>
              <a:t>                  =(M</a:t>
            </a:r>
            <a:r>
              <a:rPr lang="en-US" altLang="zh-CN" sz="3200" baseline="-30000">
                <a:sym typeface="Symbol" panose="05050102010706020507" pitchFamily="2" charset="2"/>
              </a:rPr>
              <a:t>1</a:t>
            </a:r>
            <a:r>
              <a:rPr lang="en-US" altLang="zh-CN" sz="3200">
                <a:sym typeface="Symbol" panose="05050102010706020507" pitchFamily="2" charset="2"/>
              </a:rPr>
              <a:t>M</a:t>
            </a:r>
            <a:r>
              <a:rPr lang="en-US" altLang="zh-CN" sz="3200" baseline="-30000">
                <a:sym typeface="Symbol" panose="05050102010706020507" pitchFamily="2" charset="2"/>
              </a:rPr>
              <a:t>2</a:t>
            </a:r>
            <a:r>
              <a:rPr lang="en-US" altLang="zh-CN" sz="3200">
                <a:sym typeface="Symbol" panose="05050102010706020507" pitchFamily="2" charset="2"/>
              </a:rPr>
              <a:t>…M</a:t>
            </a:r>
            <a:r>
              <a:rPr lang="en-US" altLang="zh-CN" sz="3200" baseline="-30000">
                <a:sym typeface="Symbol" panose="05050102010706020507" pitchFamily="2" charset="2"/>
              </a:rPr>
              <a:t>7</a:t>
            </a:r>
            <a:r>
              <a:rPr lang="en-US" altLang="zh-CN" sz="3200">
                <a:sym typeface="Symbol" panose="05050102010706020507" pitchFamily="2" charset="2"/>
              </a:rPr>
              <a:t>)                         </a:t>
            </a:r>
            <a:endParaRPr lang="en-US" altLang="zh-CN" sz="3200">
              <a:sym typeface="Symbol" panose="05050102010706020507" pitchFamily="2" charset="2"/>
            </a:endParaRPr>
          </a:p>
          <a:p>
            <a:pPr algn="just" eaLnBrk="1" hangingPunct="1">
              <a:buFont typeface="Wingdings" panose="05000000000000000000" pitchFamily="2" charset="2"/>
              <a:buNone/>
            </a:pPr>
            <a:r>
              <a:rPr lang="en-US" altLang="zh-CN" sz="3200">
                <a:sym typeface="Symbol" panose="05050102010706020507" pitchFamily="2" charset="2"/>
              </a:rPr>
              <a:t>                  = </a:t>
            </a:r>
            <a:r>
              <a:rPr lang="en-US" altLang="zh-CN" sz="3200">
                <a:solidFill>
                  <a:srgbClr val="FFFF00"/>
                </a:solidFill>
                <a:sym typeface="Symbol" panose="05050102010706020507" pitchFamily="2" charset="2"/>
              </a:rPr>
              <a:t>M</a:t>
            </a:r>
            <a:r>
              <a:rPr lang="en-US" altLang="zh-CN" sz="3200" baseline="-30000">
                <a:solidFill>
                  <a:srgbClr val="FFFF00"/>
                </a:solidFill>
                <a:sym typeface="Symbol" panose="05050102010706020507" pitchFamily="2" charset="2"/>
              </a:rPr>
              <a:t>1</a:t>
            </a:r>
            <a:r>
              <a:rPr lang="en-US" altLang="zh-CN" sz="3200">
                <a:solidFill>
                  <a:srgbClr val="FFFF00"/>
                </a:solidFill>
                <a:sym typeface="Symbol" panose="05050102010706020507" pitchFamily="2" charset="2"/>
              </a:rPr>
              <a:t>M</a:t>
            </a:r>
            <a:r>
              <a:rPr lang="en-US" altLang="zh-CN" sz="3200" baseline="-30000">
                <a:solidFill>
                  <a:srgbClr val="FFFF00"/>
                </a:solidFill>
                <a:sym typeface="Symbol" panose="05050102010706020507" pitchFamily="2" charset="2"/>
              </a:rPr>
              <a:t>2</a:t>
            </a:r>
            <a:r>
              <a:rPr lang="en-US" altLang="zh-CN" sz="3200">
                <a:sym typeface="Symbol" panose="05050102010706020507" pitchFamily="2" charset="2"/>
              </a:rPr>
              <a:t>…</a:t>
            </a:r>
            <a:r>
              <a:rPr lang="en-US" altLang="zh-CN" sz="3200">
                <a:solidFill>
                  <a:srgbClr val="FFFF00"/>
                </a:solidFill>
                <a:sym typeface="Symbol" panose="05050102010706020507" pitchFamily="2" charset="2"/>
              </a:rPr>
              <a:t>M</a:t>
            </a:r>
            <a:r>
              <a:rPr lang="en-US" altLang="zh-CN" sz="3200" baseline="-30000">
                <a:solidFill>
                  <a:srgbClr val="FFFF00"/>
                </a:solidFill>
                <a:sym typeface="Symbol" panose="05050102010706020507" pitchFamily="2" charset="2"/>
              </a:rPr>
              <a:t>7</a:t>
            </a:r>
            <a:endParaRPr lang="en-US" altLang="zh-CN" sz="3200">
              <a:solidFill>
                <a:srgbClr val="FFFF00"/>
              </a:solidFill>
              <a:sym typeface="Symbol" panose="05050102010706020507" pitchFamily="2" charset="2"/>
            </a:endParaRPr>
          </a:p>
          <a:p>
            <a:pPr algn="just" eaLnBrk="1" hangingPunct="1">
              <a:buFont typeface="Wingdings" panose="05000000000000000000" pitchFamily="2" charset="2"/>
              <a:buNone/>
            </a:pPr>
            <a:r>
              <a:rPr lang="en-US" altLang="zh-CN" sz="3200">
                <a:sym typeface="Symbol" panose="05050102010706020507" pitchFamily="2" charset="2"/>
              </a:rPr>
              <a:t>                  = m</a:t>
            </a:r>
            <a:r>
              <a:rPr lang="en-US" altLang="zh-CN" sz="3200" baseline="-30000">
                <a:sym typeface="Symbol" panose="05050102010706020507" pitchFamily="2" charset="2"/>
              </a:rPr>
              <a:t>1</a:t>
            </a:r>
            <a:r>
              <a:rPr lang="en-US" altLang="zh-CN" sz="3200">
                <a:sym typeface="Symbol" panose="05050102010706020507" pitchFamily="2" charset="2"/>
              </a:rPr>
              <a:t> m</a:t>
            </a:r>
            <a:r>
              <a:rPr lang="en-US" altLang="zh-CN" sz="3200" baseline="-30000">
                <a:sym typeface="Symbol" panose="05050102010706020507" pitchFamily="2" charset="2"/>
              </a:rPr>
              <a:t>2</a:t>
            </a:r>
            <a:r>
              <a:rPr lang="en-US" altLang="zh-CN" sz="3200">
                <a:sym typeface="Symbol" panose="05050102010706020507" pitchFamily="2" charset="2"/>
              </a:rPr>
              <a:t>… m</a:t>
            </a:r>
            <a:r>
              <a:rPr lang="en-US" altLang="zh-CN" sz="3200" baseline="-30000">
                <a:sym typeface="Symbol" panose="05050102010706020507" pitchFamily="2" charset="2"/>
              </a:rPr>
              <a:t>7</a:t>
            </a:r>
            <a:endParaRPr lang="en-US" altLang="zh-CN" sz="3200">
              <a:sym typeface="Symbol" panose="05050102010706020507" pitchFamily="2" charset="2"/>
            </a:endParaRPr>
          </a:p>
          <a:p>
            <a:pPr algn="just" eaLnBrk="1" hangingPunct="1">
              <a:buFont typeface="Wingdings" panose="05000000000000000000" pitchFamily="2" charset="2"/>
              <a:buNone/>
            </a:pPr>
            <a:r>
              <a:rPr lang="zh-CN" altLang="en-US" sz="3200">
                <a:sym typeface="Symbol" panose="05050102010706020507" pitchFamily="2" charset="2"/>
              </a:rPr>
              <a:t>为</a:t>
            </a:r>
            <a:r>
              <a:rPr lang="en-US" altLang="zh-CN" sz="3200">
                <a:sym typeface="Symbol" panose="05050102010706020507" pitchFamily="2" charset="2"/>
              </a:rPr>
              <a:t>G</a:t>
            </a:r>
            <a:r>
              <a:rPr lang="zh-CN" altLang="en-US" sz="3200">
                <a:sym typeface="Symbol" panose="05050102010706020507" pitchFamily="2" charset="2"/>
              </a:rPr>
              <a:t>的主析取范式。</a:t>
            </a:r>
            <a:endParaRPr lang="zh-CN" altLang="en-US" sz="3200">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3"/>
          <p:cNvSpPr>
            <a:spLocks noGrp="1" noChangeArrowheads="1"/>
          </p:cNvSpPr>
          <p:nvPr>
            <p:ph type="body" idx="1"/>
          </p:nvPr>
        </p:nvSpPr>
        <p:spPr>
          <a:xfrm>
            <a:off x="152400" y="260350"/>
            <a:ext cx="8839200" cy="6597650"/>
          </a:xfrm>
        </p:spPr>
        <p:txBody>
          <a:bodyPr/>
          <a:lstStyle/>
          <a:p>
            <a:pPr eaLnBrk="1" hangingPunct="1"/>
            <a:r>
              <a:rPr lang="zh-CN" altLang="en-US" dirty="0">
                <a:solidFill>
                  <a:schemeClr val="tx2"/>
                </a:solidFill>
              </a:rPr>
              <a:t>从</a:t>
            </a:r>
            <a:r>
              <a:rPr lang="zh-CN" altLang="en-US" dirty="0">
                <a:solidFill>
                  <a:srgbClr val="FFFFFF"/>
                </a:solidFill>
              </a:rPr>
              <a:t>一公式</a:t>
            </a:r>
            <a:r>
              <a:rPr lang="en-US" altLang="zh-CN" dirty="0">
                <a:solidFill>
                  <a:srgbClr val="FFFFFF"/>
                </a:solidFill>
              </a:rPr>
              <a:t>A</a:t>
            </a:r>
            <a:r>
              <a:rPr lang="zh-CN" altLang="en-US" dirty="0">
                <a:solidFill>
                  <a:srgbClr val="FFFFFF"/>
                </a:solidFill>
              </a:rPr>
              <a:t>的</a:t>
            </a:r>
            <a:r>
              <a:rPr lang="zh-CN" altLang="en-US" dirty="0">
                <a:solidFill>
                  <a:schemeClr val="tx2"/>
                </a:solidFill>
              </a:rPr>
              <a:t>主合取范式</a:t>
            </a:r>
            <a:r>
              <a:rPr lang="zh-CN" altLang="en-US" dirty="0"/>
              <a:t>（</a:t>
            </a:r>
            <a:r>
              <a:rPr lang="zh-CN" altLang="en-US" dirty="0">
                <a:sym typeface="Symbol" panose="05050102010706020507" pitchFamily="2" charset="2"/>
              </a:rPr>
              <a:t></a:t>
            </a:r>
            <a:r>
              <a:rPr lang="en-US" altLang="zh-CN" dirty="0">
                <a:sym typeface="Symbol" panose="05050102010706020507" pitchFamily="2" charset="2"/>
              </a:rPr>
              <a:t>PQ</a:t>
            </a:r>
            <a:r>
              <a:rPr lang="zh-CN" altLang="en-US" dirty="0"/>
              <a:t>）</a:t>
            </a:r>
            <a:r>
              <a:rPr lang="zh-CN" altLang="en-US" dirty="0">
                <a:solidFill>
                  <a:schemeClr val="tx2"/>
                </a:solidFill>
              </a:rPr>
              <a:t>求其主析取范式</a:t>
            </a:r>
            <a:r>
              <a:rPr lang="zh-CN" altLang="en-US" dirty="0">
                <a:solidFill>
                  <a:srgbClr val="FFFFFF"/>
                </a:solidFill>
              </a:rPr>
              <a:t>的步骤为：</a:t>
            </a:r>
            <a:endParaRPr lang="zh-CN" altLang="en-US" dirty="0">
              <a:solidFill>
                <a:srgbClr val="FFFFFF"/>
              </a:solidFill>
            </a:endParaRPr>
          </a:p>
          <a:p>
            <a:pPr eaLnBrk="1" hangingPunct="1">
              <a:buFont typeface="Wingdings" panose="05000000000000000000" pitchFamily="2" charset="2"/>
              <a:buNone/>
            </a:pPr>
            <a:r>
              <a:rPr lang="zh-CN" altLang="en-US" dirty="0">
                <a:solidFill>
                  <a:srgbClr val="FFFFFF"/>
                </a:solidFill>
              </a:rPr>
              <a:t>（</a:t>
            </a:r>
            <a:r>
              <a:rPr lang="en-US" altLang="zh-CN" dirty="0">
                <a:solidFill>
                  <a:srgbClr val="FFFFFF"/>
                </a:solidFill>
              </a:rPr>
              <a:t>1</a:t>
            </a:r>
            <a:r>
              <a:rPr lang="zh-CN" altLang="en-US" dirty="0">
                <a:solidFill>
                  <a:srgbClr val="FFFFFF"/>
                </a:solidFill>
              </a:rPr>
              <a:t>）求出</a:t>
            </a:r>
            <a:r>
              <a:rPr lang="en-US" altLang="zh-CN" dirty="0">
                <a:solidFill>
                  <a:srgbClr val="FFFFFF"/>
                </a:solidFill>
              </a:rPr>
              <a:t>A</a:t>
            </a:r>
            <a:r>
              <a:rPr lang="zh-CN" altLang="en-US" dirty="0">
                <a:solidFill>
                  <a:srgbClr val="FFFFFF"/>
                </a:solidFill>
              </a:rPr>
              <a:t>的主合取范式中没有包含的所有极大项。 </a:t>
            </a:r>
            <a:r>
              <a:rPr lang="en-US" altLang="zh-CN" dirty="0">
                <a:solidFill>
                  <a:srgbClr val="FFCC00"/>
                </a:solidFill>
                <a:sym typeface="Symbol" panose="05050102010706020507" pitchFamily="2" charset="2"/>
              </a:rPr>
              <a:t>P  Q</a:t>
            </a:r>
            <a:r>
              <a:rPr lang="zh-CN" altLang="en-US" dirty="0">
                <a:solidFill>
                  <a:srgbClr val="FFCC00"/>
                </a:solidFill>
                <a:sym typeface="Symbol" panose="05050102010706020507" pitchFamily="2" charset="2"/>
              </a:rPr>
              <a:t>， </a:t>
            </a:r>
            <a:r>
              <a:rPr lang="en-US" altLang="zh-CN" dirty="0">
                <a:solidFill>
                  <a:srgbClr val="FFCC00"/>
                </a:solidFill>
                <a:sym typeface="Symbol" panose="05050102010706020507" pitchFamily="2" charset="2"/>
              </a:rPr>
              <a:t>P  Q</a:t>
            </a:r>
            <a:r>
              <a:rPr lang="zh-CN" altLang="en-US" dirty="0">
                <a:solidFill>
                  <a:srgbClr val="FFCC00"/>
                </a:solidFill>
                <a:sym typeface="Symbol" panose="05050102010706020507" pitchFamily="2" charset="2"/>
              </a:rPr>
              <a:t>， </a:t>
            </a:r>
            <a:r>
              <a:rPr lang="en-US" altLang="zh-CN" dirty="0">
                <a:solidFill>
                  <a:srgbClr val="FFCC00"/>
                </a:solidFill>
                <a:sym typeface="Symbol" panose="05050102010706020507" pitchFamily="2" charset="2"/>
              </a:rPr>
              <a:t>P  Q</a:t>
            </a:r>
            <a:r>
              <a:rPr lang="en-US" altLang="zh-CN" dirty="0">
                <a:solidFill>
                  <a:srgbClr val="FFFFFF"/>
                </a:solidFill>
                <a:sym typeface="Symbol" panose="05050102010706020507" pitchFamily="2" charset="2"/>
              </a:rPr>
              <a:t> </a:t>
            </a:r>
            <a:endParaRPr lang="en-US" altLang="zh-CN" dirty="0">
              <a:solidFill>
                <a:srgbClr val="FFFFFF"/>
              </a:solidFill>
            </a:endParaRPr>
          </a:p>
          <a:p>
            <a:pPr eaLnBrk="1" hangingPunct="1">
              <a:buFont typeface="Wingdings" panose="05000000000000000000" pitchFamily="2" charset="2"/>
              <a:buNone/>
            </a:pPr>
            <a:r>
              <a:rPr lang="zh-CN" altLang="en-US" dirty="0">
                <a:solidFill>
                  <a:srgbClr val="FFFFFF"/>
                </a:solidFill>
              </a:rPr>
              <a:t>（</a:t>
            </a:r>
            <a:r>
              <a:rPr lang="en-US" altLang="zh-CN" dirty="0">
                <a:solidFill>
                  <a:srgbClr val="FFFFFF"/>
                </a:solidFill>
              </a:rPr>
              <a:t>2</a:t>
            </a:r>
            <a:r>
              <a:rPr lang="zh-CN" altLang="en-US" dirty="0">
                <a:solidFill>
                  <a:srgbClr val="FFFFFF"/>
                </a:solidFill>
              </a:rPr>
              <a:t>）求出与（</a:t>
            </a:r>
            <a:r>
              <a:rPr lang="en-US" altLang="zh-CN" dirty="0">
                <a:solidFill>
                  <a:srgbClr val="FFFFFF"/>
                </a:solidFill>
              </a:rPr>
              <a:t>1</a:t>
            </a:r>
            <a:r>
              <a:rPr lang="zh-CN" altLang="en-US" dirty="0">
                <a:solidFill>
                  <a:srgbClr val="FFFFFF"/>
                </a:solidFill>
              </a:rPr>
              <a:t>）中极大项</a:t>
            </a:r>
            <a:r>
              <a:rPr lang="zh-CN" altLang="en-US" dirty="0">
                <a:solidFill>
                  <a:srgbClr val="FFCC00"/>
                </a:solidFill>
              </a:rPr>
              <a:t>下标</a:t>
            </a:r>
            <a:r>
              <a:rPr lang="zh-CN" altLang="en-US" dirty="0">
                <a:solidFill>
                  <a:srgbClr val="FFFFFF"/>
                </a:solidFill>
              </a:rPr>
              <a:t>相同的极小项。 </a:t>
            </a:r>
            <a:r>
              <a:rPr lang="zh-CN" altLang="en-US" dirty="0">
                <a:solidFill>
                  <a:srgbClr val="FFCC00"/>
                </a:solidFill>
                <a:sym typeface="Symbol" panose="05050102010706020507" pitchFamily="2" charset="2"/>
              </a:rPr>
              <a:t></a:t>
            </a:r>
            <a:r>
              <a:rPr lang="en-US" altLang="zh-CN" dirty="0">
                <a:solidFill>
                  <a:srgbClr val="FFCC00"/>
                </a:solidFill>
                <a:sym typeface="Symbol" panose="05050102010706020507" pitchFamily="2" charset="2"/>
              </a:rPr>
              <a:t>P  Q</a:t>
            </a:r>
            <a:r>
              <a:rPr lang="zh-CN" altLang="en-US" dirty="0">
                <a:solidFill>
                  <a:srgbClr val="FFCC00"/>
                </a:solidFill>
                <a:sym typeface="Symbol" panose="05050102010706020507" pitchFamily="2" charset="2"/>
              </a:rPr>
              <a:t>， </a:t>
            </a:r>
            <a:r>
              <a:rPr lang="en-US" altLang="zh-CN" dirty="0">
                <a:solidFill>
                  <a:srgbClr val="FFCC00"/>
                </a:solidFill>
                <a:sym typeface="Symbol" panose="05050102010706020507" pitchFamily="2" charset="2"/>
              </a:rPr>
              <a:t>P  Q</a:t>
            </a:r>
            <a:r>
              <a:rPr lang="zh-CN" altLang="en-US" dirty="0">
                <a:solidFill>
                  <a:srgbClr val="FFCC00"/>
                </a:solidFill>
                <a:sym typeface="Symbol" panose="05050102010706020507" pitchFamily="2" charset="2"/>
              </a:rPr>
              <a:t>， </a:t>
            </a:r>
            <a:r>
              <a:rPr lang="en-US" altLang="zh-CN" dirty="0">
                <a:solidFill>
                  <a:srgbClr val="FFCC00"/>
                </a:solidFill>
                <a:sym typeface="Symbol" panose="05050102010706020507" pitchFamily="2" charset="2"/>
              </a:rPr>
              <a:t>P  Q</a:t>
            </a:r>
            <a:endParaRPr lang="en-US" altLang="zh-CN" dirty="0">
              <a:solidFill>
                <a:srgbClr val="FFCC00"/>
              </a:solidFill>
            </a:endParaRPr>
          </a:p>
          <a:p>
            <a:pPr eaLnBrk="1" hangingPunct="1">
              <a:buFont typeface="Wingdings" panose="05000000000000000000" pitchFamily="2" charset="2"/>
              <a:buNone/>
            </a:pPr>
            <a:r>
              <a:rPr lang="zh-CN" altLang="en-US" dirty="0">
                <a:solidFill>
                  <a:srgbClr val="FFFFFF"/>
                </a:solidFill>
              </a:rPr>
              <a:t>（</a:t>
            </a:r>
            <a:r>
              <a:rPr lang="en-US" altLang="zh-CN" dirty="0">
                <a:solidFill>
                  <a:srgbClr val="FFFFFF"/>
                </a:solidFill>
              </a:rPr>
              <a:t>3</a:t>
            </a:r>
            <a:r>
              <a:rPr lang="zh-CN" altLang="en-US" dirty="0">
                <a:solidFill>
                  <a:srgbClr val="FFFFFF"/>
                </a:solidFill>
              </a:rPr>
              <a:t>）将（</a:t>
            </a:r>
            <a:r>
              <a:rPr lang="en-US" altLang="zh-CN" dirty="0">
                <a:solidFill>
                  <a:srgbClr val="FFFFFF"/>
                </a:solidFill>
              </a:rPr>
              <a:t>2</a:t>
            </a:r>
            <a:r>
              <a:rPr lang="zh-CN" altLang="en-US" dirty="0">
                <a:solidFill>
                  <a:srgbClr val="FFFFFF"/>
                </a:solidFill>
              </a:rPr>
              <a:t>）求出的所有极小项析取起来，即得</a:t>
            </a:r>
            <a:r>
              <a:rPr lang="en-US" altLang="zh-CN" dirty="0">
                <a:solidFill>
                  <a:srgbClr val="FFFFFF"/>
                </a:solidFill>
              </a:rPr>
              <a:t>A</a:t>
            </a:r>
            <a:r>
              <a:rPr lang="zh-CN" altLang="en-US" dirty="0">
                <a:solidFill>
                  <a:srgbClr val="FFFFFF"/>
                </a:solidFill>
              </a:rPr>
              <a:t>的主析取范式。</a:t>
            </a:r>
            <a:br>
              <a:rPr lang="zh-CN" altLang="en-US" dirty="0">
                <a:solidFill>
                  <a:srgbClr val="FFFFFF"/>
                </a:solidFill>
              </a:rPr>
            </a:br>
            <a:r>
              <a:rPr lang="zh-CN" altLang="en-US" dirty="0">
                <a:solidFill>
                  <a:srgbClr val="FFFFFF"/>
                </a:solidFill>
              </a:rPr>
              <a:t> </a:t>
            </a:r>
            <a:r>
              <a:rPr lang="en-US" altLang="zh-CN" dirty="0">
                <a:solidFill>
                  <a:srgbClr val="FFCC00"/>
                </a:solidFill>
              </a:rPr>
              <a:t>(</a:t>
            </a:r>
            <a:r>
              <a:rPr lang="en-US" altLang="zh-CN" dirty="0">
                <a:solidFill>
                  <a:srgbClr val="FFCC00"/>
                </a:solidFill>
                <a:sym typeface="Symbol" panose="05050102010706020507" pitchFamily="2" charset="2"/>
              </a:rPr>
              <a:t>P  Q)  ( P  Q)  (P  Q)</a:t>
            </a:r>
            <a:endParaRPr lang="zh-CN" altLang="en-US" dirty="0">
              <a:solidFill>
                <a:srgbClr val="FFCC00"/>
              </a:solidFill>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3"/>
          <p:cNvSpPr>
            <a:spLocks noGrp="1" noChangeArrowheads="1"/>
          </p:cNvSpPr>
          <p:nvPr>
            <p:ph type="body" idx="1"/>
          </p:nvPr>
        </p:nvSpPr>
        <p:spPr>
          <a:xfrm>
            <a:off x="152400" y="476250"/>
            <a:ext cx="8839200" cy="6381750"/>
          </a:xfrm>
        </p:spPr>
        <p:txBody>
          <a:bodyPr/>
          <a:lstStyle/>
          <a:p>
            <a:pPr algn="just" eaLnBrk="1" hangingPunct="1">
              <a:buFont typeface="Wingdings" panose="05000000000000000000" pitchFamily="2" charset="2"/>
              <a:buNone/>
            </a:pPr>
            <a:r>
              <a:rPr lang="zh-CN" altLang="en-US" dirty="0">
                <a:solidFill>
                  <a:schemeClr val="tx2"/>
                </a:solidFill>
              </a:rPr>
              <a:t>例</a:t>
            </a:r>
            <a:r>
              <a:rPr lang="en-US" altLang="zh-CN" dirty="0">
                <a:solidFill>
                  <a:schemeClr val="tx2"/>
                </a:solidFill>
              </a:rPr>
              <a:t>.</a:t>
            </a:r>
            <a:r>
              <a:rPr lang="zh-CN" altLang="en-US" dirty="0"/>
              <a:t>若（</a:t>
            </a:r>
            <a:r>
              <a:rPr lang="zh-CN" altLang="en-US" dirty="0">
                <a:sym typeface="Symbol" panose="05050102010706020507" pitchFamily="2" charset="2"/>
              </a:rPr>
              <a:t></a:t>
            </a:r>
            <a:r>
              <a:rPr lang="en-US" altLang="zh-CN" dirty="0"/>
              <a:t>P</a:t>
            </a:r>
            <a:r>
              <a:rPr lang="en-US" altLang="zh-CN" dirty="0">
                <a:sym typeface="Symbol" panose="05050102010706020507" pitchFamily="2" charset="2"/>
              </a:rPr>
              <a:t></a:t>
            </a:r>
            <a:r>
              <a:rPr lang="en-US" altLang="zh-CN" dirty="0"/>
              <a:t>Q</a:t>
            </a:r>
            <a:r>
              <a:rPr lang="zh-CN" altLang="en-US" dirty="0"/>
              <a:t>）</a:t>
            </a:r>
            <a:r>
              <a:rPr lang="zh-CN" altLang="en-US" dirty="0">
                <a:sym typeface="Symbol" panose="05050102010706020507" pitchFamily="2" charset="2"/>
              </a:rPr>
              <a:t></a:t>
            </a:r>
            <a:r>
              <a:rPr lang="zh-CN" altLang="en-US" dirty="0"/>
              <a:t>（</a:t>
            </a:r>
            <a:r>
              <a:rPr lang="zh-CN" altLang="en-US" dirty="0">
                <a:sym typeface="Symbol" panose="05050102010706020507" pitchFamily="2" charset="2"/>
              </a:rPr>
              <a:t></a:t>
            </a:r>
            <a:r>
              <a:rPr lang="en-US" altLang="zh-CN" dirty="0"/>
              <a:t>P</a:t>
            </a:r>
            <a:r>
              <a:rPr lang="en-US" altLang="zh-CN" dirty="0">
                <a:sym typeface="Symbol" panose="05050102010706020507" pitchFamily="2" charset="2"/>
              </a:rPr>
              <a:t></a:t>
            </a:r>
            <a:r>
              <a:rPr lang="en-US" altLang="zh-CN" dirty="0"/>
              <a:t>Q</a:t>
            </a:r>
            <a:r>
              <a:rPr lang="zh-CN" altLang="en-US" dirty="0"/>
              <a:t>）</a:t>
            </a:r>
            <a:r>
              <a:rPr lang="zh-CN" altLang="en-US" dirty="0">
                <a:sym typeface="Symbol" panose="05050102010706020507" pitchFamily="2" charset="2"/>
              </a:rPr>
              <a:t></a:t>
            </a:r>
            <a:r>
              <a:rPr lang="zh-CN" altLang="en-US" dirty="0"/>
              <a:t>（</a:t>
            </a:r>
            <a:r>
              <a:rPr lang="en-US" altLang="zh-CN" dirty="0"/>
              <a:t>P</a:t>
            </a:r>
            <a:r>
              <a:rPr lang="en-US" altLang="zh-CN" dirty="0">
                <a:sym typeface="Symbol" panose="05050102010706020507" pitchFamily="2" charset="2"/>
              </a:rPr>
              <a:t></a:t>
            </a:r>
            <a:r>
              <a:rPr lang="en-US" altLang="zh-CN" dirty="0"/>
              <a:t>Q</a:t>
            </a:r>
            <a:r>
              <a:rPr lang="zh-CN" altLang="en-US" dirty="0"/>
              <a:t>）为一公式</a:t>
            </a:r>
            <a:r>
              <a:rPr lang="en-US" altLang="zh-CN" dirty="0"/>
              <a:t>H</a:t>
            </a:r>
            <a:r>
              <a:rPr lang="zh-CN" altLang="en-US" dirty="0"/>
              <a:t>的主析取范式，</a:t>
            </a:r>
            <a:endParaRPr lang="zh-CN" altLang="en-US" dirty="0"/>
          </a:p>
          <a:p>
            <a:pPr algn="just" eaLnBrk="1" hangingPunct="1">
              <a:buFont typeface="Wingdings" panose="05000000000000000000" pitchFamily="2" charset="2"/>
              <a:buNone/>
            </a:pPr>
            <a:r>
              <a:rPr lang="en-US" altLang="zh-CN" dirty="0"/>
              <a:t>H=</a:t>
            </a:r>
            <a:r>
              <a:rPr lang="en-US" altLang="zh-CN" dirty="0">
                <a:sym typeface="Symbol" panose="05050102010706020507" pitchFamily="2" charset="2"/>
              </a:rPr>
              <a:t></a:t>
            </a:r>
            <a:r>
              <a:rPr lang="en-US" altLang="zh-CN" dirty="0"/>
              <a:t>H</a:t>
            </a:r>
            <a:endParaRPr lang="en-US" altLang="zh-CN" dirty="0"/>
          </a:p>
          <a:p>
            <a:pPr algn="just" eaLnBrk="1" hangingPunct="1">
              <a:buFont typeface="Wingdings" panose="05000000000000000000" pitchFamily="2" charset="2"/>
              <a:buNone/>
            </a:pPr>
            <a:r>
              <a:rPr lang="en-US" altLang="zh-CN" dirty="0"/>
              <a:t>   =</a:t>
            </a:r>
            <a:r>
              <a:rPr lang="en-US" altLang="zh-CN" dirty="0">
                <a:sym typeface="Symbol" panose="05050102010706020507" pitchFamily="2" charset="2"/>
              </a:rPr>
              <a:t></a:t>
            </a:r>
            <a:r>
              <a:rPr lang="en-US" altLang="zh-CN" dirty="0"/>
              <a:t>((</a:t>
            </a:r>
            <a:r>
              <a:rPr lang="en-US" altLang="zh-CN" dirty="0">
                <a:sym typeface="Symbol" panose="05050102010706020507" pitchFamily="2" charset="2"/>
              </a:rPr>
              <a:t></a:t>
            </a:r>
            <a:r>
              <a:rPr lang="en-US" altLang="zh-CN" dirty="0"/>
              <a:t>P</a:t>
            </a:r>
            <a:r>
              <a:rPr lang="en-US" altLang="zh-CN" dirty="0">
                <a:sym typeface="Symbol" panose="05050102010706020507" pitchFamily="2" charset="2"/>
              </a:rPr>
              <a:t></a:t>
            </a:r>
            <a:r>
              <a:rPr lang="en-US" altLang="zh-CN" dirty="0"/>
              <a:t>Q</a:t>
            </a:r>
            <a:r>
              <a:rPr lang="zh-CN" altLang="en-US" dirty="0"/>
              <a:t>）</a:t>
            </a:r>
            <a:r>
              <a:rPr lang="zh-CN" altLang="en-US" dirty="0">
                <a:sym typeface="Symbol" panose="05050102010706020507" pitchFamily="2" charset="2"/>
              </a:rPr>
              <a:t></a:t>
            </a:r>
            <a:r>
              <a:rPr lang="zh-CN" altLang="en-US" dirty="0"/>
              <a:t>（</a:t>
            </a:r>
            <a:r>
              <a:rPr lang="zh-CN" altLang="en-US" dirty="0">
                <a:sym typeface="Symbol" panose="05050102010706020507" pitchFamily="2" charset="2"/>
              </a:rPr>
              <a:t></a:t>
            </a:r>
            <a:r>
              <a:rPr lang="en-US" altLang="zh-CN" dirty="0"/>
              <a:t>P</a:t>
            </a:r>
            <a:r>
              <a:rPr lang="en-US" altLang="zh-CN" dirty="0">
                <a:sym typeface="Symbol" panose="05050102010706020507" pitchFamily="2" charset="2"/>
              </a:rPr>
              <a:t></a:t>
            </a:r>
            <a:r>
              <a:rPr lang="en-US" altLang="zh-CN" dirty="0"/>
              <a:t>Q</a:t>
            </a:r>
            <a:r>
              <a:rPr lang="zh-CN" altLang="en-US" dirty="0"/>
              <a:t>）</a:t>
            </a:r>
            <a:r>
              <a:rPr lang="zh-CN" altLang="en-US" dirty="0">
                <a:sym typeface="Symbol" panose="05050102010706020507" pitchFamily="2" charset="2"/>
              </a:rPr>
              <a:t></a:t>
            </a:r>
            <a:r>
              <a:rPr lang="zh-CN" altLang="en-US" dirty="0"/>
              <a:t>（</a:t>
            </a:r>
            <a:r>
              <a:rPr lang="en-US" altLang="zh-CN" dirty="0"/>
              <a:t>P</a:t>
            </a:r>
            <a:r>
              <a:rPr lang="en-US" altLang="zh-CN" dirty="0">
                <a:sym typeface="Symbol" panose="05050102010706020507" pitchFamily="2" charset="2"/>
              </a:rPr>
              <a:t></a:t>
            </a:r>
            <a:r>
              <a:rPr lang="en-US" altLang="zh-CN" dirty="0"/>
              <a:t>Q))</a:t>
            </a:r>
            <a:endParaRPr lang="en-US" altLang="zh-CN" dirty="0"/>
          </a:p>
          <a:p>
            <a:pPr algn="just" eaLnBrk="1" hangingPunct="1">
              <a:buFont typeface="Wingdings" panose="05000000000000000000" pitchFamily="2" charset="2"/>
              <a:buNone/>
            </a:pPr>
            <a:r>
              <a:rPr lang="en-US" altLang="zh-CN" dirty="0"/>
              <a:t>   =</a:t>
            </a:r>
            <a:r>
              <a:rPr lang="en-US" altLang="zh-CN" dirty="0">
                <a:sym typeface="Symbol" panose="05050102010706020507" pitchFamily="2" charset="2"/>
              </a:rPr>
              <a:t></a:t>
            </a:r>
            <a:r>
              <a:rPr lang="zh-CN" altLang="en-US" dirty="0"/>
              <a:t>（</a:t>
            </a:r>
            <a:r>
              <a:rPr lang="zh-CN" altLang="en-US" dirty="0">
                <a:solidFill>
                  <a:srgbClr val="FFFF00"/>
                </a:solidFill>
                <a:sym typeface="Symbol" panose="05050102010706020507" pitchFamily="2" charset="2"/>
              </a:rPr>
              <a:t></a:t>
            </a:r>
            <a:r>
              <a:rPr lang="zh-CN" altLang="en-US" dirty="0">
                <a:solidFill>
                  <a:srgbClr val="FFFF00"/>
                </a:solidFill>
              </a:rPr>
              <a:t>（</a:t>
            </a:r>
            <a:r>
              <a:rPr lang="en-US" altLang="zh-CN" dirty="0">
                <a:solidFill>
                  <a:srgbClr val="FFFF00"/>
                </a:solidFill>
              </a:rPr>
              <a:t>m</a:t>
            </a:r>
            <a:r>
              <a:rPr lang="en-US" altLang="zh-CN" baseline="-30000" dirty="0">
                <a:solidFill>
                  <a:srgbClr val="FFFF00"/>
                </a:solidFill>
              </a:rPr>
              <a:t>0</a:t>
            </a:r>
            <a:r>
              <a:rPr lang="en-US" altLang="zh-CN" dirty="0">
                <a:solidFill>
                  <a:srgbClr val="FFFF00"/>
                </a:solidFill>
                <a:sym typeface="Symbol" panose="05050102010706020507" pitchFamily="2" charset="2"/>
              </a:rPr>
              <a:t></a:t>
            </a:r>
            <a:r>
              <a:rPr lang="en-US" altLang="zh-CN" dirty="0">
                <a:solidFill>
                  <a:srgbClr val="FFFF00"/>
                </a:solidFill>
              </a:rPr>
              <a:t> m</a:t>
            </a:r>
            <a:r>
              <a:rPr lang="en-US" altLang="zh-CN" baseline="-30000" dirty="0">
                <a:solidFill>
                  <a:srgbClr val="FFFF00"/>
                </a:solidFill>
              </a:rPr>
              <a:t>1</a:t>
            </a:r>
            <a:r>
              <a:rPr lang="en-US" altLang="zh-CN" dirty="0">
                <a:solidFill>
                  <a:srgbClr val="FFFF00"/>
                </a:solidFill>
                <a:sym typeface="Symbol" panose="05050102010706020507" pitchFamily="2" charset="2"/>
              </a:rPr>
              <a:t></a:t>
            </a:r>
            <a:r>
              <a:rPr lang="en-US" altLang="zh-CN" dirty="0">
                <a:solidFill>
                  <a:srgbClr val="FFFF00"/>
                </a:solidFill>
              </a:rPr>
              <a:t> m</a:t>
            </a:r>
            <a:r>
              <a:rPr lang="en-US" altLang="zh-CN" baseline="-30000" dirty="0">
                <a:solidFill>
                  <a:srgbClr val="FFFF00"/>
                </a:solidFill>
              </a:rPr>
              <a:t>3</a:t>
            </a:r>
            <a:r>
              <a:rPr lang="zh-CN" altLang="en-US" dirty="0">
                <a:solidFill>
                  <a:srgbClr val="FFFF00"/>
                </a:solidFill>
              </a:rPr>
              <a:t>）</a:t>
            </a:r>
            <a:r>
              <a:rPr lang="en-US" altLang="zh-CN" dirty="0"/>
              <a:t>)</a:t>
            </a:r>
            <a:endParaRPr lang="zh-CN" altLang="en-US" dirty="0"/>
          </a:p>
          <a:p>
            <a:pPr algn="just" eaLnBrk="1" hangingPunct="1">
              <a:buFont typeface="Wingdings" panose="05000000000000000000" pitchFamily="2" charset="2"/>
              <a:buNone/>
            </a:pPr>
            <a:r>
              <a:rPr lang="en-US" altLang="zh-CN" dirty="0"/>
              <a:t>   = </a:t>
            </a:r>
            <a:r>
              <a:rPr lang="en-US" altLang="zh-CN" dirty="0">
                <a:solidFill>
                  <a:srgbClr val="FFFF00"/>
                </a:solidFill>
                <a:sym typeface="Symbol" panose="05050102010706020507" pitchFamily="2" charset="2"/>
              </a:rPr>
              <a:t></a:t>
            </a:r>
            <a:r>
              <a:rPr lang="en-US" altLang="zh-CN" dirty="0">
                <a:solidFill>
                  <a:srgbClr val="FFFF00"/>
                </a:solidFill>
              </a:rPr>
              <a:t> (m</a:t>
            </a:r>
            <a:r>
              <a:rPr lang="en-US" altLang="zh-CN" baseline="-30000" dirty="0">
                <a:solidFill>
                  <a:srgbClr val="FFFF00"/>
                </a:solidFill>
              </a:rPr>
              <a:t>2</a:t>
            </a:r>
            <a:r>
              <a:rPr lang="en-US" altLang="zh-CN" dirty="0">
                <a:solidFill>
                  <a:srgbClr val="FFFF00"/>
                </a:solidFill>
              </a:rPr>
              <a:t>)</a:t>
            </a:r>
            <a:endParaRPr lang="en-US" altLang="zh-CN" dirty="0">
              <a:solidFill>
                <a:srgbClr val="FFFF00"/>
              </a:solidFill>
            </a:endParaRPr>
          </a:p>
          <a:p>
            <a:pPr algn="just" eaLnBrk="1" hangingPunct="1">
              <a:buFont typeface="Wingdings" panose="05000000000000000000" pitchFamily="2" charset="2"/>
              <a:buNone/>
            </a:pPr>
            <a:r>
              <a:rPr lang="en-US" altLang="zh-CN" dirty="0"/>
              <a:t>   =M</a:t>
            </a:r>
            <a:r>
              <a:rPr lang="en-US" altLang="zh-CN" baseline="-30000" dirty="0"/>
              <a:t>2</a:t>
            </a:r>
            <a:endParaRPr lang="en-US" altLang="zh-CN" dirty="0"/>
          </a:p>
          <a:p>
            <a:pPr algn="just" eaLnBrk="1" hangingPunct="1">
              <a:buFont typeface="Wingdings" panose="05000000000000000000" pitchFamily="2" charset="2"/>
              <a:buNone/>
            </a:pPr>
            <a:r>
              <a:rPr lang="en-US" altLang="zh-CN" dirty="0"/>
              <a:t>   = </a:t>
            </a:r>
            <a:r>
              <a:rPr lang="en-US" altLang="zh-CN" dirty="0">
                <a:sym typeface="Symbol" panose="05050102010706020507" pitchFamily="2" charset="2"/>
              </a:rPr>
              <a:t></a:t>
            </a:r>
            <a:r>
              <a:rPr lang="en-US" altLang="zh-CN" dirty="0"/>
              <a:t>P</a:t>
            </a:r>
            <a:r>
              <a:rPr lang="en-US" altLang="zh-CN" dirty="0">
                <a:sym typeface="Symbol" panose="05050102010706020507" pitchFamily="2" charset="2"/>
              </a:rPr>
              <a:t></a:t>
            </a:r>
            <a:r>
              <a:rPr lang="en-US" altLang="zh-CN" dirty="0"/>
              <a:t>Q</a:t>
            </a:r>
            <a:endParaRPr lang="en-US" altLang="zh-CN" dirty="0"/>
          </a:p>
          <a:p>
            <a:pPr algn="just" eaLnBrk="1" hangingPunct="1">
              <a:buFont typeface="Wingdings" panose="05000000000000000000" pitchFamily="2" charset="2"/>
              <a:buNone/>
            </a:pPr>
            <a:r>
              <a:rPr lang="zh-CN" altLang="en-US" dirty="0"/>
              <a:t>为</a:t>
            </a:r>
            <a:r>
              <a:rPr lang="en-US" altLang="zh-CN" dirty="0"/>
              <a:t>H</a:t>
            </a:r>
            <a:r>
              <a:rPr lang="zh-CN" altLang="en-US" dirty="0"/>
              <a:t>的主合取范式。</a:t>
            </a:r>
            <a:endParaRPr lang="zh-CN" altLang="en-US"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3"/>
          <p:cNvSpPr>
            <a:spLocks noGrp="1" noChangeArrowheads="1"/>
          </p:cNvSpPr>
          <p:nvPr>
            <p:ph type="body" idx="1"/>
          </p:nvPr>
        </p:nvSpPr>
        <p:spPr>
          <a:xfrm>
            <a:off x="152400" y="1052513"/>
            <a:ext cx="8839200" cy="5043487"/>
          </a:xfrm>
        </p:spPr>
        <p:txBody>
          <a:bodyPr/>
          <a:lstStyle/>
          <a:p>
            <a:pPr eaLnBrk="1" hangingPunct="1"/>
            <a:r>
              <a:rPr lang="zh-CN" altLang="en-US">
                <a:solidFill>
                  <a:schemeClr val="tx2"/>
                </a:solidFill>
              </a:rPr>
              <a:t>由主析取范式求主合取范式：</a:t>
            </a:r>
            <a:r>
              <a:rPr lang="zh-CN" altLang="en-US">
                <a:solidFill>
                  <a:srgbClr val="FFFFFF"/>
                </a:solidFill>
              </a:rPr>
              <a:t> </a:t>
            </a:r>
            <a:endParaRPr lang="zh-CN" altLang="en-US">
              <a:solidFill>
                <a:srgbClr val="FFFFFF"/>
              </a:solidFill>
            </a:endParaRPr>
          </a:p>
          <a:p>
            <a:pPr eaLnBrk="1" hangingPunct="1">
              <a:buFont typeface="Wingdings" panose="05000000000000000000" pitchFamily="2" charset="2"/>
              <a:buNone/>
            </a:pPr>
            <a:r>
              <a:rPr lang="zh-CN" altLang="en-US">
                <a:solidFill>
                  <a:srgbClr val="FFFFFF"/>
                </a:solidFill>
              </a:rPr>
              <a:t>（</a:t>
            </a:r>
            <a:r>
              <a:rPr lang="en-US" altLang="zh-CN">
                <a:solidFill>
                  <a:srgbClr val="FFFFFF"/>
                </a:solidFill>
              </a:rPr>
              <a:t>1</a:t>
            </a:r>
            <a:r>
              <a:rPr lang="zh-CN" altLang="en-US">
                <a:solidFill>
                  <a:srgbClr val="FFFFFF"/>
                </a:solidFill>
              </a:rPr>
              <a:t>）求出</a:t>
            </a:r>
            <a:r>
              <a:rPr lang="en-US" altLang="zh-CN">
                <a:solidFill>
                  <a:srgbClr val="FFFFFF"/>
                </a:solidFill>
              </a:rPr>
              <a:t>A</a:t>
            </a:r>
            <a:r>
              <a:rPr lang="zh-CN" altLang="en-US">
                <a:solidFill>
                  <a:srgbClr val="FFFFFF"/>
                </a:solidFill>
              </a:rPr>
              <a:t>的主析取范式中没有包含的所有极小项。</a:t>
            </a:r>
            <a:r>
              <a:rPr lang="en-US" altLang="zh-CN">
                <a:solidFill>
                  <a:schemeClr val="tx2"/>
                </a:solidFill>
              </a:rPr>
              <a:t>m</a:t>
            </a:r>
            <a:r>
              <a:rPr lang="en-US" altLang="zh-CN" baseline="-30000">
                <a:solidFill>
                  <a:schemeClr val="tx2"/>
                </a:solidFill>
              </a:rPr>
              <a:t>2</a:t>
            </a:r>
            <a:endParaRPr lang="zh-CN" altLang="en-US">
              <a:solidFill>
                <a:schemeClr val="tx2"/>
              </a:solidFill>
            </a:endParaRPr>
          </a:p>
          <a:p>
            <a:pPr eaLnBrk="1" hangingPunct="1">
              <a:buFont typeface="Wingdings" panose="05000000000000000000" pitchFamily="2" charset="2"/>
              <a:buNone/>
            </a:pPr>
            <a:r>
              <a:rPr lang="zh-CN" altLang="en-US">
                <a:solidFill>
                  <a:srgbClr val="FFFFFF"/>
                </a:solidFill>
              </a:rPr>
              <a:t>（</a:t>
            </a:r>
            <a:r>
              <a:rPr lang="en-US" altLang="zh-CN">
                <a:solidFill>
                  <a:srgbClr val="FFFFFF"/>
                </a:solidFill>
              </a:rPr>
              <a:t>2</a:t>
            </a:r>
            <a:r>
              <a:rPr lang="zh-CN" altLang="en-US">
                <a:solidFill>
                  <a:srgbClr val="FFFFFF"/>
                </a:solidFill>
              </a:rPr>
              <a:t>）求出与（</a:t>
            </a:r>
            <a:r>
              <a:rPr lang="en-US" altLang="zh-CN">
                <a:solidFill>
                  <a:srgbClr val="FFFFFF"/>
                </a:solidFill>
              </a:rPr>
              <a:t>1</a:t>
            </a:r>
            <a:r>
              <a:rPr lang="zh-CN" altLang="en-US">
                <a:solidFill>
                  <a:srgbClr val="FFFFFF"/>
                </a:solidFill>
              </a:rPr>
              <a:t>）中极小项下标相同的极大项。 </a:t>
            </a:r>
            <a:r>
              <a:rPr lang="en-US" altLang="zh-CN">
                <a:solidFill>
                  <a:schemeClr val="tx2"/>
                </a:solidFill>
              </a:rPr>
              <a:t>M</a:t>
            </a:r>
            <a:r>
              <a:rPr lang="en-US" altLang="zh-CN" baseline="-30000">
                <a:solidFill>
                  <a:schemeClr val="tx2"/>
                </a:solidFill>
              </a:rPr>
              <a:t>2</a:t>
            </a:r>
            <a:endParaRPr lang="zh-CN" altLang="en-US">
              <a:solidFill>
                <a:schemeClr val="tx2"/>
              </a:solidFill>
            </a:endParaRPr>
          </a:p>
          <a:p>
            <a:pPr eaLnBrk="1" hangingPunct="1">
              <a:buFont typeface="Wingdings" panose="05000000000000000000" pitchFamily="2" charset="2"/>
              <a:buNone/>
            </a:pPr>
            <a:r>
              <a:rPr lang="zh-CN" altLang="en-US">
                <a:solidFill>
                  <a:srgbClr val="FFFFFF"/>
                </a:solidFill>
              </a:rPr>
              <a:t>（</a:t>
            </a:r>
            <a:r>
              <a:rPr lang="en-US" altLang="zh-CN">
                <a:solidFill>
                  <a:srgbClr val="FFFFFF"/>
                </a:solidFill>
              </a:rPr>
              <a:t>3</a:t>
            </a:r>
            <a:r>
              <a:rPr lang="zh-CN" altLang="en-US">
                <a:solidFill>
                  <a:srgbClr val="FFFFFF"/>
                </a:solidFill>
              </a:rPr>
              <a:t>）将（</a:t>
            </a:r>
            <a:r>
              <a:rPr lang="en-US" altLang="zh-CN">
                <a:solidFill>
                  <a:srgbClr val="FFFFFF"/>
                </a:solidFill>
              </a:rPr>
              <a:t>2</a:t>
            </a:r>
            <a:r>
              <a:rPr lang="zh-CN" altLang="en-US">
                <a:solidFill>
                  <a:srgbClr val="FFFFFF"/>
                </a:solidFill>
              </a:rPr>
              <a:t>）求出的所有极大项合取起来，即得</a:t>
            </a:r>
            <a:r>
              <a:rPr lang="en-US" altLang="zh-CN">
                <a:solidFill>
                  <a:srgbClr val="FFFFFF"/>
                </a:solidFill>
              </a:rPr>
              <a:t>A</a:t>
            </a:r>
            <a:r>
              <a:rPr lang="zh-CN" altLang="en-US">
                <a:solidFill>
                  <a:srgbClr val="FFFFFF"/>
                </a:solidFill>
              </a:rPr>
              <a:t>的主合取范式。</a:t>
            </a:r>
            <a:endParaRPr lang="zh-CN" altLang="en-US">
              <a:solidFill>
                <a:srgbClr val="FFFFFF"/>
              </a:solidFill>
            </a:endParaRPr>
          </a:p>
          <a:p>
            <a:pPr eaLnBrk="1" hangingPunct="1">
              <a:buFont typeface="Wingdings" panose="05000000000000000000" pitchFamily="2" charset="2"/>
              <a:buNone/>
            </a:pP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3"/>
          <p:cNvSpPr>
            <a:spLocks noGrp="1" noChangeArrowheads="1"/>
          </p:cNvSpPr>
          <p:nvPr>
            <p:ph type="body" idx="1"/>
          </p:nvPr>
        </p:nvSpPr>
        <p:spPr>
          <a:xfrm>
            <a:off x="250825" y="242888"/>
            <a:ext cx="8569325" cy="6354762"/>
          </a:xfrm>
        </p:spPr>
        <p:txBody>
          <a:bodyPr/>
          <a:lstStyle/>
          <a:p>
            <a:pPr eaLnBrk="1" hangingPunct="1"/>
            <a:r>
              <a:rPr lang="zh-CN" altLang="en-US" sz="3000">
                <a:solidFill>
                  <a:schemeClr val="tx2"/>
                </a:solidFill>
              </a:rPr>
              <a:t>定理</a:t>
            </a:r>
            <a:r>
              <a:rPr lang="en-US" altLang="zh-CN" sz="3000">
                <a:solidFill>
                  <a:schemeClr val="tx2"/>
                </a:solidFill>
              </a:rPr>
              <a:t>.</a:t>
            </a:r>
            <a:r>
              <a:rPr lang="en-US" altLang="zh-CN" sz="3000"/>
              <a:t> </a:t>
            </a:r>
            <a:r>
              <a:rPr lang="zh-CN" altLang="en-US" sz="3000"/>
              <a:t>对任意命题公式，存在唯一一个与其等价的主合取范式。</a:t>
            </a:r>
            <a:endParaRPr lang="zh-CN" altLang="en-US" sz="3000"/>
          </a:p>
          <a:p>
            <a:pPr eaLnBrk="1" hangingPunct="1">
              <a:buFont typeface="Wingdings" panose="05000000000000000000" pitchFamily="2" charset="2"/>
              <a:buNone/>
            </a:pPr>
            <a:r>
              <a:rPr lang="zh-CN" altLang="en-US" sz="3000"/>
              <a:t>证明</a:t>
            </a:r>
            <a:r>
              <a:rPr lang="en-US" altLang="zh-CN" sz="3000"/>
              <a:t>: </a:t>
            </a:r>
            <a:r>
              <a:rPr lang="en-US" altLang="zh-CN" sz="3000">
                <a:solidFill>
                  <a:schemeClr val="tx2"/>
                </a:solidFill>
              </a:rPr>
              <a:t>(</a:t>
            </a:r>
            <a:r>
              <a:rPr lang="zh-CN" altLang="en-US" sz="3000">
                <a:solidFill>
                  <a:schemeClr val="tx2"/>
                </a:solidFill>
              </a:rPr>
              <a:t>存在性</a:t>
            </a:r>
            <a:r>
              <a:rPr lang="en-US" altLang="zh-CN" sz="3000">
                <a:solidFill>
                  <a:schemeClr val="tx2"/>
                </a:solidFill>
              </a:rPr>
              <a:t>)</a:t>
            </a:r>
            <a:endParaRPr lang="en-US" altLang="zh-CN" sz="3000">
              <a:solidFill>
                <a:schemeClr val="tx2"/>
              </a:solidFill>
            </a:endParaRPr>
          </a:p>
          <a:p>
            <a:pPr eaLnBrk="1" hangingPunct="1">
              <a:lnSpc>
                <a:spcPct val="110000"/>
              </a:lnSpc>
              <a:buFont typeface="Wingdings" panose="05000000000000000000" pitchFamily="2" charset="2"/>
              <a:buNone/>
            </a:pPr>
            <a:r>
              <a:rPr lang="zh-CN" altLang="en-US" sz="3000"/>
              <a:t>   设命题公式</a:t>
            </a:r>
            <a:r>
              <a:rPr lang="en-US" altLang="zh-CN" sz="3000"/>
              <a:t>G</a:t>
            </a:r>
            <a:r>
              <a:rPr lang="zh-CN" altLang="en-US" sz="3000"/>
              <a:t>中所有不同原子为</a:t>
            </a:r>
            <a:r>
              <a:rPr lang="en-US" altLang="zh-CN" sz="3000"/>
              <a:t>P</a:t>
            </a:r>
            <a:r>
              <a:rPr lang="en-US" altLang="zh-CN" sz="3000" baseline="-30000"/>
              <a:t>1</a:t>
            </a:r>
            <a:r>
              <a:rPr lang="zh-CN" altLang="en-US" sz="3000"/>
              <a:t>，</a:t>
            </a:r>
            <a:r>
              <a:rPr lang="en-US" altLang="zh-CN" sz="3000"/>
              <a:t>…</a:t>
            </a:r>
            <a:r>
              <a:rPr lang="zh-CN" altLang="en-US" sz="3000"/>
              <a:t>，</a:t>
            </a:r>
            <a:r>
              <a:rPr lang="en-US" altLang="zh-CN" sz="3000"/>
              <a:t>P</a:t>
            </a:r>
            <a:r>
              <a:rPr lang="en-US" altLang="zh-CN" sz="3000" baseline="-30000"/>
              <a:t>n</a:t>
            </a:r>
            <a:r>
              <a:rPr lang="zh-CN" altLang="en-US" sz="3000"/>
              <a:t>，则</a:t>
            </a:r>
            <a:r>
              <a:rPr lang="zh-CN" altLang="en-US" sz="3000">
                <a:latin typeface="宋体" panose="02010600030101010101" pitchFamily="2" charset="-122"/>
              </a:rPr>
              <a:t>等价于它</a:t>
            </a:r>
            <a:r>
              <a:rPr lang="zh-CN" altLang="en-US" sz="3000"/>
              <a:t>的主合取范式的求法如下：</a:t>
            </a:r>
            <a:endParaRPr lang="zh-CN" altLang="en-US" sz="3000"/>
          </a:p>
          <a:p>
            <a:pPr algn="just" eaLnBrk="1" hangingPunct="1">
              <a:lnSpc>
                <a:spcPct val="110000"/>
              </a:lnSpc>
              <a:buFont typeface="Wingdings" panose="05000000000000000000" pitchFamily="2" charset="2"/>
              <a:buNone/>
            </a:pPr>
            <a:r>
              <a:rPr lang="en-US" altLang="zh-CN" sz="3000"/>
              <a:t>(a) </a:t>
            </a:r>
            <a:r>
              <a:rPr lang="zh-CN" altLang="en-US" sz="3000"/>
              <a:t>将公式</a:t>
            </a:r>
            <a:r>
              <a:rPr lang="en-US" altLang="zh-CN" sz="3000"/>
              <a:t>G</a:t>
            </a:r>
            <a:r>
              <a:rPr lang="zh-CN" altLang="en-US" sz="3000"/>
              <a:t>化为合取范式</a:t>
            </a:r>
            <a:r>
              <a:rPr lang="en-US" altLang="zh-CN" sz="3000"/>
              <a:t>G’</a:t>
            </a:r>
            <a:r>
              <a:rPr lang="zh-CN" altLang="en-US" sz="3000"/>
              <a:t>。</a:t>
            </a:r>
            <a:r>
              <a:rPr lang="en-US" altLang="zh-CN" sz="3000"/>
              <a:t>(</a:t>
            </a:r>
            <a:r>
              <a:rPr lang="zh-CN" altLang="en-US" sz="3000"/>
              <a:t>由定理</a:t>
            </a:r>
            <a:r>
              <a:rPr lang="en-US" altLang="zh-CN" sz="3000"/>
              <a:t>3</a:t>
            </a:r>
            <a:r>
              <a:rPr lang="zh-CN" altLang="en-US" sz="3000"/>
              <a:t>.</a:t>
            </a:r>
            <a:r>
              <a:rPr lang="en-US" altLang="zh-CN" sz="3000"/>
              <a:t>1</a:t>
            </a:r>
            <a:r>
              <a:rPr lang="zh-CN" altLang="en-US" sz="3000"/>
              <a:t>.</a:t>
            </a:r>
            <a:r>
              <a:rPr lang="en-US" altLang="zh-CN" sz="3000"/>
              <a:t>5</a:t>
            </a:r>
            <a:r>
              <a:rPr lang="zh-CN" altLang="en-US" sz="3000"/>
              <a:t>知，存在合取范式</a:t>
            </a:r>
            <a:r>
              <a:rPr lang="en-US" altLang="zh-CN" sz="3000"/>
              <a:t>G’，</a:t>
            </a:r>
            <a:r>
              <a:rPr lang="zh-CN" altLang="en-US" sz="3000"/>
              <a:t>使得</a:t>
            </a:r>
            <a:r>
              <a:rPr lang="en-US" altLang="zh-CN" sz="3000"/>
              <a:t>G=G’)</a:t>
            </a:r>
            <a:endParaRPr lang="zh-CN" altLang="en-US" sz="3000"/>
          </a:p>
          <a:p>
            <a:pPr algn="just" eaLnBrk="1" hangingPunct="1">
              <a:lnSpc>
                <a:spcPct val="110000"/>
              </a:lnSpc>
              <a:buFont typeface="Wingdings" panose="05000000000000000000" pitchFamily="2" charset="2"/>
              <a:buNone/>
            </a:pPr>
            <a:r>
              <a:rPr lang="en-US" altLang="zh-CN" sz="3000"/>
              <a:t>(b) </a:t>
            </a:r>
            <a:r>
              <a:rPr lang="zh-CN" altLang="en-US" sz="3000"/>
              <a:t>删去合取范式中所有恒真的子句。</a:t>
            </a:r>
            <a:endParaRPr lang="zh-CN" altLang="en-US" sz="3000"/>
          </a:p>
          <a:p>
            <a:pPr algn="just" eaLnBrk="1" hangingPunct="1">
              <a:lnSpc>
                <a:spcPct val="110000"/>
              </a:lnSpc>
              <a:buFont typeface="Wingdings" panose="05000000000000000000" pitchFamily="2" charset="2"/>
              <a:buNone/>
            </a:pPr>
            <a:r>
              <a:rPr lang="en-US" altLang="zh-CN" sz="3000"/>
              <a:t>(c) </a:t>
            </a:r>
            <a:r>
              <a:rPr lang="zh-CN" altLang="en-US" sz="3000"/>
              <a:t>用等幂律将子句中重复出现的同一文字化简为一次出现，如，</a:t>
            </a:r>
            <a:r>
              <a:rPr lang="en-US" altLang="zh-CN" sz="3000"/>
              <a:t>P </a:t>
            </a:r>
            <a:r>
              <a:rPr lang="en-US" altLang="zh-CN" sz="3000">
                <a:sym typeface="Symbol" panose="05050102010706020507" pitchFamily="2" charset="2"/>
              </a:rPr>
              <a:t> </a:t>
            </a:r>
            <a:r>
              <a:rPr lang="en-US" altLang="zh-CN" sz="3000"/>
              <a:t>P=P</a:t>
            </a:r>
            <a:r>
              <a:rPr lang="zh-CN" altLang="en-US" sz="3000"/>
              <a:t>。</a:t>
            </a:r>
            <a:endParaRPr lang="zh-CN" altLang="en-US" sz="30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3"/>
          <p:cNvSpPr>
            <a:spLocks noGrp="1" noChangeArrowheads="1"/>
          </p:cNvSpPr>
          <p:nvPr>
            <p:ph type="body" idx="1"/>
          </p:nvPr>
        </p:nvSpPr>
        <p:spPr>
          <a:xfrm>
            <a:off x="323850" y="260350"/>
            <a:ext cx="8496300" cy="6264275"/>
          </a:xfrm>
        </p:spPr>
        <p:txBody>
          <a:bodyPr/>
          <a:lstStyle/>
          <a:p>
            <a:pPr marL="0" indent="0" eaLnBrk="1" hangingPunct="1">
              <a:lnSpc>
                <a:spcPct val="110000"/>
              </a:lnSpc>
              <a:buFont typeface="Wingdings" panose="05000000000000000000" pitchFamily="2" charset="2"/>
              <a:buNone/>
            </a:pPr>
            <a:r>
              <a:rPr lang="en-US" altLang="zh-CN" sz="3200"/>
              <a:t>(d)</a:t>
            </a:r>
            <a:r>
              <a:rPr lang="zh-CN" altLang="en-US" sz="3200"/>
              <a:t>对于</a:t>
            </a:r>
            <a:r>
              <a:rPr lang="en-US" altLang="zh-CN" sz="3200"/>
              <a:t>G’</a:t>
            </a:r>
            <a:r>
              <a:rPr lang="zh-CN" altLang="en-US" sz="3200"/>
              <a:t>中的每一个子句</a:t>
            </a:r>
            <a:r>
              <a:rPr lang="en-US" altLang="zh-CN" sz="3200"/>
              <a:t>G’</a:t>
            </a:r>
            <a:r>
              <a:rPr lang="en-US" altLang="zh-CN" sz="3200" i="1" baseline="-30000"/>
              <a:t>i</a:t>
            </a:r>
            <a:r>
              <a:rPr lang="zh-CN" altLang="en-US" sz="3200"/>
              <a:t>进行检查，如果</a:t>
            </a:r>
            <a:r>
              <a:rPr lang="en-US" altLang="zh-CN" sz="3200"/>
              <a:t>G’</a:t>
            </a:r>
            <a:r>
              <a:rPr lang="en-US" altLang="zh-CN" sz="3200" i="1" baseline="-30000"/>
              <a:t>i</a:t>
            </a:r>
            <a:r>
              <a:rPr lang="zh-CN" altLang="en-US" sz="3200"/>
              <a:t>不是关于</a:t>
            </a:r>
            <a:r>
              <a:rPr lang="en-US" altLang="zh-CN" sz="3200"/>
              <a:t>P</a:t>
            </a:r>
            <a:r>
              <a:rPr lang="en-US" altLang="zh-CN" sz="3200" baseline="-30000"/>
              <a:t>1</a:t>
            </a:r>
            <a:r>
              <a:rPr lang="zh-CN" altLang="en-US" sz="3200"/>
              <a:t>，</a:t>
            </a:r>
            <a:r>
              <a:rPr lang="en-US" altLang="zh-CN" sz="3200"/>
              <a:t>…</a:t>
            </a:r>
            <a:r>
              <a:rPr lang="zh-CN" altLang="en-US" sz="3200"/>
              <a:t>，</a:t>
            </a:r>
            <a:r>
              <a:rPr lang="en-US" altLang="zh-CN" sz="3200"/>
              <a:t>P</a:t>
            </a:r>
            <a:r>
              <a:rPr lang="en-US" altLang="zh-CN" sz="3200" baseline="-30000"/>
              <a:t>n</a:t>
            </a:r>
            <a:r>
              <a:rPr lang="zh-CN" altLang="en-US" sz="3200"/>
              <a:t>的极大项，则</a:t>
            </a:r>
            <a:r>
              <a:rPr lang="en-US" altLang="zh-CN" sz="3200"/>
              <a:t>G’</a:t>
            </a:r>
            <a:r>
              <a:rPr lang="en-US" altLang="zh-CN" sz="3200" i="1" baseline="-30000"/>
              <a:t>i</a:t>
            </a:r>
            <a:r>
              <a:rPr lang="zh-CN" altLang="en-US" sz="3200"/>
              <a:t>必然</a:t>
            </a:r>
            <a:r>
              <a:rPr lang="zh-CN" altLang="en-US" sz="3200">
                <a:solidFill>
                  <a:schemeClr val="tx2"/>
                </a:solidFill>
              </a:rPr>
              <a:t>缺少原子</a:t>
            </a:r>
            <a:r>
              <a:rPr lang="en-US" altLang="zh-CN" sz="3200">
                <a:solidFill>
                  <a:schemeClr val="tx2"/>
                </a:solidFill>
              </a:rPr>
              <a:t>P</a:t>
            </a:r>
            <a:r>
              <a:rPr lang="en-US" altLang="zh-CN" sz="3200" baseline="-30000">
                <a:solidFill>
                  <a:schemeClr val="tx2"/>
                </a:solidFill>
              </a:rPr>
              <a:t>j1</a:t>
            </a:r>
            <a:r>
              <a:rPr lang="en-US" altLang="zh-CN" sz="3200">
                <a:solidFill>
                  <a:schemeClr val="tx2"/>
                </a:solidFill>
              </a:rPr>
              <a:t>,…P</a:t>
            </a:r>
            <a:r>
              <a:rPr lang="en-US" altLang="zh-CN" sz="3200" baseline="-30000">
                <a:solidFill>
                  <a:schemeClr val="tx2"/>
                </a:solidFill>
              </a:rPr>
              <a:t>jk</a:t>
            </a:r>
            <a:r>
              <a:rPr lang="zh-CN" altLang="en-US" sz="3200" baseline="-30000"/>
              <a:t>。</a:t>
            </a:r>
            <a:r>
              <a:rPr lang="zh-CN" altLang="en-US" sz="3200"/>
              <a:t>则可以通过如下方式扩展</a:t>
            </a:r>
            <a:r>
              <a:rPr lang="en-US" altLang="zh-CN" sz="3200"/>
              <a:t>G’</a:t>
            </a:r>
            <a:r>
              <a:rPr lang="en-US" altLang="zh-CN" sz="3200" i="1" baseline="-30000"/>
              <a:t>i</a:t>
            </a:r>
            <a:endParaRPr lang="en-US" altLang="zh-CN" sz="3200"/>
          </a:p>
          <a:p>
            <a:pPr marL="0" indent="0" algn="just" eaLnBrk="1" hangingPunct="1">
              <a:lnSpc>
                <a:spcPct val="110000"/>
              </a:lnSpc>
              <a:buFont typeface="Wingdings" panose="05000000000000000000" pitchFamily="2" charset="2"/>
              <a:buNone/>
            </a:pPr>
            <a:r>
              <a:rPr lang="en-US" altLang="zh-CN" sz="3200"/>
              <a:t>G’</a:t>
            </a:r>
            <a:r>
              <a:rPr lang="en-US" altLang="zh-CN" sz="3200" i="1" baseline="-25000"/>
              <a:t>i</a:t>
            </a:r>
            <a:r>
              <a:rPr lang="en-US" altLang="zh-CN" sz="3200"/>
              <a:t>= G’</a:t>
            </a:r>
            <a:r>
              <a:rPr lang="en-US" altLang="zh-CN" sz="3200" i="1" baseline="-30000"/>
              <a:t>i</a:t>
            </a:r>
            <a:r>
              <a:rPr lang="en-US" altLang="zh-CN" sz="3200">
                <a:sym typeface="Symbol" panose="05050102010706020507" pitchFamily="2" charset="2"/>
              </a:rPr>
              <a:t></a:t>
            </a:r>
            <a:r>
              <a:rPr lang="en-US" altLang="zh-CN" sz="3200"/>
              <a:t> (P</a:t>
            </a:r>
            <a:r>
              <a:rPr lang="en-US" altLang="zh-CN" sz="3200" baseline="-30000"/>
              <a:t>j1</a:t>
            </a:r>
            <a:r>
              <a:rPr lang="en-US" altLang="zh-CN" sz="3200">
                <a:sym typeface="Symbol" panose="05050102010706020507" pitchFamily="2" charset="2"/>
              </a:rPr>
              <a:t></a:t>
            </a:r>
            <a:r>
              <a:rPr lang="en-US" altLang="zh-CN" sz="3200"/>
              <a:t> P</a:t>
            </a:r>
            <a:r>
              <a:rPr lang="en-US" altLang="zh-CN" sz="3200" baseline="-30000"/>
              <a:t>j1</a:t>
            </a:r>
            <a:r>
              <a:rPr lang="en-US" altLang="zh-CN" sz="3200"/>
              <a:t>) </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 P</a:t>
            </a:r>
            <a:r>
              <a:rPr lang="en-US" altLang="zh-CN" sz="3200" baseline="-30000"/>
              <a:t>jk</a:t>
            </a:r>
            <a:r>
              <a:rPr lang="en-US" altLang="zh-CN" sz="3200">
                <a:sym typeface="Symbol" panose="05050102010706020507" pitchFamily="2" charset="2"/>
              </a:rPr>
              <a:t></a:t>
            </a:r>
            <a:r>
              <a:rPr lang="en-US" altLang="zh-CN" sz="3200"/>
              <a:t> P</a:t>
            </a:r>
            <a:r>
              <a:rPr lang="en-US" altLang="zh-CN" sz="3200" baseline="-30000"/>
              <a:t>jk</a:t>
            </a:r>
            <a:r>
              <a:rPr lang="en-US" altLang="zh-CN" sz="3200"/>
              <a:t>)</a:t>
            </a:r>
            <a:endParaRPr lang="en-US" altLang="zh-CN" sz="3200"/>
          </a:p>
          <a:p>
            <a:pPr marL="0" indent="0" algn="just" eaLnBrk="1" hangingPunct="1">
              <a:lnSpc>
                <a:spcPct val="110000"/>
              </a:lnSpc>
              <a:buFont typeface="Wingdings" panose="05000000000000000000" pitchFamily="2" charset="2"/>
              <a:buNone/>
            </a:pPr>
            <a:r>
              <a:rPr lang="en-US" altLang="zh-CN" sz="3200"/>
              <a:t>     =M</a:t>
            </a:r>
            <a:r>
              <a:rPr lang="en-US" altLang="zh-CN" sz="3200" baseline="-30000"/>
              <a:t>i1</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M</a:t>
            </a:r>
            <a:r>
              <a:rPr lang="en-US" altLang="zh-CN" sz="3200" baseline="-30000"/>
              <a:t>i2</a:t>
            </a:r>
            <a:r>
              <a:rPr lang="en-US" altLang="zh-CN" sz="3200" baseline="30000"/>
              <a:t>k</a:t>
            </a:r>
            <a:endParaRPr lang="en-US" altLang="zh-CN" sz="3200" baseline="30000"/>
          </a:p>
          <a:p>
            <a:pPr marL="0" indent="0" algn="just" eaLnBrk="1" hangingPunct="1">
              <a:lnSpc>
                <a:spcPct val="110000"/>
              </a:lnSpc>
              <a:buFont typeface="Wingdings" panose="05000000000000000000" pitchFamily="2" charset="2"/>
              <a:buNone/>
            </a:pPr>
            <a:r>
              <a:rPr lang="zh-CN" altLang="en-US" sz="3200"/>
              <a:t>于是将</a:t>
            </a:r>
            <a:r>
              <a:rPr lang="en-US" altLang="zh-CN" sz="3200"/>
              <a:t>G’</a:t>
            </a:r>
            <a:r>
              <a:rPr lang="zh-CN" altLang="en-US" sz="3200"/>
              <a:t>中的非极大项</a:t>
            </a:r>
            <a:r>
              <a:rPr lang="en-US" altLang="zh-CN" sz="3200"/>
              <a:t>G’</a:t>
            </a:r>
            <a:r>
              <a:rPr lang="en-US" altLang="zh-CN" sz="3200" i="1" baseline="-30000"/>
              <a:t>i</a:t>
            </a:r>
            <a:r>
              <a:rPr lang="zh-CN" altLang="en-US" sz="3200"/>
              <a:t>化成了一些极大</a:t>
            </a:r>
            <a:endParaRPr lang="zh-CN" altLang="en-US" sz="3200"/>
          </a:p>
          <a:p>
            <a:pPr marL="0" indent="0" algn="just" eaLnBrk="1" hangingPunct="1">
              <a:lnSpc>
                <a:spcPct val="110000"/>
              </a:lnSpc>
              <a:buFont typeface="Wingdings" panose="05000000000000000000" pitchFamily="2" charset="2"/>
              <a:buNone/>
            </a:pPr>
            <a:r>
              <a:rPr lang="zh-CN" altLang="en-US" sz="3200"/>
              <a:t>项的合取。</a:t>
            </a:r>
            <a:endParaRPr lang="zh-CN" altLang="en-US" sz="3200">
              <a:cs typeface="Times New Roman" panose="02020603050405020304" pitchFamily="18" charset="0"/>
            </a:endParaRPr>
          </a:p>
          <a:p>
            <a:pPr marL="0" indent="0" eaLnBrk="1" hangingPunct="1">
              <a:lnSpc>
                <a:spcPct val="110000"/>
              </a:lnSpc>
              <a:buFont typeface="Wingdings" panose="05000000000000000000" pitchFamily="2" charset="2"/>
              <a:buNone/>
            </a:pPr>
            <a:r>
              <a:rPr lang="zh-CN" altLang="en-US" sz="3200">
                <a:cs typeface="Times New Roman" panose="02020603050405020304" pitchFamily="18" charset="0"/>
              </a:rPr>
              <a:t>  对其它非极大项也做同样处理，得到等价</a:t>
            </a:r>
            <a:endParaRPr lang="zh-CN" altLang="en-US" sz="3200">
              <a:cs typeface="Times New Roman" panose="02020603050405020304" pitchFamily="18" charset="0"/>
            </a:endParaRPr>
          </a:p>
          <a:p>
            <a:pPr marL="0" indent="0" eaLnBrk="1" hangingPunct="1">
              <a:lnSpc>
                <a:spcPct val="110000"/>
              </a:lnSpc>
              <a:buFont typeface="Wingdings" panose="05000000000000000000" pitchFamily="2" charset="2"/>
              <a:buNone/>
            </a:pPr>
            <a:r>
              <a:rPr lang="zh-CN" altLang="en-US" sz="3200">
                <a:cs typeface="Times New Roman" panose="02020603050405020304" pitchFamily="18" charset="0"/>
              </a:rPr>
              <a:t>于</a:t>
            </a:r>
            <a:r>
              <a:rPr lang="en-US" altLang="zh-CN" sz="3200"/>
              <a:t>G</a:t>
            </a:r>
            <a:r>
              <a:rPr lang="zh-CN" altLang="en-US" sz="3200">
                <a:cs typeface="Times New Roman" panose="02020603050405020304" pitchFamily="18" charset="0"/>
              </a:rPr>
              <a:t>的主合取范式</a:t>
            </a:r>
            <a:r>
              <a:rPr lang="en-US" altLang="zh-CN" sz="3200"/>
              <a:t>G’’</a:t>
            </a:r>
            <a:r>
              <a:rPr lang="zh-CN" altLang="en-US" sz="3200">
                <a:cs typeface="Times New Roman" panose="02020603050405020304" pitchFamily="18" charset="0"/>
              </a:rPr>
              <a:t>。</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68313" y="476250"/>
            <a:ext cx="8135937" cy="5905500"/>
          </a:xfrm>
        </p:spPr>
        <p:txBody>
          <a:bodyPr/>
          <a:lstStyle/>
          <a:p>
            <a:pPr eaLnBrk="1" hangingPunct="1">
              <a:lnSpc>
                <a:spcPct val="125000"/>
              </a:lnSpc>
            </a:pPr>
            <a:r>
              <a:rPr lang="zh-CN" altLang="en-US" sz="3300"/>
              <a:t>由定义知，如果</a:t>
            </a:r>
            <a:r>
              <a:rPr lang="en-US" altLang="zh-CN" sz="3300"/>
              <a:t>P</a:t>
            </a:r>
            <a:r>
              <a:rPr lang="zh-CN" altLang="en-US" sz="3300"/>
              <a:t>是假命题，则不管</a:t>
            </a:r>
            <a:r>
              <a:rPr lang="en-US" altLang="zh-CN" sz="3300"/>
              <a:t>Q</a:t>
            </a:r>
            <a:r>
              <a:rPr lang="zh-CN" altLang="en-US" sz="3300"/>
              <a:t>是什么命题，命题 “如果</a:t>
            </a:r>
            <a:r>
              <a:rPr lang="en-US" altLang="zh-CN" sz="3300"/>
              <a:t>P，</a:t>
            </a:r>
            <a:r>
              <a:rPr lang="zh-CN" altLang="en-US" sz="3300"/>
              <a:t>则</a:t>
            </a:r>
            <a:r>
              <a:rPr lang="en-US" altLang="zh-CN" sz="3300"/>
              <a:t>Q”</a:t>
            </a:r>
            <a:r>
              <a:rPr lang="zh-CN" altLang="en-US" sz="3300"/>
              <a:t>在命题逻辑中都被认为是</a:t>
            </a:r>
            <a:r>
              <a:rPr lang="zh-CN" altLang="en-US" sz="3300">
                <a:solidFill>
                  <a:schemeClr val="tx2"/>
                </a:solidFill>
              </a:rPr>
              <a:t>真命题</a:t>
            </a:r>
            <a:r>
              <a:rPr lang="zh-CN" altLang="en-US" sz="3300"/>
              <a:t>。 </a:t>
            </a:r>
            <a:r>
              <a:rPr lang="en-US" altLang="zh-CN" sz="3300"/>
              <a:t>—</a:t>
            </a:r>
            <a:r>
              <a:rPr lang="zh-CN" altLang="en-US" sz="3300"/>
              <a:t>与自然语言不一样的地方</a:t>
            </a:r>
            <a:endParaRPr lang="zh-CN" altLang="en-US" sz="3300"/>
          </a:p>
          <a:p>
            <a:pPr eaLnBrk="1" hangingPunct="1">
              <a:lnSpc>
                <a:spcPct val="125000"/>
              </a:lnSpc>
            </a:pPr>
            <a:r>
              <a:rPr lang="zh-CN" altLang="en-US" sz="3300"/>
              <a:t>例</a:t>
            </a:r>
            <a:r>
              <a:rPr lang="en-US" altLang="zh-CN" sz="3300"/>
              <a:t>.  P： 2</a:t>
            </a:r>
            <a:r>
              <a:rPr lang="en-US" altLang="zh-CN" sz="3300">
                <a:sym typeface="Symbol" panose="05050102010706020507" pitchFamily="2" charset="2"/>
              </a:rPr>
              <a:t></a:t>
            </a:r>
            <a:r>
              <a:rPr lang="en-US" altLang="zh-CN" sz="3300"/>
              <a:t>2=5，</a:t>
            </a:r>
            <a:endParaRPr lang="en-US" altLang="zh-CN" sz="3300"/>
          </a:p>
          <a:p>
            <a:pPr eaLnBrk="1" hangingPunct="1">
              <a:lnSpc>
                <a:spcPct val="125000"/>
              </a:lnSpc>
              <a:buFont typeface="Wingdings" panose="05000000000000000000" pitchFamily="2" charset="2"/>
              <a:buNone/>
            </a:pPr>
            <a:r>
              <a:rPr lang="en-US" altLang="zh-CN" sz="3300"/>
              <a:t>         Q： </a:t>
            </a:r>
            <a:r>
              <a:rPr lang="zh-CN" altLang="en-US" sz="3300"/>
              <a:t>雪是黑的，</a:t>
            </a:r>
            <a:br>
              <a:rPr lang="zh-CN" altLang="en-US" sz="3300"/>
            </a:br>
            <a:r>
              <a:rPr lang="zh-CN" altLang="en-US" sz="3300"/>
              <a:t>于是，命题 “如果2</a:t>
            </a:r>
            <a:r>
              <a:rPr lang="zh-CN" altLang="en-US" sz="3300">
                <a:sym typeface="Symbol" panose="05050102010706020507" pitchFamily="2" charset="2"/>
              </a:rPr>
              <a:t></a:t>
            </a:r>
            <a:r>
              <a:rPr lang="zh-CN" altLang="en-US" sz="3300"/>
              <a:t>2=5，则雪是黑的”是真命题。   </a:t>
            </a:r>
            <a:endParaRPr lang="zh-CN" altLang="en-US" sz="20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anim calcmode="lin" valueType="num">
                                      <p:cBhvr additive="base">
                                        <p:cTn id="7" dur="500" fill="hold"/>
                                        <p:tgtEl>
                                          <p:spTgt spid="266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6">
                                            <p:txEl>
                                              <p:pRg st="2" end="2"/>
                                            </p:txEl>
                                          </p:spTgt>
                                        </p:tgtEl>
                                        <p:attrNameLst>
                                          <p:attrName>style.visibility</p:attrName>
                                        </p:attrNameLst>
                                      </p:cBhvr>
                                      <p:to>
                                        <p:strVal val="visible"/>
                                      </p:to>
                                    </p:set>
                                    <p:anim calcmode="lin" valueType="num">
                                      <p:cBhvr additive="base">
                                        <p:cTn id="11" dur="500" fill="hold"/>
                                        <p:tgtEl>
                                          <p:spTgt spid="266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323850" y="115888"/>
            <a:ext cx="8351838" cy="6121400"/>
          </a:xfrm>
        </p:spPr>
        <p:txBody>
          <a:bodyPr/>
          <a:lstStyle/>
          <a:p>
            <a:pPr eaLnBrk="1" hangingPunct="1">
              <a:lnSpc>
                <a:spcPct val="120000"/>
              </a:lnSpc>
              <a:buFont typeface="Wingdings" panose="05000000000000000000" pitchFamily="2" charset="2"/>
              <a:buNone/>
            </a:pPr>
            <a:r>
              <a:rPr lang="en-US" altLang="zh-CN">
                <a:solidFill>
                  <a:schemeClr val="tx2"/>
                </a:solidFill>
              </a:rPr>
              <a:t> </a:t>
            </a:r>
            <a:r>
              <a:rPr lang="zh-CN" altLang="en-US">
                <a:solidFill>
                  <a:schemeClr val="tx2"/>
                </a:solidFill>
              </a:rPr>
              <a:t>主合取范式唯一性</a:t>
            </a:r>
            <a:endParaRPr lang="en-US" altLang="zh-CN">
              <a:solidFill>
                <a:schemeClr val="tx2"/>
              </a:solidFill>
            </a:endParaRPr>
          </a:p>
          <a:p>
            <a:pPr eaLnBrk="1" hangingPunct="1">
              <a:lnSpc>
                <a:spcPct val="120000"/>
              </a:lnSpc>
              <a:buFont typeface="Wingdings" panose="05000000000000000000" pitchFamily="2" charset="2"/>
              <a:buNone/>
            </a:pPr>
            <a:r>
              <a:rPr lang="zh-CN" altLang="en-US" sz="3200"/>
              <a:t>也就是证明对任意两个关于</a:t>
            </a:r>
            <a:r>
              <a:rPr lang="en-US" altLang="zh-CN" sz="3200"/>
              <a:t>P</a:t>
            </a:r>
            <a:r>
              <a:rPr lang="en-US" altLang="zh-CN" sz="3200" baseline="-25000"/>
              <a:t>1</a:t>
            </a:r>
            <a:r>
              <a:rPr lang="zh-CN" altLang="en-US" sz="3200"/>
              <a:t>，</a:t>
            </a:r>
            <a:r>
              <a:rPr lang="en-US" altLang="zh-CN" sz="3200"/>
              <a:t>…</a:t>
            </a:r>
            <a:r>
              <a:rPr lang="zh-CN" altLang="en-US" sz="3200"/>
              <a:t>，</a:t>
            </a:r>
            <a:r>
              <a:rPr lang="en-US" altLang="zh-CN" sz="3200"/>
              <a:t>P</a:t>
            </a:r>
            <a:r>
              <a:rPr lang="en-US" altLang="zh-CN" sz="3200" baseline="-25000"/>
              <a:t>n</a:t>
            </a:r>
            <a:r>
              <a:rPr lang="zh-CN" altLang="en-US" sz="3200"/>
              <a:t>的主合取范式，如果公式不完全相同，则</a:t>
            </a:r>
            <a:r>
              <a:rPr lang="en-US" altLang="zh-CN" sz="3200"/>
              <a:t>G</a:t>
            </a:r>
            <a:r>
              <a:rPr lang="zh-CN" altLang="en-US" sz="3200"/>
              <a:t>与</a:t>
            </a:r>
            <a:r>
              <a:rPr lang="en-US" altLang="zh-CN" sz="3200"/>
              <a:t>H</a:t>
            </a:r>
            <a:r>
              <a:rPr lang="zh-CN" altLang="en-US" sz="3200"/>
              <a:t>不等价。 </a:t>
            </a:r>
            <a:endParaRPr lang="zh-CN" altLang="en-US" sz="3200"/>
          </a:p>
          <a:p>
            <a:pPr eaLnBrk="1" hangingPunct="1">
              <a:lnSpc>
                <a:spcPct val="120000"/>
              </a:lnSpc>
              <a:buFont typeface="Wingdings" panose="05000000000000000000" pitchFamily="2" charset="2"/>
              <a:buNone/>
            </a:pPr>
            <a:r>
              <a:rPr lang="zh-CN" altLang="en-US" sz="3200"/>
              <a:t>证明：设公式</a:t>
            </a:r>
            <a:r>
              <a:rPr lang="en-US" altLang="zh-CN" sz="3200"/>
              <a:t>G</a:t>
            </a:r>
            <a:r>
              <a:rPr lang="zh-CN" altLang="en-US" sz="3200"/>
              <a:t>、</a:t>
            </a:r>
            <a:r>
              <a:rPr lang="en-US" altLang="zh-CN" sz="3200"/>
              <a:t>H</a:t>
            </a:r>
            <a:r>
              <a:rPr lang="zh-CN" altLang="en-US" sz="3200"/>
              <a:t>是关于</a:t>
            </a:r>
            <a:r>
              <a:rPr lang="en-US" altLang="zh-CN" sz="3200"/>
              <a:t>P</a:t>
            </a:r>
            <a:r>
              <a:rPr lang="en-US" altLang="zh-CN" sz="3200" baseline="-25000"/>
              <a:t>1</a:t>
            </a:r>
            <a:r>
              <a:rPr lang="zh-CN" altLang="en-US" sz="3200"/>
              <a:t>，</a:t>
            </a:r>
            <a:r>
              <a:rPr lang="en-US" altLang="zh-CN" sz="3200"/>
              <a:t>…</a:t>
            </a:r>
            <a:r>
              <a:rPr lang="zh-CN" altLang="en-US" sz="3200"/>
              <a:t>，</a:t>
            </a:r>
            <a:r>
              <a:rPr lang="en-US" altLang="zh-CN" sz="3200"/>
              <a:t>P</a:t>
            </a:r>
            <a:r>
              <a:rPr lang="en-US" altLang="zh-CN" sz="3200" baseline="-25000"/>
              <a:t>n</a:t>
            </a:r>
            <a:r>
              <a:rPr lang="zh-CN" altLang="en-US" sz="3200"/>
              <a:t>的任意两个主合取范式。若</a:t>
            </a:r>
            <a:r>
              <a:rPr lang="en-US" altLang="zh-CN" sz="3200"/>
              <a:t>G</a:t>
            </a:r>
            <a:r>
              <a:rPr lang="zh-CN" altLang="en-US" sz="3200"/>
              <a:t>和</a:t>
            </a:r>
            <a:r>
              <a:rPr lang="en-US" altLang="zh-CN" sz="3200"/>
              <a:t>H</a:t>
            </a:r>
            <a:r>
              <a:rPr lang="zh-CN" altLang="en-US" sz="3200"/>
              <a:t>不完全相同，则必然存在一个极大项</a:t>
            </a:r>
            <a:r>
              <a:rPr lang="en-US" altLang="zh-CN" sz="3200"/>
              <a:t>M</a:t>
            </a:r>
            <a:r>
              <a:rPr lang="en-US" altLang="zh-CN" sz="3200" baseline="-25000"/>
              <a:t>i</a:t>
            </a:r>
            <a:r>
              <a:rPr lang="zh-CN" altLang="en-US" sz="3200"/>
              <a:t>在</a:t>
            </a:r>
            <a:r>
              <a:rPr lang="en-US" altLang="zh-CN" sz="3200"/>
              <a:t>G</a:t>
            </a:r>
            <a:r>
              <a:rPr lang="zh-CN" altLang="en-US" sz="3200"/>
              <a:t>中而不在</a:t>
            </a:r>
            <a:r>
              <a:rPr lang="en-US" altLang="zh-CN" sz="3200"/>
              <a:t>H</a:t>
            </a:r>
            <a:r>
              <a:rPr lang="zh-CN" altLang="en-US" sz="3200"/>
              <a:t>中（或相反），则取一解释</a:t>
            </a:r>
            <a:r>
              <a:rPr lang="en-US" altLang="zh-CN" sz="3200"/>
              <a:t>I</a:t>
            </a:r>
            <a:r>
              <a:rPr lang="zh-CN" altLang="en-US" sz="3200"/>
              <a:t>使</a:t>
            </a:r>
            <a:r>
              <a:rPr lang="en-US" altLang="zh-CN" sz="3200"/>
              <a:t>M</a:t>
            </a:r>
            <a:r>
              <a:rPr lang="en-US" altLang="zh-CN" sz="3200" baseline="-25000"/>
              <a:t>i</a:t>
            </a:r>
            <a:r>
              <a:rPr lang="zh-CN" altLang="en-US" sz="3200"/>
              <a:t>取</a:t>
            </a:r>
            <a:r>
              <a:rPr lang="en-US" altLang="zh-CN" sz="3200"/>
              <a:t>0</a:t>
            </a:r>
            <a:r>
              <a:rPr lang="zh-CN" altLang="en-US" sz="3200"/>
              <a:t>值，即，使公式</a:t>
            </a:r>
            <a:r>
              <a:rPr lang="en-US" altLang="zh-CN" sz="3200"/>
              <a:t>G</a:t>
            </a:r>
            <a:r>
              <a:rPr lang="zh-CN" altLang="en-US" sz="3200"/>
              <a:t>取</a:t>
            </a:r>
            <a:r>
              <a:rPr lang="en-US" altLang="zh-CN" sz="3200"/>
              <a:t>0</a:t>
            </a:r>
            <a:r>
              <a:rPr lang="zh-CN" altLang="en-US" sz="3200"/>
              <a:t>值。由定义可知</a:t>
            </a:r>
            <a:r>
              <a:rPr lang="en-US" altLang="zh-CN" sz="3200"/>
              <a:t>I</a:t>
            </a:r>
            <a:r>
              <a:rPr lang="zh-CN" altLang="en-US" sz="3200"/>
              <a:t>使非</a:t>
            </a:r>
            <a:r>
              <a:rPr lang="en-US" altLang="zh-CN" sz="3200"/>
              <a:t>M</a:t>
            </a:r>
            <a:r>
              <a:rPr lang="en-US" altLang="zh-CN" sz="3200" baseline="-25000"/>
              <a:t>i</a:t>
            </a:r>
            <a:r>
              <a:rPr lang="zh-CN" altLang="en-US" sz="3200"/>
              <a:t>的极大项都为</a:t>
            </a:r>
            <a:r>
              <a:rPr lang="en-US" altLang="zh-CN" sz="3200"/>
              <a:t>1</a:t>
            </a:r>
            <a:r>
              <a:rPr lang="zh-CN" altLang="en-US" sz="3200"/>
              <a:t>，从而有</a:t>
            </a:r>
            <a:r>
              <a:rPr lang="en-US" altLang="zh-CN" sz="3200"/>
              <a:t>I</a:t>
            </a:r>
            <a:r>
              <a:rPr lang="zh-CN" altLang="en-US" sz="3200"/>
              <a:t>使</a:t>
            </a:r>
            <a:r>
              <a:rPr lang="en-US" altLang="zh-CN" sz="3200"/>
              <a:t>H</a:t>
            </a:r>
            <a:r>
              <a:rPr lang="zh-CN" altLang="en-US" sz="3200"/>
              <a:t>取</a:t>
            </a:r>
            <a:r>
              <a:rPr lang="en-US" altLang="zh-CN" sz="3200"/>
              <a:t>1</a:t>
            </a:r>
            <a:r>
              <a:rPr lang="zh-CN" altLang="en-US" sz="3200"/>
              <a:t>值。所以</a:t>
            </a:r>
            <a:r>
              <a:rPr lang="en-US" altLang="zh-CN" sz="3200"/>
              <a:t>G</a:t>
            </a:r>
            <a:r>
              <a:rPr lang="zh-CN" altLang="en-US" sz="3200"/>
              <a:t>与</a:t>
            </a:r>
            <a:r>
              <a:rPr lang="en-US" altLang="zh-CN" sz="3200"/>
              <a:t>H</a:t>
            </a:r>
            <a:r>
              <a:rPr lang="zh-CN" altLang="en-US" sz="3200"/>
              <a:t>不等价。</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290">
                                            <p:txEl>
                                              <p:pRg st="2" end="2"/>
                                            </p:txEl>
                                          </p:spTgt>
                                        </p:tgtEl>
                                        <p:attrNameLst>
                                          <p:attrName>style.visibility</p:attrName>
                                        </p:attrNameLst>
                                      </p:cBhvr>
                                      <p:to>
                                        <p:strVal val="visible"/>
                                      </p:to>
                                    </p:set>
                                    <p:anim calcmode="lin" valueType="num">
                                      <p:cBhvr additive="base">
                                        <p:cTn id="7" dur="500" fill="hold"/>
                                        <p:tgtEl>
                                          <p:spTgt spid="14029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2"/>
          <p:cNvSpPr>
            <a:spLocks noGrp="1" noChangeArrowheads="1"/>
          </p:cNvSpPr>
          <p:nvPr>
            <p:ph type="title"/>
          </p:nvPr>
        </p:nvSpPr>
        <p:spPr>
          <a:xfrm>
            <a:off x="250825" y="333375"/>
            <a:ext cx="7772400" cy="1190625"/>
          </a:xfrm>
        </p:spPr>
        <p:txBody>
          <a:bodyPr/>
          <a:lstStyle/>
          <a:p>
            <a:pPr eaLnBrk="1" hangingPunct="1"/>
            <a:r>
              <a:rPr lang="zh-CN" altLang="en-US" sz="3600" b="1">
                <a:latin typeface="Times New Roman" panose="02020603050405020304" pitchFamily="18" charset="0"/>
              </a:rPr>
              <a:t>求主合取范式和主析取范式的方法</a:t>
            </a:r>
            <a:br>
              <a:rPr lang="zh-CN" altLang="en-US" sz="3600" b="1">
                <a:latin typeface="Times New Roman" panose="02020603050405020304" pitchFamily="18" charset="0"/>
              </a:rPr>
            </a:br>
            <a:endParaRPr lang="zh-CN" altLang="en-US" sz="3600" b="1">
              <a:latin typeface="Times New Roman" panose="02020603050405020304" pitchFamily="18" charset="0"/>
            </a:endParaRPr>
          </a:p>
        </p:txBody>
      </p:sp>
      <p:sp>
        <p:nvSpPr>
          <p:cNvPr id="269314" name="Rectangle 3"/>
          <p:cNvSpPr>
            <a:spLocks noGrp="1" noChangeArrowheads="1"/>
          </p:cNvSpPr>
          <p:nvPr>
            <p:ph type="body" idx="1"/>
          </p:nvPr>
        </p:nvSpPr>
        <p:spPr/>
        <p:txBody>
          <a:bodyPr/>
          <a:lstStyle/>
          <a:p>
            <a:pPr eaLnBrk="1" hangingPunct="1">
              <a:lnSpc>
                <a:spcPct val="120000"/>
              </a:lnSpc>
            </a:pPr>
            <a:r>
              <a:rPr lang="zh-CN" altLang="en-US" sz="3200"/>
              <a:t>方法一</a:t>
            </a:r>
            <a:r>
              <a:rPr lang="en-US" altLang="zh-CN" sz="3200"/>
              <a:t>.  </a:t>
            </a:r>
            <a:r>
              <a:rPr lang="zh-CN" altLang="en-US" sz="3200"/>
              <a:t>真值表法。主析取范式恰好是使得公式为真的解释所对应的极小项的析取组成，主合取范式恰好是使得公式为假的解释所对应的极大项的合取组成。</a:t>
            </a:r>
            <a:endParaRPr lang="zh-CN" altLang="en-US" sz="3200"/>
          </a:p>
          <a:p>
            <a:pPr eaLnBrk="1" hangingPunct="1">
              <a:lnSpc>
                <a:spcPct val="120000"/>
              </a:lnSpc>
              <a:buFont typeface="Wingdings" panose="05000000000000000000" pitchFamily="2" charset="2"/>
              <a:buNone/>
            </a:pPr>
            <a:endParaRPr lang="zh-CN" altLang="en-US" sz="3200"/>
          </a:p>
          <a:p>
            <a:pPr eaLnBrk="1" hangingPunct="1">
              <a:lnSpc>
                <a:spcPct val="120000"/>
              </a:lnSpc>
            </a:pPr>
            <a:r>
              <a:rPr lang="zh-CN" altLang="en-US" sz="3200"/>
              <a:t>方法二</a:t>
            </a:r>
            <a:r>
              <a:rPr lang="en-US" altLang="zh-CN" sz="3200"/>
              <a:t>.  </a:t>
            </a:r>
            <a:r>
              <a:rPr lang="zh-CN" altLang="en-US" sz="3200"/>
              <a:t>公式推导法。 </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3"/>
          <p:cNvSpPr>
            <a:spLocks noGrp="1" noChangeArrowheads="1"/>
          </p:cNvSpPr>
          <p:nvPr>
            <p:ph type="body" idx="1"/>
          </p:nvPr>
        </p:nvSpPr>
        <p:spPr>
          <a:xfrm>
            <a:off x="0" y="0"/>
            <a:ext cx="8839200" cy="6192838"/>
          </a:xfrm>
        </p:spPr>
        <p:txBody>
          <a:bodyPr/>
          <a:lstStyle/>
          <a:p>
            <a:pPr eaLnBrk="1" hangingPunct="1"/>
            <a:r>
              <a:rPr lang="zh-CN" altLang="en-US" sz="3200">
                <a:solidFill>
                  <a:schemeClr val="tx2"/>
                </a:solidFill>
              </a:rPr>
              <a:t>例</a:t>
            </a:r>
            <a:r>
              <a:rPr lang="en-US" altLang="zh-CN" sz="3200"/>
              <a:t>  </a:t>
            </a:r>
            <a:r>
              <a:rPr lang="zh-CN" altLang="en-US" sz="3200"/>
              <a:t>求公式</a:t>
            </a:r>
            <a:r>
              <a:rPr lang="en-US" altLang="zh-CN" sz="3200"/>
              <a:t>G= P→(Q→R)</a:t>
            </a:r>
            <a:r>
              <a:rPr lang="zh-CN" altLang="en-US" sz="3200"/>
              <a:t>的主析取范式与主合取范式。 </a:t>
            </a:r>
            <a:endParaRPr lang="zh-CN" altLang="en-US" sz="3200"/>
          </a:p>
        </p:txBody>
      </p:sp>
      <p:graphicFrame>
        <p:nvGraphicFramePr>
          <p:cNvPr id="276538" name="Group 58"/>
          <p:cNvGraphicFramePr>
            <a:graphicFrameLocks noGrp="1"/>
          </p:cNvGraphicFramePr>
          <p:nvPr/>
        </p:nvGraphicFramePr>
        <p:xfrm>
          <a:off x="1116013" y="1196975"/>
          <a:ext cx="7151687" cy="5211810"/>
        </p:xfrm>
        <a:graphic>
          <a:graphicData uri="http://schemas.openxmlformats.org/drawingml/2006/table">
            <a:tbl>
              <a:tblPr/>
              <a:tblGrid>
                <a:gridCol w="1524000"/>
                <a:gridCol w="1524000"/>
                <a:gridCol w="1524000"/>
                <a:gridCol w="2579687"/>
              </a:tblGrid>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P→(Q→R)</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body" idx="1"/>
          </p:nvPr>
        </p:nvSpPr>
        <p:spPr>
          <a:xfrm>
            <a:off x="304800" y="333375"/>
            <a:ext cx="8839200" cy="5688013"/>
          </a:xfrm>
        </p:spPr>
        <p:txBody>
          <a:bodyPr/>
          <a:lstStyle/>
          <a:p>
            <a:pPr eaLnBrk="1" hangingPunct="1">
              <a:lnSpc>
                <a:spcPct val="110000"/>
              </a:lnSpc>
            </a:pPr>
            <a:r>
              <a:rPr lang="zh-CN" altLang="en-US" sz="3200"/>
              <a:t>解：（</a:t>
            </a:r>
            <a:r>
              <a:rPr lang="en-US" altLang="zh-CN" sz="3200"/>
              <a:t>1</a:t>
            </a:r>
            <a:r>
              <a:rPr lang="zh-CN" altLang="en-US" sz="3200"/>
              <a:t>）使用真值表法。 </a:t>
            </a:r>
            <a:endParaRPr lang="zh-CN" altLang="en-US" sz="3200"/>
          </a:p>
          <a:p>
            <a:pPr algn="just" eaLnBrk="1" hangingPunct="1">
              <a:lnSpc>
                <a:spcPct val="110000"/>
              </a:lnSpc>
              <a:buFont typeface="Wingdings" panose="05000000000000000000" pitchFamily="2" charset="2"/>
              <a:buNone/>
            </a:pPr>
            <a:r>
              <a:rPr lang="zh-CN" altLang="en-US" sz="2000">
                <a:solidFill>
                  <a:schemeClr val="tx2"/>
                </a:solidFill>
              </a:rPr>
              <a:t>●</a:t>
            </a:r>
            <a:r>
              <a:rPr lang="zh-CN" altLang="en-US" sz="3200"/>
              <a:t>根据真值表中使得公式为真的解释，所对应的极小项的析取即为其</a:t>
            </a:r>
            <a:r>
              <a:rPr lang="zh-CN" altLang="en-US" sz="3200">
                <a:solidFill>
                  <a:schemeClr val="tx2"/>
                </a:solidFill>
              </a:rPr>
              <a:t>主析取范式</a:t>
            </a:r>
            <a:r>
              <a:rPr lang="zh-CN" altLang="en-US" sz="3200"/>
              <a:t>：</a:t>
            </a:r>
            <a:endParaRPr lang="zh-CN" altLang="en-US" sz="3200"/>
          </a:p>
          <a:p>
            <a:pPr algn="just" eaLnBrk="1" hangingPunct="1">
              <a:lnSpc>
                <a:spcPct val="110000"/>
              </a:lnSpc>
              <a:buFont typeface="Wingdings" panose="05000000000000000000" pitchFamily="2" charset="2"/>
              <a:buNone/>
            </a:pPr>
            <a:r>
              <a:rPr lang="en-US" altLang="zh-CN" sz="3200"/>
              <a:t>G=(</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endParaRPr lang="en-US" altLang="zh-CN" sz="3200">
              <a:sym typeface="Symbol" panose="05050102010706020507" pitchFamily="2" charset="2"/>
            </a:endParaRPr>
          </a:p>
          <a:p>
            <a:pPr algn="just" eaLnBrk="1" hangingPunct="1">
              <a:lnSpc>
                <a:spcPct val="110000"/>
              </a:lnSpc>
              <a:buFont typeface="Wingdings" panose="05000000000000000000" pitchFamily="2" charset="2"/>
              <a:buNone/>
            </a:pP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 </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 </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 </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 </a:t>
            </a:r>
            <a:endParaRPr lang="en-US" altLang="zh-CN" sz="3200"/>
          </a:p>
          <a:p>
            <a:pPr algn="just" eaLnBrk="1" hangingPunct="1">
              <a:lnSpc>
                <a:spcPct val="110000"/>
              </a:lnSpc>
              <a:buFont typeface="Wingdings" panose="05000000000000000000" pitchFamily="2" charset="2"/>
              <a:buNone/>
            </a:pPr>
            <a:r>
              <a:rPr lang="en-US" altLang="zh-CN" sz="3200"/>
              <a:t>  = m</a:t>
            </a:r>
            <a:r>
              <a:rPr lang="en-US" altLang="zh-CN" sz="3200" baseline="-30000"/>
              <a:t>0</a:t>
            </a:r>
            <a:r>
              <a:rPr lang="en-US" altLang="zh-CN" sz="3200">
                <a:sym typeface="Symbol" panose="05050102010706020507" pitchFamily="2" charset="2"/>
              </a:rPr>
              <a:t></a:t>
            </a:r>
            <a:r>
              <a:rPr lang="en-US" altLang="zh-CN" sz="3200"/>
              <a:t> m</a:t>
            </a:r>
            <a:r>
              <a:rPr lang="en-US" altLang="zh-CN" sz="3200" baseline="-30000"/>
              <a:t>1</a:t>
            </a:r>
            <a:r>
              <a:rPr lang="en-US" altLang="zh-CN" sz="3200">
                <a:sym typeface="Symbol" panose="05050102010706020507" pitchFamily="2" charset="2"/>
              </a:rPr>
              <a:t></a:t>
            </a:r>
            <a:r>
              <a:rPr lang="en-US" altLang="zh-CN" sz="3200"/>
              <a:t> m</a:t>
            </a:r>
            <a:r>
              <a:rPr lang="en-US" altLang="zh-CN" sz="3200" baseline="-30000"/>
              <a:t>2</a:t>
            </a:r>
            <a:r>
              <a:rPr lang="en-US" altLang="zh-CN" sz="3200"/>
              <a:t> </a:t>
            </a:r>
            <a:r>
              <a:rPr lang="en-US" altLang="zh-CN" sz="3200">
                <a:sym typeface="Symbol" panose="05050102010706020507" pitchFamily="2" charset="2"/>
              </a:rPr>
              <a:t></a:t>
            </a:r>
            <a:r>
              <a:rPr lang="en-US" altLang="zh-CN" sz="3200"/>
              <a:t> m</a:t>
            </a:r>
            <a:r>
              <a:rPr lang="en-US" altLang="zh-CN" sz="3200" baseline="-30000"/>
              <a:t>3</a:t>
            </a:r>
            <a:r>
              <a:rPr lang="en-US" altLang="zh-CN" sz="3200">
                <a:sym typeface="Symbol" panose="05050102010706020507" pitchFamily="2" charset="2"/>
              </a:rPr>
              <a:t></a:t>
            </a:r>
            <a:r>
              <a:rPr lang="en-US" altLang="zh-CN" sz="3200"/>
              <a:t> m</a:t>
            </a:r>
            <a:r>
              <a:rPr lang="en-US" altLang="zh-CN" sz="3200" baseline="-30000"/>
              <a:t>4</a:t>
            </a:r>
            <a:r>
              <a:rPr lang="en-US" altLang="zh-CN" sz="3200">
                <a:sym typeface="Symbol" panose="05050102010706020507" pitchFamily="2" charset="2"/>
              </a:rPr>
              <a:t></a:t>
            </a:r>
            <a:r>
              <a:rPr lang="en-US" altLang="zh-CN" sz="3200"/>
              <a:t> m</a:t>
            </a:r>
            <a:r>
              <a:rPr lang="en-US" altLang="zh-CN" sz="3200" baseline="-30000"/>
              <a:t>5</a:t>
            </a:r>
            <a:r>
              <a:rPr lang="en-US" altLang="zh-CN" sz="3200">
                <a:sym typeface="Symbol" panose="05050102010706020507" pitchFamily="2" charset="2"/>
              </a:rPr>
              <a:t></a:t>
            </a:r>
            <a:r>
              <a:rPr lang="en-US" altLang="zh-CN" sz="3200"/>
              <a:t> m</a:t>
            </a:r>
            <a:r>
              <a:rPr lang="en-US" altLang="zh-CN" sz="3200" baseline="-30000"/>
              <a:t>7</a:t>
            </a:r>
            <a:endParaRPr lang="en-US" altLang="zh-CN" sz="3200"/>
          </a:p>
          <a:p>
            <a:pPr algn="just" eaLnBrk="1" hangingPunct="1">
              <a:lnSpc>
                <a:spcPct val="110000"/>
              </a:lnSpc>
              <a:buFont typeface="Wingdings" panose="05000000000000000000" pitchFamily="2" charset="2"/>
              <a:buNone/>
            </a:pPr>
            <a:r>
              <a:rPr lang="zh-CN" altLang="en-US" sz="2000">
                <a:solidFill>
                  <a:schemeClr val="tx2"/>
                </a:solidFill>
              </a:rPr>
              <a:t>●</a:t>
            </a:r>
            <a:r>
              <a:rPr lang="zh-CN" altLang="en-US" sz="3200"/>
              <a:t>根据真值表中使得公式为假的解释，所对应的极大项的合取即为</a:t>
            </a:r>
            <a:r>
              <a:rPr lang="zh-CN" altLang="en-US" sz="3200">
                <a:solidFill>
                  <a:schemeClr val="tx2"/>
                </a:solidFill>
              </a:rPr>
              <a:t>其主合取范式</a:t>
            </a:r>
            <a:r>
              <a:rPr lang="zh-CN" altLang="en-US" sz="3200"/>
              <a:t>：</a:t>
            </a:r>
            <a:endParaRPr lang="zh-CN" altLang="en-US" sz="3200"/>
          </a:p>
          <a:p>
            <a:pPr algn="just" eaLnBrk="1" hangingPunct="1">
              <a:lnSpc>
                <a:spcPct val="110000"/>
              </a:lnSpc>
              <a:buFont typeface="Wingdings" panose="05000000000000000000" pitchFamily="2" charset="2"/>
              <a:buNone/>
            </a:pPr>
            <a:r>
              <a:rPr lang="en-US" altLang="zh-CN" sz="3200"/>
              <a:t>G= </a:t>
            </a:r>
            <a:r>
              <a:rPr lang="en-US" altLang="zh-CN" sz="3200">
                <a:sym typeface="Symbol" panose="05050102010706020507" pitchFamily="2" charset="2"/>
              </a:rPr>
              <a:t></a:t>
            </a:r>
            <a:r>
              <a:rPr lang="en-US" altLang="zh-CN" sz="3200"/>
              <a:t> P</a:t>
            </a:r>
            <a:r>
              <a:rPr lang="en-US" altLang="zh-CN" sz="3200">
                <a:sym typeface="Symbol" panose="05050102010706020507" pitchFamily="2" charset="2"/>
              </a:rPr>
              <a:t></a:t>
            </a:r>
            <a:r>
              <a:rPr lang="en-US" altLang="zh-CN" sz="3200"/>
              <a:t> </a:t>
            </a:r>
            <a:r>
              <a:rPr lang="en-US" altLang="zh-CN" sz="3200">
                <a:sym typeface="Symbol" panose="05050102010706020507" pitchFamily="2" charset="2"/>
              </a:rPr>
              <a:t></a:t>
            </a:r>
            <a:r>
              <a:rPr lang="en-US" altLang="zh-CN" sz="3200"/>
              <a:t> Q </a:t>
            </a:r>
            <a:r>
              <a:rPr lang="en-US" altLang="zh-CN" sz="3200">
                <a:sym typeface="Symbol" panose="05050102010706020507" pitchFamily="2" charset="2"/>
              </a:rPr>
              <a:t></a:t>
            </a:r>
            <a:r>
              <a:rPr lang="en-US" altLang="zh-CN" sz="3200"/>
              <a:t> R= M</a:t>
            </a:r>
            <a:r>
              <a:rPr lang="en-US" altLang="zh-CN" sz="3200" baseline="-30000"/>
              <a:t>6</a:t>
            </a:r>
            <a:endParaRPr lang="zh-CN" altLang="en-US" sz="3200" baseline="-300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62">
                                            <p:txEl>
                                              <p:pRg st="5" end="5"/>
                                            </p:txEl>
                                          </p:spTgt>
                                        </p:tgtEl>
                                        <p:attrNameLst>
                                          <p:attrName>style.visibility</p:attrName>
                                        </p:attrNameLst>
                                      </p:cBhvr>
                                      <p:to>
                                        <p:strVal val="visible"/>
                                      </p:to>
                                    </p:set>
                                    <p:anim calcmode="lin" valueType="num">
                                      <p:cBhvr additive="base">
                                        <p:cTn id="7" dur="500" fill="hold"/>
                                        <p:tgtEl>
                                          <p:spTgt spid="14336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62">
                                            <p:txEl>
                                              <p:pRg st="6" end="6"/>
                                            </p:txEl>
                                          </p:spTgt>
                                        </p:tgtEl>
                                        <p:attrNameLst>
                                          <p:attrName>style.visibility</p:attrName>
                                        </p:attrNameLst>
                                      </p:cBhvr>
                                      <p:to>
                                        <p:strVal val="visible"/>
                                      </p:to>
                                    </p:set>
                                    <p:anim calcmode="lin" valueType="num">
                                      <p:cBhvr additive="base">
                                        <p:cTn id="11" dur="500" fill="hold"/>
                                        <p:tgtEl>
                                          <p:spTgt spid="14336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6"/>
          <p:cNvSpPr>
            <a:spLocks noGrp="1" noChangeArrowheads="1"/>
          </p:cNvSpPr>
          <p:nvPr>
            <p:ph type="body" idx="1"/>
          </p:nvPr>
        </p:nvSpPr>
        <p:spPr>
          <a:xfrm>
            <a:off x="250825" y="981075"/>
            <a:ext cx="8569325" cy="5876925"/>
          </a:xfrm>
          <a:noFill/>
        </p:spPr>
        <p:txBody>
          <a:bodyPr/>
          <a:lstStyle/>
          <a:p>
            <a:pPr eaLnBrk="1" hangingPunct="1">
              <a:lnSpc>
                <a:spcPct val="105000"/>
              </a:lnSpc>
              <a:buFont typeface="Wingdings" panose="05000000000000000000" pitchFamily="2" charset="2"/>
              <a:buNone/>
            </a:pPr>
            <a:r>
              <a:rPr lang="zh-CN" altLang="en-US" sz="2800">
                <a:solidFill>
                  <a:schemeClr val="tx2"/>
                </a:solidFill>
              </a:rPr>
              <a:t>定理</a:t>
            </a:r>
            <a:r>
              <a:rPr lang="en-US" altLang="zh-CN" sz="2800">
                <a:solidFill>
                  <a:schemeClr val="tx2"/>
                </a:solidFill>
              </a:rPr>
              <a:t>. </a:t>
            </a:r>
            <a:r>
              <a:rPr lang="zh-CN" altLang="en-US" sz="2800"/>
              <a:t>在真值表中，使得公式为假的解释所对应的极大项 的合取即为此公式的主合取范式。</a:t>
            </a:r>
            <a:endParaRPr lang="en-US" altLang="zh-CN" sz="2800"/>
          </a:p>
          <a:p>
            <a:pPr eaLnBrk="1" hangingPunct="1">
              <a:lnSpc>
                <a:spcPct val="105000"/>
              </a:lnSpc>
              <a:buFont typeface="Wingdings" panose="05000000000000000000" pitchFamily="2" charset="2"/>
              <a:buNone/>
            </a:pPr>
            <a:r>
              <a:rPr lang="zh-CN" altLang="en-US" sz="2800"/>
              <a:t>证明： 给定公式</a:t>
            </a:r>
            <a:r>
              <a:rPr lang="en-US" altLang="zh-CN" sz="2800"/>
              <a:t>G，</a:t>
            </a:r>
            <a:r>
              <a:rPr lang="zh-CN" altLang="en-US" sz="2800"/>
              <a:t>设用这种方法写出主合取范式为</a:t>
            </a:r>
            <a:r>
              <a:rPr lang="en-US" altLang="zh-CN" sz="2800"/>
              <a:t>G’，</a:t>
            </a:r>
            <a:r>
              <a:rPr lang="zh-CN" altLang="en-US" sz="2800"/>
              <a:t>往证</a:t>
            </a:r>
            <a:r>
              <a:rPr lang="en-US" altLang="zh-CN" sz="2800"/>
              <a:t>G= G’</a:t>
            </a:r>
            <a:r>
              <a:rPr lang="zh-CN" altLang="en-US" sz="2800"/>
              <a:t>。</a:t>
            </a:r>
            <a:endParaRPr lang="zh-CN" altLang="en-US" sz="2800"/>
          </a:p>
          <a:p>
            <a:pPr eaLnBrk="1" hangingPunct="1">
              <a:lnSpc>
                <a:spcPct val="105000"/>
              </a:lnSpc>
              <a:buFont typeface="Wingdings" panose="05000000000000000000" pitchFamily="2" charset="2"/>
              <a:buNone/>
            </a:pPr>
            <a:r>
              <a:rPr lang="zh-CN" altLang="en-US" sz="2800"/>
              <a:t>任意取</a:t>
            </a:r>
            <a:r>
              <a:rPr lang="en-US" altLang="zh-CN" sz="2800"/>
              <a:t>G, G’</a:t>
            </a:r>
            <a:r>
              <a:rPr lang="zh-CN" altLang="en-US" sz="2800"/>
              <a:t> 的一个解释</a:t>
            </a:r>
            <a:r>
              <a:rPr lang="en-US" altLang="zh-CN" sz="2800"/>
              <a:t>I</a:t>
            </a:r>
            <a:r>
              <a:rPr lang="zh-CN" altLang="en-US" sz="2800"/>
              <a:t>。</a:t>
            </a:r>
            <a:endParaRPr lang="zh-CN" altLang="en-US" sz="2800"/>
          </a:p>
          <a:p>
            <a:pPr eaLnBrk="1" hangingPunct="1">
              <a:lnSpc>
                <a:spcPct val="105000"/>
              </a:lnSpc>
            </a:pPr>
            <a:r>
              <a:rPr lang="zh-CN" altLang="en-US" sz="2800"/>
              <a:t>如果</a:t>
            </a:r>
            <a:r>
              <a:rPr lang="en-US" altLang="zh-CN" sz="2800"/>
              <a:t>I</a:t>
            </a:r>
            <a:r>
              <a:rPr lang="zh-CN" altLang="en-US" sz="2800"/>
              <a:t>满足</a:t>
            </a:r>
            <a:r>
              <a:rPr lang="en-US" altLang="zh-CN" sz="2800"/>
              <a:t>G</a:t>
            </a:r>
            <a:r>
              <a:rPr lang="zh-CN" altLang="en-US" sz="2800"/>
              <a:t>，则</a:t>
            </a:r>
            <a:r>
              <a:rPr lang="zh-CN" altLang="en-US" sz="2800">
                <a:solidFill>
                  <a:srgbClr val="FFCC00"/>
                </a:solidFill>
              </a:rPr>
              <a:t>唯一的一个在</a:t>
            </a:r>
            <a:r>
              <a:rPr lang="en-US" altLang="zh-CN" sz="2800">
                <a:solidFill>
                  <a:srgbClr val="FFCC00"/>
                </a:solidFill>
              </a:rPr>
              <a:t>I</a:t>
            </a:r>
            <a:r>
              <a:rPr lang="zh-CN" altLang="en-US" sz="2800">
                <a:solidFill>
                  <a:srgbClr val="FFCC00"/>
                </a:solidFill>
              </a:rPr>
              <a:t>下为假的那个极大项</a:t>
            </a:r>
            <a:r>
              <a:rPr lang="zh-CN" altLang="en-US" sz="2800"/>
              <a:t>不在</a:t>
            </a:r>
            <a:r>
              <a:rPr lang="en-US" altLang="zh-CN" sz="2800"/>
              <a:t>G’</a:t>
            </a:r>
            <a:r>
              <a:rPr lang="zh-CN" altLang="en-US" sz="2800"/>
              <a:t>中出现，而</a:t>
            </a:r>
            <a:r>
              <a:rPr lang="en-US" altLang="zh-CN" sz="2800"/>
              <a:t>I</a:t>
            </a:r>
            <a:r>
              <a:rPr lang="zh-CN" altLang="en-US" sz="2800"/>
              <a:t>使所有其他的极大项取</a:t>
            </a:r>
            <a:r>
              <a:rPr lang="en-US" altLang="zh-CN" sz="2800"/>
              <a:t>1</a:t>
            </a:r>
            <a:r>
              <a:rPr lang="zh-CN" altLang="en-US" sz="2800"/>
              <a:t>，这样，</a:t>
            </a:r>
            <a:r>
              <a:rPr lang="en-US" altLang="zh-CN" sz="2800"/>
              <a:t>G’</a:t>
            </a:r>
            <a:r>
              <a:rPr lang="zh-CN" altLang="en-US" sz="2800"/>
              <a:t>在</a:t>
            </a:r>
            <a:r>
              <a:rPr lang="en-US" altLang="zh-CN" sz="2800"/>
              <a:t>I</a:t>
            </a:r>
            <a:r>
              <a:rPr lang="zh-CN" altLang="en-US" sz="2800"/>
              <a:t>下的真值是</a:t>
            </a:r>
            <a:r>
              <a:rPr lang="en-US" altLang="zh-CN" sz="2800"/>
              <a:t>1</a:t>
            </a:r>
            <a:r>
              <a:rPr lang="zh-CN" altLang="en-US" sz="2800"/>
              <a:t>；</a:t>
            </a:r>
            <a:endParaRPr lang="zh-CN" altLang="en-US" sz="2800"/>
          </a:p>
          <a:p>
            <a:pPr eaLnBrk="1" hangingPunct="1">
              <a:lnSpc>
                <a:spcPct val="105000"/>
              </a:lnSpc>
            </a:pPr>
            <a:r>
              <a:rPr lang="zh-CN" altLang="en-US" sz="2800"/>
              <a:t>如果</a:t>
            </a:r>
            <a:r>
              <a:rPr lang="en-US" altLang="zh-CN" sz="2800"/>
              <a:t>I</a:t>
            </a:r>
            <a:r>
              <a:rPr lang="zh-CN" altLang="en-US" sz="2800"/>
              <a:t>弄假</a:t>
            </a:r>
            <a:r>
              <a:rPr lang="en-US" altLang="zh-CN" sz="2800"/>
              <a:t>G</a:t>
            </a:r>
            <a:r>
              <a:rPr lang="zh-CN" altLang="en-US" sz="2800"/>
              <a:t>，则</a:t>
            </a:r>
            <a:r>
              <a:rPr lang="zh-CN" altLang="en-US" sz="2800">
                <a:solidFill>
                  <a:srgbClr val="FFCC00"/>
                </a:solidFill>
              </a:rPr>
              <a:t>唯一的一个在</a:t>
            </a:r>
            <a:r>
              <a:rPr lang="en-US" altLang="zh-CN" sz="2800">
                <a:solidFill>
                  <a:srgbClr val="FFCC00"/>
                </a:solidFill>
              </a:rPr>
              <a:t>I</a:t>
            </a:r>
            <a:r>
              <a:rPr lang="zh-CN" altLang="en-US" sz="2800">
                <a:solidFill>
                  <a:srgbClr val="FFCC00"/>
                </a:solidFill>
              </a:rPr>
              <a:t>下为假的那个极大项</a:t>
            </a:r>
            <a:r>
              <a:rPr lang="zh-CN" altLang="en-US" sz="2800"/>
              <a:t>出现在</a:t>
            </a:r>
            <a:r>
              <a:rPr lang="en-US" altLang="zh-CN" sz="2800"/>
              <a:t>G’</a:t>
            </a:r>
            <a:r>
              <a:rPr lang="zh-CN" altLang="en-US" sz="2800"/>
              <a:t>中，从而</a:t>
            </a:r>
            <a:r>
              <a:rPr lang="en-US" altLang="zh-CN" sz="2800"/>
              <a:t>G’</a:t>
            </a:r>
            <a:r>
              <a:rPr lang="zh-CN" altLang="en-US" sz="2800"/>
              <a:t>在下取</a:t>
            </a:r>
            <a:r>
              <a:rPr lang="en-US" altLang="zh-CN" sz="2800"/>
              <a:t>0</a:t>
            </a:r>
            <a:r>
              <a:rPr lang="zh-CN" altLang="en-US" sz="2800"/>
              <a:t>值。</a:t>
            </a:r>
            <a:endParaRPr lang="zh-CN" altLang="en-US" sz="2800"/>
          </a:p>
          <a:p>
            <a:pPr eaLnBrk="1" hangingPunct="1">
              <a:lnSpc>
                <a:spcPct val="105000"/>
              </a:lnSpc>
              <a:buFont typeface="Wingdings" panose="05000000000000000000" pitchFamily="2" charset="2"/>
              <a:buNone/>
            </a:pPr>
            <a:r>
              <a:rPr lang="zh-CN" altLang="en-US" sz="2800"/>
              <a:t>这样，</a:t>
            </a:r>
            <a:r>
              <a:rPr lang="en-US" altLang="zh-CN" sz="2800"/>
              <a:t>G</a:t>
            </a:r>
            <a:r>
              <a:rPr lang="zh-CN" altLang="en-US" sz="2800"/>
              <a:t>与</a:t>
            </a:r>
            <a:r>
              <a:rPr lang="en-US" altLang="zh-CN" sz="2800"/>
              <a:t>G’</a:t>
            </a:r>
            <a:r>
              <a:rPr lang="zh-CN" altLang="en-US" sz="2800"/>
              <a:t>是等价的。</a:t>
            </a:r>
            <a:endParaRPr lang="zh-CN" altLang="en-US" sz="2800"/>
          </a:p>
        </p:txBody>
      </p:sp>
      <p:sp>
        <p:nvSpPr>
          <p:cNvPr id="272386" name="Text Box 7"/>
          <p:cNvSpPr txBox="1">
            <a:spLocks noChangeArrowheads="1"/>
          </p:cNvSpPr>
          <p:nvPr/>
        </p:nvSpPr>
        <p:spPr bwMode="auto">
          <a:xfrm>
            <a:off x="304800" y="190500"/>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zh-CN" altLang="en-US">
                <a:solidFill>
                  <a:srgbClr val="FFCC00"/>
                </a:solidFill>
                <a:latin typeface="Arial" panose="020B0604020202020204" pitchFamily="34" charset="0"/>
              </a:rPr>
              <a:t>用真值表法求主合取范式的正确性</a:t>
            </a:r>
            <a:endParaRPr kumimoji="0" lang="zh-CN" altLang="en-US">
              <a:solidFill>
                <a:srgbClr val="FFCC00"/>
              </a:solidFill>
              <a:latin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386">
                                            <p:txEl>
                                              <p:pRg st="2" end="2"/>
                                            </p:txEl>
                                          </p:spTgt>
                                        </p:tgtEl>
                                        <p:attrNameLst>
                                          <p:attrName>style.visibility</p:attrName>
                                        </p:attrNameLst>
                                      </p:cBhvr>
                                      <p:to>
                                        <p:strVal val="visible"/>
                                      </p:to>
                                    </p:set>
                                    <p:anim calcmode="lin" valueType="num">
                                      <p:cBhvr additive="base">
                                        <p:cTn id="7" dur="500" fill="hold"/>
                                        <p:tgtEl>
                                          <p:spTgt spid="14438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4386">
                                            <p:txEl>
                                              <p:pRg st="3" end="3"/>
                                            </p:txEl>
                                          </p:spTgt>
                                        </p:tgtEl>
                                        <p:attrNameLst>
                                          <p:attrName>style.visibility</p:attrName>
                                        </p:attrNameLst>
                                      </p:cBhvr>
                                      <p:to>
                                        <p:strVal val="visible"/>
                                      </p:to>
                                    </p:set>
                                    <p:anim calcmode="lin" valueType="num">
                                      <p:cBhvr additive="base">
                                        <p:cTn id="11" dur="500" fill="hold"/>
                                        <p:tgtEl>
                                          <p:spTgt spid="14438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438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4386">
                                            <p:txEl>
                                              <p:pRg st="4" end="4"/>
                                            </p:txEl>
                                          </p:spTgt>
                                        </p:tgtEl>
                                        <p:attrNameLst>
                                          <p:attrName>style.visibility</p:attrName>
                                        </p:attrNameLst>
                                      </p:cBhvr>
                                      <p:to>
                                        <p:strVal val="visible"/>
                                      </p:to>
                                    </p:set>
                                    <p:anim calcmode="lin" valueType="num">
                                      <p:cBhvr additive="base">
                                        <p:cTn id="15" dur="500" fill="hold"/>
                                        <p:tgtEl>
                                          <p:spTgt spid="14438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438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4386">
                                            <p:txEl>
                                              <p:pRg st="5" end="5"/>
                                            </p:txEl>
                                          </p:spTgt>
                                        </p:tgtEl>
                                        <p:attrNameLst>
                                          <p:attrName>style.visibility</p:attrName>
                                        </p:attrNameLst>
                                      </p:cBhvr>
                                      <p:to>
                                        <p:strVal val="visible"/>
                                      </p:to>
                                    </p:set>
                                    <p:anim calcmode="lin" valueType="num">
                                      <p:cBhvr additive="base">
                                        <p:cTn id="19" dur="500" fill="hold"/>
                                        <p:tgtEl>
                                          <p:spTgt spid="14438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38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body" idx="1"/>
          </p:nvPr>
        </p:nvSpPr>
        <p:spPr>
          <a:xfrm>
            <a:off x="250825" y="260350"/>
            <a:ext cx="8893175" cy="6381750"/>
          </a:xfrm>
        </p:spPr>
        <p:txBody>
          <a:bodyPr/>
          <a:lstStyle/>
          <a:p>
            <a:pPr algn="just" eaLnBrk="1" hangingPunct="1">
              <a:lnSpc>
                <a:spcPct val="80000"/>
              </a:lnSpc>
            </a:pPr>
            <a:r>
              <a:rPr lang="zh-CN" altLang="en-US" sz="3200"/>
              <a:t>（</a:t>
            </a:r>
            <a:r>
              <a:rPr lang="en-US" altLang="zh-CN" sz="3200"/>
              <a:t>2</a:t>
            </a:r>
            <a:r>
              <a:rPr lang="zh-CN" altLang="en-US" sz="3200"/>
              <a:t>）公式推导法</a:t>
            </a:r>
            <a:endParaRPr lang="zh-CN" altLang="en-US" sz="3200"/>
          </a:p>
          <a:p>
            <a:pPr algn="just" eaLnBrk="1" hangingPunct="1">
              <a:lnSpc>
                <a:spcPct val="110000"/>
              </a:lnSpc>
              <a:buFont typeface="Wingdings" panose="05000000000000000000" pitchFamily="2" charset="2"/>
              <a:buNone/>
            </a:pPr>
            <a:r>
              <a:rPr lang="en-US" altLang="zh-CN" sz="3200"/>
              <a:t> </a:t>
            </a:r>
            <a:r>
              <a:rPr lang="zh-CN" altLang="en-US" sz="3200">
                <a:solidFill>
                  <a:schemeClr val="tx2"/>
                </a:solidFill>
              </a:rPr>
              <a:t>● </a:t>
            </a:r>
            <a:r>
              <a:rPr lang="en-US" altLang="zh-CN" sz="3000"/>
              <a:t>G= P→(Q→R)</a:t>
            </a:r>
            <a:endParaRPr lang="en-US" altLang="zh-CN" sz="3000"/>
          </a:p>
          <a:p>
            <a:pPr algn="just" eaLnBrk="1" hangingPunct="1">
              <a:lnSpc>
                <a:spcPct val="110000"/>
              </a:lnSpc>
              <a:buFont typeface="Wingdings" panose="05000000000000000000" pitchFamily="2" charset="2"/>
              <a:buNone/>
            </a:pPr>
            <a:r>
              <a:rPr lang="en-US" altLang="zh-CN" sz="3000"/>
              <a:t>   =</a:t>
            </a:r>
            <a:r>
              <a:rPr lang="en-US" altLang="zh-CN" sz="3000">
                <a:sym typeface="Symbol" panose="05050102010706020507" pitchFamily="2" charset="2"/>
              </a:rPr>
              <a:t></a:t>
            </a:r>
            <a:r>
              <a:rPr lang="en-US" altLang="zh-CN" sz="3000"/>
              <a:t> P</a:t>
            </a:r>
            <a:r>
              <a:rPr lang="en-US" altLang="zh-CN" sz="3000">
                <a:sym typeface="Symbol" panose="05050102010706020507" pitchFamily="2" charset="2"/>
              </a:rPr>
              <a:t></a:t>
            </a:r>
            <a:r>
              <a:rPr lang="en-US" altLang="zh-CN" sz="3000"/>
              <a:t> </a:t>
            </a:r>
            <a:r>
              <a:rPr lang="en-US" altLang="zh-CN" sz="3000">
                <a:sym typeface="Symbol" panose="05050102010706020507" pitchFamily="2" charset="2"/>
              </a:rPr>
              <a:t></a:t>
            </a:r>
            <a:r>
              <a:rPr lang="en-US" altLang="zh-CN" sz="3000"/>
              <a:t> Q </a:t>
            </a:r>
            <a:r>
              <a:rPr lang="en-US" altLang="zh-CN" sz="3000">
                <a:sym typeface="Symbol" panose="05050102010706020507" pitchFamily="2" charset="2"/>
              </a:rPr>
              <a:t></a:t>
            </a:r>
            <a:r>
              <a:rPr lang="en-US" altLang="zh-CN" sz="3000"/>
              <a:t> R</a:t>
            </a:r>
            <a:endParaRPr lang="en-US" altLang="zh-CN" sz="3000"/>
          </a:p>
          <a:p>
            <a:pPr algn="just" eaLnBrk="1" hangingPunct="1">
              <a:lnSpc>
                <a:spcPct val="110000"/>
              </a:lnSpc>
              <a:buFont typeface="Wingdings" panose="05000000000000000000" pitchFamily="2" charset="2"/>
              <a:buNone/>
            </a:pPr>
            <a:r>
              <a:rPr lang="en-US" altLang="zh-CN" sz="3000"/>
              <a:t>   =</a:t>
            </a:r>
            <a:r>
              <a:rPr lang="zh-CN" altLang="en-US" sz="3000"/>
              <a:t>（</a:t>
            </a:r>
            <a:r>
              <a:rPr lang="zh-CN" altLang="en-US" sz="3000">
                <a:sym typeface="Symbol" panose="05050102010706020507" pitchFamily="2" charset="2"/>
              </a:rPr>
              <a:t></a:t>
            </a:r>
            <a:r>
              <a:rPr lang="en-US" altLang="zh-CN" sz="3000"/>
              <a:t>P</a:t>
            </a:r>
            <a:r>
              <a:rPr lang="en-US" altLang="zh-CN" sz="3000">
                <a:sym typeface="Symbol" panose="05050102010706020507" pitchFamily="2" charset="2"/>
              </a:rPr>
              <a:t></a:t>
            </a:r>
            <a:r>
              <a:rPr lang="zh-CN" altLang="en-US" sz="3000"/>
              <a:t>（</a:t>
            </a:r>
            <a:r>
              <a:rPr lang="en-US" altLang="zh-CN" sz="3000"/>
              <a:t>Q</a:t>
            </a:r>
            <a:r>
              <a:rPr lang="en-US" altLang="zh-CN" sz="3000">
                <a:sym typeface="Symbol" panose="05050102010706020507" pitchFamily="2" charset="2"/>
              </a:rPr>
              <a:t></a:t>
            </a:r>
            <a:r>
              <a:rPr lang="en-US" altLang="zh-CN" sz="3000"/>
              <a:t>Q</a:t>
            </a:r>
            <a:r>
              <a:rPr lang="zh-CN" altLang="en-US" sz="3000"/>
              <a:t>）</a:t>
            </a:r>
            <a:r>
              <a:rPr lang="zh-CN" altLang="en-US" sz="3000">
                <a:sym typeface="Symbol" panose="05050102010706020507" pitchFamily="2" charset="2"/>
              </a:rPr>
              <a:t></a:t>
            </a:r>
            <a:r>
              <a:rPr lang="zh-CN" altLang="en-US" sz="3000"/>
              <a:t>（</a:t>
            </a:r>
            <a:r>
              <a:rPr lang="en-US" altLang="zh-CN" sz="3000"/>
              <a:t>R</a:t>
            </a:r>
            <a:r>
              <a:rPr lang="en-US" altLang="zh-CN" sz="3000">
                <a:sym typeface="Symbol" panose="05050102010706020507" pitchFamily="2" charset="2"/>
              </a:rPr>
              <a:t></a:t>
            </a:r>
            <a:r>
              <a:rPr lang="en-US" altLang="zh-CN" sz="3000"/>
              <a:t>R</a:t>
            </a:r>
            <a:r>
              <a:rPr lang="zh-CN" altLang="en-US" sz="3000"/>
              <a:t>））</a:t>
            </a:r>
            <a:r>
              <a:rPr lang="zh-CN" altLang="en-US" sz="3000">
                <a:sym typeface="Symbol" panose="05050102010706020507" pitchFamily="2" charset="2"/>
              </a:rPr>
              <a:t></a:t>
            </a:r>
            <a:endParaRPr lang="zh-CN" altLang="en-US" sz="3000"/>
          </a:p>
          <a:p>
            <a:pPr algn="just" eaLnBrk="1" hangingPunct="1">
              <a:lnSpc>
                <a:spcPct val="110000"/>
              </a:lnSpc>
              <a:buFont typeface="Wingdings" panose="05000000000000000000" pitchFamily="2" charset="2"/>
              <a:buNone/>
            </a:pPr>
            <a:r>
              <a:rPr lang="zh-CN" altLang="en-US" sz="3000"/>
              <a:t>     （</a:t>
            </a:r>
            <a:r>
              <a:rPr lang="zh-CN" altLang="en-US" sz="3000">
                <a:sym typeface="Symbol" panose="05050102010706020507" pitchFamily="2" charset="2"/>
              </a:rPr>
              <a:t></a:t>
            </a:r>
            <a:r>
              <a:rPr lang="zh-CN" altLang="en-US" sz="3000"/>
              <a:t> </a:t>
            </a:r>
            <a:r>
              <a:rPr lang="en-US" altLang="zh-CN" sz="3000"/>
              <a:t>Q</a:t>
            </a:r>
            <a:r>
              <a:rPr lang="en-US" altLang="zh-CN" sz="3000">
                <a:sym typeface="Symbol" panose="05050102010706020507" pitchFamily="2" charset="2"/>
              </a:rPr>
              <a:t></a:t>
            </a:r>
            <a:r>
              <a:rPr lang="zh-CN" altLang="en-US" sz="3000"/>
              <a:t>（</a:t>
            </a:r>
            <a:r>
              <a:rPr lang="en-US" altLang="zh-CN" sz="3000"/>
              <a:t>P</a:t>
            </a:r>
            <a:r>
              <a:rPr lang="en-US" altLang="zh-CN" sz="3000">
                <a:sym typeface="Symbol" panose="05050102010706020507" pitchFamily="2" charset="2"/>
              </a:rPr>
              <a:t></a:t>
            </a:r>
            <a:r>
              <a:rPr lang="en-US" altLang="zh-CN" sz="3000"/>
              <a:t>P</a:t>
            </a:r>
            <a:r>
              <a:rPr lang="zh-CN" altLang="en-US" sz="3000"/>
              <a:t>）</a:t>
            </a:r>
            <a:r>
              <a:rPr lang="zh-CN" altLang="en-US" sz="3000">
                <a:sym typeface="Symbol" panose="05050102010706020507" pitchFamily="2" charset="2"/>
              </a:rPr>
              <a:t></a:t>
            </a:r>
            <a:r>
              <a:rPr lang="zh-CN" altLang="en-US" sz="3000"/>
              <a:t>（</a:t>
            </a:r>
            <a:r>
              <a:rPr lang="en-US" altLang="zh-CN" sz="3000"/>
              <a:t>R</a:t>
            </a:r>
            <a:r>
              <a:rPr lang="en-US" altLang="zh-CN" sz="3000">
                <a:sym typeface="Symbol" panose="05050102010706020507" pitchFamily="2" charset="2"/>
              </a:rPr>
              <a:t></a:t>
            </a:r>
            <a:r>
              <a:rPr lang="en-US" altLang="zh-CN" sz="3000"/>
              <a:t>R</a:t>
            </a:r>
            <a:r>
              <a:rPr lang="zh-CN" altLang="en-US" sz="3000"/>
              <a:t>））</a:t>
            </a:r>
            <a:r>
              <a:rPr lang="zh-CN" altLang="en-US" sz="3000">
                <a:sym typeface="Symbol" panose="05050102010706020507" pitchFamily="2" charset="2"/>
              </a:rPr>
              <a:t></a:t>
            </a:r>
            <a:endParaRPr lang="zh-CN" altLang="en-US" sz="3000"/>
          </a:p>
          <a:p>
            <a:pPr algn="just" eaLnBrk="1" hangingPunct="1">
              <a:lnSpc>
                <a:spcPct val="110000"/>
              </a:lnSpc>
              <a:buFont typeface="Wingdings" panose="05000000000000000000" pitchFamily="2" charset="2"/>
              <a:buNone/>
            </a:pPr>
            <a:r>
              <a:rPr lang="zh-CN" altLang="en-US" sz="3000"/>
              <a:t>     （</a:t>
            </a:r>
            <a:r>
              <a:rPr lang="en-US" altLang="zh-CN" sz="3000"/>
              <a:t>R</a:t>
            </a:r>
            <a:r>
              <a:rPr lang="en-US" altLang="zh-CN" sz="3000">
                <a:sym typeface="Symbol" panose="05050102010706020507" pitchFamily="2" charset="2"/>
              </a:rPr>
              <a:t></a:t>
            </a:r>
            <a:r>
              <a:rPr lang="zh-CN" altLang="en-US" sz="3000"/>
              <a:t>（</a:t>
            </a:r>
            <a:r>
              <a:rPr lang="en-US" altLang="zh-CN" sz="3000"/>
              <a:t>P</a:t>
            </a:r>
            <a:r>
              <a:rPr lang="en-US" altLang="zh-CN" sz="3000">
                <a:sym typeface="Symbol" panose="05050102010706020507" pitchFamily="2" charset="2"/>
              </a:rPr>
              <a:t></a:t>
            </a:r>
            <a:r>
              <a:rPr lang="en-US" altLang="zh-CN" sz="3000"/>
              <a:t>P</a:t>
            </a:r>
            <a:r>
              <a:rPr lang="zh-CN" altLang="en-US" sz="3000"/>
              <a:t>）</a:t>
            </a:r>
            <a:r>
              <a:rPr lang="zh-CN" altLang="en-US" sz="3000">
                <a:sym typeface="Symbol" panose="05050102010706020507" pitchFamily="2" charset="2"/>
              </a:rPr>
              <a:t></a:t>
            </a:r>
            <a:r>
              <a:rPr lang="zh-CN" altLang="en-US" sz="3000"/>
              <a:t>（</a:t>
            </a:r>
            <a:r>
              <a:rPr lang="en-US" altLang="zh-CN" sz="3000"/>
              <a:t>Q</a:t>
            </a:r>
            <a:r>
              <a:rPr lang="en-US" altLang="zh-CN" sz="3000">
                <a:sym typeface="Symbol" panose="05050102010706020507" pitchFamily="2" charset="2"/>
              </a:rPr>
              <a:t></a:t>
            </a:r>
            <a:r>
              <a:rPr lang="en-US" altLang="zh-CN" sz="3000"/>
              <a:t>Q</a:t>
            </a:r>
            <a:r>
              <a:rPr lang="zh-CN" altLang="en-US" sz="3000"/>
              <a:t>））</a:t>
            </a:r>
            <a:endParaRPr lang="zh-CN" altLang="en-US" sz="3000"/>
          </a:p>
          <a:p>
            <a:pPr algn="just" eaLnBrk="1" hangingPunct="1">
              <a:lnSpc>
                <a:spcPct val="110000"/>
              </a:lnSpc>
              <a:buFont typeface="Wingdings" panose="05000000000000000000" pitchFamily="2" charset="2"/>
              <a:buNone/>
            </a:pPr>
            <a:r>
              <a:rPr lang="zh-CN" altLang="en-US" sz="3000"/>
              <a:t>   </a:t>
            </a:r>
            <a:r>
              <a:rPr lang="en-US" altLang="zh-CN" sz="3200"/>
              <a:t> </a:t>
            </a:r>
            <a:endParaRPr lang="zh-CN" altLang="en-US" sz="3200" baseline="-30000">
              <a:solidFill>
                <a:srgbClr val="FFFF00"/>
              </a:solidFill>
            </a:endParaRPr>
          </a:p>
        </p:txBody>
      </p:sp>
      <p:sp>
        <p:nvSpPr>
          <p:cNvPr id="5" name="TextBox 4"/>
          <p:cNvSpPr txBox="1"/>
          <p:nvPr/>
        </p:nvSpPr>
        <p:spPr>
          <a:xfrm>
            <a:off x="323850" y="3716338"/>
            <a:ext cx="8208963" cy="3508375"/>
          </a:xfrm>
          <a:prstGeom prst="rect">
            <a:avLst/>
          </a:prstGeom>
          <a:noFill/>
        </p:spPr>
        <p:txBody>
          <a:bodyPr>
            <a:spAutoFit/>
          </a:bodyPr>
          <a:lstStyle/>
          <a:p>
            <a:pPr algn="just" eaLnBrk="1" hangingPunct="1">
              <a:lnSpc>
                <a:spcPct val="110000"/>
              </a:lnSpc>
              <a:defRPr/>
            </a:pPr>
            <a:r>
              <a:rPr lang="en-US" altLang="zh-CN" sz="3000" b="1" dirty="0"/>
              <a:t>=(</a:t>
            </a:r>
            <a:r>
              <a:rPr lang="en-US" altLang="zh-CN" sz="3000" b="1" dirty="0">
                <a:sym typeface="Symbol" panose="05050102010706020507" pitchFamily="2" charset="2"/>
              </a:rPr>
              <a:t></a:t>
            </a:r>
            <a:r>
              <a:rPr lang="en-US" altLang="zh-CN" sz="3000" b="1" dirty="0"/>
              <a:t>P</a:t>
            </a:r>
            <a:r>
              <a:rPr lang="en-US" altLang="zh-CN" sz="3000" b="1" dirty="0">
                <a:sym typeface="Symbol" panose="05050102010706020507" pitchFamily="2" charset="2"/>
              </a:rPr>
              <a:t></a:t>
            </a:r>
            <a:r>
              <a:rPr lang="en-US" altLang="zh-CN" sz="3000" b="1" dirty="0"/>
              <a:t>Q</a:t>
            </a:r>
            <a:r>
              <a:rPr lang="en-US" altLang="zh-CN" sz="3000" b="1" dirty="0">
                <a:sym typeface="Symbol" panose="05050102010706020507" pitchFamily="2" charset="2"/>
              </a:rPr>
              <a:t></a:t>
            </a:r>
            <a:r>
              <a:rPr lang="en-US" altLang="zh-CN" sz="3000" b="1" dirty="0"/>
              <a:t>R)</a:t>
            </a:r>
            <a:r>
              <a:rPr lang="en-US" altLang="zh-CN" sz="3000" b="1" dirty="0">
                <a:sym typeface="Symbol" panose="05050102010706020507" pitchFamily="2" charset="2"/>
              </a:rPr>
              <a:t></a:t>
            </a:r>
            <a:r>
              <a:rPr lang="en-US" altLang="zh-CN" sz="3000" b="1" dirty="0"/>
              <a:t>(</a:t>
            </a:r>
            <a:r>
              <a:rPr lang="en-US" altLang="zh-CN" sz="3000" b="1" dirty="0">
                <a:sym typeface="Symbol" panose="05050102010706020507" pitchFamily="2" charset="2"/>
              </a:rPr>
              <a:t></a:t>
            </a:r>
            <a:r>
              <a:rPr lang="en-US" altLang="zh-CN" sz="3000" b="1" dirty="0"/>
              <a:t>P</a:t>
            </a:r>
            <a:r>
              <a:rPr lang="en-US" altLang="zh-CN" sz="3000" b="1" dirty="0">
                <a:sym typeface="Symbol" panose="05050102010706020507" pitchFamily="2" charset="2"/>
              </a:rPr>
              <a:t></a:t>
            </a:r>
            <a:r>
              <a:rPr lang="en-US" altLang="zh-CN" sz="3000" b="1" dirty="0"/>
              <a:t>Q</a:t>
            </a:r>
            <a:r>
              <a:rPr lang="en-US" altLang="zh-CN" sz="3000" b="1" dirty="0">
                <a:sym typeface="Symbol" panose="05050102010706020507" pitchFamily="2" charset="2"/>
              </a:rPr>
              <a:t></a:t>
            </a:r>
            <a:r>
              <a:rPr lang="en-US" altLang="zh-CN" sz="3000" b="1" dirty="0"/>
              <a:t>R)</a:t>
            </a:r>
            <a:r>
              <a:rPr lang="en-US" altLang="zh-CN" sz="3000" b="1" dirty="0">
                <a:sym typeface="Symbol" panose="05050102010706020507" pitchFamily="2" charset="2"/>
              </a:rPr>
              <a:t></a:t>
            </a:r>
            <a:r>
              <a:rPr lang="en-US" altLang="zh-CN" sz="3000" b="1" dirty="0"/>
              <a:t>(</a:t>
            </a:r>
            <a:r>
              <a:rPr lang="en-US" altLang="zh-CN" sz="3000" b="1" dirty="0">
                <a:sym typeface="Symbol" panose="05050102010706020507" pitchFamily="2" charset="2"/>
              </a:rPr>
              <a:t></a:t>
            </a:r>
            <a:r>
              <a:rPr lang="en-US" altLang="zh-CN" sz="3000" b="1" dirty="0"/>
              <a:t>P</a:t>
            </a:r>
            <a:r>
              <a:rPr lang="en-US" altLang="zh-CN" sz="3000" b="1" dirty="0">
                <a:sym typeface="Symbol" panose="05050102010706020507" pitchFamily="2" charset="2"/>
              </a:rPr>
              <a:t></a:t>
            </a:r>
            <a:r>
              <a:rPr lang="en-US" altLang="zh-CN" sz="3000" b="1" dirty="0"/>
              <a:t>Q</a:t>
            </a:r>
            <a:r>
              <a:rPr lang="en-US" altLang="zh-CN" sz="3000" b="1" dirty="0">
                <a:sym typeface="Symbol" panose="05050102010706020507" pitchFamily="2" charset="2"/>
              </a:rPr>
              <a:t></a:t>
            </a:r>
            <a:r>
              <a:rPr lang="en-US" altLang="zh-CN" sz="3000" b="1" dirty="0"/>
              <a:t>R)</a:t>
            </a:r>
            <a:r>
              <a:rPr lang="en-US" altLang="zh-CN" sz="3000" b="1" dirty="0">
                <a:sym typeface="Symbol" panose="05050102010706020507" pitchFamily="2" charset="2"/>
              </a:rPr>
              <a:t></a:t>
            </a:r>
            <a:endParaRPr lang="en-US" altLang="zh-CN" sz="3000" b="1" dirty="0">
              <a:sym typeface="Symbol" panose="05050102010706020507" pitchFamily="2" charset="2"/>
            </a:endParaRPr>
          </a:p>
          <a:p>
            <a:pPr marL="186055" eaLnBrk="1" hangingPunct="1">
              <a:lnSpc>
                <a:spcPct val="110000"/>
              </a:lnSpc>
              <a:defRPr/>
            </a:pPr>
            <a:r>
              <a:rPr lang="en-US" altLang="zh-CN" sz="3000" b="1" dirty="0"/>
              <a:t>  (</a:t>
            </a:r>
            <a:r>
              <a:rPr lang="en-US" altLang="zh-CN" sz="3000" b="1" dirty="0">
                <a:sym typeface="Symbol" panose="05050102010706020507" pitchFamily="2" charset="2"/>
              </a:rPr>
              <a:t></a:t>
            </a:r>
            <a:r>
              <a:rPr lang="en-US" altLang="zh-CN" sz="3000" b="1" dirty="0"/>
              <a:t>P</a:t>
            </a:r>
            <a:r>
              <a:rPr lang="en-US" altLang="zh-CN" sz="3000" b="1" dirty="0">
                <a:sym typeface="Symbol" panose="05050102010706020507" pitchFamily="2" charset="2"/>
              </a:rPr>
              <a:t></a:t>
            </a:r>
            <a:r>
              <a:rPr lang="en-US" altLang="zh-CN" sz="3000" b="1" dirty="0"/>
              <a:t>Q</a:t>
            </a:r>
            <a:r>
              <a:rPr lang="en-US" altLang="zh-CN" sz="3000" b="1" dirty="0">
                <a:sym typeface="Symbol" panose="05050102010706020507" pitchFamily="2" charset="2"/>
              </a:rPr>
              <a:t></a:t>
            </a:r>
            <a:r>
              <a:rPr lang="en-US" altLang="zh-CN" sz="3000" b="1" dirty="0"/>
              <a:t>R)</a:t>
            </a:r>
            <a:r>
              <a:rPr lang="en-US" altLang="zh-CN" sz="3000" b="1" dirty="0">
                <a:sym typeface="Symbol" panose="05050102010706020507" pitchFamily="2" charset="2"/>
              </a:rPr>
              <a:t> </a:t>
            </a:r>
            <a:r>
              <a:rPr lang="en-US" altLang="zh-CN" sz="3000" b="1" dirty="0"/>
              <a:t>(P</a:t>
            </a:r>
            <a:r>
              <a:rPr lang="en-US" altLang="zh-CN" sz="3000" b="1" dirty="0">
                <a:sym typeface="Symbol" panose="05050102010706020507" pitchFamily="2" charset="2"/>
              </a:rPr>
              <a:t></a:t>
            </a:r>
            <a:r>
              <a:rPr lang="en-US" altLang="zh-CN" sz="3000" b="1" dirty="0"/>
              <a:t>Q</a:t>
            </a:r>
            <a:r>
              <a:rPr lang="en-US" altLang="zh-CN" sz="3000" b="1" dirty="0">
                <a:sym typeface="Symbol" panose="05050102010706020507" pitchFamily="2" charset="2"/>
              </a:rPr>
              <a:t></a:t>
            </a:r>
            <a:r>
              <a:rPr lang="en-US" altLang="zh-CN" sz="3000" b="1" dirty="0"/>
              <a:t>R)</a:t>
            </a:r>
            <a:r>
              <a:rPr lang="en-US" altLang="zh-CN" sz="3000" b="1" dirty="0">
                <a:sym typeface="Symbol" panose="05050102010706020507" pitchFamily="2" charset="2"/>
              </a:rPr>
              <a:t> </a:t>
            </a:r>
            <a:r>
              <a:rPr lang="en-US" altLang="zh-CN" sz="3000" b="1" dirty="0"/>
              <a:t>(P</a:t>
            </a:r>
            <a:r>
              <a:rPr lang="en-US" altLang="zh-CN" sz="3000" b="1" dirty="0">
                <a:sym typeface="Symbol" panose="05050102010706020507" pitchFamily="2" charset="2"/>
              </a:rPr>
              <a:t></a:t>
            </a:r>
            <a:r>
              <a:rPr lang="en-US" altLang="zh-CN" sz="3000" b="1" dirty="0"/>
              <a:t>Q</a:t>
            </a:r>
            <a:r>
              <a:rPr lang="en-US" altLang="zh-CN" sz="3000" b="1" dirty="0">
                <a:sym typeface="Symbol" panose="05050102010706020507" pitchFamily="2" charset="2"/>
              </a:rPr>
              <a:t></a:t>
            </a:r>
            <a:r>
              <a:rPr lang="en-US" altLang="zh-CN" sz="3000" b="1" dirty="0"/>
              <a:t>R)    </a:t>
            </a:r>
            <a:r>
              <a:rPr lang="en-US" altLang="zh-CN" sz="3000" b="1" dirty="0">
                <a:sym typeface="Symbol" panose="05050102010706020507" pitchFamily="2" charset="2"/>
              </a:rPr>
              <a:t></a:t>
            </a:r>
            <a:r>
              <a:rPr lang="en-US" altLang="zh-CN" sz="3000" b="1" dirty="0"/>
              <a:t>(P</a:t>
            </a:r>
            <a:r>
              <a:rPr lang="en-US" altLang="zh-CN" sz="3000" b="1" dirty="0">
                <a:sym typeface="Symbol" panose="05050102010706020507" pitchFamily="2" charset="2"/>
              </a:rPr>
              <a:t></a:t>
            </a:r>
            <a:r>
              <a:rPr lang="en-US" altLang="zh-CN" sz="3000" b="1" dirty="0"/>
              <a:t>Q</a:t>
            </a:r>
            <a:r>
              <a:rPr lang="en-US" altLang="zh-CN" sz="3000" b="1" dirty="0">
                <a:sym typeface="Symbol" panose="05050102010706020507" pitchFamily="2" charset="2"/>
              </a:rPr>
              <a:t></a:t>
            </a:r>
            <a:r>
              <a:rPr lang="en-US" altLang="zh-CN" sz="3000" b="1" dirty="0"/>
              <a:t>R) </a:t>
            </a:r>
            <a:endParaRPr lang="en-US" altLang="zh-CN" sz="3000" b="1" dirty="0"/>
          </a:p>
          <a:p>
            <a:pPr eaLnBrk="1" hangingPunct="1">
              <a:lnSpc>
                <a:spcPct val="110000"/>
              </a:lnSpc>
              <a:defRPr/>
            </a:pPr>
            <a:r>
              <a:rPr lang="en-US" altLang="zh-CN" sz="3000" b="1" dirty="0"/>
              <a:t>=</a:t>
            </a:r>
            <a:r>
              <a:rPr lang="en-US" altLang="zh-CN" sz="3000" dirty="0"/>
              <a:t> </a:t>
            </a:r>
            <a:r>
              <a:rPr lang="en-US" altLang="zh-CN" sz="3000" b="1" dirty="0"/>
              <a:t>m</a:t>
            </a:r>
            <a:r>
              <a:rPr lang="en-US" altLang="zh-CN" sz="3000" b="1" baseline="-30000" dirty="0"/>
              <a:t>0</a:t>
            </a:r>
            <a:r>
              <a:rPr lang="en-US" altLang="zh-CN" sz="3000" b="1" dirty="0">
                <a:sym typeface="Symbol" panose="05050102010706020507" pitchFamily="2" charset="2"/>
              </a:rPr>
              <a:t></a:t>
            </a:r>
            <a:r>
              <a:rPr lang="en-US" altLang="zh-CN" sz="3000" b="1" dirty="0"/>
              <a:t> m</a:t>
            </a:r>
            <a:r>
              <a:rPr lang="en-US" altLang="zh-CN" sz="3000" b="1" baseline="-30000" dirty="0"/>
              <a:t>1</a:t>
            </a:r>
            <a:r>
              <a:rPr lang="en-US" altLang="zh-CN" sz="3000" b="1" dirty="0">
                <a:sym typeface="Symbol" panose="05050102010706020507" pitchFamily="2" charset="2"/>
              </a:rPr>
              <a:t></a:t>
            </a:r>
            <a:r>
              <a:rPr lang="en-US" altLang="zh-CN" sz="3000" b="1" dirty="0"/>
              <a:t> m</a:t>
            </a:r>
            <a:r>
              <a:rPr lang="en-US" altLang="zh-CN" sz="3000" b="1" baseline="-30000" dirty="0"/>
              <a:t>2</a:t>
            </a:r>
            <a:r>
              <a:rPr lang="en-US" altLang="zh-CN" sz="3000" b="1" dirty="0"/>
              <a:t> </a:t>
            </a:r>
            <a:r>
              <a:rPr lang="en-US" altLang="zh-CN" sz="3000" b="1" dirty="0">
                <a:sym typeface="Symbol" panose="05050102010706020507" pitchFamily="2" charset="2"/>
              </a:rPr>
              <a:t></a:t>
            </a:r>
            <a:r>
              <a:rPr lang="en-US" altLang="zh-CN" sz="3000" b="1" dirty="0"/>
              <a:t> m</a:t>
            </a:r>
            <a:r>
              <a:rPr lang="en-US" altLang="zh-CN" sz="3000" b="1" baseline="-30000" dirty="0"/>
              <a:t>3</a:t>
            </a:r>
            <a:r>
              <a:rPr lang="en-US" altLang="zh-CN" sz="3000" b="1" dirty="0">
                <a:sym typeface="Symbol" panose="05050102010706020507" pitchFamily="2" charset="2"/>
              </a:rPr>
              <a:t></a:t>
            </a:r>
            <a:r>
              <a:rPr lang="en-US" altLang="zh-CN" sz="3000" b="1" dirty="0"/>
              <a:t> m</a:t>
            </a:r>
            <a:r>
              <a:rPr lang="en-US" altLang="zh-CN" sz="3000" b="1" baseline="-30000" dirty="0"/>
              <a:t>4</a:t>
            </a:r>
            <a:r>
              <a:rPr lang="en-US" altLang="zh-CN" sz="3000" b="1" dirty="0">
                <a:sym typeface="Symbol" panose="05050102010706020507" pitchFamily="2" charset="2"/>
              </a:rPr>
              <a:t></a:t>
            </a:r>
            <a:r>
              <a:rPr lang="en-US" altLang="zh-CN" sz="3000" b="1" dirty="0"/>
              <a:t> m</a:t>
            </a:r>
            <a:r>
              <a:rPr lang="en-US" altLang="zh-CN" sz="3000" b="1" baseline="-30000" dirty="0"/>
              <a:t>5</a:t>
            </a:r>
            <a:r>
              <a:rPr lang="en-US" altLang="zh-CN" sz="3000" b="1" dirty="0">
                <a:sym typeface="Symbol" panose="05050102010706020507" pitchFamily="2" charset="2"/>
              </a:rPr>
              <a:t></a:t>
            </a:r>
            <a:r>
              <a:rPr lang="en-US" altLang="zh-CN" sz="3000" b="1" dirty="0"/>
              <a:t> m</a:t>
            </a:r>
            <a:r>
              <a:rPr lang="en-US" altLang="zh-CN" sz="3000" b="1" baseline="-30000" dirty="0"/>
              <a:t>7</a:t>
            </a:r>
            <a:endParaRPr lang="en-US" altLang="zh-CN" sz="3000" b="1" dirty="0"/>
          </a:p>
          <a:p>
            <a:pPr eaLnBrk="1" hangingPunct="1">
              <a:lnSpc>
                <a:spcPct val="110000"/>
              </a:lnSpc>
              <a:defRPr/>
            </a:pPr>
            <a:endParaRPr lang="en-US" altLang="zh-CN" sz="3000" b="1" dirty="0"/>
          </a:p>
          <a:p>
            <a:pPr marL="186055" eaLnBrk="1" hangingPunct="1">
              <a:lnSpc>
                <a:spcPct val="110000"/>
              </a:lnSpc>
              <a:defRPr/>
            </a:pPr>
            <a:endParaRPr lang="en-US" altLang="zh-CN" sz="3000" b="1" dirty="0"/>
          </a:p>
          <a:p>
            <a:pPr eaLnBrk="1" hangingPunct="1">
              <a:defRPr/>
            </a:pPr>
            <a:endParaRPr lang="zh-CN" altLang="en-US"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178">
                                            <p:txEl>
                                              <p:pRg st="2" end="2"/>
                                            </p:txEl>
                                          </p:spTgt>
                                        </p:tgtEl>
                                        <p:attrNameLst>
                                          <p:attrName>style.visibility</p:attrName>
                                        </p:attrNameLst>
                                      </p:cBhvr>
                                      <p:to>
                                        <p:strVal val="visible"/>
                                      </p:to>
                                    </p:set>
                                    <p:anim calcmode="lin" valueType="num">
                                      <p:cBhvr additive="base">
                                        <p:cTn id="7" dur="500" fill="hold"/>
                                        <p:tgtEl>
                                          <p:spTgt spid="17817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8178">
                                            <p:txEl>
                                              <p:pRg st="3" end="3"/>
                                            </p:txEl>
                                          </p:spTgt>
                                        </p:tgtEl>
                                        <p:attrNameLst>
                                          <p:attrName>style.visibility</p:attrName>
                                        </p:attrNameLst>
                                      </p:cBhvr>
                                      <p:to>
                                        <p:strVal val="visible"/>
                                      </p:to>
                                    </p:set>
                                    <p:anim calcmode="lin" valueType="num">
                                      <p:cBhvr additive="base">
                                        <p:cTn id="13" dur="500" fill="hold"/>
                                        <p:tgtEl>
                                          <p:spTgt spid="17817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78">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8178">
                                            <p:txEl>
                                              <p:pRg st="4" end="4"/>
                                            </p:txEl>
                                          </p:spTgt>
                                        </p:tgtEl>
                                        <p:attrNameLst>
                                          <p:attrName>style.visibility</p:attrName>
                                        </p:attrNameLst>
                                      </p:cBhvr>
                                      <p:to>
                                        <p:strVal val="visible"/>
                                      </p:to>
                                    </p:set>
                                    <p:anim calcmode="lin" valueType="num">
                                      <p:cBhvr additive="base">
                                        <p:cTn id="17" dur="500" fill="hold"/>
                                        <p:tgtEl>
                                          <p:spTgt spid="17817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8178">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8178">
                                            <p:txEl>
                                              <p:pRg st="5" end="5"/>
                                            </p:txEl>
                                          </p:spTgt>
                                        </p:tgtEl>
                                        <p:attrNameLst>
                                          <p:attrName>style.visibility</p:attrName>
                                        </p:attrNameLst>
                                      </p:cBhvr>
                                      <p:to>
                                        <p:strVal val="visible"/>
                                      </p:to>
                                    </p:set>
                                    <p:anim calcmode="lin" valueType="num">
                                      <p:cBhvr additive="base">
                                        <p:cTn id="21" dur="500" fill="hold"/>
                                        <p:tgtEl>
                                          <p:spTgt spid="178178">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817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标题 1"/>
          <p:cNvSpPr>
            <a:spLocks noGrp="1" noChangeArrowheads="1"/>
          </p:cNvSpPr>
          <p:nvPr>
            <p:ph type="title"/>
          </p:nvPr>
        </p:nvSpPr>
        <p:spPr/>
        <p:txBody>
          <a:bodyPr/>
          <a:lstStyle/>
          <a:p>
            <a:endParaRPr lang="zh-CN" altLang="en-US"/>
          </a:p>
        </p:txBody>
      </p:sp>
      <p:sp>
        <p:nvSpPr>
          <p:cNvPr id="274434" name="内容占位符 2"/>
          <p:cNvSpPr>
            <a:spLocks noGrp="1" noChangeArrowheads="1"/>
          </p:cNvSpPr>
          <p:nvPr>
            <p:ph idx="1"/>
          </p:nvPr>
        </p:nvSpPr>
        <p:spPr>
          <a:xfrm>
            <a:off x="323850" y="1524000"/>
            <a:ext cx="8667750" cy="4572000"/>
          </a:xfrm>
        </p:spPr>
        <p:txBody>
          <a:bodyPr/>
          <a:lstStyle/>
          <a:p>
            <a:pPr algn="just" eaLnBrk="1" hangingPunct="1">
              <a:lnSpc>
                <a:spcPct val="80000"/>
              </a:lnSpc>
              <a:buFont typeface="Wingdings" panose="05000000000000000000" pitchFamily="2" charset="2"/>
              <a:buNone/>
            </a:pPr>
            <a:r>
              <a:rPr lang="en-US" altLang="zh-CN"/>
              <a:t>G= P→(Q→R)</a:t>
            </a:r>
            <a:endParaRPr lang="en-US" altLang="zh-CN"/>
          </a:p>
          <a:p>
            <a:pPr algn="just" eaLnBrk="1" hangingPunct="1">
              <a:lnSpc>
                <a:spcPct val="80000"/>
              </a:lnSpc>
              <a:buFont typeface="Wingdings" panose="05000000000000000000" pitchFamily="2" charset="2"/>
              <a:buNone/>
            </a:pPr>
            <a:r>
              <a:rPr lang="en-US" altLang="zh-CN"/>
              <a:t>     =</a:t>
            </a:r>
            <a:r>
              <a:rPr lang="en-US" altLang="zh-CN">
                <a:sym typeface="Symbol" panose="05050102010706020507" pitchFamily="2" charset="2"/>
              </a:rPr>
              <a:t></a:t>
            </a:r>
            <a:r>
              <a:rPr lang="en-US" altLang="zh-CN"/>
              <a:t> P</a:t>
            </a:r>
            <a:r>
              <a:rPr lang="en-US" altLang="zh-CN">
                <a:sym typeface="Symbol" panose="05050102010706020507" pitchFamily="2" charset="2"/>
              </a:rPr>
              <a:t></a:t>
            </a:r>
            <a:r>
              <a:rPr lang="en-US" altLang="zh-CN"/>
              <a:t> </a:t>
            </a:r>
            <a:r>
              <a:rPr lang="en-US" altLang="zh-CN">
                <a:sym typeface="Symbol" panose="05050102010706020507" pitchFamily="2" charset="2"/>
              </a:rPr>
              <a:t></a:t>
            </a:r>
            <a:r>
              <a:rPr lang="en-US" altLang="zh-CN"/>
              <a:t> Q </a:t>
            </a:r>
            <a:r>
              <a:rPr lang="en-US" altLang="zh-CN">
                <a:sym typeface="Symbol" panose="05050102010706020507" pitchFamily="2" charset="2"/>
              </a:rPr>
              <a:t></a:t>
            </a:r>
            <a:r>
              <a:rPr lang="en-US" altLang="zh-CN"/>
              <a:t> R</a:t>
            </a:r>
            <a:endParaRPr lang="en-US" altLang="zh-CN"/>
          </a:p>
          <a:p>
            <a:pPr algn="just" eaLnBrk="1" hangingPunct="1">
              <a:lnSpc>
                <a:spcPct val="80000"/>
              </a:lnSpc>
              <a:buFont typeface="Wingdings" panose="05000000000000000000" pitchFamily="2" charset="2"/>
              <a:buNone/>
            </a:pPr>
            <a:r>
              <a:rPr lang="en-US" altLang="zh-CN"/>
              <a:t>     = </a:t>
            </a:r>
            <a:r>
              <a:rPr lang="en-US" altLang="zh-CN">
                <a:solidFill>
                  <a:srgbClr val="FFFF00"/>
                </a:solidFill>
              </a:rPr>
              <a:t>M</a:t>
            </a:r>
            <a:r>
              <a:rPr lang="en-US" altLang="zh-CN" baseline="-30000">
                <a:solidFill>
                  <a:srgbClr val="FFFF00"/>
                </a:solidFill>
              </a:rPr>
              <a:t>6</a:t>
            </a:r>
            <a:endParaRPr lang="en-US" altLang="zh-CN" baseline="-30000">
              <a:solidFill>
                <a:srgbClr val="FFFF00"/>
              </a:solidFill>
            </a:endParaRPr>
          </a:p>
          <a:p>
            <a:pPr algn="just" eaLnBrk="1" hangingPunct="1">
              <a:lnSpc>
                <a:spcPct val="80000"/>
              </a:lnSpc>
              <a:buFont typeface="Wingdings" panose="05000000000000000000" pitchFamily="2" charset="2"/>
              <a:buNone/>
            </a:pPr>
            <a:endParaRPr lang="zh-CN" altLang="en-US" baseline="-30000">
              <a:solidFill>
                <a:srgbClr val="FFFF00"/>
              </a:solidFill>
            </a:endParaRPr>
          </a:p>
          <a:p>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body" idx="1"/>
          </p:nvPr>
        </p:nvSpPr>
        <p:spPr>
          <a:xfrm>
            <a:off x="152400" y="188913"/>
            <a:ext cx="8839200" cy="6335712"/>
          </a:xfrm>
        </p:spPr>
        <p:txBody>
          <a:bodyPr/>
          <a:lstStyle/>
          <a:p>
            <a:pPr algn="just" eaLnBrk="1" hangingPunct="1">
              <a:lnSpc>
                <a:spcPct val="125000"/>
              </a:lnSpc>
            </a:pPr>
            <a:r>
              <a:rPr lang="zh-CN" altLang="en-US" sz="3200" dirty="0">
                <a:solidFill>
                  <a:schemeClr val="tx2"/>
                </a:solidFill>
              </a:rPr>
              <a:t>定理</a:t>
            </a:r>
            <a:r>
              <a:rPr lang="en-US" altLang="zh-CN" sz="3200" dirty="0">
                <a:solidFill>
                  <a:schemeClr val="tx2"/>
                </a:solidFill>
              </a:rPr>
              <a:t>.</a:t>
            </a:r>
            <a:r>
              <a:rPr lang="en-US" altLang="zh-CN" sz="3200" dirty="0"/>
              <a:t> </a:t>
            </a:r>
            <a:r>
              <a:rPr lang="zh-CN" altLang="en-US" sz="3200" dirty="0"/>
              <a:t>命题公式</a:t>
            </a:r>
            <a:r>
              <a:rPr lang="en-US" altLang="zh-CN" sz="3200" dirty="0"/>
              <a:t>G</a:t>
            </a:r>
            <a:r>
              <a:rPr lang="zh-CN" altLang="en-US" sz="3200" dirty="0"/>
              <a:t>是恒真的当且仅当在等价于它的合取范式中，每个子句均至少包含一个原子及其否定。</a:t>
            </a:r>
            <a:endParaRPr lang="zh-CN" altLang="en-US" sz="3200" dirty="0"/>
          </a:p>
          <a:p>
            <a:pPr eaLnBrk="1" hangingPunct="1">
              <a:lnSpc>
                <a:spcPct val="125000"/>
              </a:lnSpc>
              <a:buFont typeface="Wingdings" panose="05000000000000000000" pitchFamily="2" charset="2"/>
              <a:buNone/>
            </a:pPr>
            <a:r>
              <a:rPr lang="zh-CN" altLang="en-US" sz="3200" dirty="0">
                <a:solidFill>
                  <a:schemeClr val="tx2"/>
                </a:solidFill>
              </a:rPr>
              <a:t>证明：</a:t>
            </a:r>
            <a:r>
              <a:rPr lang="zh-CN" altLang="en-US" sz="3200" dirty="0"/>
              <a:t>设公式</a:t>
            </a:r>
            <a:r>
              <a:rPr lang="en-US" altLang="zh-CN" sz="3200" dirty="0"/>
              <a:t>G</a:t>
            </a:r>
            <a:r>
              <a:rPr lang="zh-CN" altLang="en-US" sz="3200" dirty="0"/>
              <a:t>的合取范式为：</a:t>
            </a:r>
            <a:r>
              <a:rPr lang="en-US" altLang="zh-CN" sz="3200" dirty="0"/>
              <a:t>G’=G</a:t>
            </a:r>
            <a:r>
              <a:rPr lang="en-US" altLang="zh-CN" sz="3200" baseline="-30000" dirty="0"/>
              <a:t>1</a:t>
            </a:r>
            <a:r>
              <a:rPr lang="en-US" altLang="zh-CN" sz="3200" dirty="0">
                <a:sym typeface="Symbol" panose="05050102010706020507" pitchFamily="2" charset="2"/>
              </a:rPr>
              <a:t></a:t>
            </a:r>
            <a:r>
              <a:rPr lang="en-US" altLang="zh-CN" sz="3200" dirty="0"/>
              <a:t>G</a:t>
            </a:r>
            <a:r>
              <a:rPr lang="en-US" altLang="zh-CN" sz="3200" baseline="-30000" dirty="0"/>
              <a:t>2</a:t>
            </a:r>
            <a:r>
              <a:rPr lang="en-US" altLang="zh-CN" sz="3200" dirty="0">
                <a:sym typeface="Symbol" panose="05050102010706020507" pitchFamily="2" charset="2"/>
              </a:rPr>
              <a:t></a:t>
            </a:r>
            <a:r>
              <a:rPr lang="en-US" altLang="zh-CN" sz="3200" dirty="0"/>
              <a:t>…</a:t>
            </a:r>
            <a:r>
              <a:rPr lang="en-US" altLang="zh-CN" sz="3200" dirty="0">
                <a:sym typeface="Symbol" panose="05050102010706020507" pitchFamily="2" charset="2"/>
              </a:rPr>
              <a:t></a:t>
            </a:r>
            <a:r>
              <a:rPr lang="en-US" altLang="zh-CN" sz="3200" dirty="0" err="1"/>
              <a:t>G</a:t>
            </a:r>
            <a:r>
              <a:rPr lang="en-US" altLang="zh-CN" sz="3200" baseline="-30000" dirty="0" err="1"/>
              <a:t>n</a:t>
            </a:r>
            <a:r>
              <a:rPr lang="en-US" altLang="zh-CN" sz="3200" baseline="-30000" dirty="0"/>
              <a:t>  </a:t>
            </a:r>
            <a:r>
              <a:rPr lang="zh-CN" altLang="en-US" sz="3200" baseline="-30000" dirty="0"/>
              <a:t>，</a:t>
            </a:r>
            <a:r>
              <a:rPr lang="zh-CN" altLang="en-US" sz="3200" dirty="0"/>
              <a:t>若公式</a:t>
            </a:r>
            <a:r>
              <a:rPr lang="en-US" altLang="zh-CN" sz="3200" dirty="0"/>
              <a:t>G</a:t>
            </a:r>
            <a:r>
              <a:rPr lang="zh-CN" altLang="en-US" sz="3200" dirty="0"/>
              <a:t>恒真，则</a:t>
            </a:r>
            <a:r>
              <a:rPr lang="en-US" altLang="zh-CN" sz="3200" dirty="0"/>
              <a:t>G’</a:t>
            </a:r>
            <a:r>
              <a:rPr lang="zh-CN" altLang="en-US" sz="3200" dirty="0"/>
              <a:t>恒真，即子句</a:t>
            </a:r>
            <a:r>
              <a:rPr lang="en-US" altLang="zh-CN" sz="3200" dirty="0"/>
              <a:t>G</a:t>
            </a:r>
            <a:r>
              <a:rPr lang="en-US" altLang="zh-CN" sz="3200" baseline="-30000" dirty="0"/>
              <a:t>i </a:t>
            </a:r>
            <a:r>
              <a:rPr lang="en-US" altLang="zh-CN" sz="3200" dirty="0"/>
              <a:t>, </a:t>
            </a:r>
            <a:r>
              <a:rPr lang="en-US" altLang="zh-CN" sz="3200" dirty="0" err="1"/>
              <a:t>i</a:t>
            </a:r>
            <a:r>
              <a:rPr lang="en-US" altLang="zh-CN" sz="3200" dirty="0"/>
              <a:t>=1,2,…n</a:t>
            </a:r>
            <a:r>
              <a:rPr lang="zh-CN" altLang="en-US" sz="3200" dirty="0"/>
              <a:t>恒真为其充要条件。下面只需证明：子句是恒真的当且仅当至少有一个原子及其否定同时在此子句中出现。 </a:t>
            </a:r>
            <a:endParaRPr lang="en-US" altLang="zh-CN" sz="3200" dirty="0"/>
          </a:p>
          <a:p>
            <a:pPr algn="just" eaLnBrk="1" hangingPunct="1">
              <a:lnSpc>
                <a:spcPct val="125000"/>
              </a:lnSpc>
              <a:buFont typeface="Wingdings" panose="05000000000000000000" pitchFamily="2" charset="2"/>
              <a:buNone/>
            </a:pPr>
            <a:r>
              <a:rPr lang="zh-CN" altLang="en-US" sz="3200" dirty="0"/>
              <a:t>   </a:t>
            </a:r>
            <a:endParaRPr lang="zh-CN" altLang="en-US" sz="32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62">
                                            <p:txEl>
                                              <p:pRg st="1" end="1"/>
                                            </p:txEl>
                                          </p:spTgt>
                                        </p:tgtEl>
                                        <p:attrNameLst>
                                          <p:attrName>style.visibility</p:attrName>
                                        </p:attrNameLst>
                                      </p:cBhvr>
                                      <p:to>
                                        <p:strVal val="visible"/>
                                      </p:to>
                                    </p:set>
                                    <p:anim calcmode="lin" valueType="num">
                                      <p:cBhvr additive="base">
                                        <p:cTn id="7" dur="500" fill="hold"/>
                                        <p:tgtEl>
                                          <p:spTgt spid="1433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标题 1"/>
          <p:cNvSpPr>
            <a:spLocks noGrp="1" noChangeArrowheads="1"/>
          </p:cNvSpPr>
          <p:nvPr>
            <p:ph type="title"/>
          </p:nvPr>
        </p:nvSpPr>
        <p:spPr>
          <a:xfrm>
            <a:off x="295275" y="115888"/>
            <a:ext cx="8740775" cy="1568450"/>
          </a:xfrm>
        </p:spPr>
        <p:txBody>
          <a:bodyPr/>
          <a:lstStyle/>
          <a:p>
            <a:pPr eaLnBrk="1" hangingPunct="1"/>
            <a:r>
              <a:rPr lang="zh-CN" altLang="en-US" sz="3200" b="1" dirty="0"/>
              <a:t>子句是恒真的当且仅当至少有一个原子及其否定同时在此子句中出现</a:t>
            </a:r>
            <a:r>
              <a:rPr lang="zh-CN" altLang="en-US" sz="3200" dirty="0"/>
              <a:t>。 </a:t>
            </a:r>
            <a:br>
              <a:rPr lang="en-US" altLang="zh-CN" sz="3200" dirty="0"/>
            </a:br>
            <a:endParaRPr lang="zh-CN" altLang="en-US" sz="3200" dirty="0"/>
          </a:p>
        </p:txBody>
      </p:sp>
      <p:sp>
        <p:nvSpPr>
          <p:cNvPr id="147459" name="内容占位符 2"/>
          <p:cNvSpPr>
            <a:spLocks noGrp="1" noChangeArrowheads="1"/>
          </p:cNvSpPr>
          <p:nvPr>
            <p:ph idx="1"/>
          </p:nvPr>
        </p:nvSpPr>
        <p:spPr>
          <a:xfrm>
            <a:off x="250825" y="1125538"/>
            <a:ext cx="8588375" cy="5588000"/>
          </a:xfrm>
        </p:spPr>
        <p:txBody>
          <a:bodyPr/>
          <a:lstStyle/>
          <a:p>
            <a:pPr algn="just" eaLnBrk="1" hangingPunct="1">
              <a:lnSpc>
                <a:spcPct val="90000"/>
              </a:lnSpc>
              <a:buFont typeface="Wingdings" panose="05000000000000000000" pitchFamily="2" charset="2"/>
              <a:buNone/>
            </a:pPr>
            <a:r>
              <a:rPr lang="zh-CN" altLang="en-US"/>
              <a:t> </a:t>
            </a:r>
            <a:r>
              <a:rPr lang="zh-CN" altLang="en-US" sz="3200"/>
              <a:t>证明：</a:t>
            </a:r>
            <a:endParaRPr lang="en-US" altLang="zh-CN" sz="3200"/>
          </a:p>
          <a:p>
            <a:pPr algn="just" eaLnBrk="1" hangingPunct="1">
              <a:lnSpc>
                <a:spcPct val="110000"/>
              </a:lnSpc>
              <a:buFont typeface="Wingdings" panose="05000000000000000000" pitchFamily="2" charset="2"/>
              <a:buNone/>
            </a:pPr>
            <a:r>
              <a:rPr lang="en-US" altLang="zh-CN" sz="3200">
                <a:solidFill>
                  <a:schemeClr val="tx2"/>
                </a:solidFill>
              </a:rPr>
              <a:t>=&gt;</a:t>
            </a:r>
            <a:r>
              <a:rPr lang="zh-CN" altLang="en-US" sz="3000"/>
              <a:t>假设子句恒真，但每个原子和其否定都不同时出现在其中。则可以给定一个解释</a:t>
            </a:r>
            <a:r>
              <a:rPr lang="en-US" altLang="zh-CN" sz="3000"/>
              <a:t>I</a:t>
            </a:r>
            <a:r>
              <a:rPr lang="zh-CN" altLang="en-US" sz="3000"/>
              <a:t>，使带否定号的原子为</a:t>
            </a:r>
            <a:r>
              <a:rPr lang="en-US" altLang="zh-CN" sz="3000"/>
              <a:t>1</a:t>
            </a:r>
            <a:r>
              <a:rPr lang="zh-CN" altLang="en-US" sz="3000"/>
              <a:t>，不带否定号的原子为</a:t>
            </a:r>
            <a:r>
              <a:rPr lang="en-US" altLang="zh-CN" sz="3000"/>
              <a:t>0</a:t>
            </a:r>
            <a:r>
              <a:rPr lang="zh-CN" altLang="en-US" sz="3000"/>
              <a:t>，那么此子句在解释</a:t>
            </a:r>
            <a:r>
              <a:rPr lang="en-US" altLang="zh-CN" sz="3000"/>
              <a:t>I</a:t>
            </a:r>
            <a:r>
              <a:rPr lang="zh-CN" altLang="en-US" sz="3000"/>
              <a:t>下的取值为</a:t>
            </a:r>
            <a:r>
              <a:rPr lang="en-US" altLang="zh-CN" sz="3000"/>
              <a:t>0</a:t>
            </a:r>
            <a:r>
              <a:rPr lang="zh-CN" altLang="en-US" sz="3000"/>
              <a:t>。这与子句恒真矛盾。</a:t>
            </a:r>
            <a:endParaRPr lang="zh-CN" altLang="en-US" sz="3000"/>
          </a:p>
          <a:p>
            <a:pPr algn="just" eaLnBrk="1" hangingPunct="1">
              <a:lnSpc>
                <a:spcPct val="110000"/>
              </a:lnSpc>
              <a:spcBef>
                <a:spcPct val="5000"/>
              </a:spcBef>
              <a:buFont typeface="Wingdings" panose="05000000000000000000" pitchFamily="2" charset="2"/>
              <a:buNone/>
            </a:pPr>
            <a:r>
              <a:rPr lang="en-US" altLang="zh-CN" sz="3000">
                <a:solidFill>
                  <a:schemeClr val="tx2"/>
                </a:solidFill>
              </a:rPr>
              <a:t>&lt;=</a:t>
            </a:r>
            <a:r>
              <a:rPr lang="zh-CN" altLang="en-US" sz="3000"/>
              <a:t>若有一个原子</a:t>
            </a:r>
            <a:r>
              <a:rPr lang="en-US" altLang="zh-CN" sz="3000"/>
              <a:t>P</a:t>
            </a:r>
            <a:r>
              <a:rPr lang="zh-CN" altLang="en-US" sz="3000"/>
              <a:t>及其否定</a:t>
            </a:r>
            <a:r>
              <a:rPr lang="zh-CN" altLang="en-US" sz="3000">
                <a:sym typeface="Symbol" panose="05050102010706020507" pitchFamily="2" charset="2"/>
              </a:rPr>
              <a:t></a:t>
            </a:r>
            <a:r>
              <a:rPr lang="en-US" altLang="zh-CN" sz="3000"/>
              <a:t>P</a:t>
            </a:r>
            <a:r>
              <a:rPr lang="zh-CN" altLang="en-US" sz="3000"/>
              <a:t>同时出现在子句中，则此子句有形式：	</a:t>
            </a:r>
            <a:r>
              <a:rPr lang="en-US" altLang="zh-CN" sz="3000"/>
              <a:t>P</a:t>
            </a:r>
            <a:r>
              <a:rPr lang="en-US" altLang="zh-CN" sz="3000">
                <a:sym typeface="Symbol" panose="05050102010706020507" pitchFamily="2" charset="2"/>
              </a:rPr>
              <a:t></a:t>
            </a:r>
            <a:r>
              <a:rPr lang="en-US" altLang="zh-CN" sz="3000"/>
              <a:t>P</a:t>
            </a:r>
            <a:r>
              <a:rPr lang="en-US" altLang="zh-CN" sz="3000">
                <a:sym typeface="Symbol" panose="05050102010706020507" pitchFamily="2" charset="2"/>
              </a:rPr>
              <a:t></a:t>
            </a:r>
            <a:r>
              <a:rPr lang="en-US" altLang="zh-CN" sz="3000"/>
              <a:t>…</a:t>
            </a:r>
            <a:endParaRPr lang="en-US" altLang="zh-CN" sz="3000"/>
          </a:p>
          <a:p>
            <a:pPr algn="just" eaLnBrk="1" hangingPunct="1">
              <a:lnSpc>
                <a:spcPct val="110000"/>
              </a:lnSpc>
              <a:spcBef>
                <a:spcPct val="5000"/>
              </a:spcBef>
              <a:buFont typeface="Wingdings" panose="05000000000000000000" pitchFamily="2" charset="2"/>
              <a:buNone/>
            </a:pPr>
            <a:r>
              <a:rPr lang="zh-CN" altLang="en-US" sz="3000"/>
              <a:t>　显然，不管是什么解释</a:t>
            </a:r>
            <a:r>
              <a:rPr lang="en-US" altLang="zh-CN" sz="3000"/>
              <a:t>I，P</a:t>
            </a:r>
            <a:r>
              <a:rPr lang="en-US" altLang="zh-CN" sz="3000">
                <a:sym typeface="Symbol" panose="05050102010706020507" pitchFamily="2" charset="2"/>
              </a:rPr>
              <a:t></a:t>
            </a:r>
            <a:r>
              <a:rPr lang="en-US" altLang="zh-CN" sz="3000"/>
              <a:t>P</a:t>
            </a:r>
            <a:r>
              <a:rPr lang="zh-CN" altLang="en-US" sz="3000"/>
              <a:t>在</a:t>
            </a:r>
            <a:r>
              <a:rPr lang="en-US" altLang="zh-CN" sz="3000"/>
              <a:t>I</a:t>
            </a:r>
            <a:r>
              <a:rPr lang="zh-CN" altLang="en-US" sz="3000"/>
              <a:t>下取１值，于是此子句在</a:t>
            </a:r>
            <a:r>
              <a:rPr lang="en-US" altLang="zh-CN" sz="3000"/>
              <a:t>I</a:t>
            </a:r>
            <a:r>
              <a:rPr lang="zh-CN" altLang="en-US" sz="3000"/>
              <a:t>下取１值，故恒真。</a:t>
            </a:r>
            <a:r>
              <a:rPr lang="zh-CN" altLang="en-US" sz="3000">
                <a:solidFill>
                  <a:schemeClr val="tx2"/>
                </a:solidFill>
              </a:rPr>
              <a:t>    </a:t>
            </a:r>
            <a:endParaRPr lang="zh-CN" altLang="en-US" sz="3000"/>
          </a:p>
          <a:p>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459">
                                            <p:txEl>
                                              <p:pRg st="2" end="2"/>
                                            </p:txEl>
                                          </p:spTgt>
                                        </p:tgtEl>
                                        <p:attrNameLst>
                                          <p:attrName>style.visibility</p:attrName>
                                        </p:attrNameLst>
                                      </p:cBhvr>
                                      <p:to>
                                        <p:strVal val="visible"/>
                                      </p:to>
                                    </p:set>
                                    <p:anim calcmode="lin" valueType="num">
                                      <p:cBhvr additive="base">
                                        <p:cTn id="7"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7459">
                                            <p:txEl>
                                              <p:pRg st="3" end="3"/>
                                            </p:txEl>
                                          </p:spTgt>
                                        </p:tgtEl>
                                        <p:attrNameLst>
                                          <p:attrName>style.visibility</p:attrName>
                                        </p:attrNameLst>
                                      </p:cBhvr>
                                      <p:to>
                                        <p:strVal val="visible"/>
                                      </p:to>
                                    </p:set>
                                    <p:anim calcmode="lin" valueType="num">
                                      <p:cBhvr additive="base">
                                        <p:cTn id="11" dur="5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4"/>
          <p:cNvSpPr>
            <a:spLocks noGrp="1" noChangeArrowheads="1"/>
          </p:cNvSpPr>
          <p:nvPr>
            <p:ph type="title"/>
          </p:nvPr>
        </p:nvSpPr>
        <p:spPr>
          <a:xfrm>
            <a:off x="152400" y="42863"/>
            <a:ext cx="8839200" cy="1076325"/>
          </a:xfrm>
          <a:noFill/>
        </p:spPr>
        <p:txBody>
          <a:bodyPr/>
          <a:lstStyle/>
          <a:p>
            <a:pPr eaLnBrk="1" hangingPunct="1"/>
            <a:r>
              <a:rPr lang="zh-CN" altLang="en-US" sz="3200" b="1">
                <a:latin typeface="Times New Roman" panose="02020603050405020304" pitchFamily="18" charset="0"/>
              </a:rPr>
              <a:t>主合取范式与主析取范式的应用</a:t>
            </a:r>
            <a:br>
              <a:rPr lang="zh-CN" altLang="en-US" sz="3200" b="1">
                <a:latin typeface="Times New Roman" panose="02020603050405020304" pitchFamily="18" charset="0"/>
              </a:rPr>
            </a:br>
            <a:endParaRPr lang="zh-CN" altLang="en-US" sz="3200" b="1">
              <a:latin typeface="Times New Roman" panose="02020603050405020304" pitchFamily="18" charset="0"/>
            </a:endParaRPr>
          </a:p>
        </p:txBody>
      </p:sp>
      <p:sp>
        <p:nvSpPr>
          <p:cNvPr id="182275" name="Rectangle 5"/>
          <p:cNvSpPr>
            <a:spLocks noGrp="1" noChangeArrowheads="1"/>
          </p:cNvSpPr>
          <p:nvPr>
            <p:ph type="body" sz="half" idx="1"/>
          </p:nvPr>
        </p:nvSpPr>
        <p:spPr>
          <a:xfrm>
            <a:off x="0" y="692150"/>
            <a:ext cx="9144000" cy="5438775"/>
          </a:xfrm>
          <a:noFill/>
        </p:spPr>
        <p:txBody>
          <a:bodyPr/>
          <a:lstStyle/>
          <a:p>
            <a:pPr eaLnBrk="1" hangingPunct="1"/>
            <a:r>
              <a:rPr lang="zh-CN" altLang="en-US" sz="3200">
                <a:solidFill>
                  <a:schemeClr val="tx2"/>
                </a:solidFill>
              </a:rPr>
              <a:t>利用主合取范式与主析取范式可求解判定问题</a:t>
            </a:r>
            <a:endParaRPr lang="zh-CN" altLang="en-US" sz="3200"/>
          </a:p>
          <a:p>
            <a:pPr eaLnBrk="1" hangingPunct="1">
              <a:buFont typeface="Wingdings" panose="05000000000000000000" pitchFamily="2" charset="2"/>
              <a:buNone/>
            </a:pPr>
            <a:r>
              <a:rPr lang="zh-CN" altLang="en-US" sz="3200"/>
              <a:t>   主析取范式：公式恒假时，主析取范式没有极小项（</a:t>
            </a:r>
            <a:r>
              <a:rPr lang="en-US" altLang="zh-CN" sz="3200"/>
              <a:t>G’=0</a:t>
            </a:r>
            <a:r>
              <a:rPr lang="zh-CN" altLang="en-US" sz="3200"/>
              <a:t>）；公式恒真时，主析取范式包含所有极小项。</a:t>
            </a:r>
            <a:endParaRPr lang="zh-CN" altLang="en-US" sz="3200"/>
          </a:p>
          <a:p>
            <a:pPr eaLnBrk="1" hangingPunct="1"/>
            <a:endParaRPr lang="zh-CN" altLang="en-US" sz="3200"/>
          </a:p>
          <a:p>
            <a:pPr eaLnBrk="1" hangingPunct="1"/>
            <a:endParaRPr lang="zh-CN" altLang="en-US" sz="3200"/>
          </a:p>
          <a:p>
            <a:pPr eaLnBrk="1" hangingPunct="1">
              <a:buFont typeface="Wingdings" panose="05000000000000000000" pitchFamily="2" charset="2"/>
              <a:buNone/>
            </a:pPr>
            <a:r>
              <a:rPr lang="zh-CN" altLang="en-US" sz="3200"/>
              <a:t>   主合取范式：公式恒假时，主合取范式包含所有极大项；公式恒真时，主合取范式没有极大项</a:t>
            </a:r>
            <a:r>
              <a:rPr lang="en-US" altLang="zh-CN" sz="3200"/>
              <a:t>(G’=1)</a:t>
            </a:r>
            <a:r>
              <a:rPr lang="zh-CN" altLang="en-US" sz="3200"/>
              <a:t>。</a:t>
            </a:r>
            <a:r>
              <a:rPr lang="zh-CN" altLang="en-US" sz="3200" b="0"/>
              <a:t>	</a:t>
            </a:r>
            <a:endParaRPr lang="zh-CN" altLang="en-US" sz="3200" b="0"/>
          </a:p>
        </p:txBody>
      </p:sp>
      <p:graphicFrame>
        <p:nvGraphicFramePr>
          <p:cNvPr id="182276" name="Object 6"/>
          <p:cNvGraphicFramePr>
            <a:graphicFrameLocks noChangeAspect="1"/>
          </p:cNvGraphicFramePr>
          <p:nvPr/>
        </p:nvGraphicFramePr>
        <p:xfrm>
          <a:off x="4211638" y="2492375"/>
          <a:ext cx="2290762" cy="1328738"/>
        </p:xfrm>
        <a:graphic>
          <a:graphicData uri="http://schemas.openxmlformats.org/presentationml/2006/ole">
            <mc:AlternateContent xmlns:mc="http://schemas.openxmlformats.org/markup-compatibility/2006">
              <mc:Choice xmlns:v="urn:schemas-microsoft-com:vml" Requires="v">
                <p:oleObj spid="_x0000_s2" name="Equation" r:id="rId1" imgW="14325600" imgH="8839200" progId="Equation.DSMT4">
                  <p:embed/>
                </p:oleObj>
              </mc:Choice>
              <mc:Fallback>
                <p:oleObj name="Equation" r:id="rId1" imgW="14325600" imgH="88392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2492375"/>
                        <a:ext cx="2290762"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2277" name="Object 7"/>
          <p:cNvGraphicFramePr>
            <a:graphicFrameLocks noChangeAspect="1"/>
          </p:cNvGraphicFramePr>
          <p:nvPr/>
        </p:nvGraphicFramePr>
        <p:xfrm>
          <a:off x="3635375" y="5084763"/>
          <a:ext cx="2514600" cy="1401762"/>
        </p:xfrm>
        <a:graphic>
          <a:graphicData uri="http://schemas.openxmlformats.org/presentationml/2006/ole">
            <mc:AlternateContent xmlns:mc="http://schemas.openxmlformats.org/markup-compatibility/2006">
              <mc:Choice xmlns:v="urn:schemas-microsoft-com:vml" Requires="v">
                <p:oleObj spid="_x0000_s3" name="Equation" r:id="rId3" imgW="15849600" imgH="8839200" progId="Equation.DSMT4">
                  <p:embed/>
                </p:oleObj>
              </mc:Choice>
              <mc:Fallback>
                <p:oleObj name="Equation" r:id="rId3" imgW="15849600" imgH="8839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5084763"/>
                        <a:ext cx="25146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anim calcmode="lin" valueType="num">
                                      <p:cBhvr additive="base">
                                        <p:cTn id="7"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2276"/>
                                        </p:tgtEl>
                                        <p:attrNameLst>
                                          <p:attrName>style.visibility</p:attrName>
                                        </p:attrNameLst>
                                      </p:cBhvr>
                                      <p:to>
                                        <p:strVal val="visible"/>
                                      </p:to>
                                    </p:set>
                                    <p:anim calcmode="lin" valueType="num">
                                      <p:cBhvr additive="base">
                                        <p:cTn id="13" dur="500" fill="hold"/>
                                        <p:tgtEl>
                                          <p:spTgt spid="182276"/>
                                        </p:tgtEl>
                                        <p:attrNameLst>
                                          <p:attrName>ppt_x</p:attrName>
                                        </p:attrNameLst>
                                      </p:cBhvr>
                                      <p:tavLst>
                                        <p:tav tm="0">
                                          <p:val>
                                            <p:strVal val="#ppt_x"/>
                                          </p:val>
                                        </p:tav>
                                        <p:tav tm="100000">
                                          <p:val>
                                            <p:strVal val="#ppt_x"/>
                                          </p:val>
                                        </p:tav>
                                      </p:tavLst>
                                    </p:anim>
                                    <p:anim calcmode="lin" valueType="num">
                                      <p:cBhvr additive="base">
                                        <p:cTn id="14" dur="500" fill="hold"/>
                                        <p:tgtEl>
                                          <p:spTgt spid="1822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2275">
                                            <p:txEl>
                                              <p:pRg st="4" end="4"/>
                                            </p:txEl>
                                          </p:spTgt>
                                        </p:tgtEl>
                                        <p:attrNameLst>
                                          <p:attrName>style.visibility</p:attrName>
                                        </p:attrNameLst>
                                      </p:cBhvr>
                                      <p:to>
                                        <p:strVal val="visible"/>
                                      </p:to>
                                    </p:set>
                                    <p:anim calcmode="lin" valueType="num">
                                      <p:cBhvr additive="base">
                                        <p:cTn id="19"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2277"/>
                                        </p:tgtEl>
                                        <p:attrNameLst>
                                          <p:attrName>style.visibility</p:attrName>
                                        </p:attrNameLst>
                                      </p:cBhvr>
                                      <p:to>
                                        <p:strVal val="visible"/>
                                      </p:to>
                                    </p:set>
                                    <p:anim calcmode="lin" valueType="num">
                                      <p:cBhvr additive="base">
                                        <p:cTn id="25" dur="500" fill="hold"/>
                                        <p:tgtEl>
                                          <p:spTgt spid="182277"/>
                                        </p:tgtEl>
                                        <p:attrNameLst>
                                          <p:attrName>ppt_x</p:attrName>
                                        </p:attrNameLst>
                                      </p:cBhvr>
                                      <p:tavLst>
                                        <p:tav tm="0">
                                          <p:val>
                                            <p:strVal val="#ppt_x"/>
                                          </p:val>
                                        </p:tav>
                                        <p:tav tm="100000">
                                          <p:val>
                                            <p:strVal val="#ppt_x"/>
                                          </p:val>
                                        </p:tav>
                                      </p:tavLst>
                                    </p:anim>
                                    <p:anim calcmode="lin" valueType="num">
                                      <p:cBhvr additive="base">
                                        <p:cTn id="26" dur="500" fill="hold"/>
                                        <p:tgtEl>
                                          <p:spTgt spid="182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52400" y="415925"/>
            <a:ext cx="7772400" cy="601663"/>
          </a:xfrm>
        </p:spPr>
        <p:txBody>
          <a:bodyPr/>
          <a:lstStyle/>
          <a:p>
            <a:pPr eaLnBrk="1" hangingPunct="1"/>
            <a:r>
              <a:rPr lang="zh-CN" altLang="en-US" sz="3300" b="1">
                <a:latin typeface="Times New Roman" panose="02020603050405020304" pitchFamily="18" charset="0"/>
              </a:rPr>
              <a:t>定义</a:t>
            </a:r>
            <a:r>
              <a:rPr lang="en-US" altLang="zh-CN" sz="3300" b="1">
                <a:latin typeface="Times New Roman" panose="02020603050405020304" pitchFamily="18" charset="0"/>
              </a:rPr>
              <a:t>3</a:t>
            </a:r>
            <a:r>
              <a:rPr lang="zh-CN" altLang="en-US" sz="3300" b="1">
                <a:latin typeface="Times New Roman" panose="02020603050405020304" pitchFamily="18" charset="0"/>
              </a:rPr>
              <a:t>.1.5   等价</a:t>
            </a:r>
            <a:endParaRPr lang="zh-CN" altLang="en-US" sz="3300" b="1">
              <a:latin typeface="Times New Roman" panose="02020603050405020304" pitchFamily="18" charset="0"/>
            </a:endParaRPr>
          </a:p>
        </p:txBody>
      </p:sp>
      <p:sp>
        <p:nvSpPr>
          <p:cNvPr id="27651" name="Rectangle 3"/>
          <p:cNvSpPr>
            <a:spLocks noGrp="1" noChangeArrowheads="1"/>
          </p:cNvSpPr>
          <p:nvPr>
            <p:ph type="body" idx="1"/>
          </p:nvPr>
        </p:nvSpPr>
        <p:spPr>
          <a:xfrm>
            <a:off x="539750" y="1196975"/>
            <a:ext cx="8135938" cy="4800600"/>
          </a:xfrm>
        </p:spPr>
        <p:txBody>
          <a:bodyPr/>
          <a:lstStyle/>
          <a:p>
            <a:pPr marL="0" indent="0" eaLnBrk="1" hangingPunct="1">
              <a:lnSpc>
                <a:spcPct val="120000"/>
              </a:lnSpc>
              <a:spcBef>
                <a:spcPct val="50000"/>
              </a:spcBef>
              <a:tabLst>
                <a:tab pos="1149350" algn="l"/>
                <a:tab pos="1995170" algn="l"/>
              </a:tabLst>
            </a:pPr>
            <a:r>
              <a:rPr lang="zh-CN" altLang="en-US" sz="3300"/>
              <a:t>设</a:t>
            </a:r>
            <a:r>
              <a:rPr lang="en-US" altLang="zh-CN" sz="3300"/>
              <a:t>P，Q</a:t>
            </a:r>
            <a:r>
              <a:rPr lang="zh-CN" altLang="en-US" sz="3300"/>
              <a:t>是两个命题，命题 “</a:t>
            </a:r>
            <a:r>
              <a:rPr lang="en-US" altLang="zh-CN" sz="3300"/>
              <a:t>P</a:t>
            </a:r>
            <a:r>
              <a:rPr lang="zh-CN" altLang="en-US" sz="3300"/>
              <a:t>当且仅当</a:t>
            </a:r>
            <a:r>
              <a:rPr lang="en-US" altLang="zh-CN" sz="3300"/>
              <a:t>Q”</a:t>
            </a:r>
            <a:r>
              <a:rPr lang="zh-CN" altLang="en-US" sz="3300"/>
              <a:t>称为</a:t>
            </a:r>
            <a:r>
              <a:rPr lang="en-US" altLang="zh-CN" sz="3300">
                <a:solidFill>
                  <a:schemeClr val="tx2"/>
                </a:solidFill>
              </a:rPr>
              <a:t>P</a:t>
            </a:r>
            <a:r>
              <a:rPr lang="zh-CN" altLang="en-US" sz="3300">
                <a:solidFill>
                  <a:schemeClr val="tx2"/>
                </a:solidFill>
              </a:rPr>
              <a:t>等价</a:t>
            </a:r>
            <a:r>
              <a:rPr lang="en-US" altLang="zh-CN" sz="3300">
                <a:solidFill>
                  <a:schemeClr val="tx2"/>
                </a:solidFill>
              </a:rPr>
              <a:t>Q</a:t>
            </a:r>
            <a:r>
              <a:rPr lang="en-US" altLang="zh-CN" sz="3300"/>
              <a:t>，</a:t>
            </a:r>
            <a:r>
              <a:rPr lang="zh-CN" altLang="en-US" sz="3300"/>
              <a:t>记以</a:t>
            </a:r>
            <a:r>
              <a:rPr lang="en-US" altLang="zh-CN" sz="3300">
                <a:solidFill>
                  <a:schemeClr val="tx2"/>
                </a:solidFill>
              </a:rPr>
              <a:t>P</a:t>
            </a:r>
            <a:r>
              <a:rPr lang="en-US" altLang="zh-CN" sz="3300">
                <a:solidFill>
                  <a:schemeClr val="tx2"/>
                </a:solidFill>
                <a:sym typeface="Symbol" panose="05050102010706020507" pitchFamily="2" charset="2"/>
              </a:rPr>
              <a:t></a:t>
            </a:r>
            <a:r>
              <a:rPr lang="en-US" altLang="zh-CN" sz="3300">
                <a:solidFill>
                  <a:schemeClr val="tx2"/>
                </a:solidFill>
              </a:rPr>
              <a:t>Q</a:t>
            </a:r>
            <a:r>
              <a:rPr lang="en-US" altLang="zh-CN" sz="3300"/>
              <a:t>。</a:t>
            </a:r>
            <a:endParaRPr lang="en-US" altLang="zh-CN" sz="3300"/>
          </a:p>
          <a:p>
            <a:pPr marL="0" indent="0" eaLnBrk="1" hangingPunct="1">
              <a:lnSpc>
                <a:spcPct val="120000"/>
              </a:lnSpc>
              <a:spcBef>
                <a:spcPct val="50000"/>
              </a:spcBef>
              <a:buFont typeface="Wingdings" panose="05000000000000000000" pitchFamily="2" charset="2"/>
              <a:buNone/>
              <a:tabLst>
                <a:tab pos="1149350" algn="l"/>
                <a:tab pos="1995170" algn="l"/>
              </a:tabLst>
            </a:pPr>
            <a:r>
              <a:rPr lang="zh-CN" altLang="en-US" sz="3300">
                <a:sym typeface="Symbol" panose="05050102010706020507" pitchFamily="2" charset="2"/>
              </a:rPr>
              <a:t>真值规定：</a:t>
            </a:r>
            <a:r>
              <a:rPr lang="zh-CN" altLang="en-US" sz="3300"/>
              <a:t> </a:t>
            </a:r>
            <a:r>
              <a:rPr lang="en-US" altLang="zh-CN" sz="3300"/>
              <a:t>P</a:t>
            </a:r>
            <a:r>
              <a:rPr lang="en-US" altLang="zh-CN" sz="3300">
                <a:sym typeface="Symbol" panose="05050102010706020507" pitchFamily="2" charset="2"/>
              </a:rPr>
              <a:t></a:t>
            </a:r>
            <a:r>
              <a:rPr lang="en-US" altLang="zh-CN" sz="3300"/>
              <a:t>Q</a:t>
            </a:r>
            <a:r>
              <a:rPr lang="zh-CN" altLang="en-US" sz="3300"/>
              <a:t>是真的当且仅当</a:t>
            </a:r>
            <a:r>
              <a:rPr lang="en-US" altLang="zh-CN" sz="3300"/>
              <a:t>P，Q</a:t>
            </a:r>
            <a:r>
              <a:rPr lang="zh-CN" altLang="en-US" sz="3300"/>
              <a:t>或者都是真的，或者都是假的。</a:t>
            </a:r>
            <a:endParaRPr lang="zh-CN" altLang="en-US" sz="3300"/>
          </a:p>
          <a:p>
            <a:pPr marL="0" indent="0" eaLnBrk="1" hangingPunct="1">
              <a:lnSpc>
                <a:spcPct val="120000"/>
              </a:lnSpc>
              <a:spcBef>
                <a:spcPct val="50000"/>
              </a:spcBef>
              <a:tabLst>
                <a:tab pos="1149350" algn="l"/>
                <a:tab pos="1995170" algn="l"/>
              </a:tabLst>
            </a:pPr>
            <a:r>
              <a:rPr lang="zh-CN" altLang="en-US" sz="3300"/>
              <a:t>例如，	</a:t>
            </a:r>
            <a:r>
              <a:rPr lang="en-US" altLang="zh-CN" sz="3300"/>
              <a:t>P ： a</a:t>
            </a:r>
            <a:r>
              <a:rPr lang="en-US" altLang="zh-CN" sz="3300" baseline="30000"/>
              <a:t>2</a:t>
            </a:r>
            <a:r>
              <a:rPr lang="en-US" altLang="zh-CN" sz="3300"/>
              <a:t>+b</a:t>
            </a:r>
            <a:r>
              <a:rPr lang="en-US" altLang="zh-CN" sz="3300" baseline="30000"/>
              <a:t>2</a:t>
            </a:r>
            <a:r>
              <a:rPr lang="en-US" altLang="zh-CN" sz="3300"/>
              <a:t>=a</a:t>
            </a:r>
            <a:r>
              <a:rPr lang="en-US" altLang="zh-CN" sz="3300" baseline="30000"/>
              <a:t>2</a:t>
            </a:r>
            <a:r>
              <a:rPr lang="en-US" altLang="zh-CN" sz="3300"/>
              <a:t>，</a:t>
            </a:r>
            <a:br>
              <a:rPr lang="en-US" altLang="zh-CN" sz="3300"/>
            </a:br>
            <a:r>
              <a:rPr lang="en-US" altLang="zh-CN" sz="3300"/>
              <a:t>		Q： b=0，	</a:t>
            </a:r>
            <a:br>
              <a:rPr lang="en-US" altLang="zh-CN" sz="3300"/>
            </a:br>
            <a:r>
              <a:rPr lang="en-US" altLang="zh-CN" sz="3300"/>
              <a:t>	</a:t>
            </a:r>
            <a:r>
              <a:rPr lang="en-US" altLang="zh-CN" sz="3300">
                <a:solidFill>
                  <a:srgbClr val="FFFF00"/>
                </a:solidFill>
              </a:rPr>
              <a:t>P</a:t>
            </a:r>
            <a:r>
              <a:rPr lang="en-US" altLang="zh-CN" sz="3300">
                <a:solidFill>
                  <a:srgbClr val="FFFF00"/>
                </a:solidFill>
                <a:sym typeface="Symbol" panose="05050102010706020507" pitchFamily="2" charset="2"/>
              </a:rPr>
              <a:t></a:t>
            </a:r>
            <a:r>
              <a:rPr lang="en-US" altLang="zh-CN" sz="3300">
                <a:solidFill>
                  <a:srgbClr val="FFFF00"/>
                </a:solidFill>
              </a:rPr>
              <a:t>Q</a:t>
            </a:r>
            <a:r>
              <a:rPr lang="en-US" altLang="zh-CN" sz="3300"/>
              <a:t>： a</a:t>
            </a:r>
            <a:r>
              <a:rPr lang="en-US" altLang="zh-CN" sz="3300" baseline="30000"/>
              <a:t>2</a:t>
            </a:r>
            <a:r>
              <a:rPr lang="en-US" altLang="zh-CN" sz="3300"/>
              <a:t>+b</a:t>
            </a:r>
            <a:r>
              <a:rPr lang="en-US" altLang="zh-CN" sz="3300" baseline="30000"/>
              <a:t>2</a:t>
            </a:r>
            <a:r>
              <a:rPr lang="en-US" altLang="zh-CN" sz="3300"/>
              <a:t>=a</a:t>
            </a:r>
            <a:r>
              <a:rPr lang="en-US" altLang="zh-CN" sz="3300" baseline="30000"/>
              <a:t>2</a:t>
            </a:r>
            <a:r>
              <a:rPr lang="zh-CN" altLang="en-US" sz="3300"/>
              <a:t>当且仅当</a:t>
            </a:r>
            <a:r>
              <a:rPr lang="en-US" altLang="zh-CN" sz="3300"/>
              <a:t>b=0 。</a:t>
            </a: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 calcmode="lin" valueType="num">
                                      <p:cBhvr additive="base">
                                        <p:cTn id="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3"/>
          <p:cNvSpPr>
            <a:spLocks noGrp="1" noChangeArrowheads="1"/>
          </p:cNvSpPr>
          <p:nvPr>
            <p:ph type="body" idx="1"/>
          </p:nvPr>
        </p:nvSpPr>
        <p:spPr>
          <a:xfrm>
            <a:off x="323850" y="260350"/>
            <a:ext cx="8280400" cy="6337300"/>
          </a:xfrm>
        </p:spPr>
        <p:txBody>
          <a:bodyPr/>
          <a:lstStyle/>
          <a:p>
            <a:pPr algn="just" eaLnBrk="1" hangingPunct="1">
              <a:lnSpc>
                <a:spcPct val="125000"/>
              </a:lnSpc>
            </a:pPr>
            <a:r>
              <a:rPr lang="zh-CN" altLang="en-US">
                <a:solidFill>
                  <a:schemeClr val="tx2"/>
                </a:solidFill>
              </a:rPr>
              <a:t>证明等价式成立</a:t>
            </a:r>
            <a:endParaRPr lang="zh-CN" altLang="en-US">
              <a:solidFill>
                <a:schemeClr val="tx2"/>
              </a:solidFill>
            </a:endParaRPr>
          </a:p>
          <a:p>
            <a:pPr algn="just" eaLnBrk="1" hangingPunct="1">
              <a:lnSpc>
                <a:spcPct val="125000"/>
              </a:lnSpc>
              <a:buFont typeface="Wingdings" panose="05000000000000000000" pitchFamily="2" charset="2"/>
              <a:buNone/>
            </a:pPr>
            <a:r>
              <a:rPr lang="zh-CN" altLang="en-US" sz="3200"/>
              <a:t>由于任意公式的主范式是唯一的，所以可以分别求出两个给定的公式的主范式，若二者主范式相同，则给定的两公式是等价的，否则，给定的两公式不等价。</a:t>
            </a:r>
            <a:endParaRPr lang="zh-CN" altLang="en-US" sz="3200"/>
          </a:p>
          <a:p>
            <a:pPr algn="just" eaLnBrk="1" hangingPunct="1">
              <a:lnSpc>
                <a:spcPct val="80000"/>
              </a:lnSpc>
              <a:buFont typeface="Wingdings" panose="05000000000000000000" pitchFamily="2" charset="2"/>
              <a:buNone/>
            </a:pPr>
            <a:endParaRPr lang="zh-CN" altLang="en-US" sz="2400">
              <a:solidFill>
                <a:schemeClr val="tx2"/>
              </a:solidFill>
            </a:endParaRPr>
          </a:p>
          <a:p>
            <a:pPr algn="just" eaLnBrk="1" hangingPunct="1">
              <a:lnSpc>
                <a:spcPct val="80000"/>
              </a:lnSpc>
              <a:buFont typeface="Wingdings" panose="05000000000000000000" pitchFamily="2" charset="2"/>
              <a:buNone/>
            </a:pPr>
            <a:endParaRPr lang="zh-CN" altLang="en-US" sz="24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ChangeArrowheads="1"/>
          </p:cNvSpPr>
          <p:nvPr>
            <p:ph idx="1"/>
          </p:nvPr>
        </p:nvSpPr>
        <p:spPr>
          <a:xfrm>
            <a:off x="323850" y="115888"/>
            <a:ext cx="8351838" cy="6481762"/>
          </a:xfrm>
        </p:spPr>
        <p:txBody>
          <a:bodyPr/>
          <a:lstStyle/>
          <a:p>
            <a:pPr algn="just" eaLnBrk="1" hangingPunct="1">
              <a:buFont typeface="Wingdings" panose="05000000000000000000" pitchFamily="2" charset="2"/>
              <a:buNone/>
            </a:pPr>
            <a:r>
              <a:rPr lang="zh-CN" altLang="en-US" sz="2800">
                <a:solidFill>
                  <a:schemeClr val="tx2"/>
                </a:solidFill>
              </a:rPr>
              <a:t>例 </a:t>
            </a:r>
            <a:r>
              <a:rPr lang="en-US" altLang="zh-CN" sz="2800"/>
              <a:t>  </a:t>
            </a:r>
            <a:r>
              <a:rPr lang="zh-CN" altLang="en-US" sz="2800"/>
              <a:t>判断</a:t>
            </a:r>
            <a:r>
              <a:rPr lang="en-US" altLang="zh-CN" sz="2800"/>
              <a:t>P→(Q→R)</a:t>
            </a:r>
            <a:r>
              <a:rPr lang="zh-CN" altLang="en-US" sz="2800"/>
              <a:t>与（</a:t>
            </a:r>
            <a:r>
              <a:rPr lang="en-US" altLang="zh-CN" sz="2800"/>
              <a:t>P</a:t>
            </a:r>
            <a:r>
              <a:rPr lang="en-US" altLang="zh-CN" sz="2800">
                <a:sym typeface="Symbol" panose="05050102010706020507" pitchFamily="2" charset="2"/>
              </a:rPr>
              <a:t></a:t>
            </a:r>
            <a:r>
              <a:rPr lang="en-US" altLang="zh-CN" sz="2800"/>
              <a:t> Q</a:t>
            </a:r>
            <a:r>
              <a:rPr lang="zh-CN" altLang="en-US" sz="2800"/>
              <a:t>）→ </a:t>
            </a:r>
            <a:r>
              <a:rPr lang="en-US" altLang="zh-CN" sz="2800"/>
              <a:t>R</a:t>
            </a:r>
            <a:r>
              <a:rPr lang="zh-CN" altLang="en-US" sz="2800"/>
              <a:t>是否等价。</a:t>
            </a:r>
            <a:endParaRPr lang="zh-CN" altLang="en-US" sz="2800"/>
          </a:p>
          <a:p>
            <a:pPr algn="just" eaLnBrk="1" hangingPunct="1">
              <a:buFont typeface="Wingdings" panose="05000000000000000000" pitchFamily="2" charset="2"/>
              <a:buNone/>
            </a:pPr>
            <a:r>
              <a:rPr lang="zh-CN" altLang="en-US" sz="2800">
                <a:solidFill>
                  <a:schemeClr val="tx2"/>
                </a:solidFill>
              </a:rPr>
              <a:t>证明：</a:t>
            </a:r>
            <a:r>
              <a:rPr lang="zh-CN" altLang="en-US" sz="2800"/>
              <a:t>  利用求主合取范式的方法来判断。</a:t>
            </a:r>
            <a:endParaRPr lang="zh-CN" altLang="en-US" sz="2800"/>
          </a:p>
          <a:p>
            <a:pPr algn="just" eaLnBrk="1" hangingPunct="1">
              <a:buFont typeface="Wingdings" panose="05000000000000000000" pitchFamily="2" charset="2"/>
              <a:buNone/>
            </a:pPr>
            <a:r>
              <a:rPr lang="zh-CN" altLang="en-US" sz="2800"/>
              <a:t>由前知，</a:t>
            </a:r>
            <a:r>
              <a:rPr lang="en-US" altLang="zh-CN" sz="2800"/>
              <a:t>P→(Q→R)</a:t>
            </a:r>
            <a:r>
              <a:rPr lang="zh-CN" altLang="en-US" sz="2800"/>
              <a:t>的主合取范式为：</a:t>
            </a:r>
            <a:r>
              <a:rPr lang="en-US" altLang="zh-CN" sz="2800"/>
              <a:t>M</a:t>
            </a:r>
            <a:r>
              <a:rPr lang="en-US" altLang="zh-CN" sz="2800" baseline="-30000"/>
              <a:t>6</a:t>
            </a:r>
            <a:r>
              <a:rPr lang="zh-CN" altLang="en-US" sz="2800"/>
              <a:t>。</a:t>
            </a:r>
            <a:endParaRPr lang="zh-CN" altLang="en-US" sz="2800"/>
          </a:p>
          <a:p>
            <a:pPr algn="just" eaLnBrk="1" hangingPunct="1">
              <a:buFont typeface="Wingdings" panose="05000000000000000000" pitchFamily="2" charset="2"/>
              <a:buNone/>
            </a:pPr>
            <a:r>
              <a:rPr lang="zh-CN" altLang="en-US" sz="2800"/>
              <a:t>下面求（</a:t>
            </a:r>
            <a:r>
              <a:rPr lang="en-US" altLang="zh-CN" sz="2800"/>
              <a:t>P</a:t>
            </a:r>
            <a:r>
              <a:rPr lang="en-US" altLang="zh-CN" sz="2800">
                <a:sym typeface="Symbol" panose="05050102010706020507" pitchFamily="2" charset="2"/>
              </a:rPr>
              <a:t></a:t>
            </a:r>
            <a:r>
              <a:rPr lang="en-US" altLang="zh-CN" sz="2800"/>
              <a:t> Q</a:t>
            </a:r>
            <a:r>
              <a:rPr lang="zh-CN" altLang="en-US" sz="2800"/>
              <a:t>）→ </a:t>
            </a:r>
            <a:r>
              <a:rPr lang="en-US" altLang="zh-CN" sz="2800"/>
              <a:t>R</a:t>
            </a:r>
            <a:r>
              <a:rPr lang="zh-CN" altLang="en-US" sz="2800"/>
              <a:t>的主合取范式。</a:t>
            </a:r>
            <a:endParaRPr lang="zh-CN" altLang="en-US" sz="2800"/>
          </a:p>
          <a:p>
            <a:pPr algn="just" eaLnBrk="1" hangingPunct="1">
              <a:buFont typeface="Wingdings" panose="05000000000000000000" pitchFamily="2" charset="2"/>
              <a:buNone/>
            </a:pPr>
            <a:r>
              <a:rPr lang="zh-CN" altLang="en-US" sz="2800"/>
              <a:t>　（</a:t>
            </a:r>
            <a:r>
              <a:rPr lang="en-US" altLang="zh-CN" sz="2800"/>
              <a:t>P</a:t>
            </a:r>
            <a:r>
              <a:rPr lang="en-US" altLang="zh-CN" sz="2800">
                <a:sym typeface="Symbol" panose="05050102010706020507" pitchFamily="2" charset="2"/>
              </a:rPr>
              <a:t></a:t>
            </a:r>
            <a:r>
              <a:rPr lang="en-US" altLang="zh-CN" sz="2800"/>
              <a:t> Q</a:t>
            </a:r>
            <a:r>
              <a:rPr lang="zh-CN" altLang="en-US" sz="2800"/>
              <a:t>）→ </a:t>
            </a:r>
            <a:r>
              <a:rPr lang="en-US" altLang="zh-CN" sz="2800"/>
              <a:t>R</a:t>
            </a:r>
            <a:endParaRPr lang="en-US" altLang="zh-CN" sz="2800"/>
          </a:p>
          <a:p>
            <a:pPr algn="just" eaLnBrk="1" hangingPunct="1">
              <a:buFont typeface="Wingdings" panose="05000000000000000000" pitchFamily="2" charset="2"/>
              <a:buNone/>
            </a:pPr>
            <a:r>
              <a:rPr lang="en-US" altLang="zh-CN" sz="2800"/>
              <a:t> = </a:t>
            </a:r>
            <a:r>
              <a:rPr lang="en-US" altLang="zh-CN" sz="2800">
                <a:sym typeface="Symbol" panose="05050102010706020507" pitchFamily="2" charset="2"/>
              </a:rPr>
              <a:t></a:t>
            </a:r>
            <a:r>
              <a:rPr lang="zh-CN" altLang="en-US" sz="2800"/>
              <a:t>（</a:t>
            </a:r>
            <a:r>
              <a:rPr lang="en-US" altLang="zh-CN" sz="2800"/>
              <a:t>P</a:t>
            </a:r>
            <a:r>
              <a:rPr lang="en-US" altLang="zh-CN" sz="2800">
                <a:sym typeface="Symbol" panose="05050102010706020507" pitchFamily="2" charset="2"/>
              </a:rPr>
              <a:t></a:t>
            </a:r>
            <a:r>
              <a:rPr lang="en-US" altLang="zh-CN" sz="2800"/>
              <a:t> Q</a:t>
            </a:r>
            <a:r>
              <a:rPr lang="zh-CN" altLang="en-US" sz="2800"/>
              <a:t>）</a:t>
            </a:r>
            <a:r>
              <a:rPr lang="zh-CN" altLang="en-US" sz="2800">
                <a:sym typeface="Symbol" panose="05050102010706020507" pitchFamily="2" charset="2"/>
              </a:rPr>
              <a:t></a:t>
            </a:r>
            <a:r>
              <a:rPr lang="zh-CN" altLang="en-US" sz="2800"/>
              <a:t> </a:t>
            </a:r>
            <a:r>
              <a:rPr lang="en-US" altLang="zh-CN" sz="2800"/>
              <a:t>R</a:t>
            </a:r>
            <a:endParaRPr lang="en-US" altLang="zh-CN" sz="2800"/>
          </a:p>
          <a:p>
            <a:pPr algn="just" eaLnBrk="1" hangingPunct="1">
              <a:buFont typeface="Wingdings" panose="05000000000000000000" pitchFamily="2" charset="2"/>
              <a:buNone/>
            </a:pPr>
            <a:r>
              <a:rPr lang="en-US" altLang="zh-CN" sz="2800"/>
              <a:t>=</a:t>
            </a:r>
            <a:r>
              <a:rPr lang="zh-CN" altLang="en-US" sz="2800"/>
              <a:t>（</a:t>
            </a:r>
            <a:r>
              <a:rPr lang="zh-CN" altLang="en-US" sz="2800">
                <a:sym typeface="Symbol" panose="05050102010706020507" pitchFamily="2" charset="2"/>
              </a:rPr>
              <a:t></a:t>
            </a:r>
            <a:r>
              <a:rPr lang="zh-CN" altLang="en-US" sz="2800"/>
              <a:t> </a:t>
            </a:r>
            <a:r>
              <a:rPr lang="en-US" altLang="zh-CN" sz="2800"/>
              <a:t>P</a:t>
            </a:r>
            <a:r>
              <a:rPr lang="en-US" altLang="zh-CN" sz="2800">
                <a:sym typeface="Symbol" panose="05050102010706020507" pitchFamily="2" charset="2"/>
              </a:rPr>
              <a:t></a:t>
            </a:r>
            <a:r>
              <a:rPr lang="en-US" altLang="zh-CN" sz="2800"/>
              <a:t>Q</a:t>
            </a:r>
            <a:r>
              <a:rPr lang="zh-CN" altLang="en-US" sz="2800"/>
              <a:t>）</a:t>
            </a:r>
            <a:r>
              <a:rPr lang="zh-CN" altLang="en-US" sz="2800">
                <a:sym typeface="Symbol" panose="05050102010706020507" pitchFamily="2" charset="2"/>
              </a:rPr>
              <a:t></a:t>
            </a:r>
            <a:r>
              <a:rPr lang="en-US" altLang="zh-CN" sz="2800"/>
              <a:t>R</a:t>
            </a:r>
            <a:endParaRPr lang="en-US" altLang="zh-CN" sz="2800"/>
          </a:p>
          <a:p>
            <a:pPr algn="just" eaLnBrk="1" hangingPunct="1">
              <a:buFont typeface="Wingdings" panose="05000000000000000000" pitchFamily="2" charset="2"/>
              <a:buNone/>
            </a:pPr>
            <a:r>
              <a:rPr lang="en-US" altLang="zh-CN" sz="2800"/>
              <a:t>=</a:t>
            </a:r>
            <a:r>
              <a:rPr lang="zh-CN" altLang="en-US" sz="2800"/>
              <a:t>（</a:t>
            </a:r>
            <a:r>
              <a:rPr lang="zh-CN" altLang="en-US" sz="2800">
                <a:sym typeface="Symbol" panose="05050102010706020507" pitchFamily="2" charset="2"/>
              </a:rPr>
              <a:t></a:t>
            </a:r>
            <a:r>
              <a:rPr lang="zh-CN" altLang="en-US" sz="2800"/>
              <a:t> </a:t>
            </a:r>
            <a:r>
              <a:rPr lang="en-US" altLang="zh-CN" sz="2800"/>
              <a:t>P</a:t>
            </a:r>
            <a:r>
              <a:rPr lang="en-US" altLang="zh-CN" sz="2800">
                <a:sym typeface="Symbol" panose="05050102010706020507" pitchFamily="2" charset="2"/>
              </a:rPr>
              <a:t></a:t>
            </a:r>
            <a:r>
              <a:rPr lang="en-US" altLang="zh-CN" sz="2800"/>
              <a:t>R</a:t>
            </a:r>
            <a:r>
              <a:rPr lang="zh-CN" altLang="en-US" sz="2800"/>
              <a:t>）</a:t>
            </a:r>
            <a:r>
              <a:rPr lang="zh-CN" altLang="en-US" sz="2800">
                <a:sym typeface="Symbol" panose="05050102010706020507" pitchFamily="2" charset="2"/>
              </a:rPr>
              <a:t></a:t>
            </a:r>
            <a:r>
              <a:rPr lang="zh-CN" altLang="en-US" sz="2800"/>
              <a:t>（</a:t>
            </a:r>
            <a:r>
              <a:rPr lang="zh-CN" altLang="en-US" sz="2800">
                <a:sym typeface="Symbol" panose="05050102010706020507" pitchFamily="2" charset="2"/>
              </a:rPr>
              <a:t></a:t>
            </a:r>
            <a:r>
              <a:rPr lang="en-US" altLang="zh-CN" sz="2800"/>
              <a:t>Q</a:t>
            </a:r>
            <a:r>
              <a:rPr lang="en-US" altLang="zh-CN" sz="2800">
                <a:sym typeface="Symbol" panose="05050102010706020507" pitchFamily="2" charset="2"/>
              </a:rPr>
              <a:t></a:t>
            </a:r>
            <a:r>
              <a:rPr lang="en-US" altLang="zh-CN" sz="2800"/>
              <a:t>R</a:t>
            </a:r>
            <a:r>
              <a:rPr lang="zh-CN" altLang="en-US" sz="2800"/>
              <a:t>）</a:t>
            </a:r>
            <a:endParaRPr lang="zh-CN" altLang="en-US" sz="2800"/>
          </a:p>
          <a:p>
            <a:pPr algn="just" eaLnBrk="1" hangingPunct="1">
              <a:buFont typeface="Wingdings" panose="05000000000000000000" pitchFamily="2" charset="2"/>
              <a:buNone/>
            </a:pPr>
            <a:r>
              <a:rPr lang="en-US" altLang="zh-CN" sz="2800"/>
              <a:t>=</a:t>
            </a:r>
            <a:r>
              <a:rPr lang="zh-CN" altLang="en-US" sz="2800"/>
              <a:t>（</a:t>
            </a:r>
            <a:r>
              <a:rPr lang="zh-CN" altLang="en-US" sz="2800">
                <a:sym typeface="Symbol" panose="05050102010706020507" pitchFamily="2" charset="2"/>
              </a:rPr>
              <a:t></a:t>
            </a:r>
            <a:r>
              <a:rPr lang="zh-CN" altLang="en-US" sz="2800"/>
              <a:t> </a:t>
            </a:r>
            <a:r>
              <a:rPr lang="en-US" altLang="zh-CN" sz="2800"/>
              <a:t>P</a:t>
            </a:r>
            <a:r>
              <a:rPr lang="en-US" altLang="zh-CN" sz="2800">
                <a:sym typeface="Symbol" panose="05050102010706020507" pitchFamily="2" charset="2"/>
              </a:rPr>
              <a:t></a:t>
            </a:r>
            <a:r>
              <a:rPr lang="zh-CN" altLang="en-US" sz="2800"/>
              <a:t>（</a:t>
            </a:r>
            <a:r>
              <a:rPr lang="en-US" altLang="zh-CN" sz="2800"/>
              <a:t>Q</a:t>
            </a:r>
            <a:r>
              <a:rPr lang="en-US" altLang="zh-CN" sz="2800">
                <a:sym typeface="Symbol" panose="05050102010706020507" pitchFamily="2" charset="2"/>
              </a:rPr>
              <a:t></a:t>
            </a:r>
            <a:r>
              <a:rPr lang="en-US" altLang="zh-CN" sz="2800"/>
              <a:t>Q</a:t>
            </a:r>
            <a:r>
              <a:rPr lang="zh-CN" altLang="en-US" sz="2800"/>
              <a:t>）</a:t>
            </a:r>
            <a:r>
              <a:rPr lang="zh-CN" altLang="en-US" sz="2800">
                <a:sym typeface="Symbol" panose="05050102010706020507" pitchFamily="2" charset="2"/>
              </a:rPr>
              <a:t></a:t>
            </a:r>
            <a:r>
              <a:rPr lang="en-US" altLang="zh-CN" sz="2800"/>
              <a:t>R</a:t>
            </a:r>
            <a:r>
              <a:rPr lang="zh-CN" altLang="en-US" sz="2800"/>
              <a:t>）</a:t>
            </a:r>
            <a:r>
              <a:rPr lang="zh-CN" altLang="en-US" sz="2800">
                <a:sym typeface="Symbol" panose="05050102010706020507" pitchFamily="2" charset="2"/>
              </a:rPr>
              <a:t></a:t>
            </a:r>
            <a:r>
              <a:rPr lang="zh-CN" altLang="en-US" sz="2800"/>
              <a:t>（（</a:t>
            </a:r>
            <a:r>
              <a:rPr lang="en-US" altLang="zh-CN" sz="2800"/>
              <a:t>P</a:t>
            </a:r>
            <a:r>
              <a:rPr lang="en-US" altLang="zh-CN" sz="2800">
                <a:sym typeface="Symbol" panose="05050102010706020507" pitchFamily="2" charset="2"/>
              </a:rPr>
              <a:t></a:t>
            </a:r>
            <a:r>
              <a:rPr lang="en-US" altLang="zh-CN" sz="2800"/>
              <a:t>P</a:t>
            </a:r>
            <a:r>
              <a:rPr lang="zh-CN" altLang="en-US" sz="2800"/>
              <a:t>）</a:t>
            </a:r>
            <a:r>
              <a:rPr lang="zh-CN" altLang="en-US" sz="2800">
                <a:sym typeface="Symbol" panose="05050102010706020507" pitchFamily="2" charset="2"/>
              </a:rPr>
              <a:t></a:t>
            </a:r>
            <a:r>
              <a:rPr lang="en-US" altLang="zh-CN" sz="2800"/>
              <a:t>Q</a:t>
            </a:r>
            <a:r>
              <a:rPr lang="en-US" altLang="zh-CN" sz="2800">
                <a:sym typeface="Symbol" panose="05050102010706020507" pitchFamily="2" charset="2"/>
              </a:rPr>
              <a:t></a:t>
            </a:r>
            <a:r>
              <a:rPr lang="en-US" altLang="zh-CN" sz="2800"/>
              <a:t>R</a:t>
            </a:r>
            <a:r>
              <a:rPr lang="zh-CN" altLang="en-US" sz="2800"/>
              <a:t>）</a:t>
            </a:r>
            <a:endParaRPr lang="zh-CN" altLang="en-US" sz="2800"/>
          </a:p>
          <a:p>
            <a:pPr algn="just" eaLnBrk="1" hangingPunct="1">
              <a:buFont typeface="Wingdings" panose="05000000000000000000" pitchFamily="2" charset="2"/>
              <a:buNone/>
            </a:pPr>
            <a:r>
              <a:rPr lang="en-US" altLang="zh-CN" sz="2800"/>
              <a:t>=</a:t>
            </a:r>
            <a:r>
              <a:rPr lang="zh-CN" altLang="en-US" sz="2800"/>
              <a:t>（</a:t>
            </a:r>
            <a:r>
              <a:rPr lang="zh-CN" altLang="en-US" sz="2800">
                <a:sym typeface="Symbol" panose="05050102010706020507" pitchFamily="2" charset="2"/>
              </a:rPr>
              <a:t></a:t>
            </a:r>
            <a:r>
              <a:rPr lang="zh-CN" altLang="en-US" sz="2800"/>
              <a:t> </a:t>
            </a:r>
            <a:r>
              <a:rPr lang="en-US" altLang="zh-CN" sz="2800"/>
              <a:t>P</a:t>
            </a:r>
            <a:r>
              <a:rPr lang="en-US" altLang="zh-CN" sz="2800">
                <a:sym typeface="Symbol" panose="05050102010706020507" pitchFamily="2" charset="2"/>
              </a:rPr>
              <a:t></a:t>
            </a:r>
            <a:r>
              <a:rPr lang="en-US" altLang="zh-CN" sz="2800"/>
              <a:t>Q</a:t>
            </a:r>
            <a:r>
              <a:rPr lang="en-US" altLang="zh-CN" sz="2800">
                <a:sym typeface="Symbol" panose="05050102010706020507" pitchFamily="2" charset="2"/>
              </a:rPr>
              <a:t></a:t>
            </a:r>
            <a:r>
              <a:rPr lang="en-US" altLang="zh-CN" sz="2800"/>
              <a:t>R</a:t>
            </a:r>
            <a:r>
              <a:rPr lang="zh-CN" altLang="en-US" sz="2800"/>
              <a:t>） </a:t>
            </a:r>
            <a:r>
              <a:rPr lang="zh-CN" altLang="en-US" sz="2800">
                <a:sym typeface="Symbol" panose="05050102010706020507" pitchFamily="2" charset="2"/>
              </a:rPr>
              <a:t></a:t>
            </a:r>
            <a:r>
              <a:rPr lang="zh-CN" altLang="en-US" sz="2800"/>
              <a:t>（</a:t>
            </a:r>
            <a:r>
              <a:rPr lang="zh-CN" altLang="en-US" sz="2800">
                <a:sym typeface="Symbol" panose="05050102010706020507" pitchFamily="2" charset="2"/>
              </a:rPr>
              <a:t></a:t>
            </a:r>
            <a:r>
              <a:rPr lang="zh-CN" altLang="en-US" sz="2800"/>
              <a:t> </a:t>
            </a:r>
            <a:r>
              <a:rPr lang="en-US" altLang="zh-CN" sz="2800"/>
              <a:t>P</a:t>
            </a:r>
            <a:r>
              <a:rPr lang="en-US" altLang="zh-CN" sz="2800">
                <a:sym typeface="Symbol" panose="05050102010706020507" pitchFamily="2" charset="2"/>
              </a:rPr>
              <a:t></a:t>
            </a:r>
            <a:r>
              <a:rPr lang="en-US" altLang="zh-CN" sz="2800"/>
              <a:t>Q</a:t>
            </a:r>
            <a:r>
              <a:rPr lang="en-US" altLang="zh-CN" sz="2800">
                <a:sym typeface="Symbol" panose="05050102010706020507" pitchFamily="2" charset="2"/>
              </a:rPr>
              <a:t></a:t>
            </a:r>
            <a:r>
              <a:rPr lang="en-US" altLang="zh-CN" sz="2800"/>
              <a:t>R</a:t>
            </a:r>
            <a:r>
              <a:rPr lang="zh-CN" altLang="en-US" sz="2800"/>
              <a:t>） </a:t>
            </a:r>
            <a:r>
              <a:rPr lang="zh-CN" altLang="en-US" sz="2800">
                <a:sym typeface="Symbol" panose="05050102010706020507" pitchFamily="2" charset="2"/>
              </a:rPr>
              <a:t></a:t>
            </a:r>
            <a:r>
              <a:rPr lang="zh-CN" altLang="en-US" sz="2800"/>
              <a:t>（</a:t>
            </a:r>
            <a:r>
              <a:rPr lang="en-US" altLang="zh-CN" sz="2800"/>
              <a:t>P</a:t>
            </a:r>
            <a:r>
              <a:rPr lang="en-US" altLang="zh-CN" sz="2800">
                <a:sym typeface="Symbol" panose="05050102010706020507" pitchFamily="2" charset="2"/>
              </a:rPr>
              <a:t></a:t>
            </a:r>
            <a:r>
              <a:rPr lang="en-US" altLang="zh-CN" sz="2800"/>
              <a:t>Q</a:t>
            </a:r>
            <a:r>
              <a:rPr lang="en-US" altLang="zh-CN" sz="2800">
                <a:sym typeface="Symbol" panose="05050102010706020507" pitchFamily="2" charset="2"/>
              </a:rPr>
              <a:t></a:t>
            </a:r>
            <a:r>
              <a:rPr lang="en-US" altLang="zh-CN" sz="2800"/>
              <a:t>R</a:t>
            </a:r>
            <a:r>
              <a:rPr lang="zh-CN" altLang="en-US" sz="2800"/>
              <a:t>）    </a:t>
            </a:r>
            <a:endParaRPr lang="zh-CN" altLang="en-US" sz="2800"/>
          </a:p>
          <a:p>
            <a:pPr algn="just" eaLnBrk="1" hangingPunct="1">
              <a:buFont typeface="Wingdings" panose="05000000000000000000" pitchFamily="2" charset="2"/>
              <a:buNone/>
            </a:pPr>
            <a:r>
              <a:rPr lang="en-US" altLang="zh-CN" sz="2800"/>
              <a:t>= M</a:t>
            </a:r>
            <a:r>
              <a:rPr lang="en-US" altLang="zh-CN" sz="2800" baseline="-30000"/>
              <a:t>2 </a:t>
            </a:r>
            <a:r>
              <a:rPr lang="en-US" altLang="zh-CN" sz="2800">
                <a:sym typeface="Symbol" panose="05050102010706020507" pitchFamily="2" charset="2"/>
              </a:rPr>
              <a:t></a:t>
            </a:r>
            <a:r>
              <a:rPr lang="en-US" altLang="zh-CN" sz="2800"/>
              <a:t> M</a:t>
            </a:r>
            <a:r>
              <a:rPr lang="en-US" altLang="zh-CN" sz="2800" baseline="-30000"/>
              <a:t>4 </a:t>
            </a:r>
            <a:r>
              <a:rPr lang="en-US" altLang="zh-CN" sz="2800">
                <a:sym typeface="Symbol" panose="05050102010706020507" pitchFamily="2" charset="2"/>
              </a:rPr>
              <a:t></a:t>
            </a:r>
            <a:r>
              <a:rPr lang="en-US" altLang="zh-CN" sz="2800"/>
              <a:t> M</a:t>
            </a:r>
            <a:r>
              <a:rPr lang="en-US" altLang="zh-CN" sz="2800" baseline="-30000"/>
              <a:t>6</a:t>
            </a:r>
            <a:endParaRPr lang="en-US" altLang="zh-CN" sz="2800"/>
          </a:p>
          <a:p>
            <a:pPr algn="just" eaLnBrk="1" hangingPunct="1">
              <a:buFont typeface="Wingdings" panose="05000000000000000000" pitchFamily="2" charset="2"/>
              <a:buNone/>
            </a:pPr>
            <a:r>
              <a:rPr lang="zh-CN" altLang="en-US" sz="2800"/>
              <a:t>二者的主合取范式不相同，这两个公式不等价。</a:t>
            </a:r>
            <a:endParaRPr lang="zh-CN" altLang="en-US" sz="28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 calcmode="lin" valueType="num">
                                      <p:cBhvr additive="base">
                                        <p:cTn id="6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68313" y="333375"/>
            <a:ext cx="7772400" cy="646113"/>
          </a:xfrm>
        </p:spPr>
        <p:txBody>
          <a:bodyPr/>
          <a:lstStyle/>
          <a:p>
            <a:pPr eaLnBrk="1" hangingPunct="1"/>
            <a:r>
              <a:rPr lang="en-US" altLang="zh-CN" sz="3600" b="1">
                <a:latin typeface="Times New Roman" panose="02020603050405020304" pitchFamily="18" charset="0"/>
              </a:rPr>
              <a:t>3</a:t>
            </a:r>
            <a:r>
              <a:rPr lang="zh-CN" altLang="en-US" sz="3600" b="1">
                <a:latin typeface="Times New Roman" panose="02020603050405020304" pitchFamily="18" charset="0"/>
              </a:rPr>
              <a:t>、公式 </a:t>
            </a:r>
            <a:endParaRPr lang="zh-CN" altLang="en-US" sz="3600" b="1">
              <a:latin typeface="Times New Roman" panose="02020603050405020304" pitchFamily="18" charset="0"/>
            </a:endParaRPr>
          </a:p>
        </p:txBody>
      </p:sp>
      <p:sp>
        <p:nvSpPr>
          <p:cNvPr id="50178" name="Rectangle 3"/>
          <p:cNvSpPr>
            <a:spLocks noGrp="1" noChangeArrowheads="1"/>
          </p:cNvSpPr>
          <p:nvPr>
            <p:ph type="body" idx="1"/>
          </p:nvPr>
        </p:nvSpPr>
        <p:spPr>
          <a:xfrm>
            <a:off x="539750" y="1371600"/>
            <a:ext cx="8135938" cy="4800600"/>
          </a:xfrm>
        </p:spPr>
        <p:txBody>
          <a:bodyPr/>
          <a:lstStyle/>
          <a:p>
            <a:pPr marL="0" indent="0" eaLnBrk="1" hangingPunct="1">
              <a:lnSpc>
                <a:spcPct val="125000"/>
              </a:lnSpc>
              <a:spcBef>
                <a:spcPct val="50000"/>
              </a:spcBef>
              <a:tabLst>
                <a:tab pos="1149350" algn="l"/>
                <a:tab pos="1995170" algn="l"/>
              </a:tabLst>
            </a:pPr>
            <a:r>
              <a:rPr lang="zh-CN" altLang="en-US" sz="3300" dirty="0"/>
              <a:t>我们用大写的英文字母</a:t>
            </a:r>
            <a:r>
              <a:rPr lang="en-US" altLang="zh-CN" sz="3300" dirty="0"/>
              <a:t>P，Q，R，…</a:t>
            </a:r>
            <a:r>
              <a:rPr lang="zh-CN" altLang="en-US" sz="3300" dirty="0"/>
              <a:t>等代表一个抽象的命题，或称为</a:t>
            </a:r>
            <a:r>
              <a:rPr lang="zh-CN" altLang="en-US" sz="3300" u="sng" dirty="0">
                <a:solidFill>
                  <a:schemeClr val="tx2"/>
                </a:solidFill>
              </a:rPr>
              <a:t>命题符号</a:t>
            </a:r>
            <a:r>
              <a:rPr lang="zh-CN" altLang="en-US" sz="3300" dirty="0"/>
              <a:t>。</a:t>
            </a:r>
            <a:endParaRPr lang="zh-CN" altLang="en-US" sz="3300" dirty="0"/>
          </a:p>
          <a:p>
            <a:pPr marL="0" indent="0" eaLnBrk="1" hangingPunct="1">
              <a:lnSpc>
                <a:spcPct val="125000"/>
              </a:lnSpc>
              <a:spcBef>
                <a:spcPct val="50000"/>
              </a:spcBef>
              <a:tabLst>
                <a:tab pos="1149350" algn="l"/>
                <a:tab pos="1995170" algn="l"/>
              </a:tabLst>
            </a:pPr>
            <a:r>
              <a:rPr lang="zh-CN" altLang="en-US" sz="3300" dirty="0">
                <a:solidFill>
                  <a:schemeClr val="tx2"/>
                </a:solidFill>
              </a:rPr>
              <a:t>定义</a:t>
            </a:r>
            <a:r>
              <a:rPr lang="en-US" altLang="zh-CN" sz="3300" dirty="0">
                <a:solidFill>
                  <a:schemeClr val="tx2"/>
                </a:solidFill>
              </a:rPr>
              <a:t>3</a:t>
            </a:r>
            <a:r>
              <a:rPr lang="zh-CN" altLang="en-US" sz="3300" dirty="0">
                <a:solidFill>
                  <a:schemeClr val="tx2"/>
                </a:solidFill>
              </a:rPr>
              <a:t>.</a:t>
            </a:r>
            <a:r>
              <a:rPr lang="en-US" altLang="zh-CN" sz="3300" dirty="0">
                <a:solidFill>
                  <a:schemeClr val="tx2"/>
                </a:solidFill>
              </a:rPr>
              <a:t>1</a:t>
            </a:r>
            <a:r>
              <a:rPr lang="zh-CN" altLang="en-US" sz="3300" dirty="0">
                <a:solidFill>
                  <a:schemeClr val="tx2"/>
                </a:solidFill>
              </a:rPr>
              <a:t>.</a:t>
            </a:r>
            <a:r>
              <a:rPr lang="en-US" altLang="zh-CN" sz="3300" dirty="0">
                <a:solidFill>
                  <a:schemeClr val="tx2"/>
                </a:solidFill>
              </a:rPr>
              <a:t>6</a:t>
            </a:r>
            <a:r>
              <a:rPr lang="zh-CN" altLang="en-US" sz="3300" dirty="0"/>
              <a:t>  命题符号称为原子。</a:t>
            </a:r>
            <a:endParaRPr lang="zh-CN" altLang="en-US" sz="3300" dirty="0"/>
          </a:p>
          <a:p>
            <a:pPr marL="0" indent="0" eaLnBrk="1" hangingPunct="1">
              <a:lnSpc>
                <a:spcPct val="125000"/>
              </a:lnSpc>
              <a:spcBef>
                <a:spcPct val="50000"/>
              </a:spcBef>
              <a:tabLst>
                <a:tab pos="1149350" algn="l"/>
                <a:tab pos="1995170" algn="l"/>
              </a:tabLst>
            </a:pPr>
            <a:r>
              <a:rPr lang="zh-CN" altLang="en-US" sz="3300" dirty="0">
                <a:solidFill>
                  <a:schemeClr val="tx2"/>
                </a:solidFill>
              </a:rPr>
              <a:t>例如：</a:t>
            </a:r>
            <a:r>
              <a:rPr lang="en-US" altLang="zh-CN" sz="3300" dirty="0"/>
              <a:t>P</a:t>
            </a:r>
            <a:r>
              <a:rPr lang="zh-CN" altLang="en-US" sz="3300" dirty="0"/>
              <a:t>，</a:t>
            </a:r>
            <a:r>
              <a:rPr lang="en-US" altLang="zh-CN" sz="3300" dirty="0"/>
              <a:t>Q，S，…</a:t>
            </a:r>
            <a:r>
              <a:rPr lang="zh-CN" altLang="en-US" sz="3300" dirty="0"/>
              <a:t>等都是原子。 </a:t>
            </a:r>
            <a:endParaRPr lang="zh-CN" altLang="en-US" sz="33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76200" y="115888"/>
            <a:ext cx="7772400" cy="823912"/>
          </a:xfrm>
        </p:spPr>
        <p:txBody>
          <a:bodyPr/>
          <a:lstStyle/>
          <a:p>
            <a:pPr eaLnBrk="1" hangingPunct="1">
              <a:defRPr/>
            </a:pPr>
            <a:r>
              <a:rPr lang="zh-CN" altLang="en-US" sz="3200" b="1" dirty="0">
                <a:latin typeface="宋体" panose="02010600030101010101" pitchFamily="2" charset="-122"/>
              </a:rPr>
              <a:t>定义</a:t>
            </a:r>
            <a:r>
              <a:rPr lang="en-US" altLang="zh-CN" sz="3200" b="1" dirty="0">
                <a:latin typeface="Times New Roman" panose="02020603050405020304" pitchFamily="18" charset="0"/>
              </a:rPr>
              <a:t>3</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1</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7</a:t>
            </a:r>
            <a:r>
              <a:rPr lang="zh-CN" altLang="en-US" b="1" dirty="0">
                <a:latin typeface="Times New Roman" panose="02020603050405020304" pitchFamily="18" charset="0"/>
              </a:rPr>
              <a:t> </a:t>
            </a:r>
            <a:r>
              <a:rPr lang="zh-CN" altLang="en-US" sz="3600" b="1" dirty="0">
                <a:effectLst>
                  <a:outerShdw blurRad="38100" dist="38100" dir="2700000" algn="tl">
                    <a:srgbClr val="000000"/>
                  </a:outerShdw>
                </a:effectLst>
              </a:rPr>
              <a:t>命题公式</a:t>
            </a:r>
            <a:endParaRPr lang="zh-CN" altLang="en-US" sz="3600" b="1" dirty="0">
              <a:effectLst>
                <a:outerShdw blurRad="38100" dist="38100" dir="2700000" algn="tl">
                  <a:srgbClr val="000000"/>
                </a:outerShdw>
              </a:effectLst>
            </a:endParaRPr>
          </a:p>
        </p:txBody>
      </p:sp>
      <p:sp>
        <p:nvSpPr>
          <p:cNvPr id="108547" name="Rectangle 3"/>
          <p:cNvSpPr>
            <a:spLocks noGrp="1" noChangeArrowheads="1"/>
          </p:cNvSpPr>
          <p:nvPr>
            <p:ph type="body" idx="1"/>
          </p:nvPr>
        </p:nvSpPr>
        <p:spPr>
          <a:xfrm>
            <a:off x="304800" y="1052513"/>
            <a:ext cx="8839200" cy="5400675"/>
          </a:xfrm>
        </p:spPr>
        <p:txBody>
          <a:bodyPr/>
          <a:lstStyle/>
          <a:p>
            <a:pPr marL="377825" indent="-377825" eaLnBrk="1" hangingPunct="1">
              <a:lnSpc>
                <a:spcPct val="110000"/>
              </a:lnSpc>
              <a:tabLst>
                <a:tab pos="1042670" algn="l"/>
                <a:tab pos="1995170" algn="l"/>
              </a:tabLst>
            </a:pPr>
            <a:r>
              <a:rPr lang="zh-CN" altLang="en-US" sz="3300"/>
              <a:t>命题逻辑中的公式，是如下定义的一个        </a:t>
            </a:r>
            <a:r>
              <a:rPr lang="zh-CN" altLang="en-US" sz="3300">
                <a:solidFill>
                  <a:srgbClr val="FFFF00"/>
                </a:solidFill>
              </a:rPr>
              <a:t>符号串</a:t>
            </a:r>
            <a:r>
              <a:rPr lang="zh-CN" altLang="en-US" sz="3300"/>
              <a:t>：</a:t>
            </a:r>
            <a:endParaRPr lang="zh-CN" altLang="en-US" sz="3300"/>
          </a:p>
          <a:p>
            <a:pPr marL="377825" indent="-377825" eaLnBrk="1" hangingPunct="1">
              <a:lnSpc>
                <a:spcPct val="110000"/>
              </a:lnSpc>
              <a:buFont typeface="Wingdings" panose="05000000000000000000" pitchFamily="2" charset="2"/>
              <a:buNone/>
              <a:tabLst>
                <a:tab pos="1042670" algn="l"/>
                <a:tab pos="1995170" algn="l"/>
              </a:tabLst>
            </a:pPr>
            <a:r>
              <a:rPr lang="zh-CN" altLang="en-US" sz="3300">
                <a:solidFill>
                  <a:schemeClr val="tx2"/>
                </a:solidFill>
              </a:rPr>
              <a:t>	(1)	</a:t>
            </a:r>
            <a:r>
              <a:rPr lang="zh-CN" altLang="en-US" sz="3300"/>
              <a:t>原子是公式；</a:t>
            </a:r>
            <a:endParaRPr lang="zh-CN" altLang="en-US" sz="3300"/>
          </a:p>
          <a:p>
            <a:pPr marL="377825" indent="-377825" eaLnBrk="1" hangingPunct="1">
              <a:lnSpc>
                <a:spcPct val="110000"/>
              </a:lnSpc>
              <a:buFont typeface="Wingdings" panose="05000000000000000000" pitchFamily="2" charset="2"/>
              <a:buNone/>
              <a:tabLst>
                <a:tab pos="1042670" algn="l"/>
                <a:tab pos="1995170" algn="l"/>
              </a:tabLst>
            </a:pPr>
            <a:r>
              <a:rPr lang="zh-CN" altLang="en-US" sz="3300"/>
              <a:t>	</a:t>
            </a:r>
            <a:r>
              <a:rPr lang="zh-CN" altLang="en-US" sz="3300">
                <a:solidFill>
                  <a:schemeClr val="tx2"/>
                </a:solidFill>
              </a:rPr>
              <a:t>(2)	</a:t>
            </a:r>
            <a:r>
              <a:rPr lang="zh-CN" altLang="en-US" sz="3300"/>
              <a:t>0、1是公式； </a:t>
            </a:r>
            <a:endParaRPr lang="zh-CN" altLang="en-US" sz="3300"/>
          </a:p>
          <a:p>
            <a:pPr marL="377825" indent="-377825" eaLnBrk="1" hangingPunct="1">
              <a:lnSpc>
                <a:spcPct val="110000"/>
              </a:lnSpc>
              <a:buFont typeface="Wingdings" panose="05000000000000000000" pitchFamily="2" charset="2"/>
              <a:buNone/>
              <a:tabLst>
                <a:tab pos="1042670" algn="l"/>
                <a:tab pos="1995170" algn="l"/>
              </a:tabLst>
            </a:pPr>
            <a:r>
              <a:rPr lang="zh-CN" altLang="en-US" sz="3300"/>
              <a:t>	</a:t>
            </a:r>
            <a:r>
              <a:rPr lang="zh-CN" altLang="en-US" sz="3300">
                <a:solidFill>
                  <a:schemeClr val="tx2"/>
                </a:solidFill>
              </a:rPr>
              <a:t>(3)	</a:t>
            </a:r>
            <a:r>
              <a:rPr lang="zh-CN" altLang="en-US" sz="3300"/>
              <a:t>若</a:t>
            </a:r>
            <a:r>
              <a:rPr lang="en-US" altLang="zh-CN" sz="3300"/>
              <a:t>G，H</a:t>
            </a:r>
            <a:r>
              <a:rPr lang="zh-CN" altLang="en-US" sz="3300"/>
              <a:t>是公式，则(</a:t>
            </a:r>
            <a:r>
              <a:rPr lang="zh-CN" altLang="en-US" sz="3300">
                <a:sym typeface="Symbol" panose="05050102010706020507" pitchFamily="2" charset="2"/>
              </a:rPr>
              <a:t></a:t>
            </a:r>
            <a:r>
              <a:rPr lang="en-US" altLang="zh-CN" sz="3300"/>
              <a:t>G)，(G</a:t>
            </a:r>
            <a:r>
              <a:rPr lang="en-US" altLang="zh-CN" sz="3300">
                <a:sym typeface="Symbol" panose="05050102010706020507" pitchFamily="2" charset="2"/>
              </a:rPr>
              <a:t></a:t>
            </a:r>
            <a:r>
              <a:rPr lang="en-US" altLang="zh-CN" sz="3300"/>
              <a:t>H)，	(G</a:t>
            </a:r>
            <a:r>
              <a:rPr lang="en-US" altLang="zh-CN" sz="3300">
                <a:sym typeface="Symbol" panose="05050102010706020507" pitchFamily="2" charset="2"/>
              </a:rPr>
              <a:t></a:t>
            </a:r>
            <a:r>
              <a:rPr lang="en-US" altLang="zh-CN" sz="3300"/>
              <a:t>H)，(G</a:t>
            </a:r>
            <a:r>
              <a:rPr lang="en-US" altLang="zh-CN" sz="3300">
                <a:sym typeface="Symbol" panose="05050102010706020507" pitchFamily="2" charset="2"/>
              </a:rPr>
              <a:t></a:t>
            </a:r>
            <a:r>
              <a:rPr lang="en-US" altLang="zh-CN" sz="3300"/>
              <a:t>H)，(G</a:t>
            </a:r>
            <a:r>
              <a:rPr lang="en-US" altLang="zh-CN" sz="3300">
                <a:sym typeface="Symbol" panose="05050102010706020507" pitchFamily="2" charset="2"/>
              </a:rPr>
              <a:t></a:t>
            </a:r>
            <a:r>
              <a:rPr lang="en-US" altLang="zh-CN" sz="3300"/>
              <a:t>H)</a:t>
            </a:r>
            <a:r>
              <a:rPr lang="zh-CN" altLang="en-US" sz="3300"/>
              <a:t>是公式；</a:t>
            </a:r>
            <a:endParaRPr lang="zh-CN" altLang="en-US" sz="3300"/>
          </a:p>
          <a:p>
            <a:pPr marL="377825" indent="-377825" eaLnBrk="1" hangingPunct="1">
              <a:lnSpc>
                <a:spcPct val="110000"/>
              </a:lnSpc>
              <a:buFont typeface="Wingdings" panose="05000000000000000000" pitchFamily="2" charset="2"/>
              <a:buNone/>
              <a:tabLst>
                <a:tab pos="1042670" algn="l"/>
                <a:tab pos="1995170" algn="l"/>
              </a:tabLst>
            </a:pPr>
            <a:r>
              <a:rPr lang="zh-CN" altLang="en-US" sz="3300">
                <a:solidFill>
                  <a:schemeClr val="tx2"/>
                </a:solidFill>
              </a:rPr>
              <a:t>	(4)	</a:t>
            </a:r>
            <a:r>
              <a:rPr lang="zh-CN" altLang="en-US" sz="3300"/>
              <a:t>所有公式都是</a:t>
            </a:r>
            <a:r>
              <a:rPr lang="zh-CN" altLang="en-US" sz="3300">
                <a:solidFill>
                  <a:schemeClr val="tx2"/>
                </a:solidFill>
              </a:rPr>
              <a:t>有限次</a:t>
            </a:r>
            <a:r>
              <a:rPr lang="zh-CN" altLang="en-US" sz="3300"/>
              <a:t>使用(1)，(2)，(3)</a:t>
            </a:r>
            <a:br>
              <a:rPr lang="zh-CN" altLang="en-US" sz="3300"/>
            </a:br>
            <a:r>
              <a:rPr lang="zh-CN" altLang="en-US" sz="3300"/>
              <a:t>	得到的符号串。</a:t>
            </a:r>
            <a:endParaRPr lang="en-US" altLang="zh-CN" sz="3300"/>
          </a:p>
          <a:p>
            <a:pPr marL="377825" indent="-377825" eaLnBrk="1" hangingPunct="1">
              <a:lnSpc>
                <a:spcPct val="110000"/>
              </a:lnSpc>
              <a:buFont typeface="Wingdings" panose="05000000000000000000" pitchFamily="2" charset="2"/>
              <a:buNone/>
              <a:tabLst>
                <a:tab pos="1042670" algn="l"/>
                <a:tab pos="1995170" algn="l"/>
              </a:tabLst>
            </a:pP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ppt_x"/>
                                          </p:val>
                                        </p:tav>
                                        <p:tav tm="100000">
                                          <p:val>
                                            <p:strVal val="#ppt_x"/>
                                          </p:val>
                                        </p:tav>
                                      </p:tavLst>
                                    </p:anim>
                                    <p:anim calcmode="lin" valueType="num">
                                      <p:cBhvr additive="base">
                                        <p:cTn id="8" dur="500" fill="hold"/>
                                        <p:tgtEl>
                                          <p:spTgt spid="1085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108547">
                                            <p:txEl>
                                              <p:pRg st="0" end="0"/>
                                            </p:txEl>
                                          </p:spTgt>
                                        </p:tgtEl>
                                        <p:attrNameLst>
                                          <p:attrName>style.visibility</p:attrName>
                                        </p:attrNameLst>
                                      </p:cBhvr>
                                      <p:to>
                                        <p:strVal val="visible"/>
                                      </p:to>
                                    </p:set>
                                    <p:animEffect transition="in" filter="fade">
                                      <p:cBhvr>
                                        <p:cTn id="13" dur="1000"/>
                                        <p:tgtEl>
                                          <p:spTgt spid="108547">
                                            <p:txEl>
                                              <p:pRg st="0" end="0"/>
                                            </p:txEl>
                                          </p:spTgt>
                                        </p:tgtEl>
                                      </p:cBhvr>
                                    </p:animEffect>
                                    <p:anim calcmode="lin" valueType="num">
                                      <p:cBhvr>
                                        <p:cTn id="14" dur="10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08547">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854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108547">
                                            <p:txEl>
                                              <p:pRg st="1" end="1"/>
                                            </p:txEl>
                                          </p:spTgt>
                                        </p:tgtEl>
                                        <p:attrNameLst>
                                          <p:attrName>style.visibility</p:attrName>
                                        </p:attrNameLst>
                                      </p:cBhvr>
                                      <p:to>
                                        <p:strVal val="visible"/>
                                      </p:to>
                                    </p:set>
                                    <p:animEffect transition="in" filter="fade">
                                      <p:cBhvr>
                                        <p:cTn id="21" dur="1000"/>
                                        <p:tgtEl>
                                          <p:spTgt spid="108547">
                                            <p:txEl>
                                              <p:pRg st="1" end="1"/>
                                            </p:txEl>
                                          </p:spTgt>
                                        </p:tgtEl>
                                      </p:cBhvr>
                                    </p:animEffect>
                                    <p:anim calcmode="lin" valueType="num">
                                      <p:cBhvr>
                                        <p:cTn id="22" dur="10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08547">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854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108547">
                                            <p:txEl>
                                              <p:pRg st="2" end="2"/>
                                            </p:txEl>
                                          </p:spTgt>
                                        </p:tgtEl>
                                        <p:attrNameLst>
                                          <p:attrName>style.visibility</p:attrName>
                                        </p:attrNameLst>
                                      </p:cBhvr>
                                      <p:to>
                                        <p:strVal val="visible"/>
                                      </p:to>
                                    </p:set>
                                    <p:animEffect transition="in" filter="fade">
                                      <p:cBhvr>
                                        <p:cTn id="29" dur="1000"/>
                                        <p:tgtEl>
                                          <p:spTgt spid="108547">
                                            <p:txEl>
                                              <p:pRg st="2" end="2"/>
                                            </p:txEl>
                                          </p:spTgt>
                                        </p:tgtEl>
                                      </p:cBhvr>
                                    </p:animEffect>
                                    <p:anim calcmode="lin" valueType="num">
                                      <p:cBhvr>
                                        <p:cTn id="30" dur="10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108547">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0854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108547">
                                            <p:txEl>
                                              <p:pRg st="3" end="3"/>
                                            </p:txEl>
                                          </p:spTgt>
                                        </p:tgtEl>
                                        <p:attrNameLst>
                                          <p:attrName>style.visibility</p:attrName>
                                        </p:attrNameLst>
                                      </p:cBhvr>
                                      <p:to>
                                        <p:strVal val="visible"/>
                                      </p:to>
                                    </p:set>
                                    <p:animEffect transition="in" filter="fade">
                                      <p:cBhvr>
                                        <p:cTn id="37" dur="1000"/>
                                        <p:tgtEl>
                                          <p:spTgt spid="108547">
                                            <p:txEl>
                                              <p:pRg st="3" end="3"/>
                                            </p:txEl>
                                          </p:spTgt>
                                        </p:tgtEl>
                                      </p:cBhvr>
                                    </p:animEffect>
                                    <p:anim calcmode="lin" valueType="num">
                                      <p:cBhvr>
                                        <p:cTn id="38" dur="10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108547">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0854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grpId="0" nodeType="clickEffect">
                                  <p:stCondLst>
                                    <p:cond delay="0"/>
                                  </p:stCondLst>
                                  <p:childTnLst>
                                    <p:set>
                                      <p:cBhvr>
                                        <p:cTn id="44" dur="1" fill="hold">
                                          <p:stCondLst>
                                            <p:cond delay="0"/>
                                          </p:stCondLst>
                                        </p:cTn>
                                        <p:tgtEl>
                                          <p:spTgt spid="108547">
                                            <p:txEl>
                                              <p:pRg st="4" end="4"/>
                                            </p:txEl>
                                          </p:spTgt>
                                        </p:tgtEl>
                                        <p:attrNameLst>
                                          <p:attrName>style.visibility</p:attrName>
                                        </p:attrNameLst>
                                      </p:cBhvr>
                                      <p:to>
                                        <p:strVal val="visible"/>
                                      </p:to>
                                    </p:set>
                                    <p:animEffect transition="in" filter="fade">
                                      <p:cBhvr>
                                        <p:cTn id="45" dur="1000"/>
                                        <p:tgtEl>
                                          <p:spTgt spid="108547">
                                            <p:txEl>
                                              <p:pRg st="4" end="4"/>
                                            </p:txEl>
                                          </p:spTgt>
                                        </p:tgtEl>
                                      </p:cBhvr>
                                    </p:animEffect>
                                    <p:anim calcmode="lin" valueType="num">
                                      <p:cBhvr>
                                        <p:cTn id="46" dur="10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108547">
                                            <p:txEl>
                                              <p:pRg st="4" end="4"/>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08547">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854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0" y="0"/>
            <a:ext cx="7772400" cy="914400"/>
          </a:xfrm>
        </p:spPr>
        <p:txBody>
          <a:bodyPr/>
          <a:lstStyle/>
          <a:p>
            <a:pPr eaLnBrk="1" hangingPunct="1"/>
            <a:r>
              <a:rPr lang="zh-CN" altLang="en-US" sz="3600" b="1"/>
              <a:t>规定</a:t>
            </a:r>
            <a:r>
              <a:rPr lang="zh-CN" altLang="en-US" sz="5400" b="1"/>
              <a:t>：</a:t>
            </a:r>
            <a:endParaRPr lang="zh-CN" altLang="en-US" sz="5400" b="1"/>
          </a:p>
        </p:txBody>
      </p:sp>
      <p:sp>
        <p:nvSpPr>
          <p:cNvPr id="54274" name="Rectangle 3"/>
          <p:cNvSpPr>
            <a:spLocks noGrp="1" noChangeArrowheads="1"/>
          </p:cNvSpPr>
          <p:nvPr>
            <p:ph type="body" idx="1"/>
          </p:nvPr>
        </p:nvSpPr>
        <p:spPr>
          <a:xfrm>
            <a:off x="395288" y="981075"/>
            <a:ext cx="8443912" cy="4800600"/>
          </a:xfrm>
        </p:spPr>
        <p:txBody>
          <a:bodyPr/>
          <a:lstStyle/>
          <a:p>
            <a:pPr marL="377825" indent="-377825" eaLnBrk="1" hangingPunct="1">
              <a:lnSpc>
                <a:spcPct val="110000"/>
              </a:lnSpc>
              <a:buFont typeface="Wingdings" panose="05000000000000000000" pitchFamily="2" charset="2"/>
              <a:buAutoNum type="arabicPeriod"/>
              <a:tabLst>
                <a:tab pos="1149350" algn="l"/>
                <a:tab pos="1995170" algn="l"/>
              </a:tabLst>
            </a:pPr>
            <a:r>
              <a:rPr lang="zh-CN" altLang="en-US" sz="3300"/>
              <a:t>公式(</a:t>
            </a:r>
            <a:r>
              <a:rPr lang="zh-CN" altLang="en-US" sz="3300">
                <a:sym typeface="Symbol" panose="05050102010706020507" pitchFamily="2" charset="2"/>
              </a:rPr>
              <a:t></a:t>
            </a:r>
            <a:r>
              <a:rPr lang="en-US" altLang="zh-CN" sz="3300"/>
              <a:t>G)</a:t>
            </a:r>
            <a:r>
              <a:rPr lang="zh-CN" altLang="en-US" sz="3300"/>
              <a:t>的括号可以省略，写成</a:t>
            </a:r>
            <a:r>
              <a:rPr lang="zh-CN" altLang="en-US" sz="3300">
                <a:sym typeface="Symbol" panose="05050102010706020507" pitchFamily="2" charset="2"/>
              </a:rPr>
              <a:t></a:t>
            </a:r>
            <a:r>
              <a:rPr lang="en-US" altLang="zh-CN" sz="3300"/>
              <a:t>G。</a:t>
            </a:r>
            <a:endParaRPr lang="en-US" altLang="zh-CN" sz="3300"/>
          </a:p>
          <a:p>
            <a:pPr marL="377825" indent="-377825" eaLnBrk="1" hangingPunct="1">
              <a:lnSpc>
                <a:spcPct val="110000"/>
              </a:lnSpc>
              <a:buFont typeface="Wingdings" panose="05000000000000000000" pitchFamily="2" charset="2"/>
              <a:buAutoNum type="arabicPeriod"/>
              <a:tabLst>
                <a:tab pos="1149350" algn="l"/>
                <a:tab pos="1995170" algn="l"/>
              </a:tabLst>
            </a:pPr>
            <a:r>
              <a:rPr lang="zh-CN" altLang="en-US" sz="3300"/>
              <a:t>整个公式的最外层括号可以省略。</a:t>
            </a:r>
            <a:endParaRPr lang="zh-CN" altLang="en-US" sz="3300"/>
          </a:p>
          <a:p>
            <a:pPr marL="377825" indent="-377825" eaLnBrk="1" hangingPunct="1">
              <a:lnSpc>
                <a:spcPct val="110000"/>
              </a:lnSpc>
              <a:buFont typeface="Wingdings" panose="05000000000000000000" pitchFamily="2" charset="2"/>
              <a:buAutoNum type="arabicPeriod"/>
              <a:tabLst>
                <a:tab pos="1149350" algn="l"/>
                <a:tab pos="1995170" algn="l"/>
              </a:tabLst>
            </a:pPr>
            <a:r>
              <a:rPr lang="zh-CN" altLang="en-US" sz="3300"/>
              <a:t>五种逻辑联结词的优先级按如下次序</a:t>
            </a:r>
            <a:r>
              <a:rPr lang="zh-CN" altLang="en-US" sz="3300">
                <a:solidFill>
                  <a:schemeClr val="tx2"/>
                </a:solidFill>
              </a:rPr>
              <a:t>递增：</a:t>
            </a:r>
            <a:r>
              <a:rPr lang="zh-CN" altLang="en-US" sz="3300"/>
              <a:t>		</a:t>
            </a:r>
            <a:r>
              <a:rPr lang="zh-CN" altLang="en-US" sz="3300">
                <a:sym typeface="Symbol" panose="05050102010706020507" pitchFamily="2" charset="2"/>
              </a:rPr>
              <a:t></a:t>
            </a:r>
            <a:r>
              <a:rPr lang="zh-CN" altLang="en-US" sz="3300"/>
              <a:t>，</a:t>
            </a:r>
            <a:r>
              <a:rPr lang="zh-CN" altLang="en-US" sz="3300">
                <a:sym typeface="Symbol" panose="05050102010706020507" pitchFamily="2" charset="2"/>
              </a:rPr>
              <a:t></a:t>
            </a:r>
            <a:r>
              <a:rPr lang="zh-CN" altLang="en-US" sz="3300"/>
              <a:t>，</a:t>
            </a:r>
            <a:r>
              <a:rPr lang="zh-CN" altLang="en-US" sz="3300">
                <a:sym typeface="Symbol" panose="05050102010706020507" pitchFamily="2" charset="2"/>
              </a:rPr>
              <a:t></a:t>
            </a:r>
            <a:r>
              <a:rPr lang="zh-CN" altLang="en-US" sz="3300"/>
              <a:t>，</a:t>
            </a:r>
            <a:r>
              <a:rPr lang="zh-CN" altLang="en-US" sz="3300">
                <a:sym typeface="Symbol" panose="05050102010706020507" pitchFamily="2" charset="2"/>
              </a:rPr>
              <a:t></a:t>
            </a:r>
            <a:r>
              <a:rPr lang="zh-CN" altLang="en-US" sz="3300"/>
              <a:t>，</a:t>
            </a:r>
            <a:r>
              <a:rPr lang="zh-CN" altLang="en-US" sz="3300">
                <a:sym typeface="Symbol" panose="05050102010706020507" pitchFamily="2" charset="2"/>
              </a:rPr>
              <a:t></a:t>
            </a:r>
            <a:endParaRPr lang="zh-CN" altLang="en-US" sz="3300"/>
          </a:p>
          <a:p>
            <a:pPr marL="377825" indent="-377825" eaLnBrk="1" hangingPunct="1">
              <a:lnSpc>
                <a:spcPct val="110000"/>
              </a:lnSpc>
              <a:buFont typeface="Wingdings" panose="05000000000000000000" pitchFamily="2" charset="2"/>
              <a:buNone/>
              <a:tabLst>
                <a:tab pos="1149350" algn="l"/>
                <a:tab pos="1995170" algn="l"/>
              </a:tabLst>
            </a:pPr>
            <a:r>
              <a:rPr lang="zh-CN" altLang="en-US" sz="3300"/>
              <a:t>例如，我们写符号串</a:t>
            </a:r>
            <a:br>
              <a:rPr lang="zh-CN" altLang="en-US" sz="3300"/>
            </a:br>
            <a:r>
              <a:rPr lang="zh-CN" altLang="en-US" sz="3300"/>
              <a:t>		</a:t>
            </a:r>
            <a:r>
              <a:rPr lang="en-US" altLang="zh-CN" sz="3300"/>
              <a:t>P</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R</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S</a:t>
            </a:r>
            <a:r>
              <a:rPr lang="en-US" altLang="zh-CN" sz="3300">
                <a:sym typeface="Symbol" panose="05050102010706020507" pitchFamily="2" charset="2"/>
              </a:rPr>
              <a:t></a:t>
            </a:r>
            <a:r>
              <a:rPr lang="en-US" altLang="zh-CN" sz="3300"/>
              <a:t>R</a:t>
            </a:r>
            <a:endParaRPr lang="en-US" altLang="zh-CN" sz="3300"/>
          </a:p>
          <a:p>
            <a:pPr marL="377825" indent="-377825" eaLnBrk="1" hangingPunct="1">
              <a:lnSpc>
                <a:spcPct val="110000"/>
              </a:lnSpc>
              <a:buFont typeface="Wingdings" panose="05000000000000000000" pitchFamily="2" charset="2"/>
              <a:buNone/>
              <a:tabLst>
                <a:tab pos="1149350" algn="l"/>
                <a:tab pos="1995170" algn="l"/>
              </a:tabLst>
            </a:pPr>
            <a:r>
              <a:rPr lang="zh-CN" altLang="en-US" sz="3300"/>
              <a:t>就意味着是如下公式：</a:t>
            </a:r>
            <a:endParaRPr lang="en-US" altLang="zh-CN" sz="3300"/>
          </a:p>
          <a:p>
            <a:pPr marL="377825" indent="-377825" eaLnBrk="1" hangingPunct="1">
              <a:lnSpc>
                <a:spcPct val="110000"/>
              </a:lnSpc>
              <a:buFont typeface="Wingdings" panose="05000000000000000000" pitchFamily="2" charset="2"/>
              <a:buNone/>
              <a:tabLst>
                <a:tab pos="1149350" algn="l"/>
                <a:tab pos="1995170" algn="l"/>
              </a:tabLst>
            </a:pPr>
            <a:r>
              <a:rPr lang="en-US" altLang="zh-CN" sz="3300"/>
              <a:t>(P</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R))</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a:t>
            </a:r>
            <a:r>
              <a:rPr lang="en-US" altLang="zh-CN" sz="3300">
                <a:sym typeface="Symbol" panose="05050102010706020507" pitchFamily="2" charset="2"/>
              </a:rPr>
              <a:t></a:t>
            </a:r>
            <a:r>
              <a:rPr lang="en-US" altLang="zh-CN" sz="3300"/>
              <a:t>S)</a:t>
            </a:r>
            <a:r>
              <a:rPr lang="en-US" altLang="zh-CN" sz="3300">
                <a:sym typeface="Symbol" panose="05050102010706020507" pitchFamily="2" charset="2"/>
              </a:rPr>
              <a:t></a:t>
            </a:r>
            <a:r>
              <a:rPr lang="en-US" altLang="zh-CN" sz="3300"/>
              <a:t>R)))             </a:t>
            </a:r>
            <a:endParaRPr lang="en-US" altLang="zh-CN"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76200" y="393700"/>
            <a:ext cx="7772400" cy="646113"/>
          </a:xfrm>
        </p:spPr>
        <p:txBody>
          <a:bodyPr/>
          <a:lstStyle/>
          <a:p>
            <a:pPr eaLnBrk="1" hangingPunct="1"/>
            <a:r>
              <a:rPr lang="en-US" altLang="zh-CN" sz="3600" b="1">
                <a:latin typeface="宋体" panose="02010600030101010101" pitchFamily="2" charset="-122"/>
              </a:rPr>
              <a:t>4</a:t>
            </a:r>
            <a:r>
              <a:rPr lang="zh-CN" altLang="en-US" sz="3600" b="1">
                <a:latin typeface="宋体" panose="02010600030101010101" pitchFamily="2" charset="-122"/>
              </a:rPr>
              <a:t>、解释</a:t>
            </a:r>
            <a:r>
              <a:rPr lang="zh-CN" altLang="en-US" sz="3600" b="1">
                <a:latin typeface="Times New Roman" panose="02020603050405020304" pitchFamily="18" charset="0"/>
              </a:rPr>
              <a:t> </a:t>
            </a:r>
            <a:endParaRPr lang="zh-CN" altLang="en-US" sz="3600" b="1">
              <a:latin typeface="Times New Roman" panose="02020603050405020304" pitchFamily="18" charset="0"/>
            </a:endParaRPr>
          </a:p>
        </p:txBody>
      </p:sp>
      <p:sp>
        <p:nvSpPr>
          <p:cNvPr id="56322" name="Rectangle 3"/>
          <p:cNvSpPr>
            <a:spLocks noGrp="1" noChangeArrowheads="1"/>
          </p:cNvSpPr>
          <p:nvPr>
            <p:ph type="body" idx="1"/>
          </p:nvPr>
        </p:nvSpPr>
        <p:spPr>
          <a:xfrm>
            <a:off x="611188" y="1371600"/>
            <a:ext cx="7993062" cy="4800600"/>
          </a:xfrm>
        </p:spPr>
        <p:txBody>
          <a:bodyPr/>
          <a:lstStyle/>
          <a:p>
            <a:pPr marL="0" indent="0" eaLnBrk="1" hangingPunct="1">
              <a:lnSpc>
                <a:spcPct val="125000"/>
              </a:lnSpc>
              <a:spcBef>
                <a:spcPct val="50000"/>
              </a:spcBef>
              <a:tabLst>
                <a:tab pos="1149350" algn="l"/>
                <a:tab pos="1995170" algn="l"/>
              </a:tabLst>
            </a:pPr>
            <a:r>
              <a:rPr lang="zh-CN" altLang="en-US" sz="3300">
                <a:solidFill>
                  <a:schemeClr val="tx2"/>
                </a:solidFill>
              </a:rPr>
              <a:t>定义</a:t>
            </a:r>
            <a:r>
              <a:rPr lang="en-US" altLang="zh-CN" sz="3300">
                <a:solidFill>
                  <a:schemeClr val="tx2"/>
                </a:solidFill>
              </a:rPr>
              <a:t>3</a:t>
            </a:r>
            <a:r>
              <a:rPr lang="zh-CN" altLang="en-US" sz="3300">
                <a:solidFill>
                  <a:schemeClr val="tx2"/>
                </a:solidFill>
              </a:rPr>
              <a:t>.</a:t>
            </a:r>
            <a:r>
              <a:rPr lang="en-US" altLang="zh-CN" sz="3300">
                <a:solidFill>
                  <a:schemeClr val="tx2"/>
                </a:solidFill>
              </a:rPr>
              <a:t>1</a:t>
            </a:r>
            <a:r>
              <a:rPr lang="zh-CN" altLang="en-US" sz="3300">
                <a:solidFill>
                  <a:schemeClr val="tx2"/>
                </a:solidFill>
              </a:rPr>
              <a:t>.</a:t>
            </a:r>
            <a:r>
              <a:rPr lang="en-US" altLang="zh-CN" sz="3300">
                <a:solidFill>
                  <a:schemeClr val="tx2"/>
                </a:solidFill>
              </a:rPr>
              <a:t>8</a:t>
            </a:r>
            <a:r>
              <a:rPr lang="zh-CN" altLang="en-US" sz="3300"/>
              <a:t> 设</a:t>
            </a:r>
            <a:r>
              <a:rPr lang="en-US" altLang="zh-CN" sz="3300"/>
              <a:t>G</a:t>
            </a:r>
            <a:r>
              <a:rPr lang="zh-CN" altLang="en-US" sz="3300"/>
              <a:t>是命题公式，</a:t>
            </a:r>
            <a:r>
              <a:rPr lang="en-US" altLang="zh-CN" sz="3300"/>
              <a:t>A</a:t>
            </a:r>
            <a:r>
              <a:rPr lang="en-US" altLang="zh-CN" sz="3300" baseline="-30000"/>
              <a:t>1</a:t>
            </a:r>
            <a:r>
              <a:rPr lang="en-US" altLang="zh-CN" sz="3300"/>
              <a:t>, …, A</a:t>
            </a:r>
            <a:r>
              <a:rPr lang="en-US" altLang="zh-CN" sz="3300" baseline="-30000"/>
              <a:t>n</a:t>
            </a:r>
            <a:r>
              <a:rPr lang="zh-CN" altLang="en-US" sz="3300"/>
              <a:t>是出现在</a:t>
            </a:r>
            <a:r>
              <a:rPr lang="en-US" altLang="zh-CN" sz="3300"/>
              <a:t>G</a:t>
            </a:r>
            <a:r>
              <a:rPr lang="zh-CN" altLang="en-US" sz="3300"/>
              <a:t>中的所有原子。 指定</a:t>
            </a:r>
            <a:r>
              <a:rPr lang="en-US" altLang="zh-CN" sz="3300"/>
              <a:t>A</a:t>
            </a:r>
            <a:r>
              <a:rPr lang="en-US" altLang="zh-CN" sz="3300" baseline="-30000"/>
              <a:t>1</a:t>
            </a:r>
            <a:r>
              <a:rPr lang="en-US" altLang="zh-CN" sz="3300"/>
              <a:t>, …, A</a:t>
            </a:r>
            <a:r>
              <a:rPr lang="en-US" altLang="zh-CN" sz="3300" baseline="-30000"/>
              <a:t>n</a:t>
            </a:r>
            <a:r>
              <a:rPr lang="zh-CN" altLang="en-US" sz="3300"/>
              <a:t>的一组真值，则这组真值称为</a:t>
            </a:r>
            <a:r>
              <a:rPr lang="en-US" altLang="zh-CN" sz="3300"/>
              <a:t>G</a:t>
            </a:r>
            <a:r>
              <a:rPr lang="zh-CN" altLang="en-US" sz="3300"/>
              <a:t>的一个解释。</a:t>
            </a:r>
            <a:endParaRPr lang="zh-CN" altLang="en-US" sz="3300"/>
          </a:p>
          <a:p>
            <a:pPr marL="0" indent="0" eaLnBrk="1" hangingPunct="1">
              <a:lnSpc>
                <a:spcPct val="125000"/>
              </a:lnSpc>
              <a:spcBef>
                <a:spcPct val="50000"/>
              </a:spcBef>
              <a:tabLst>
                <a:tab pos="1149350" algn="l"/>
                <a:tab pos="1995170" algn="l"/>
              </a:tabLst>
            </a:pPr>
            <a:r>
              <a:rPr lang="zh-CN" altLang="en-US" sz="3300">
                <a:latin typeface="宋体" panose="02010600030101010101" pitchFamily="2" charset="-122"/>
              </a:rPr>
              <a:t>设</a:t>
            </a:r>
            <a:r>
              <a:rPr lang="en-US" altLang="zh-CN" sz="3300"/>
              <a:t>G</a:t>
            </a:r>
            <a:r>
              <a:rPr lang="zh-CN" altLang="en-US" sz="3300">
                <a:latin typeface="宋体" panose="02010600030101010101" pitchFamily="2" charset="-122"/>
              </a:rPr>
              <a:t>是公式，</a:t>
            </a:r>
            <a:r>
              <a:rPr lang="en-US" altLang="zh-CN" sz="3300"/>
              <a:t>I</a:t>
            </a:r>
            <a:r>
              <a:rPr lang="zh-CN" altLang="en-US" sz="3300">
                <a:latin typeface="宋体" panose="02010600030101010101" pitchFamily="2" charset="-122"/>
              </a:rPr>
              <a:t>是</a:t>
            </a:r>
            <a:r>
              <a:rPr lang="en-US" altLang="zh-CN" sz="3300"/>
              <a:t>G</a:t>
            </a:r>
            <a:r>
              <a:rPr lang="zh-CN" altLang="en-US" sz="3300">
                <a:latin typeface="宋体" panose="02010600030101010101" pitchFamily="2" charset="-122"/>
              </a:rPr>
              <a:t>的一个解释，显然，</a:t>
            </a:r>
            <a:r>
              <a:rPr lang="en-US" altLang="zh-CN" sz="3300"/>
              <a:t>G</a:t>
            </a:r>
            <a:r>
              <a:rPr lang="zh-CN" altLang="en-US" sz="3300">
                <a:latin typeface="宋体" panose="02010600030101010101" pitchFamily="2" charset="-122"/>
              </a:rPr>
              <a:t>在</a:t>
            </a:r>
            <a:r>
              <a:rPr lang="en-US" altLang="zh-CN" sz="3300"/>
              <a:t>I</a:t>
            </a:r>
            <a:r>
              <a:rPr lang="zh-CN" altLang="en-US" sz="3300">
                <a:latin typeface="宋体" panose="02010600030101010101" pitchFamily="2" charset="-122"/>
              </a:rPr>
              <a:t>下有真值，通常记为</a:t>
            </a:r>
            <a:r>
              <a:rPr lang="en-US" altLang="zh-CN" sz="3300">
                <a:solidFill>
                  <a:srgbClr val="FFC000"/>
                </a:solidFill>
              </a:rPr>
              <a:t>T</a:t>
            </a:r>
            <a:r>
              <a:rPr lang="en-US" altLang="zh-CN" sz="3300" baseline="-30000">
                <a:solidFill>
                  <a:srgbClr val="FFC000"/>
                </a:solidFill>
              </a:rPr>
              <a:t>I</a:t>
            </a:r>
            <a:r>
              <a:rPr lang="en-US" altLang="zh-CN" sz="3300">
                <a:solidFill>
                  <a:srgbClr val="FFC000"/>
                </a:solidFill>
              </a:rPr>
              <a:t>(G)</a:t>
            </a:r>
            <a:r>
              <a:rPr lang="en-US" altLang="zh-CN" sz="3300">
                <a:latin typeface="宋体" panose="02010600030101010101" pitchFamily="2" charset="-122"/>
              </a:rPr>
              <a:t>。</a:t>
            </a:r>
            <a:r>
              <a:rPr lang="en-US" altLang="zh-CN" sz="3300"/>
              <a:t> </a:t>
            </a: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76200" y="304800"/>
            <a:ext cx="7772400" cy="823913"/>
          </a:xfrm>
        </p:spPr>
        <p:txBody>
          <a:bodyPr/>
          <a:lstStyle/>
          <a:p>
            <a:pPr eaLnBrk="1" hangingPunct="1"/>
            <a:r>
              <a:rPr lang="zh-CN" altLang="en-US" sz="3600" b="1">
                <a:latin typeface="宋体" panose="02010600030101010101" pitchFamily="2" charset="-122"/>
              </a:rPr>
              <a:t>例</a:t>
            </a:r>
            <a:r>
              <a:rPr lang="zh-CN" altLang="en-US" b="1">
                <a:latin typeface="Times New Roman" panose="02020603050405020304" pitchFamily="18" charset="0"/>
              </a:rPr>
              <a:t> </a:t>
            </a:r>
            <a:endParaRPr lang="zh-CN" altLang="en-US" b="1">
              <a:latin typeface="Times New Roman" panose="02020603050405020304" pitchFamily="18" charset="0"/>
            </a:endParaRPr>
          </a:p>
        </p:txBody>
      </p:sp>
      <p:sp>
        <p:nvSpPr>
          <p:cNvPr id="111619" name="Rectangle 3"/>
          <p:cNvSpPr>
            <a:spLocks noGrp="1" noChangeArrowheads="1"/>
          </p:cNvSpPr>
          <p:nvPr>
            <p:ph type="body" idx="1"/>
          </p:nvPr>
        </p:nvSpPr>
        <p:spPr>
          <a:xfrm>
            <a:off x="468313" y="1371600"/>
            <a:ext cx="8523287" cy="4800600"/>
          </a:xfrm>
        </p:spPr>
        <p:txBody>
          <a:bodyPr/>
          <a:lstStyle/>
          <a:p>
            <a:pPr marL="0" indent="0" defTabSz="908050" eaLnBrk="1" hangingPunct="1">
              <a:spcBef>
                <a:spcPct val="50000"/>
              </a:spcBef>
              <a:tabLst>
                <a:tab pos="4006850" algn="l"/>
              </a:tabLst>
            </a:pPr>
            <a:r>
              <a:rPr lang="en-US" altLang="zh-CN" sz="3300"/>
              <a:t>G=P</a:t>
            </a:r>
            <a:r>
              <a:rPr lang="en-US" altLang="zh-CN" sz="3300">
                <a:sym typeface="Symbol" panose="05050102010706020507" pitchFamily="2" charset="2"/>
              </a:rPr>
              <a:t></a:t>
            </a:r>
            <a:r>
              <a:rPr lang="en-US" altLang="zh-CN" sz="3300"/>
              <a:t>Q，</a:t>
            </a:r>
            <a:r>
              <a:rPr lang="zh-CN" altLang="en-US" sz="3300"/>
              <a:t>设解释</a:t>
            </a:r>
            <a:r>
              <a:rPr lang="en-US" altLang="zh-CN" sz="3300"/>
              <a:t>I，I’</a:t>
            </a:r>
            <a:r>
              <a:rPr lang="zh-CN" altLang="en-US" sz="3300"/>
              <a:t>如下：</a:t>
            </a:r>
            <a:br>
              <a:rPr lang="zh-CN" altLang="en-US" sz="3300"/>
            </a:br>
            <a:r>
              <a:rPr lang="en-US" altLang="zh-CN" sz="3300"/>
              <a:t>I：  	 I’：</a:t>
            </a:r>
            <a:br>
              <a:rPr lang="en-US" altLang="zh-CN" sz="3300"/>
            </a:br>
            <a:br>
              <a:rPr lang="en-US" altLang="zh-CN" sz="3300"/>
            </a:br>
            <a:br>
              <a:rPr lang="en-US" altLang="zh-CN" sz="3300"/>
            </a:br>
            <a:endParaRPr lang="en-US" altLang="zh-CN" sz="3300"/>
          </a:p>
          <a:p>
            <a:pPr marL="0" indent="0" defTabSz="908050" eaLnBrk="1" hangingPunct="1">
              <a:spcBef>
                <a:spcPct val="50000"/>
              </a:spcBef>
              <a:buFont typeface="Wingdings" panose="05000000000000000000" pitchFamily="2" charset="2"/>
              <a:buNone/>
              <a:tabLst>
                <a:tab pos="4006850" algn="l"/>
              </a:tabLst>
            </a:pPr>
            <a:r>
              <a:rPr lang="zh-CN" altLang="en-US" sz="3300">
                <a:latin typeface="宋体" panose="02010600030101010101" pitchFamily="2" charset="-122"/>
              </a:rPr>
              <a:t>则</a:t>
            </a:r>
            <a:r>
              <a:rPr lang="en-US" altLang="zh-CN" sz="3300">
                <a:solidFill>
                  <a:schemeClr val="tx2"/>
                </a:solidFill>
              </a:rPr>
              <a:t>T</a:t>
            </a:r>
            <a:r>
              <a:rPr lang="en-US" altLang="zh-CN" sz="3300" baseline="-30000">
                <a:solidFill>
                  <a:schemeClr val="tx2"/>
                </a:solidFill>
              </a:rPr>
              <a:t>I</a:t>
            </a:r>
            <a:r>
              <a:rPr lang="en-US" altLang="zh-CN" sz="3300">
                <a:solidFill>
                  <a:schemeClr val="tx2"/>
                </a:solidFill>
              </a:rPr>
              <a:t> (G)=1</a:t>
            </a:r>
            <a:r>
              <a:rPr lang="en-US" altLang="zh-CN" sz="3300">
                <a:solidFill>
                  <a:schemeClr val="tx2"/>
                </a:solidFill>
                <a:latin typeface="宋体" panose="02010600030101010101" pitchFamily="2" charset="-122"/>
              </a:rPr>
              <a:t>，</a:t>
            </a:r>
            <a:r>
              <a:rPr lang="en-US" altLang="zh-CN" sz="3300">
                <a:solidFill>
                  <a:schemeClr val="tx2"/>
                </a:solidFill>
              </a:rPr>
              <a:t>T</a:t>
            </a:r>
            <a:r>
              <a:rPr lang="en-US" altLang="zh-CN" sz="3300" baseline="-30000">
                <a:solidFill>
                  <a:schemeClr val="tx2"/>
                </a:solidFill>
              </a:rPr>
              <a:t>I’</a:t>
            </a:r>
            <a:r>
              <a:rPr lang="en-US" altLang="zh-CN" sz="3300">
                <a:solidFill>
                  <a:schemeClr val="tx2"/>
                </a:solidFill>
              </a:rPr>
              <a:t> (G)=0</a:t>
            </a:r>
            <a:r>
              <a:rPr lang="en-US" altLang="zh-CN" sz="3300"/>
              <a:t> </a:t>
            </a:r>
            <a:endParaRPr lang="en-US" altLang="zh-CN" sz="3300"/>
          </a:p>
          <a:p>
            <a:pPr marL="0" indent="0" defTabSz="908050" eaLnBrk="1" hangingPunct="1">
              <a:spcBef>
                <a:spcPct val="50000"/>
              </a:spcBef>
              <a:tabLst>
                <a:tab pos="4006850" algn="l"/>
              </a:tabLst>
            </a:pPr>
            <a:r>
              <a:rPr lang="zh-CN" altLang="en-US" sz="3300"/>
              <a:t>注意：该例子中写成</a:t>
            </a:r>
            <a:r>
              <a:rPr lang="en-US" altLang="zh-CN" sz="3300">
                <a:solidFill>
                  <a:srgbClr val="FFFF00"/>
                </a:solidFill>
              </a:rPr>
              <a:t>G=1</a:t>
            </a:r>
            <a:r>
              <a:rPr lang="zh-CN" altLang="en-US" sz="3300"/>
              <a:t>或</a:t>
            </a:r>
            <a:r>
              <a:rPr lang="en-US" altLang="zh-CN" sz="3300">
                <a:solidFill>
                  <a:srgbClr val="FFFF00"/>
                </a:solidFill>
              </a:rPr>
              <a:t>G=0</a:t>
            </a:r>
            <a:r>
              <a:rPr lang="zh-CN" altLang="en-US" sz="3300"/>
              <a:t>是错误的！</a:t>
            </a:r>
            <a:endParaRPr lang="en-US" altLang="zh-CN" sz="3300"/>
          </a:p>
        </p:txBody>
      </p:sp>
      <p:grpSp>
        <p:nvGrpSpPr>
          <p:cNvPr id="58371" name="Group 7"/>
          <p:cNvGrpSpPr/>
          <p:nvPr/>
        </p:nvGrpSpPr>
        <p:grpSpPr bwMode="auto">
          <a:xfrm>
            <a:off x="1219200" y="2286000"/>
            <a:ext cx="2286000" cy="1377950"/>
            <a:chOff x="1056" y="2208"/>
            <a:chExt cx="1440" cy="868"/>
          </a:xfrm>
        </p:grpSpPr>
        <p:sp>
          <p:nvSpPr>
            <p:cNvPr id="58376" name="Rectangle 4"/>
            <p:cNvSpPr>
              <a:spLocks noChangeArrowheads="1"/>
            </p:cNvSpPr>
            <p:nvPr/>
          </p:nvSpPr>
          <p:spPr bwMode="auto">
            <a:xfrm>
              <a:off x="1200" y="2208"/>
              <a:ext cx="103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t> P     Q</a:t>
              </a:r>
              <a:endParaRPr lang="zh-CN" altLang="en-US" sz="4000" u="sng"/>
            </a:p>
          </p:txBody>
        </p:sp>
        <p:sp>
          <p:nvSpPr>
            <p:cNvPr id="58377" name="Line 5"/>
            <p:cNvSpPr>
              <a:spLocks noChangeShapeType="1"/>
            </p:cNvSpPr>
            <p:nvPr/>
          </p:nvSpPr>
          <p:spPr bwMode="auto">
            <a:xfrm>
              <a:off x="1056" y="2640"/>
              <a:ext cx="14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8378" name="Rectangle 6"/>
            <p:cNvSpPr>
              <a:spLocks noChangeArrowheads="1"/>
            </p:cNvSpPr>
            <p:nvPr/>
          </p:nvSpPr>
          <p:spPr bwMode="auto">
            <a:xfrm>
              <a:off x="1200" y="2630"/>
              <a:ext cx="100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t> 1      1</a:t>
              </a:r>
              <a:endParaRPr lang="zh-CN" altLang="en-US" sz="4000" u="sng"/>
            </a:p>
          </p:txBody>
        </p:sp>
      </p:grpSp>
      <p:grpSp>
        <p:nvGrpSpPr>
          <p:cNvPr id="58372" name="Group 8"/>
          <p:cNvGrpSpPr/>
          <p:nvPr/>
        </p:nvGrpSpPr>
        <p:grpSpPr bwMode="auto">
          <a:xfrm>
            <a:off x="5410200" y="2286000"/>
            <a:ext cx="2286000" cy="1377950"/>
            <a:chOff x="1056" y="2208"/>
            <a:chExt cx="1440" cy="868"/>
          </a:xfrm>
        </p:grpSpPr>
        <p:sp>
          <p:nvSpPr>
            <p:cNvPr id="58373" name="Rectangle 9"/>
            <p:cNvSpPr>
              <a:spLocks noChangeArrowheads="1"/>
            </p:cNvSpPr>
            <p:nvPr/>
          </p:nvSpPr>
          <p:spPr bwMode="auto">
            <a:xfrm>
              <a:off x="1200" y="2208"/>
              <a:ext cx="103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t> P     Q</a:t>
              </a:r>
              <a:endParaRPr lang="zh-CN" altLang="en-US" sz="4000" u="sng"/>
            </a:p>
          </p:txBody>
        </p:sp>
        <p:sp>
          <p:nvSpPr>
            <p:cNvPr id="58374" name="Line 10"/>
            <p:cNvSpPr>
              <a:spLocks noChangeShapeType="1"/>
            </p:cNvSpPr>
            <p:nvPr/>
          </p:nvSpPr>
          <p:spPr bwMode="auto">
            <a:xfrm>
              <a:off x="1056" y="2640"/>
              <a:ext cx="14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8375" name="Rectangle 11"/>
            <p:cNvSpPr>
              <a:spLocks noChangeArrowheads="1"/>
            </p:cNvSpPr>
            <p:nvPr/>
          </p:nvSpPr>
          <p:spPr bwMode="auto">
            <a:xfrm>
              <a:off x="1200" y="2630"/>
              <a:ext cx="100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t> 1      0</a:t>
              </a:r>
              <a:endParaRPr lang="zh-CN" altLang="en-US" sz="4000" u="sng"/>
            </a:p>
          </p:txBody>
        </p:sp>
      </p:gr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1619">
                                            <p:txEl>
                                              <p:pRg st="2" end="2"/>
                                            </p:txEl>
                                          </p:spTgt>
                                        </p:tgtEl>
                                        <p:attrNameLst>
                                          <p:attrName>style.visibility</p:attrName>
                                        </p:attrNameLst>
                                      </p:cBhvr>
                                      <p:to>
                                        <p:strVal val="visible"/>
                                      </p:to>
                                    </p:set>
                                    <p:animEffect transition="in" filter="dissolve">
                                      <p:cBhvr>
                                        <p:cTn id="7" dur="500"/>
                                        <p:tgtEl>
                                          <p:spTgt spid="111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026"/>
          <p:cNvSpPr>
            <a:spLocks noGrp="1" noChangeArrowheads="1"/>
          </p:cNvSpPr>
          <p:nvPr>
            <p:ph type="title"/>
          </p:nvPr>
        </p:nvSpPr>
        <p:spPr>
          <a:xfrm>
            <a:off x="395288" y="476250"/>
            <a:ext cx="7772400" cy="823913"/>
          </a:xfrm>
        </p:spPr>
        <p:txBody>
          <a:bodyPr/>
          <a:lstStyle/>
          <a:p>
            <a:pPr eaLnBrk="1" hangingPunct="1"/>
            <a:r>
              <a:rPr lang="zh-CN" altLang="en-US" b="1">
                <a:latin typeface="Arial" panose="020B0604020202020204" pitchFamily="34" charset="0"/>
                <a:ea typeface="黑体" panose="02010609060101010101" pitchFamily="49" charset="-122"/>
              </a:rPr>
              <a:t>第三章</a:t>
            </a:r>
            <a:r>
              <a:rPr lang="zh-CN" altLang="en-US" b="1">
                <a:latin typeface="Arial" panose="020B0604020202020204" pitchFamily="34" charset="0"/>
                <a:cs typeface="Arial" panose="020B0604020202020204" pitchFamily="34" charset="0"/>
              </a:rPr>
              <a:t>   古典数理</a:t>
            </a:r>
            <a:r>
              <a:rPr lang="zh-CN" altLang="en-US" b="1">
                <a:latin typeface="Arial" panose="020B0604020202020204" pitchFamily="34" charset="0"/>
                <a:ea typeface="黑体" panose="02010609060101010101" pitchFamily="49" charset="-122"/>
              </a:rPr>
              <a:t>逻辑</a:t>
            </a:r>
            <a:endParaRPr lang="zh-CN" altLang="en-US" b="1">
              <a:latin typeface="Arial" panose="020B0604020202020204" pitchFamily="34" charset="0"/>
              <a:ea typeface="黑体" panose="02010609060101010101" pitchFamily="49" charset="-122"/>
            </a:endParaRPr>
          </a:p>
        </p:txBody>
      </p:sp>
      <p:sp>
        <p:nvSpPr>
          <p:cNvPr id="18434" name="Rectangle 1027"/>
          <p:cNvSpPr>
            <a:spLocks noGrp="1" noChangeArrowheads="1"/>
          </p:cNvSpPr>
          <p:nvPr>
            <p:ph type="body" idx="1"/>
          </p:nvPr>
        </p:nvSpPr>
        <p:spPr>
          <a:xfrm>
            <a:off x="179388" y="1600200"/>
            <a:ext cx="8659812" cy="4419600"/>
          </a:xfrm>
        </p:spPr>
        <p:txBody>
          <a:bodyPr/>
          <a:lstStyle/>
          <a:p>
            <a:pPr marL="377825" indent="-377825" eaLnBrk="1" hangingPunct="1">
              <a:buSzPct val="105000"/>
              <a:buFontTx/>
              <a:buChar char="§"/>
              <a:tabLst>
                <a:tab pos="1436370" algn="l"/>
              </a:tabLst>
            </a:pPr>
            <a:r>
              <a:rPr lang="en-US" altLang="zh-CN">
                <a:solidFill>
                  <a:schemeClr val="tx2"/>
                </a:solidFill>
                <a:cs typeface="Times New Roman" panose="02020603050405020304" pitchFamily="18" charset="0"/>
              </a:rPr>
              <a:t>3</a:t>
            </a:r>
            <a:r>
              <a:rPr lang="zh-CN" altLang="en-US">
                <a:solidFill>
                  <a:schemeClr val="tx2"/>
                </a:solidFill>
                <a:cs typeface="Times New Roman" panose="02020603050405020304" pitchFamily="18" charset="0"/>
              </a:rPr>
              <a:t>.1</a:t>
            </a:r>
            <a:r>
              <a:rPr lang="zh-CN" altLang="en-US">
                <a:cs typeface="Times New Roman" panose="02020603050405020304" pitchFamily="18" charset="0"/>
              </a:rPr>
              <a:t>  	</a:t>
            </a:r>
            <a:r>
              <a:rPr lang="zh-CN" altLang="en-US"/>
              <a:t>命题逻辑</a:t>
            </a:r>
            <a:endParaRPr lang="zh-CN" altLang="en-US">
              <a:ea typeface="黑体" panose="02010609060101010101" pitchFamily="49" charset="-122"/>
            </a:endParaRPr>
          </a:p>
          <a:p>
            <a:pPr marL="377825" indent="-377825" eaLnBrk="1" hangingPunct="1">
              <a:buSzPct val="105000"/>
              <a:buFont typeface="Wingdings" panose="05000000000000000000" pitchFamily="2" charset="2"/>
              <a:buNone/>
              <a:tabLst>
                <a:tab pos="1436370" algn="l"/>
              </a:tabLst>
            </a:pPr>
            <a:r>
              <a:rPr lang="zh-CN" altLang="en-US">
                <a:solidFill>
                  <a:schemeClr val="tx2"/>
                </a:solidFill>
                <a:cs typeface="Times New Roman" panose="02020603050405020304" pitchFamily="18" charset="0"/>
              </a:rPr>
              <a:t>      </a:t>
            </a:r>
            <a:r>
              <a:rPr lang="en-US" altLang="zh-CN">
                <a:solidFill>
                  <a:schemeClr val="tx2"/>
                </a:solidFill>
                <a:cs typeface="Times New Roman" panose="02020603050405020304" pitchFamily="18" charset="0"/>
              </a:rPr>
              <a:t>3</a:t>
            </a:r>
            <a:r>
              <a:rPr lang="zh-CN" altLang="en-US">
                <a:solidFill>
                  <a:schemeClr val="tx2"/>
                </a:solidFill>
                <a:cs typeface="Times New Roman" panose="02020603050405020304" pitchFamily="18" charset="0"/>
              </a:rPr>
              <a:t>.</a:t>
            </a:r>
            <a:r>
              <a:rPr lang="en-US" altLang="zh-CN">
                <a:solidFill>
                  <a:schemeClr val="tx2"/>
                </a:solidFill>
                <a:cs typeface="Times New Roman" panose="02020603050405020304" pitchFamily="18" charset="0"/>
              </a:rPr>
              <a:t>1.1</a:t>
            </a:r>
            <a:r>
              <a:rPr lang="zh-CN" altLang="en-US">
                <a:cs typeface="Times New Roman" panose="02020603050405020304" pitchFamily="18" charset="0"/>
              </a:rPr>
              <a:t> 	</a:t>
            </a:r>
            <a:r>
              <a:rPr lang="zh-CN" altLang="en-US"/>
              <a:t>命题与公式</a:t>
            </a:r>
            <a:r>
              <a:rPr lang="zh-CN" altLang="en-US">
                <a:ea typeface="黑体" panose="02010609060101010101" pitchFamily="49" charset="-122"/>
              </a:rPr>
              <a:t> </a:t>
            </a:r>
            <a:endParaRPr lang="zh-CN" altLang="en-US">
              <a:ea typeface="黑体" panose="02010609060101010101" pitchFamily="49" charset="-122"/>
            </a:endParaRPr>
          </a:p>
          <a:p>
            <a:pPr marL="377825" indent="-377825" eaLnBrk="1" hangingPunct="1">
              <a:buSzPct val="105000"/>
              <a:buFont typeface="Wingdings" panose="05000000000000000000" pitchFamily="2" charset="2"/>
              <a:buNone/>
              <a:tabLst>
                <a:tab pos="1436370" algn="l"/>
              </a:tabLst>
            </a:pPr>
            <a:r>
              <a:rPr lang="zh-CN" altLang="en-US">
                <a:cs typeface="Times New Roman" panose="02020603050405020304" pitchFamily="18" charset="0"/>
              </a:rPr>
              <a:t> 	</a:t>
            </a:r>
            <a:r>
              <a:rPr lang="en-US" altLang="zh-CN">
                <a:solidFill>
                  <a:schemeClr val="tx2"/>
                </a:solidFill>
                <a:cs typeface="Times New Roman" panose="02020603050405020304" pitchFamily="18" charset="0"/>
              </a:rPr>
              <a:t>   3</a:t>
            </a:r>
            <a:r>
              <a:rPr lang="zh-CN" altLang="en-US">
                <a:solidFill>
                  <a:schemeClr val="tx2"/>
                </a:solidFill>
                <a:cs typeface="Times New Roman" panose="02020603050405020304" pitchFamily="18" charset="0"/>
              </a:rPr>
              <a:t>.</a:t>
            </a:r>
            <a:r>
              <a:rPr lang="en-US" altLang="zh-CN">
                <a:solidFill>
                  <a:schemeClr val="tx2"/>
                </a:solidFill>
                <a:cs typeface="Times New Roman" panose="02020603050405020304" pitchFamily="18" charset="0"/>
              </a:rPr>
              <a:t>1.2 </a:t>
            </a:r>
            <a:r>
              <a:rPr lang="zh-CN" altLang="en-US"/>
              <a:t>命题公式的等价关系和蕴涵关系</a:t>
            </a:r>
            <a:r>
              <a:rPr lang="zh-CN" altLang="en-US">
                <a:ea typeface="黑体" panose="02010609060101010101" pitchFamily="49" charset="-122"/>
              </a:rPr>
              <a:t> </a:t>
            </a:r>
            <a:endParaRPr lang="zh-CN" altLang="en-US">
              <a:ea typeface="黑体" panose="02010609060101010101" pitchFamily="49" charset="-122"/>
            </a:endParaRPr>
          </a:p>
          <a:p>
            <a:pPr marL="377825" indent="-377825" eaLnBrk="1" hangingPunct="1">
              <a:buSzPct val="105000"/>
              <a:buFont typeface="Wingdings" panose="05000000000000000000" pitchFamily="2" charset="2"/>
              <a:buNone/>
              <a:tabLst>
                <a:tab pos="1436370" algn="l"/>
              </a:tabLst>
            </a:pPr>
            <a:r>
              <a:rPr lang="en-US" altLang="zh-CN">
                <a:solidFill>
                  <a:schemeClr val="tx2"/>
                </a:solidFill>
                <a:cs typeface="Times New Roman" panose="02020603050405020304" pitchFamily="18" charset="0"/>
              </a:rPr>
              <a:t>      3</a:t>
            </a:r>
            <a:r>
              <a:rPr lang="zh-CN" altLang="en-US">
                <a:solidFill>
                  <a:schemeClr val="tx2"/>
                </a:solidFill>
                <a:cs typeface="Times New Roman" panose="02020603050405020304" pitchFamily="18" charset="0"/>
              </a:rPr>
              <a:t>.</a:t>
            </a:r>
            <a:r>
              <a:rPr lang="en-US" altLang="zh-CN">
                <a:solidFill>
                  <a:schemeClr val="tx2"/>
                </a:solidFill>
                <a:cs typeface="Times New Roman" panose="02020603050405020304" pitchFamily="18" charset="0"/>
              </a:rPr>
              <a:t>1.3</a:t>
            </a:r>
            <a:r>
              <a:rPr lang="zh-CN" altLang="en-US">
                <a:cs typeface="Times New Roman" panose="02020603050405020304" pitchFamily="18" charset="0"/>
              </a:rPr>
              <a:t>	</a:t>
            </a:r>
            <a:r>
              <a:rPr lang="zh-CN" altLang="en-US"/>
              <a:t>范式 </a:t>
            </a:r>
            <a:endParaRPr lang="zh-CN" altLang="en-US">
              <a:ea typeface="黑体" panose="02010609060101010101" pitchFamily="49" charset="-122"/>
            </a:endParaRPr>
          </a:p>
          <a:p>
            <a:pPr marL="377825" indent="-377825" eaLnBrk="1" hangingPunct="1">
              <a:buSzPct val="105000"/>
              <a:buFont typeface="Wingdings" panose="05000000000000000000" pitchFamily="2" charset="2"/>
              <a:buNone/>
              <a:tabLst>
                <a:tab pos="1436370" algn="l"/>
              </a:tabLst>
            </a:pPr>
            <a:r>
              <a:rPr lang="zh-CN" altLang="en-US" sz="3200" b="0" i="1"/>
              <a:t>         </a:t>
            </a: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76200" y="393700"/>
            <a:ext cx="7772400" cy="646113"/>
          </a:xfrm>
        </p:spPr>
        <p:txBody>
          <a:bodyPr/>
          <a:lstStyle/>
          <a:p>
            <a:pPr eaLnBrk="1" hangingPunct="1"/>
            <a:r>
              <a:rPr lang="zh-CN" altLang="en-US" sz="3600" b="1">
                <a:latin typeface="宋体" panose="02010600030101010101" pitchFamily="2" charset="-122"/>
              </a:rPr>
              <a:t>定义</a:t>
            </a:r>
            <a:r>
              <a:rPr lang="en-US" altLang="zh-CN" sz="3600" b="1">
                <a:latin typeface="Times New Roman" panose="02020603050405020304" pitchFamily="18" charset="0"/>
              </a:rPr>
              <a:t>3</a:t>
            </a:r>
            <a:r>
              <a:rPr lang="zh-CN" altLang="en-US" sz="3600" b="1">
                <a:latin typeface="Times New Roman" panose="02020603050405020304" pitchFamily="18" charset="0"/>
              </a:rPr>
              <a:t>.</a:t>
            </a:r>
            <a:r>
              <a:rPr lang="en-US" altLang="zh-CN" sz="3600" b="1">
                <a:latin typeface="Times New Roman" panose="02020603050405020304" pitchFamily="18" charset="0"/>
              </a:rPr>
              <a:t>1</a:t>
            </a:r>
            <a:r>
              <a:rPr lang="zh-CN" altLang="en-US" sz="3600" b="1">
                <a:latin typeface="Times New Roman" panose="02020603050405020304" pitchFamily="18" charset="0"/>
              </a:rPr>
              <a:t>.</a:t>
            </a:r>
            <a:r>
              <a:rPr lang="en-US" altLang="zh-CN" sz="3600" b="1">
                <a:latin typeface="Times New Roman" panose="02020603050405020304" pitchFamily="18" charset="0"/>
              </a:rPr>
              <a:t>9</a:t>
            </a:r>
            <a:r>
              <a:rPr lang="zh-CN" altLang="en-US" sz="3600" b="1">
                <a:latin typeface="Times New Roman" panose="02020603050405020304" pitchFamily="18" charset="0"/>
              </a:rPr>
              <a:t> </a:t>
            </a:r>
            <a:endParaRPr lang="zh-CN" altLang="en-US" sz="3600" b="1">
              <a:latin typeface="Times New Roman" panose="02020603050405020304" pitchFamily="18" charset="0"/>
            </a:endParaRPr>
          </a:p>
        </p:txBody>
      </p:sp>
      <p:sp>
        <p:nvSpPr>
          <p:cNvPr id="60418" name="Rectangle 3"/>
          <p:cNvSpPr>
            <a:spLocks noGrp="1" noChangeArrowheads="1"/>
          </p:cNvSpPr>
          <p:nvPr>
            <p:ph type="body" idx="1"/>
          </p:nvPr>
        </p:nvSpPr>
        <p:spPr>
          <a:xfrm>
            <a:off x="468313" y="1371600"/>
            <a:ext cx="7991475" cy="4800600"/>
          </a:xfrm>
        </p:spPr>
        <p:txBody>
          <a:bodyPr/>
          <a:lstStyle/>
          <a:p>
            <a:pPr marL="0" indent="0" eaLnBrk="1" hangingPunct="1">
              <a:lnSpc>
                <a:spcPct val="125000"/>
              </a:lnSpc>
              <a:spcBef>
                <a:spcPct val="50000"/>
              </a:spcBef>
              <a:tabLst>
                <a:tab pos="1149350" algn="l"/>
                <a:tab pos="1995170" algn="l"/>
              </a:tabLst>
            </a:pPr>
            <a:r>
              <a:rPr lang="zh-CN" altLang="en-US" sz="3300"/>
              <a:t>公式</a:t>
            </a:r>
            <a:r>
              <a:rPr lang="en-US" altLang="zh-CN" sz="3300"/>
              <a:t>G</a:t>
            </a:r>
            <a:r>
              <a:rPr lang="zh-CN" altLang="en-US" sz="3300"/>
              <a:t>在其所有可能的解释下所取真值的表，称为</a:t>
            </a:r>
            <a:r>
              <a:rPr lang="en-US" altLang="zh-CN" sz="3300"/>
              <a:t>G</a:t>
            </a:r>
            <a:r>
              <a:rPr lang="zh-CN" altLang="en-US" sz="3300"/>
              <a:t>的</a:t>
            </a:r>
            <a:r>
              <a:rPr lang="zh-CN" altLang="en-US" sz="3300">
                <a:solidFill>
                  <a:schemeClr val="tx2"/>
                </a:solidFill>
              </a:rPr>
              <a:t>真值表</a:t>
            </a:r>
            <a:r>
              <a:rPr lang="zh-CN" altLang="en-US" sz="3300"/>
              <a:t>。     </a:t>
            </a:r>
            <a:endParaRPr lang="zh-CN" altLang="en-US" sz="3300">
              <a:solidFill>
                <a:srgbClr val="FFFF00"/>
              </a:solidFill>
            </a:endParaRPr>
          </a:p>
          <a:p>
            <a:pPr marL="0" indent="0" eaLnBrk="1" hangingPunct="1">
              <a:lnSpc>
                <a:spcPct val="125000"/>
              </a:lnSpc>
              <a:spcBef>
                <a:spcPct val="50000"/>
              </a:spcBef>
              <a:tabLst>
                <a:tab pos="1149350" algn="l"/>
                <a:tab pos="1995170" algn="l"/>
              </a:tabLst>
            </a:pPr>
            <a:r>
              <a:rPr lang="zh-CN" altLang="en-US" sz="3300">
                <a:latin typeface="宋体" panose="02010600030101010101" pitchFamily="2" charset="-122"/>
              </a:rPr>
              <a:t>显然，有</a:t>
            </a:r>
            <a:r>
              <a:rPr lang="en-US" altLang="zh-CN" sz="3300"/>
              <a:t>n</a:t>
            </a:r>
            <a:r>
              <a:rPr lang="zh-CN" altLang="en-US" sz="3300">
                <a:latin typeface="宋体" panose="02010600030101010101" pitchFamily="2" charset="-122"/>
              </a:rPr>
              <a:t>个不同原子的公式，共有</a:t>
            </a:r>
            <a:r>
              <a:rPr lang="zh-CN" altLang="en-US" sz="3300"/>
              <a:t>2</a:t>
            </a:r>
            <a:r>
              <a:rPr lang="en-US" altLang="zh-CN" sz="3300" baseline="30000"/>
              <a:t>n</a:t>
            </a:r>
            <a:r>
              <a:rPr lang="zh-CN" altLang="en-US" sz="3300">
                <a:latin typeface="宋体" panose="02010600030101010101" pitchFamily="2" charset="-122"/>
              </a:rPr>
              <a:t>个解释。　　　　　　　　　　</a:t>
            </a:r>
            <a:r>
              <a:rPr lang="en-US" altLang="zh-CN" sz="3300">
                <a:solidFill>
                  <a:schemeClr val="tx2"/>
                </a:solidFill>
              </a:rPr>
              <a:t> </a:t>
            </a:r>
            <a:endParaRPr lang="en-US" altLang="zh-CN" sz="3300">
              <a:solidFill>
                <a:schemeClr val="tx2"/>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76200" y="304800"/>
            <a:ext cx="7772400" cy="823913"/>
          </a:xfrm>
        </p:spPr>
        <p:txBody>
          <a:bodyPr/>
          <a:lstStyle/>
          <a:p>
            <a:pPr eaLnBrk="1" hangingPunct="1"/>
            <a:r>
              <a:rPr lang="zh-CN" altLang="en-US" b="1">
                <a:latin typeface="Times New Roman" panose="02020603050405020304" pitchFamily="18" charset="0"/>
              </a:rPr>
              <a:t> </a:t>
            </a:r>
            <a:endParaRPr lang="zh-CN" altLang="en-US" b="1">
              <a:latin typeface="Times New Roman" panose="02020603050405020304" pitchFamily="18" charset="0"/>
            </a:endParaRPr>
          </a:p>
        </p:txBody>
      </p:sp>
      <p:sp>
        <p:nvSpPr>
          <p:cNvPr id="61442" name="Rectangle 3"/>
          <p:cNvSpPr>
            <a:spLocks noGrp="1" noChangeArrowheads="1"/>
          </p:cNvSpPr>
          <p:nvPr>
            <p:ph type="body" idx="1"/>
          </p:nvPr>
        </p:nvSpPr>
        <p:spPr>
          <a:xfrm>
            <a:off x="152400" y="152400"/>
            <a:ext cx="8839200" cy="6300788"/>
          </a:xfrm>
        </p:spPr>
        <p:txBody>
          <a:bodyPr/>
          <a:lstStyle/>
          <a:p>
            <a:pPr marL="0" indent="0" defTabSz="908050" eaLnBrk="1" hangingPunct="1">
              <a:spcBef>
                <a:spcPct val="50000"/>
              </a:spcBef>
              <a:tabLst>
                <a:tab pos="4006850" algn="l"/>
              </a:tabLst>
            </a:pPr>
            <a:r>
              <a:rPr lang="zh-CN" altLang="en-US">
                <a:solidFill>
                  <a:schemeClr val="tx2"/>
                </a:solidFill>
                <a:latin typeface="宋体" panose="02010600030101010101" pitchFamily="2" charset="-122"/>
              </a:rPr>
              <a:t>例：</a:t>
            </a:r>
            <a:r>
              <a:rPr lang="en-US" altLang="zh-CN"/>
              <a:t>G=(P</a:t>
            </a:r>
            <a:r>
              <a:rPr lang="en-US" altLang="zh-CN">
                <a:sym typeface="Symbol" panose="05050102010706020507" pitchFamily="2" charset="2"/>
              </a:rPr>
              <a:t></a:t>
            </a:r>
            <a:r>
              <a:rPr lang="en-US" altLang="zh-CN"/>
              <a:t>Q)</a:t>
            </a:r>
            <a:r>
              <a:rPr lang="en-US" altLang="zh-CN">
                <a:sym typeface="Symbol" panose="05050102010706020507" pitchFamily="2" charset="2"/>
              </a:rPr>
              <a:t></a:t>
            </a:r>
            <a:r>
              <a:rPr lang="en-US" altLang="zh-CN"/>
              <a:t>R</a:t>
            </a:r>
            <a:r>
              <a:rPr lang="en-US" altLang="zh-CN">
                <a:latin typeface="宋体" panose="02010600030101010101" pitchFamily="2" charset="-122"/>
              </a:rPr>
              <a:t>，</a:t>
            </a:r>
            <a:r>
              <a:rPr lang="zh-CN" altLang="en-US">
                <a:latin typeface="宋体" panose="02010600030101010101" pitchFamily="2" charset="-122"/>
              </a:rPr>
              <a:t>其真值表如下：</a:t>
            </a:r>
            <a:r>
              <a:rPr lang="zh-CN" altLang="en-US"/>
              <a:t> </a:t>
            </a:r>
            <a:endParaRPr lang="zh-CN" altLang="en-US"/>
          </a:p>
        </p:txBody>
      </p:sp>
      <p:graphicFrame>
        <p:nvGraphicFramePr>
          <p:cNvPr id="113864" name="Group 200"/>
          <p:cNvGraphicFramePr>
            <a:graphicFrameLocks noGrp="1"/>
          </p:cNvGraphicFramePr>
          <p:nvPr/>
        </p:nvGraphicFramePr>
        <p:xfrm>
          <a:off x="1547813" y="1052513"/>
          <a:ext cx="5784850" cy="5211810"/>
        </p:xfrm>
        <a:graphic>
          <a:graphicData uri="http://schemas.openxmlformats.org/drawingml/2006/table">
            <a:tbl>
              <a:tblPr/>
              <a:tblGrid>
                <a:gridCol w="1446212"/>
                <a:gridCol w="1446213"/>
                <a:gridCol w="1446212"/>
                <a:gridCol w="1446213"/>
              </a:tblGrid>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P</a:t>
                      </a:r>
                      <a:endParaRPr kumimoji="1" lang="en-US" altLang="zh-CN" sz="32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DEB8F"/>
                    </a:solid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Q</a:t>
                      </a:r>
                      <a:endParaRPr kumimoji="1" lang="en-US" altLang="zh-CN" sz="3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DEB8F"/>
                    </a:solid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R</a:t>
                      </a:r>
                      <a:endParaRPr kumimoji="1" lang="en-US" altLang="zh-CN" sz="3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DEB8F"/>
                    </a:solid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G</a:t>
                      </a:r>
                      <a:endParaRPr kumimoji="1" lang="en-US" altLang="zh-CN" sz="3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DEB8F"/>
                    </a:solid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864"/>
                                        </p:tgtEl>
                                        <p:attrNameLst>
                                          <p:attrName>style.visibility</p:attrName>
                                        </p:attrNameLst>
                                      </p:cBhvr>
                                      <p:to>
                                        <p:strVal val="visible"/>
                                      </p:to>
                                    </p:set>
                                    <p:anim calcmode="lin" valueType="num">
                                      <p:cBhvr additive="base">
                                        <p:cTn id="7" dur="500" fill="hold"/>
                                        <p:tgtEl>
                                          <p:spTgt spid="113864"/>
                                        </p:tgtEl>
                                        <p:attrNameLst>
                                          <p:attrName>ppt_x</p:attrName>
                                        </p:attrNameLst>
                                      </p:cBhvr>
                                      <p:tavLst>
                                        <p:tav tm="0">
                                          <p:val>
                                            <p:strVal val="#ppt_x"/>
                                          </p:val>
                                        </p:tav>
                                        <p:tav tm="100000">
                                          <p:val>
                                            <p:strVal val="#ppt_x"/>
                                          </p:val>
                                        </p:tav>
                                      </p:tavLst>
                                    </p:anim>
                                    <p:anim calcmode="lin" valueType="num">
                                      <p:cBhvr additive="base">
                                        <p:cTn id="8" dur="500" fill="hold"/>
                                        <p:tgtEl>
                                          <p:spTgt spid="1138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endParaRPr lang="zh-CN" altLang="en-US"/>
          </a:p>
        </p:txBody>
      </p:sp>
      <p:sp>
        <p:nvSpPr>
          <p:cNvPr id="62466" name="Rectangle 3"/>
          <p:cNvSpPr>
            <a:spLocks noGrp="1" noChangeArrowheads="1"/>
          </p:cNvSpPr>
          <p:nvPr>
            <p:ph type="body" idx="1"/>
          </p:nvPr>
        </p:nvSpPr>
        <p:spPr>
          <a:xfrm>
            <a:off x="250825" y="1524000"/>
            <a:ext cx="8740775" cy="4572000"/>
          </a:xfrm>
        </p:spPr>
        <p:txBody>
          <a:bodyPr/>
          <a:lstStyle/>
          <a:p>
            <a:pPr eaLnBrk="1" hangingPunct="1">
              <a:lnSpc>
                <a:spcPct val="125000"/>
              </a:lnSpc>
            </a:pPr>
            <a:r>
              <a:rPr lang="zh-CN" altLang="en-US"/>
              <a:t> 练习：请画出</a:t>
            </a:r>
            <a:r>
              <a:rPr lang="zh-CN" altLang="en-US">
                <a:sym typeface="Symbol" panose="05050102010706020507" pitchFamily="2" charset="2"/>
              </a:rPr>
              <a:t></a:t>
            </a:r>
            <a:r>
              <a:rPr lang="zh-CN" altLang="en-US"/>
              <a:t> </a:t>
            </a:r>
            <a:r>
              <a:rPr lang="en-US" altLang="zh-CN"/>
              <a:t>P </a:t>
            </a:r>
            <a:r>
              <a:rPr lang="zh-CN" altLang="en-US"/>
              <a:t>， </a:t>
            </a:r>
            <a:r>
              <a:rPr lang="en-US" altLang="zh-CN"/>
              <a:t>P</a:t>
            </a:r>
            <a:r>
              <a:rPr lang="en-US" altLang="zh-CN">
                <a:sym typeface="Symbol" panose="05050102010706020507" pitchFamily="2" charset="2"/>
              </a:rPr>
              <a:t></a:t>
            </a:r>
            <a:r>
              <a:rPr lang="en-US" altLang="zh-CN"/>
              <a:t>Q</a:t>
            </a:r>
            <a:r>
              <a:rPr lang="zh-CN" altLang="en-US"/>
              <a:t>， </a:t>
            </a:r>
            <a:r>
              <a:rPr lang="en-US" altLang="zh-CN"/>
              <a:t>P</a:t>
            </a:r>
            <a:r>
              <a:rPr lang="en-US" altLang="zh-CN">
                <a:sym typeface="Symbol" panose="05050102010706020507" pitchFamily="2" charset="2"/>
              </a:rPr>
              <a:t>Q</a:t>
            </a:r>
            <a:r>
              <a:rPr lang="zh-CN" altLang="en-US">
                <a:sym typeface="Symbol" panose="05050102010706020507" pitchFamily="2" charset="2"/>
              </a:rPr>
              <a:t>，</a:t>
            </a:r>
            <a:r>
              <a:rPr lang="zh-CN" altLang="en-US"/>
              <a:t> </a:t>
            </a:r>
            <a:r>
              <a:rPr lang="en-US" altLang="zh-CN"/>
              <a:t>P</a:t>
            </a:r>
            <a:r>
              <a:rPr lang="en-US" altLang="zh-CN">
                <a:sym typeface="Symbol" panose="05050102010706020507" pitchFamily="2" charset="2"/>
              </a:rPr>
              <a:t>Q</a:t>
            </a:r>
            <a:r>
              <a:rPr lang="zh-CN" altLang="en-US"/>
              <a:t>，</a:t>
            </a:r>
            <a:r>
              <a:rPr lang="en-US" altLang="zh-CN"/>
              <a:t>P</a:t>
            </a:r>
            <a:r>
              <a:rPr lang="en-US" altLang="zh-CN">
                <a:sym typeface="Symbol" panose="05050102010706020507" pitchFamily="2" charset="2"/>
              </a:rPr>
              <a:t>Q</a:t>
            </a:r>
            <a:r>
              <a:rPr lang="zh-CN" altLang="en-US"/>
              <a:t>的真值表。</a:t>
            </a: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76200" y="304800"/>
            <a:ext cx="7772400" cy="823913"/>
          </a:xfrm>
        </p:spPr>
        <p:txBody>
          <a:bodyPr/>
          <a:lstStyle/>
          <a:p>
            <a:pPr eaLnBrk="1" hangingPunct="1"/>
            <a:r>
              <a:rPr lang="zh-CN" altLang="en-US" b="1">
                <a:latin typeface="Times New Roman" panose="02020603050405020304" pitchFamily="18" charset="0"/>
              </a:rPr>
              <a:t> </a:t>
            </a:r>
            <a:endParaRPr lang="zh-CN" altLang="en-US" b="1">
              <a:latin typeface="Times New Roman" panose="02020603050405020304" pitchFamily="18" charset="0"/>
            </a:endParaRPr>
          </a:p>
        </p:txBody>
      </p:sp>
      <p:sp>
        <p:nvSpPr>
          <p:cNvPr id="63490" name="Rectangle 3"/>
          <p:cNvSpPr>
            <a:spLocks noGrp="1" noChangeArrowheads="1"/>
          </p:cNvSpPr>
          <p:nvPr>
            <p:ph type="body" idx="1"/>
          </p:nvPr>
        </p:nvSpPr>
        <p:spPr>
          <a:xfrm>
            <a:off x="611188" y="549275"/>
            <a:ext cx="7993062" cy="4800600"/>
          </a:xfrm>
        </p:spPr>
        <p:txBody>
          <a:bodyPr/>
          <a:lstStyle/>
          <a:p>
            <a:pPr marL="0" indent="0" defTabSz="908050" eaLnBrk="1" hangingPunct="1">
              <a:lnSpc>
                <a:spcPct val="125000"/>
              </a:lnSpc>
              <a:spcBef>
                <a:spcPct val="50000"/>
              </a:spcBef>
              <a:tabLst>
                <a:tab pos="4006850" algn="l"/>
              </a:tabLst>
            </a:pPr>
            <a:r>
              <a:rPr lang="zh-CN" altLang="en-US" sz="3300">
                <a:latin typeface="宋体" panose="02010600030101010101" pitchFamily="2" charset="-122"/>
              </a:rPr>
              <a:t>若公式</a:t>
            </a:r>
            <a:r>
              <a:rPr lang="en-US" altLang="zh-CN" sz="3300"/>
              <a:t>G</a:t>
            </a:r>
            <a:r>
              <a:rPr lang="zh-CN" altLang="en-US" sz="3300">
                <a:latin typeface="宋体" panose="02010600030101010101" pitchFamily="2" charset="-122"/>
              </a:rPr>
              <a:t>中出现的所有原子为</a:t>
            </a:r>
            <a:r>
              <a:rPr lang="en-US" altLang="zh-CN" sz="3300"/>
              <a:t>A</a:t>
            </a:r>
            <a:r>
              <a:rPr lang="en-US" altLang="zh-CN" sz="3300" baseline="-30000"/>
              <a:t>1</a:t>
            </a:r>
            <a:r>
              <a:rPr lang="en-US" altLang="zh-CN" sz="3300">
                <a:latin typeface="宋体" panose="02010600030101010101" pitchFamily="2" charset="-122"/>
              </a:rPr>
              <a:t>，</a:t>
            </a:r>
            <a:r>
              <a:rPr lang="en-US" altLang="zh-CN" sz="3300"/>
              <a:t>…</a:t>
            </a:r>
            <a:r>
              <a:rPr lang="en-US" altLang="zh-CN" sz="3300">
                <a:latin typeface="宋体" panose="02010600030101010101" pitchFamily="2" charset="-122"/>
              </a:rPr>
              <a:t>，</a:t>
            </a:r>
            <a:r>
              <a:rPr lang="en-US" altLang="zh-CN" sz="3300"/>
              <a:t>A</a:t>
            </a:r>
            <a:r>
              <a:rPr lang="en-US" altLang="zh-CN" sz="3300" baseline="-30000"/>
              <a:t>n</a:t>
            </a:r>
            <a:r>
              <a:rPr lang="en-US" altLang="zh-CN" sz="3300">
                <a:latin typeface="宋体" panose="02010600030101010101" pitchFamily="2" charset="-122"/>
              </a:rPr>
              <a:t>，</a:t>
            </a:r>
            <a:r>
              <a:rPr lang="zh-CN" altLang="en-US" sz="3300">
                <a:latin typeface="宋体" panose="02010600030101010101" pitchFamily="2" charset="-122"/>
              </a:rPr>
              <a:t>有时我们用</a:t>
            </a:r>
            <a:r>
              <a:rPr lang="zh-CN" altLang="en-US" sz="3300"/>
              <a:t>{</a:t>
            </a:r>
            <a:r>
              <a:rPr lang="en-US" altLang="zh-CN" sz="3300"/>
              <a:t>m</a:t>
            </a:r>
            <a:r>
              <a:rPr lang="en-US" altLang="zh-CN" sz="3300" baseline="-30000"/>
              <a:t>1</a:t>
            </a:r>
            <a:r>
              <a:rPr lang="en-US" altLang="zh-CN" sz="3300">
                <a:latin typeface="宋体" panose="02010600030101010101" pitchFamily="2" charset="-122"/>
              </a:rPr>
              <a:t>，</a:t>
            </a:r>
            <a:r>
              <a:rPr lang="en-US" altLang="zh-CN" sz="3300"/>
              <a:t>…</a:t>
            </a:r>
            <a:r>
              <a:rPr lang="en-US" altLang="zh-CN" sz="3300">
                <a:latin typeface="宋体" panose="02010600030101010101" pitchFamily="2" charset="-122"/>
              </a:rPr>
              <a:t>，</a:t>
            </a:r>
            <a:r>
              <a:rPr lang="en-US" altLang="zh-CN" sz="3300"/>
              <a:t>m</a:t>
            </a:r>
            <a:r>
              <a:rPr lang="en-US" altLang="zh-CN" sz="3300" baseline="-30000"/>
              <a:t>n</a:t>
            </a:r>
            <a:r>
              <a:rPr lang="en-US" altLang="zh-CN" sz="3300"/>
              <a:t>}</a:t>
            </a:r>
            <a:r>
              <a:rPr lang="zh-CN" altLang="en-US" sz="3300">
                <a:latin typeface="宋体" panose="02010600030101010101" pitchFamily="2" charset="-122"/>
              </a:rPr>
              <a:t>表示</a:t>
            </a:r>
            <a:r>
              <a:rPr lang="en-US" altLang="zh-CN" sz="3300"/>
              <a:t>G</a:t>
            </a:r>
            <a:r>
              <a:rPr lang="zh-CN" altLang="en-US" sz="3300">
                <a:latin typeface="宋体" panose="02010600030101010101" pitchFamily="2" charset="-122"/>
              </a:rPr>
              <a:t>的一个解释</a:t>
            </a:r>
            <a:r>
              <a:rPr lang="en-US" altLang="zh-CN" sz="3300"/>
              <a:t>I</a:t>
            </a:r>
            <a:r>
              <a:rPr lang="en-US" altLang="zh-CN" sz="3300">
                <a:latin typeface="宋体" panose="02010600030101010101" pitchFamily="2" charset="-122"/>
              </a:rPr>
              <a:t>，</a:t>
            </a:r>
            <a:r>
              <a:rPr lang="zh-CN" altLang="en-US" sz="3300">
                <a:latin typeface="宋体" panose="02010600030101010101" pitchFamily="2" charset="-122"/>
              </a:rPr>
              <a:t>其中</a:t>
            </a:r>
            <a:r>
              <a:rPr lang="zh-CN" altLang="en-US" sz="3300"/>
              <a:t>                                </a:t>
            </a:r>
            <a:br>
              <a:rPr lang="zh-CN" altLang="en-US" sz="3300"/>
            </a:br>
            <a:br>
              <a:rPr lang="zh-CN" altLang="en-US" sz="3300"/>
            </a:br>
            <a:br>
              <a:rPr lang="zh-CN" altLang="en-US" sz="3300"/>
            </a:br>
            <a:endParaRPr lang="zh-CN" altLang="en-US" sz="3300"/>
          </a:p>
          <a:p>
            <a:pPr marL="0" indent="0" defTabSz="908050" eaLnBrk="1" hangingPunct="1">
              <a:lnSpc>
                <a:spcPct val="125000"/>
              </a:lnSpc>
              <a:spcBef>
                <a:spcPct val="50000"/>
              </a:spcBef>
              <a:tabLst>
                <a:tab pos="4006850" algn="l"/>
              </a:tabLst>
            </a:pPr>
            <a:r>
              <a:rPr lang="zh-CN" altLang="en-US" sz="3300">
                <a:latin typeface="宋体" panose="02010600030101010101" pitchFamily="2" charset="-122"/>
              </a:rPr>
              <a:t>例</a:t>
            </a:r>
            <a:r>
              <a:rPr lang="en-US" altLang="zh-CN" sz="3300">
                <a:latin typeface="宋体" panose="02010600030101010101" pitchFamily="2" charset="-122"/>
              </a:rPr>
              <a:t>.</a:t>
            </a:r>
            <a:r>
              <a:rPr lang="zh-CN" altLang="en-US" sz="3300">
                <a:latin typeface="宋体" panose="02010600030101010101" pitchFamily="2" charset="-122"/>
              </a:rPr>
              <a:t>公式</a:t>
            </a:r>
            <a:r>
              <a:rPr lang="en-US" altLang="zh-CN" sz="3300"/>
              <a:t>G=(P</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R</a:t>
            </a:r>
            <a:r>
              <a:rPr lang="zh-CN" altLang="en-US" sz="3300">
                <a:latin typeface="宋体" panose="02010600030101010101" pitchFamily="2" charset="-122"/>
              </a:rPr>
              <a:t>的真值表中第二个 解释就可以记为</a:t>
            </a:r>
            <a:r>
              <a:rPr lang="zh-CN" altLang="en-US" sz="3300"/>
              <a:t>{</a:t>
            </a:r>
            <a:r>
              <a:rPr lang="zh-CN" altLang="en-US" sz="3300">
                <a:sym typeface="Symbol" panose="05050102010706020507" pitchFamily="2" charset="2"/>
              </a:rPr>
              <a:t></a:t>
            </a:r>
            <a:r>
              <a:rPr lang="en-US" altLang="zh-CN" sz="3300"/>
              <a:t>P</a:t>
            </a:r>
            <a:r>
              <a:rPr lang="en-US" altLang="zh-CN" sz="3300">
                <a:latin typeface="宋体" panose="02010600030101010101" pitchFamily="2" charset="-122"/>
              </a:rPr>
              <a:t>，</a:t>
            </a:r>
            <a:r>
              <a:rPr lang="en-US" altLang="zh-CN" sz="3300">
                <a:sym typeface="Symbol" panose="05050102010706020507" pitchFamily="2" charset="2"/>
              </a:rPr>
              <a:t></a:t>
            </a:r>
            <a:r>
              <a:rPr lang="en-US" altLang="zh-CN" sz="3300"/>
              <a:t>Q</a:t>
            </a:r>
            <a:r>
              <a:rPr lang="en-US" altLang="zh-CN" sz="3300">
                <a:latin typeface="宋体" panose="02010600030101010101" pitchFamily="2" charset="-122"/>
              </a:rPr>
              <a:t>，</a:t>
            </a:r>
            <a:r>
              <a:rPr lang="en-US" altLang="zh-CN" sz="3300"/>
              <a:t>R} </a:t>
            </a:r>
            <a:endParaRPr lang="zh-CN" altLang="en-US" sz="3300"/>
          </a:p>
        </p:txBody>
      </p:sp>
      <p:sp>
        <p:nvSpPr>
          <p:cNvPr id="63491" name="Rectangle 59"/>
          <p:cNvSpPr>
            <a:spLocks noChangeArrowheads="1"/>
          </p:cNvSpPr>
          <p:nvPr/>
        </p:nvSpPr>
        <p:spPr bwMode="auto">
          <a:xfrm>
            <a:off x="3386138"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63492" name="文本框 1"/>
          <p:cNvSpPr txBox="1">
            <a:spLocks noChangeArrowheads="1"/>
          </p:cNvSpPr>
          <p:nvPr/>
        </p:nvSpPr>
        <p:spPr bwMode="auto">
          <a:xfrm>
            <a:off x="1763713" y="2781300"/>
            <a:ext cx="48323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i="1"/>
              <a:t>A</a:t>
            </a:r>
            <a:r>
              <a:rPr lang="en-US" altLang="zh-CN" sz="3200" i="1" baseline="-25000"/>
              <a:t>i</a:t>
            </a:r>
            <a:r>
              <a:rPr lang="zh-CN" altLang="en-US" sz="3200"/>
              <a:t>，        当</a:t>
            </a:r>
            <a:r>
              <a:rPr lang="en-US" altLang="zh-CN" sz="3200" i="1"/>
              <a:t>A</a:t>
            </a:r>
            <a:r>
              <a:rPr lang="en-US" altLang="zh-CN" sz="3200" i="1" baseline="-25000"/>
              <a:t>i</a:t>
            </a:r>
            <a:r>
              <a:rPr lang="zh-CN" altLang="en-US" sz="3200"/>
              <a:t>在</a:t>
            </a:r>
            <a:r>
              <a:rPr lang="en-US" altLang="zh-CN" sz="3200" i="1"/>
              <a:t>I</a:t>
            </a:r>
            <a:r>
              <a:rPr lang="zh-CN" altLang="en-US" sz="3200"/>
              <a:t>下为</a:t>
            </a:r>
            <a:r>
              <a:rPr lang="en-US" altLang="zh-CN" sz="3200"/>
              <a:t>1</a:t>
            </a:r>
            <a:r>
              <a:rPr lang="zh-CN" altLang="en-US" sz="3200"/>
              <a:t>时</a:t>
            </a:r>
            <a:endParaRPr lang="en-US" altLang="zh-CN" sz="3200"/>
          </a:p>
          <a:p>
            <a:pPr>
              <a:spcBef>
                <a:spcPct val="0"/>
              </a:spcBef>
              <a:buClrTx/>
              <a:buSzTx/>
              <a:buFontTx/>
              <a:buNone/>
            </a:pPr>
            <a:endParaRPr lang="en-US" altLang="zh-CN" sz="3200"/>
          </a:p>
          <a:p>
            <a:pPr>
              <a:spcBef>
                <a:spcPct val="0"/>
              </a:spcBef>
              <a:buClrTx/>
              <a:buSzTx/>
              <a:buFontTx/>
              <a:buNone/>
            </a:pPr>
            <a:r>
              <a:rPr lang="zh-CN" altLang="en-US" sz="3200">
                <a:sym typeface="Symbol" panose="05050102010706020507" pitchFamily="2" charset="2"/>
              </a:rPr>
              <a:t> </a:t>
            </a:r>
            <a:r>
              <a:rPr lang="en-US" altLang="zh-CN" sz="3200" i="1"/>
              <a:t>A</a:t>
            </a:r>
            <a:r>
              <a:rPr lang="en-US" altLang="zh-CN" sz="3200" i="1" baseline="-25000"/>
              <a:t>i</a:t>
            </a:r>
            <a:r>
              <a:rPr lang="zh-CN" altLang="en-US" sz="3200"/>
              <a:t>，    当</a:t>
            </a:r>
            <a:r>
              <a:rPr lang="en-US" altLang="zh-CN" sz="3200" i="1"/>
              <a:t>A</a:t>
            </a:r>
            <a:r>
              <a:rPr lang="en-US" altLang="zh-CN" sz="3200" i="1" baseline="-25000"/>
              <a:t>i</a:t>
            </a:r>
            <a:r>
              <a:rPr lang="zh-CN" altLang="en-US" sz="3200"/>
              <a:t>在</a:t>
            </a:r>
            <a:r>
              <a:rPr lang="en-US" altLang="zh-CN" sz="3200" i="1"/>
              <a:t>I</a:t>
            </a:r>
            <a:r>
              <a:rPr lang="zh-CN" altLang="en-US" sz="3200"/>
              <a:t>下为</a:t>
            </a:r>
            <a:r>
              <a:rPr lang="en-US" altLang="zh-CN" sz="3200"/>
              <a:t>0</a:t>
            </a:r>
            <a:r>
              <a:rPr lang="zh-CN" altLang="en-US" sz="3200"/>
              <a:t>时</a:t>
            </a:r>
            <a:endParaRPr lang="en-US" altLang="zh-CN" sz="3200"/>
          </a:p>
        </p:txBody>
      </p:sp>
      <p:sp>
        <p:nvSpPr>
          <p:cNvPr id="63493" name="文本框 2"/>
          <p:cNvSpPr txBox="1">
            <a:spLocks noChangeArrowheads="1"/>
          </p:cNvSpPr>
          <p:nvPr/>
        </p:nvSpPr>
        <p:spPr bwMode="auto">
          <a:xfrm>
            <a:off x="442913" y="3263900"/>
            <a:ext cx="1063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b="0" i="1"/>
              <a:t>m</a:t>
            </a:r>
            <a:r>
              <a:rPr lang="en-US" altLang="zh-CN" sz="3200" b="0" i="1" baseline="-25000"/>
              <a:t>i</a:t>
            </a:r>
            <a:r>
              <a:rPr lang="zh-CN" altLang="en-US" sz="3200" b="0" i="1" baseline="-25000"/>
              <a:t>   </a:t>
            </a:r>
            <a:r>
              <a:rPr lang="zh-CN" altLang="en-US" sz="3200" b="0" baseline="-25000"/>
              <a:t> </a:t>
            </a:r>
            <a:r>
              <a:rPr lang="en-US" altLang="zh-CN" sz="3200" b="0"/>
              <a:t>=</a:t>
            </a:r>
            <a:endParaRPr lang="zh-CN" altLang="en-US" sz="3200" b="0"/>
          </a:p>
        </p:txBody>
      </p:sp>
      <p:sp>
        <p:nvSpPr>
          <p:cNvPr id="5" name="左大括号 4"/>
          <p:cNvSpPr/>
          <p:nvPr/>
        </p:nvSpPr>
        <p:spPr bwMode="auto">
          <a:xfrm>
            <a:off x="1476375" y="2924175"/>
            <a:ext cx="163513" cy="1255713"/>
          </a:xfrm>
          <a:prstGeom prst="leftBrace">
            <a:avLst/>
          </a:prstGeom>
          <a:noFill/>
          <a:ln w="25400">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wrap="none"/>
          <a:lstStyle/>
          <a:p>
            <a:pPr eaLnBrk="1" hangingPunct="1">
              <a:defRPr/>
            </a:pPr>
            <a:endParaRPr lang="zh-CN" altLang="en-US"/>
          </a:p>
        </p:txBody>
      </p:sp>
      <p:sp>
        <p:nvSpPr>
          <p:cNvPr id="63495" name="文本框 5"/>
          <p:cNvSpPr txBox="1">
            <a:spLocks noChangeArrowheads="1"/>
          </p:cNvSpPr>
          <p:nvPr/>
        </p:nvSpPr>
        <p:spPr bwMode="auto">
          <a:xfrm>
            <a:off x="6613525" y="3321050"/>
            <a:ext cx="14525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b="0" i="1"/>
              <a:t>i</a:t>
            </a:r>
            <a:r>
              <a:rPr lang="en-US" altLang="zh-CN" sz="3200" b="0"/>
              <a:t>=1,…</a:t>
            </a:r>
            <a:r>
              <a:rPr lang="en-US" altLang="zh-CN" sz="3200" b="0" i="1"/>
              <a:t>n</a:t>
            </a:r>
            <a:endParaRPr lang="zh-CN" altLang="en-US" sz="3200" b="0" i="1"/>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76200" y="393700"/>
            <a:ext cx="7772400" cy="646113"/>
          </a:xfrm>
        </p:spPr>
        <p:txBody>
          <a:bodyPr/>
          <a:lstStyle/>
          <a:p>
            <a:pPr eaLnBrk="1" hangingPunct="1"/>
            <a:r>
              <a:rPr lang="zh-CN" altLang="en-US" sz="3600" b="1">
                <a:latin typeface="宋体" panose="02010600030101010101" pitchFamily="2" charset="-122"/>
              </a:rPr>
              <a:t>定义</a:t>
            </a:r>
            <a:r>
              <a:rPr lang="en-US" altLang="zh-CN" sz="3600" b="1">
                <a:latin typeface="Times New Roman" panose="02020603050405020304" pitchFamily="18" charset="0"/>
              </a:rPr>
              <a:t>3</a:t>
            </a:r>
            <a:r>
              <a:rPr lang="zh-CN" altLang="en-US" sz="3600" b="1">
                <a:latin typeface="Times New Roman" panose="02020603050405020304" pitchFamily="18" charset="0"/>
              </a:rPr>
              <a:t>.</a:t>
            </a:r>
            <a:r>
              <a:rPr lang="en-US" altLang="zh-CN" sz="3600" b="1">
                <a:latin typeface="Times New Roman" panose="02020603050405020304" pitchFamily="18" charset="0"/>
              </a:rPr>
              <a:t>1</a:t>
            </a:r>
            <a:r>
              <a:rPr lang="zh-CN" altLang="en-US" sz="3600" b="1">
                <a:latin typeface="Times New Roman" panose="02020603050405020304" pitchFamily="18" charset="0"/>
              </a:rPr>
              <a:t>.</a:t>
            </a:r>
            <a:r>
              <a:rPr lang="en-US" altLang="zh-CN" sz="3600" b="1">
                <a:latin typeface="Times New Roman" panose="02020603050405020304" pitchFamily="18" charset="0"/>
              </a:rPr>
              <a:t>10</a:t>
            </a:r>
            <a:r>
              <a:rPr lang="zh-CN" altLang="en-US" sz="3600" b="1">
                <a:latin typeface="Times New Roman" panose="02020603050405020304" pitchFamily="18" charset="0"/>
              </a:rPr>
              <a:t> </a:t>
            </a:r>
            <a:endParaRPr lang="zh-CN" altLang="en-US" sz="3600" b="1">
              <a:latin typeface="Times New Roman" panose="02020603050405020304" pitchFamily="18" charset="0"/>
            </a:endParaRPr>
          </a:p>
        </p:txBody>
      </p:sp>
      <p:sp>
        <p:nvSpPr>
          <p:cNvPr id="66562" name="Rectangle 3"/>
          <p:cNvSpPr>
            <a:spLocks noGrp="1" noChangeArrowheads="1"/>
          </p:cNvSpPr>
          <p:nvPr>
            <p:ph type="body" idx="1"/>
          </p:nvPr>
        </p:nvSpPr>
        <p:spPr>
          <a:xfrm>
            <a:off x="468313" y="1196975"/>
            <a:ext cx="8135937" cy="4800600"/>
          </a:xfrm>
        </p:spPr>
        <p:txBody>
          <a:bodyPr/>
          <a:lstStyle/>
          <a:p>
            <a:pPr marL="0" indent="0" eaLnBrk="1" hangingPunct="1">
              <a:lnSpc>
                <a:spcPct val="125000"/>
              </a:lnSpc>
              <a:spcBef>
                <a:spcPct val="50000"/>
              </a:spcBef>
              <a:tabLst>
                <a:tab pos="1149350" algn="l"/>
                <a:tab pos="1995170" algn="l"/>
              </a:tabLst>
            </a:pPr>
            <a:r>
              <a:rPr lang="zh-CN" altLang="en-US" sz="3300">
                <a:latin typeface="宋体" panose="02010600030101010101" pitchFamily="2" charset="-122"/>
              </a:rPr>
              <a:t>公式</a:t>
            </a:r>
            <a:r>
              <a:rPr lang="en-US" altLang="zh-CN" sz="3300"/>
              <a:t>G</a:t>
            </a:r>
            <a:r>
              <a:rPr lang="zh-CN" altLang="en-US" sz="3300">
                <a:latin typeface="宋体" panose="02010600030101010101" pitchFamily="2" charset="-122"/>
              </a:rPr>
              <a:t>称为</a:t>
            </a:r>
            <a:r>
              <a:rPr lang="zh-CN" altLang="en-US" sz="3300" u="sng">
                <a:solidFill>
                  <a:schemeClr val="tx2"/>
                </a:solidFill>
                <a:latin typeface="宋体" panose="02010600030101010101" pitchFamily="2" charset="-122"/>
              </a:rPr>
              <a:t>恒真的</a:t>
            </a:r>
            <a:r>
              <a:rPr lang="zh-CN" altLang="en-US" sz="3300"/>
              <a:t>(</a:t>
            </a:r>
            <a:r>
              <a:rPr lang="zh-CN" altLang="en-US" sz="3300">
                <a:latin typeface="宋体" panose="02010600030101010101" pitchFamily="2" charset="-122"/>
              </a:rPr>
              <a:t>或有效的</a:t>
            </a:r>
            <a:r>
              <a:rPr lang="zh-CN" altLang="en-US" sz="3300"/>
              <a:t>)</a:t>
            </a:r>
            <a:r>
              <a:rPr lang="zh-CN" altLang="en-US" sz="3300">
                <a:latin typeface="宋体" panose="02010600030101010101" pitchFamily="2" charset="-122"/>
              </a:rPr>
              <a:t>，如果</a:t>
            </a:r>
            <a:r>
              <a:rPr lang="en-US" altLang="zh-CN" sz="3300"/>
              <a:t>G</a:t>
            </a:r>
            <a:r>
              <a:rPr lang="zh-CN" altLang="en-US" sz="3300">
                <a:latin typeface="宋体" panose="02010600030101010101" pitchFamily="2" charset="-122"/>
              </a:rPr>
              <a:t>在它的所有解释下都是真的；</a:t>
            </a:r>
            <a:r>
              <a:rPr lang="zh-CN" altLang="en-US" sz="3300"/>
              <a:t> </a:t>
            </a:r>
            <a:endParaRPr lang="zh-CN" altLang="en-US" sz="3300"/>
          </a:p>
          <a:p>
            <a:pPr marL="0" indent="0" eaLnBrk="1" hangingPunct="1">
              <a:lnSpc>
                <a:spcPct val="125000"/>
              </a:lnSpc>
              <a:spcBef>
                <a:spcPct val="50000"/>
              </a:spcBef>
              <a:tabLst>
                <a:tab pos="1149350" algn="l"/>
                <a:tab pos="1995170" algn="l"/>
              </a:tabLst>
            </a:pPr>
            <a:r>
              <a:rPr lang="zh-CN" altLang="en-US" sz="3300">
                <a:latin typeface="宋体" panose="02010600030101010101" pitchFamily="2" charset="-122"/>
              </a:rPr>
              <a:t>公式</a:t>
            </a:r>
            <a:r>
              <a:rPr lang="en-US" altLang="zh-CN" sz="3300"/>
              <a:t>G</a:t>
            </a:r>
            <a:r>
              <a:rPr lang="zh-CN" altLang="en-US" sz="3300">
                <a:latin typeface="宋体" panose="02010600030101010101" pitchFamily="2" charset="-122"/>
              </a:rPr>
              <a:t>称为</a:t>
            </a:r>
            <a:r>
              <a:rPr lang="zh-CN" altLang="en-US" sz="3300" u="sng">
                <a:solidFill>
                  <a:schemeClr val="tx2"/>
                </a:solidFill>
                <a:latin typeface="宋体" panose="02010600030101010101" pitchFamily="2" charset="-122"/>
              </a:rPr>
              <a:t>恒假的</a:t>
            </a:r>
            <a:r>
              <a:rPr lang="zh-CN" altLang="en-US" sz="3300"/>
              <a:t>(</a:t>
            </a:r>
            <a:r>
              <a:rPr lang="zh-CN" altLang="en-US" sz="3300">
                <a:latin typeface="宋体" panose="02010600030101010101" pitchFamily="2" charset="-122"/>
              </a:rPr>
              <a:t>或不可满足的</a:t>
            </a:r>
            <a:r>
              <a:rPr lang="zh-CN" altLang="en-US" sz="3300"/>
              <a:t>)</a:t>
            </a:r>
            <a:r>
              <a:rPr lang="zh-CN" altLang="en-US" sz="3300">
                <a:latin typeface="宋体" panose="02010600030101010101" pitchFamily="2" charset="-122"/>
              </a:rPr>
              <a:t>，如果</a:t>
            </a:r>
            <a:r>
              <a:rPr lang="en-US" altLang="zh-CN" sz="3300"/>
              <a:t>G</a:t>
            </a:r>
            <a:r>
              <a:rPr lang="zh-CN" altLang="en-US" sz="3300">
                <a:latin typeface="宋体" panose="02010600030101010101" pitchFamily="2" charset="-122"/>
              </a:rPr>
              <a:t>在它的所有解释下都是假的；</a:t>
            </a:r>
            <a:endParaRPr lang="zh-CN" altLang="en-US" sz="3300">
              <a:latin typeface="宋体" panose="02010600030101010101" pitchFamily="2" charset="-122"/>
            </a:endParaRPr>
          </a:p>
          <a:p>
            <a:pPr marL="0" indent="0" eaLnBrk="1" hangingPunct="1">
              <a:lnSpc>
                <a:spcPct val="125000"/>
              </a:lnSpc>
              <a:spcBef>
                <a:spcPct val="50000"/>
              </a:spcBef>
              <a:tabLst>
                <a:tab pos="1149350" algn="l"/>
                <a:tab pos="1995170" algn="l"/>
              </a:tabLst>
            </a:pPr>
            <a:r>
              <a:rPr lang="zh-CN" altLang="en-US" sz="3300">
                <a:latin typeface="宋体" panose="02010600030101010101" pitchFamily="2" charset="-122"/>
              </a:rPr>
              <a:t>公式</a:t>
            </a:r>
            <a:r>
              <a:rPr lang="en-US" altLang="zh-CN" sz="3300"/>
              <a:t>G</a:t>
            </a:r>
            <a:r>
              <a:rPr lang="zh-CN" altLang="en-US" sz="3300">
                <a:latin typeface="宋体" panose="02010600030101010101" pitchFamily="2" charset="-122"/>
              </a:rPr>
              <a:t>称为</a:t>
            </a:r>
            <a:r>
              <a:rPr lang="zh-CN" altLang="en-US" sz="3300">
                <a:solidFill>
                  <a:schemeClr val="tx2"/>
                </a:solidFill>
                <a:latin typeface="宋体" panose="02010600030101010101" pitchFamily="2" charset="-122"/>
              </a:rPr>
              <a:t>可满足的</a:t>
            </a:r>
            <a:r>
              <a:rPr lang="zh-CN" altLang="en-US" sz="3300">
                <a:latin typeface="宋体" panose="02010600030101010101" pitchFamily="2" charset="-122"/>
              </a:rPr>
              <a:t>，如果它不是恒假的</a:t>
            </a:r>
            <a:r>
              <a:rPr lang="zh-CN" altLang="en-US" sz="4000">
                <a:latin typeface="宋体" panose="02010600030101010101" pitchFamily="2" charset="-122"/>
              </a:rPr>
              <a:t>。</a:t>
            </a:r>
            <a:r>
              <a:rPr lang="zh-CN" altLang="en-US" sz="4000"/>
              <a:t>                                                  </a:t>
            </a:r>
            <a:endParaRPr lang="zh-CN" altLang="en-US" sz="2000">
              <a:solidFill>
                <a:schemeClr val="tx2"/>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4"/>
          <p:cNvSpPr>
            <a:spLocks noGrp="1" noChangeArrowheads="1"/>
          </p:cNvSpPr>
          <p:nvPr>
            <p:ph type="body" idx="1"/>
          </p:nvPr>
        </p:nvSpPr>
        <p:spPr>
          <a:xfrm>
            <a:off x="304800" y="333375"/>
            <a:ext cx="8839200" cy="1484313"/>
          </a:xfrm>
          <a:noFill/>
        </p:spPr>
        <p:txBody>
          <a:bodyPr/>
          <a:lstStyle/>
          <a:p>
            <a:pPr marL="0" indent="0" eaLnBrk="1" hangingPunct="1">
              <a:tabLst>
                <a:tab pos="1149350" algn="l"/>
                <a:tab pos="1995170" algn="l"/>
              </a:tabLst>
            </a:pPr>
            <a:r>
              <a:rPr lang="zh-CN" altLang="en-US" sz="3200"/>
              <a:t>考虑</a:t>
            </a:r>
            <a:r>
              <a:rPr lang="en-US" altLang="zh-CN" sz="3200"/>
              <a:t>G1= </a:t>
            </a:r>
            <a:r>
              <a:rPr lang="zh-CN" altLang="en-US" sz="3200">
                <a:sym typeface="Symbol" panose="05050102010706020507" pitchFamily="2" charset="2"/>
              </a:rPr>
              <a:t>(</a:t>
            </a:r>
            <a:r>
              <a:rPr lang="en-US" altLang="zh-CN" sz="3200">
                <a:sym typeface="Symbol" panose="05050102010706020507" pitchFamily="2" charset="2"/>
              </a:rPr>
              <a:t>P→Q) →P，</a:t>
            </a:r>
            <a:endParaRPr lang="en-US" altLang="zh-CN" sz="3200">
              <a:sym typeface="Symbol" panose="05050102010706020507" pitchFamily="2" charset="2"/>
            </a:endParaRPr>
          </a:p>
          <a:p>
            <a:pPr marL="0" indent="0" eaLnBrk="1" hangingPunct="1">
              <a:buFont typeface="Wingdings" panose="05000000000000000000" pitchFamily="2" charset="2"/>
              <a:buNone/>
              <a:tabLst>
                <a:tab pos="1149350" algn="l"/>
                <a:tab pos="1995170" algn="l"/>
              </a:tabLst>
            </a:pPr>
            <a:r>
              <a:rPr lang="en-US" altLang="zh-CN" sz="3200">
                <a:sym typeface="Symbol" panose="05050102010706020507" pitchFamily="2" charset="2"/>
              </a:rPr>
              <a:t>           G2=(P →Q) P，</a:t>
            </a:r>
            <a:endParaRPr lang="en-US" altLang="zh-CN" sz="3200">
              <a:sym typeface="Symbol" panose="05050102010706020507" pitchFamily="2" charset="2"/>
            </a:endParaRPr>
          </a:p>
          <a:p>
            <a:pPr marL="0" indent="0" eaLnBrk="1" hangingPunct="1">
              <a:buFont typeface="Wingdings" panose="05000000000000000000" pitchFamily="2" charset="2"/>
              <a:buNone/>
              <a:tabLst>
                <a:tab pos="1149350" algn="l"/>
                <a:tab pos="1995170" algn="l"/>
              </a:tabLst>
            </a:pPr>
            <a:r>
              <a:rPr lang="en-US" altLang="zh-CN" sz="3200"/>
              <a:t>           G3=P </a:t>
            </a:r>
            <a:r>
              <a:rPr lang="en-US" altLang="zh-CN" sz="3200">
                <a:sym typeface="Symbol" panose="05050102010706020507" pitchFamily="2" charset="2"/>
              </a:rPr>
              <a:t> </a:t>
            </a:r>
            <a:r>
              <a:rPr lang="zh-CN" altLang="en-US" sz="3200">
                <a:sym typeface="Symbol" panose="05050102010706020507" pitchFamily="2" charset="2"/>
              </a:rPr>
              <a:t></a:t>
            </a:r>
            <a:r>
              <a:rPr lang="en-US" altLang="zh-CN" sz="3200">
                <a:sym typeface="Symbol" panose="05050102010706020507" pitchFamily="2" charset="2"/>
              </a:rPr>
              <a:t> P。</a:t>
            </a:r>
            <a:endParaRPr lang="zh-CN" altLang="en-US" sz="3200">
              <a:sym typeface="Symbol" panose="05050102010706020507" pitchFamily="2" charset="2"/>
            </a:endParaRPr>
          </a:p>
        </p:txBody>
      </p:sp>
      <p:sp>
        <p:nvSpPr>
          <p:cNvPr id="68610" name="Rectangle 6"/>
          <p:cNvSpPr>
            <a:spLocks noChangeArrowheads="1"/>
          </p:cNvSpPr>
          <p:nvPr/>
        </p:nvSpPr>
        <p:spPr bwMode="auto">
          <a:xfrm>
            <a:off x="304800" y="2060575"/>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ym typeface="Symbol" panose="05050102010706020507" pitchFamily="2" charset="2"/>
            </a:endParaRPr>
          </a:p>
          <a:p>
            <a:pPr eaLnBrk="1" hangingPunct="1"/>
            <a:endParaRPr lang="zh-CN" altLang="en-US">
              <a:sym typeface="Symbol" panose="05050102010706020507" pitchFamily="2" charset="2"/>
            </a:endParaRPr>
          </a:p>
          <a:p>
            <a:pPr eaLnBrk="1" hangingPunct="1"/>
            <a:endParaRPr lang="zh-CN" altLang="en-US">
              <a:sym typeface="Symbol" panose="05050102010706020507" pitchFamily="2" charset="2"/>
            </a:endParaRPr>
          </a:p>
          <a:p>
            <a:pPr eaLnBrk="1" hangingPunct="1"/>
            <a:endParaRPr lang="zh-CN" altLang="en-US">
              <a:sym typeface="Symbol" panose="05050102010706020507" pitchFamily="2" charset="2"/>
            </a:endParaRPr>
          </a:p>
          <a:p>
            <a:pPr eaLnBrk="1" hangingPunct="1">
              <a:buFont typeface="Wingdings" panose="05000000000000000000" pitchFamily="2" charset="2"/>
              <a:buNone/>
            </a:pPr>
            <a:endParaRPr lang="zh-CN" altLang="en-US">
              <a:sym typeface="Symbol" panose="05050102010706020507" pitchFamily="2" charset="2"/>
            </a:endParaRPr>
          </a:p>
        </p:txBody>
      </p:sp>
      <p:graphicFrame>
        <p:nvGraphicFramePr>
          <p:cNvPr id="229445" name="Group 69"/>
          <p:cNvGraphicFramePr>
            <a:graphicFrameLocks noGrp="1"/>
          </p:cNvGraphicFramePr>
          <p:nvPr/>
        </p:nvGraphicFramePr>
        <p:xfrm>
          <a:off x="1692275" y="2492375"/>
          <a:ext cx="5715000" cy="2895600"/>
        </p:xfrm>
        <a:graphic>
          <a:graphicData uri="http://schemas.openxmlformats.org/drawingml/2006/table">
            <a:tbl>
              <a:tblPr>
                <a:tableStyleId>{5940675A-B579-460E-94D1-54222C63F5DA}</a:tableStyleId>
              </a:tblPr>
              <a:tblGrid>
                <a:gridCol w="700088"/>
                <a:gridCol w="630237"/>
                <a:gridCol w="803275"/>
                <a:gridCol w="609600"/>
                <a:gridCol w="609600"/>
                <a:gridCol w="838200"/>
                <a:gridCol w="762000"/>
                <a:gridCol w="762000"/>
              </a:tblGrid>
              <a:tr h="447675">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u="none" strike="noStrike" cap="none" normalizeH="0" baseline="0" dirty="0">
                          <a:ln>
                            <a:noFill/>
                          </a:ln>
                          <a:effectLst/>
                        </a:rPr>
                        <a:t>P</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u="none" strike="noStrike" cap="none" normalizeH="0" baseline="0" dirty="0">
                          <a:ln>
                            <a:noFill/>
                          </a:ln>
                          <a:effectLst/>
                        </a:rPr>
                        <a:t>Q</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u="none" strike="noStrike" cap="none" normalizeH="0" baseline="0" dirty="0">
                          <a:ln>
                            <a:noFill/>
                          </a:ln>
                          <a:effectLst/>
                        </a:rPr>
                        <a:t>G1</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u="none" strike="noStrike" cap="none" normalizeH="0" baseline="0">
                          <a:ln>
                            <a:noFill/>
                          </a:ln>
                          <a:effectLst/>
                        </a:rPr>
                        <a:t>P</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u="none" strike="noStrike" cap="none" normalizeH="0" baseline="0">
                          <a:ln>
                            <a:noFill/>
                          </a:ln>
                          <a:effectLst/>
                        </a:rPr>
                        <a:t>Q</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u="none" strike="noStrike" cap="none" normalizeH="0" baseline="0" dirty="0">
                          <a:ln>
                            <a:noFill/>
                          </a:ln>
                          <a:effectLst/>
                        </a:rPr>
                        <a:t>G2</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u="none" strike="noStrike" cap="none" normalizeH="0" baseline="0">
                          <a:ln>
                            <a:noFill/>
                          </a:ln>
                          <a:effectLst/>
                        </a:rPr>
                        <a:t>P</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u="none" strike="noStrike" cap="none" normalizeH="0" baseline="0">
                          <a:ln>
                            <a:noFill/>
                          </a:ln>
                          <a:effectLst/>
                        </a:rPr>
                        <a:t>G3</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488950">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dirty="0">
                          <a:ln>
                            <a:noFill/>
                          </a:ln>
                          <a:effectLst/>
                        </a:rPr>
                        <a:t>1</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dirty="0">
                          <a:ln>
                            <a:noFill/>
                          </a:ln>
                          <a:effectLst/>
                        </a:rPr>
                        <a:t>0</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dirty="0">
                          <a:ln>
                            <a:noFill/>
                          </a:ln>
                          <a:effectLst/>
                        </a:rPr>
                        <a:t>0</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520700">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u="none" strike="noStrike" cap="none" normalizeH="0" baseline="0">
                          <a:ln>
                            <a:noFill/>
                          </a:ln>
                          <a:effectLst/>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dirty="0">
                          <a:ln>
                            <a:noFill/>
                          </a:ln>
                          <a:effectLst/>
                        </a:rPr>
                        <a:t>1</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dirty="0">
                          <a:ln>
                            <a:noFill/>
                          </a:ln>
                          <a:effectLst/>
                        </a:rPr>
                        <a:t>0</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552450">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dirty="0">
                          <a:ln>
                            <a:noFill/>
                          </a:ln>
                          <a:effectLst/>
                        </a:rPr>
                        <a:t>1</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0</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571500">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dirty="0">
                          <a:ln>
                            <a:noFill/>
                          </a:ln>
                          <a:effectLst/>
                        </a:rPr>
                        <a:t>1</a:t>
                      </a: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u="none" strike="noStrike" cap="none" normalizeH="0" baseline="0">
                          <a:ln>
                            <a:noFill/>
                          </a:ln>
                          <a:effectLst/>
                        </a:rPr>
                        <a:t>1</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endParaRPr kumimoji="1"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bl>
          </a:graphicData>
        </a:graphic>
      </p:graphicFrame>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Grp="1" noChangeArrowheads="1"/>
          </p:cNvSpPr>
          <p:nvPr>
            <p:ph type="body" idx="1"/>
          </p:nvPr>
        </p:nvSpPr>
        <p:spPr>
          <a:xfrm>
            <a:off x="395288" y="144463"/>
            <a:ext cx="8451850" cy="6408737"/>
          </a:xfrm>
        </p:spPr>
        <p:txBody>
          <a:bodyPr/>
          <a:lstStyle/>
          <a:p>
            <a:pPr eaLnBrk="1" hangingPunct="1">
              <a:lnSpc>
                <a:spcPct val="90000"/>
              </a:lnSpc>
            </a:pPr>
            <a:r>
              <a:rPr lang="zh-CN" altLang="en-US" sz="3000"/>
              <a:t>练习：用真值表判断公式</a:t>
            </a:r>
            <a:endParaRPr lang="zh-CN" altLang="en-US" sz="3000"/>
          </a:p>
          <a:p>
            <a:pPr eaLnBrk="1" hangingPunct="1">
              <a:lnSpc>
                <a:spcPct val="90000"/>
              </a:lnSpc>
              <a:buFont typeface="Wingdings" panose="05000000000000000000" pitchFamily="2" charset="2"/>
              <a:buNone/>
            </a:pPr>
            <a:r>
              <a:rPr lang="en-US" altLang="zh-CN" sz="3000">
                <a:solidFill>
                  <a:schemeClr val="tx2"/>
                </a:solidFill>
              </a:rPr>
              <a:t>(</a:t>
            </a:r>
            <a:r>
              <a:rPr lang="en-US" altLang="zh-CN" sz="3000">
                <a:sym typeface="Symbol" panose="05050102010706020507" pitchFamily="2" charset="2"/>
              </a:rPr>
              <a:t>P→Q</a:t>
            </a:r>
            <a:r>
              <a:rPr lang="en-US" altLang="zh-CN" sz="3000">
                <a:solidFill>
                  <a:schemeClr val="tx2"/>
                </a:solidFill>
              </a:rPr>
              <a:t>)</a:t>
            </a:r>
            <a:r>
              <a:rPr lang="en-US" altLang="zh-CN" sz="3000">
                <a:sym typeface="Symbol" panose="05050102010706020507" pitchFamily="2" charset="2"/>
              </a:rPr>
              <a:t>→</a:t>
            </a:r>
            <a:r>
              <a:rPr lang="en-US" altLang="zh-CN" sz="3000">
                <a:solidFill>
                  <a:schemeClr val="tx2"/>
                </a:solidFill>
                <a:sym typeface="Symbol" panose="05050102010706020507" pitchFamily="2" charset="2"/>
              </a:rPr>
              <a:t>(</a:t>
            </a:r>
            <a:r>
              <a:rPr lang="en-US" altLang="zh-CN" sz="3000">
                <a:sym typeface="Symbol" panose="05050102010706020507" pitchFamily="2" charset="2"/>
              </a:rPr>
              <a:t>(Q →R)→(P→R)</a:t>
            </a:r>
            <a:r>
              <a:rPr lang="en-US" altLang="zh-CN" sz="3000">
                <a:solidFill>
                  <a:schemeClr val="tx2"/>
                </a:solidFill>
                <a:sym typeface="Symbol" panose="05050102010706020507" pitchFamily="2" charset="2"/>
              </a:rPr>
              <a:t>) </a:t>
            </a:r>
            <a:r>
              <a:rPr lang="zh-CN" altLang="en-US" sz="3000">
                <a:sym typeface="Symbol" panose="05050102010706020507" pitchFamily="2" charset="2"/>
              </a:rPr>
              <a:t>的类型</a:t>
            </a:r>
            <a:endParaRPr lang="en-US" altLang="zh-CN" sz="3000">
              <a:sym typeface="Symbol" panose="05050102010706020507" pitchFamily="2" charset="2"/>
            </a:endParaRPr>
          </a:p>
          <a:p>
            <a:pPr eaLnBrk="1" hangingPunct="1">
              <a:buFont typeface="Wingdings" panose="05000000000000000000" pitchFamily="2" charset="2"/>
              <a:buNone/>
            </a:pPr>
            <a:endParaRPr lang="en-US" altLang="zh-CN" sz="3200">
              <a:sym typeface="Symbol" panose="05050102010706020507" pitchFamily="2" charset="2"/>
            </a:endParaRPr>
          </a:p>
          <a:p>
            <a:pPr eaLnBrk="1" hangingPunct="1">
              <a:buFont typeface="Wingdings" panose="05000000000000000000" pitchFamily="2" charset="2"/>
              <a:buNone/>
            </a:pPr>
            <a:endParaRPr lang="zh-CN" altLang="en-US">
              <a:sym typeface="Symbol" panose="05050102010706020507" pitchFamily="2" charset="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1268413"/>
            <a:ext cx="5834063"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Rectangle 3"/>
          <p:cNvSpPr>
            <a:spLocks noGrp="1" noChangeArrowheads="1"/>
          </p:cNvSpPr>
          <p:nvPr>
            <p:ph type="body" idx="1"/>
          </p:nvPr>
        </p:nvSpPr>
        <p:spPr>
          <a:xfrm>
            <a:off x="611188" y="609600"/>
            <a:ext cx="7921625" cy="5562600"/>
          </a:xfrm>
        </p:spPr>
        <p:txBody>
          <a:bodyPr/>
          <a:lstStyle/>
          <a:p>
            <a:pPr marL="0" indent="0" eaLnBrk="1" hangingPunct="1">
              <a:lnSpc>
                <a:spcPct val="125000"/>
              </a:lnSpc>
              <a:tabLst>
                <a:tab pos="1149350" algn="l"/>
                <a:tab pos="1995170" algn="l"/>
              </a:tabLst>
            </a:pPr>
            <a:r>
              <a:rPr lang="en-US" altLang="zh-CN" sz="3300"/>
              <a:t>G</a:t>
            </a:r>
            <a:r>
              <a:rPr lang="zh-CN" altLang="en-US" sz="3300"/>
              <a:t>是恒真的 </a:t>
            </a:r>
            <a:r>
              <a:rPr lang="en-US" altLang="zh-CN" sz="3300"/>
              <a:t>iff </a:t>
            </a:r>
            <a:r>
              <a:rPr lang="en-US" altLang="zh-CN" sz="3300">
                <a:sym typeface="Symbol" panose="05050102010706020507" pitchFamily="2" charset="2"/>
              </a:rPr>
              <a:t></a:t>
            </a:r>
            <a:r>
              <a:rPr lang="en-US" altLang="zh-CN" sz="3300"/>
              <a:t>G</a:t>
            </a:r>
            <a:r>
              <a:rPr lang="zh-CN" altLang="en-US" sz="3300"/>
              <a:t>是恒假的。</a:t>
            </a:r>
            <a:endParaRPr lang="zh-CN" altLang="en-US" sz="3300"/>
          </a:p>
          <a:p>
            <a:pPr marL="0" indent="0" eaLnBrk="1" hangingPunct="1">
              <a:lnSpc>
                <a:spcPct val="125000"/>
              </a:lnSpc>
              <a:tabLst>
                <a:tab pos="1149350" algn="l"/>
                <a:tab pos="1995170" algn="l"/>
              </a:tabLst>
            </a:pPr>
            <a:r>
              <a:rPr lang="en-US" altLang="zh-CN" sz="3300"/>
              <a:t>G</a:t>
            </a:r>
            <a:r>
              <a:rPr lang="zh-CN" altLang="en-US" sz="3300"/>
              <a:t>是可满足的 </a:t>
            </a:r>
            <a:r>
              <a:rPr lang="en-US" altLang="zh-CN" sz="3300"/>
              <a:t>iff </a:t>
            </a:r>
            <a:r>
              <a:rPr lang="zh-CN" altLang="en-US" sz="3300"/>
              <a:t>至少有一个解释</a:t>
            </a:r>
            <a:r>
              <a:rPr lang="en-US" altLang="zh-CN" sz="3300"/>
              <a:t>I，</a:t>
            </a:r>
            <a:r>
              <a:rPr lang="zh-CN" altLang="en-US" sz="3300"/>
              <a:t>使</a:t>
            </a:r>
            <a:r>
              <a:rPr lang="en-US" altLang="zh-CN" sz="3300"/>
              <a:t>G</a:t>
            </a:r>
            <a:r>
              <a:rPr lang="zh-CN" altLang="en-US" sz="3300"/>
              <a:t>在</a:t>
            </a:r>
            <a:r>
              <a:rPr lang="en-US" altLang="zh-CN" sz="3300"/>
              <a:t>I</a:t>
            </a:r>
            <a:r>
              <a:rPr lang="zh-CN" altLang="en-US" sz="3300"/>
              <a:t>下为真。</a:t>
            </a:r>
            <a:endParaRPr lang="zh-CN" altLang="en-US" sz="3300"/>
          </a:p>
          <a:p>
            <a:pPr marL="0" indent="0" eaLnBrk="1" hangingPunct="1">
              <a:lnSpc>
                <a:spcPct val="125000"/>
              </a:lnSpc>
              <a:tabLst>
                <a:tab pos="1149350" algn="l"/>
                <a:tab pos="1995170" algn="l"/>
              </a:tabLst>
            </a:pPr>
            <a:r>
              <a:rPr lang="zh-CN" altLang="en-US" sz="3300"/>
              <a:t>若</a:t>
            </a:r>
            <a:r>
              <a:rPr lang="en-US" altLang="zh-CN" sz="3300"/>
              <a:t>G</a:t>
            </a:r>
            <a:r>
              <a:rPr lang="zh-CN" altLang="en-US" sz="3300"/>
              <a:t>是恒真的，则</a:t>
            </a:r>
            <a:r>
              <a:rPr lang="en-US" altLang="zh-CN" sz="3300"/>
              <a:t>G</a:t>
            </a:r>
            <a:r>
              <a:rPr lang="zh-CN" altLang="en-US" sz="3300"/>
              <a:t>是可满足的； 反之不对。</a:t>
            </a:r>
            <a:endParaRPr lang="zh-CN" altLang="en-US" sz="3300"/>
          </a:p>
          <a:p>
            <a:pPr marL="0" indent="0" eaLnBrk="1" hangingPunct="1">
              <a:lnSpc>
                <a:spcPct val="125000"/>
              </a:lnSpc>
              <a:tabLst>
                <a:tab pos="1149350" algn="l"/>
                <a:tab pos="1995170" algn="l"/>
              </a:tabLst>
            </a:pPr>
            <a:r>
              <a:rPr lang="zh-CN" altLang="en-US" sz="3300">
                <a:latin typeface="宋体" panose="02010600030101010101" pitchFamily="2" charset="-122"/>
              </a:rPr>
              <a:t>如果公式</a:t>
            </a:r>
            <a:r>
              <a:rPr lang="en-US" altLang="zh-CN" sz="3300"/>
              <a:t>G</a:t>
            </a:r>
            <a:r>
              <a:rPr lang="zh-CN" altLang="en-US" sz="3300">
                <a:latin typeface="宋体" panose="02010600030101010101" pitchFamily="2" charset="-122"/>
              </a:rPr>
              <a:t>在解释</a:t>
            </a:r>
            <a:r>
              <a:rPr lang="en-US" altLang="zh-CN" sz="3300"/>
              <a:t>I</a:t>
            </a:r>
            <a:r>
              <a:rPr lang="zh-CN" altLang="en-US" sz="3300">
                <a:latin typeface="宋体" panose="02010600030101010101" pitchFamily="2" charset="-122"/>
              </a:rPr>
              <a:t>下是真的，则称</a:t>
            </a:r>
            <a:r>
              <a:rPr lang="en-US" altLang="zh-CN" sz="3300"/>
              <a:t>I</a:t>
            </a:r>
            <a:r>
              <a:rPr lang="zh-CN" altLang="en-US" sz="3300">
                <a:solidFill>
                  <a:schemeClr val="tx2"/>
                </a:solidFill>
                <a:latin typeface="宋体" panose="02010600030101010101" pitchFamily="2" charset="-122"/>
              </a:rPr>
              <a:t>满足</a:t>
            </a:r>
            <a:r>
              <a:rPr lang="en-US" altLang="zh-CN" sz="3300"/>
              <a:t>G</a:t>
            </a:r>
            <a:r>
              <a:rPr lang="en-US" altLang="zh-CN" sz="3300">
                <a:latin typeface="宋体" panose="02010600030101010101" pitchFamily="2" charset="-122"/>
              </a:rPr>
              <a:t>；</a:t>
            </a:r>
            <a:r>
              <a:rPr lang="en-US" altLang="zh-CN" sz="3300"/>
              <a:t> </a:t>
            </a:r>
            <a:r>
              <a:rPr lang="zh-CN" altLang="en-US" sz="3300">
                <a:latin typeface="宋体" panose="02010600030101010101" pitchFamily="2" charset="-122"/>
              </a:rPr>
              <a:t>如果</a:t>
            </a:r>
            <a:r>
              <a:rPr lang="en-US" altLang="zh-CN" sz="3300"/>
              <a:t>G</a:t>
            </a:r>
            <a:r>
              <a:rPr lang="zh-CN" altLang="en-US" sz="3300">
                <a:latin typeface="宋体" panose="02010600030101010101" pitchFamily="2" charset="-122"/>
              </a:rPr>
              <a:t>在解释</a:t>
            </a:r>
            <a:r>
              <a:rPr lang="en-US" altLang="zh-CN" sz="3300"/>
              <a:t>I</a:t>
            </a:r>
            <a:r>
              <a:rPr lang="zh-CN" altLang="en-US" sz="3300">
                <a:latin typeface="宋体" panose="02010600030101010101" pitchFamily="2" charset="-122"/>
              </a:rPr>
              <a:t>下是假的，则称</a:t>
            </a:r>
            <a:r>
              <a:rPr lang="en-US" altLang="zh-CN" sz="3300"/>
              <a:t>I</a:t>
            </a:r>
            <a:r>
              <a:rPr lang="zh-CN" altLang="en-US" sz="3300">
                <a:solidFill>
                  <a:schemeClr val="tx2"/>
                </a:solidFill>
                <a:latin typeface="宋体" panose="02010600030101010101" pitchFamily="2" charset="-122"/>
              </a:rPr>
              <a:t>弄假</a:t>
            </a:r>
            <a:r>
              <a:rPr lang="en-US" altLang="zh-CN" sz="3300"/>
              <a:t>G</a:t>
            </a:r>
            <a:r>
              <a:rPr lang="en-US" altLang="zh-CN" sz="3300">
                <a:latin typeface="宋体" panose="02010600030101010101" pitchFamily="2" charset="-122"/>
              </a:rPr>
              <a:t>。</a:t>
            </a:r>
            <a:r>
              <a:rPr lang="en-US" altLang="zh-CN" sz="3300"/>
              <a:t>         </a:t>
            </a:r>
            <a:endParaRPr lang="zh-CN" altLang="en-US" sz="33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76200" y="393700"/>
            <a:ext cx="7772400" cy="646113"/>
          </a:xfrm>
        </p:spPr>
        <p:txBody>
          <a:bodyPr/>
          <a:lstStyle/>
          <a:p>
            <a:pPr eaLnBrk="1" hangingPunct="1"/>
            <a:r>
              <a:rPr lang="en-US" altLang="zh-CN" sz="3600" b="1">
                <a:ea typeface="黑体" panose="02010609060101010101" pitchFamily="49" charset="-122"/>
              </a:rPr>
              <a:t>5</a:t>
            </a:r>
            <a:r>
              <a:rPr lang="zh-CN" altLang="en-US" sz="3600" b="1">
                <a:ea typeface="黑体" panose="02010609060101010101" pitchFamily="49" charset="-122"/>
              </a:rPr>
              <a:t>、判定问题</a:t>
            </a:r>
            <a:endParaRPr lang="zh-CN" altLang="en-US" sz="3600" b="1">
              <a:ea typeface="黑体" panose="02010609060101010101" pitchFamily="49" charset="-122"/>
            </a:endParaRPr>
          </a:p>
        </p:txBody>
      </p:sp>
      <p:sp>
        <p:nvSpPr>
          <p:cNvPr id="72706" name="Rectangle 3"/>
          <p:cNvSpPr>
            <a:spLocks noGrp="1" noChangeArrowheads="1"/>
          </p:cNvSpPr>
          <p:nvPr>
            <p:ph type="body" idx="1"/>
          </p:nvPr>
        </p:nvSpPr>
        <p:spPr>
          <a:xfrm>
            <a:off x="539750" y="1371600"/>
            <a:ext cx="8280400" cy="4800600"/>
          </a:xfrm>
        </p:spPr>
        <p:txBody>
          <a:bodyPr/>
          <a:lstStyle/>
          <a:p>
            <a:pPr marL="0" indent="0" eaLnBrk="1" hangingPunct="1">
              <a:lnSpc>
                <a:spcPct val="115000"/>
              </a:lnSpc>
              <a:spcBef>
                <a:spcPct val="50000"/>
              </a:spcBef>
              <a:tabLst>
                <a:tab pos="1149350" algn="l"/>
                <a:tab pos="1995170" algn="l"/>
              </a:tabLst>
            </a:pPr>
            <a:r>
              <a:rPr lang="zh-CN" altLang="en-US" sz="3300"/>
              <a:t>能否给出一个可行方法，对任意的公式，判定其是否是恒真公式。</a:t>
            </a:r>
            <a:endParaRPr lang="zh-CN" altLang="en-US" sz="3300"/>
          </a:p>
          <a:p>
            <a:pPr marL="0" indent="0" eaLnBrk="1" hangingPunct="1">
              <a:lnSpc>
                <a:spcPct val="115000"/>
              </a:lnSpc>
              <a:spcBef>
                <a:spcPct val="50000"/>
              </a:spcBef>
              <a:tabLst>
                <a:tab pos="1149350" algn="l"/>
                <a:tab pos="1995170" algn="l"/>
              </a:tabLst>
            </a:pPr>
            <a:r>
              <a:rPr lang="zh-CN" altLang="en-US" sz="3300"/>
              <a:t>因为一个命题公式的原子数目有限</a:t>
            </a:r>
            <a:r>
              <a:rPr lang="en-US" altLang="zh-CN" sz="3300"/>
              <a:t>(n)</a:t>
            </a:r>
            <a:r>
              <a:rPr lang="zh-CN" altLang="en-US" sz="3300"/>
              <a:t>，从而解释的数目是有限的</a:t>
            </a:r>
            <a:r>
              <a:rPr lang="en-US" altLang="zh-CN" sz="3300"/>
              <a:t>(2</a:t>
            </a:r>
            <a:r>
              <a:rPr lang="en-US" altLang="zh-CN" sz="3300" baseline="30000"/>
              <a:t>n</a:t>
            </a:r>
            <a:r>
              <a:rPr lang="en-US" altLang="zh-CN" sz="3300"/>
              <a:t>)</a:t>
            </a:r>
            <a:r>
              <a:rPr lang="zh-CN" altLang="en-US" sz="3300"/>
              <a:t>，所以命题逻辑的判定问题是可解的(可判定的，可计算的)</a:t>
            </a:r>
            <a:r>
              <a:rPr lang="en-US" altLang="zh-CN" sz="3300"/>
              <a:t>.</a:t>
            </a:r>
            <a:endParaRPr lang="en-US" altLang="zh-CN" sz="3300"/>
          </a:p>
          <a:p>
            <a:pPr marL="0" indent="0" eaLnBrk="1" hangingPunct="1">
              <a:lnSpc>
                <a:spcPct val="115000"/>
              </a:lnSpc>
              <a:spcBef>
                <a:spcPct val="50000"/>
              </a:spcBef>
              <a:tabLst>
                <a:tab pos="1149350" algn="l"/>
                <a:tab pos="1995170" algn="l"/>
              </a:tabLst>
            </a:pPr>
            <a:r>
              <a:rPr lang="zh-CN" altLang="en-US" sz="3300">
                <a:solidFill>
                  <a:schemeClr val="tx2"/>
                </a:solidFill>
              </a:rPr>
              <a:t>结论</a:t>
            </a:r>
            <a:r>
              <a:rPr lang="en-US" altLang="zh-CN" sz="3300"/>
              <a:t>:</a:t>
            </a:r>
            <a:r>
              <a:rPr lang="zh-CN" altLang="en-US" sz="3300"/>
              <a:t>命题公式的恒真，恒假性是可判定的</a:t>
            </a:r>
            <a:r>
              <a:rPr lang="en-US" altLang="zh-CN" sz="3300"/>
              <a:t>.</a:t>
            </a:r>
            <a:endParaRPr lang="en-US" altLang="zh-CN"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ctrTitle"/>
          </p:nvPr>
        </p:nvSpPr>
        <p:spPr>
          <a:xfrm>
            <a:off x="468313" y="1581150"/>
            <a:ext cx="8135937" cy="1568450"/>
          </a:xfrm>
        </p:spPr>
        <p:txBody>
          <a:bodyPr/>
          <a:lstStyle/>
          <a:p>
            <a:pPr marL="1704975" indent="-1704975" eaLnBrk="1" hangingPunct="1">
              <a:tabLst>
                <a:tab pos="1708150" algn="l"/>
              </a:tabLst>
            </a:pPr>
            <a:r>
              <a:rPr lang="zh-CN" altLang="en-US" b="1">
                <a:latin typeface="Times New Roman" panose="02020603050405020304" pitchFamily="18" charset="0"/>
              </a:rPr>
              <a:t>§</a:t>
            </a:r>
            <a:r>
              <a:rPr lang="en-US" altLang="zh-CN" b="1">
                <a:latin typeface="Arial" panose="020B0604020202020204" pitchFamily="34" charset="0"/>
              </a:rPr>
              <a:t>3</a:t>
            </a:r>
            <a:r>
              <a:rPr lang="zh-CN" altLang="en-US" b="1">
                <a:latin typeface="Arial" panose="020B0604020202020204" pitchFamily="34" charset="0"/>
              </a:rPr>
              <a:t>.</a:t>
            </a:r>
            <a:r>
              <a:rPr lang="en-US" altLang="zh-CN" b="1">
                <a:latin typeface="Arial" panose="020B0604020202020204" pitchFamily="34" charset="0"/>
              </a:rPr>
              <a:t>1.2</a:t>
            </a:r>
            <a:r>
              <a:rPr lang="zh-CN" altLang="en-US" b="1">
                <a:latin typeface="Arial" panose="020B0604020202020204" pitchFamily="34" charset="0"/>
              </a:rPr>
              <a:t> 	</a:t>
            </a:r>
            <a:r>
              <a:rPr lang="zh-CN" altLang="en-US" b="1">
                <a:latin typeface="Times New Roman" panose="02020603050405020304" pitchFamily="18" charset="0"/>
              </a:rPr>
              <a:t>命题公式的等价关   系和蕴涵关系</a:t>
            </a:r>
            <a:r>
              <a:rPr lang="zh-CN" altLang="en-US" b="1">
                <a:latin typeface="Arial" panose="020B0604020202020204" pitchFamily="34" charset="0"/>
              </a:rPr>
              <a:t> </a:t>
            </a:r>
            <a:endParaRPr lang="zh-CN" altLang="en-US" b="1">
              <a:latin typeface="Arial" panose="020B0604020202020204" pitchFamily="34" charset="0"/>
            </a:endParaRPr>
          </a:p>
        </p:txBody>
      </p:sp>
      <p:sp>
        <p:nvSpPr>
          <p:cNvPr id="76802" name="Rectangle 3"/>
          <p:cNvSpPr>
            <a:spLocks noGrp="1" noChangeArrowheads="1"/>
          </p:cNvSpPr>
          <p:nvPr>
            <p:ph type="subTitle" idx="1"/>
          </p:nvPr>
        </p:nvSpPr>
        <p:spPr/>
        <p:txBody>
          <a:bodyPr/>
          <a:lstStyle/>
          <a:p>
            <a:pPr eaLnBrk="1" hangingPunct="1"/>
            <a:endParaRPr lang="zh-CN" altLang="en-US"/>
          </a:p>
        </p:txBody>
      </p:sp>
      <p:sp>
        <p:nvSpPr>
          <p:cNvPr id="2" name="灯片编号占位符 1"/>
          <p:cNvSpPr>
            <a:spLocks noGrp="1"/>
          </p:cNvSpPr>
          <p:nvPr>
            <p:ph type="sldNum" sz="quarter" idx="12"/>
          </p:nvPr>
        </p:nvSpPr>
        <p:spPr/>
        <p:txBody>
          <a:bodyPr/>
          <a:lstStyle/>
          <a:p>
            <a:pPr>
              <a:defRPr/>
            </a:pPr>
            <a:fld id="{226E0743-4C72-8D40-90A1-C44BE44C4F0C}" type="slidenum">
              <a:rPr lang="zh-CN" altLang="en-US" smtClean="0"/>
            </a:fld>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1600200" y="2289175"/>
            <a:ext cx="7239000" cy="831850"/>
          </a:xfrm>
        </p:spPr>
        <p:txBody>
          <a:bodyPr/>
          <a:lstStyle/>
          <a:p>
            <a:pPr eaLnBrk="1" hangingPunct="1">
              <a:defRPr/>
            </a:pPr>
            <a:r>
              <a:rPr lang="en-US" altLang="zh-CN" b="1">
                <a:effectLst>
                  <a:outerShdw blurRad="38100" dist="38100" dir="2700000" algn="tl">
                    <a:srgbClr val="000000"/>
                  </a:outerShdw>
                </a:effectLst>
                <a:cs typeface="Times New Roman" panose="02020603050405020304" pitchFamily="18" charset="0"/>
              </a:rPr>
              <a:t>3</a:t>
            </a:r>
            <a:r>
              <a:rPr lang="zh-CN" altLang="en-US" b="1">
                <a:effectLst>
                  <a:outerShdw blurRad="38100" dist="38100" dir="2700000" algn="tl">
                    <a:srgbClr val="000000"/>
                  </a:outerShdw>
                </a:effectLst>
                <a:cs typeface="Times New Roman" panose="02020603050405020304" pitchFamily="18" charset="0"/>
              </a:rPr>
              <a:t>.1</a:t>
            </a:r>
            <a:r>
              <a:rPr lang="en-US" altLang="zh-CN" b="1">
                <a:effectLst>
                  <a:outerShdw blurRad="38100" dist="38100" dir="2700000" algn="tl">
                    <a:srgbClr val="000000"/>
                  </a:outerShdw>
                </a:effectLst>
                <a:cs typeface="Times New Roman" panose="02020603050405020304" pitchFamily="18" charset="0"/>
              </a:rPr>
              <a:t>.1   </a:t>
            </a:r>
            <a:r>
              <a:rPr lang="zh-CN" altLang="en-US" b="1"/>
              <a:t>命题与公式</a:t>
            </a:r>
            <a:r>
              <a:rPr lang="zh-CN" altLang="en-US" b="1">
                <a:ea typeface="黑体" panose="02010609060101010101" pitchFamily="49" charset="-122"/>
              </a:rPr>
              <a:t> </a:t>
            </a:r>
            <a:endParaRPr lang="zh-CN" altLang="en-US" b="1">
              <a:effectLst>
                <a:outerShdw blurRad="38100" dist="38100" dir="2700000" algn="tl">
                  <a:srgbClr val="000000"/>
                </a:outerShdw>
              </a:effectLst>
              <a:ea typeface="黑体" panose="02010609060101010101" pitchFamily="49" charset="-122"/>
            </a:endParaRPr>
          </a:p>
        </p:txBody>
      </p:sp>
      <p:sp>
        <p:nvSpPr>
          <p:cNvPr id="20482" name="Rectangle 3"/>
          <p:cNvSpPr>
            <a:spLocks noGrp="1" noChangeArrowheads="1"/>
          </p:cNvSpPr>
          <p:nvPr>
            <p:ph type="subTitle" idx="1"/>
          </p:nvPr>
        </p:nvSpPr>
        <p:spPr/>
        <p:txBody>
          <a:bodyPr/>
          <a:lstStyle/>
          <a:p>
            <a:pPr eaLnBrk="1" hangingPunct="1"/>
            <a:endParaRPr lang="zh-CN" altLang="en-US"/>
          </a:p>
        </p:txBody>
      </p:sp>
      <p:sp>
        <p:nvSpPr>
          <p:cNvPr id="2" name="灯片编号占位符 1"/>
          <p:cNvSpPr>
            <a:spLocks noGrp="1"/>
          </p:cNvSpPr>
          <p:nvPr>
            <p:ph type="sldNum" sz="quarter" idx="12"/>
          </p:nvPr>
        </p:nvSpPr>
        <p:spPr/>
        <p:txBody>
          <a:bodyPr/>
          <a:lstStyle/>
          <a:p>
            <a:pPr>
              <a:defRPr/>
            </a:pPr>
            <a:fld id="{226E0743-4C72-8D40-90A1-C44BE44C4F0C}" type="slidenum">
              <a:rPr lang="zh-CN" altLang="en-US" smtClean="0"/>
            </a:fld>
            <a:endParaRPr lang="en-US" altLang="zh-CN"/>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0" y="188913"/>
            <a:ext cx="7772400" cy="676275"/>
          </a:xfrm>
        </p:spPr>
        <p:txBody>
          <a:bodyPr/>
          <a:lstStyle/>
          <a:p>
            <a:pPr eaLnBrk="1" hangingPunct="1"/>
            <a:r>
              <a:rPr lang="zh-CN" altLang="en-US" sz="3800" b="1">
                <a:latin typeface="Times New Roman" panose="02020603050405020304" pitchFamily="18" charset="0"/>
              </a:rPr>
              <a:t>1 、公式的等价 </a:t>
            </a:r>
            <a:endParaRPr lang="zh-CN" altLang="en-US" sz="3800" b="1">
              <a:latin typeface="Times New Roman" panose="02020603050405020304" pitchFamily="18" charset="0"/>
            </a:endParaRPr>
          </a:p>
        </p:txBody>
      </p:sp>
      <p:sp>
        <p:nvSpPr>
          <p:cNvPr id="45059" name="Rectangle 3"/>
          <p:cNvSpPr>
            <a:spLocks noGrp="1" noChangeArrowheads="1"/>
          </p:cNvSpPr>
          <p:nvPr>
            <p:ph type="body" idx="1"/>
          </p:nvPr>
        </p:nvSpPr>
        <p:spPr>
          <a:xfrm>
            <a:off x="539750" y="1196975"/>
            <a:ext cx="8064500" cy="4800600"/>
          </a:xfrm>
        </p:spPr>
        <p:txBody>
          <a:bodyPr/>
          <a:lstStyle/>
          <a:p>
            <a:pPr marL="0" indent="0" eaLnBrk="1" hangingPunct="1">
              <a:lnSpc>
                <a:spcPct val="125000"/>
              </a:lnSpc>
              <a:spcBef>
                <a:spcPct val="50000"/>
              </a:spcBef>
              <a:tabLst>
                <a:tab pos="1149350" algn="l"/>
                <a:tab pos="1995170" algn="l"/>
              </a:tabLst>
            </a:pPr>
            <a:r>
              <a:rPr lang="zh-CN" altLang="en-US" sz="3300" dirty="0">
                <a:solidFill>
                  <a:schemeClr val="tx2"/>
                </a:solidFill>
              </a:rPr>
              <a:t>定义</a:t>
            </a:r>
            <a:r>
              <a:rPr lang="en-US" altLang="zh-CN" sz="3300" dirty="0">
                <a:solidFill>
                  <a:schemeClr val="tx2"/>
                </a:solidFill>
              </a:rPr>
              <a:t>3</a:t>
            </a:r>
            <a:r>
              <a:rPr lang="zh-CN" altLang="en-US" sz="3300" dirty="0">
                <a:solidFill>
                  <a:schemeClr val="tx2"/>
                </a:solidFill>
              </a:rPr>
              <a:t>.</a:t>
            </a:r>
            <a:r>
              <a:rPr lang="en-US" altLang="zh-CN" sz="3300" dirty="0">
                <a:solidFill>
                  <a:schemeClr val="tx2"/>
                </a:solidFill>
              </a:rPr>
              <a:t>1</a:t>
            </a:r>
            <a:r>
              <a:rPr lang="zh-CN" altLang="en-US" sz="3300" dirty="0">
                <a:solidFill>
                  <a:schemeClr val="tx2"/>
                </a:solidFill>
              </a:rPr>
              <a:t>.1</a:t>
            </a:r>
            <a:r>
              <a:rPr lang="en-US" altLang="zh-CN" sz="3300" dirty="0">
                <a:solidFill>
                  <a:schemeClr val="tx2"/>
                </a:solidFill>
              </a:rPr>
              <a:t>1</a:t>
            </a:r>
            <a:r>
              <a:rPr lang="zh-CN" altLang="en-US" sz="3300" dirty="0">
                <a:solidFill>
                  <a:schemeClr val="tx2"/>
                </a:solidFill>
              </a:rPr>
              <a:t> </a:t>
            </a:r>
            <a:r>
              <a:rPr lang="zh-CN" altLang="en-US" sz="3300" dirty="0"/>
              <a:t>称公式</a:t>
            </a:r>
            <a:r>
              <a:rPr lang="en-US" altLang="zh-CN" sz="3300" dirty="0"/>
              <a:t>G，H</a:t>
            </a:r>
            <a:r>
              <a:rPr lang="zh-CN" altLang="en-US" sz="3300" dirty="0"/>
              <a:t>是等价的，记以</a:t>
            </a:r>
            <a:r>
              <a:rPr lang="en-US" altLang="zh-CN" sz="3300" dirty="0"/>
              <a:t>G=H，</a:t>
            </a:r>
            <a:r>
              <a:rPr lang="zh-CN" altLang="en-US" sz="3300" dirty="0"/>
              <a:t>如果</a:t>
            </a:r>
            <a:r>
              <a:rPr lang="en-US" altLang="zh-CN" sz="3300" dirty="0"/>
              <a:t>G，H</a:t>
            </a:r>
            <a:r>
              <a:rPr lang="zh-CN" altLang="en-US" sz="3300" dirty="0"/>
              <a:t>在其任意解释</a:t>
            </a:r>
            <a:r>
              <a:rPr lang="en-US" altLang="zh-CN" sz="3300" dirty="0"/>
              <a:t>I</a:t>
            </a:r>
            <a:r>
              <a:rPr lang="zh-CN" altLang="en-US" sz="3300" dirty="0"/>
              <a:t>下，其真值相同。</a:t>
            </a:r>
            <a:endParaRPr lang="zh-CN" altLang="en-US" sz="3300" dirty="0">
              <a:solidFill>
                <a:srgbClr val="FFFF00"/>
              </a:solidFill>
            </a:endParaRPr>
          </a:p>
          <a:p>
            <a:pPr marL="0" indent="0" eaLnBrk="1" hangingPunct="1">
              <a:lnSpc>
                <a:spcPct val="125000"/>
              </a:lnSpc>
              <a:spcBef>
                <a:spcPct val="50000"/>
              </a:spcBef>
              <a:tabLst>
                <a:tab pos="1149350" algn="l"/>
                <a:tab pos="1995170" algn="l"/>
              </a:tabLst>
            </a:pPr>
            <a:r>
              <a:rPr lang="zh-CN" altLang="en-US" sz="3300" dirty="0"/>
              <a:t>公式</a:t>
            </a:r>
            <a:r>
              <a:rPr lang="en-US" altLang="zh-CN" sz="3300" dirty="0"/>
              <a:t>G，H</a:t>
            </a:r>
            <a:r>
              <a:rPr lang="zh-CN" altLang="en-US" sz="3300" dirty="0"/>
              <a:t>等价 </a:t>
            </a:r>
            <a:r>
              <a:rPr lang="en-US" altLang="zh-CN" sz="3300" dirty="0" err="1"/>
              <a:t>iff</a:t>
            </a:r>
            <a:r>
              <a:rPr lang="en-US" altLang="zh-CN" sz="3300" dirty="0"/>
              <a:t> </a:t>
            </a:r>
            <a:r>
              <a:rPr lang="zh-CN" altLang="en-US" sz="3300" dirty="0"/>
              <a:t>公式</a:t>
            </a:r>
            <a:r>
              <a:rPr lang="en-US" altLang="zh-CN" sz="3300" dirty="0"/>
              <a:t>G</a:t>
            </a:r>
            <a:r>
              <a:rPr lang="en-US" altLang="zh-CN" sz="3300" dirty="0">
                <a:sym typeface="Symbol" panose="05050102010706020507" pitchFamily="2" charset="2"/>
              </a:rPr>
              <a:t></a:t>
            </a:r>
            <a:r>
              <a:rPr lang="en-US" altLang="zh-CN" sz="3300" dirty="0"/>
              <a:t>H</a:t>
            </a:r>
            <a:r>
              <a:rPr lang="zh-CN" altLang="en-US" sz="3300" dirty="0"/>
              <a:t>恒真。</a:t>
            </a:r>
            <a:endParaRPr lang="zh-CN" altLang="en-US" sz="3300" dirty="0"/>
          </a:p>
          <a:p>
            <a:pPr marL="0" indent="0" eaLnBrk="1" hangingPunct="1">
              <a:lnSpc>
                <a:spcPct val="125000"/>
              </a:lnSpc>
              <a:spcBef>
                <a:spcPct val="50000"/>
              </a:spcBef>
              <a:tabLst>
                <a:tab pos="1149350" algn="l"/>
                <a:tab pos="1995170" algn="l"/>
              </a:tabLst>
            </a:pPr>
            <a:r>
              <a:rPr lang="zh-CN" altLang="en-US" sz="3300" dirty="0"/>
              <a:t>公式间的等价关系有自反性、对称性、传递性。 </a:t>
            </a:r>
            <a:endParaRPr lang="zh-CN" altLang="en-US" sz="33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76200" y="415925"/>
            <a:ext cx="7772400" cy="601663"/>
          </a:xfrm>
        </p:spPr>
        <p:txBody>
          <a:bodyPr/>
          <a:lstStyle/>
          <a:p>
            <a:pPr eaLnBrk="1" hangingPunct="1"/>
            <a:r>
              <a:rPr lang="zh-CN" altLang="en-US" sz="3300" b="1" dirty="0">
                <a:latin typeface="宋体" panose="02010600030101010101" pitchFamily="2" charset="-122"/>
              </a:rPr>
              <a:t>基本等价式 </a:t>
            </a:r>
            <a:endParaRPr lang="zh-CN" altLang="en-US" sz="3300" b="1" dirty="0">
              <a:latin typeface="宋体" panose="02010600030101010101" pitchFamily="2" charset="-122"/>
            </a:endParaRPr>
          </a:p>
        </p:txBody>
      </p:sp>
      <p:sp>
        <p:nvSpPr>
          <p:cNvPr id="80898" name="Rectangle 3"/>
          <p:cNvSpPr>
            <a:spLocks noGrp="1" noChangeArrowheads="1"/>
          </p:cNvSpPr>
          <p:nvPr>
            <p:ph type="body" idx="1"/>
          </p:nvPr>
        </p:nvSpPr>
        <p:spPr>
          <a:xfrm>
            <a:off x="152400" y="1371600"/>
            <a:ext cx="8839200" cy="4800600"/>
          </a:xfrm>
        </p:spPr>
        <p:txBody>
          <a:bodyPr/>
          <a:lstStyle/>
          <a:p>
            <a:pPr marL="0" indent="0" eaLnBrk="1" hangingPunct="1">
              <a:spcBef>
                <a:spcPct val="50000"/>
              </a:spcBef>
              <a:buFont typeface="Wingdings" panose="05000000000000000000" pitchFamily="2" charset="2"/>
              <a:buNone/>
              <a:tabLst>
                <a:tab pos="574675" algn="l"/>
                <a:tab pos="1995170" algn="l"/>
                <a:tab pos="6667500" algn="l"/>
              </a:tabLst>
            </a:pPr>
            <a:r>
              <a:rPr lang="zh-CN" altLang="en-US" dirty="0">
                <a:solidFill>
                  <a:schemeClr val="tx2"/>
                </a:solidFill>
              </a:rPr>
              <a:t>1)</a:t>
            </a:r>
            <a:r>
              <a:rPr lang="zh-CN" altLang="en-US" dirty="0"/>
              <a:t> 	(</a:t>
            </a:r>
            <a:r>
              <a:rPr lang="en-US" altLang="zh-CN" dirty="0"/>
              <a:t>G</a:t>
            </a:r>
            <a:r>
              <a:rPr lang="en-US" altLang="zh-CN" dirty="0">
                <a:sym typeface="Symbol" panose="05050102010706020507" pitchFamily="2" charset="2"/>
              </a:rPr>
              <a:t></a:t>
            </a:r>
            <a:r>
              <a:rPr lang="en-US" altLang="zh-CN" dirty="0"/>
              <a:t>H)=(G</a:t>
            </a:r>
            <a:r>
              <a:rPr lang="en-US" altLang="zh-CN" dirty="0">
                <a:sym typeface="Symbol" panose="05050102010706020507" pitchFamily="2" charset="2"/>
              </a:rPr>
              <a:t></a:t>
            </a:r>
            <a:r>
              <a:rPr lang="en-US" altLang="zh-CN" dirty="0"/>
              <a:t>H)</a:t>
            </a:r>
            <a:r>
              <a:rPr lang="en-US" altLang="zh-CN" dirty="0">
                <a:sym typeface="Symbol" panose="05050102010706020507" pitchFamily="2" charset="2"/>
              </a:rPr>
              <a:t></a:t>
            </a:r>
            <a:r>
              <a:rPr lang="en-US" altLang="zh-CN" dirty="0"/>
              <a:t>(H</a:t>
            </a:r>
            <a:r>
              <a:rPr lang="en-US" altLang="zh-CN" dirty="0">
                <a:sym typeface="Symbol" panose="05050102010706020507" pitchFamily="2" charset="2"/>
              </a:rPr>
              <a:t></a:t>
            </a:r>
            <a:r>
              <a:rPr lang="en-US" altLang="zh-CN" dirty="0"/>
              <a:t>G)；                            </a:t>
            </a:r>
            <a:endParaRPr lang="en-US" altLang="zh-CN" dirty="0"/>
          </a:p>
          <a:p>
            <a:pPr marL="0" indent="0" eaLnBrk="1" hangingPunct="1">
              <a:spcBef>
                <a:spcPct val="50000"/>
              </a:spcBef>
              <a:buFont typeface="Wingdings" panose="05000000000000000000" pitchFamily="2" charset="2"/>
              <a:buNone/>
              <a:tabLst>
                <a:tab pos="574675" algn="l"/>
                <a:tab pos="1995170" algn="l"/>
                <a:tab pos="6667500" algn="l"/>
              </a:tabLst>
            </a:pPr>
            <a:r>
              <a:rPr lang="en-US" altLang="zh-CN" dirty="0">
                <a:solidFill>
                  <a:schemeClr val="tx2"/>
                </a:solidFill>
              </a:rPr>
              <a:t>2)</a:t>
            </a:r>
            <a:r>
              <a:rPr lang="en-US" altLang="zh-CN" dirty="0"/>
              <a:t> 	</a:t>
            </a:r>
            <a:r>
              <a:rPr lang="en-US" altLang="zh-CN" dirty="0">
                <a:solidFill>
                  <a:schemeClr val="tx2"/>
                </a:solidFill>
              </a:rPr>
              <a:t>(G</a:t>
            </a:r>
            <a:r>
              <a:rPr lang="en-US" altLang="zh-CN" dirty="0">
                <a:solidFill>
                  <a:schemeClr val="tx2"/>
                </a:solidFill>
                <a:sym typeface="Symbol" panose="05050102010706020507" pitchFamily="2" charset="2"/>
              </a:rPr>
              <a:t></a:t>
            </a:r>
            <a:r>
              <a:rPr lang="en-US" altLang="zh-CN" dirty="0">
                <a:solidFill>
                  <a:schemeClr val="tx2"/>
                </a:solidFill>
              </a:rPr>
              <a:t>H)=(</a:t>
            </a:r>
            <a:r>
              <a:rPr lang="en-US" altLang="zh-CN" dirty="0">
                <a:solidFill>
                  <a:schemeClr val="tx2"/>
                </a:solidFill>
                <a:sym typeface="Symbol" panose="05050102010706020507" pitchFamily="2" charset="2"/>
              </a:rPr>
              <a:t></a:t>
            </a:r>
            <a:r>
              <a:rPr lang="en-US" altLang="zh-CN" dirty="0">
                <a:solidFill>
                  <a:schemeClr val="tx2"/>
                </a:solidFill>
              </a:rPr>
              <a:t>G</a:t>
            </a:r>
            <a:r>
              <a:rPr lang="en-US" altLang="zh-CN" dirty="0">
                <a:solidFill>
                  <a:schemeClr val="tx2"/>
                </a:solidFill>
                <a:sym typeface="Symbol" panose="05050102010706020507" pitchFamily="2" charset="2"/>
              </a:rPr>
              <a:t></a:t>
            </a:r>
            <a:r>
              <a:rPr lang="en-US" altLang="zh-CN" dirty="0">
                <a:solidFill>
                  <a:schemeClr val="tx2"/>
                </a:solidFill>
              </a:rPr>
              <a:t>H)；                                     </a:t>
            </a:r>
            <a:endParaRPr lang="en-US" altLang="zh-CN" dirty="0">
              <a:solidFill>
                <a:schemeClr val="tx2"/>
              </a:solidFill>
            </a:endParaRPr>
          </a:p>
          <a:p>
            <a:pPr marL="0" indent="0" eaLnBrk="1" hangingPunct="1">
              <a:spcBef>
                <a:spcPct val="50000"/>
              </a:spcBef>
              <a:buFont typeface="Wingdings" panose="05000000000000000000" pitchFamily="2" charset="2"/>
              <a:buNone/>
              <a:tabLst>
                <a:tab pos="574675" algn="l"/>
                <a:tab pos="1995170" algn="l"/>
                <a:tab pos="6667500" algn="l"/>
              </a:tabLst>
            </a:pPr>
            <a:r>
              <a:rPr lang="en-US" altLang="zh-CN" dirty="0">
                <a:solidFill>
                  <a:schemeClr val="tx2"/>
                </a:solidFill>
              </a:rPr>
              <a:t>3)</a:t>
            </a:r>
            <a:r>
              <a:rPr lang="en-US" altLang="zh-CN" dirty="0"/>
              <a:t> 	G</a:t>
            </a:r>
            <a:r>
              <a:rPr lang="en-US" altLang="zh-CN" dirty="0">
                <a:sym typeface="Symbol" panose="05050102010706020507" pitchFamily="2" charset="2"/>
              </a:rPr>
              <a:t></a:t>
            </a:r>
            <a:r>
              <a:rPr lang="en-US" altLang="zh-CN" dirty="0"/>
              <a:t>G=G，G</a:t>
            </a:r>
            <a:r>
              <a:rPr lang="en-US" altLang="zh-CN" dirty="0">
                <a:sym typeface="Symbol" panose="05050102010706020507" pitchFamily="2" charset="2"/>
              </a:rPr>
              <a:t></a:t>
            </a:r>
            <a:r>
              <a:rPr lang="en-US" altLang="zh-CN" dirty="0"/>
              <a:t>G=G；                	(</a:t>
            </a:r>
            <a:r>
              <a:rPr lang="zh-CN" altLang="en-US" dirty="0"/>
              <a:t>等幂律)</a:t>
            </a:r>
            <a:endParaRPr lang="zh-CN" altLang="en-US" dirty="0"/>
          </a:p>
          <a:p>
            <a:pPr marL="0" indent="0" eaLnBrk="1" hangingPunct="1">
              <a:spcBef>
                <a:spcPct val="50000"/>
              </a:spcBef>
              <a:buFont typeface="Wingdings" panose="05000000000000000000" pitchFamily="2" charset="2"/>
              <a:buNone/>
              <a:tabLst>
                <a:tab pos="574675" algn="l"/>
                <a:tab pos="1995170" algn="l"/>
                <a:tab pos="6667500" algn="l"/>
              </a:tabLst>
            </a:pPr>
            <a:r>
              <a:rPr lang="zh-CN" altLang="en-US" dirty="0">
                <a:solidFill>
                  <a:schemeClr val="tx2"/>
                </a:solidFill>
              </a:rPr>
              <a:t>4)</a:t>
            </a:r>
            <a:r>
              <a:rPr lang="zh-CN" altLang="en-US" dirty="0"/>
              <a:t> 	</a:t>
            </a:r>
            <a:r>
              <a:rPr lang="en-US" altLang="zh-CN" dirty="0"/>
              <a:t>G</a:t>
            </a:r>
            <a:r>
              <a:rPr lang="en-US" altLang="zh-CN" dirty="0">
                <a:sym typeface="Symbol" panose="05050102010706020507" pitchFamily="2" charset="2"/>
              </a:rPr>
              <a:t></a:t>
            </a:r>
            <a:r>
              <a:rPr lang="en-US" altLang="zh-CN" dirty="0"/>
              <a:t>H=H</a:t>
            </a:r>
            <a:r>
              <a:rPr lang="en-US" altLang="zh-CN" dirty="0">
                <a:sym typeface="Symbol" panose="05050102010706020507" pitchFamily="2" charset="2"/>
              </a:rPr>
              <a:t></a:t>
            </a:r>
            <a:r>
              <a:rPr lang="en-US" altLang="zh-CN" dirty="0"/>
              <a:t>G，G</a:t>
            </a:r>
            <a:r>
              <a:rPr lang="en-US" altLang="zh-CN" dirty="0">
                <a:sym typeface="Symbol" panose="05050102010706020507" pitchFamily="2" charset="2"/>
              </a:rPr>
              <a:t></a:t>
            </a:r>
            <a:r>
              <a:rPr lang="en-US" altLang="zh-CN" dirty="0"/>
              <a:t>H=H</a:t>
            </a:r>
            <a:r>
              <a:rPr lang="en-US" altLang="zh-CN" dirty="0">
                <a:sym typeface="Symbol" panose="05050102010706020507" pitchFamily="2" charset="2"/>
              </a:rPr>
              <a:t></a:t>
            </a:r>
            <a:r>
              <a:rPr lang="en-US" altLang="zh-CN" dirty="0"/>
              <a:t>G；    	(</a:t>
            </a:r>
            <a:r>
              <a:rPr lang="zh-CN" altLang="en-US" dirty="0"/>
              <a:t>交换律)</a:t>
            </a:r>
            <a:endParaRPr lang="zh-CN" altLang="en-US" dirty="0"/>
          </a:p>
          <a:p>
            <a:pPr marL="0" indent="0" eaLnBrk="1" hangingPunct="1">
              <a:spcBef>
                <a:spcPct val="50000"/>
              </a:spcBef>
              <a:buFont typeface="Wingdings" panose="05000000000000000000" pitchFamily="2" charset="2"/>
              <a:buNone/>
              <a:tabLst>
                <a:tab pos="574675" algn="l"/>
                <a:tab pos="1995170" algn="l"/>
                <a:tab pos="6667500" algn="l"/>
              </a:tabLst>
            </a:pPr>
            <a:r>
              <a:rPr lang="zh-CN" altLang="en-US" dirty="0">
                <a:solidFill>
                  <a:schemeClr val="tx2"/>
                </a:solidFill>
              </a:rPr>
              <a:t>5)</a:t>
            </a:r>
            <a:r>
              <a:rPr lang="zh-CN" altLang="en-US" dirty="0"/>
              <a:t> 	</a:t>
            </a:r>
            <a:r>
              <a:rPr lang="en-US" altLang="zh-CN" dirty="0"/>
              <a:t>G</a:t>
            </a:r>
            <a:r>
              <a:rPr lang="en-US" altLang="zh-CN" dirty="0">
                <a:sym typeface="Symbol" panose="05050102010706020507" pitchFamily="2" charset="2"/>
              </a:rPr>
              <a:t></a:t>
            </a:r>
            <a:r>
              <a:rPr lang="en-US" altLang="zh-CN" dirty="0"/>
              <a:t>(H</a:t>
            </a:r>
            <a:r>
              <a:rPr lang="en-US" altLang="zh-CN" dirty="0">
                <a:sym typeface="Symbol" panose="05050102010706020507" pitchFamily="2" charset="2"/>
              </a:rPr>
              <a:t></a:t>
            </a:r>
            <a:r>
              <a:rPr lang="en-US" altLang="zh-CN" dirty="0"/>
              <a:t>S)=(G</a:t>
            </a:r>
            <a:r>
              <a:rPr lang="en-US" altLang="zh-CN" dirty="0">
                <a:sym typeface="Symbol" panose="05050102010706020507" pitchFamily="2" charset="2"/>
              </a:rPr>
              <a:t></a:t>
            </a:r>
            <a:r>
              <a:rPr lang="en-US" altLang="zh-CN" dirty="0"/>
              <a:t>H)</a:t>
            </a:r>
            <a:r>
              <a:rPr lang="en-US" altLang="zh-CN" dirty="0">
                <a:sym typeface="Symbol" panose="05050102010706020507" pitchFamily="2" charset="2"/>
              </a:rPr>
              <a:t></a:t>
            </a:r>
            <a:r>
              <a:rPr lang="en-US" altLang="zh-CN" dirty="0"/>
              <a:t>S，</a:t>
            </a:r>
            <a:br>
              <a:rPr lang="en-US" altLang="zh-CN" dirty="0"/>
            </a:br>
            <a:r>
              <a:rPr lang="en-US" altLang="zh-CN" dirty="0"/>
              <a:t>    	G</a:t>
            </a:r>
            <a:r>
              <a:rPr lang="en-US" altLang="zh-CN" dirty="0">
                <a:sym typeface="Symbol" panose="05050102010706020507" pitchFamily="2" charset="2"/>
              </a:rPr>
              <a:t></a:t>
            </a:r>
            <a:r>
              <a:rPr lang="en-US" altLang="zh-CN" dirty="0"/>
              <a:t>(H</a:t>
            </a:r>
            <a:r>
              <a:rPr lang="en-US" altLang="zh-CN" dirty="0">
                <a:sym typeface="Symbol" panose="05050102010706020507" pitchFamily="2" charset="2"/>
              </a:rPr>
              <a:t></a:t>
            </a:r>
            <a:r>
              <a:rPr lang="en-US" altLang="zh-CN" dirty="0"/>
              <a:t>S)=(G</a:t>
            </a:r>
            <a:r>
              <a:rPr lang="en-US" altLang="zh-CN" dirty="0">
                <a:sym typeface="Symbol" panose="05050102010706020507" pitchFamily="2" charset="2"/>
              </a:rPr>
              <a:t></a:t>
            </a:r>
            <a:r>
              <a:rPr lang="en-US" altLang="zh-CN" dirty="0"/>
              <a:t>H)</a:t>
            </a:r>
            <a:r>
              <a:rPr lang="en-US" altLang="zh-CN" dirty="0">
                <a:sym typeface="Symbol" panose="05050102010706020507" pitchFamily="2" charset="2"/>
              </a:rPr>
              <a:t></a:t>
            </a:r>
            <a:r>
              <a:rPr lang="en-US" altLang="zh-CN" dirty="0"/>
              <a:t>S；             	(</a:t>
            </a:r>
            <a:r>
              <a:rPr lang="zh-CN" altLang="en-US" dirty="0"/>
              <a:t>结合律)</a:t>
            </a:r>
            <a:endParaRPr lang="zh-CN" altLang="en-US"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5" name="Rectangle 3"/>
          <p:cNvSpPr>
            <a:spLocks noGrp="1" noChangeArrowheads="1"/>
          </p:cNvSpPr>
          <p:nvPr>
            <p:ph type="body" idx="1"/>
          </p:nvPr>
        </p:nvSpPr>
        <p:spPr>
          <a:xfrm>
            <a:off x="323850" y="333375"/>
            <a:ext cx="8667750" cy="6191250"/>
          </a:xfrm>
        </p:spPr>
        <p:txBody>
          <a:bodyPr/>
          <a:lstStyle/>
          <a:p>
            <a:pPr marL="0" indent="0" eaLnBrk="1" hangingPunct="1">
              <a:lnSpc>
                <a:spcPct val="90000"/>
              </a:lnSpc>
              <a:spcBef>
                <a:spcPct val="50000"/>
              </a:spcBef>
              <a:buFont typeface="Wingdings" panose="05000000000000000000" pitchFamily="2" charset="2"/>
              <a:buNone/>
              <a:tabLst>
                <a:tab pos="574675" algn="l"/>
                <a:tab pos="1995170" algn="l"/>
                <a:tab pos="6954520" algn="l"/>
              </a:tabLst>
            </a:pPr>
            <a:r>
              <a:rPr lang="en-US" altLang="zh-CN" sz="3200">
                <a:solidFill>
                  <a:schemeClr val="tx2"/>
                </a:solidFill>
              </a:rPr>
              <a:t>6)</a:t>
            </a:r>
            <a:r>
              <a:rPr lang="en-US" altLang="zh-CN" sz="3200"/>
              <a:t> 	G</a:t>
            </a:r>
            <a:r>
              <a:rPr lang="en-US" altLang="zh-CN" sz="3200">
                <a:solidFill>
                  <a:srgbClr val="FFFF00"/>
                </a:solidFill>
                <a:sym typeface="Symbol" panose="05050102010706020507" pitchFamily="2" charset="2"/>
              </a:rPr>
              <a:t></a:t>
            </a:r>
            <a:r>
              <a:rPr lang="en-US" altLang="zh-CN" sz="3200"/>
              <a:t>(G</a:t>
            </a:r>
            <a:r>
              <a:rPr lang="en-US" altLang="zh-CN" sz="3200">
                <a:solidFill>
                  <a:srgbClr val="FFFF00"/>
                </a:solidFill>
                <a:sym typeface="Symbol" panose="05050102010706020507" pitchFamily="2" charset="2"/>
              </a:rPr>
              <a:t></a:t>
            </a:r>
            <a:r>
              <a:rPr lang="en-US" altLang="zh-CN" sz="3200"/>
              <a:t>H)=G，G</a:t>
            </a:r>
            <a:r>
              <a:rPr lang="en-US" altLang="zh-CN" sz="3200">
                <a:sym typeface="Symbol" panose="05050102010706020507" pitchFamily="2" charset="2"/>
              </a:rPr>
              <a:t></a:t>
            </a:r>
            <a:r>
              <a:rPr lang="en-US" altLang="zh-CN" sz="3200"/>
              <a:t>(G</a:t>
            </a:r>
            <a:r>
              <a:rPr lang="en-US" altLang="zh-CN" sz="3200">
                <a:sym typeface="Symbol" panose="05050102010706020507" pitchFamily="2" charset="2"/>
              </a:rPr>
              <a:t></a:t>
            </a:r>
            <a:r>
              <a:rPr lang="en-US" altLang="zh-CN" sz="3200"/>
              <a:t>H)=G；   (</a:t>
            </a:r>
            <a:r>
              <a:rPr lang="zh-CN" altLang="en-US" sz="3200"/>
              <a:t>吸收律)</a:t>
            </a:r>
            <a:endParaRPr lang="zh-CN" altLang="en-US" sz="3200"/>
          </a:p>
          <a:p>
            <a:pPr marL="0" indent="0" eaLnBrk="1" hangingPunct="1">
              <a:lnSpc>
                <a:spcPct val="90000"/>
              </a:lnSpc>
              <a:spcBef>
                <a:spcPct val="50000"/>
              </a:spcBef>
              <a:buFont typeface="Wingdings" panose="05000000000000000000" pitchFamily="2" charset="2"/>
              <a:buNone/>
              <a:tabLst>
                <a:tab pos="574675" algn="l"/>
                <a:tab pos="1995170" algn="l"/>
                <a:tab pos="6954520" algn="l"/>
              </a:tabLst>
            </a:pPr>
            <a:r>
              <a:rPr lang="zh-CN" altLang="en-US" sz="3200">
                <a:solidFill>
                  <a:schemeClr val="tx2"/>
                </a:solidFill>
              </a:rPr>
              <a:t>7)</a:t>
            </a:r>
            <a:r>
              <a:rPr lang="zh-CN" altLang="en-US" sz="3200"/>
              <a:t> 	</a:t>
            </a:r>
            <a:r>
              <a:rPr lang="en-US" altLang="zh-CN" sz="3200"/>
              <a:t>G</a:t>
            </a:r>
            <a:r>
              <a:rPr lang="en-US" altLang="zh-CN" sz="3200">
                <a:sym typeface="Symbol" panose="05050102010706020507" pitchFamily="2" charset="2"/>
              </a:rPr>
              <a:t></a:t>
            </a:r>
            <a:r>
              <a:rPr lang="en-US" altLang="zh-CN" sz="3200"/>
              <a:t>(H</a:t>
            </a:r>
            <a:r>
              <a:rPr lang="en-US" altLang="zh-CN" sz="3200">
                <a:sym typeface="Symbol" panose="05050102010706020507" pitchFamily="2" charset="2"/>
              </a:rPr>
              <a:t></a:t>
            </a:r>
            <a:r>
              <a:rPr lang="en-US" altLang="zh-CN" sz="3200"/>
              <a:t>S)=(G</a:t>
            </a:r>
            <a:r>
              <a:rPr lang="en-US" altLang="zh-CN" sz="3200">
                <a:sym typeface="Symbol" panose="05050102010706020507" pitchFamily="2" charset="2"/>
              </a:rPr>
              <a:t></a:t>
            </a:r>
            <a:r>
              <a:rPr lang="en-US" altLang="zh-CN" sz="3200"/>
              <a:t>H)</a:t>
            </a:r>
            <a:r>
              <a:rPr lang="en-US" altLang="zh-CN" sz="3200">
                <a:sym typeface="Symbol" panose="05050102010706020507" pitchFamily="2" charset="2"/>
              </a:rPr>
              <a:t></a:t>
            </a:r>
            <a:r>
              <a:rPr lang="en-US" altLang="zh-CN" sz="3200"/>
              <a:t>(G</a:t>
            </a:r>
            <a:r>
              <a:rPr lang="en-US" altLang="zh-CN" sz="3200">
                <a:sym typeface="Symbol" panose="05050102010706020507" pitchFamily="2" charset="2"/>
              </a:rPr>
              <a:t></a:t>
            </a:r>
            <a:r>
              <a:rPr lang="en-US" altLang="zh-CN" sz="3200"/>
              <a:t>S)，</a:t>
            </a:r>
            <a:br>
              <a:rPr lang="en-US" altLang="zh-CN" sz="3200"/>
            </a:br>
            <a:r>
              <a:rPr lang="en-US" altLang="zh-CN" sz="3200"/>
              <a:t>    	G</a:t>
            </a:r>
            <a:r>
              <a:rPr lang="en-US" altLang="zh-CN" sz="3200">
                <a:sym typeface="Symbol" panose="05050102010706020507" pitchFamily="2" charset="2"/>
              </a:rPr>
              <a:t></a:t>
            </a:r>
            <a:r>
              <a:rPr lang="en-US" altLang="zh-CN" sz="3200"/>
              <a:t>(H</a:t>
            </a:r>
            <a:r>
              <a:rPr lang="en-US" altLang="zh-CN" sz="3200">
                <a:sym typeface="Symbol" panose="05050102010706020507" pitchFamily="2" charset="2"/>
              </a:rPr>
              <a:t></a:t>
            </a:r>
            <a:r>
              <a:rPr lang="en-US" altLang="zh-CN" sz="3200"/>
              <a:t>S)=(G</a:t>
            </a:r>
            <a:r>
              <a:rPr lang="en-US" altLang="zh-CN" sz="3200">
                <a:sym typeface="Symbol" panose="05050102010706020507" pitchFamily="2" charset="2"/>
              </a:rPr>
              <a:t></a:t>
            </a:r>
            <a:r>
              <a:rPr lang="en-US" altLang="zh-CN" sz="3200"/>
              <a:t>H)</a:t>
            </a:r>
            <a:r>
              <a:rPr lang="en-US" altLang="zh-CN" sz="3200">
                <a:sym typeface="Symbol" panose="05050102010706020507" pitchFamily="2" charset="2"/>
              </a:rPr>
              <a:t></a:t>
            </a:r>
            <a:r>
              <a:rPr lang="en-US" altLang="zh-CN" sz="3200"/>
              <a:t>(G</a:t>
            </a:r>
            <a:r>
              <a:rPr lang="en-US" altLang="zh-CN" sz="3200">
                <a:sym typeface="Symbol" panose="05050102010706020507" pitchFamily="2" charset="2"/>
              </a:rPr>
              <a:t></a:t>
            </a:r>
            <a:r>
              <a:rPr lang="en-US" altLang="zh-CN" sz="3200"/>
              <a:t>S)；         (</a:t>
            </a:r>
            <a:r>
              <a:rPr lang="zh-CN" altLang="en-US" sz="3200"/>
              <a:t>分配律)</a:t>
            </a:r>
            <a:endParaRPr lang="zh-CN" altLang="en-US" sz="3200"/>
          </a:p>
          <a:p>
            <a:pPr marL="0" indent="0" eaLnBrk="1" hangingPunct="1">
              <a:lnSpc>
                <a:spcPct val="90000"/>
              </a:lnSpc>
              <a:spcBef>
                <a:spcPct val="50000"/>
              </a:spcBef>
              <a:buFont typeface="Wingdings" panose="05000000000000000000" pitchFamily="2" charset="2"/>
              <a:buNone/>
              <a:tabLst>
                <a:tab pos="574675" algn="l"/>
                <a:tab pos="1995170" algn="l"/>
                <a:tab pos="6954520" algn="l"/>
              </a:tabLst>
            </a:pPr>
            <a:r>
              <a:rPr lang="zh-CN" altLang="en-US" sz="3200">
                <a:solidFill>
                  <a:schemeClr val="tx2"/>
                </a:solidFill>
              </a:rPr>
              <a:t>8)</a:t>
            </a:r>
            <a:r>
              <a:rPr lang="zh-CN" altLang="en-US" sz="3200"/>
              <a:t> 	</a:t>
            </a:r>
            <a:r>
              <a:rPr lang="en-US" altLang="zh-CN" sz="3200"/>
              <a:t>G</a:t>
            </a:r>
            <a:r>
              <a:rPr lang="en-US" altLang="zh-CN" sz="3200">
                <a:sym typeface="Symbol" panose="05050102010706020507" pitchFamily="2" charset="2"/>
              </a:rPr>
              <a:t></a:t>
            </a:r>
            <a:r>
              <a:rPr lang="en-US" altLang="zh-CN" sz="3200"/>
              <a:t>0=G，G</a:t>
            </a:r>
            <a:r>
              <a:rPr lang="en-US" altLang="zh-CN" sz="3200">
                <a:sym typeface="Symbol" panose="05050102010706020507" pitchFamily="2" charset="2"/>
              </a:rPr>
              <a:t></a:t>
            </a:r>
            <a:r>
              <a:rPr lang="en-US" altLang="zh-CN" sz="3200"/>
              <a:t>1=G；                     (</a:t>
            </a:r>
            <a:r>
              <a:rPr lang="zh-CN" altLang="en-US" sz="3200"/>
              <a:t>同一律)</a:t>
            </a:r>
            <a:endParaRPr lang="zh-CN" altLang="en-US" sz="3200"/>
          </a:p>
          <a:p>
            <a:pPr marL="0" indent="0" eaLnBrk="1" hangingPunct="1">
              <a:lnSpc>
                <a:spcPct val="90000"/>
              </a:lnSpc>
              <a:spcBef>
                <a:spcPct val="50000"/>
              </a:spcBef>
              <a:buFont typeface="Wingdings" panose="05000000000000000000" pitchFamily="2" charset="2"/>
              <a:buNone/>
              <a:tabLst>
                <a:tab pos="574675" algn="l"/>
                <a:tab pos="1995170" algn="l"/>
                <a:tab pos="6954520" algn="l"/>
              </a:tabLst>
            </a:pPr>
            <a:r>
              <a:rPr lang="zh-CN" altLang="en-US" sz="3200">
                <a:solidFill>
                  <a:schemeClr val="tx2"/>
                </a:solidFill>
              </a:rPr>
              <a:t>9)</a:t>
            </a:r>
            <a:r>
              <a:rPr lang="zh-CN" altLang="en-US" sz="3200"/>
              <a:t> 	</a:t>
            </a:r>
            <a:r>
              <a:rPr lang="en-US" altLang="zh-CN" sz="3200"/>
              <a:t>G</a:t>
            </a:r>
            <a:r>
              <a:rPr lang="en-US" altLang="zh-CN" sz="3200">
                <a:sym typeface="Symbol" panose="05050102010706020507" pitchFamily="2" charset="2"/>
              </a:rPr>
              <a:t></a:t>
            </a:r>
            <a:r>
              <a:rPr lang="en-US" altLang="zh-CN" sz="3200"/>
              <a:t>0=0，G</a:t>
            </a:r>
            <a:r>
              <a:rPr lang="en-US" altLang="zh-CN" sz="3200">
                <a:sym typeface="Symbol" panose="05050102010706020507" pitchFamily="2" charset="2"/>
              </a:rPr>
              <a:t></a:t>
            </a:r>
            <a:r>
              <a:rPr lang="en-US" altLang="zh-CN" sz="3200"/>
              <a:t>1=1；                        (</a:t>
            </a:r>
            <a:r>
              <a:rPr lang="zh-CN" altLang="en-US" sz="3200"/>
              <a:t>零一律)</a:t>
            </a:r>
            <a:endParaRPr lang="zh-CN" altLang="en-US" sz="3200"/>
          </a:p>
          <a:p>
            <a:pPr marL="0" indent="0" eaLnBrk="1" hangingPunct="1">
              <a:lnSpc>
                <a:spcPct val="90000"/>
              </a:lnSpc>
              <a:spcBef>
                <a:spcPct val="50000"/>
              </a:spcBef>
              <a:buFont typeface="Wingdings" panose="05000000000000000000" pitchFamily="2" charset="2"/>
              <a:buNone/>
              <a:tabLst>
                <a:tab pos="574675" algn="l"/>
                <a:tab pos="1995170" algn="l"/>
                <a:tab pos="6954520" algn="l"/>
              </a:tabLst>
            </a:pPr>
            <a:r>
              <a:rPr lang="zh-CN" altLang="en-US" sz="3200">
                <a:solidFill>
                  <a:schemeClr val="tx2"/>
                </a:solidFill>
              </a:rPr>
              <a:t>10)</a:t>
            </a:r>
            <a:r>
              <a:rPr lang="zh-CN" altLang="en-US" sz="3200"/>
              <a:t> </a:t>
            </a:r>
            <a:r>
              <a:rPr lang="zh-CN" altLang="en-US" sz="3200">
                <a:sym typeface="Symbol" panose="05050102010706020507" pitchFamily="2" charset="2"/>
              </a:rPr>
              <a:t></a:t>
            </a:r>
            <a:r>
              <a:rPr lang="zh-CN" altLang="en-US" sz="3200"/>
              <a:t>(</a:t>
            </a:r>
            <a:r>
              <a:rPr lang="en-US" altLang="zh-CN" sz="3200"/>
              <a:t>G</a:t>
            </a:r>
            <a:r>
              <a:rPr lang="en-US" altLang="zh-CN" sz="3200">
                <a:sym typeface="Symbol" panose="05050102010706020507" pitchFamily="2" charset="2"/>
              </a:rPr>
              <a:t></a:t>
            </a:r>
            <a:r>
              <a:rPr lang="en-US" altLang="zh-CN" sz="3200"/>
              <a:t>H)=</a:t>
            </a:r>
            <a:r>
              <a:rPr lang="en-US" altLang="zh-CN" sz="3200">
                <a:sym typeface="Symbol" panose="05050102010706020507" pitchFamily="2" charset="2"/>
              </a:rPr>
              <a:t></a:t>
            </a:r>
            <a:r>
              <a:rPr lang="en-US" altLang="zh-CN" sz="3200"/>
              <a:t>G</a:t>
            </a:r>
            <a:r>
              <a:rPr lang="en-US" altLang="zh-CN" sz="3200">
                <a:sym typeface="Symbol" panose="05050102010706020507" pitchFamily="2" charset="2"/>
              </a:rPr>
              <a:t></a:t>
            </a:r>
            <a:r>
              <a:rPr lang="en-US" altLang="zh-CN" sz="3200"/>
              <a:t>H，</a:t>
            </a:r>
            <a:br>
              <a:rPr lang="en-US" altLang="zh-CN" sz="3200"/>
            </a:br>
            <a:r>
              <a:rPr lang="en-US" altLang="zh-CN" sz="3200"/>
              <a:t>      </a:t>
            </a:r>
            <a:r>
              <a:rPr lang="en-US" altLang="zh-CN" sz="3200">
                <a:sym typeface="Symbol" panose="05050102010706020507" pitchFamily="2" charset="2"/>
              </a:rPr>
              <a:t></a:t>
            </a:r>
            <a:r>
              <a:rPr lang="en-US" altLang="zh-CN" sz="3200"/>
              <a:t>(G</a:t>
            </a:r>
            <a:r>
              <a:rPr lang="en-US" altLang="zh-CN" sz="3200">
                <a:sym typeface="Symbol" panose="05050102010706020507" pitchFamily="2" charset="2"/>
              </a:rPr>
              <a:t></a:t>
            </a:r>
            <a:r>
              <a:rPr lang="en-US" altLang="zh-CN" sz="3200"/>
              <a:t>H)=</a:t>
            </a:r>
            <a:r>
              <a:rPr lang="en-US" altLang="zh-CN" sz="3200">
                <a:sym typeface="Symbol" panose="05050102010706020507" pitchFamily="2" charset="2"/>
              </a:rPr>
              <a:t></a:t>
            </a:r>
            <a:r>
              <a:rPr lang="en-US" altLang="zh-CN" sz="3200"/>
              <a:t>G</a:t>
            </a:r>
            <a:r>
              <a:rPr lang="en-US" altLang="zh-CN" sz="3200">
                <a:sym typeface="Symbol" panose="05050102010706020507" pitchFamily="2" charset="2"/>
              </a:rPr>
              <a:t></a:t>
            </a:r>
            <a:r>
              <a:rPr lang="en-US" altLang="zh-CN" sz="3200"/>
              <a:t>H。          (De Morgan</a:t>
            </a:r>
            <a:r>
              <a:rPr lang="zh-CN" altLang="en-US" sz="3200"/>
              <a:t>律)</a:t>
            </a:r>
            <a:endParaRPr lang="zh-CN" altLang="en-US" sz="3200"/>
          </a:p>
          <a:p>
            <a:pPr marL="0" indent="0" eaLnBrk="1" hangingPunct="1">
              <a:lnSpc>
                <a:spcPct val="90000"/>
              </a:lnSpc>
              <a:spcBef>
                <a:spcPct val="50000"/>
              </a:spcBef>
              <a:buFont typeface="Wingdings" panose="05000000000000000000" pitchFamily="2" charset="2"/>
              <a:buNone/>
              <a:tabLst>
                <a:tab pos="574675" algn="l"/>
                <a:tab pos="1995170" algn="l"/>
                <a:tab pos="6954520" algn="l"/>
              </a:tabLst>
            </a:pPr>
            <a:r>
              <a:rPr lang="zh-CN" altLang="en-US" sz="3200"/>
              <a:t>（互补律： </a:t>
            </a:r>
            <a:r>
              <a:rPr lang="en-US" altLang="zh-CN" sz="3200"/>
              <a:t>G</a:t>
            </a:r>
            <a:r>
              <a:rPr lang="en-US" altLang="zh-CN" sz="3200">
                <a:sym typeface="Symbol" panose="05050102010706020507" pitchFamily="2" charset="2"/>
              </a:rPr>
              <a:t> </a:t>
            </a:r>
            <a:r>
              <a:rPr lang="en-US" altLang="zh-CN" sz="3200"/>
              <a:t>G=1</a:t>
            </a:r>
            <a:r>
              <a:rPr lang="zh-CN" altLang="en-US" sz="3200"/>
              <a:t>；</a:t>
            </a:r>
            <a:r>
              <a:rPr lang="en-US" altLang="zh-CN" sz="3200"/>
              <a:t>G</a:t>
            </a:r>
            <a:r>
              <a:rPr lang="en-US" altLang="zh-CN" sz="3200">
                <a:sym typeface="Symbol" panose="05050102010706020507" pitchFamily="2" charset="2"/>
              </a:rPr>
              <a:t> </a:t>
            </a:r>
            <a:r>
              <a:rPr lang="en-US" altLang="zh-CN" sz="3200"/>
              <a:t>G=0</a:t>
            </a:r>
            <a:endParaRPr lang="zh-CN" altLang="en-US" sz="3200"/>
          </a:p>
          <a:p>
            <a:pPr marL="0" indent="0" eaLnBrk="1" hangingPunct="1">
              <a:lnSpc>
                <a:spcPct val="90000"/>
              </a:lnSpc>
              <a:spcBef>
                <a:spcPct val="50000"/>
              </a:spcBef>
              <a:buFont typeface="Wingdings" panose="05000000000000000000" pitchFamily="2" charset="2"/>
              <a:buNone/>
              <a:tabLst>
                <a:tab pos="574675" algn="l"/>
                <a:tab pos="1995170" algn="l"/>
                <a:tab pos="6954520" algn="l"/>
              </a:tabLst>
            </a:pPr>
            <a:r>
              <a:rPr lang="zh-CN" altLang="en-US" sz="3200"/>
              <a:t>    双重否定律： </a:t>
            </a:r>
            <a:r>
              <a:rPr lang="en-US" altLang="zh-CN" sz="3200">
                <a:sym typeface="Symbol" panose="05050102010706020507" pitchFamily="2" charset="2"/>
              </a:rPr>
              <a:t> </a:t>
            </a:r>
            <a:r>
              <a:rPr lang="en-US" altLang="zh-CN" sz="3200"/>
              <a:t>G=G</a:t>
            </a:r>
            <a:r>
              <a:rPr lang="zh-CN" altLang="en-US" sz="3200"/>
              <a:t> ）</a:t>
            </a:r>
            <a:endParaRPr lang="zh-CN" altLang="en-US" sz="3200"/>
          </a:p>
          <a:p>
            <a:pPr marL="0" indent="0" eaLnBrk="1" hangingPunct="1">
              <a:lnSpc>
                <a:spcPct val="90000"/>
              </a:lnSpc>
              <a:spcBef>
                <a:spcPct val="50000"/>
              </a:spcBef>
              <a:buFont typeface="Wingdings" panose="05000000000000000000" pitchFamily="2" charset="2"/>
              <a:buNone/>
              <a:tabLst>
                <a:tab pos="574675" algn="l"/>
                <a:tab pos="1995170" algn="l"/>
                <a:tab pos="6954520" algn="l"/>
              </a:tabLst>
            </a:pPr>
            <a:r>
              <a:rPr lang="zh-CN" altLang="en-US" sz="3200"/>
              <a:t>上述等价式可用真值表验证。                         </a:t>
            </a:r>
            <a:endParaRPr lang="zh-CN" altLang="en-US" sz="2000">
              <a:solidFill>
                <a:schemeClr val="tx2"/>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52400" y="304800"/>
            <a:ext cx="8667750" cy="823913"/>
          </a:xfrm>
        </p:spPr>
        <p:txBody>
          <a:bodyPr/>
          <a:lstStyle/>
          <a:p>
            <a:pPr eaLnBrk="1" hangingPunct="1"/>
            <a:r>
              <a:rPr lang="zh-CN" altLang="en-US" sz="3600" b="1"/>
              <a:t>证明命题公式恒真或恒假的两个方法</a:t>
            </a:r>
            <a:r>
              <a:rPr lang="zh-CN" altLang="en-US"/>
              <a:t> </a:t>
            </a:r>
            <a:endParaRPr lang="zh-CN" altLang="en-US"/>
          </a:p>
        </p:txBody>
      </p:sp>
      <p:sp>
        <p:nvSpPr>
          <p:cNvPr id="83970" name="Rectangle 3"/>
          <p:cNvSpPr>
            <a:spLocks noGrp="1" noChangeArrowheads="1"/>
          </p:cNvSpPr>
          <p:nvPr>
            <p:ph type="body" idx="1"/>
          </p:nvPr>
        </p:nvSpPr>
        <p:spPr>
          <a:xfrm>
            <a:off x="152400" y="1524000"/>
            <a:ext cx="8523288" cy="4572000"/>
          </a:xfrm>
        </p:spPr>
        <p:txBody>
          <a:bodyPr/>
          <a:lstStyle/>
          <a:p>
            <a:pPr eaLnBrk="1" hangingPunct="1">
              <a:lnSpc>
                <a:spcPct val="120000"/>
              </a:lnSpc>
            </a:pPr>
            <a:r>
              <a:rPr lang="zh-CN" altLang="en-US" sz="3300">
                <a:solidFill>
                  <a:schemeClr val="tx2"/>
                </a:solidFill>
              </a:rPr>
              <a:t>方法一</a:t>
            </a:r>
            <a:r>
              <a:rPr lang="en-US" altLang="zh-CN" sz="3300">
                <a:solidFill>
                  <a:schemeClr val="tx2"/>
                </a:solidFill>
              </a:rPr>
              <a:t>.</a:t>
            </a:r>
            <a:r>
              <a:rPr lang="en-US" altLang="zh-CN" sz="3300"/>
              <a:t>  </a:t>
            </a:r>
            <a:r>
              <a:rPr lang="zh-CN" altLang="en-US" sz="3300">
                <a:solidFill>
                  <a:schemeClr val="tx2"/>
                </a:solidFill>
              </a:rPr>
              <a:t>真值表方法。</a:t>
            </a:r>
            <a:endParaRPr lang="zh-CN" altLang="en-US" sz="3300">
              <a:solidFill>
                <a:schemeClr val="tx2"/>
              </a:solidFill>
            </a:endParaRPr>
          </a:p>
          <a:p>
            <a:pPr eaLnBrk="1" hangingPunct="1">
              <a:lnSpc>
                <a:spcPct val="120000"/>
              </a:lnSpc>
              <a:buFont typeface="Wingdings" panose="05000000000000000000" pitchFamily="2" charset="2"/>
              <a:buNone/>
            </a:pPr>
            <a:r>
              <a:rPr lang="zh-CN" altLang="en-US" sz="3300"/>
              <a:t>   即列出公式的真值表，若表中对应公式所在列的每一取值全为</a:t>
            </a:r>
            <a:r>
              <a:rPr lang="en-US" altLang="zh-CN" sz="3300"/>
              <a:t>1</a:t>
            </a:r>
            <a:r>
              <a:rPr lang="zh-CN" altLang="en-US" sz="3300"/>
              <a:t>，这说明该公式在它的所有解释下都是真，因此是恒真的；若表中对应公式所在列的每一取值全为</a:t>
            </a:r>
            <a:r>
              <a:rPr lang="en-US" altLang="zh-CN" sz="3300"/>
              <a:t>0</a:t>
            </a:r>
            <a:r>
              <a:rPr lang="zh-CN" altLang="en-US" sz="3300"/>
              <a:t>，这说明该公式在它的所有解释下都为假，因此是恒假的。</a:t>
            </a: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内容占位符 2"/>
          <p:cNvSpPr>
            <a:spLocks noGrp="1" noChangeArrowheads="1"/>
          </p:cNvSpPr>
          <p:nvPr>
            <p:ph idx="1"/>
          </p:nvPr>
        </p:nvSpPr>
        <p:spPr>
          <a:xfrm>
            <a:off x="395288" y="692150"/>
            <a:ext cx="8424862" cy="4572000"/>
          </a:xfrm>
        </p:spPr>
        <p:txBody>
          <a:bodyPr/>
          <a:lstStyle/>
          <a:p>
            <a:pPr>
              <a:lnSpc>
                <a:spcPct val="125000"/>
              </a:lnSpc>
            </a:pPr>
            <a:r>
              <a:rPr lang="zh-CN" altLang="en-US" sz="3300" dirty="0">
                <a:solidFill>
                  <a:schemeClr val="tx2"/>
                </a:solidFill>
              </a:rPr>
              <a:t>方法二</a:t>
            </a:r>
            <a:r>
              <a:rPr lang="en-US" altLang="zh-CN" sz="3300" dirty="0">
                <a:solidFill>
                  <a:schemeClr val="tx2"/>
                </a:solidFill>
              </a:rPr>
              <a:t>.</a:t>
            </a:r>
            <a:r>
              <a:rPr lang="en-US" altLang="zh-CN" sz="3300" dirty="0"/>
              <a:t>  </a:t>
            </a:r>
            <a:r>
              <a:rPr lang="zh-CN" altLang="en-US" sz="3300" dirty="0"/>
              <a:t>以基本等价式为基础，通过反复对一个公式的等价代换，使之最后转化为一个恒真式或恒假式，从而实现公式恒真或恒假的证明。 </a:t>
            </a:r>
            <a:endParaRPr lang="zh-CN" altLang="en-US" sz="3300" dirty="0"/>
          </a:p>
          <a:p>
            <a:endParaRPr lang="zh-CN" altLang="en-US"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3"/>
          <p:cNvSpPr>
            <a:spLocks noGrp="1" noChangeArrowheads="1"/>
          </p:cNvSpPr>
          <p:nvPr>
            <p:ph type="body" idx="1"/>
          </p:nvPr>
        </p:nvSpPr>
        <p:spPr>
          <a:xfrm>
            <a:off x="468313" y="360363"/>
            <a:ext cx="8523287" cy="5894387"/>
          </a:xfrm>
        </p:spPr>
        <p:txBody>
          <a:bodyPr/>
          <a:lstStyle/>
          <a:p>
            <a:pPr eaLnBrk="1" hangingPunct="1">
              <a:buFont typeface="Wingdings" panose="05000000000000000000" pitchFamily="2" charset="2"/>
              <a:buNone/>
            </a:pPr>
            <a:r>
              <a:rPr lang="zh-CN" altLang="en-US" sz="3200" dirty="0">
                <a:solidFill>
                  <a:schemeClr val="tx2"/>
                </a:solidFill>
              </a:rPr>
              <a:t>例</a:t>
            </a:r>
            <a:r>
              <a:rPr lang="en-US" altLang="zh-CN" sz="3200" dirty="0">
                <a:solidFill>
                  <a:schemeClr val="tx2"/>
                </a:solidFill>
              </a:rPr>
              <a:t>.</a:t>
            </a:r>
            <a:r>
              <a:rPr lang="zh-CN" altLang="en-US" sz="3200" dirty="0"/>
              <a:t>（</a:t>
            </a:r>
            <a:r>
              <a:rPr lang="en-US" altLang="zh-CN" sz="3200" dirty="0">
                <a:sym typeface="Symbol" panose="05050102010706020507" pitchFamily="2" charset="2"/>
              </a:rPr>
              <a:t>P→Q</a:t>
            </a:r>
            <a:r>
              <a:rPr lang="zh-CN" altLang="en-US" sz="3200" dirty="0"/>
              <a:t>）</a:t>
            </a:r>
            <a:r>
              <a:rPr lang="en-US" altLang="zh-CN" sz="3200" dirty="0">
                <a:sym typeface="Symbol" panose="05050102010706020507" pitchFamily="2" charset="2"/>
              </a:rPr>
              <a:t>→</a:t>
            </a:r>
            <a:r>
              <a:rPr lang="zh-CN" altLang="en-US" sz="3200" dirty="0">
                <a:sym typeface="Symbol" panose="05050102010706020507" pitchFamily="2" charset="2"/>
              </a:rPr>
              <a:t>（（</a:t>
            </a:r>
            <a:r>
              <a:rPr lang="en-US" altLang="zh-CN" sz="3200" dirty="0">
                <a:sym typeface="Symbol" panose="05050102010706020507" pitchFamily="2" charset="2"/>
              </a:rPr>
              <a:t>Q →R</a:t>
            </a:r>
            <a:r>
              <a:rPr lang="zh-CN" altLang="en-US" sz="3200" dirty="0">
                <a:sym typeface="Symbol" panose="05050102010706020507" pitchFamily="2" charset="2"/>
              </a:rPr>
              <a:t>）</a:t>
            </a:r>
            <a:r>
              <a:rPr lang="en-US" altLang="zh-CN" sz="3200" dirty="0">
                <a:sym typeface="Symbol" panose="05050102010706020507" pitchFamily="2" charset="2"/>
              </a:rPr>
              <a:t>→</a:t>
            </a:r>
            <a:r>
              <a:rPr lang="zh-CN" altLang="en-US" sz="3200" dirty="0">
                <a:sym typeface="Symbol" panose="05050102010706020507" pitchFamily="2" charset="2"/>
              </a:rPr>
              <a:t>（</a:t>
            </a:r>
            <a:r>
              <a:rPr lang="en-US" altLang="zh-CN" sz="3200" dirty="0">
                <a:sym typeface="Symbol" panose="05050102010706020507" pitchFamily="2" charset="2"/>
              </a:rPr>
              <a:t>P→R</a:t>
            </a:r>
            <a:r>
              <a:rPr lang="zh-CN" altLang="en-US" sz="3200" dirty="0">
                <a:sym typeface="Symbol" panose="05050102010706020507" pitchFamily="2" charset="2"/>
              </a:rPr>
              <a:t>））</a:t>
            </a:r>
            <a:endParaRPr lang="en-US" altLang="zh-CN" sz="3200" dirty="0">
              <a:sym typeface="Symbol" panose="05050102010706020507" pitchFamily="2" charset="2"/>
            </a:endParaRPr>
          </a:p>
          <a:p>
            <a:pPr eaLnBrk="1" hangingPunct="1">
              <a:buFont typeface="Wingdings" panose="05000000000000000000" pitchFamily="2" charset="2"/>
              <a:buNone/>
            </a:pPr>
            <a:endParaRPr lang="en-US" altLang="zh-CN" sz="3200" dirty="0">
              <a:sym typeface="Symbol" panose="05050102010706020507" pitchFamily="2" charset="2"/>
            </a:endParaRPr>
          </a:p>
          <a:p>
            <a:pPr eaLnBrk="1" hangingPunct="1">
              <a:buFont typeface="Wingdings" panose="05000000000000000000" pitchFamily="2" charset="2"/>
              <a:buNone/>
            </a:pPr>
            <a:endParaRPr lang="en-US" altLang="zh-CN" sz="3200" dirty="0">
              <a:sym typeface="Symbol" panose="05050102010706020507" pitchFamily="2" charset="2"/>
            </a:endParaRPr>
          </a:p>
          <a:p>
            <a:pPr eaLnBrk="1" hangingPunct="1">
              <a:buFont typeface="Wingdings" panose="05000000000000000000" pitchFamily="2" charset="2"/>
              <a:buNone/>
            </a:pPr>
            <a:endParaRPr lang="en-US" altLang="zh-CN" sz="3200" dirty="0">
              <a:sym typeface="Symbol" panose="05050102010706020507" pitchFamily="2" charset="2"/>
            </a:endParaRPr>
          </a:p>
          <a:p>
            <a:pPr eaLnBrk="1" hangingPunct="1">
              <a:buFont typeface="Wingdings" panose="05000000000000000000" pitchFamily="2" charset="2"/>
              <a:buNone/>
            </a:pPr>
            <a:endParaRPr lang="en-US" altLang="zh-CN" sz="3200" dirty="0">
              <a:sym typeface="Symbol" panose="05050102010706020507" pitchFamily="2" charset="2"/>
            </a:endParaRPr>
          </a:p>
          <a:p>
            <a:pPr eaLnBrk="1" hangingPunct="1">
              <a:buFont typeface="Wingdings" panose="05000000000000000000" pitchFamily="2" charset="2"/>
              <a:buNone/>
            </a:pPr>
            <a:endParaRPr lang="en-US" altLang="zh-CN" sz="3200" dirty="0">
              <a:sym typeface="Symbol" panose="05050102010706020507" pitchFamily="2" charset="2"/>
            </a:endParaRPr>
          </a:p>
        </p:txBody>
      </p:sp>
      <p:sp>
        <p:nvSpPr>
          <p:cNvPr id="4" name="TextBox 3"/>
          <p:cNvSpPr txBox="1">
            <a:spLocks noChangeArrowheads="1"/>
          </p:cNvSpPr>
          <p:nvPr/>
        </p:nvSpPr>
        <p:spPr bwMode="auto">
          <a:xfrm>
            <a:off x="1042988" y="981075"/>
            <a:ext cx="66246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ym typeface="Symbol" panose="05050102010706020507" pitchFamily="2" charset="2"/>
              </a:rPr>
              <a:t>=( P Q) →(( Q R) →( P R))</a:t>
            </a:r>
            <a:endParaRPr lang="zh-CN" altLang="en-US" sz="3200">
              <a:sym typeface="Symbol" panose="05050102010706020507" pitchFamily="2" charset="2"/>
            </a:endParaRPr>
          </a:p>
          <a:p>
            <a:pPr eaLnBrk="1" hangingPunct="1">
              <a:spcBef>
                <a:spcPct val="0"/>
              </a:spcBef>
              <a:buClrTx/>
              <a:buSzTx/>
              <a:buFontTx/>
              <a:buNone/>
            </a:pPr>
            <a:endParaRPr lang="zh-CN" altLang="en-US" sz="2400" b="0"/>
          </a:p>
        </p:txBody>
      </p:sp>
      <p:sp>
        <p:nvSpPr>
          <p:cNvPr id="6" name="TextBox 5"/>
          <p:cNvSpPr txBox="1">
            <a:spLocks noChangeArrowheads="1"/>
          </p:cNvSpPr>
          <p:nvPr/>
        </p:nvSpPr>
        <p:spPr bwMode="auto">
          <a:xfrm>
            <a:off x="1116013" y="1628775"/>
            <a:ext cx="7127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2" charset="2"/>
              </a:rPr>
              <a:t>= ( P Q) (( Q R) ( P R))</a:t>
            </a:r>
            <a:endParaRPr lang="en-US" altLang="zh-CN" sz="3200" dirty="0">
              <a:sym typeface="Symbol" panose="05050102010706020507" pitchFamily="2" charset="2"/>
            </a:endParaRPr>
          </a:p>
          <a:p>
            <a:pPr eaLnBrk="1" hangingPunct="1">
              <a:spcBef>
                <a:spcPct val="0"/>
              </a:spcBef>
              <a:buClrTx/>
              <a:buSzTx/>
              <a:buFontTx/>
              <a:buNone/>
            </a:pPr>
            <a:endParaRPr lang="zh-CN" altLang="en-US" sz="2400" b="0" dirty="0"/>
          </a:p>
        </p:txBody>
      </p:sp>
      <p:sp>
        <p:nvSpPr>
          <p:cNvPr id="8" name="TextBox 7"/>
          <p:cNvSpPr txBox="1">
            <a:spLocks noChangeArrowheads="1"/>
          </p:cNvSpPr>
          <p:nvPr/>
        </p:nvSpPr>
        <p:spPr bwMode="auto">
          <a:xfrm>
            <a:off x="1116013" y="2276475"/>
            <a:ext cx="66960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2" charset="2"/>
              </a:rPr>
              <a:t>= (P  Q) ((Q  R) (</a:t>
            </a:r>
            <a:r>
              <a:rPr lang="en-US" altLang="zh-CN" sz="3200" dirty="0">
                <a:solidFill>
                  <a:schemeClr val="tx2"/>
                </a:solidFill>
                <a:sym typeface="Symbol" panose="05050102010706020507" pitchFamily="2" charset="2"/>
              </a:rPr>
              <a:t> P R</a:t>
            </a:r>
            <a:r>
              <a:rPr lang="en-US" altLang="zh-CN" sz="3200" dirty="0">
                <a:sym typeface="Symbol" panose="05050102010706020507" pitchFamily="2" charset="2"/>
              </a:rPr>
              <a:t>))</a:t>
            </a:r>
            <a:endParaRPr lang="en-US" altLang="zh-CN" sz="3200" dirty="0">
              <a:sym typeface="Symbol" panose="05050102010706020507" pitchFamily="2" charset="2"/>
            </a:endParaRPr>
          </a:p>
          <a:p>
            <a:pPr eaLnBrk="1" hangingPunct="1">
              <a:spcBef>
                <a:spcPct val="0"/>
              </a:spcBef>
              <a:buClrTx/>
              <a:buSzTx/>
              <a:buFontTx/>
              <a:buNone/>
            </a:pPr>
            <a:endParaRPr lang="zh-CN" altLang="en-US" sz="2400" b="0" dirty="0"/>
          </a:p>
        </p:txBody>
      </p:sp>
      <p:sp>
        <p:nvSpPr>
          <p:cNvPr id="10" name="TextBox 9"/>
          <p:cNvSpPr txBox="1">
            <a:spLocks noChangeArrowheads="1"/>
          </p:cNvSpPr>
          <p:nvPr/>
        </p:nvSpPr>
        <p:spPr bwMode="auto">
          <a:xfrm>
            <a:off x="1116013" y="2852738"/>
            <a:ext cx="80279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2" charset="2"/>
              </a:rPr>
              <a:t>= (P  Q) ((Q </a:t>
            </a:r>
            <a:r>
              <a:rPr lang="en-US" altLang="zh-CN" sz="3200" dirty="0">
                <a:solidFill>
                  <a:schemeClr val="tx2"/>
                </a:solidFill>
                <a:sym typeface="Symbol" panose="05050102010706020507" pitchFamily="2" charset="2"/>
              </a:rPr>
              <a:t> P R</a:t>
            </a:r>
            <a:r>
              <a:rPr lang="en-US" altLang="zh-CN" sz="3200" dirty="0">
                <a:sym typeface="Symbol" panose="05050102010706020507" pitchFamily="2" charset="2"/>
              </a:rPr>
              <a:t>) (R</a:t>
            </a:r>
            <a:r>
              <a:rPr lang="en-US" altLang="zh-CN" sz="3200" dirty="0">
                <a:solidFill>
                  <a:schemeClr val="tx2"/>
                </a:solidFill>
                <a:sym typeface="Symbol" panose="05050102010706020507" pitchFamily="2" charset="2"/>
              </a:rPr>
              <a:t> P R</a:t>
            </a:r>
            <a:r>
              <a:rPr lang="en-US" altLang="zh-CN" sz="3200" dirty="0">
                <a:sym typeface="Symbol" panose="05050102010706020507" pitchFamily="2" charset="2"/>
              </a:rPr>
              <a:t>))</a:t>
            </a:r>
            <a:endParaRPr lang="en-US" altLang="zh-CN" sz="3200" dirty="0">
              <a:sym typeface="Symbol" panose="05050102010706020507" pitchFamily="2" charset="2"/>
            </a:endParaRPr>
          </a:p>
          <a:p>
            <a:pPr eaLnBrk="1" hangingPunct="1">
              <a:spcBef>
                <a:spcPct val="0"/>
              </a:spcBef>
              <a:buClrTx/>
              <a:buSzTx/>
              <a:buFontTx/>
              <a:buNone/>
            </a:pPr>
            <a:endParaRPr lang="zh-CN" altLang="en-US" sz="2400" b="0" dirty="0"/>
          </a:p>
        </p:txBody>
      </p:sp>
      <p:sp>
        <p:nvSpPr>
          <p:cNvPr id="12" name="TextBox 11"/>
          <p:cNvSpPr txBox="1">
            <a:spLocks noChangeArrowheads="1"/>
          </p:cNvSpPr>
          <p:nvPr/>
        </p:nvSpPr>
        <p:spPr bwMode="auto">
          <a:xfrm>
            <a:off x="1116013" y="3500438"/>
            <a:ext cx="70564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2" charset="2"/>
              </a:rPr>
              <a:t>= (P  Q) (</a:t>
            </a:r>
            <a:r>
              <a:rPr lang="zh-CN" altLang="en-US" sz="3200" dirty="0">
                <a:sym typeface="Symbol" panose="05050102010706020507" pitchFamily="2" charset="2"/>
              </a:rPr>
              <a:t> </a:t>
            </a:r>
            <a:r>
              <a:rPr lang="en-US" altLang="zh-CN" sz="3200" dirty="0">
                <a:sym typeface="Symbol" panose="05050102010706020507" pitchFamily="2" charset="2"/>
              </a:rPr>
              <a:t>(Q  P R) 1)</a:t>
            </a:r>
            <a:endParaRPr lang="en-US" altLang="zh-CN" sz="3200" dirty="0">
              <a:sym typeface="Symbol" panose="05050102010706020507" pitchFamily="2" charset="2"/>
            </a:endParaRPr>
          </a:p>
          <a:p>
            <a:pPr eaLnBrk="1" hangingPunct="1">
              <a:spcBef>
                <a:spcPct val="0"/>
              </a:spcBef>
              <a:buClrTx/>
              <a:buSzTx/>
              <a:buFontTx/>
              <a:buNone/>
            </a:pPr>
            <a:endParaRPr lang="zh-CN" altLang="en-US" sz="2400" b="0" dirty="0"/>
          </a:p>
        </p:txBody>
      </p:sp>
      <p:sp>
        <p:nvSpPr>
          <p:cNvPr id="14" name="TextBox 13"/>
          <p:cNvSpPr txBox="1">
            <a:spLocks noChangeArrowheads="1"/>
          </p:cNvSpPr>
          <p:nvPr/>
        </p:nvSpPr>
        <p:spPr bwMode="auto">
          <a:xfrm>
            <a:off x="1116013" y="4149725"/>
            <a:ext cx="70564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2" charset="2"/>
              </a:rPr>
              <a:t>= (P  Q)  </a:t>
            </a:r>
            <a:r>
              <a:rPr lang="en-US" altLang="zh-CN" sz="3200" dirty="0">
                <a:solidFill>
                  <a:schemeClr val="tx2"/>
                </a:solidFill>
                <a:sym typeface="Symbol" panose="05050102010706020507" pitchFamily="2" charset="2"/>
              </a:rPr>
              <a:t>(Q  P R) </a:t>
            </a:r>
            <a:endParaRPr lang="en-US" altLang="zh-CN" sz="3200" dirty="0">
              <a:solidFill>
                <a:schemeClr val="tx2"/>
              </a:solidFill>
              <a:sym typeface="Symbol" panose="05050102010706020507" pitchFamily="2" charset="2"/>
            </a:endParaRPr>
          </a:p>
          <a:p>
            <a:pPr eaLnBrk="1" hangingPunct="1">
              <a:spcBef>
                <a:spcPct val="0"/>
              </a:spcBef>
              <a:buClrTx/>
              <a:buSzTx/>
              <a:buFontTx/>
              <a:buNone/>
            </a:pPr>
            <a:endParaRPr lang="zh-CN" altLang="en-US" sz="2400" b="0" dirty="0"/>
          </a:p>
        </p:txBody>
      </p:sp>
      <p:sp>
        <p:nvSpPr>
          <p:cNvPr id="16" name="TextBox 15"/>
          <p:cNvSpPr txBox="1">
            <a:spLocks noChangeArrowheads="1"/>
          </p:cNvSpPr>
          <p:nvPr/>
        </p:nvSpPr>
        <p:spPr bwMode="auto">
          <a:xfrm>
            <a:off x="1116013" y="4724400"/>
            <a:ext cx="73691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2" charset="2"/>
              </a:rPr>
              <a:t>=(P  </a:t>
            </a:r>
            <a:r>
              <a:rPr lang="en-US" altLang="zh-CN" sz="3200" dirty="0">
                <a:solidFill>
                  <a:schemeClr val="tx2"/>
                </a:solidFill>
                <a:sym typeface="Symbol" panose="05050102010706020507" pitchFamily="2" charset="2"/>
              </a:rPr>
              <a:t>Q  P R</a:t>
            </a:r>
            <a:r>
              <a:rPr lang="en-US" altLang="zh-CN" sz="3200" dirty="0">
                <a:sym typeface="Symbol" panose="05050102010706020507" pitchFamily="2" charset="2"/>
              </a:rPr>
              <a:t>) (Q </a:t>
            </a:r>
            <a:r>
              <a:rPr lang="en-US" altLang="zh-CN" sz="3200" dirty="0">
                <a:solidFill>
                  <a:schemeClr val="tx2"/>
                </a:solidFill>
                <a:sym typeface="Symbol" panose="05050102010706020507" pitchFamily="2" charset="2"/>
              </a:rPr>
              <a:t>Q  P R</a:t>
            </a:r>
            <a:r>
              <a:rPr lang="en-US" altLang="zh-CN" sz="3200" dirty="0">
                <a:sym typeface="Symbol" panose="05050102010706020507" pitchFamily="2" charset="2"/>
              </a:rPr>
              <a:t>)</a:t>
            </a:r>
            <a:endParaRPr lang="en-US" altLang="zh-CN" sz="3200" dirty="0">
              <a:sym typeface="Symbol" panose="05050102010706020507" pitchFamily="2" charset="2"/>
            </a:endParaRPr>
          </a:p>
          <a:p>
            <a:pPr eaLnBrk="1" hangingPunct="1">
              <a:spcBef>
                <a:spcPct val="0"/>
              </a:spcBef>
              <a:buClrTx/>
              <a:buSzTx/>
              <a:buFontTx/>
              <a:buNone/>
            </a:pPr>
            <a:endParaRPr lang="zh-CN" altLang="en-US" sz="2400" b="0" dirty="0"/>
          </a:p>
        </p:txBody>
      </p:sp>
      <p:sp>
        <p:nvSpPr>
          <p:cNvPr id="18" name="TextBox 17"/>
          <p:cNvSpPr txBox="1">
            <a:spLocks noChangeArrowheads="1"/>
          </p:cNvSpPr>
          <p:nvPr/>
        </p:nvSpPr>
        <p:spPr bwMode="auto">
          <a:xfrm>
            <a:off x="1116013" y="5300663"/>
            <a:ext cx="65516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ym typeface="Symbol" panose="05050102010706020507" pitchFamily="2" charset="2"/>
              </a:rPr>
              <a:t>=1 1=1</a:t>
            </a:r>
            <a:endParaRPr lang="zh-CN" altLang="en-US" sz="3200"/>
          </a:p>
          <a:p>
            <a:pPr eaLnBrk="1" hangingPunct="1">
              <a:spcBef>
                <a:spcPct val="0"/>
              </a:spcBef>
              <a:buClrTx/>
              <a:buSzTx/>
              <a:buFontTx/>
              <a:buNone/>
            </a:pPr>
            <a:endParaRPr lang="zh-CN" altLang="en-US" sz="2400" b="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16"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ChangeArrowheads="1"/>
          </p:cNvSpPr>
          <p:nvPr>
            <p:ph idx="1"/>
          </p:nvPr>
        </p:nvSpPr>
        <p:spPr>
          <a:xfrm>
            <a:off x="152400" y="333375"/>
            <a:ext cx="8839200" cy="5762625"/>
          </a:xfrm>
        </p:spPr>
        <p:txBody>
          <a:bodyPr/>
          <a:lstStyle/>
          <a:p>
            <a:r>
              <a:rPr lang="zh-CN" altLang="en-US">
                <a:solidFill>
                  <a:schemeClr val="tx2"/>
                </a:solidFill>
              </a:rPr>
              <a:t>判断公式</a:t>
            </a:r>
            <a:r>
              <a:rPr lang="zh-CN" altLang="en-US">
                <a:solidFill>
                  <a:schemeClr val="tx2"/>
                </a:solidFill>
                <a:sym typeface="Symbol" panose="05050102010706020507" pitchFamily="2" charset="2"/>
              </a:rPr>
              <a:t>类型</a:t>
            </a:r>
            <a:endParaRPr lang="en-US" altLang="zh-CN">
              <a:solidFill>
                <a:schemeClr val="tx2"/>
              </a:solidFill>
              <a:sym typeface="Symbol" panose="05050102010706020507" pitchFamily="2" charset="2"/>
            </a:endParaRPr>
          </a:p>
          <a:p>
            <a:pPr>
              <a:buFont typeface="Wingdings" panose="05000000000000000000" pitchFamily="2" charset="2"/>
              <a:buNone/>
            </a:pPr>
            <a:r>
              <a:rPr lang="zh-CN" altLang="en-US">
                <a:solidFill>
                  <a:schemeClr val="tx2"/>
                </a:solidFill>
                <a:sym typeface="Symbol" panose="05050102010706020507" pitchFamily="2" charset="2"/>
              </a:rPr>
              <a:t>例：</a:t>
            </a:r>
            <a:endParaRPr lang="en-US" altLang="zh-CN">
              <a:solidFill>
                <a:schemeClr val="tx2"/>
              </a:solidFill>
              <a:sym typeface="Symbol" panose="05050102010706020507" pitchFamily="2" charset="2"/>
            </a:endParaRPr>
          </a:p>
          <a:p>
            <a:pPr>
              <a:buFont typeface="Wingdings" panose="05000000000000000000" pitchFamily="2" charset="2"/>
              <a:buNone/>
            </a:pPr>
            <a:r>
              <a:rPr lang="en-US" altLang="zh-CN">
                <a:solidFill>
                  <a:srgbClr val="FFFFFF"/>
                </a:solidFill>
                <a:sym typeface="Symbol" panose="05050102010706020507" pitchFamily="2" charset="2"/>
              </a:rPr>
              <a:t>(( P Q) P →Q)</a:t>
            </a:r>
            <a:endParaRPr lang="en-US" altLang="zh-CN">
              <a:solidFill>
                <a:srgbClr val="FFFFFF"/>
              </a:solidFill>
              <a:sym typeface="Symbol" panose="05050102010706020507" pitchFamily="2" charset="2"/>
            </a:endParaRPr>
          </a:p>
          <a:p>
            <a:pPr>
              <a:buFont typeface="Wingdings" panose="05000000000000000000" pitchFamily="2" charset="2"/>
              <a:buNone/>
            </a:pPr>
            <a:r>
              <a:rPr lang="en-US" altLang="zh-CN">
                <a:solidFill>
                  <a:srgbClr val="FFFFFF"/>
                </a:solidFill>
                <a:sym typeface="Symbol" panose="05050102010706020507" pitchFamily="2" charset="2"/>
              </a:rPr>
              <a:t>=((( P Q) P ) Q)</a:t>
            </a:r>
            <a:endParaRPr lang="en-US" altLang="zh-CN">
              <a:solidFill>
                <a:srgbClr val="FFFFFF"/>
              </a:solidFill>
              <a:sym typeface="Symbol" panose="05050102010706020507" pitchFamily="2" charset="2"/>
            </a:endParaRPr>
          </a:p>
          <a:p>
            <a:pPr>
              <a:buFont typeface="Wingdings" panose="05000000000000000000" pitchFamily="2" charset="2"/>
              <a:buNone/>
            </a:pPr>
            <a:r>
              <a:rPr lang="en-US" altLang="zh-CN">
                <a:solidFill>
                  <a:srgbClr val="FFFFFF"/>
                </a:solidFill>
                <a:sym typeface="Symbol" panose="05050102010706020507" pitchFamily="2" charset="2"/>
              </a:rPr>
              <a:t>=(( P Q) P ) Q</a:t>
            </a:r>
            <a:endParaRPr lang="en-US" altLang="zh-CN">
              <a:solidFill>
                <a:srgbClr val="FFFFFF"/>
              </a:solidFill>
              <a:sym typeface="Symbol" panose="05050102010706020507" pitchFamily="2" charset="2"/>
            </a:endParaRPr>
          </a:p>
          <a:p>
            <a:pPr>
              <a:buFont typeface="Wingdings" panose="05000000000000000000" pitchFamily="2" charset="2"/>
              <a:buNone/>
            </a:pPr>
            <a:r>
              <a:rPr lang="en-US" altLang="zh-CN">
                <a:solidFill>
                  <a:srgbClr val="FFFFFF"/>
                </a:solidFill>
                <a:sym typeface="Symbol" panose="05050102010706020507" pitchFamily="2" charset="2"/>
              </a:rPr>
              <a:t>=( P Q) (P Q)</a:t>
            </a:r>
            <a:endParaRPr lang="en-US" altLang="zh-CN">
              <a:solidFill>
                <a:srgbClr val="FFFFFF"/>
              </a:solidFill>
              <a:sym typeface="Symbol" panose="05050102010706020507" pitchFamily="2" charset="2"/>
            </a:endParaRPr>
          </a:p>
          <a:p>
            <a:pPr>
              <a:buFont typeface="Wingdings" panose="05000000000000000000" pitchFamily="2" charset="2"/>
              <a:buNone/>
            </a:pPr>
            <a:r>
              <a:rPr lang="en-US" altLang="zh-CN">
                <a:solidFill>
                  <a:srgbClr val="FFFFFF"/>
                </a:solidFill>
                <a:sym typeface="Symbol" panose="05050102010706020507" pitchFamily="2" charset="2"/>
              </a:rPr>
              <a:t>=( P Q) ( P Q) </a:t>
            </a:r>
            <a:endParaRPr lang="en-US" altLang="zh-CN">
              <a:solidFill>
                <a:srgbClr val="FFFFFF"/>
              </a:solidFill>
              <a:sym typeface="Symbol" panose="05050102010706020507" pitchFamily="2" charset="2"/>
            </a:endParaRPr>
          </a:p>
          <a:p>
            <a:pPr>
              <a:buFont typeface="Wingdings" panose="05000000000000000000" pitchFamily="2" charset="2"/>
              <a:buNone/>
            </a:pPr>
            <a:r>
              <a:rPr lang="en-US" altLang="zh-CN">
                <a:solidFill>
                  <a:srgbClr val="FFFFFF"/>
                </a:solidFill>
                <a:sym typeface="Symbol" panose="05050102010706020507" pitchFamily="2" charset="2"/>
              </a:rPr>
              <a:t>=0</a:t>
            </a:r>
            <a:endParaRPr lang="en-US" altLang="zh-CN">
              <a:solidFill>
                <a:srgbClr val="FFFFFF"/>
              </a:solidFill>
              <a:sym typeface="Symbol" panose="05050102010706020507" pitchFamily="2" charset="2"/>
            </a:endParaRPr>
          </a:p>
          <a:p>
            <a:pPr>
              <a:buFont typeface="Wingdings" panose="05000000000000000000" pitchFamily="2" charset="2"/>
              <a:buNone/>
            </a:pPr>
            <a:r>
              <a:rPr lang="zh-CN" altLang="en-US">
                <a:solidFill>
                  <a:srgbClr val="FFFFFF"/>
                </a:solidFill>
                <a:sym typeface="Symbol" panose="05050102010706020507" pitchFamily="2" charset="2"/>
              </a:rPr>
              <a:t>为恒假公式</a:t>
            </a:r>
            <a:endParaRPr lang="en-US" altLang="zh-CN">
              <a:solidFill>
                <a:srgbClr val="FFFFFF"/>
              </a:solidFill>
              <a:sym typeface="Symbol" panose="05050102010706020507" pitchFamily="2" charset="2"/>
            </a:endParaRPr>
          </a:p>
          <a:p>
            <a:pPr>
              <a:buFont typeface="Wingdings" panose="05000000000000000000" pitchFamily="2" charset="2"/>
              <a:buNone/>
            </a:pPr>
            <a:endParaRPr lang="en-US" altLang="zh-CN">
              <a:solidFill>
                <a:srgbClr val="FFFFFF"/>
              </a:solidFill>
              <a:sym typeface="Symbol" panose="05050102010706020507" pitchFamily="2" charset="2"/>
            </a:endParaRPr>
          </a:p>
          <a:p>
            <a:pPr>
              <a:buFont typeface="Wingdings" panose="05000000000000000000" pitchFamily="2" charset="2"/>
              <a:buNone/>
            </a:pP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3"/>
          <p:cNvSpPr>
            <a:spLocks noGrp="1" noChangeArrowheads="1"/>
          </p:cNvSpPr>
          <p:nvPr>
            <p:ph type="body" idx="1"/>
          </p:nvPr>
        </p:nvSpPr>
        <p:spPr>
          <a:xfrm>
            <a:off x="323850" y="260350"/>
            <a:ext cx="8596313" cy="5616575"/>
          </a:xfrm>
        </p:spPr>
        <p:txBody>
          <a:bodyPr/>
          <a:lstStyle/>
          <a:p>
            <a:pPr eaLnBrk="1" hangingPunct="1"/>
            <a:r>
              <a:rPr lang="zh-CN" altLang="en-US" sz="3300"/>
              <a:t>例</a:t>
            </a:r>
            <a:r>
              <a:rPr lang="en-US" altLang="zh-CN" sz="3300"/>
              <a:t>. </a:t>
            </a:r>
            <a:r>
              <a:rPr lang="zh-CN" altLang="en-US" sz="3300"/>
              <a:t>证明：</a:t>
            </a:r>
            <a:endParaRPr lang="zh-CN" altLang="en-US" sz="3300"/>
          </a:p>
          <a:p>
            <a:pPr eaLnBrk="1" hangingPunct="1">
              <a:buFont typeface="Wingdings" panose="05000000000000000000" pitchFamily="2" charset="2"/>
              <a:buNone/>
            </a:pPr>
            <a:r>
              <a:rPr lang="en-US" altLang="zh-CN" sz="3300">
                <a:solidFill>
                  <a:schemeClr val="tx2"/>
                </a:solidFill>
              </a:rPr>
              <a:t>(</a:t>
            </a:r>
            <a:r>
              <a:rPr lang="en-US" altLang="zh-CN" sz="3300">
                <a:solidFill>
                  <a:schemeClr val="tx2"/>
                </a:solidFill>
                <a:sym typeface="Symbol" panose="05050102010706020507" pitchFamily="2" charset="2"/>
              </a:rPr>
              <a:t>P Q)  (P R</a:t>
            </a:r>
            <a:r>
              <a:rPr lang="en-US" altLang="zh-CN" sz="3300">
                <a:solidFill>
                  <a:schemeClr val="tx2"/>
                </a:solidFill>
              </a:rPr>
              <a:t>) </a:t>
            </a:r>
            <a:r>
              <a:rPr lang="en-US" altLang="zh-CN" sz="3300">
                <a:sym typeface="Symbol" panose="05050102010706020507" pitchFamily="2" charset="2"/>
              </a:rPr>
              <a:t>(Q R)=</a:t>
            </a:r>
            <a:r>
              <a:rPr lang="en-US" altLang="zh-CN" sz="3300">
                <a:solidFill>
                  <a:schemeClr val="tx2"/>
                </a:solidFill>
              </a:rPr>
              <a:t>(</a:t>
            </a:r>
            <a:r>
              <a:rPr lang="en-US" altLang="zh-CN" sz="3300">
                <a:solidFill>
                  <a:schemeClr val="tx2"/>
                </a:solidFill>
                <a:sym typeface="Symbol" panose="05050102010706020507" pitchFamily="2" charset="2"/>
              </a:rPr>
              <a:t>PQ)(P R</a:t>
            </a:r>
            <a:r>
              <a:rPr lang="en-US" altLang="zh-CN" sz="3300">
                <a:solidFill>
                  <a:schemeClr val="tx2"/>
                </a:solidFill>
              </a:rPr>
              <a:t>) </a:t>
            </a:r>
            <a:endParaRPr lang="en-US" altLang="zh-CN" sz="3300">
              <a:solidFill>
                <a:schemeClr val="tx2"/>
              </a:solidFill>
              <a:sym typeface="Symbol" panose="05050102010706020507" pitchFamily="2" charset="2"/>
            </a:endParaRPr>
          </a:p>
          <a:p>
            <a:pPr eaLnBrk="1" hangingPunct="1">
              <a:buFont typeface="Wingdings" panose="05000000000000000000" pitchFamily="2" charset="2"/>
              <a:buNone/>
            </a:pPr>
            <a:r>
              <a:rPr lang="zh-CN" altLang="en-US" sz="3300">
                <a:sym typeface="Symbol" panose="05050102010706020507" pitchFamily="2" charset="2"/>
              </a:rPr>
              <a:t>证明：</a:t>
            </a:r>
            <a:endParaRPr lang="en-US" altLang="zh-CN" sz="3300">
              <a:sym typeface="Symbol" panose="05050102010706020507" pitchFamily="2" charset="2"/>
            </a:endParaRPr>
          </a:p>
          <a:p>
            <a:pPr eaLnBrk="1" hangingPunct="1">
              <a:buFont typeface="Wingdings" panose="05000000000000000000" pitchFamily="2" charset="2"/>
              <a:buNone/>
            </a:pPr>
            <a:endParaRPr lang="zh-CN" altLang="en-US" sz="3300">
              <a:sym typeface="Symbol" panose="05050102010706020507" pitchFamily="2" charset="2"/>
            </a:endParaRPr>
          </a:p>
          <a:p>
            <a:pPr eaLnBrk="1" hangingPunct="1">
              <a:buFont typeface="Wingdings" panose="05000000000000000000" pitchFamily="2" charset="2"/>
              <a:buNone/>
            </a:pPr>
            <a:endParaRPr lang="zh-CN" altLang="en-US" sz="3300">
              <a:sym typeface="Symbol" panose="05050102010706020507" pitchFamily="2" charset="2"/>
            </a:endParaRPr>
          </a:p>
          <a:p>
            <a:pPr eaLnBrk="1" hangingPunct="1">
              <a:buFont typeface="Wingdings" panose="05000000000000000000" pitchFamily="2" charset="2"/>
              <a:buNone/>
            </a:pPr>
            <a:endParaRPr lang="en-US" altLang="zh-CN" sz="3300">
              <a:sym typeface="Symbol" panose="05050102010706020507" pitchFamily="2" charset="2"/>
            </a:endParaRPr>
          </a:p>
          <a:p>
            <a:pPr eaLnBrk="1" hangingPunct="1">
              <a:buFont typeface="Wingdings" panose="05000000000000000000" pitchFamily="2" charset="2"/>
              <a:buNone/>
            </a:pPr>
            <a:endParaRPr lang="en-US" altLang="zh-CN" sz="3300">
              <a:sym typeface="Symbol" panose="05050102010706020507" pitchFamily="2" charset="2"/>
            </a:endParaRPr>
          </a:p>
          <a:p>
            <a:pPr eaLnBrk="1" hangingPunct="1">
              <a:buFont typeface="Wingdings" panose="05000000000000000000" pitchFamily="2" charset="2"/>
              <a:buNone/>
            </a:pPr>
            <a:endParaRPr lang="en-US" altLang="zh-CN" sz="3300">
              <a:sym typeface="Symbol" panose="05050102010706020507" pitchFamily="2" charset="2"/>
            </a:endParaRPr>
          </a:p>
          <a:p>
            <a:pPr eaLnBrk="1" hangingPunct="1">
              <a:buFont typeface="Wingdings" panose="05000000000000000000" pitchFamily="2" charset="2"/>
              <a:buNone/>
            </a:pPr>
            <a:endParaRPr lang="en-US" altLang="zh-CN" sz="3300">
              <a:sym typeface="Symbol" panose="05050102010706020507" pitchFamily="2" charset="2"/>
            </a:endParaRPr>
          </a:p>
          <a:p>
            <a:pPr eaLnBrk="1" hangingPunct="1">
              <a:buFont typeface="Wingdings" panose="05000000000000000000" pitchFamily="2" charset="2"/>
              <a:buNone/>
            </a:pPr>
            <a:endParaRPr lang="en-US" altLang="zh-CN" sz="3300">
              <a:sym typeface="Symbol" panose="05050102010706020507" pitchFamily="2" charset="2"/>
            </a:endParaRPr>
          </a:p>
        </p:txBody>
      </p:sp>
      <p:sp>
        <p:nvSpPr>
          <p:cNvPr id="8" name="TextBox 7"/>
          <p:cNvSpPr txBox="1">
            <a:spLocks noChangeArrowheads="1"/>
          </p:cNvSpPr>
          <p:nvPr/>
        </p:nvSpPr>
        <p:spPr bwMode="auto">
          <a:xfrm>
            <a:off x="684213" y="2187575"/>
            <a:ext cx="73437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a:sym typeface="Symbol" panose="05050102010706020507" pitchFamily="2" charset="2"/>
              </a:rPr>
              <a:t>左</a:t>
            </a:r>
            <a:r>
              <a:rPr lang="en-US" altLang="zh-CN" sz="3200">
                <a:sym typeface="Symbol" panose="05050102010706020507" pitchFamily="2" charset="2"/>
              </a:rPr>
              <a:t>= </a:t>
            </a:r>
            <a:r>
              <a:rPr lang="en-US" altLang="zh-CN" sz="3200"/>
              <a:t>(</a:t>
            </a:r>
            <a:r>
              <a:rPr lang="en-US" altLang="zh-CN" sz="3200">
                <a:sym typeface="Symbol" panose="05050102010706020507" pitchFamily="2" charset="2"/>
              </a:rPr>
              <a:t>P Q)  (P R</a:t>
            </a:r>
            <a:r>
              <a:rPr lang="en-US" altLang="zh-CN" sz="3200"/>
              <a:t>) </a:t>
            </a:r>
            <a:r>
              <a:rPr lang="en-US" altLang="zh-CN" sz="3200">
                <a:sym typeface="Symbol" panose="05050102010706020507" pitchFamily="2" charset="2"/>
              </a:rPr>
              <a:t></a:t>
            </a:r>
            <a:r>
              <a:rPr lang="en-US" altLang="zh-CN" sz="3200">
                <a:solidFill>
                  <a:srgbClr val="FFC000"/>
                </a:solidFill>
                <a:sym typeface="Symbol" panose="05050102010706020507" pitchFamily="2" charset="2"/>
              </a:rPr>
              <a:t>(</a:t>
            </a:r>
            <a:r>
              <a:rPr lang="en-US" altLang="zh-CN" sz="3200"/>
              <a:t>(</a:t>
            </a:r>
            <a:r>
              <a:rPr lang="en-US" altLang="zh-CN" sz="3200">
                <a:sym typeface="Symbol" panose="05050102010706020507" pitchFamily="2" charset="2"/>
              </a:rPr>
              <a:t>PP)(QR)</a:t>
            </a:r>
            <a:r>
              <a:rPr lang="zh-CN" altLang="en-US" sz="3200">
                <a:solidFill>
                  <a:srgbClr val="FFC000"/>
                </a:solidFill>
                <a:sym typeface="Symbol" panose="05050102010706020507" pitchFamily="2" charset="2"/>
              </a:rPr>
              <a:t>）</a:t>
            </a:r>
            <a:endParaRPr lang="en-US" altLang="zh-CN" sz="3200">
              <a:solidFill>
                <a:srgbClr val="FFC000"/>
              </a:solidFill>
              <a:sym typeface="Symbol" panose="05050102010706020507" pitchFamily="2" charset="2"/>
            </a:endParaRPr>
          </a:p>
          <a:p>
            <a:pPr eaLnBrk="1" hangingPunct="1">
              <a:spcBef>
                <a:spcPct val="0"/>
              </a:spcBef>
              <a:buClrTx/>
              <a:buSzTx/>
              <a:buFontTx/>
              <a:buNone/>
            </a:pPr>
            <a:endParaRPr lang="zh-CN" altLang="en-US" sz="2400" b="0"/>
          </a:p>
        </p:txBody>
      </p:sp>
      <p:sp>
        <p:nvSpPr>
          <p:cNvPr id="10" name="TextBox 9"/>
          <p:cNvSpPr txBox="1">
            <a:spLocks noChangeArrowheads="1"/>
          </p:cNvSpPr>
          <p:nvPr/>
        </p:nvSpPr>
        <p:spPr bwMode="auto">
          <a:xfrm>
            <a:off x="684213" y="2906713"/>
            <a:ext cx="79200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ym typeface="Symbol" panose="05050102010706020507" pitchFamily="2" charset="2"/>
              </a:rPr>
              <a:t>= </a:t>
            </a:r>
            <a:r>
              <a:rPr lang="en-US" altLang="zh-CN" sz="3200"/>
              <a:t>(</a:t>
            </a:r>
            <a:r>
              <a:rPr lang="en-US" altLang="zh-CN" sz="3200">
                <a:sym typeface="Symbol" panose="05050102010706020507" pitchFamily="2" charset="2"/>
              </a:rPr>
              <a:t>P Q)  (P R</a:t>
            </a:r>
            <a:r>
              <a:rPr lang="en-US" altLang="zh-CN" sz="3200"/>
              <a:t>) </a:t>
            </a:r>
            <a:r>
              <a:rPr lang="en-US" altLang="zh-CN" sz="3200">
                <a:sym typeface="Symbol" panose="05050102010706020507" pitchFamily="2" charset="2"/>
              </a:rPr>
              <a:t>(PQR) (PQR)</a:t>
            </a:r>
            <a:endParaRPr lang="en-US" altLang="zh-CN" sz="3200">
              <a:sym typeface="Symbol" panose="05050102010706020507" pitchFamily="2" charset="2"/>
            </a:endParaRPr>
          </a:p>
          <a:p>
            <a:pPr eaLnBrk="1" hangingPunct="1">
              <a:spcBef>
                <a:spcPct val="0"/>
              </a:spcBef>
              <a:buClrTx/>
              <a:buSzTx/>
              <a:buFontTx/>
              <a:buNone/>
            </a:pPr>
            <a:endParaRPr lang="zh-CN" altLang="en-US" sz="2400" b="0"/>
          </a:p>
        </p:txBody>
      </p:sp>
      <p:sp>
        <p:nvSpPr>
          <p:cNvPr id="12" name="TextBox 11"/>
          <p:cNvSpPr txBox="1">
            <a:spLocks noChangeArrowheads="1"/>
          </p:cNvSpPr>
          <p:nvPr/>
        </p:nvSpPr>
        <p:spPr bwMode="auto">
          <a:xfrm>
            <a:off x="611188" y="3779838"/>
            <a:ext cx="77057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3200">
                <a:sym typeface="Symbol" panose="05050102010706020507" pitchFamily="2" charset="2"/>
              </a:rPr>
              <a:t>=(</a:t>
            </a:r>
            <a:r>
              <a:rPr lang="en-US" altLang="zh-CN" sz="3200"/>
              <a:t>(</a:t>
            </a:r>
            <a:r>
              <a:rPr lang="en-US" altLang="zh-CN" sz="3200">
                <a:sym typeface="Symbol" panose="05050102010706020507" pitchFamily="2" charset="2"/>
              </a:rPr>
              <a:t>PQ)(PQR))((PR</a:t>
            </a:r>
            <a:r>
              <a:rPr lang="en-US" altLang="zh-CN" sz="3200"/>
              <a:t>)</a:t>
            </a:r>
            <a:r>
              <a:rPr lang="en-US" altLang="zh-CN" sz="3200">
                <a:sym typeface="Symbol" panose="05050102010706020507" pitchFamily="2" charset="2"/>
              </a:rPr>
              <a:t>(PRQ)</a:t>
            </a:r>
            <a:endParaRPr lang="en-US" altLang="zh-CN" sz="3200">
              <a:sym typeface="Symbol" panose="05050102010706020507" pitchFamily="2" charset="2"/>
            </a:endParaRPr>
          </a:p>
        </p:txBody>
      </p:sp>
      <p:sp>
        <p:nvSpPr>
          <p:cNvPr id="14" name="TextBox 13"/>
          <p:cNvSpPr txBox="1">
            <a:spLocks noChangeArrowheads="1"/>
          </p:cNvSpPr>
          <p:nvPr/>
        </p:nvSpPr>
        <p:spPr bwMode="auto">
          <a:xfrm>
            <a:off x="684213" y="4706938"/>
            <a:ext cx="7488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ym typeface="Symbol" panose="05050102010706020507" pitchFamily="2" charset="2"/>
              </a:rPr>
              <a:t>=</a:t>
            </a:r>
            <a:r>
              <a:rPr lang="en-US" altLang="zh-CN" sz="3200"/>
              <a:t>(</a:t>
            </a:r>
            <a:r>
              <a:rPr lang="en-US" altLang="zh-CN" sz="3200">
                <a:sym typeface="Symbol" panose="05050102010706020507" pitchFamily="2" charset="2"/>
              </a:rPr>
              <a:t>PQ)(P R</a:t>
            </a:r>
            <a:r>
              <a:rPr lang="en-US" altLang="zh-CN" sz="3200"/>
              <a:t>) =</a:t>
            </a:r>
            <a:r>
              <a:rPr lang="zh-CN" altLang="en-US" sz="3200"/>
              <a:t>右</a:t>
            </a:r>
            <a:endParaRPr lang="zh-CN" altLang="en-US" sz="3200"/>
          </a:p>
          <a:p>
            <a:pPr eaLnBrk="1" hangingPunct="1">
              <a:spcBef>
                <a:spcPct val="0"/>
              </a:spcBef>
              <a:buClrTx/>
              <a:buSzTx/>
              <a:buFontTx/>
              <a:buNone/>
            </a:pPr>
            <a:endParaRPr lang="zh-CN" altLang="en-US" sz="2400" b="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endParaRPr lang="zh-CN" altLang="en-US"/>
          </a:p>
        </p:txBody>
      </p:sp>
      <p:sp>
        <p:nvSpPr>
          <p:cNvPr id="53251" name="Rectangle 3"/>
          <p:cNvSpPr>
            <a:spLocks noGrp="1" noChangeArrowheads="1"/>
          </p:cNvSpPr>
          <p:nvPr>
            <p:ph type="body" idx="1"/>
          </p:nvPr>
        </p:nvSpPr>
        <p:spPr/>
        <p:txBody>
          <a:bodyPr/>
          <a:lstStyle/>
          <a:p>
            <a:pPr eaLnBrk="1" hangingPunct="1"/>
            <a:r>
              <a:rPr lang="zh-CN" altLang="en-US"/>
              <a:t> 练习：</a:t>
            </a:r>
            <a:endParaRPr lang="zh-CN" altLang="en-US"/>
          </a:p>
          <a:p>
            <a:pPr eaLnBrk="1" hangingPunct="1">
              <a:buFont typeface="Wingdings" panose="05000000000000000000" pitchFamily="2" charset="2"/>
              <a:buNone/>
            </a:pPr>
            <a:r>
              <a:rPr lang="zh-CN" altLang="en-US"/>
              <a:t>证明： </a:t>
            </a:r>
            <a:r>
              <a:rPr lang="en-US" altLang="zh-CN">
                <a:sym typeface="Symbol" panose="05050102010706020507" pitchFamily="2" charset="2"/>
              </a:rPr>
              <a:t>P →</a:t>
            </a:r>
            <a:r>
              <a:rPr lang="zh-CN" altLang="en-US">
                <a:sym typeface="Symbol" panose="05050102010706020507" pitchFamily="2" charset="2"/>
              </a:rPr>
              <a:t>（</a:t>
            </a:r>
            <a:r>
              <a:rPr lang="en-US" altLang="zh-CN">
                <a:sym typeface="Symbol" panose="05050102010706020507" pitchFamily="2" charset="2"/>
              </a:rPr>
              <a:t>Q</a:t>
            </a:r>
            <a:r>
              <a:rPr lang="zh-CN" altLang="en-US"/>
              <a:t> </a:t>
            </a:r>
            <a:r>
              <a:rPr lang="en-US" altLang="zh-CN">
                <a:sym typeface="Symbol" panose="05050102010706020507" pitchFamily="2" charset="2"/>
              </a:rPr>
              <a:t>→R</a:t>
            </a:r>
            <a:r>
              <a:rPr lang="zh-CN" altLang="en-US">
                <a:sym typeface="Symbol" panose="05050102010706020507" pitchFamily="2" charset="2"/>
              </a:rPr>
              <a:t>）</a:t>
            </a:r>
            <a:r>
              <a:rPr lang="en-US" altLang="zh-CN">
                <a:sym typeface="Symbol" panose="05050102010706020507" pitchFamily="2" charset="2"/>
              </a:rPr>
              <a:t>= P Q →R</a:t>
            </a:r>
            <a:endParaRPr lang="en-US" altLang="zh-CN">
              <a:sym typeface="Symbol" panose="05050102010706020507" pitchFamily="2" charset="2"/>
            </a:endParaRPr>
          </a:p>
          <a:p>
            <a:pPr eaLnBrk="1" hangingPunct="1">
              <a:buFont typeface="Wingdings" panose="05000000000000000000" pitchFamily="2" charset="2"/>
              <a:buNone/>
            </a:pPr>
            <a:r>
              <a:rPr lang="zh-CN" altLang="en-US">
                <a:sym typeface="Symbol" panose="05050102010706020507" pitchFamily="2" charset="2"/>
              </a:rPr>
              <a:t>问： （</a:t>
            </a:r>
            <a:r>
              <a:rPr lang="en-US" altLang="zh-CN">
                <a:sym typeface="Symbol" panose="05050102010706020507" pitchFamily="2" charset="2"/>
              </a:rPr>
              <a:t>P →Q</a:t>
            </a:r>
            <a:r>
              <a:rPr lang="zh-CN" altLang="en-US">
                <a:sym typeface="Symbol" panose="05050102010706020507" pitchFamily="2" charset="2"/>
              </a:rPr>
              <a:t>）</a:t>
            </a:r>
            <a:r>
              <a:rPr lang="en-US" altLang="zh-CN">
                <a:sym typeface="Symbol" panose="05050102010706020507" pitchFamily="2" charset="2"/>
              </a:rPr>
              <a:t>→R</a:t>
            </a:r>
            <a:r>
              <a:rPr lang="zh-CN" altLang="en-US">
                <a:sym typeface="Symbol" panose="05050102010706020507" pitchFamily="2" charset="2"/>
              </a:rPr>
              <a:t>与</a:t>
            </a:r>
            <a:r>
              <a:rPr lang="en-US" altLang="zh-CN">
                <a:sym typeface="Symbol" panose="05050102010706020507" pitchFamily="2" charset="2"/>
              </a:rPr>
              <a:t>P Q →R</a:t>
            </a:r>
            <a:r>
              <a:rPr lang="zh-CN" altLang="en-US">
                <a:sym typeface="Symbol" panose="05050102010706020507" pitchFamily="2" charset="2"/>
              </a:rPr>
              <a:t>是否等价？</a:t>
            </a:r>
            <a:endParaRPr lang="zh-CN" altLang="en-US">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 calcmode="lin" valueType="num">
                                      <p:cBhvr additive="base">
                                        <p:cTn id="7"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323850" y="171450"/>
            <a:ext cx="8515350" cy="6686550"/>
          </a:xfrm>
        </p:spPr>
        <p:txBody>
          <a:bodyPr/>
          <a:lstStyle/>
          <a:p>
            <a:pPr eaLnBrk="1" hangingPunct="1">
              <a:lnSpc>
                <a:spcPct val="90000"/>
              </a:lnSpc>
            </a:pPr>
            <a:r>
              <a:rPr lang="zh-CN" altLang="en-US" sz="3000">
                <a:solidFill>
                  <a:schemeClr val="tx2"/>
                </a:solidFill>
              </a:rPr>
              <a:t>例</a:t>
            </a:r>
            <a:r>
              <a:rPr lang="en-US" altLang="zh-CN" sz="3000">
                <a:solidFill>
                  <a:schemeClr val="tx2"/>
                </a:solidFill>
              </a:rPr>
              <a:t>.</a:t>
            </a:r>
            <a:r>
              <a:rPr lang="zh-CN" altLang="en-US" sz="3000"/>
              <a:t>世界冰球赛正在激烈进行，看台上三位观众 </a:t>
            </a:r>
            <a:endParaRPr lang="zh-CN" altLang="en-US" sz="3000"/>
          </a:p>
          <a:p>
            <a:pPr eaLnBrk="1" hangingPunct="1">
              <a:lnSpc>
                <a:spcPct val="90000"/>
              </a:lnSpc>
              <a:buFont typeface="Wingdings" panose="05000000000000000000" pitchFamily="2" charset="2"/>
              <a:buNone/>
            </a:pPr>
            <a:r>
              <a:rPr lang="zh-CN" altLang="en-US" sz="3000"/>
              <a:t>        正在热烈地议论着这次比赛的名次。</a:t>
            </a:r>
            <a:endParaRPr lang="zh-CN" altLang="en-US" sz="3000"/>
          </a:p>
          <a:p>
            <a:pPr eaLnBrk="1" hangingPunct="1">
              <a:lnSpc>
                <a:spcPct val="90000"/>
              </a:lnSpc>
              <a:buFont typeface="Wingdings" panose="05000000000000000000" pitchFamily="2" charset="2"/>
              <a:buNone/>
            </a:pPr>
            <a:r>
              <a:rPr lang="zh-CN" altLang="en-US" sz="3000"/>
              <a:t>甲：中国第一，匈牙利第三</a:t>
            </a:r>
            <a:endParaRPr lang="zh-CN" altLang="en-US" sz="3000"/>
          </a:p>
          <a:p>
            <a:pPr eaLnBrk="1" hangingPunct="1">
              <a:lnSpc>
                <a:spcPct val="90000"/>
              </a:lnSpc>
              <a:buFont typeface="Wingdings" panose="05000000000000000000" pitchFamily="2" charset="2"/>
              <a:buNone/>
            </a:pPr>
            <a:r>
              <a:rPr lang="zh-CN" altLang="en-US" sz="3000"/>
              <a:t>乙：奥地利第一，中国第三</a:t>
            </a:r>
            <a:endParaRPr lang="zh-CN" altLang="en-US" sz="3000"/>
          </a:p>
          <a:p>
            <a:pPr eaLnBrk="1" hangingPunct="1">
              <a:lnSpc>
                <a:spcPct val="90000"/>
              </a:lnSpc>
              <a:buFont typeface="Wingdings" panose="05000000000000000000" pitchFamily="2" charset="2"/>
              <a:buNone/>
            </a:pPr>
            <a:r>
              <a:rPr lang="zh-CN" altLang="en-US" sz="3000"/>
              <a:t>丙：匈牙利第一，中国第二</a:t>
            </a:r>
            <a:endParaRPr lang="zh-CN" altLang="en-US" sz="3000"/>
          </a:p>
          <a:p>
            <a:pPr eaLnBrk="1" hangingPunct="1">
              <a:lnSpc>
                <a:spcPct val="90000"/>
              </a:lnSpc>
              <a:buFont typeface="Wingdings" panose="05000000000000000000" pitchFamily="2" charset="2"/>
              <a:buNone/>
            </a:pPr>
            <a:r>
              <a:rPr lang="zh-CN" altLang="en-US" sz="3000"/>
              <a:t>比赛结束后，发现这三位观众每人恰好都猜对了</a:t>
            </a:r>
            <a:endParaRPr lang="zh-CN" altLang="en-US" sz="3000"/>
          </a:p>
          <a:p>
            <a:pPr eaLnBrk="1" hangingPunct="1">
              <a:lnSpc>
                <a:spcPct val="90000"/>
              </a:lnSpc>
              <a:buFont typeface="Wingdings" panose="05000000000000000000" pitchFamily="2" charset="2"/>
              <a:buNone/>
            </a:pPr>
            <a:r>
              <a:rPr lang="zh-CN" altLang="en-US" sz="3000"/>
              <a:t>一半。假设无并列名次。</a:t>
            </a:r>
            <a:endParaRPr lang="zh-CN" altLang="en-US" sz="3000"/>
          </a:p>
          <a:p>
            <a:pPr eaLnBrk="1" hangingPunct="1">
              <a:lnSpc>
                <a:spcPct val="90000"/>
              </a:lnSpc>
              <a:buFont typeface="Wingdings" panose="05000000000000000000" pitchFamily="2" charset="2"/>
              <a:buNone/>
            </a:pPr>
            <a:r>
              <a:rPr lang="zh-CN" altLang="en-US" sz="3000"/>
              <a:t>问：中国、奥地利、匈牙利各队的名次。</a:t>
            </a:r>
            <a:endParaRPr lang="zh-CN" altLang="en-US" sz="3000"/>
          </a:p>
          <a:p>
            <a:pPr eaLnBrk="1" hangingPunct="1">
              <a:lnSpc>
                <a:spcPct val="90000"/>
              </a:lnSpc>
            </a:pPr>
            <a:r>
              <a:rPr lang="zh-CN" altLang="en-US" sz="3000"/>
              <a:t>解：</a:t>
            </a:r>
            <a:endParaRPr lang="zh-CN" altLang="en-US" sz="3000"/>
          </a:p>
          <a:p>
            <a:pPr eaLnBrk="1" hangingPunct="1">
              <a:lnSpc>
                <a:spcPct val="90000"/>
              </a:lnSpc>
              <a:buFont typeface="Wingdings" panose="05000000000000000000" pitchFamily="2" charset="2"/>
              <a:buNone/>
            </a:pPr>
            <a:r>
              <a:rPr lang="zh-CN" altLang="en-US" sz="3000"/>
              <a:t>设</a:t>
            </a:r>
            <a:r>
              <a:rPr lang="en-US" altLang="zh-CN" sz="3000"/>
              <a:t>P1:</a:t>
            </a:r>
            <a:r>
              <a:rPr lang="zh-CN" altLang="en-US" sz="3000"/>
              <a:t>中国第一； </a:t>
            </a:r>
            <a:r>
              <a:rPr lang="en-US" altLang="zh-CN" sz="3000"/>
              <a:t>P2:</a:t>
            </a:r>
            <a:r>
              <a:rPr lang="zh-CN" altLang="en-US" sz="3000"/>
              <a:t>中国第二； </a:t>
            </a:r>
            <a:r>
              <a:rPr lang="en-US" altLang="zh-CN" sz="3000"/>
              <a:t>P3:</a:t>
            </a:r>
            <a:r>
              <a:rPr lang="zh-CN" altLang="en-US" sz="3000"/>
              <a:t>中国第三</a:t>
            </a:r>
            <a:endParaRPr lang="zh-CN" altLang="en-US" sz="3000"/>
          </a:p>
          <a:p>
            <a:pPr eaLnBrk="1" hangingPunct="1">
              <a:lnSpc>
                <a:spcPct val="90000"/>
              </a:lnSpc>
              <a:buFont typeface="Wingdings" panose="05000000000000000000" pitchFamily="2" charset="2"/>
              <a:buNone/>
            </a:pPr>
            <a:r>
              <a:rPr lang="zh-CN" altLang="en-US" sz="3000"/>
              <a:t>    </a:t>
            </a:r>
            <a:r>
              <a:rPr lang="en-US" altLang="zh-CN" sz="3000"/>
              <a:t>Q1:</a:t>
            </a:r>
            <a:r>
              <a:rPr lang="zh-CN" altLang="en-US" sz="3000"/>
              <a:t>奥地利第一</a:t>
            </a:r>
            <a:endParaRPr lang="zh-CN" altLang="en-US" sz="3000"/>
          </a:p>
          <a:p>
            <a:pPr eaLnBrk="1" hangingPunct="1">
              <a:lnSpc>
                <a:spcPct val="90000"/>
              </a:lnSpc>
              <a:buFont typeface="Wingdings" panose="05000000000000000000" pitchFamily="2" charset="2"/>
              <a:buNone/>
            </a:pPr>
            <a:r>
              <a:rPr lang="en-US" altLang="zh-CN" sz="3000"/>
              <a:t>    R1:</a:t>
            </a:r>
            <a:r>
              <a:rPr lang="zh-CN" altLang="en-US" sz="3000"/>
              <a:t>匈牙利第一； </a:t>
            </a:r>
            <a:r>
              <a:rPr lang="en-US" altLang="zh-CN" sz="3000"/>
              <a:t>R3:</a:t>
            </a:r>
            <a:r>
              <a:rPr lang="zh-CN" altLang="en-US" sz="3000"/>
              <a:t>匈牙利第三</a:t>
            </a:r>
            <a:endParaRPr lang="zh-CN" altLang="en-US" sz="30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0">
                                            <p:txEl>
                                              <p:pRg st="7" end="7"/>
                                            </p:txEl>
                                          </p:spTgt>
                                        </p:tgtEl>
                                        <p:attrNameLst>
                                          <p:attrName>style.visibility</p:attrName>
                                        </p:attrNameLst>
                                      </p:cBhvr>
                                      <p:to>
                                        <p:strVal val="visible"/>
                                      </p:to>
                                    </p:set>
                                    <p:anim calcmode="lin" valueType="num">
                                      <p:cBhvr additive="base">
                                        <p:cTn id="7" dur="500" fill="hold"/>
                                        <p:tgtEl>
                                          <p:spTgt spid="53250">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0">
                                            <p:txEl>
                                              <p:pRg st="8" end="8"/>
                                            </p:txEl>
                                          </p:spTgt>
                                        </p:tgtEl>
                                        <p:attrNameLst>
                                          <p:attrName>style.visibility</p:attrName>
                                        </p:attrNameLst>
                                      </p:cBhvr>
                                      <p:to>
                                        <p:strVal val="visible"/>
                                      </p:to>
                                    </p:set>
                                    <p:anim calcmode="lin" valueType="num">
                                      <p:cBhvr additive="base">
                                        <p:cTn id="13" dur="500" fill="hold"/>
                                        <p:tgtEl>
                                          <p:spTgt spid="53250">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0">
                                            <p:txEl>
                                              <p:pRg st="8" end="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250">
                                            <p:txEl>
                                              <p:pRg st="9" end="9"/>
                                            </p:txEl>
                                          </p:spTgt>
                                        </p:tgtEl>
                                        <p:attrNameLst>
                                          <p:attrName>style.visibility</p:attrName>
                                        </p:attrNameLst>
                                      </p:cBhvr>
                                      <p:to>
                                        <p:strVal val="visible"/>
                                      </p:to>
                                    </p:set>
                                    <p:anim calcmode="lin" valueType="num">
                                      <p:cBhvr additive="base">
                                        <p:cTn id="17" dur="500" fill="hold"/>
                                        <p:tgtEl>
                                          <p:spTgt spid="53250">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0">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3250">
                                            <p:txEl>
                                              <p:pRg st="10" end="10"/>
                                            </p:txEl>
                                          </p:spTgt>
                                        </p:tgtEl>
                                        <p:attrNameLst>
                                          <p:attrName>style.visibility</p:attrName>
                                        </p:attrNameLst>
                                      </p:cBhvr>
                                      <p:to>
                                        <p:strVal val="visible"/>
                                      </p:to>
                                    </p:set>
                                    <p:anim calcmode="lin" valueType="num">
                                      <p:cBhvr additive="base">
                                        <p:cTn id="21" dur="500" fill="hold"/>
                                        <p:tgtEl>
                                          <p:spTgt spid="53250">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3250">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3250">
                                            <p:txEl>
                                              <p:pRg st="11" end="11"/>
                                            </p:txEl>
                                          </p:spTgt>
                                        </p:tgtEl>
                                        <p:attrNameLst>
                                          <p:attrName>style.visibility</p:attrName>
                                        </p:attrNameLst>
                                      </p:cBhvr>
                                      <p:to>
                                        <p:strVal val="visible"/>
                                      </p:to>
                                    </p:set>
                                    <p:anim calcmode="lin" valueType="num">
                                      <p:cBhvr additive="base">
                                        <p:cTn id="25" dur="500" fill="hold"/>
                                        <p:tgtEl>
                                          <p:spTgt spid="53250">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zh-CN" altLang="en-US" b="1">
                <a:latin typeface="Arial" panose="020B0604020202020204" pitchFamily="34" charset="0"/>
                <a:cs typeface="Arial" panose="020B0604020202020204" pitchFamily="34" charset="0"/>
              </a:rPr>
              <a:t>1 </a:t>
            </a:r>
            <a:r>
              <a:rPr lang="zh-CN" altLang="en-US" b="1">
                <a:latin typeface="Arial" panose="020B0604020202020204" pitchFamily="34" charset="0"/>
                <a:ea typeface="黑体" panose="02010609060101010101" pitchFamily="49" charset="-122"/>
              </a:rPr>
              <a:t>命题</a:t>
            </a:r>
            <a:r>
              <a:rPr lang="zh-CN" altLang="en-US" b="1"/>
              <a:t> </a:t>
            </a:r>
            <a:endParaRPr lang="zh-CN" altLang="en-US" b="1"/>
          </a:p>
        </p:txBody>
      </p:sp>
      <p:sp>
        <p:nvSpPr>
          <p:cNvPr id="16387" name="Rectangle 3"/>
          <p:cNvSpPr>
            <a:spLocks noGrp="1" noChangeArrowheads="1"/>
          </p:cNvSpPr>
          <p:nvPr>
            <p:ph type="body" idx="1"/>
          </p:nvPr>
        </p:nvSpPr>
        <p:spPr>
          <a:xfrm>
            <a:off x="395288" y="1196975"/>
            <a:ext cx="8353425" cy="4968875"/>
          </a:xfrm>
        </p:spPr>
        <p:txBody>
          <a:bodyPr/>
          <a:lstStyle/>
          <a:p>
            <a:pPr eaLnBrk="1" hangingPunct="1">
              <a:lnSpc>
                <a:spcPct val="125000"/>
              </a:lnSpc>
              <a:tabLst>
                <a:tab pos="1708150" algn="l"/>
              </a:tabLst>
            </a:pPr>
            <a:r>
              <a:rPr lang="zh-CN" altLang="en-US" sz="3300" dirty="0">
                <a:latin typeface="Arial" panose="020B0604020202020204" pitchFamily="34" charset="0"/>
                <a:ea typeface="黑体" panose="02010609060101010101" pitchFamily="49" charset="-122"/>
              </a:rPr>
              <a:t>所谓命题是指一句有真假意义的话。</a:t>
            </a:r>
            <a:endParaRPr lang="zh-CN" altLang="en-US" sz="3300" dirty="0">
              <a:latin typeface="Arial" panose="020B0604020202020204" pitchFamily="34" charset="0"/>
              <a:ea typeface="黑体" panose="02010609060101010101" pitchFamily="49" charset="-122"/>
            </a:endParaRPr>
          </a:p>
          <a:p>
            <a:pPr eaLnBrk="1" hangingPunct="1">
              <a:lnSpc>
                <a:spcPct val="125000"/>
              </a:lnSpc>
              <a:tabLst>
                <a:tab pos="1708150" algn="l"/>
              </a:tabLst>
            </a:pPr>
            <a:r>
              <a:rPr lang="zh-CN" altLang="en-US" sz="3300" dirty="0">
                <a:latin typeface="Arial" panose="020B0604020202020204" pitchFamily="34" charset="0"/>
                <a:ea typeface="黑体" panose="02010609060101010101" pitchFamily="49" charset="-122"/>
              </a:rPr>
              <a:t>例如：长春是中国最大的城市</a:t>
            </a:r>
            <a:endParaRPr lang="zh-CN" altLang="en-US" sz="3300" dirty="0">
              <a:latin typeface="Arial" panose="020B0604020202020204" pitchFamily="34" charset="0"/>
              <a:ea typeface="黑体" panose="02010609060101010101" pitchFamily="49" charset="-122"/>
            </a:endParaRPr>
          </a:p>
          <a:p>
            <a:pPr eaLnBrk="1" hangingPunct="1">
              <a:lnSpc>
                <a:spcPct val="125000"/>
              </a:lnSpc>
              <a:buFont typeface="Wingdings" panose="05000000000000000000" pitchFamily="2" charset="2"/>
              <a:buNone/>
              <a:tabLst>
                <a:tab pos="1708150" algn="l"/>
              </a:tabLst>
            </a:pPr>
            <a:r>
              <a:rPr lang="zh-CN" altLang="en-US" sz="3300" dirty="0">
                <a:latin typeface="Arial" panose="020B0604020202020204" pitchFamily="34" charset="0"/>
                <a:ea typeface="黑体" panose="02010609060101010101" pitchFamily="49" charset="-122"/>
              </a:rPr>
              <a:t>		今天是星期二</a:t>
            </a:r>
            <a:endParaRPr lang="zh-CN" altLang="en-US" sz="3300" dirty="0">
              <a:latin typeface="Arial" panose="020B0604020202020204" pitchFamily="34" charset="0"/>
              <a:ea typeface="黑体" panose="02010609060101010101" pitchFamily="49" charset="-122"/>
            </a:endParaRPr>
          </a:p>
          <a:p>
            <a:pPr eaLnBrk="1" hangingPunct="1">
              <a:lnSpc>
                <a:spcPct val="125000"/>
              </a:lnSpc>
              <a:buFont typeface="Wingdings" panose="05000000000000000000" pitchFamily="2" charset="2"/>
              <a:buNone/>
              <a:tabLst>
                <a:tab pos="1708150" algn="l"/>
              </a:tabLst>
            </a:pPr>
            <a:r>
              <a:rPr lang="zh-CN" altLang="en-US" sz="3300" dirty="0">
                <a:latin typeface="Arial" panose="020B0604020202020204" pitchFamily="34" charset="0"/>
                <a:ea typeface="黑体" panose="02010609060101010101" pitchFamily="49" charset="-122"/>
              </a:rPr>
              <a:t>		所有素数都是奇数</a:t>
            </a:r>
            <a:endParaRPr lang="zh-CN" altLang="en-US" sz="3300" dirty="0">
              <a:latin typeface="Arial" panose="020B0604020202020204" pitchFamily="34" charset="0"/>
              <a:ea typeface="黑体" panose="02010609060101010101" pitchFamily="49" charset="-122"/>
            </a:endParaRPr>
          </a:p>
          <a:p>
            <a:pPr eaLnBrk="1" hangingPunct="1">
              <a:lnSpc>
                <a:spcPct val="125000"/>
              </a:lnSpc>
              <a:buFont typeface="Wingdings" panose="05000000000000000000" pitchFamily="2" charset="2"/>
              <a:buNone/>
              <a:tabLst>
                <a:tab pos="1708150" algn="l"/>
              </a:tabLst>
            </a:pPr>
            <a:r>
              <a:rPr lang="zh-CN" altLang="en-US" sz="3300" dirty="0">
                <a:latin typeface="Arial" panose="020B0604020202020204" pitchFamily="34" charset="0"/>
                <a:ea typeface="黑体" panose="02010609060101010101" pitchFamily="49" charset="-122"/>
              </a:rPr>
              <a:t>		1+1=2</a:t>
            </a:r>
            <a:endParaRPr lang="zh-CN" altLang="en-US" sz="3300" dirty="0"/>
          </a:p>
          <a:p>
            <a:pPr eaLnBrk="1" hangingPunct="1">
              <a:lnSpc>
                <a:spcPct val="125000"/>
              </a:lnSpc>
              <a:tabLst>
                <a:tab pos="1708150" algn="l"/>
              </a:tabLst>
            </a:pPr>
            <a:r>
              <a:rPr lang="zh-CN" altLang="en-US" sz="3300" dirty="0">
                <a:latin typeface="Arial" panose="020B0604020202020204" pitchFamily="34" charset="0"/>
                <a:ea typeface="黑体" panose="02010609060101010101" pitchFamily="49" charset="-122"/>
              </a:rPr>
              <a:t>命题用大写英文字母</a:t>
            </a:r>
            <a:r>
              <a:rPr lang="en-US" altLang="zh-CN" sz="3300" dirty="0">
                <a:latin typeface="Arial" panose="020B0604020202020204" pitchFamily="34" charset="0"/>
                <a:cs typeface="Arial" panose="020B0604020202020204" pitchFamily="34" charset="0"/>
              </a:rPr>
              <a:t>P</a:t>
            </a:r>
            <a:r>
              <a:rPr lang="en-US" altLang="zh-CN" sz="3300" dirty="0">
                <a:latin typeface="Arial" panose="020B0604020202020204" pitchFamily="34" charset="0"/>
                <a:ea typeface="黑体" panose="02010609060101010101" pitchFamily="49" charset="-122"/>
              </a:rPr>
              <a:t>，</a:t>
            </a:r>
            <a:r>
              <a:rPr lang="en-US" altLang="zh-CN" sz="3300" dirty="0">
                <a:latin typeface="Arial" panose="020B0604020202020204" pitchFamily="34" charset="0"/>
                <a:cs typeface="Arial" panose="020B0604020202020204" pitchFamily="34" charset="0"/>
              </a:rPr>
              <a:t>Q</a:t>
            </a:r>
            <a:r>
              <a:rPr lang="en-US" altLang="zh-CN" sz="3300" dirty="0">
                <a:latin typeface="Arial" panose="020B0604020202020204" pitchFamily="34" charset="0"/>
                <a:ea typeface="黑体" panose="02010609060101010101" pitchFamily="49" charset="-122"/>
              </a:rPr>
              <a:t>，…，</a:t>
            </a:r>
            <a:r>
              <a:rPr lang="en-US" altLang="zh-CN" sz="3300" dirty="0">
                <a:latin typeface="Arial" panose="020B0604020202020204" pitchFamily="34" charset="0"/>
                <a:cs typeface="Arial" panose="020B0604020202020204" pitchFamily="34" charset="0"/>
              </a:rPr>
              <a:t>P</a:t>
            </a:r>
            <a:r>
              <a:rPr lang="en-US" altLang="zh-CN" sz="3300" baseline="-30000" dirty="0">
                <a:latin typeface="Arial" panose="020B0604020202020204" pitchFamily="34" charset="0"/>
                <a:cs typeface="Arial" panose="020B0604020202020204" pitchFamily="34" charset="0"/>
              </a:rPr>
              <a:t>1</a:t>
            </a:r>
            <a:r>
              <a:rPr lang="en-US" altLang="zh-CN" sz="3300" dirty="0">
                <a:latin typeface="Arial" panose="020B0604020202020204" pitchFamily="34" charset="0"/>
                <a:ea typeface="黑体" panose="02010609060101010101" pitchFamily="49" charset="-122"/>
              </a:rPr>
              <a:t>，</a:t>
            </a:r>
            <a:r>
              <a:rPr lang="en-US" altLang="zh-CN" sz="3300" dirty="0">
                <a:latin typeface="Arial" panose="020B0604020202020204" pitchFamily="34" charset="0"/>
                <a:cs typeface="Arial" panose="020B0604020202020204" pitchFamily="34" charset="0"/>
              </a:rPr>
              <a:t>P</a:t>
            </a:r>
            <a:r>
              <a:rPr lang="en-US" altLang="zh-CN" sz="3300" baseline="-30000" dirty="0">
                <a:latin typeface="Arial" panose="020B0604020202020204" pitchFamily="34" charset="0"/>
                <a:cs typeface="Arial" panose="020B0604020202020204" pitchFamily="34" charset="0"/>
              </a:rPr>
              <a:t>2</a:t>
            </a:r>
            <a:r>
              <a:rPr lang="en-US" altLang="zh-CN" sz="3300" dirty="0">
                <a:latin typeface="Arial" panose="020B0604020202020204" pitchFamily="34" charset="0"/>
                <a:ea typeface="黑体" panose="02010609060101010101" pitchFamily="49" charset="-122"/>
              </a:rPr>
              <a:t>，…，</a:t>
            </a:r>
            <a:r>
              <a:rPr lang="zh-CN" altLang="en-US" sz="3300" dirty="0">
                <a:latin typeface="Arial" panose="020B0604020202020204" pitchFamily="34" charset="0"/>
                <a:ea typeface="黑体" panose="02010609060101010101" pitchFamily="49" charset="-122"/>
              </a:rPr>
              <a:t>表示。</a:t>
            </a:r>
            <a:r>
              <a:rPr lang="zh-CN" altLang="en-US" sz="3300" dirty="0"/>
              <a:t> </a:t>
            </a:r>
            <a:endParaRPr lang="zh-CN" altLang="en-US" sz="33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additive="base">
                                        <p:cTn id="7"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anim calcmode="lin" valueType="num">
                                      <p:cBhvr additive="base">
                                        <p:cTn id="11"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anim calcmode="lin" valueType="num">
                                      <p:cBhvr additive="base">
                                        <p:cTn id="1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 calcmode="lin" valueType="num">
                                      <p:cBhvr additive="base">
                                        <p:cTn id="19"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5" end="5"/>
                                            </p:txEl>
                                          </p:spTgt>
                                        </p:tgtEl>
                                        <p:attrNameLst>
                                          <p:attrName>style.visibility</p:attrName>
                                        </p:attrNameLst>
                                      </p:cBhvr>
                                      <p:to>
                                        <p:strVal val="visible"/>
                                      </p:to>
                                    </p:set>
                                    <p:anim calcmode="lin" valueType="num">
                                      <p:cBhvr additive="base">
                                        <p:cTn id="25"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3"/>
          <p:cNvSpPr>
            <a:spLocks noGrp="1" noChangeArrowheads="1"/>
          </p:cNvSpPr>
          <p:nvPr>
            <p:ph type="body" idx="1"/>
          </p:nvPr>
        </p:nvSpPr>
        <p:spPr>
          <a:xfrm>
            <a:off x="152400" y="404813"/>
            <a:ext cx="8839200" cy="6264275"/>
          </a:xfrm>
        </p:spPr>
        <p:txBody>
          <a:bodyPr/>
          <a:lstStyle/>
          <a:p>
            <a:pPr eaLnBrk="1" hangingPunct="1">
              <a:buFont typeface="Wingdings" panose="05000000000000000000" pitchFamily="2" charset="2"/>
              <a:buNone/>
            </a:pPr>
            <a:r>
              <a:rPr lang="zh-CN" altLang="en-US"/>
              <a:t>由于甲、乙、丙各猜对一半，故有：</a:t>
            </a:r>
            <a:endParaRPr lang="zh-CN" altLang="en-US"/>
          </a:p>
          <a:p>
            <a:pPr eaLnBrk="1" hangingPunct="1">
              <a:buFont typeface="Wingdings" panose="05000000000000000000" pitchFamily="2" charset="2"/>
              <a:buNone/>
            </a:pPr>
            <a:r>
              <a:rPr lang="zh-CN" altLang="en-US"/>
              <a:t>（</a:t>
            </a:r>
            <a:r>
              <a:rPr lang="en-US" altLang="zh-CN"/>
              <a:t>P1 </a:t>
            </a:r>
            <a:r>
              <a:rPr lang="en-US" altLang="zh-CN">
                <a:sym typeface="Symbol" panose="05050102010706020507" pitchFamily="2" charset="2"/>
              </a:rPr>
              <a:t></a:t>
            </a:r>
            <a:r>
              <a:rPr lang="en-US" altLang="zh-CN"/>
              <a:t> </a:t>
            </a:r>
            <a:r>
              <a:rPr lang="en-US" altLang="zh-CN">
                <a:sym typeface="Symbol" panose="05050102010706020507" pitchFamily="2" charset="2"/>
              </a:rPr>
              <a:t>R3</a:t>
            </a:r>
            <a:r>
              <a:rPr lang="zh-CN" altLang="en-US"/>
              <a:t>） </a:t>
            </a:r>
            <a:r>
              <a:rPr lang="en-US" altLang="zh-CN">
                <a:sym typeface="Symbol" panose="05050102010706020507" pitchFamily="2" charset="2"/>
              </a:rPr>
              <a:t>( </a:t>
            </a:r>
            <a:r>
              <a:rPr lang="en-US" altLang="zh-CN"/>
              <a:t>P1 </a:t>
            </a:r>
            <a:r>
              <a:rPr lang="en-US" altLang="zh-CN">
                <a:sym typeface="Symbol" panose="05050102010706020507" pitchFamily="2" charset="2"/>
              </a:rPr>
              <a:t></a:t>
            </a:r>
            <a:r>
              <a:rPr lang="en-US" altLang="zh-CN"/>
              <a:t> </a:t>
            </a:r>
            <a:r>
              <a:rPr lang="en-US" altLang="zh-CN">
                <a:sym typeface="Symbol" panose="05050102010706020507" pitchFamily="2" charset="2"/>
              </a:rPr>
              <a:t>R3)=1        (1)</a:t>
            </a:r>
            <a:endParaRPr lang="zh-CN" altLang="en-US"/>
          </a:p>
          <a:p>
            <a:pPr eaLnBrk="1" hangingPunct="1">
              <a:buFont typeface="Wingdings" panose="05000000000000000000" pitchFamily="2" charset="2"/>
              <a:buNone/>
            </a:pPr>
            <a:r>
              <a:rPr lang="zh-CN" altLang="en-US"/>
              <a:t>（</a:t>
            </a:r>
            <a:r>
              <a:rPr lang="en-US" altLang="zh-CN"/>
              <a:t>Q1 </a:t>
            </a:r>
            <a:r>
              <a:rPr lang="en-US" altLang="zh-CN">
                <a:sym typeface="Symbol" panose="05050102010706020507" pitchFamily="2" charset="2"/>
              </a:rPr>
              <a:t></a:t>
            </a:r>
            <a:r>
              <a:rPr lang="en-US" altLang="zh-CN"/>
              <a:t> </a:t>
            </a:r>
            <a:r>
              <a:rPr lang="en-US" altLang="zh-CN">
                <a:sym typeface="Symbol" panose="05050102010706020507" pitchFamily="2" charset="2"/>
              </a:rPr>
              <a:t>P3</a:t>
            </a:r>
            <a:r>
              <a:rPr lang="zh-CN" altLang="en-US"/>
              <a:t>） </a:t>
            </a:r>
            <a:r>
              <a:rPr lang="en-US" altLang="zh-CN">
                <a:sym typeface="Symbol" panose="05050102010706020507" pitchFamily="2" charset="2"/>
              </a:rPr>
              <a:t>( </a:t>
            </a:r>
            <a:r>
              <a:rPr lang="en-US" altLang="zh-CN"/>
              <a:t>Q1 </a:t>
            </a:r>
            <a:r>
              <a:rPr lang="en-US" altLang="zh-CN">
                <a:sym typeface="Symbol" panose="05050102010706020507" pitchFamily="2" charset="2"/>
              </a:rPr>
              <a:t></a:t>
            </a:r>
            <a:r>
              <a:rPr lang="en-US" altLang="zh-CN"/>
              <a:t> </a:t>
            </a:r>
            <a:r>
              <a:rPr lang="en-US" altLang="zh-CN">
                <a:sym typeface="Symbol" panose="05050102010706020507" pitchFamily="2" charset="2"/>
              </a:rPr>
              <a:t>P3)=1       (2)</a:t>
            </a:r>
            <a:endParaRPr lang="en-US" altLang="zh-CN">
              <a:sym typeface="Symbol" panose="05050102010706020507" pitchFamily="2" charset="2"/>
            </a:endParaRPr>
          </a:p>
          <a:p>
            <a:pPr eaLnBrk="1" hangingPunct="1">
              <a:buFont typeface="Wingdings" panose="05000000000000000000" pitchFamily="2" charset="2"/>
              <a:buNone/>
            </a:pPr>
            <a:r>
              <a:rPr lang="zh-CN" altLang="en-US"/>
              <a:t>（</a:t>
            </a:r>
            <a:r>
              <a:rPr lang="en-US" altLang="zh-CN"/>
              <a:t>R1 </a:t>
            </a:r>
            <a:r>
              <a:rPr lang="en-US" altLang="zh-CN">
                <a:sym typeface="Symbol" panose="05050102010706020507" pitchFamily="2" charset="2"/>
              </a:rPr>
              <a:t></a:t>
            </a:r>
            <a:r>
              <a:rPr lang="en-US" altLang="zh-CN"/>
              <a:t> </a:t>
            </a:r>
            <a:r>
              <a:rPr lang="en-US" altLang="zh-CN">
                <a:sym typeface="Symbol" panose="05050102010706020507" pitchFamily="2" charset="2"/>
              </a:rPr>
              <a:t>P2</a:t>
            </a:r>
            <a:r>
              <a:rPr lang="zh-CN" altLang="en-US"/>
              <a:t>） </a:t>
            </a:r>
            <a:r>
              <a:rPr lang="en-US" altLang="zh-CN">
                <a:sym typeface="Symbol" panose="05050102010706020507" pitchFamily="2" charset="2"/>
              </a:rPr>
              <a:t>( </a:t>
            </a:r>
            <a:r>
              <a:rPr lang="en-US" altLang="zh-CN"/>
              <a:t>R1 </a:t>
            </a:r>
            <a:r>
              <a:rPr lang="en-US" altLang="zh-CN">
                <a:sym typeface="Symbol" panose="05050102010706020507" pitchFamily="2" charset="2"/>
              </a:rPr>
              <a:t></a:t>
            </a:r>
            <a:r>
              <a:rPr lang="en-US" altLang="zh-CN"/>
              <a:t> </a:t>
            </a:r>
            <a:r>
              <a:rPr lang="en-US" altLang="zh-CN">
                <a:sym typeface="Symbol" panose="05050102010706020507" pitchFamily="2" charset="2"/>
              </a:rPr>
              <a:t>P2)=1        (3)</a:t>
            </a:r>
            <a:endParaRPr lang="en-US" altLang="zh-CN">
              <a:sym typeface="Symbol" panose="05050102010706020507" pitchFamily="2" charset="2"/>
            </a:endParaRPr>
          </a:p>
          <a:p>
            <a:pPr eaLnBrk="1" hangingPunct="1">
              <a:buFont typeface="Wingdings" panose="05000000000000000000" pitchFamily="2" charset="2"/>
              <a:buNone/>
            </a:pPr>
            <a:r>
              <a:rPr lang="zh-CN" altLang="en-US">
                <a:sym typeface="Symbol" panose="05050102010706020507" pitchFamily="2" charset="2"/>
              </a:rPr>
              <a:t>无并列名次： </a:t>
            </a:r>
            <a:endParaRPr lang="zh-CN" altLang="en-US">
              <a:sym typeface="Symbol" panose="05050102010706020507" pitchFamily="2" charset="2"/>
            </a:endParaRPr>
          </a:p>
          <a:p>
            <a:pPr eaLnBrk="1" hangingPunct="1">
              <a:buFont typeface="Wingdings" panose="05000000000000000000" pitchFamily="2" charset="2"/>
              <a:buNone/>
            </a:pPr>
            <a:r>
              <a:rPr lang="en-US" altLang="zh-CN" sz="2800"/>
              <a:t>P1</a:t>
            </a:r>
            <a:r>
              <a:rPr lang="en-US" altLang="zh-CN" sz="2800">
                <a:sym typeface="Symbol" panose="05050102010706020507" pitchFamily="2" charset="2"/>
              </a:rPr>
              <a:t></a:t>
            </a:r>
            <a:r>
              <a:rPr lang="en-US" altLang="zh-CN" sz="2800"/>
              <a:t>Q1=0</a:t>
            </a:r>
            <a:r>
              <a:rPr lang="zh-CN" altLang="en-US" sz="2800"/>
              <a:t>， </a:t>
            </a:r>
            <a:r>
              <a:rPr lang="en-US" altLang="zh-CN" sz="2800"/>
              <a:t>P1</a:t>
            </a:r>
            <a:r>
              <a:rPr lang="en-US" altLang="zh-CN" sz="2800">
                <a:sym typeface="Symbol" panose="05050102010706020507" pitchFamily="2" charset="2"/>
              </a:rPr>
              <a:t></a:t>
            </a:r>
            <a:r>
              <a:rPr lang="en-US" altLang="zh-CN" sz="2800"/>
              <a:t>R1=0</a:t>
            </a:r>
            <a:r>
              <a:rPr lang="zh-CN" altLang="en-US" sz="2800"/>
              <a:t>，</a:t>
            </a:r>
            <a:r>
              <a:rPr lang="en-US" altLang="zh-CN" sz="2800"/>
              <a:t>Q1</a:t>
            </a:r>
            <a:r>
              <a:rPr lang="en-US" altLang="zh-CN" sz="2800">
                <a:sym typeface="Symbol" panose="05050102010706020507" pitchFamily="2" charset="2"/>
              </a:rPr>
              <a:t></a:t>
            </a:r>
            <a:r>
              <a:rPr lang="en-US" altLang="zh-CN" sz="2800"/>
              <a:t>R1=0</a:t>
            </a:r>
            <a:r>
              <a:rPr lang="zh-CN" altLang="en-US" sz="2800"/>
              <a:t>，</a:t>
            </a:r>
            <a:r>
              <a:rPr lang="en-US" altLang="zh-CN" sz="2800"/>
              <a:t>P3</a:t>
            </a:r>
            <a:r>
              <a:rPr lang="en-US" altLang="zh-CN" sz="2800">
                <a:sym typeface="Symbol" panose="05050102010706020507" pitchFamily="2" charset="2"/>
              </a:rPr>
              <a:t></a:t>
            </a:r>
            <a:r>
              <a:rPr lang="en-US" altLang="zh-CN" sz="2800"/>
              <a:t>R3=0     </a:t>
            </a:r>
            <a:r>
              <a:rPr lang="zh-CN" altLang="en-US" sz="2800"/>
              <a:t>（*）</a:t>
            </a:r>
            <a:endParaRPr lang="zh-CN" altLang="en-US" sz="2800"/>
          </a:p>
          <a:p>
            <a:pPr eaLnBrk="1" hangingPunct="1">
              <a:buFont typeface="Wingdings" panose="05000000000000000000" pitchFamily="2" charset="2"/>
              <a:buNone/>
            </a:pPr>
            <a:r>
              <a:rPr lang="zh-CN" altLang="en-US"/>
              <a:t>每个国家只能得一个名次： </a:t>
            </a:r>
            <a:endParaRPr lang="zh-CN" altLang="en-US"/>
          </a:p>
          <a:p>
            <a:pPr eaLnBrk="1" hangingPunct="1">
              <a:buFont typeface="Wingdings" panose="05000000000000000000" pitchFamily="2" charset="2"/>
              <a:buNone/>
            </a:pPr>
            <a:r>
              <a:rPr lang="en-US" altLang="zh-CN" sz="2800"/>
              <a:t>P1</a:t>
            </a:r>
            <a:r>
              <a:rPr lang="en-US" altLang="zh-CN" sz="2800">
                <a:sym typeface="Symbol" panose="05050102010706020507" pitchFamily="2" charset="2"/>
              </a:rPr>
              <a:t></a:t>
            </a:r>
            <a:r>
              <a:rPr lang="en-US" altLang="zh-CN" sz="2800"/>
              <a:t>P2=0</a:t>
            </a:r>
            <a:r>
              <a:rPr lang="zh-CN" altLang="en-US" sz="2800"/>
              <a:t>，</a:t>
            </a:r>
            <a:r>
              <a:rPr lang="en-US" altLang="zh-CN" sz="2800"/>
              <a:t>P1</a:t>
            </a:r>
            <a:r>
              <a:rPr lang="en-US" altLang="zh-CN" sz="2800">
                <a:sym typeface="Symbol" panose="05050102010706020507" pitchFamily="2" charset="2"/>
              </a:rPr>
              <a:t></a:t>
            </a:r>
            <a:r>
              <a:rPr lang="en-US" altLang="zh-CN" sz="2800"/>
              <a:t>P3=0</a:t>
            </a:r>
            <a:r>
              <a:rPr lang="zh-CN" altLang="en-US" sz="2800"/>
              <a:t>，</a:t>
            </a:r>
            <a:r>
              <a:rPr lang="en-US" altLang="zh-CN" sz="2800"/>
              <a:t>P2</a:t>
            </a:r>
            <a:r>
              <a:rPr lang="en-US" altLang="zh-CN" sz="2800">
                <a:sym typeface="Symbol" panose="05050102010706020507" pitchFamily="2" charset="2"/>
              </a:rPr>
              <a:t></a:t>
            </a:r>
            <a:r>
              <a:rPr lang="en-US" altLang="zh-CN" sz="2800"/>
              <a:t>P3=0</a:t>
            </a:r>
            <a:r>
              <a:rPr lang="zh-CN" altLang="en-US" sz="2800"/>
              <a:t>，</a:t>
            </a:r>
            <a:r>
              <a:rPr lang="en-US" altLang="zh-CN" sz="2800"/>
              <a:t>R1</a:t>
            </a:r>
            <a:r>
              <a:rPr lang="en-US" altLang="zh-CN" sz="2800">
                <a:sym typeface="Symbol" panose="05050102010706020507" pitchFamily="2" charset="2"/>
              </a:rPr>
              <a:t></a:t>
            </a:r>
            <a:r>
              <a:rPr lang="en-US" altLang="zh-CN" sz="2800"/>
              <a:t>R3=0        </a:t>
            </a:r>
            <a:r>
              <a:rPr lang="zh-CN" altLang="en-US" sz="2800"/>
              <a:t>（**）</a:t>
            </a:r>
            <a:endParaRPr lang="zh-CN" altLang="en-US" sz="28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eaLnBrk="1" hangingPunct="1"/>
            <a:endParaRPr lang="zh-CN" altLang="en-US"/>
          </a:p>
        </p:txBody>
      </p:sp>
      <p:sp>
        <p:nvSpPr>
          <p:cNvPr id="94210" name="Rectangle 3"/>
          <p:cNvSpPr>
            <a:spLocks noGrp="1" noChangeArrowheads="1"/>
          </p:cNvSpPr>
          <p:nvPr>
            <p:ph type="body" idx="1"/>
          </p:nvPr>
        </p:nvSpPr>
        <p:spPr/>
        <p:txBody>
          <a:bodyPr/>
          <a:lstStyle/>
          <a:p>
            <a:pPr eaLnBrk="1" hangingPunct="1"/>
            <a:r>
              <a:rPr lang="en-US" altLang="zh-CN" dirty="0"/>
              <a:t>(1)(2)</a:t>
            </a:r>
            <a:r>
              <a:rPr lang="zh-CN" altLang="en-US" dirty="0"/>
              <a:t>左边合取，利用</a:t>
            </a:r>
            <a:r>
              <a:rPr lang="zh-CN" altLang="en-US" sz="3200" dirty="0"/>
              <a:t>（*）（**）</a:t>
            </a:r>
            <a:r>
              <a:rPr lang="zh-CN" altLang="en-US" dirty="0"/>
              <a:t>化简得：</a:t>
            </a:r>
            <a:endParaRPr lang="zh-CN" altLang="en-US" dirty="0"/>
          </a:p>
          <a:p>
            <a:pPr eaLnBrk="1" hangingPunct="1">
              <a:buFont typeface="Symbol" panose="05050102010706020507" pitchFamily="2" charset="2"/>
              <a:buNone/>
            </a:pPr>
            <a:r>
              <a:rPr lang="en-US" altLang="zh-CN" dirty="0">
                <a:sym typeface="Symbol" panose="05050102010706020507" pitchFamily="2" charset="2"/>
              </a:rPr>
              <a:t></a:t>
            </a:r>
            <a:r>
              <a:rPr lang="en-US" altLang="zh-CN" sz="3200" dirty="0"/>
              <a:t> P1 </a:t>
            </a:r>
            <a:r>
              <a:rPr lang="en-US" altLang="zh-CN" sz="3200" dirty="0">
                <a:sym typeface="Symbol" panose="05050102010706020507" pitchFamily="2" charset="2"/>
              </a:rPr>
              <a:t> R</a:t>
            </a:r>
            <a:r>
              <a:rPr lang="en-US" altLang="zh-CN" sz="3200" dirty="0"/>
              <a:t>3 </a:t>
            </a:r>
            <a:r>
              <a:rPr lang="en-US" altLang="zh-CN" sz="3200" dirty="0">
                <a:sym typeface="Symbol" panose="05050102010706020507" pitchFamily="2" charset="2"/>
              </a:rPr>
              <a:t></a:t>
            </a:r>
            <a:r>
              <a:rPr lang="en-US" altLang="zh-CN" sz="3200" dirty="0"/>
              <a:t> </a:t>
            </a:r>
            <a:r>
              <a:rPr lang="en-US" altLang="zh-CN" sz="3200" dirty="0">
                <a:sym typeface="Symbol" panose="05050102010706020507" pitchFamily="2" charset="2"/>
              </a:rPr>
              <a:t>Q</a:t>
            </a:r>
            <a:r>
              <a:rPr lang="en-US" altLang="zh-CN" sz="3200" dirty="0"/>
              <a:t>1 </a:t>
            </a:r>
            <a:r>
              <a:rPr lang="en-US" altLang="zh-CN" sz="3200" dirty="0">
                <a:sym typeface="Symbol" panose="05050102010706020507" pitchFamily="2" charset="2"/>
              </a:rPr>
              <a:t></a:t>
            </a:r>
            <a:r>
              <a:rPr lang="en-US" altLang="zh-CN" sz="3200" dirty="0"/>
              <a:t> </a:t>
            </a:r>
            <a:r>
              <a:rPr lang="en-US" altLang="zh-CN" dirty="0">
                <a:sym typeface="Symbol" panose="05050102010706020507" pitchFamily="2" charset="2"/>
              </a:rPr>
              <a:t> </a:t>
            </a:r>
            <a:r>
              <a:rPr lang="en-US" altLang="zh-CN" sz="3200" dirty="0"/>
              <a:t>P3         (4)</a:t>
            </a:r>
            <a:endParaRPr lang="en-US" altLang="zh-CN" sz="3200" dirty="0"/>
          </a:p>
          <a:p>
            <a:pPr eaLnBrk="1" hangingPunct="1">
              <a:buFont typeface="Symbol" panose="05050102010706020507" pitchFamily="2" charset="2"/>
              <a:buNone/>
            </a:pPr>
            <a:r>
              <a:rPr lang="en-US" altLang="zh-CN" sz="3200" dirty="0"/>
              <a:t>(4)(3)</a:t>
            </a:r>
            <a:r>
              <a:rPr lang="zh-CN" altLang="en-US" dirty="0"/>
              <a:t>左边合取，利用</a:t>
            </a:r>
            <a:r>
              <a:rPr lang="zh-CN" altLang="en-US" sz="3200" dirty="0"/>
              <a:t>（*）（**）</a:t>
            </a:r>
            <a:r>
              <a:rPr lang="zh-CN" altLang="en-US" dirty="0"/>
              <a:t>化简得：</a:t>
            </a:r>
            <a:endParaRPr lang="zh-CN" altLang="en-US" dirty="0"/>
          </a:p>
          <a:p>
            <a:pPr eaLnBrk="1" hangingPunct="1">
              <a:buFont typeface="Symbol" panose="05050102010706020507" pitchFamily="2" charset="2"/>
              <a:buNone/>
            </a:pPr>
            <a:r>
              <a:rPr lang="en-US" altLang="zh-CN" dirty="0">
                <a:sym typeface="Symbol" panose="05050102010706020507" pitchFamily="2" charset="2"/>
              </a:rPr>
              <a:t></a:t>
            </a:r>
            <a:r>
              <a:rPr lang="en-US" altLang="zh-CN" sz="3200" dirty="0"/>
              <a:t> P1 </a:t>
            </a:r>
            <a:r>
              <a:rPr lang="en-US" altLang="zh-CN" sz="3200" dirty="0">
                <a:sym typeface="Symbol" panose="05050102010706020507" pitchFamily="2" charset="2"/>
              </a:rPr>
              <a:t> R</a:t>
            </a:r>
            <a:r>
              <a:rPr lang="en-US" altLang="zh-CN" sz="3200" dirty="0"/>
              <a:t>3 </a:t>
            </a:r>
            <a:r>
              <a:rPr lang="en-US" altLang="zh-CN" sz="3200" dirty="0">
                <a:sym typeface="Symbol" panose="05050102010706020507" pitchFamily="2" charset="2"/>
              </a:rPr>
              <a:t></a:t>
            </a:r>
            <a:r>
              <a:rPr lang="en-US" altLang="zh-CN" sz="3200" dirty="0"/>
              <a:t> </a:t>
            </a:r>
            <a:r>
              <a:rPr lang="en-US" altLang="zh-CN" sz="3200" dirty="0">
                <a:sym typeface="Symbol" panose="05050102010706020507" pitchFamily="2" charset="2"/>
              </a:rPr>
              <a:t>Q</a:t>
            </a:r>
            <a:r>
              <a:rPr lang="en-US" altLang="zh-CN" sz="3200" dirty="0"/>
              <a:t>1 </a:t>
            </a:r>
            <a:r>
              <a:rPr lang="en-US" altLang="zh-CN" dirty="0">
                <a:sym typeface="Symbol" panose="05050102010706020507" pitchFamily="2" charset="2"/>
              </a:rPr>
              <a:t></a:t>
            </a:r>
            <a:r>
              <a:rPr lang="en-US" altLang="zh-CN" sz="3200" dirty="0"/>
              <a:t> </a:t>
            </a:r>
            <a:r>
              <a:rPr lang="en-US" altLang="zh-CN" dirty="0">
                <a:sym typeface="Symbol" panose="05050102010706020507" pitchFamily="2" charset="2"/>
              </a:rPr>
              <a:t> </a:t>
            </a:r>
            <a:r>
              <a:rPr lang="en-US" altLang="zh-CN" sz="3200" dirty="0"/>
              <a:t>P3 </a:t>
            </a:r>
            <a:r>
              <a:rPr lang="en-US" altLang="zh-CN" dirty="0">
                <a:sym typeface="Symbol" panose="05050102010706020507" pitchFamily="2" charset="2"/>
              </a:rPr>
              <a:t></a:t>
            </a:r>
            <a:r>
              <a:rPr lang="en-US" altLang="zh-CN" sz="3200" dirty="0"/>
              <a:t> </a:t>
            </a:r>
            <a:r>
              <a:rPr lang="en-US" altLang="zh-CN" dirty="0">
                <a:sym typeface="Symbol" panose="05050102010706020507" pitchFamily="2" charset="2"/>
              </a:rPr>
              <a:t> </a:t>
            </a:r>
            <a:r>
              <a:rPr lang="en-US" altLang="zh-CN" sz="3200" dirty="0"/>
              <a:t>R1 </a:t>
            </a:r>
            <a:r>
              <a:rPr lang="en-US" altLang="zh-CN" dirty="0">
                <a:sym typeface="Symbol" panose="05050102010706020507" pitchFamily="2" charset="2"/>
              </a:rPr>
              <a:t></a:t>
            </a:r>
            <a:r>
              <a:rPr lang="en-US" altLang="zh-CN" sz="3200" dirty="0"/>
              <a:t> P2</a:t>
            </a:r>
            <a:endParaRPr lang="en-US" altLang="zh-CN" sz="3200" dirty="0"/>
          </a:p>
          <a:p>
            <a:pPr eaLnBrk="1" hangingPunct="1">
              <a:buFont typeface="Symbol" panose="05050102010706020507" pitchFamily="2" charset="2"/>
              <a:buNone/>
            </a:pPr>
            <a:r>
              <a:rPr lang="zh-CN" altLang="en-US" sz="3200" dirty="0"/>
              <a:t>而右边</a:t>
            </a:r>
            <a:r>
              <a:rPr lang="zh-CN" altLang="en-US" dirty="0"/>
              <a:t>合取得</a:t>
            </a:r>
            <a:r>
              <a:rPr lang="en-US" altLang="zh-CN" dirty="0"/>
              <a:t>1</a:t>
            </a:r>
            <a:r>
              <a:rPr lang="zh-CN" altLang="en-US" dirty="0"/>
              <a:t>。</a:t>
            </a:r>
            <a:endParaRPr lang="zh-CN" altLang="en-US" sz="3200" dirty="0"/>
          </a:p>
          <a:p>
            <a:pPr eaLnBrk="1" hangingPunct="1">
              <a:buFont typeface="Symbol" panose="05050102010706020507" pitchFamily="2" charset="2"/>
              <a:buNone/>
            </a:pPr>
            <a:r>
              <a:rPr lang="zh-CN" altLang="en-US" sz="3200" dirty="0"/>
              <a:t>由此得出结论：</a:t>
            </a:r>
            <a:endParaRPr lang="zh-CN" altLang="en-US" sz="3200" dirty="0"/>
          </a:p>
          <a:p>
            <a:pPr eaLnBrk="1" hangingPunct="1">
              <a:buFont typeface="Symbol" panose="05050102010706020507" pitchFamily="2" charset="2"/>
              <a:buNone/>
            </a:pPr>
            <a:r>
              <a:rPr lang="zh-CN" altLang="en-US" sz="3200" dirty="0"/>
              <a:t>奥地利第一，中国第二，匈牙利第三</a:t>
            </a:r>
            <a:endParaRPr lang="zh-CN" altLang="en-US" sz="32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内容占位符 2"/>
          <p:cNvSpPr>
            <a:spLocks noGrp="1" noChangeArrowheads="1"/>
          </p:cNvSpPr>
          <p:nvPr>
            <p:ph idx="1"/>
          </p:nvPr>
        </p:nvSpPr>
        <p:spPr>
          <a:xfrm>
            <a:off x="152400" y="333375"/>
            <a:ext cx="8839200" cy="574675"/>
          </a:xfrm>
        </p:spPr>
        <p:txBody>
          <a:bodyPr/>
          <a:lstStyle/>
          <a:p>
            <a:pPr marL="0" indent="0">
              <a:buFont typeface="Wingdings" panose="05000000000000000000" pitchFamily="2" charset="2"/>
              <a:buNone/>
            </a:pPr>
            <a:r>
              <a:rPr lang="en-US" altLang="zh-CN" sz="2800"/>
              <a:t>((P1</a:t>
            </a:r>
            <a:r>
              <a:rPr lang="en-US" altLang="zh-CN" sz="2800">
                <a:sym typeface="Symbol" panose="05050102010706020507" pitchFamily="2" charset="2"/>
              </a:rPr>
              <a:t>R3)</a:t>
            </a:r>
            <a:r>
              <a:rPr lang="zh-CN" altLang="en-US" sz="2800"/>
              <a:t> </a:t>
            </a:r>
            <a:r>
              <a:rPr lang="en-US" altLang="zh-CN" sz="2800">
                <a:sym typeface="Symbol" panose="05050102010706020507" pitchFamily="2" charset="2"/>
              </a:rPr>
              <a:t>( </a:t>
            </a:r>
            <a:r>
              <a:rPr lang="en-US" altLang="zh-CN" sz="2800"/>
              <a:t>P1 </a:t>
            </a:r>
            <a:r>
              <a:rPr lang="en-US" altLang="zh-CN" sz="2800">
                <a:sym typeface="Symbol" panose="05050102010706020507" pitchFamily="2" charset="2"/>
              </a:rPr>
              <a:t></a:t>
            </a:r>
            <a:r>
              <a:rPr lang="en-US" altLang="zh-CN" sz="2800"/>
              <a:t> </a:t>
            </a:r>
            <a:r>
              <a:rPr lang="en-US" altLang="zh-CN" sz="2800">
                <a:sym typeface="Symbol" panose="05050102010706020507" pitchFamily="2" charset="2"/>
              </a:rPr>
              <a:t>R3)) </a:t>
            </a:r>
            <a:r>
              <a:rPr lang="zh-CN" altLang="en-US" sz="2800"/>
              <a:t> </a:t>
            </a:r>
            <a:r>
              <a:rPr lang="en-US" altLang="zh-CN" sz="2800"/>
              <a:t>((Q1</a:t>
            </a:r>
            <a:r>
              <a:rPr lang="en-US" altLang="zh-CN" sz="2800">
                <a:sym typeface="Symbol" panose="05050102010706020507" pitchFamily="2" charset="2"/>
              </a:rPr>
              <a:t>P3)( </a:t>
            </a:r>
            <a:r>
              <a:rPr lang="en-US" altLang="zh-CN" sz="2800"/>
              <a:t>Q1 </a:t>
            </a:r>
            <a:r>
              <a:rPr lang="en-US" altLang="zh-CN" sz="2800">
                <a:sym typeface="Symbol" panose="05050102010706020507" pitchFamily="2" charset="2"/>
              </a:rPr>
              <a:t></a:t>
            </a:r>
            <a:r>
              <a:rPr lang="en-US" altLang="zh-CN" sz="2800"/>
              <a:t> </a:t>
            </a:r>
            <a:r>
              <a:rPr lang="en-US" altLang="zh-CN" sz="2800">
                <a:sym typeface="Symbol" panose="05050102010706020507" pitchFamily="2" charset="2"/>
              </a:rPr>
              <a:t>P3))</a:t>
            </a:r>
            <a:endParaRPr lang="en-US" altLang="zh-CN" sz="2800">
              <a:sym typeface="Symbol" panose="05050102010706020507" pitchFamily="2" charset="2"/>
            </a:endParaRPr>
          </a:p>
          <a:p>
            <a:pPr marL="0" indent="0">
              <a:buFont typeface="Wingdings" panose="05000000000000000000" pitchFamily="2" charset="2"/>
              <a:buNone/>
            </a:pPr>
            <a:endParaRPr lang="zh-CN" altLang="en-US" sz="2800"/>
          </a:p>
        </p:txBody>
      </p:sp>
      <p:cxnSp>
        <p:nvCxnSpPr>
          <p:cNvPr id="5" name="直线连接符 4"/>
          <p:cNvCxnSpPr>
            <a:cxnSpLocks noChangeShapeType="1"/>
          </p:cNvCxnSpPr>
          <p:nvPr/>
        </p:nvCxnSpPr>
        <p:spPr bwMode="auto">
          <a:xfrm>
            <a:off x="323850" y="981075"/>
            <a:ext cx="3743325" cy="0"/>
          </a:xfrm>
          <a:prstGeom prst="line">
            <a:avLst/>
          </a:prstGeom>
          <a:noFill/>
          <a:ln w="63500" algn="ctr">
            <a:solidFill>
              <a:schemeClr val="tx2"/>
            </a:solidFill>
            <a:round/>
          </a:ln>
          <a:extLst>
            <a:ext uri="{909E8E84-426E-40DD-AFC4-6F175D3DCCD1}">
              <a14:hiddenFill xmlns:a14="http://schemas.microsoft.com/office/drawing/2010/main">
                <a:noFill/>
              </a14:hiddenFill>
            </a:ext>
          </a:extLst>
        </p:spPr>
      </p:cxnSp>
      <p:cxnSp>
        <p:nvCxnSpPr>
          <p:cNvPr id="7" name="直线连接符 6"/>
          <p:cNvCxnSpPr/>
          <p:nvPr/>
        </p:nvCxnSpPr>
        <p:spPr bwMode="auto">
          <a:xfrm>
            <a:off x="4572000" y="981075"/>
            <a:ext cx="1512888" cy="0"/>
          </a:xfrm>
          <a:prstGeom prst="line">
            <a:avLst/>
          </a:prstGeom>
          <a:noFill/>
          <a:ln w="63500" algn="ctr">
            <a:solidFill>
              <a:schemeClr val="tx2"/>
            </a:solidFill>
            <a:round/>
          </a:ln>
          <a:extLst>
            <a:ext uri="{909E8E84-426E-40DD-AFC4-6F175D3DCCD1}">
              <a14:hiddenFill xmlns:a14="http://schemas.microsoft.com/office/drawing/2010/main">
                <a:noFill/>
              </a14:hiddenFill>
            </a:ext>
          </a:extLst>
        </p:spPr>
      </p:cxnSp>
      <p:cxnSp>
        <p:nvCxnSpPr>
          <p:cNvPr id="10" name="直线连接符 9"/>
          <p:cNvCxnSpPr/>
          <p:nvPr/>
        </p:nvCxnSpPr>
        <p:spPr bwMode="auto">
          <a:xfrm>
            <a:off x="6443663" y="981075"/>
            <a:ext cx="1512887" cy="0"/>
          </a:xfrm>
          <a:prstGeom prst="line">
            <a:avLst/>
          </a:prstGeom>
          <a:noFill/>
          <a:ln w="63500" algn="ctr">
            <a:solidFill>
              <a:schemeClr val="tx2"/>
            </a:solidFill>
            <a:round/>
          </a:ln>
          <a:extLst>
            <a:ext uri="{909E8E84-426E-40DD-AFC4-6F175D3DCCD1}">
              <a14:hiddenFill xmlns:a14="http://schemas.microsoft.com/office/drawing/2010/main">
                <a:noFill/>
              </a14:hiddenFill>
            </a:ext>
          </a:extLst>
        </p:spPr>
      </p:cxnSp>
      <p:sp>
        <p:nvSpPr>
          <p:cNvPr id="11" name="文本框 10"/>
          <p:cNvSpPr txBox="1">
            <a:spLocks noChangeArrowheads="1"/>
          </p:cNvSpPr>
          <p:nvPr/>
        </p:nvSpPr>
        <p:spPr bwMode="auto">
          <a:xfrm>
            <a:off x="1763713" y="98107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00"/>
                </a:solidFill>
              </a:rPr>
              <a:t>G</a:t>
            </a:r>
            <a:endParaRPr lang="zh-CN" altLang="en-US" sz="2400">
              <a:solidFill>
                <a:srgbClr val="FFFF00"/>
              </a:solidFill>
            </a:endParaRPr>
          </a:p>
        </p:txBody>
      </p:sp>
      <p:sp>
        <p:nvSpPr>
          <p:cNvPr id="12" name="文本框 11"/>
          <p:cNvSpPr txBox="1">
            <a:spLocks noChangeArrowheads="1"/>
          </p:cNvSpPr>
          <p:nvPr/>
        </p:nvSpPr>
        <p:spPr bwMode="auto">
          <a:xfrm>
            <a:off x="5026025" y="995363"/>
            <a:ext cx="42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00"/>
                </a:solidFill>
              </a:rPr>
              <a:t>H</a:t>
            </a:r>
            <a:endParaRPr lang="zh-CN" altLang="en-US" sz="2400">
              <a:solidFill>
                <a:srgbClr val="FFFF00"/>
              </a:solidFill>
            </a:endParaRPr>
          </a:p>
        </p:txBody>
      </p:sp>
      <p:sp>
        <p:nvSpPr>
          <p:cNvPr id="13" name="文本框 12"/>
          <p:cNvSpPr txBox="1">
            <a:spLocks noChangeArrowheads="1"/>
          </p:cNvSpPr>
          <p:nvPr/>
        </p:nvSpPr>
        <p:spPr bwMode="auto">
          <a:xfrm>
            <a:off x="7015163" y="9810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00"/>
                </a:solidFill>
              </a:rPr>
              <a:t>S</a:t>
            </a:r>
            <a:endParaRPr lang="zh-CN" altLang="en-US" sz="2400">
              <a:solidFill>
                <a:srgbClr val="FFFF00"/>
              </a:solidFill>
            </a:endParaRPr>
          </a:p>
        </p:txBody>
      </p:sp>
      <p:sp>
        <p:nvSpPr>
          <p:cNvPr id="14" name="内容占位符 2"/>
          <p:cNvSpPr txBox="1"/>
          <p:nvPr/>
        </p:nvSpPr>
        <p:spPr bwMode="auto">
          <a:xfrm>
            <a:off x="152400" y="1484313"/>
            <a:ext cx="8839200" cy="1525587"/>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5pPr>
            <a:lvl6pPr marL="25146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6pPr>
            <a:lvl7pPr marL="29718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7pPr>
            <a:lvl8pPr marL="34290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8pPr>
            <a:lvl9pPr marL="38862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9pPr>
          </a:lstStyle>
          <a:p>
            <a:pPr marL="0" indent="0">
              <a:buFont typeface="Wingdings" panose="05000000000000000000" pitchFamily="2" charset="2"/>
              <a:buNone/>
              <a:defRPr/>
            </a:pPr>
            <a:r>
              <a:rPr lang="en-US" altLang="zh-CN" sz="2800" kern="0" dirty="0"/>
              <a:t>=(((P1</a:t>
            </a:r>
            <a:r>
              <a:rPr lang="en-US" altLang="zh-CN" sz="2800" kern="0" dirty="0">
                <a:sym typeface="Symbol" panose="05050102010706020507" pitchFamily="2" charset="2"/>
              </a:rPr>
              <a:t>R3)</a:t>
            </a:r>
            <a:r>
              <a:rPr lang="zh-CN" altLang="en-US" sz="2800" kern="0" dirty="0"/>
              <a:t> </a:t>
            </a:r>
            <a:r>
              <a:rPr lang="en-US" altLang="zh-CN" sz="2800" kern="0" dirty="0">
                <a:sym typeface="Symbol" panose="05050102010706020507" pitchFamily="2" charset="2"/>
              </a:rPr>
              <a:t>( </a:t>
            </a:r>
            <a:r>
              <a:rPr lang="en-US" altLang="zh-CN" sz="2800" kern="0" dirty="0"/>
              <a:t>P1 </a:t>
            </a:r>
            <a:r>
              <a:rPr lang="en-US" altLang="zh-CN" sz="2800" kern="0" dirty="0">
                <a:sym typeface="Symbol" panose="05050102010706020507" pitchFamily="2" charset="2"/>
              </a:rPr>
              <a:t></a:t>
            </a:r>
            <a:r>
              <a:rPr lang="en-US" altLang="zh-CN" sz="2800" kern="0" dirty="0"/>
              <a:t> </a:t>
            </a:r>
            <a:r>
              <a:rPr lang="en-US" altLang="zh-CN" sz="2800" kern="0" dirty="0">
                <a:sym typeface="Symbol" panose="05050102010706020507" pitchFamily="2" charset="2"/>
              </a:rPr>
              <a:t>R3)) </a:t>
            </a:r>
            <a:r>
              <a:rPr lang="zh-CN" altLang="en-US" sz="2800" kern="0" dirty="0"/>
              <a:t> </a:t>
            </a:r>
            <a:r>
              <a:rPr lang="en-US" altLang="zh-CN" sz="2800" kern="0" dirty="0"/>
              <a:t>(Q1</a:t>
            </a:r>
            <a:r>
              <a:rPr lang="en-US" altLang="zh-CN" sz="2800" kern="0" dirty="0">
                <a:sym typeface="Symbol" panose="05050102010706020507" pitchFamily="2" charset="2"/>
              </a:rPr>
              <a:t>P3))</a:t>
            </a:r>
            <a:endParaRPr lang="en-US" altLang="zh-CN" sz="2800" kern="0" dirty="0">
              <a:sym typeface="Symbol" panose="05050102010706020507" pitchFamily="2" charset="2"/>
            </a:endParaRPr>
          </a:p>
          <a:p>
            <a:pPr marL="0" indent="0">
              <a:buFont typeface="Wingdings" panose="05000000000000000000" pitchFamily="2" charset="2"/>
              <a:buNone/>
              <a:defRPr/>
            </a:pPr>
            <a:endParaRPr lang="en-US" altLang="zh-CN" sz="2800" kern="0" dirty="0">
              <a:sym typeface="Symbol" panose="05050102010706020507" pitchFamily="2" charset="2"/>
            </a:endParaRPr>
          </a:p>
          <a:p>
            <a:pPr marL="0" indent="0">
              <a:buFont typeface="Wingdings" panose="05000000000000000000" pitchFamily="2" charset="2"/>
              <a:buNone/>
              <a:defRPr/>
            </a:pPr>
            <a:r>
              <a:rPr lang="en-US" altLang="zh-CN" sz="2800" kern="0" dirty="0">
                <a:sym typeface="Symbol" panose="05050102010706020507" pitchFamily="2" charset="2"/>
              </a:rPr>
              <a:t> (</a:t>
            </a:r>
            <a:r>
              <a:rPr lang="en-US" altLang="zh-CN" sz="2800" kern="0" dirty="0"/>
              <a:t>((P1</a:t>
            </a:r>
            <a:r>
              <a:rPr lang="en-US" altLang="zh-CN" sz="2800" kern="0" dirty="0">
                <a:sym typeface="Symbol" panose="05050102010706020507" pitchFamily="2" charset="2"/>
              </a:rPr>
              <a:t>R3)</a:t>
            </a:r>
            <a:r>
              <a:rPr lang="zh-CN" altLang="en-US" sz="2800" kern="0" dirty="0"/>
              <a:t> </a:t>
            </a:r>
            <a:r>
              <a:rPr lang="en-US" altLang="zh-CN" sz="2800" kern="0" dirty="0">
                <a:sym typeface="Symbol" panose="05050102010706020507" pitchFamily="2" charset="2"/>
              </a:rPr>
              <a:t>( </a:t>
            </a:r>
            <a:r>
              <a:rPr lang="en-US" altLang="zh-CN" sz="2800" kern="0" dirty="0"/>
              <a:t>P1 </a:t>
            </a:r>
            <a:r>
              <a:rPr lang="en-US" altLang="zh-CN" sz="2800" kern="0" dirty="0">
                <a:sym typeface="Symbol" panose="05050102010706020507" pitchFamily="2" charset="2"/>
              </a:rPr>
              <a:t></a:t>
            </a:r>
            <a:r>
              <a:rPr lang="en-US" altLang="zh-CN" sz="2800" kern="0" dirty="0"/>
              <a:t> </a:t>
            </a:r>
            <a:r>
              <a:rPr lang="en-US" altLang="zh-CN" sz="2800" kern="0" dirty="0">
                <a:sym typeface="Symbol" panose="05050102010706020507" pitchFamily="2" charset="2"/>
              </a:rPr>
              <a:t>R3)) </a:t>
            </a:r>
            <a:r>
              <a:rPr lang="en-US" altLang="zh-CN" sz="2800" dirty="0">
                <a:sym typeface="Symbol" panose="05050102010706020507" pitchFamily="2" charset="2"/>
              </a:rPr>
              <a:t>( </a:t>
            </a:r>
            <a:r>
              <a:rPr lang="en-US" altLang="zh-CN" sz="2800" dirty="0"/>
              <a:t>Q1 </a:t>
            </a:r>
            <a:r>
              <a:rPr lang="en-US" altLang="zh-CN" sz="2800" dirty="0">
                <a:sym typeface="Symbol" panose="05050102010706020507" pitchFamily="2" charset="2"/>
              </a:rPr>
              <a:t></a:t>
            </a:r>
            <a:r>
              <a:rPr lang="en-US" altLang="zh-CN" sz="2800" dirty="0"/>
              <a:t> </a:t>
            </a:r>
            <a:r>
              <a:rPr lang="en-US" altLang="zh-CN" sz="2800" dirty="0">
                <a:sym typeface="Symbol" panose="05050102010706020507" pitchFamily="2" charset="2"/>
              </a:rPr>
              <a:t>P3))</a:t>
            </a:r>
            <a:endParaRPr lang="en-US" altLang="zh-CN" sz="2800" kern="0" dirty="0">
              <a:sym typeface="Symbol" panose="05050102010706020507" pitchFamily="2" charset="2"/>
            </a:endParaRPr>
          </a:p>
          <a:p>
            <a:pPr marL="0" indent="0">
              <a:buFont typeface="Wingdings" panose="05000000000000000000" pitchFamily="2" charset="2"/>
              <a:buNone/>
              <a:defRPr/>
            </a:pPr>
            <a:endParaRPr lang="zh-CN" altLang="en-US" sz="2800" kern="0" dirty="0"/>
          </a:p>
        </p:txBody>
      </p:sp>
      <p:sp>
        <p:nvSpPr>
          <p:cNvPr id="15" name="文本框 14"/>
          <p:cNvSpPr txBox="1">
            <a:spLocks noChangeArrowheads="1"/>
          </p:cNvSpPr>
          <p:nvPr/>
        </p:nvSpPr>
        <p:spPr bwMode="auto">
          <a:xfrm>
            <a:off x="1042988" y="2082800"/>
            <a:ext cx="577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00"/>
                </a:solidFill>
              </a:rPr>
              <a:t>G1</a:t>
            </a:r>
            <a:endParaRPr lang="zh-CN" altLang="en-US" sz="2400">
              <a:solidFill>
                <a:srgbClr val="FFFF00"/>
              </a:solidFill>
            </a:endParaRPr>
          </a:p>
        </p:txBody>
      </p:sp>
      <p:cxnSp>
        <p:nvCxnSpPr>
          <p:cNvPr id="17" name="直线连接符 16"/>
          <p:cNvCxnSpPr/>
          <p:nvPr/>
        </p:nvCxnSpPr>
        <p:spPr bwMode="auto">
          <a:xfrm>
            <a:off x="611188" y="2054225"/>
            <a:ext cx="1512887" cy="0"/>
          </a:xfrm>
          <a:prstGeom prst="line">
            <a:avLst/>
          </a:prstGeom>
          <a:noFill/>
          <a:ln w="63500" algn="ctr">
            <a:solidFill>
              <a:schemeClr val="tx2"/>
            </a:solidFill>
            <a:round/>
          </a:ln>
          <a:extLst>
            <a:ext uri="{909E8E84-426E-40DD-AFC4-6F175D3DCCD1}">
              <a14:hiddenFill xmlns:a14="http://schemas.microsoft.com/office/drawing/2010/main">
                <a:noFill/>
              </a14:hiddenFill>
            </a:ext>
          </a:extLst>
        </p:spPr>
      </p:cxnSp>
      <p:cxnSp>
        <p:nvCxnSpPr>
          <p:cNvPr id="18" name="直线连接符 17"/>
          <p:cNvCxnSpPr/>
          <p:nvPr/>
        </p:nvCxnSpPr>
        <p:spPr bwMode="auto">
          <a:xfrm>
            <a:off x="2555875" y="2054225"/>
            <a:ext cx="1511300" cy="0"/>
          </a:xfrm>
          <a:prstGeom prst="line">
            <a:avLst/>
          </a:prstGeom>
          <a:noFill/>
          <a:ln w="63500" algn="ctr">
            <a:solidFill>
              <a:schemeClr val="tx2"/>
            </a:solidFill>
            <a:round/>
          </a:ln>
          <a:extLst>
            <a:ext uri="{909E8E84-426E-40DD-AFC4-6F175D3DCCD1}">
              <a14:hiddenFill xmlns:a14="http://schemas.microsoft.com/office/drawing/2010/main">
                <a:noFill/>
              </a14:hiddenFill>
            </a:ext>
          </a:extLst>
        </p:spPr>
      </p:cxnSp>
      <p:sp>
        <p:nvSpPr>
          <p:cNvPr id="19" name="文本框 18"/>
          <p:cNvSpPr txBox="1">
            <a:spLocks noChangeArrowheads="1"/>
          </p:cNvSpPr>
          <p:nvPr/>
        </p:nvSpPr>
        <p:spPr bwMode="auto">
          <a:xfrm>
            <a:off x="3022600" y="2087563"/>
            <a:ext cx="577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00"/>
                </a:solidFill>
              </a:rPr>
              <a:t>G2</a:t>
            </a:r>
            <a:endParaRPr lang="zh-CN" altLang="en-US" sz="2400">
              <a:solidFill>
                <a:srgbClr val="FFFF00"/>
              </a:solidFill>
            </a:endParaRPr>
          </a:p>
        </p:txBody>
      </p:sp>
      <p:cxnSp>
        <p:nvCxnSpPr>
          <p:cNvPr id="20" name="直线连接符 19"/>
          <p:cNvCxnSpPr/>
          <p:nvPr/>
        </p:nvCxnSpPr>
        <p:spPr bwMode="auto">
          <a:xfrm>
            <a:off x="4694238" y="2054225"/>
            <a:ext cx="1511300" cy="0"/>
          </a:xfrm>
          <a:prstGeom prst="line">
            <a:avLst/>
          </a:prstGeom>
          <a:noFill/>
          <a:ln w="63500" algn="ctr">
            <a:solidFill>
              <a:schemeClr val="tx2"/>
            </a:solidFill>
            <a:round/>
          </a:ln>
          <a:extLst>
            <a:ext uri="{909E8E84-426E-40DD-AFC4-6F175D3DCCD1}">
              <a14:hiddenFill xmlns:a14="http://schemas.microsoft.com/office/drawing/2010/main">
                <a:noFill/>
              </a14:hiddenFill>
            </a:ext>
          </a:extLst>
        </p:spPr>
      </p:cxnSp>
      <p:sp>
        <p:nvSpPr>
          <p:cNvPr id="21" name="文本框 20"/>
          <p:cNvSpPr txBox="1">
            <a:spLocks noChangeArrowheads="1"/>
          </p:cNvSpPr>
          <p:nvPr/>
        </p:nvSpPr>
        <p:spPr bwMode="auto">
          <a:xfrm>
            <a:off x="5237163" y="2082800"/>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00"/>
                </a:solidFill>
              </a:rPr>
              <a:t>H</a:t>
            </a:r>
            <a:endParaRPr lang="zh-CN" altLang="en-US" sz="2400">
              <a:solidFill>
                <a:srgbClr val="FFFF00"/>
              </a:solidFill>
            </a:endParaRPr>
          </a:p>
        </p:txBody>
      </p:sp>
      <p:sp>
        <p:nvSpPr>
          <p:cNvPr id="22" name="内容占位符 2"/>
          <p:cNvSpPr txBox="1"/>
          <p:nvPr/>
        </p:nvSpPr>
        <p:spPr bwMode="auto">
          <a:xfrm>
            <a:off x="196850" y="3559175"/>
            <a:ext cx="8839200" cy="576263"/>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5pPr>
            <a:lvl6pPr marL="25146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6pPr>
            <a:lvl7pPr marL="29718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7pPr>
            <a:lvl8pPr marL="34290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8pPr>
            <a:lvl9pPr marL="38862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9pPr>
          </a:lstStyle>
          <a:p>
            <a:pPr marL="0" indent="0">
              <a:buFont typeface="Wingdings" panose="05000000000000000000" pitchFamily="2" charset="2"/>
              <a:buNone/>
              <a:defRPr/>
            </a:pPr>
            <a:r>
              <a:rPr lang="en-US" altLang="zh-CN" sz="2800" kern="0" dirty="0"/>
              <a:t>=(</a:t>
            </a:r>
            <a:r>
              <a:rPr lang="en-US" altLang="zh-CN" sz="2800" kern="0" dirty="0">
                <a:solidFill>
                  <a:srgbClr val="FFFF00"/>
                </a:solidFill>
              </a:rPr>
              <a:t>P1</a:t>
            </a:r>
            <a:r>
              <a:rPr lang="en-US" altLang="zh-CN" sz="2800" kern="0" dirty="0">
                <a:sym typeface="Symbol" panose="05050102010706020507" pitchFamily="2" charset="2"/>
              </a:rPr>
              <a:t>R3</a:t>
            </a:r>
            <a:r>
              <a:rPr lang="en-US" altLang="zh-CN" sz="2800" kern="0" dirty="0">
                <a:solidFill>
                  <a:srgbClr val="FFFF00"/>
                </a:solidFill>
              </a:rPr>
              <a:t>Q1</a:t>
            </a:r>
            <a:r>
              <a:rPr lang="en-US" altLang="zh-CN" sz="2800" kern="0" dirty="0">
                <a:sym typeface="Symbol" panose="05050102010706020507" pitchFamily="2" charset="2"/>
              </a:rPr>
              <a:t>P3) ( </a:t>
            </a:r>
            <a:r>
              <a:rPr lang="en-US" altLang="zh-CN" sz="2800" kern="0" dirty="0"/>
              <a:t>P1 </a:t>
            </a:r>
            <a:r>
              <a:rPr lang="en-US" altLang="zh-CN" sz="2800" kern="0" dirty="0">
                <a:sym typeface="Symbol" panose="05050102010706020507" pitchFamily="2" charset="2"/>
              </a:rPr>
              <a:t></a:t>
            </a:r>
            <a:r>
              <a:rPr lang="en-US" altLang="zh-CN" sz="2800" kern="0" dirty="0"/>
              <a:t> </a:t>
            </a:r>
            <a:r>
              <a:rPr lang="en-US" altLang="zh-CN" sz="2800" kern="0" dirty="0">
                <a:sym typeface="Symbol" panose="05050102010706020507" pitchFamily="2" charset="2"/>
              </a:rPr>
              <a:t>R3  </a:t>
            </a:r>
            <a:r>
              <a:rPr lang="en-US" altLang="zh-CN" sz="2800" kern="0" dirty="0"/>
              <a:t>Q1</a:t>
            </a:r>
            <a:r>
              <a:rPr lang="en-US" altLang="zh-CN" sz="2800" kern="0" dirty="0">
                <a:sym typeface="Symbol" panose="05050102010706020507" pitchFamily="2" charset="2"/>
              </a:rPr>
              <a:t>P3) </a:t>
            </a:r>
            <a:endParaRPr lang="en-US" altLang="zh-CN" sz="2800" kern="0" dirty="0">
              <a:sym typeface="Symbol" panose="05050102010706020507" pitchFamily="2" charset="2"/>
            </a:endParaRPr>
          </a:p>
        </p:txBody>
      </p:sp>
      <p:cxnSp>
        <p:nvCxnSpPr>
          <p:cNvPr id="23" name="直线连接符 22"/>
          <p:cNvCxnSpPr/>
          <p:nvPr/>
        </p:nvCxnSpPr>
        <p:spPr bwMode="auto">
          <a:xfrm>
            <a:off x="674688" y="3068638"/>
            <a:ext cx="1512887" cy="0"/>
          </a:xfrm>
          <a:prstGeom prst="line">
            <a:avLst/>
          </a:prstGeom>
          <a:noFill/>
          <a:ln w="63500" algn="ctr">
            <a:solidFill>
              <a:schemeClr val="tx2"/>
            </a:solidFill>
            <a:round/>
          </a:ln>
          <a:extLst>
            <a:ext uri="{909E8E84-426E-40DD-AFC4-6F175D3DCCD1}">
              <a14:hiddenFill xmlns:a14="http://schemas.microsoft.com/office/drawing/2010/main">
                <a:noFill/>
              </a14:hiddenFill>
            </a:ext>
          </a:extLst>
        </p:spPr>
      </p:cxnSp>
      <p:sp>
        <p:nvSpPr>
          <p:cNvPr id="24" name="文本框 23"/>
          <p:cNvSpPr txBox="1">
            <a:spLocks noChangeArrowheads="1"/>
          </p:cNvSpPr>
          <p:nvPr/>
        </p:nvSpPr>
        <p:spPr bwMode="auto">
          <a:xfrm>
            <a:off x="1079500" y="3098800"/>
            <a:ext cx="576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00"/>
                </a:solidFill>
              </a:rPr>
              <a:t>G1</a:t>
            </a:r>
            <a:endParaRPr lang="zh-CN" altLang="en-US" sz="2400">
              <a:solidFill>
                <a:srgbClr val="FFFF00"/>
              </a:solidFill>
            </a:endParaRPr>
          </a:p>
        </p:txBody>
      </p:sp>
      <p:cxnSp>
        <p:nvCxnSpPr>
          <p:cNvPr id="25" name="直线连接符 24"/>
          <p:cNvCxnSpPr/>
          <p:nvPr/>
        </p:nvCxnSpPr>
        <p:spPr bwMode="auto">
          <a:xfrm>
            <a:off x="2844800" y="3068638"/>
            <a:ext cx="1511300" cy="0"/>
          </a:xfrm>
          <a:prstGeom prst="line">
            <a:avLst/>
          </a:prstGeom>
          <a:noFill/>
          <a:ln w="63500" algn="ctr">
            <a:solidFill>
              <a:schemeClr val="tx2"/>
            </a:solidFill>
            <a:round/>
          </a:ln>
          <a:extLst>
            <a:ext uri="{909E8E84-426E-40DD-AFC4-6F175D3DCCD1}">
              <a14:hiddenFill xmlns:a14="http://schemas.microsoft.com/office/drawing/2010/main">
                <a:noFill/>
              </a14:hiddenFill>
            </a:ext>
          </a:extLst>
        </p:spPr>
      </p:cxnSp>
      <p:sp>
        <p:nvSpPr>
          <p:cNvPr id="26" name="文本框 25"/>
          <p:cNvSpPr txBox="1">
            <a:spLocks noChangeArrowheads="1"/>
          </p:cNvSpPr>
          <p:nvPr/>
        </p:nvSpPr>
        <p:spPr bwMode="auto">
          <a:xfrm>
            <a:off x="3278188" y="3068638"/>
            <a:ext cx="577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00"/>
                </a:solidFill>
              </a:rPr>
              <a:t>G2</a:t>
            </a:r>
            <a:endParaRPr lang="zh-CN" altLang="en-US" sz="2400">
              <a:solidFill>
                <a:srgbClr val="FFFF00"/>
              </a:solidFill>
            </a:endParaRPr>
          </a:p>
        </p:txBody>
      </p:sp>
      <p:cxnSp>
        <p:nvCxnSpPr>
          <p:cNvPr id="27" name="直线连接符 26"/>
          <p:cNvCxnSpPr/>
          <p:nvPr/>
        </p:nvCxnSpPr>
        <p:spPr bwMode="auto">
          <a:xfrm>
            <a:off x="5026025" y="3098800"/>
            <a:ext cx="1512888" cy="0"/>
          </a:xfrm>
          <a:prstGeom prst="line">
            <a:avLst/>
          </a:prstGeom>
          <a:noFill/>
          <a:ln w="63500" algn="ctr">
            <a:solidFill>
              <a:schemeClr val="tx2"/>
            </a:solidFill>
            <a:round/>
          </a:ln>
          <a:extLst>
            <a:ext uri="{909E8E84-426E-40DD-AFC4-6F175D3DCCD1}">
              <a14:hiddenFill xmlns:a14="http://schemas.microsoft.com/office/drawing/2010/main">
                <a:noFill/>
              </a14:hiddenFill>
            </a:ext>
          </a:extLst>
        </p:spPr>
      </p:cxnSp>
      <p:sp>
        <p:nvSpPr>
          <p:cNvPr id="28" name="文本框 27"/>
          <p:cNvSpPr txBox="1">
            <a:spLocks noChangeArrowheads="1"/>
          </p:cNvSpPr>
          <p:nvPr/>
        </p:nvSpPr>
        <p:spPr bwMode="auto">
          <a:xfrm>
            <a:off x="5529263" y="308292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00"/>
                </a:solidFill>
              </a:rPr>
              <a:t>S</a:t>
            </a:r>
            <a:endParaRPr lang="zh-CN" altLang="en-US" sz="2400">
              <a:solidFill>
                <a:srgbClr val="FFFF00"/>
              </a:solidFill>
            </a:endParaRPr>
          </a:p>
        </p:txBody>
      </p:sp>
      <p:sp>
        <p:nvSpPr>
          <p:cNvPr id="29" name="内容占位符 2"/>
          <p:cNvSpPr txBox="1"/>
          <p:nvPr/>
        </p:nvSpPr>
        <p:spPr bwMode="auto">
          <a:xfrm>
            <a:off x="196850" y="4338638"/>
            <a:ext cx="8839200" cy="576262"/>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5pPr>
            <a:lvl6pPr marL="25146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6pPr>
            <a:lvl7pPr marL="29718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7pPr>
            <a:lvl8pPr marL="34290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8pPr>
            <a:lvl9pPr marL="38862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9pPr>
          </a:lstStyle>
          <a:p>
            <a:pPr marL="0" indent="0">
              <a:buFont typeface="Wingdings" panose="05000000000000000000" pitchFamily="2" charset="2"/>
              <a:buNone/>
              <a:defRPr/>
            </a:pPr>
            <a:r>
              <a:rPr lang="en-US" altLang="zh-CN" sz="2800" kern="0" dirty="0">
                <a:sym typeface="Symbol" panose="05050102010706020507" pitchFamily="2" charset="2"/>
              </a:rPr>
              <a:t></a:t>
            </a:r>
            <a:r>
              <a:rPr lang="en-US" altLang="zh-CN" sz="2800" kern="0" dirty="0"/>
              <a:t>(</a:t>
            </a:r>
            <a:r>
              <a:rPr lang="en-US" altLang="zh-CN" sz="2800" kern="0" dirty="0">
                <a:solidFill>
                  <a:srgbClr val="FFFF00"/>
                </a:solidFill>
              </a:rPr>
              <a:t>P1</a:t>
            </a:r>
            <a:r>
              <a:rPr lang="en-US" altLang="zh-CN" sz="2800" kern="0" dirty="0">
                <a:sym typeface="Symbol" panose="05050102010706020507" pitchFamily="2" charset="2"/>
              </a:rPr>
              <a:t>R3</a:t>
            </a:r>
            <a:r>
              <a:rPr lang="en-US" altLang="zh-CN" sz="2800" dirty="0">
                <a:sym typeface="Symbol" panose="05050102010706020507" pitchFamily="2" charset="2"/>
              </a:rPr>
              <a:t>  </a:t>
            </a:r>
            <a:r>
              <a:rPr lang="en-US" altLang="zh-CN" sz="2800" dirty="0"/>
              <a:t>Q1 </a:t>
            </a:r>
            <a:r>
              <a:rPr lang="en-US" altLang="zh-CN" sz="2800" dirty="0">
                <a:sym typeface="Symbol" panose="05050102010706020507" pitchFamily="2" charset="2"/>
              </a:rPr>
              <a:t></a:t>
            </a:r>
            <a:r>
              <a:rPr lang="en-US" altLang="zh-CN" sz="2800" dirty="0"/>
              <a:t> </a:t>
            </a:r>
            <a:r>
              <a:rPr lang="en-US" altLang="zh-CN" sz="2800" dirty="0">
                <a:solidFill>
                  <a:srgbClr val="FFFF00"/>
                </a:solidFill>
                <a:sym typeface="Symbol" panose="05050102010706020507" pitchFamily="2" charset="2"/>
              </a:rPr>
              <a:t>P3</a:t>
            </a:r>
            <a:r>
              <a:rPr lang="en-US" altLang="zh-CN" sz="2800" kern="0" dirty="0">
                <a:sym typeface="Symbol" panose="05050102010706020507" pitchFamily="2" charset="2"/>
              </a:rPr>
              <a:t>) ( </a:t>
            </a:r>
            <a:r>
              <a:rPr lang="en-US" altLang="zh-CN" sz="2800" kern="0" dirty="0"/>
              <a:t>P1 </a:t>
            </a:r>
            <a:r>
              <a:rPr lang="en-US" altLang="zh-CN" sz="2800" kern="0" dirty="0">
                <a:sym typeface="Symbol" panose="05050102010706020507" pitchFamily="2" charset="2"/>
              </a:rPr>
              <a:t></a:t>
            </a:r>
            <a:r>
              <a:rPr lang="en-US" altLang="zh-CN" sz="2800" kern="0" dirty="0"/>
              <a:t> </a:t>
            </a:r>
            <a:r>
              <a:rPr lang="en-US" altLang="zh-CN" sz="2800" kern="0" dirty="0">
                <a:solidFill>
                  <a:srgbClr val="FFFF00"/>
                </a:solidFill>
                <a:sym typeface="Symbol" panose="05050102010706020507" pitchFamily="2" charset="2"/>
              </a:rPr>
              <a:t>R3 </a:t>
            </a:r>
            <a:r>
              <a:rPr lang="en-US" altLang="zh-CN" sz="2800" kern="0" dirty="0">
                <a:sym typeface="Symbol" panose="05050102010706020507" pitchFamily="2" charset="2"/>
              </a:rPr>
              <a:t> </a:t>
            </a:r>
            <a:r>
              <a:rPr lang="en-US" altLang="zh-CN" sz="2800" dirty="0">
                <a:sym typeface="Symbol" panose="05050102010706020507" pitchFamily="2" charset="2"/>
              </a:rPr>
              <a:t> </a:t>
            </a:r>
            <a:r>
              <a:rPr lang="en-US" altLang="zh-CN" sz="2800" dirty="0"/>
              <a:t>Q1 </a:t>
            </a:r>
            <a:r>
              <a:rPr lang="en-US" altLang="zh-CN" sz="2800" dirty="0">
                <a:sym typeface="Symbol" panose="05050102010706020507" pitchFamily="2" charset="2"/>
              </a:rPr>
              <a:t></a:t>
            </a:r>
            <a:r>
              <a:rPr lang="en-US" altLang="zh-CN" sz="2800" dirty="0"/>
              <a:t> </a:t>
            </a:r>
            <a:r>
              <a:rPr lang="en-US" altLang="zh-CN" sz="2800" dirty="0">
                <a:solidFill>
                  <a:srgbClr val="FFFF00"/>
                </a:solidFill>
                <a:sym typeface="Symbol" panose="05050102010706020507" pitchFamily="2" charset="2"/>
              </a:rPr>
              <a:t>P3</a:t>
            </a:r>
            <a:r>
              <a:rPr lang="en-US" altLang="zh-CN" sz="2800" kern="0" dirty="0">
                <a:sym typeface="Symbol" panose="05050102010706020507" pitchFamily="2" charset="2"/>
              </a:rPr>
              <a:t>) </a:t>
            </a:r>
            <a:endParaRPr lang="en-US" altLang="zh-CN" sz="2800" kern="0" dirty="0">
              <a:sym typeface="Symbol" panose="05050102010706020507" pitchFamily="2" charset="2"/>
            </a:endParaRPr>
          </a:p>
        </p:txBody>
      </p:sp>
      <p:sp>
        <p:nvSpPr>
          <p:cNvPr id="30" name="内容占位符 2"/>
          <p:cNvSpPr txBox="1"/>
          <p:nvPr/>
        </p:nvSpPr>
        <p:spPr bwMode="auto">
          <a:xfrm>
            <a:off x="196850" y="5084763"/>
            <a:ext cx="8839200" cy="576262"/>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5pPr>
            <a:lvl6pPr marL="25146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6pPr>
            <a:lvl7pPr marL="29718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7pPr>
            <a:lvl8pPr marL="34290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8pPr>
            <a:lvl9pPr marL="38862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mn-ea"/>
              </a:defRPr>
            </a:lvl9pPr>
          </a:lstStyle>
          <a:p>
            <a:pPr marL="0" indent="0">
              <a:buFont typeface="Wingdings" panose="05000000000000000000" pitchFamily="2" charset="2"/>
              <a:buNone/>
              <a:defRPr/>
            </a:pPr>
            <a:r>
              <a:rPr lang="en-US" altLang="zh-CN" sz="2800" kern="0" dirty="0"/>
              <a:t>=</a:t>
            </a:r>
            <a:r>
              <a:rPr lang="zh-CN" altLang="en-US" sz="2800" kern="0" dirty="0"/>
              <a:t> </a:t>
            </a:r>
            <a:r>
              <a:rPr lang="en-US" altLang="zh-CN" sz="2800" kern="0" dirty="0">
                <a:sym typeface="Symbol" panose="05050102010706020507" pitchFamily="2" charset="2"/>
              </a:rPr>
              <a:t> </a:t>
            </a:r>
            <a:r>
              <a:rPr lang="en-US" altLang="zh-CN" sz="2800" kern="0" dirty="0"/>
              <a:t>P1 </a:t>
            </a:r>
            <a:r>
              <a:rPr lang="en-US" altLang="zh-CN" sz="2800" kern="0" dirty="0">
                <a:sym typeface="Symbol" panose="05050102010706020507" pitchFamily="2" charset="2"/>
              </a:rPr>
              <a:t></a:t>
            </a:r>
            <a:r>
              <a:rPr lang="en-US" altLang="zh-CN" sz="2800" kern="0" dirty="0"/>
              <a:t> </a:t>
            </a:r>
            <a:r>
              <a:rPr lang="en-US" altLang="zh-CN" sz="2800" kern="0" dirty="0">
                <a:sym typeface="Symbol" panose="05050102010706020507" pitchFamily="2" charset="2"/>
              </a:rPr>
              <a:t>R3  </a:t>
            </a:r>
            <a:r>
              <a:rPr lang="en-US" altLang="zh-CN" sz="2800" kern="0" dirty="0"/>
              <a:t>Q1</a:t>
            </a:r>
            <a:r>
              <a:rPr lang="en-US" altLang="zh-CN" sz="2800" kern="0" dirty="0">
                <a:sym typeface="Symbol" panose="05050102010706020507" pitchFamily="2" charset="2"/>
              </a:rPr>
              <a:t>P3</a:t>
            </a:r>
            <a:endParaRPr lang="en-US" altLang="zh-CN" sz="2800" kern="0" dirty="0">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9" grpId="0"/>
      <p:bldP spid="21" grpId="0"/>
      <p:bldP spid="22" grpId="0"/>
      <p:bldP spid="24" grpId="0"/>
      <p:bldP spid="26" grpId="0"/>
      <p:bldP spid="28" grpId="0"/>
      <p:bldP spid="29" grpId="0"/>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76200" y="404813"/>
            <a:ext cx="7772400" cy="1447800"/>
          </a:xfrm>
        </p:spPr>
        <p:txBody>
          <a:bodyPr/>
          <a:lstStyle/>
          <a:p>
            <a:pPr eaLnBrk="1" hangingPunct="1"/>
            <a:r>
              <a:rPr lang="en-US" altLang="zh-CN" sz="4400" b="1">
                <a:latin typeface="Times New Roman" panose="02020603050405020304" pitchFamily="18" charset="0"/>
              </a:rPr>
              <a:t>2 </a:t>
            </a:r>
            <a:r>
              <a:rPr lang="zh-CN" altLang="en-US" sz="4400" b="1">
                <a:latin typeface="Times New Roman" panose="02020603050405020304" pitchFamily="18" charset="0"/>
              </a:rPr>
              <a:t>、</a:t>
            </a:r>
            <a:r>
              <a:rPr lang="zh-CN" altLang="en-US" sz="4400">
                <a:solidFill>
                  <a:schemeClr val="tx1"/>
                </a:solidFill>
                <a:latin typeface="Times New Roman" panose="02020603050405020304" pitchFamily="18" charset="0"/>
              </a:rPr>
              <a:t>完备集</a:t>
            </a:r>
            <a:br>
              <a:rPr lang="zh-CN" altLang="en-US" sz="4400">
                <a:latin typeface="Times New Roman" panose="02020603050405020304" pitchFamily="18" charset="0"/>
              </a:rPr>
            </a:br>
            <a:r>
              <a:rPr lang="zh-CN" altLang="en-US" sz="4400" b="1">
                <a:latin typeface="Times New Roman" panose="02020603050405020304" pitchFamily="18" charset="0"/>
              </a:rPr>
              <a:t>定义</a:t>
            </a:r>
            <a:r>
              <a:rPr lang="en-US" altLang="zh-CN" sz="4400" b="1">
                <a:latin typeface="Times New Roman" panose="02020603050405020304" pitchFamily="18" charset="0"/>
              </a:rPr>
              <a:t>3</a:t>
            </a:r>
            <a:r>
              <a:rPr lang="zh-CN" altLang="en-US" sz="4400" b="1">
                <a:latin typeface="Times New Roman" panose="02020603050405020304" pitchFamily="18" charset="0"/>
              </a:rPr>
              <a:t>.</a:t>
            </a:r>
            <a:r>
              <a:rPr lang="en-US" altLang="zh-CN" sz="4400" b="1">
                <a:latin typeface="Times New Roman" panose="02020603050405020304" pitchFamily="18" charset="0"/>
              </a:rPr>
              <a:t>1</a:t>
            </a:r>
            <a:r>
              <a:rPr lang="zh-CN" altLang="en-US" sz="4400" b="1">
                <a:latin typeface="Times New Roman" panose="02020603050405020304" pitchFamily="18" charset="0"/>
              </a:rPr>
              <a:t>.</a:t>
            </a:r>
            <a:r>
              <a:rPr lang="en-US" altLang="zh-CN" sz="4400" b="1">
                <a:latin typeface="Times New Roman" panose="02020603050405020304" pitchFamily="18" charset="0"/>
              </a:rPr>
              <a:t>1</a:t>
            </a:r>
            <a:r>
              <a:rPr lang="zh-CN" altLang="en-US" sz="4400" b="1">
                <a:latin typeface="Times New Roman" panose="02020603050405020304" pitchFamily="18" charset="0"/>
              </a:rPr>
              <a:t>2 </a:t>
            </a:r>
            <a:r>
              <a:rPr lang="zh-CN" altLang="en-US" sz="4400">
                <a:latin typeface="Times New Roman" panose="02020603050405020304" pitchFamily="18" charset="0"/>
              </a:rPr>
              <a:t>完备集</a:t>
            </a:r>
            <a:endParaRPr lang="zh-CN" altLang="en-US" sz="4400">
              <a:latin typeface="Times New Roman" panose="02020603050405020304" pitchFamily="18" charset="0"/>
            </a:endParaRPr>
          </a:p>
        </p:txBody>
      </p:sp>
      <p:sp>
        <p:nvSpPr>
          <p:cNvPr id="56323" name="Rectangle 3"/>
          <p:cNvSpPr>
            <a:spLocks noGrp="1" noChangeArrowheads="1"/>
          </p:cNvSpPr>
          <p:nvPr>
            <p:ph type="body" idx="1"/>
          </p:nvPr>
        </p:nvSpPr>
        <p:spPr>
          <a:xfrm>
            <a:off x="323850" y="2012950"/>
            <a:ext cx="8496300" cy="4368800"/>
          </a:xfrm>
        </p:spPr>
        <p:txBody>
          <a:bodyPr/>
          <a:lstStyle/>
          <a:p>
            <a:pPr marL="0" indent="0" algn="just" eaLnBrk="1" hangingPunct="1">
              <a:lnSpc>
                <a:spcPct val="125000"/>
              </a:lnSpc>
              <a:spcBef>
                <a:spcPct val="50000"/>
              </a:spcBef>
              <a:tabLst>
                <a:tab pos="1149350" algn="l"/>
                <a:tab pos="1995170" algn="l"/>
              </a:tabLst>
            </a:pPr>
            <a:r>
              <a:rPr lang="zh-CN" altLang="en-US" sz="3300"/>
              <a:t>设</a:t>
            </a:r>
            <a:r>
              <a:rPr lang="en-US" altLang="zh-CN" sz="3300"/>
              <a:t>Q</a:t>
            </a:r>
            <a:r>
              <a:rPr lang="zh-CN" altLang="en-US" sz="3300"/>
              <a:t>是逻辑运算符号集合，若所有逻辑运算都能由</a:t>
            </a:r>
            <a:r>
              <a:rPr lang="en-US" altLang="zh-CN" sz="3300"/>
              <a:t>Q</a:t>
            </a:r>
            <a:r>
              <a:rPr lang="zh-CN" altLang="en-US" sz="3300"/>
              <a:t>中元素表示出来，而</a:t>
            </a:r>
            <a:r>
              <a:rPr lang="en-US" altLang="zh-CN" sz="3300"/>
              <a:t>Q</a:t>
            </a:r>
            <a:r>
              <a:rPr lang="zh-CN" altLang="en-US" sz="3300"/>
              <a:t>的任意真子集无此性质，则称</a:t>
            </a:r>
            <a:r>
              <a:rPr lang="en-US" altLang="zh-CN" sz="3300"/>
              <a:t>Q</a:t>
            </a:r>
            <a:r>
              <a:rPr lang="zh-CN" altLang="en-US" sz="3300"/>
              <a:t>是一个完备集。</a:t>
            </a:r>
            <a:endParaRPr lang="zh-CN" altLang="en-US" sz="3300"/>
          </a:p>
          <a:p>
            <a:pPr marL="0" indent="0" eaLnBrk="1" hangingPunct="1">
              <a:lnSpc>
                <a:spcPct val="125000"/>
              </a:lnSpc>
              <a:spcBef>
                <a:spcPct val="50000"/>
              </a:spcBef>
              <a:tabLst>
                <a:tab pos="1149350" algn="l"/>
                <a:tab pos="1995170" algn="l"/>
              </a:tabLst>
            </a:pPr>
            <a:r>
              <a:rPr lang="zh-CN" altLang="en-US" sz="3300">
                <a:latin typeface="宋体" panose="02010600030101010101" pitchFamily="2" charset="-122"/>
              </a:rPr>
              <a:t>可以证明，</a:t>
            </a:r>
            <a:r>
              <a:rPr lang="zh-CN" altLang="en-US" sz="3300"/>
              <a:t>{</a:t>
            </a:r>
            <a:r>
              <a:rPr lang="zh-CN" altLang="en-US" sz="3300">
                <a:sym typeface="Symbol" panose="05050102010706020507" pitchFamily="2" charset="2"/>
              </a:rPr>
              <a:t></a:t>
            </a:r>
            <a:r>
              <a:rPr lang="zh-CN" altLang="en-US" sz="3300">
                <a:latin typeface="宋体" panose="02010600030101010101" pitchFamily="2" charset="-122"/>
              </a:rPr>
              <a:t>，</a:t>
            </a:r>
            <a:r>
              <a:rPr lang="zh-CN" altLang="en-US" sz="3300">
                <a:sym typeface="Symbol" panose="05050102010706020507" pitchFamily="2" charset="2"/>
              </a:rPr>
              <a:t></a:t>
            </a:r>
            <a:r>
              <a:rPr lang="zh-CN" altLang="en-US" sz="3300"/>
              <a:t>}</a:t>
            </a:r>
            <a:r>
              <a:rPr lang="zh-CN" altLang="en-US" sz="3300">
                <a:latin typeface="宋体" panose="02010600030101010101" pitchFamily="2" charset="-122"/>
              </a:rPr>
              <a:t>，</a:t>
            </a:r>
            <a:r>
              <a:rPr lang="zh-CN" altLang="en-US" sz="3300"/>
              <a:t>{</a:t>
            </a:r>
            <a:r>
              <a:rPr lang="zh-CN" altLang="en-US" sz="3300">
                <a:sym typeface="Symbol" panose="05050102010706020507" pitchFamily="2" charset="2"/>
              </a:rPr>
              <a:t></a:t>
            </a:r>
            <a:r>
              <a:rPr lang="zh-CN" altLang="en-US" sz="3300">
                <a:latin typeface="宋体" panose="02010600030101010101" pitchFamily="2" charset="-122"/>
              </a:rPr>
              <a:t>，</a:t>
            </a:r>
            <a:r>
              <a:rPr lang="zh-CN" altLang="en-US" sz="3300">
                <a:sym typeface="Symbol" panose="05050102010706020507" pitchFamily="2" charset="2"/>
              </a:rPr>
              <a:t></a:t>
            </a:r>
            <a:r>
              <a:rPr lang="zh-CN" altLang="en-US" sz="3300"/>
              <a:t>}，</a:t>
            </a:r>
            <a:endParaRPr lang="en-US" altLang="zh-CN" sz="3300"/>
          </a:p>
          <a:p>
            <a:pPr marL="0" indent="0" eaLnBrk="1" hangingPunct="1">
              <a:lnSpc>
                <a:spcPct val="125000"/>
              </a:lnSpc>
              <a:spcBef>
                <a:spcPct val="50000"/>
              </a:spcBef>
              <a:buFont typeface="Wingdings" panose="05000000000000000000" pitchFamily="2" charset="2"/>
              <a:buNone/>
              <a:tabLst>
                <a:tab pos="1149350" algn="l"/>
                <a:tab pos="1995170" algn="l"/>
              </a:tabLst>
            </a:pPr>
            <a:r>
              <a:rPr lang="en-US" altLang="zh-CN" sz="3300"/>
              <a:t>{</a:t>
            </a:r>
            <a:r>
              <a:rPr lang="zh-CN" altLang="en-US" sz="3300">
                <a:sym typeface="Symbol" panose="05050102010706020507" pitchFamily="2" charset="2"/>
              </a:rPr>
              <a:t></a:t>
            </a:r>
            <a:r>
              <a:rPr lang="zh-CN" altLang="en-US" sz="3300">
                <a:latin typeface="宋体" panose="02010600030101010101" pitchFamily="2" charset="-122"/>
              </a:rPr>
              <a:t>，</a:t>
            </a:r>
            <a:r>
              <a:rPr lang="en-US" altLang="zh-CN" sz="3300">
                <a:sym typeface="Symbol" panose="05050102010706020507" pitchFamily="2" charset="2"/>
              </a:rPr>
              <a:t> →}</a:t>
            </a:r>
            <a:r>
              <a:rPr lang="zh-CN" altLang="en-US" sz="3300">
                <a:latin typeface="宋体" panose="02010600030101010101" pitchFamily="2" charset="-122"/>
              </a:rPr>
              <a:t>都是完备集。</a:t>
            </a:r>
            <a:r>
              <a:rPr lang="zh-CN" altLang="en-US" sz="3300"/>
              <a:t> </a:t>
            </a:r>
            <a:endParaRPr lang="en-US" altLang="zh-CN" sz="3300">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anim calcmode="lin" valueType="num">
                                      <p:cBhvr additive="base">
                                        <p:cTn id="11"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368300" y="349250"/>
            <a:ext cx="8740775" cy="646113"/>
          </a:xfrm>
        </p:spPr>
        <p:txBody>
          <a:bodyPr/>
          <a:lstStyle/>
          <a:p>
            <a:pPr eaLnBrk="1" hangingPunct="1"/>
            <a:r>
              <a:rPr lang="zh-CN" altLang="en-US" sz="3600" b="1">
                <a:latin typeface="Times New Roman" panose="02020603050405020304" pitchFamily="18" charset="0"/>
              </a:rPr>
              <a:t>证明 {</a:t>
            </a:r>
            <a:r>
              <a:rPr lang="zh-CN" altLang="en-US" sz="3600" b="1">
                <a:latin typeface="Times New Roman" panose="02020603050405020304" pitchFamily="18" charset="0"/>
                <a:sym typeface="Symbol" panose="05050102010706020507" pitchFamily="2" charset="2"/>
              </a:rPr>
              <a:t></a:t>
            </a:r>
            <a:r>
              <a:rPr lang="zh-CN" altLang="en-US" sz="3600" b="1">
                <a:latin typeface="Times New Roman" panose="02020603050405020304" pitchFamily="18" charset="0"/>
              </a:rPr>
              <a:t>，</a:t>
            </a:r>
            <a:r>
              <a:rPr lang="zh-CN" altLang="en-US" sz="3600" b="1">
                <a:latin typeface="Times New Roman" panose="02020603050405020304" pitchFamily="18" charset="0"/>
                <a:sym typeface="Symbol" panose="05050102010706020507" pitchFamily="2" charset="2"/>
              </a:rPr>
              <a:t></a:t>
            </a:r>
            <a:r>
              <a:rPr lang="zh-CN" altLang="en-US" sz="3600" b="1">
                <a:latin typeface="Times New Roman" panose="02020603050405020304" pitchFamily="18" charset="0"/>
              </a:rPr>
              <a:t>} 是完备集</a:t>
            </a:r>
            <a:endParaRPr lang="zh-CN" altLang="en-US" sz="3600">
              <a:sym typeface="Symbol" panose="05050102010706020507" pitchFamily="2" charset="2"/>
            </a:endParaRPr>
          </a:p>
        </p:txBody>
      </p:sp>
      <p:sp>
        <p:nvSpPr>
          <p:cNvPr id="57347" name="Rectangle 3"/>
          <p:cNvSpPr>
            <a:spLocks noGrp="1" noChangeArrowheads="1"/>
          </p:cNvSpPr>
          <p:nvPr>
            <p:ph type="body" idx="1"/>
          </p:nvPr>
        </p:nvSpPr>
        <p:spPr>
          <a:xfrm>
            <a:off x="376238" y="1557338"/>
            <a:ext cx="8443912" cy="4572000"/>
          </a:xfrm>
        </p:spPr>
        <p:txBody>
          <a:bodyPr/>
          <a:lstStyle/>
          <a:p>
            <a:pPr eaLnBrk="1" hangingPunct="1">
              <a:lnSpc>
                <a:spcPct val="125000"/>
              </a:lnSpc>
              <a:buFont typeface="Wingdings" panose="05000000000000000000" pitchFamily="2" charset="2"/>
              <a:buNone/>
            </a:pPr>
            <a:r>
              <a:rPr lang="zh-CN" altLang="en-US" sz="3300" dirty="0"/>
              <a:t>证明：</a:t>
            </a:r>
            <a:endParaRPr lang="zh-CN" altLang="en-US" sz="3300" dirty="0"/>
          </a:p>
          <a:p>
            <a:pPr eaLnBrk="1" hangingPunct="1">
              <a:lnSpc>
                <a:spcPct val="125000"/>
              </a:lnSpc>
              <a:buFont typeface="Wingdings" panose="05000000000000000000" pitchFamily="2" charset="2"/>
              <a:buNone/>
            </a:pPr>
            <a:r>
              <a:rPr lang="en-US" altLang="zh-CN" sz="3300" dirty="0"/>
              <a:t>P</a:t>
            </a:r>
            <a:r>
              <a:rPr lang="en-US" altLang="zh-CN" sz="3300" dirty="0">
                <a:sym typeface="Symbol" panose="05050102010706020507" pitchFamily="2" charset="2"/>
              </a:rPr>
              <a:t></a:t>
            </a:r>
            <a:r>
              <a:rPr lang="en-US" altLang="zh-CN" sz="3300" dirty="0"/>
              <a:t>Q = </a:t>
            </a:r>
            <a:r>
              <a:rPr lang="zh-CN" altLang="en-US" sz="3300" dirty="0">
                <a:sym typeface="Symbol" panose="05050102010706020507" pitchFamily="2" charset="2"/>
              </a:rPr>
              <a:t></a:t>
            </a:r>
            <a:r>
              <a:rPr lang="en-US" altLang="zh-CN" sz="3300" dirty="0">
                <a:sym typeface="Symbol" panose="05050102010706020507" pitchFamily="2" charset="2"/>
              </a:rPr>
              <a:t>(</a:t>
            </a:r>
            <a:r>
              <a:rPr lang="zh-CN" altLang="en-US" sz="3300" dirty="0">
                <a:sym typeface="Symbol" panose="05050102010706020507" pitchFamily="2" charset="2"/>
              </a:rPr>
              <a:t> </a:t>
            </a:r>
            <a:r>
              <a:rPr lang="en-US" altLang="zh-CN" sz="3300" dirty="0">
                <a:sym typeface="Symbol" panose="05050102010706020507" pitchFamily="2" charset="2"/>
              </a:rPr>
              <a:t>P  Q)</a:t>
            </a:r>
            <a:endParaRPr lang="en-US" altLang="zh-CN" sz="3300" dirty="0">
              <a:sym typeface="Symbol" panose="05050102010706020507" pitchFamily="2" charset="2"/>
            </a:endParaRPr>
          </a:p>
          <a:p>
            <a:pPr eaLnBrk="1" hangingPunct="1">
              <a:lnSpc>
                <a:spcPct val="125000"/>
              </a:lnSpc>
              <a:buFont typeface="Wingdings" panose="05000000000000000000" pitchFamily="2" charset="2"/>
              <a:buNone/>
            </a:pPr>
            <a:r>
              <a:rPr lang="en-US" altLang="zh-CN" sz="3300" dirty="0">
                <a:sym typeface="Symbol" panose="05050102010706020507" pitchFamily="2" charset="2"/>
              </a:rPr>
              <a:t>PQ = </a:t>
            </a:r>
            <a:r>
              <a:rPr lang="zh-CN" altLang="en-US" sz="3300" dirty="0">
                <a:sym typeface="Symbol" panose="05050102010706020507" pitchFamily="2" charset="2"/>
              </a:rPr>
              <a:t></a:t>
            </a:r>
            <a:r>
              <a:rPr lang="en-US" altLang="zh-CN" sz="3300" dirty="0">
                <a:sym typeface="Symbol" panose="05050102010706020507" pitchFamily="2" charset="2"/>
              </a:rPr>
              <a:t>P</a:t>
            </a:r>
            <a:r>
              <a:rPr lang="en-US" altLang="zh-CN" sz="3300" dirty="0"/>
              <a:t>Q= </a:t>
            </a:r>
            <a:r>
              <a:rPr lang="zh-CN" altLang="en-US" sz="3300" dirty="0">
                <a:sym typeface="Symbol" panose="05050102010706020507" pitchFamily="2" charset="2"/>
              </a:rPr>
              <a:t></a:t>
            </a:r>
            <a:r>
              <a:rPr lang="en-US" altLang="zh-CN" sz="3300" dirty="0">
                <a:sym typeface="Symbol" panose="05050102010706020507" pitchFamily="2" charset="2"/>
              </a:rPr>
              <a:t>(PQ)</a:t>
            </a:r>
            <a:endParaRPr lang="en-US" altLang="zh-CN" sz="3300" dirty="0">
              <a:sym typeface="Symbol" panose="05050102010706020507" pitchFamily="2" charset="2"/>
            </a:endParaRPr>
          </a:p>
          <a:p>
            <a:pPr eaLnBrk="1" hangingPunct="1">
              <a:lnSpc>
                <a:spcPct val="125000"/>
              </a:lnSpc>
              <a:buFont typeface="Wingdings" panose="05000000000000000000" pitchFamily="2" charset="2"/>
              <a:buNone/>
            </a:pPr>
            <a:r>
              <a:rPr lang="en-US" altLang="zh-CN" sz="3300" dirty="0">
                <a:sym typeface="Symbol" panose="05050102010706020507" pitchFamily="2" charset="2"/>
              </a:rPr>
              <a:t>PQ = (PQ) (QP) </a:t>
            </a:r>
            <a:endParaRPr lang="en-US" altLang="zh-CN" sz="3300" dirty="0">
              <a:sym typeface="Symbol" panose="05050102010706020507" pitchFamily="2" charset="2"/>
            </a:endParaRPr>
          </a:p>
          <a:p>
            <a:pPr eaLnBrk="1" hangingPunct="1">
              <a:lnSpc>
                <a:spcPct val="125000"/>
              </a:lnSpc>
              <a:buFont typeface="Wingdings" panose="05000000000000000000" pitchFamily="2" charset="2"/>
              <a:buNone/>
            </a:pPr>
            <a:r>
              <a:rPr lang="en-US" altLang="zh-CN" sz="3300" dirty="0">
                <a:sym typeface="Symbol" panose="05050102010706020507" pitchFamily="2" charset="2"/>
              </a:rPr>
              <a:t>           = (</a:t>
            </a:r>
            <a:r>
              <a:rPr lang="zh-CN" altLang="en-US" sz="3300" dirty="0">
                <a:sym typeface="Symbol" panose="05050102010706020507" pitchFamily="2" charset="2"/>
              </a:rPr>
              <a:t></a:t>
            </a:r>
            <a:r>
              <a:rPr lang="en-US" altLang="zh-CN" sz="3300" dirty="0">
                <a:sym typeface="Symbol" panose="05050102010706020507" pitchFamily="2" charset="2"/>
              </a:rPr>
              <a:t> P  Q) (</a:t>
            </a:r>
            <a:r>
              <a:rPr lang="zh-CN" altLang="en-US" sz="3300" dirty="0">
                <a:sym typeface="Symbol" panose="05050102010706020507" pitchFamily="2" charset="2"/>
              </a:rPr>
              <a:t></a:t>
            </a:r>
            <a:r>
              <a:rPr lang="en-US" altLang="zh-CN" sz="3300" dirty="0">
                <a:sym typeface="Symbol" panose="05050102010706020507" pitchFamily="2" charset="2"/>
              </a:rPr>
              <a:t> Q  P) </a:t>
            </a:r>
            <a:endParaRPr lang="en-US" altLang="zh-CN" sz="3300" dirty="0">
              <a:sym typeface="Symbol" panose="05050102010706020507" pitchFamily="2" charset="2"/>
            </a:endParaRPr>
          </a:p>
          <a:p>
            <a:pPr eaLnBrk="1" hangingPunct="1">
              <a:lnSpc>
                <a:spcPct val="125000"/>
              </a:lnSpc>
              <a:buFont typeface="Wingdings" panose="05000000000000000000" pitchFamily="2" charset="2"/>
              <a:buNone/>
            </a:pPr>
            <a:r>
              <a:rPr lang="en-US" altLang="zh-CN" sz="3300" dirty="0">
                <a:sym typeface="Symbol" panose="05050102010706020507" pitchFamily="2" charset="2"/>
              </a:rPr>
              <a:t>           = </a:t>
            </a:r>
            <a:r>
              <a:rPr lang="zh-CN" altLang="en-US" sz="3300" dirty="0">
                <a:sym typeface="Symbol" panose="05050102010706020507" pitchFamily="2" charset="2"/>
              </a:rPr>
              <a:t></a:t>
            </a:r>
            <a:r>
              <a:rPr lang="en-US" altLang="zh-CN" sz="3300" dirty="0">
                <a:sym typeface="Symbol" panose="05050102010706020507" pitchFamily="2" charset="2"/>
              </a:rPr>
              <a:t>(P  </a:t>
            </a:r>
            <a:r>
              <a:rPr lang="zh-CN" altLang="en-US" sz="3300" dirty="0">
                <a:sym typeface="Symbol" panose="05050102010706020507" pitchFamily="2" charset="2"/>
              </a:rPr>
              <a:t></a:t>
            </a:r>
            <a:r>
              <a:rPr lang="en-US" altLang="zh-CN" sz="3300" dirty="0">
                <a:sym typeface="Symbol" panose="05050102010706020507" pitchFamily="2" charset="2"/>
              </a:rPr>
              <a:t>Q) </a:t>
            </a:r>
            <a:r>
              <a:rPr lang="zh-CN" altLang="en-US" sz="3300" dirty="0">
                <a:sym typeface="Symbol" panose="05050102010706020507" pitchFamily="2" charset="2"/>
              </a:rPr>
              <a:t></a:t>
            </a:r>
            <a:r>
              <a:rPr lang="en-US" altLang="zh-CN" sz="3300" dirty="0">
                <a:sym typeface="Symbol" panose="05050102010706020507" pitchFamily="2" charset="2"/>
              </a:rPr>
              <a:t>(Q</a:t>
            </a:r>
            <a:r>
              <a:rPr lang="zh-CN" altLang="en-US" sz="3300" dirty="0">
                <a:sym typeface="Symbol" panose="05050102010706020507" pitchFamily="2" charset="2"/>
              </a:rPr>
              <a:t></a:t>
            </a:r>
            <a:r>
              <a:rPr lang="en-US" altLang="zh-CN" sz="3300" dirty="0">
                <a:sym typeface="Symbol" panose="05050102010706020507" pitchFamily="2" charset="2"/>
              </a:rPr>
              <a:t>P) </a:t>
            </a:r>
            <a:endParaRPr lang="en-US" altLang="zh-CN" sz="2000" dirty="0">
              <a:solidFill>
                <a:srgbClr val="FFFF00"/>
              </a:solidFill>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 calcmode="lin" valueType="num">
                                      <p:cBhvr additive="base">
                                        <p:cTn id="11"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 calcmode="lin" valueType="num">
                                      <p:cBhvr additive="base">
                                        <p:cTn id="15"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anim calcmode="lin" valueType="num">
                                      <p:cBhvr additive="base">
                                        <p:cTn id="23"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anim calcmode="lin" valueType="num">
                                      <p:cBhvr additive="base">
                                        <p:cTn id="27"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noChangeArrowheads="1"/>
          </p:cNvSpPr>
          <p:nvPr>
            <p:ph type="title"/>
          </p:nvPr>
        </p:nvSpPr>
        <p:spPr>
          <a:xfrm>
            <a:off x="395288" y="157163"/>
            <a:ext cx="7772400" cy="647700"/>
          </a:xfrm>
        </p:spPr>
        <p:txBody>
          <a:bodyPr/>
          <a:lstStyle/>
          <a:p>
            <a:r>
              <a:rPr lang="zh-CN" altLang="en-US" sz="3600" b="1">
                <a:latin typeface="Times New Roman" panose="02020603050405020304" pitchFamily="18" charset="0"/>
              </a:rPr>
              <a:t>证明 {</a:t>
            </a:r>
            <a:r>
              <a:rPr lang="zh-CN" altLang="en-US" sz="3600" b="1">
                <a:latin typeface="Times New Roman" panose="02020603050405020304" pitchFamily="18" charset="0"/>
                <a:sym typeface="Symbol" panose="05050102010706020507" pitchFamily="2" charset="2"/>
              </a:rPr>
              <a:t></a:t>
            </a:r>
            <a:r>
              <a:rPr lang="zh-CN" altLang="en-US" sz="3600" b="1">
                <a:latin typeface="Times New Roman" panose="02020603050405020304" pitchFamily="18" charset="0"/>
              </a:rPr>
              <a:t>，</a:t>
            </a:r>
            <a:r>
              <a:rPr lang="zh-CN" altLang="en-US" sz="3600">
                <a:sym typeface="Symbol" panose="05050102010706020507" pitchFamily="2" charset="2"/>
              </a:rPr>
              <a:t> </a:t>
            </a:r>
            <a:r>
              <a:rPr lang="zh-CN" altLang="en-US" sz="3600" b="1">
                <a:latin typeface="Times New Roman" panose="02020603050405020304" pitchFamily="18" charset="0"/>
              </a:rPr>
              <a:t>} 是完备集</a:t>
            </a:r>
            <a:endParaRPr lang="zh-CN" altLang="en-US" sz="3600"/>
          </a:p>
        </p:txBody>
      </p:sp>
      <p:sp>
        <p:nvSpPr>
          <p:cNvPr id="59395" name="内容占位符 2"/>
          <p:cNvSpPr>
            <a:spLocks noGrp="1" noChangeArrowheads="1"/>
          </p:cNvSpPr>
          <p:nvPr>
            <p:ph idx="1"/>
          </p:nvPr>
        </p:nvSpPr>
        <p:spPr>
          <a:xfrm>
            <a:off x="323850" y="981075"/>
            <a:ext cx="8424863" cy="4932363"/>
          </a:xfrm>
        </p:spPr>
        <p:txBody>
          <a:bodyPr/>
          <a:lstStyle/>
          <a:p>
            <a:r>
              <a:rPr lang="en-US" altLang="zh-CN" dirty="0"/>
              <a:t>P</a:t>
            </a:r>
            <a:r>
              <a:rPr lang="zh-CN" altLang="en-US" dirty="0">
                <a:sym typeface="Symbol" panose="05050102010706020507" pitchFamily="2" charset="2"/>
              </a:rPr>
              <a:t> </a:t>
            </a:r>
            <a:r>
              <a:rPr lang="en-US" altLang="zh-CN" dirty="0">
                <a:sym typeface="Symbol" panose="05050102010706020507" pitchFamily="2" charset="2"/>
              </a:rPr>
              <a:t>Q=</a:t>
            </a:r>
            <a:r>
              <a:rPr lang="zh-CN" altLang="en-US" dirty="0">
                <a:sym typeface="Symbol" panose="05050102010706020507" pitchFamily="2" charset="2"/>
              </a:rPr>
              <a:t></a:t>
            </a:r>
            <a:r>
              <a:rPr lang="en-US" altLang="zh-CN" dirty="0">
                <a:sym typeface="Symbol" panose="05050102010706020507" pitchFamily="2" charset="2"/>
              </a:rPr>
              <a:t>(</a:t>
            </a:r>
            <a:r>
              <a:rPr lang="zh-CN" altLang="en-US" dirty="0">
                <a:sym typeface="Symbol" panose="05050102010706020507" pitchFamily="2" charset="2"/>
              </a:rPr>
              <a:t></a:t>
            </a:r>
            <a:r>
              <a:rPr lang="en-US" altLang="zh-CN" dirty="0">
                <a:sym typeface="Symbol" panose="05050102010706020507" pitchFamily="2" charset="2"/>
              </a:rPr>
              <a:t> P </a:t>
            </a:r>
            <a:r>
              <a:rPr lang="zh-CN" altLang="en-US" dirty="0">
                <a:sym typeface="Symbol" panose="05050102010706020507" pitchFamily="2" charset="2"/>
              </a:rPr>
              <a:t></a:t>
            </a:r>
            <a:r>
              <a:rPr lang="en-US" altLang="zh-CN" dirty="0">
                <a:sym typeface="Symbol" panose="05050102010706020507" pitchFamily="2" charset="2"/>
              </a:rPr>
              <a:t>Q)</a:t>
            </a:r>
            <a:endParaRPr lang="en-US" altLang="zh-CN" dirty="0">
              <a:sym typeface="Symbol" panose="05050102010706020507" pitchFamily="2" charset="2"/>
            </a:endParaRPr>
          </a:p>
          <a:p>
            <a:r>
              <a:rPr lang="en-US" altLang="zh-CN" dirty="0">
                <a:sym typeface="Symbol" panose="05050102010706020507" pitchFamily="2" charset="2"/>
              </a:rPr>
              <a:t>P Q = </a:t>
            </a:r>
            <a:r>
              <a:rPr lang="zh-CN" altLang="en-US" dirty="0">
                <a:sym typeface="Symbol" panose="05050102010706020507" pitchFamily="2" charset="2"/>
              </a:rPr>
              <a:t></a:t>
            </a:r>
            <a:r>
              <a:rPr lang="en-US" altLang="zh-CN" dirty="0">
                <a:sym typeface="Symbol" panose="05050102010706020507" pitchFamily="2" charset="2"/>
              </a:rPr>
              <a:t> P </a:t>
            </a:r>
            <a:r>
              <a:rPr lang="zh-CN" altLang="en-US" dirty="0">
                <a:sym typeface="Symbol" panose="05050102010706020507" pitchFamily="2" charset="2"/>
              </a:rPr>
              <a:t></a:t>
            </a:r>
            <a:r>
              <a:rPr lang="en-US" altLang="zh-CN" dirty="0">
                <a:sym typeface="Symbol" panose="05050102010706020507" pitchFamily="2" charset="2"/>
              </a:rPr>
              <a:t>Q</a:t>
            </a:r>
            <a:endParaRPr lang="en-US" altLang="zh-CN" dirty="0">
              <a:sym typeface="Symbol" panose="05050102010706020507" pitchFamily="2" charset="2"/>
            </a:endParaRPr>
          </a:p>
          <a:p>
            <a:r>
              <a:rPr lang="en-US" altLang="zh-CN" dirty="0">
                <a:sym typeface="Symbol" panose="05050102010706020507" pitchFamily="2" charset="2"/>
              </a:rPr>
              <a:t>PQ = (PQ) (QP) </a:t>
            </a:r>
            <a:endParaRPr lang="en-US" altLang="zh-CN" dirty="0">
              <a:sym typeface="Symbol" panose="05050102010706020507" pitchFamily="2" charset="2"/>
            </a:endParaRPr>
          </a:p>
          <a:p>
            <a:pPr eaLnBrk="1" hangingPunct="1">
              <a:lnSpc>
                <a:spcPct val="125000"/>
              </a:lnSpc>
              <a:buFont typeface="Wingdings" panose="05000000000000000000" pitchFamily="2" charset="2"/>
              <a:buNone/>
            </a:pPr>
            <a:r>
              <a:rPr lang="en-US" altLang="zh-CN" dirty="0">
                <a:sym typeface="Symbol" panose="05050102010706020507" pitchFamily="2" charset="2"/>
              </a:rPr>
              <a:t>           = </a:t>
            </a:r>
            <a:r>
              <a:rPr lang="en-US" altLang="zh-CN" dirty="0">
                <a:solidFill>
                  <a:schemeClr val="tx2"/>
                </a:solidFill>
                <a:sym typeface="Symbol" panose="05050102010706020507" pitchFamily="2" charset="2"/>
              </a:rPr>
              <a:t>(</a:t>
            </a:r>
            <a:r>
              <a:rPr lang="zh-CN" altLang="en-US" dirty="0">
                <a:solidFill>
                  <a:schemeClr val="tx2"/>
                </a:solidFill>
                <a:sym typeface="Symbol" panose="05050102010706020507" pitchFamily="2" charset="2"/>
              </a:rPr>
              <a:t></a:t>
            </a:r>
            <a:r>
              <a:rPr lang="en-US" altLang="zh-CN" dirty="0">
                <a:solidFill>
                  <a:schemeClr val="tx2"/>
                </a:solidFill>
                <a:sym typeface="Symbol" panose="05050102010706020507" pitchFamily="2" charset="2"/>
              </a:rPr>
              <a:t> P  Q) </a:t>
            </a:r>
            <a:r>
              <a:rPr lang="en-US" altLang="zh-CN" dirty="0">
                <a:sym typeface="Symbol" panose="05050102010706020507" pitchFamily="2" charset="2"/>
              </a:rPr>
              <a:t></a:t>
            </a:r>
            <a:r>
              <a:rPr lang="en-US" altLang="zh-CN" dirty="0">
                <a:solidFill>
                  <a:schemeClr val="tx2"/>
                </a:solidFill>
                <a:sym typeface="Symbol" panose="05050102010706020507" pitchFamily="2" charset="2"/>
              </a:rPr>
              <a:t>(</a:t>
            </a:r>
            <a:r>
              <a:rPr lang="zh-CN" altLang="en-US" dirty="0">
                <a:solidFill>
                  <a:schemeClr val="tx2"/>
                </a:solidFill>
                <a:sym typeface="Symbol" panose="05050102010706020507" pitchFamily="2" charset="2"/>
              </a:rPr>
              <a:t></a:t>
            </a:r>
            <a:r>
              <a:rPr lang="en-US" altLang="zh-CN" dirty="0">
                <a:solidFill>
                  <a:schemeClr val="tx2"/>
                </a:solidFill>
                <a:sym typeface="Symbol" panose="05050102010706020507" pitchFamily="2" charset="2"/>
              </a:rPr>
              <a:t> Q  P)</a:t>
            </a:r>
            <a:endParaRPr lang="en-US" altLang="zh-CN" dirty="0">
              <a:solidFill>
                <a:schemeClr val="tx2"/>
              </a:solidFill>
              <a:sym typeface="Symbol" panose="05050102010706020507" pitchFamily="2" charset="2"/>
            </a:endParaRPr>
          </a:p>
          <a:p>
            <a:pPr eaLnBrk="1" hangingPunct="1">
              <a:lnSpc>
                <a:spcPct val="125000"/>
              </a:lnSpc>
              <a:buFont typeface="Wingdings" panose="05000000000000000000" pitchFamily="2" charset="2"/>
              <a:buNone/>
            </a:pPr>
            <a:r>
              <a:rPr lang="en-US" altLang="zh-CN" dirty="0">
                <a:sym typeface="Symbol" panose="05050102010706020507" pitchFamily="2" charset="2"/>
              </a:rPr>
              <a:t>           =</a:t>
            </a:r>
            <a:r>
              <a:rPr lang="zh-CN" altLang="en-US" dirty="0">
                <a:sym typeface="Symbol" panose="05050102010706020507" pitchFamily="2" charset="2"/>
              </a:rPr>
              <a:t></a:t>
            </a:r>
            <a:r>
              <a:rPr lang="en-US" altLang="zh-CN" dirty="0">
                <a:sym typeface="Symbol" panose="05050102010706020507" pitchFamily="2" charset="2"/>
              </a:rPr>
              <a:t>(</a:t>
            </a:r>
            <a:r>
              <a:rPr lang="zh-CN" altLang="en-US" dirty="0">
                <a:sym typeface="Symbol" panose="05050102010706020507" pitchFamily="2" charset="2"/>
              </a:rPr>
              <a:t></a:t>
            </a:r>
            <a:r>
              <a:rPr lang="en-US" altLang="zh-CN" dirty="0">
                <a:sym typeface="Symbol" panose="05050102010706020507" pitchFamily="2" charset="2"/>
              </a:rPr>
              <a:t>(</a:t>
            </a:r>
            <a:r>
              <a:rPr lang="zh-CN" altLang="en-US" dirty="0">
                <a:sym typeface="Symbol" panose="05050102010706020507" pitchFamily="2" charset="2"/>
              </a:rPr>
              <a:t></a:t>
            </a:r>
            <a:r>
              <a:rPr lang="en-US" altLang="zh-CN" dirty="0">
                <a:sym typeface="Symbol" panose="05050102010706020507" pitchFamily="2" charset="2"/>
              </a:rPr>
              <a:t> P  Q) </a:t>
            </a:r>
            <a:r>
              <a:rPr lang="zh-CN" altLang="en-US" dirty="0">
                <a:sym typeface="Symbol" panose="05050102010706020507" pitchFamily="2" charset="2"/>
              </a:rPr>
              <a:t></a:t>
            </a:r>
            <a:r>
              <a:rPr lang="en-US" altLang="zh-CN" dirty="0">
                <a:sym typeface="Symbol" panose="05050102010706020507" pitchFamily="2" charset="2"/>
              </a:rPr>
              <a:t>(</a:t>
            </a:r>
            <a:r>
              <a:rPr lang="zh-CN" altLang="en-US" dirty="0">
                <a:sym typeface="Symbol" panose="05050102010706020507" pitchFamily="2" charset="2"/>
              </a:rPr>
              <a:t></a:t>
            </a:r>
            <a:r>
              <a:rPr lang="en-US" altLang="zh-CN" dirty="0">
                <a:sym typeface="Symbol" panose="05050102010706020507" pitchFamily="2" charset="2"/>
              </a:rPr>
              <a:t> Q  P))</a:t>
            </a:r>
            <a:endParaRPr lang="en-US" altLang="zh-CN" dirty="0">
              <a:sym typeface="Symbol" panose="05050102010706020507" pitchFamily="2" charset="2"/>
            </a:endParaRPr>
          </a:p>
          <a:p>
            <a:endParaRPr lang="zh-CN" altLang="en-US"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9395">
                                            <p:txEl>
                                              <p:pRg st="3" end="3"/>
                                            </p:txEl>
                                          </p:spTgt>
                                        </p:tgtEl>
                                        <p:attrNameLst>
                                          <p:attrName>style.visibility</p:attrName>
                                        </p:attrNameLst>
                                      </p:cBhvr>
                                      <p:to>
                                        <p:strVal val="visible"/>
                                      </p:to>
                                    </p:set>
                                    <p:anim calcmode="lin" valueType="num">
                                      <p:cBhvr additive="base">
                                        <p:cTn id="23"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 calcmode="lin" valueType="num">
                                      <p:cBhvr additive="base">
                                        <p:cTn id="27"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noChangeArrowheads="1"/>
          </p:cNvSpPr>
          <p:nvPr>
            <p:ph type="title"/>
          </p:nvPr>
        </p:nvSpPr>
        <p:spPr>
          <a:xfrm>
            <a:off x="323850" y="333375"/>
            <a:ext cx="7772400" cy="646113"/>
          </a:xfrm>
        </p:spPr>
        <p:txBody>
          <a:bodyPr/>
          <a:lstStyle/>
          <a:p>
            <a:r>
              <a:rPr lang="zh-CN" altLang="en-US" sz="3600" b="1">
                <a:latin typeface="Times New Roman" panose="02020603050405020304" pitchFamily="18" charset="0"/>
              </a:rPr>
              <a:t>证明 {</a:t>
            </a:r>
            <a:r>
              <a:rPr lang="zh-CN" altLang="en-US" sz="3600" b="1">
                <a:latin typeface="Times New Roman" panose="02020603050405020304" pitchFamily="18" charset="0"/>
                <a:sym typeface="Symbol" panose="05050102010706020507" pitchFamily="2" charset="2"/>
              </a:rPr>
              <a:t></a:t>
            </a:r>
            <a:r>
              <a:rPr lang="zh-CN" altLang="en-US" sz="3600" b="1">
                <a:latin typeface="Times New Roman" panose="02020603050405020304" pitchFamily="18" charset="0"/>
              </a:rPr>
              <a:t>，</a:t>
            </a:r>
            <a:r>
              <a:rPr lang="zh-CN" altLang="en-US" sz="3600">
                <a:sym typeface="Symbol" panose="05050102010706020507" pitchFamily="2" charset="2"/>
              </a:rPr>
              <a:t> </a:t>
            </a:r>
            <a:r>
              <a:rPr lang="en-US" altLang="zh-CN" sz="3600">
                <a:sym typeface="Symbol" panose="05050102010706020507" pitchFamily="2" charset="2"/>
              </a:rPr>
              <a:t></a:t>
            </a:r>
            <a:r>
              <a:rPr lang="zh-CN" altLang="en-US" sz="3600" b="1">
                <a:latin typeface="Times New Roman" panose="02020603050405020304" pitchFamily="18" charset="0"/>
              </a:rPr>
              <a:t>} 是完备集</a:t>
            </a:r>
            <a:endParaRPr lang="zh-CN" altLang="en-US" sz="3600"/>
          </a:p>
        </p:txBody>
      </p:sp>
      <p:sp>
        <p:nvSpPr>
          <p:cNvPr id="60419" name="内容占位符 2"/>
          <p:cNvSpPr>
            <a:spLocks noGrp="1" noChangeArrowheads="1"/>
          </p:cNvSpPr>
          <p:nvPr>
            <p:ph idx="1"/>
          </p:nvPr>
        </p:nvSpPr>
        <p:spPr>
          <a:xfrm>
            <a:off x="395288" y="1268413"/>
            <a:ext cx="8280400" cy="4572000"/>
          </a:xfrm>
        </p:spPr>
        <p:txBody>
          <a:bodyPr/>
          <a:lstStyle/>
          <a:p>
            <a:r>
              <a:rPr lang="en-US" altLang="zh-CN" dirty="0"/>
              <a:t>P</a:t>
            </a:r>
            <a:r>
              <a:rPr lang="en-US" altLang="zh-CN" dirty="0">
                <a:sym typeface="Symbol" panose="05050102010706020507" pitchFamily="2" charset="2"/>
              </a:rPr>
              <a:t></a:t>
            </a:r>
            <a:r>
              <a:rPr lang="en-US" altLang="zh-CN" dirty="0"/>
              <a:t>Q =  </a:t>
            </a:r>
            <a:r>
              <a:rPr lang="zh-CN" altLang="en-US" dirty="0">
                <a:sym typeface="Symbol" panose="05050102010706020507" pitchFamily="2" charset="2"/>
              </a:rPr>
              <a:t></a:t>
            </a:r>
            <a:r>
              <a:rPr lang="en-US" altLang="zh-CN" dirty="0">
                <a:sym typeface="Symbol" panose="05050102010706020507" pitchFamily="2" charset="2"/>
              </a:rPr>
              <a:t>PQ</a:t>
            </a:r>
            <a:endParaRPr lang="en-US" altLang="zh-CN" dirty="0">
              <a:sym typeface="Symbol" panose="05050102010706020507" pitchFamily="2" charset="2"/>
            </a:endParaRPr>
          </a:p>
          <a:p>
            <a:r>
              <a:rPr lang="en-US" altLang="zh-CN" dirty="0"/>
              <a:t>P</a:t>
            </a:r>
            <a:r>
              <a:rPr lang="zh-CN" altLang="en-US" dirty="0">
                <a:sym typeface="Symbol" panose="05050102010706020507" pitchFamily="2" charset="2"/>
              </a:rPr>
              <a:t> </a:t>
            </a:r>
            <a:r>
              <a:rPr lang="en-US" altLang="zh-CN" dirty="0">
                <a:sym typeface="Symbol" panose="05050102010706020507" pitchFamily="2" charset="2"/>
              </a:rPr>
              <a:t>Q=</a:t>
            </a:r>
            <a:r>
              <a:rPr lang="zh-CN" altLang="en-US" dirty="0">
                <a:sym typeface="Symbol" panose="05050102010706020507" pitchFamily="2" charset="2"/>
              </a:rPr>
              <a:t></a:t>
            </a:r>
            <a:r>
              <a:rPr lang="en-US" altLang="zh-CN" dirty="0">
                <a:sym typeface="Symbol" panose="05050102010706020507" pitchFamily="2" charset="2"/>
              </a:rPr>
              <a:t>(</a:t>
            </a:r>
            <a:r>
              <a:rPr lang="zh-CN" altLang="en-US" dirty="0">
                <a:sym typeface="Symbol" panose="05050102010706020507" pitchFamily="2" charset="2"/>
              </a:rPr>
              <a:t></a:t>
            </a:r>
            <a:r>
              <a:rPr lang="en-US" altLang="zh-CN" dirty="0">
                <a:sym typeface="Symbol" panose="05050102010706020507" pitchFamily="2" charset="2"/>
              </a:rPr>
              <a:t> P </a:t>
            </a:r>
            <a:r>
              <a:rPr lang="zh-CN" altLang="en-US" dirty="0">
                <a:sym typeface="Symbol" panose="05050102010706020507" pitchFamily="2" charset="2"/>
              </a:rPr>
              <a:t></a:t>
            </a:r>
            <a:r>
              <a:rPr lang="en-US" altLang="zh-CN" dirty="0">
                <a:sym typeface="Symbol" panose="05050102010706020507" pitchFamily="2" charset="2"/>
              </a:rPr>
              <a:t>Q)</a:t>
            </a:r>
            <a:endParaRPr lang="en-US" altLang="zh-CN" dirty="0">
              <a:sym typeface="Symbol" panose="05050102010706020507" pitchFamily="2" charset="2"/>
            </a:endParaRPr>
          </a:p>
          <a:p>
            <a:pPr>
              <a:buFont typeface="Wingdings" panose="05000000000000000000" pitchFamily="2" charset="2"/>
              <a:buNone/>
            </a:pPr>
            <a:r>
              <a:rPr lang="en-US" altLang="zh-CN" dirty="0">
                <a:sym typeface="Symbol" panose="05050102010706020507" pitchFamily="2" charset="2"/>
              </a:rPr>
              <a:t>            =</a:t>
            </a:r>
            <a:r>
              <a:rPr lang="zh-CN" altLang="en-US" dirty="0">
                <a:sym typeface="Symbol" panose="05050102010706020507" pitchFamily="2" charset="2"/>
              </a:rPr>
              <a:t></a:t>
            </a:r>
            <a:r>
              <a:rPr lang="en-US" altLang="zh-CN" dirty="0">
                <a:sym typeface="Symbol" panose="05050102010706020507" pitchFamily="2" charset="2"/>
              </a:rPr>
              <a:t>( P    </a:t>
            </a:r>
            <a:r>
              <a:rPr lang="zh-CN" altLang="en-US" dirty="0">
                <a:sym typeface="Symbol" panose="05050102010706020507" pitchFamily="2" charset="2"/>
              </a:rPr>
              <a:t></a:t>
            </a:r>
            <a:r>
              <a:rPr lang="en-US" altLang="zh-CN" dirty="0">
                <a:sym typeface="Symbol" panose="05050102010706020507" pitchFamily="2" charset="2"/>
              </a:rPr>
              <a:t>Q )</a:t>
            </a:r>
            <a:endParaRPr lang="en-US" altLang="zh-CN" dirty="0">
              <a:sym typeface="Symbol" panose="05050102010706020507" pitchFamily="2" charset="2"/>
            </a:endParaRPr>
          </a:p>
          <a:p>
            <a:pPr>
              <a:buFont typeface="Wingdings" panose="05000000000000000000" pitchFamily="2" charset="2"/>
              <a:buNone/>
            </a:pPr>
            <a:r>
              <a:rPr lang="en-US" altLang="zh-CN" dirty="0">
                <a:sym typeface="Symbol" panose="05050102010706020507" pitchFamily="2" charset="2"/>
              </a:rPr>
              <a:t>   PQ =  </a:t>
            </a:r>
            <a:r>
              <a:rPr lang="en-US" altLang="zh-CN" dirty="0">
                <a:solidFill>
                  <a:schemeClr val="tx2"/>
                </a:solidFill>
                <a:sym typeface="Symbol" panose="05050102010706020507" pitchFamily="2" charset="2"/>
              </a:rPr>
              <a:t>(PQ)</a:t>
            </a:r>
            <a:r>
              <a:rPr lang="en-US" altLang="zh-CN" dirty="0">
                <a:sym typeface="Symbol" panose="05050102010706020507" pitchFamily="2" charset="2"/>
              </a:rPr>
              <a:t> </a:t>
            </a:r>
            <a:r>
              <a:rPr lang="en-US" altLang="zh-CN" dirty="0">
                <a:solidFill>
                  <a:schemeClr val="tx2"/>
                </a:solidFill>
                <a:sym typeface="Symbol" panose="05050102010706020507" pitchFamily="2" charset="2"/>
              </a:rPr>
              <a:t>(QP) </a:t>
            </a:r>
            <a:endParaRPr lang="en-US" altLang="zh-CN" dirty="0">
              <a:solidFill>
                <a:schemeClr val="tx2"/>
              </a:solidFill>
              <a:sym typeface="Symbol" panose="05050102010706020507" pitchFamily="2" charset="2"/>
            </a:endParaRPr>
          </a:p>
          <a:p>
            <a:pPr>
              <a:buFont typeface="Wingdings" panose="05000000000000000000" pitchFamily="2" charset="2"/>
              <a:buNone/>
            </a:pPr>
            <a:r>
              <a:rPr lang="en-US" altLang="zh-CN" dirty="0">
                <a:sym typeface="Symbol" panose="05050102010706020507" pitchFamily="2" charset="2"/>
              </a:rPr>
              <a:t>              =</a:t>
            </a:r>
            <a:r>
              <a:rPr lang="zh-CN" altLang="en-US" dirty="0">
                <a:sym typeface="Symbol" panose="05050102010706020507" pitchFamily="2" charset="2"/>
              </a:rPr>
              <a:t></a:t>
            </a:r>
            <a:r>
              <a:rPr lang="en-US" altLang="zh-CN" dirty="0">
                <a:sym typeface="Symbol" panose="05050102010706020507" pitchFamily="2" charset="2"/>
              </a:rPr>
              <a:t>((PQ) </a:t>
            </a:r>
            <a:r>
              <a:rPr lang="zh-CN" altLang="en-US" dirty="0">
                <a:sym typeface="Symbol" panose="05050102010706020507" pitchFamily="2" charset="2"/>
              </a:rPr>
              <a:t></a:t>
            </a:r>
            <a:r>
              <a:rPr lang="en-US" altLang="zh-CN" dirty="0">
                <a:sym typeface="Symbol" panose="05050102010706020507" pitchFamily="2" charset="2"/>
              </a:rPr>
              <a:t>(QP) )</a:t>
            </a:r>
            <a:endParaRPr lang="en-US" altLang="zh-CN" dirty="0">
              <a:sym typeface="Symbol" panose="05050102010706020507" pitchFamily="2" charset="2"/>
            </a:endParaRPr>
          </a:p>
          <a:p>
            <a:pPr>
              <a:buFont typeface="Wingdings" panose="05000000000000000000" pitchFamily="2" charset="2"/>
              <a:buNone/>
            </a:pPr>
            <a:r>
              <a:rPr lang="en-US" altLang="zh-CN" dirty="0">
                <a:sym typeface="Symbol" panose="05050102010706020507" pitchFamily="2" charset="2"/>
              </a:rPr>
              <a:t>    </a:t>
            </a:r>
            <a:endParaRPr lang="en-US" altLang="zh-CN" dirty="0">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0419">
                                            <p:txEl>
                                              <p:pRg st="3" end="3"/>
                                            </p:txEl>
                                          </p:spTgt>
                                        </p:tgtEl>
                                        <p:attrNameLst>
                                          <p:attrName>style.visibility</p:attrName>
                                        </p:attrNameLst>
                                      </p:cBhvr>
                                      <p:to>
                                        <p:strVal val="visible"/>
                                      </p:to>
                                    </p:set>
                                    <p:anim calcmode="lin" valueType="num">
                                      <p:cBhvr additive="base">
                                        <p:cTn id="23"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 calcmode="lin" valueType="num">
                                      <p:cBhvr additive="base">
                                        <p:cTn id="27"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pRg st="5" end="5"/>
                                            </p:txEl>
                                          </p:spTgt>
                                        </p:tgtEl>
                                        <p:attrNameLst>
                                          <p:attrName>style.visibility</p:attrName>
                                        </p:attrNameLst>
                                      </p:cBhvr>
                                      <p:to>
                                        <p:strVal val="visible"/>
                                      </p:to>
                                    </p:set>
                                    <p:anim calcmode="lin" valueType="num">
                                      <p:cBhvr additive="base">
                                        <p:cTn id="31"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76200" y="393700"/>
            <a:ext cx="7772400" cy="646113"/>
          </a:xfrm>
        </p:spPr>
        <p:txBody>
          <a:bodyPr/>
          <a:lstStyle/>
          <a:p>
            <a:pPr eaLnBrk="1" hangingPunct="1"/>
            <a:r>
              <a:rPr lang="zh-CN" altLang="en-US" sz="3600" b="1"/>
              <a:t>定义</a:t>
            </a:r>
            <a:r>
              <a:rPr lang="en-US" altLang="zh-CN" sz="3600" b="1">
                <a:latin typeface="Times New Roman" panose="02020603050405020304" pitchFamily="18" charset="0"/>
              </a:rPr>
              <a:t>3</a:t>
            </a:r>
            <a:r>
              <a:rPr lang="zh-CN" altLang="en-US" sz="3600" b="1">
                <a:latin typeface="Times New Roman" panose="02020603050405020304" pitchFamily="18" charset="0"/>
              </a:rPr>
              <a:t>.</a:t>
            </a:r>
            <a:r>
              <a:rPr lang="en-US" altLang="zh-CN" sz="3600" b="1">
                <a:latin typeface="Times New Roman" panose="02020603050405020304" pitchFamily="18" charset="0"/>
              </a:rPr>
              <a:t>1</a:t>
            </a:r>
            <a:r>
              <a:rPr lang="zh-CN" altLang="en-US" sz="3600" b="1">
                <a:latin typeface="Times New Roman" panose="02020603050405020304" pitchFamily="18" charset="0"/>
              </a:rPr>
              <a:t>.</a:t>
            </a:r>
            <a:r>
              <a:rPr lang="en-US" altLang="zh-CN" sz="3600" b="1">
                <a:latin typeface="Times New Roman" panose="02020603050405020304" pitchFamily="18" charset="0"/>
              </a:rPr>
              <a:t>1</a:t>
            </a:r>
            <a:r>
              <a:rPr lang="zh-CN" altLang="en-US" sz="3600" b="1">
                <a:latin typeface="Times New Roman" panose="02020603050405020304" pitchFamily="18" charset="0"/>
              </a:rPr>
              <a:t>3 </a:t>
            </a:r>
            <a:r>
              <a:rPr lang="zh-CN" altLang="en-US" sz="3600" b="1"/>
              <a:t>与非式</a:t>
            </a:r>
            <a:endParaRPr lang="zh-CN" altLang="en-US" sz="3600" b="1"/>
          </a:p>
        </p:txBody>
      </p:sp>
      <p:sp>
        <p:nvSpPr>
          <p:cNvPr id="103426" name="Rectangle 3"/>
          <p:cNvSpPr>
            <a:spLocks noGrp="1" noChangeArrowheads="1"/>
          </p:cNvSpPr>
          <p:nvPr>
            <p:ph type="body" idx="1"/>
          </p:nvPr>
        </p:nvSpPr>
        <p:spPr>
          <a:xfrm>
            <a:off x="395288" y="1371600"/>
            <a:ext cx="8424862" cy="4800600"/>
          </a:xfrm>
        </p:spPr>
        <p:txBody>
          <a:bodyPr/>
          <a:lstStyle/>
          <a:p>
            <a:pPr marL="0" indent="0" algn="just" eaLnBrk="1" hangingPunct="1">
              <a:lnSpc>
                <a:spcPct val="125000"/>
              </a:lnSpc>
              <a:spcBef>
                <a:spcPct val="50000"/>
              </a:spcBef>
              <a:tabLst>
                <a:tab pos="1149350" algn="l"/>
                <a:tab pos="1995170" algn="l"/>
              </a:tabLst>
            </a:pPr>
            <a:r>
              <a:rPr lang="zh-CN" altLang="en-US" sz="3300" dirty="0"/>
              <a:t>设</a:t>
            </a:r>
            <a:r>
              <a:rPr lang="en-US" altLang="zh-CN" sz="3300" dirty="0"/>
              <a:t>P，Q</a:t>
            </a:r>
            <a:r>
              <a:rPr lang="zh-CN" altLang="en-US" sz="3300" dirty="0"/>
              <a:t>是两个命题，命题 “</a:t>
            </a:r>
            <a:r>
              <a:rPr lang="en-US" altLang="zh-CN" sz="3300" dirty="0"/>
              <a:t>P</a:t>
            </a:r>
            <a:r>
              <a:rPr lang="zh-CN" altLang="en-US" sz="3300" dirty="0"/>
              <a:t>与</a:t>
            </a:r>
            <a:r>
              <a:rPr lang="en-US" altLang="zh-CN" sz="3300" dirty="0"/>
              <a:t>Q</a:t>
            </a:r>
            <a:r>
              <a:rPr lang="zh-CN" altLang="en-US" sz="3300" dirty="0"/>
              <a:t>的否定”称为</a:t>
            </a:r>
            <a:r>
              <a:rPr lang="en-US" altLang="zh-CN" sz="3300" dirty="0"/>
              <a:t>P</a:t>
            </a:r>
            <a:r>
              <a:rPr lang="zh-CN" altLang="en-US" sz="3300" dirty="0"/>
              <a:t>与</a:t>
            </a:r>
            <a:r>
              <a:rPr lang="en-US" altLang="zh-CN" sz="3300" dirty="0"/>
              <a:t>Q</a:t>
            </a:r>
            <a:r>
              <a:rPr lang="zh-CN" altLang="en-US" sz="3300" dirty="0"/>
              <a:t>的与非式，记作</a:t>
            </a:r>
            <a:r>
              <a:rPr lang="en-US" altLang="zh-CN" sz="3300" dirty="0"/>
              <a:t>P</a:t>
            </a:r>
            <a:r>
              <a:rPr lang="en-US" altLang="zh-CN" sz="3300" dirty="0">
                <a:sym typeface="Symbol" panose="05050102010706020507" pitchFamily="2" charset="2"/>
              </a:rPr>
              <a:t></a:t>
            </a:r>
            <a:r>
              <a:rPr lang="en-US" altLang="zh-CN" sz="3300" dirty="0"/>
              <a:t>Q。 “</a:t>
            </a:r>
            <a:r>
              <a:rPr lang="en-US" altLang="zh-CN" sz="3300" dirty="0">
                <a:sym typeface="Symbol" panose="05050102010706020507" pitchFamily="2" charset="2"/>
              </a:rPr>
              <a:t>”</a:t>
            </a:r>
            <a:r>
              <a:rPr lang="zh-CN" altLang="en-US" sz="3300" dirty="0"/>
              <a:t>称作</a:t>
            </a:r>
            <a:r>
              <a:rPr lang="zh-CN" altLang="en-US" sz="3300" dirty="0">
                <a:solidFill>
                  <a:schemeClr val="tx2"/>
                </a:solidFill>
              </a:rPr>
              <a:t>与非</a:t>
            </a:r>
            <a:r>
              <a:rPr lang="zh-CN" altLang="en-US" sz="3300" dirty="0"/>
              <a:t>联结词</a:t>
            </a:r>
            <a:r>
              <a:rPr lang="zh-CN" altLang="en-US" sz="3300" dirty="0">
                <a:ea typeface="黑体" panose="02010609060101010101" pitchFamily="49" charset="-122"/>
              </a:rPr>
              <a:t>。 </a:t>
            </a:r>
            <a:endParaRPr lang="zh-CN" altLang="en-US" sz="3300" dirty="0">
              <a:ea typeface="黑体" panose="02010609060101010101" pitchFamily="49" charset="-122"/>
            </a:endParaRPr>
          </a:p>
          <a:p>
            <a:pPr marL="0" indent="0" algn="just" eaLnBrk="1" hangingPunct="1">
              <a:lnSpc>
                <a:spcPct val="125000"/>
              </a:lnSpc>
              <a:spcBef>
                <a:spcPct val="50000"/>
              </a:spcBef>
              <a:buFont typeface="Wingdings" panose="05000000000000000000" pitchFamily="2" charset="2"/>
              <a:buNone/>
              <a:tabLst>
                <a:tab pos="1149350" algn="l"/>
                <a:tab pos="1995170" algn="l"/>
              </a:tabLst>
            </a:pPr>
            <a:r>
              <a:rPr lang="zh-CN" altLang="en-US" sz="3300" dirty="0"/>
              <a:t>真值规定</a:t>
            </a:r>
            <a:r>
              <a:rPr lang="en-US" altLang="zh-CN" sz="3300" dirty="0"/>
              <a:t>:</a:t>
            </a:r>
            <a:r>
              <a:rPr lang="en-US" altLang="zh-CN" sz="3300" dirty="0">
                <a:ea typeface="黑体" panose="02010609060101010101" pitchFamily="49" charset="-122"/>
              </a:rPr>
              <a:t>P</a:t>
            </a:r>
            <a:r>
              <a:rPr lang="en-US" altLang="zh-CN" sz="3300" dirty="0">
                <a:ea typeface="黑体" panose="02010609060101010101" pitchFamily="49" charset="-122"/>
                <a:sym typeface="Symbol" panose="05050102010706020507" pitchFamily="2" charset="2"/>
              </a:rPr>
              <a:t></a:t>
            </a:r>
            <a:r>
              <a:rPr lang="en-US" altLang="zh-CN" sz="3300" dirty="0">
                <a:ea typeface="黑体" panose="02010609060101010101" pitchFamily="49" charset="-122"/>
              </a:rPr>
              <a:t>Q</a:t>
            </a:r>
            <a:r>
              <a:rPr lang="zh-CN" altLang="en-US" sz="3300" dirty="0"/>
              <a:t>为真 </a:t>
            </a:r>
            <a:r>
              <a:rPr lang="en-US" altLang="zh-CN" sz="3300" dirty="0" err="1"/>
              <a:t>iff</a:t>
            </a:r>
            <a:r>
              <a:rPr lang="en-US" altLang="zh-CN" sz="3300" dirty="0"/>
              <a:t> P,Q</a:t>
            </a:r>
            <a:r>
              <a:rPr lang="zh-CN" altLang="en-US" sz="3300" dirty="0"/>
              <a:t>不同时为真。</a:t>
            </a:r>
            <a:endParaRPr lang="zh-CN" altLang="en-US" sz="3300" dirty="0"/>
          </a:p>
          <a:p>
            <a:pPr marL="0" indent="0" algn="just" eaLnBrk="1" hangingPunct="1">
              <a:lnSpc>
                <a:spcPct val="125000"/>
              </a:lnSpc>
              <a:spcBef>
                <a:spcPct val="50000"/>
              </a:spcBef>
              <a:tabLst>
                <a:tab pos="1149350" algn="l"/>
                <a:tab pos="1995170" algn="l"/>
              </a:tabLst>
            </a:pPr>
            <a:r>
              <a:rPr lang="zh-CN" altLang="en-US" sz="3300" dirty="0">
                <a:latin typeface="宋体" panose="02010600030101010101" pitchFamily="2" charset="-122"/>
              </a:rPr>
              <a:t>由定义可知：</a:t>
            </a:r>
            <a:r>
              <a:rPr lang="zh-CN" altLang="en-US" sz="3300" dirty="0"/>
              <a:t>  </a:t>
            </a:r>
            <a:r>
              <a:rPr lang="en-US" altLang="zh-CN" sz="3300" dirty="0"/>
              <a:t>P</a:t>
            </a:r>
            <a:r>
              <a:rPr lang="en-US" altLang="zh-CN" sz="3300" dirty="0">
                <a:sym typeface="Symbol" panose="05050102010706020507" pitchFamily="2" charset="2"/>
              </a:rPr>
              <a:t></a:t>
            </a:r>
            <a:r>
              <a:rPr lang="en-US" altLang="zh-CN" sz="3300" dirty="0"/>
              <a:t>Q=</a:t>
            </a:r>
            <a:r>
              <a:rPr lang="en-US" altLang="zh-CN" sz="3300" dirty="0">
                <a:sym typeface="Symbol" panose="05050102010706020507" pitchFamily="2" charset="2"/>
              </a:rPr>
              <a:t></a:t>
            </a:r>
            <a:r>
              <a:rPr lang="en-US" altLang="zh-CN" sz="3300" dirty="0"/>
              <a:t>(P</a:t>
            </a:r>
            <a:r>
              <a:rPr lang="en-US" altLang="zh-CN" sz="3300" dirty="0">
                <a:sym typeface="Symbol" panose="05050102010706020507" pitchFamily="2" charset="2"/>
              </a:rPr>
              <a:t></a:t>
            </a:r>
            <a:r>
              <a:rPr lang="en-US" altLang="zh-CN" sz="3300" dirty="0"/>
              <a:t>Q)</a:t>
            </a:r>
            <a:r>
              <a:rPr lang="en-US" altLang="zh-CN" sz="3300" dirty="0">
                <a:latin typeface="宋体" panose="02010600030101010101" pitchFamily="2" charset="-122"/>
              </a:rPr>
              <a:t>。</a:t>
            </a:r>
            <a:r>
              <a:rPr lang="en-US" altLang="zh-CN" sz="3300" dirty="0"/>
              <a:t> </a:t>
            </a:r>
            <a:endParaRPr lang="zh-CN" altLang="en-US" sz="33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76200" y="393700"/>
            <a:ext cx="7772400" cy="646113"/>
          </a:xfrm>
        </p:spPr>
        <p:txBody>
          <a:bodyPr/>
          <a:lstStyle/>
          <a:p>
            <a:pPr eaLnBrk="1" hangingPunct="1"/>
            <a:r>
              <a:rPr lang="zh-CN" altLang="en-US" sz="3600" b="1">
                <a:latin typeface="Times New Roman" panose="02020603050405020304" pitchFamily="18" charset="0"/>
              </a:rPr>
              <a:t>{</a:t>
            </a:r>
            <a:r>
              <a:rPr lang="zh-CN" altLang="en-US" sz="3600" b="1">
                <a:latin typeface="Times New Roman" panose="02020603050405020304" pitchFamily="18" charset="0"/>
                <a:sym typeface="Symbol" panose="05050102010706020507" pitchFamily="2" charset="2"/>
              </a:rPr>
              <a:t></a:t>
            </a:r>
            <a:r>
              <a:rPr lang="zh-CN" altLang="en-US" sz="3600" b="1">
                <a:latin typeface="Times New Roman" panose="02020603050405020304" pitchFamily="18" charset="0"/>
              </a:rPr>
              <a:t>}是完备集</a:t>
            </a:r>
            <a:endParaRPr lang="zh-CN" altLang="en-US" sz="3600" b="1">
              <a:latin typeface="Times New Roman" panose="02020603050405020304" pitchFamily="18" charset="0"/>
            </a:endParaRPr>
          </a:p>
        </p:txBody>
      </p:sp>
      <p:sp>
        <p:nvSpPr>
          <p:cNvPr id="93187" name="Rectangle 3"/>
          <p:cNvSpPr>
            <a:spLocks noGrp="1" noChangeArrowheads="1"/>
          </p:cNvSpPr>
          <p:nvPr>
            <p:ph type="body" idx="1"/>
          </p:nvPr>
        </p:nvSpPr>
        <p:spPr>
          <a:xfrm>
            <a:off x="152400" y="1371600"/>
            <a:ext cx="8839200" cy="5486400"/>
          </a:xfrm>
        </p:spPr>
        <p:txBody>
          <a:bodyPr/>
          <a:lstStyle/>
          <a:p>
            <a:pPr marL="0" indent="0" algn="just" eaLnBrk="1" hangingPunct="1">
              <a:lnSpc>
                <a:spcPct val="90000"/>
              </a:lnSpc>
              <a:spcBef>
                <a:spcPct val="50000"/>
              </a:spcBef>
              <a:tabLst>
                <a:tab pos="1149350" algn="l"/>
                <a:tab pos="1995170" algn="l"/>
              </a:tabLst>
            </a:pPr>
            <a:r>
              <a:rPr lang="zh-CN" altLang="en-US" dirty="0">
                <a:sym typeface="Symbol" panose="05050102010706020507" pitchFamily="2" charset="2"/>
              </a:rPr>
              <a:t>　</a:t>
            </a:r>
            <a:r>
              <a:rPr lang="en-US" altLang="zh-CN" dirty="0"/>
              <a:t>P = </a:t>
            </a:r>
            <a:r>
              <a:rPr lang="zh-CN" altLang="en-US" dirty="0">
                <a:sym typeface="Symbol" panose="05050102010706020507" pitchFamily="2" charset="2"/>
              </a:rPr>
              <a:t></a:t>
            </a:r>
            <a:r>
              <a:rPr lang="en-US" altLang="zh-CN" dirty="0">
                <a:sym typeface="Symbol" panose="05050102010706020507" pitchFamily="2" charset="2"/>
              </a:rPr>
              <a:t>(P  P)</a:t>
            </a:r>
            <a:r>
              <a:rPr lang="en-US" altLang="zh-CN" dirty="0"/>
              <a:t> =P</a:t>
            </a:r>
            <a:r>
              <a:rPr lang="en-US" altLang="zh-CN" dirty="0">
                <a:sym typeface="Symbol" panose="05050102010706020507" pitchFamily="2" charset="2"/>
              </a:rPr>
              <a:t></a:t>
            </a:r>
            <a:r>
              <a:rPr lang="en-US" altLang="zh-CN" dirty="0"/>
              <a:t>P</a:t>
            </a:r>
            <a:endParaRPr lang="en-US" altLang="zh-CN" dirty="0"/>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dirty="0"/>
              <a:t>      P</a:t>
            </a:r>
            <a:r>
              <a:rPr lang="en-US" altLang="zh-CN" dirty="0">
                <a:sym typeface="Symbol" panose="05050102010706020507" pitchFamily="2" charset="2"/>
              </a:rPr>
              <a:t></a:t>
            </a:r>
            <a:r>
              <a:rPr lang="en-US" altLang="zh-CN" dirty="0"/>
              <a:t>Q </a:t>
            </a:r>
            <a:r>
              <a:rPr lang="en-US" altLang="zh-CN" dirty="0">
                <a:sym typeface="Symbol" panose="05050102010706020507" pitchFamily="2" charset="2"/>
              </a:rPr>
              <a:t>= </a:t>
            </a:r>
            <a:r>
              <a:rPr lang="zh-CN" altLang="en-US" dirty="0">
                <a:sym typeface="Symbol" panose="05050102010706020507" pitchFamily="2" charset="2"/>
              </a:rPr>
              <a:t></a:t>
            </a:r>
            <a:r>
              <a:rPr lang="en-US" altLang="zh-CN" dirty="0">
                <a:sym typeface="Symbol" panose="05050102010706020507" pitchFamily="2" charset="2"/>
              </a:rPr>
              <a:t>(</a:t>
            </a:r>
            <a:r>
              <a:rPr lang="zh-CN" altLang="en-US" dirty="0">
                <a:sym typeface="Symbol" panose="05050102010706020507" pitchFamily="2" charset="2"/>
              </a:rPr>
              <a:t> </a:t>
            </a:r>
            <a:r>
              <a:rPr lang="en-US" altLang="zh-CN" dirty="0">
                <a:sym typeface="Symbol" panose="05050102010706020507" pitchFamily="2" charset="2"/>
              </a:rPr>
              <a:t>P  Q)</a:t>
            </a:r>
            <a:endParaRPr lang="en-US" altLang="zh-CN" dirty="0">
              <a:sym typeface="Symbol" panose="05050102010706020507" pitchFamily="2" charset="2"/>
            </a:endParaRPr>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dirty="0">
                <a:sym typeface="Symbol" panose="05050102010706020507" pitchFamily="2" charset="2"/>
              </a:rPr>
              <a:t>               </a:t>
            </a:r>
            <a:r>
              <a:rPr lang="en-US" altLang="zh-CN" dirty="0"/>
              <a:t>= (</a:t>
            </a:r>
            <a:r>
              <a:rPr lang="zh-CN" altLang="en-US" dirty="0">
                <a:sym typeface="Symbol" panose="05050102010706020507" pitchFamily="2" charset="2"/>
              </a:rPr>
              <a:t></a:t>
            </a:r>
            <a:r>
              <a:rPr lang="en-US" altLang="zh-CN" dirty="0">
                <a:sym typeface="Symbol" panose="05050102010706020507" pitchFamily="2" charset="2"/>
              </a:rPr>
              <a:t>P)  </a:t>
            </a:r>
            <a:r>
              <a:rPr lang="en-US" altLang="zh-CN" dirty="0"/>
              <a:t>(</a:t>
            </a:r>
            <a:r>
              <a:rPr lang="zh-CN" altLang="en-US" dirty="0">
                <a:sym typeface="Symbol" panose="05050102010706020507" pitchFamily="2" charset="2"/>
              </a:rPr>
              <a:t></a:t>
            </a:r>
            <a:r>
              <a:rPr lang="en-US" altLang="zh-CN" dirty="0">
                <a:sym typeface="Symbol" panose="05050102010706020507" pitchFamily="2" charset="2"/>
              </a:rPr>
              <a:t>Q) </a:t>
            </a:r>
            <a:endParaRPr lang="en-US" altLang="zh-CN" dirty="0">
              <a:sym typeface="Symbol" panose="05050102010706020507" pitchFamily="2" charset="2"/>
            </a:endParaRPr>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dirty="0"/>
              <a:t>               =(P</a:t>
            </a:r>
            <a:r>
              <a:rPr lang="en-US" altLang="zh-CN" dirty="0">
                <a:sym typeface="Symbol" panose="05050102010706020507" pitchFamily="2" charset="2"/>
              </a:rPr>
              <a:t></a:t>
            </a:r>
            <a:r>
              <a:rPr lang="en-US" altLang="zh-CN" dirty="0"/>
              <a:t>P)</a:t>
            </a:r>
            <a:r>
              <a:rPr lang="en-US" altLang="zh-CN" dirty="0">
                <a:sym typeface="Symbol" panose="05050102010706020507" pitchFamily="2" charset="2"/>
              </a:rPr>
              <a:t></a:t>
            </a:r>
            <a:r>
              <a:rPr lang="en-US" altLang="zh-CN" dirty="0"/>
              <a:t>(Q</a:t>
            </a:r>
            <a:r>
              <a:rPr lang="en-US" altLang="zh-CN" dirty="0">
                <a:sym typeface="Symbol" panose="05050102010706020507" pitchFamily="2" charset="2"/>
              </a:rPr>
              <a:t></a:t>
            </a:r>
            <a:r>
              <a:rPr lang="en-US" altLang="zh-CN" dirty="0"/>
              <a:t>Q)</a:t>
            </a:r>
            <a:r>
              <a:rPr lang="en-US" altLang="zh-CN" dirty="0">
                <a:sym typeface="Symbol" panose="05050102010706020507" pitchFamily="2" charset="2"/>
              </a:rPr>
              <a:t>               </a:t>
            </a:r>
            <a:endParaRPr lang="en-US" altLang="zh-CN" dirty="0"/>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dirty="0"/>
              <a:t>     P</a:t>
            </a:r>
            <a:r>
              <a:rPr lang="en-US" altLang="zh-CN" dirty="0">
                <a:sym typeface="Symbol" panose="05050102010706020507" pitchFamily="2" charset="2"/>
              </a:rPr>
              <a:t></a:t>
            </a:r>
            <a:r>
              <a:rPr lang="en-US" altLang="zh-CN" dirty="0"/>
              <a:t>Q= </a:t>
            </a:r>
            <a:r>
              <a:rPr lang="zh-CN" altLang="en-US" dirty="0">
                <a:sym typeface="Symbol" panose="05050102010706020507" pitchFamily="2" charset="2"/>
              </a:rPr>
              <a:t> </a:t>
            </a:r>
            <a:r>
              <a:rPr lang="en-US" altLang="zh-CN" dirty="0">
                <a:sym typeface="Symbol" panose="05050102010706020507" pitchFamily="2" charset="2"/>
              </a:rPr>
              <a:t>(</a:t>
            </a:r>
            <a:r>
              <a:rPr lang="zh-CN" altLang="en-US" dirty="0">
                <a:sym typeface="Symbol" panose="05050102010706020507" pitchFamily="2" charset="2"/>
              </a:rPr>
              <a:t>（</a:t>
            </a:r>
            <a:r>
              <a:rPr lang="en-US" altLang="zh-CN" dirty="0"/>
              <a:t>P</a:t>
            </a:r>
            <a:r>
              <a:rPr lang="en-US" altLang="zh-CN" dirty="0">
                <a:sym typeface="Symbol" panose="05050102010706020507" pitchFamily="2" charset="2"/>
              </a:rPr>
              <a:t></a:t>
            </a:r>
            <a:r>
              <a:rPr lang="en-US" altLang="zh-CN" dirty="0"/>
              <a:t>Q</a:t>
            </a:r>
            <a:r>
              <a:rPr lang="zh-CN" altLang="en-US" dirty="0">
                <a:sym typeface="Symbol" panose="05050102010706020507" pitchFamily="2" charset="2"/>
              </a:rPr>
              <a:t>）</a:t>
            </a:r>
            <a:r>
              <a:rPr lang="en-US" altLang="zh-CN" dirty="0">
                <a:sym typeface="Symbol" panose="05050102010706020507" pitchFamily="2" charset="2"/>
              </a:rPr>
              <a:t>)= </a:t>
            </a:r>
            <a:r>
              <a:rPr lang="zh-CN" altLang="en-US" dirty="0">
                <a:sym typeface="Symbol" panose="05050102010706020507" pitchFamily="2" charset="2"/>
              </a:rPr>
              <a:t> </a:t>
            </a:r>
            <a:r>
              <a:rPr lang="en-US" altLang="zh-CN" dirty="0"/>
              <a:t>(P</a:t>
            </a:r>
            <a:r>
              <a:rPr lang="en-US" altLang="zh-CN" dirty="0">
                <a:sym typeface="Symbol" panose="05050102010706020507" pitchFamily="2" charset="2"/>
              </a:rPr>
              <a:t></a:t>
            </a:r>
            <a:r>
              <a:rPr lang="en-US" altLang="zh-CN" dirty="0"/>
              <a:t>Q)</a:t>
            </a:r>
            <a:endParaRPr lang="en-US" altLang="zh-CN" dirty="0"/>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dirty="0"/>
              <a:t>             =(P</a:t>
            </a:r>
            <a:r>
              <a:rPr lang="en-US" altLang="zh-CN" dirty="0">
                <a:sym typeface="Symbol" panose="05050102010706020507" pitchFamily="2" charset="2"/>
              </a:rPr>
              <a:t></a:t>
            </a:r>
            <a:r>
              <a:rPr lang="en-US" altLang="zh-CN" dirty="0"/>
              <a:t>Q)</a:t>
            </a:r>
            <a:r>
              <a:rPr lang="en-US" altLang="zh-CN" dirty="0">
                <a:sym typeface="Symbol" panose="05050102010706020507" pitchFamily="2" charset="2"/>
              </a:rPr>
              <a:t></a:t>
            </a:r>
            <a:r>
              <a:rPr lang="en-US" altLang="zh-CN" dirty="0"/>
              <a:t>(P</a:t>
            </a:r>
            <a:r>
              <a:rPr lang="en-US" altLang="zh-CN" dirty="0">
                <a:sym typeface="Symbol" panose="05050102010706020507" pitchFamily="2" charset="2"/>
              </a:rPr>
              <a:t></a:t>
            </a:r>
            <a:r>
              <a:rPr lang="en-US" altLang="zh-CN" dirty="0"/>
              <a:t>Q)</a:t>
            </a:r>
            <a:endParaRPr lang="zh-CN" altLang="en-US"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 calcmode="lin" valueType="num">
                                      <p:cBhvr additive="base">
                                        <p:cTn id="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anim calcmode="lin" valueType="num">
                                      <p:cBhvr additive="base">
                                        <p:cTn id="11"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318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3187">
                                            <p:txEl>
                                              <p:pRg st="3" end="3"/>
                                            </p:txEl>
                                          </p:spTgt>
                                        </p:tgtEl>
                                        <p:attrNameLst>
                                          <p:attrName>style.visibility</p:attrName>
                                        </p:attrNameLst>
                                      </p:cBhvr>
                                      <p:to>
                                        <p:strVal val="visible"/>
                                      </p:to>
                                    </p:set>
                                    <p:anim calcmode="lin" valueType="num">
                                      <p:cBhvr additive="base">
                                        <p:cTn id="15"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3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3187">
                                            <p:txEl>
                                              <p:pRg st="4" end="4"/>
                                            </p:txEl>
                                          </p:spTgt>
                                        </p:tgtEl>
                                        <p:attrNameLst>
                                          <p:attrName>style.visibility</p:attrName>
                                        </p:attrNameLst>
                                      </p:cBhvr>
                                      <p:to>
                                        <p:strVal val="visible"/>
                                      </p:to>
                                    </p:set>
                                    <p:anim calcmode="lin" valueType="num">
                                      <p:cBhvr additive="base">
                                        <p:cTn id="21" dur="5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318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3187">
                                            <p:txEl>
                                              <p:pRg st="5" end="5"/>
                                            </p:txEl>
                                          </p:spTgt>
                                        </p:tgtEl>
                                        <p:attrNameLst>
                                          <p:attrName>style.visibility</p:attrName>
                                        </p:attrNameLst>
                                      </p:cBhvr>
                                      <p:to>
                                        <p:strVal val="visible"/>
                                      </p:to>
                                    </p:set>
                                    <p:anim calcmode="lin" valueType="num">
                                      <p:cBhvr additive="base">
                                        <p:cTn id="25" dur="5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471488" y="393700"/>
            <a:ext cx="7772400" cy="646113"/>
          </a:xfrm>
        </p:spPr>
        <p:txBody>
          <a:bodyPr/>
          <a:lstStyle/>
          <a:p>
            <a:pPr eaLnBrk="1" hangingPunct="1"/>
            <a:r>
              <a:rPr lang="zh-CN" altLang="en-US" sz="3600" b="1"/>
              <a:t>定义</a:t>
            </a:r>
            <a:r>
              <a:rPr lang="en-US" altLang="zh-CN" sz="3600" b="1">
                <a:latin typeface="Times New Roman" panose="02020603050405020304" pitchFamily="18" charset="0"/>
              </a:rPr>
              <a:t>3</a:t>
            </a:r>
            <a:r>
              <a:rPr lang="zh-CN" altLang="en-US" sz="3600" b="1">
                <a:latin typeface="Times New Roman" panose="02020603050405020304" pitchFamily="18" charset="0"/>
              </a:rPr>
              <a:t>.</a:t>
            </a:r>
            <a:r>
              <a:rPr lang="en-US" altLang="zh-CN" sz="3600" b="1">
                <a:latin typeface="Times New Roman" panose="02020603050405020304" pitchFamily="18" charset="0"/>
              </a:rPr>
              <a:t>1</a:t>
            </a:r>
            <a:r>
              <a:rPr lang="zh-CN" altLang="en-US" sz="3600" b="1">
                <a:latin typeface="Times New Roman" panose="02020603050405020304" pitchFamily="18" charset="0"/>
              </a:rPr>
              <a:t>.</a:t>
            </a:r>
            <a:r>
              <a:rPr lang="en-US" altLang="zh-CN" sz="3600" b="1">
                <a:latin typeface="Times New Roman" panose="02020603050405020304" pitchFamily="18" charset="0"/>
              </a:rPr>
              <a:t>1</a:t>
            </a:r>
            <a:r>
              <a:rPr lang="zh-CN" altLang="en-US" sz="3600" b="1">
                <a:latin typeface="Times New Roman" panose="02020603050405020304" pitchFamily="18" charset="0"/>
              </a:rPr>
              <a:t>4  </a:t>
            </a:r>
            <a:r>
              <a:rPr lang="zh-CN" altLang="en-US" sz="3600" b="1"/>
              <a:t>或非式</a:t>
            </a:r>
            <a:endParaRPr lang="zh-CN" altLang="en-US" sz="3600" b="1"/>
          </a:p>
        </p:txBody>
      </p:sp>
      <p:sp>
        <p:nvSpPr>
          <p:cNvPr id="107522" name="Rectangle 3"/>
          <p:cNvSpPr>
            <a:spLocks noGrp="1" noChangeArrowheads="1"/>
          </p:cNvSpPr>
          <p:nvPr>
            <p:ph type="body" idx="1"/>
          </p:nvPr>
        </p:nvSpPr>
        <p:spPr>
          <a:xfrm>
            <a:off x="468313" y="1371600"/>
            <a:ext cx="8351837" cy="4800600"/>
          </a:xfrm>
        </p:spPr>
        <p:txBody>
          <a:bodyPr/>
          <a:lstStyle/>
          <a:p>
            <a:pPr marL="0" indent="0" algn="just" eaLnBrk="1" hangingPunct="1">
              <a:spcBef>
                <a:spcPct val="50000"/>
              </a:spcBef>
              <a:tabLst>
                <a:tab pos="1149350" algn="l"/>
                <a:tab pos="1995170" algn="l"/>
              </a:tabLst>
            </a:pPr>
            <a:r>
              <a:rPr lang="zh-CN" altLang="en-US" sz="3300"/>
              <a:t>设</a:t>
            </a:r>
            <a:r>
              <a:rPr lang="en-US" altLang="zh-CN" sz="3300"/>
              <a:t>P，Q</a:t>
            </a:r>
            <a:r>
              <a:rPr lang="zh-CN" altLang="en-US" sz="3300"/>
              <a:t>是两个命题，命题 “</a:t>
            </a:r>
            <a:r>
              <a:rPr lang="en-US" altLang="zh-CN" sz="3300"/>
              <a:t>P</a:t>
            </a:r>
            <a:r>
              <a:rPr lang="zh-CN" altLang="en-US" sz="3300"/>
              <a:t>或</a:t>
            </a:r>
            <a:r>
              <a:rPr lang="en-US" altLang="zh-CN" sz="3300"/>
              <a:t>Q</a:t>
            </a:r>
            <a:r>
              <a:rPr lang="zh-CN" altLang="en-US" sz="3300"/>
              <a:t>的否定”称为</a:t>
            </a:r>
            <a:r>
              <a:rPr lang="en-US" altLang="zh-CN" sz="3300"/>
              <a:t>P</a:t>
            </a:r>
            <a:r>
              <a:rPr lang="zh-CN" altLang="en-US" sz="3300"/>
              <a:t>与</a:t>
            </a:r>
            <a:r>
              <a:rPr lang="en-US" altLang="zh-CN" sz="3300"/>
              <a:t>Q</a:t>
            </a:r>
            <a:r>
              <a:rPr lang="zh-CN" altLang="en-US" sz="3300"/>
              <a:t>的或非式，记作</a:t>
            </a:r>
            <a:r>
              <a:rPr lang="en-US" altLang="zh-CN" sz="3300"/>
              <a:t>P</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 </a:t>
            </a:r>
            <a:r>
              <a:rPr lang="zh-CN" altLang="en-US" sz="3300"/>
              <a:t>称作</a:t>
            </a:r>
            <a:r>
              <a:rPr lang="zh-CN" altLang="en-US" sz="3300">
                <a:solidFill>
                  <a:schemeClr val="tx2"/>
                </a:solidFill>
              </a:rPr>
              <a:t>或非</a:t>
            </a:r>
            <a:r>
              <a:rPr lang="zh-CN" altLang="en-US" sz="3300"/>
              <a:t>联结词。 </a:t>
            </a:r>
            <a:endParaRPr lang="zh-CN" altLang="en-US" sz="3300"/>
          </a:p>
          <a:p>
            <a:pPr marL="0" indent="0" algn="just" eaLnBrk="1" hangingPunct="1">
              <a:spcBef>
                <a:spcPct val="50000"/>
              </a:spcBef>
              <a:buFont typeface="Wingdings" panose="05000000000000000000" pitchFamily="2" charset="2"/>
              <a:buNone/>
              <a:tabLst>
                <a:tab pos="1149350" algn="l"/>
                <a:tab pos="1995170" algn="l"/>
              </a:tabLst>
            </a:pPr>
            <a:r>
              <a:rPr lang="zh-CN" altLang="en-US" sz="3300"/>
              <a:t>真值规定：</a:t>
            </a:r>
            <a:r>
              <a:rPr lang="en-US" altLang="zh-CN" sz="3300"/>
              <a:t>P</a:t>
            </a:r>
            <a:r>
              <a:rPr lang="en-US" altLang="zh-CN" sz="3300">
                <a:sym typeface="Symbol" panose="05050102010706020507" pitchFamily="2" charset="2"/>
              </a:rPr>
              <a:t></a:t>
            </a:r>
            <a:r>
              <a:rPr lang="en-US" altLang="zh-CN" sz="3300"/>
              <a:t>Q</a:t>
            </a:r>
            <a:r>
              <a:rPr lang="zh-CN" altLang="en-US" sz="3300"/>
              <a:t>为真 </a:t>
            </a:r>
            <a:r>
              <a:rPr lang="en-US" altLang="zh-CN" sz="3300"/>
              <a:t>iff P，Q</a:t>
            </a:r>
            <a:r>
              <a:rPr lang="zh-CN" altLang="en-US" sz="3300"/>
              <a:t>同时为假。</a:t>
            </a:r>
            <a:endParaRPr lang="zh-CN" altLang="en-US" sz="3300"/>
          </a:p>
          <a:p>
            <a:pPr marL="0" indent="0" algn="just" eaLnBrk="1" hangingPunct="1">
              <a:spcBef>
                <a:spcPct val="50000"/>
              </a:spcBef>
              <a:tabLst>
                <a:tab pos="1149350" algn="l"/>
                <a:tab pos="1995170" algn="l"/>
              </a:tabLst>
            </a:pPr>
            <a:r>
              <a:rPr lang="zh-CN" altLang="en-US" sz="3300">
                <a:latin typeface="宋体" panose="02010600030101010101" pitchFamily="2" charset="-122"/>
              </a:rPr>
              <a:t>由定义可知：</a:t>
            </a:r>
            <a:r>
              <a:rPr lang="zh-CN" altLang="en-US" sz="3300"/>
              <a:t>  </a:t>
            </a:r>
            <a:r>
              <a:rPr lang="en-US" altLang="zh-CN" sz="3300"/>
              <a:t>P</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(P</a:t>
            </a:r>
            <a:r>
              <a:rPr lang="en-US" altLang="zh-CN" sz="3300">
                <a:sym typeface="Symbol" panose="05050102010706020507" pitchFamily="2" charset="2"/>
              </a:rPr>
              <a:t></a:t>
            </a:r>
            <a:r>
              <a:rPr lang="en-US" altLang="zh-CN" sz="3300"/>
              <a:t>Q)</a:t>
            </a:r>
            <a:endParaRPr lang="en-US" altLang="zh-CN" sz="3300">
              <a:solidFill>
                <a:srgbClr val="FFFF00"/>
              </a:solidFill>
            </a:endParaRPr>
          </a:p>
          <a:p>
            <a:pPr marL="0" indent="0" algn="just" eaLnBrk="1" hangingPunct="1">
              <a:spcBef>
                <a:spcPct val="50000"/>
              </a:spcBef>
              <a:tabLst>
                <a:tab pos="1149350" algn="l"/>
                <a:tab pos="1995170" algn="l"/>
              </a:tabLst>
            </a:pPr>
            <a:endParaRPr lang="en-US" altLang="zh-CN" sz="2000">
              <a:solidFill>
                <a:srgbClr val="FFFF00"/>
              </a:solidFill>
            </a:endParaRPr>
          </a:p>
          <a:p>
            <a:pPr marL="0" indent="0" algn="just" eaLnBrk="1" hangingPunct="1">
              <a:spcBef>
                <a:spcPct val="50000"/>
              </a:spcBef>
              <a:tabLst>
                <a:tab pos="1149350" algn="l"/>
                <a:tab pos="1995170" algn="l"/>
              </a:tabLst>
            </a:pPr>
            <a:r>
              <a:rPr lang="zh-CN" altLang="en-US" sz="3300">
                <a:latin typeface="宋体" panose="02010600030101010101" pitchFamily="2" charset="-122"/>
              </a:rPr>
              <a:t>读者可以自己证明</a:t>
            </a:r>
            <a:r>
              <a:rPr lang="zh-CN" altLang="en-US" sz="3300"/>
              <a:t>{</a:t>
            </a:r>
            <a:r>
              <a:rPr lang="zh-CN" altLang="en-US" sz="3300">
                <a:sym typeface="Symbol" panose="05050102010706020507" pitchFamily="2" charset="2"/>
              </a:rPr>
              <a:t></a:t>
            </a:r>
            <a:r>
              <a:rPr lang="zh-CN" altLang="en-US" sz="3300"/>
              <a:t>}</a:t>
            </a:r>
            <a:r>
              <a:rPr lang="zh-CN" altLang="en-US" sz="3300">
                <a:latin typeface="宋体" panose="02010600030101010101" pitchFamily="2" charset="-122"/>
              </a:rPr>
              <a:t>也是完备集。</a:t>
            </a:r>
            <a:endParaRPr lang="zh-CN" altLang="en-US" sz="3300"/>
          </a:p>
          <a:p>
            <a:pPr marL="0" indent="0" algn="just" eaLnBrk="1" hangingPunct="1">
              <a:spcBef>
                <a:spcPct val="50000"/>
              </a:spcBef>
              <a:tabLst>
                <a:tab pos="1149350" algn="l"/>
                <a:tab pos="1995170" algn="l"/>
              </a:tabLst>
            </a:pPr>
            <a:endParaRPr lang="zh-CN" altLang="en-US" sz="20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79388" y="188913"/>
            <a:ext cx="7772400" cy="823912"/>
          </a:xfrm>
        </p:spPr>
        <p:txBody>
          <a:bodyPr/>
          <a:lstStyle/>
          <a:p>
            <a:pPr eaLnBrk="1" hangingPunct="1"/>
            <a:r>
              <a:rPr lang="zh-CN" altLang="en-US" sz="3600" b="1">
                <a:solidFill>
                  <a:schemeClr val="tx1"/>
                </a:solidFill>
                <a:latin typeface="Times New Roman" panose="02020603050405020304" pitchFamily="18" charset="0"/>
                <a:cs typeface="Times New Roman" panose="02020603050405020304" pitchFamily="18" charset="0"/>
              </a:rPr>
              <a:t>下列句子中不是命题的有</a:t>
            </a:r>
            <a:r>
              <a:rPr lang="en-US" altLang="zh-CN" sz="3600" b="1">
                <a:solidFill>
                  <a:schemeClr val="tx1"/>
                </a:solidFill>
                <a:latin typeface="Times New Roman" panose="02020603050405020304" pitchFamily="18" charset="0"/>
                <a:cs typeface="Times New Roman" panose="02020603050405020304" pitchFamily="18" charset="0"/>
              </a:rPr>
              <a:t>(     )</a:t>
            </a:r>
            <a:r>
              <a:rPr lang="en-US" altLang="zh-CN"/>
              <a:t> </a:t>
            </a:r>
            <a:endParaRPr lang="zh-CN" altLang="en-US"/>
          </a:p>
        </p:txBody>
      </p:sp>
      <p:sp>
        <p:nvSpPr>
          <p:cNvPr id="17411" name="Rectangle 3"/>
          <p:cNvSpPr>
            <a:spLocks noGrp="1" noChangeArrowheads="1"/>
          </p:cNvSpPr>
          <p:nvPr>
            <p:ph type="body" idx="1"/>
          </p:nvPr>
        </p:nvSpPr>
        <p:spPr>
          <a:xfrm>
            <a:off x="304800" y="1052513"/>
            <a:ext cx="8839200" cy="4929187"/>
          </a:xfrm>
        </p:spPr>
        <p:txBody>
          <a:bodyPr/>
          <a:lstStyle/>
          <a:p>
            <a:pPr eaLnBrk="1" hangingPunct="1">
              <a:lnSpc>
                <a:spcPct val="90000"/>
              </a:lnSpc>
            </a:pPr>
            <a:r>
              <a:rPr lang="en-US" altLang="zh-CN" sz="2800" dirty="0"/>
              <a:t>A. </a:t>
            </a:r>
            <a:r>
              <a:rPr lang="zh-CN" altLang="en-US" sz="2800" dirty="0"/>
              <a:t>我不会解答这道题。       </a:t>
            </a:r>
            <a:endParaRPr lang="zh-CN" altLang="en-US" sz="2800" dirty="0"/>
          </a:p>
          <a:p>
            <a:pPr eaLnBrk="1" hangingPunct="1">
              <a:lnSpc>
                <a:spcPct val="90000"/>
              </a:lnSpc>
            </a:pPr>
            <a:r>
              <a:rPr lang="en-US" altLang="zh-CN" sz="2800" dirty="0">
                <a:solidFill>
                  <a:srgbClr val="FFFF00"/>
                </a:solidFill>
              </a:rPr>
              <a:t>B</a:t>
            </a:r>
            <a:r>
              <a:rPr lang="en-US" altLang="zh-CN" sz="2800" dirty="0"/>
              <a:t>. </a:t>
            </a:r>
            <a:r>
              <a:rPr lang="zh-CN" altLang="en-US" sz="2800" dirty="0"/>
              <a:t>严禁吸烟。        </a:t>
            </a:r>
            <a:endParaRPr lang="zh-CN" altLang="en-US" sz="2800" dirty="0"/>
          </a:p>
          <a:p>
            <a:pPr eaLnBrk="1" hangingPunct="1">
              <a:lnSpc>
                <a:spcPct val="90000"/>
              </a:lnSpc>
            </a:pPr>
            <a:r>
              <a:rPr lang="en-US" altLang="zh-CN" sz="2800" dirty="0">
                <a:solidFill>
                  <a:srgbClr val="FFFF00"/>
                </a:solidFill>
              </a:rPr>
              <a:t>C</a:t>
            </a:r>
            <a:r>
              <a:rPr lang="en-US" altLang="zh-CN" sz="2800" dirty="0"/>
              <a:t>. </a:t>
            </a:r>
            <a:r>
              <a:rPr lang="zh-CN" altLang="en-US" sz="2800" dirty="0"/>
              <a:t>我正在说谎。</a:t>
            </a:r>
            <a:endParaRPr lang="zh-CN" altLang="en-US" sz="2800" dirty="0"/>
          </a:p>
          <a:p>
            <a:pPr eaLnBrk="1" hangingPunct="1">
              <a:lnSpc>
                <a:spcPct val="90000"/>
              </a:lnSpc>
            </a:pPr>
            <a:r>
              <a:rPr lang="en-US" altLang="zh-CN" sz="2800" dirty="0"/>
              <a:t>D. </a:t>
            </a:r>
            <a:r>
              <a:rPr lang="zh-CN" altLang="en-US" sz="2800" dirty="0"/>
              <a:t>如果太阳从西方升起，你就可以长生不老。      </a:t>
            </a:r>
            <a:endParaRPr lang="zh-CN" altLang="en-US" sz="2800" dirty="0"/>
          </a:p>
          <a:p>
            <a:pPr eaLnBrk="1" hangingPunct="1">
              <a:lnSpc>
                <a:spcPct val="90000"/>
              </a:lnSpc>
            </a:pPr>
            <a:r>
              <a:rPr lang="en-US" altLang="zh-CN" sz="2800" dirty="0"/>
              <a:t>E. </a:t>
            </a:r>
            <a:r>
              <a:rPr lang="zh-CN" altLang="en-US" sz="2800" dirty="0"/>
              <a:t>别的星球上有生物。  </a:t>
            </a:r>
            <a:endParaRPr lang="zh-CN" altLang="en-US" sz="2800" dirty="0"/>
          </a:p>
          <a:p>
            <a:pPr eaLnBrk="1" hangingPunct="1">
              <a:lnSpc>
                <a:spcPct val="90000"/>
              </a:lnSpc>
            </a:pPr>
            <a:r>
              <a:rPr lang="en-US" altLang="zh-CN" sz="2800" dirty="0">
                <a:solidFill>
                  <a:srgbClr val="FFFF00"/>
                </a:solidFill>
              </a:rPr>
              <a:t>F</a:t>
            </a:r>
            <a:r>
              <a:rPr lang="en-US" altLang="zh-CN" sz="2800" dirty="0"/>
              <a:t>. </a:t>
            </a:r>
            <a:r>
              <a:rPr lang="zh-CN" altLang="en-US" sz="2800" dirty="0"/>
              <a:t>几点了？           </a:t>
            </a:r>
            <a:endParaRPr lang="zh-CN" altLang="en-US" sz="2800" dirty="0"/>
          </a:p>
          <a:p>
            <a:pPr eaLnBrk="1" hangingPunct="1">
              <a:lnSpc>
                <a:spcPct val="90000"/>
              </a:lnSpc>
            </a:pPr>
            <a:r>
              <a:rPr lang="en-US" altLang="zh-CN" sz="2800" dirty="0"/>
              <a:t>G. 1960</a:t>
            </a:r>
            <a:r>
              <a:rPr lang="zh-CN" altLang="en-US" sz="2800" dirty="0"/>
              <a:t>年长春春城电影院放映了国产故事片“白毛女”。</a:t>
            </a:r>
            <a:endParaRPr lang="zh-CN" altLang="en-US" sz="2800" dirty="0"/>
          </a:p>
          <a:p>
            <a:pPr eaLnBrk="1" hangingPunct="1">
              <a:lnSpc>
                <a:spcPct val="90000"/>
              </a:lnSpc>
            </a:pPr>
            <a:r>
              <a:rPr lang="en-US" altLang="zh-CN" sz="2800" dirty="0"/>
              <a:t>H.1+101=110.</a:t>
            </a:r>
            <a:endParaRPr lang="en-US" altLang="zh-CN" sz="2800" dirty="0"/>
          </a:p>
          <a:p>
            <a:pPr eaLnBrk="1" hangingPunct="1">
              <a:lnSpc>
                <a:spcPct val="90000"/>
              </a:lnSpc>
            </a:pPr>
            <a:r>
              <a:rPr lang="en-US" altLang="zh-CN" sz="2800" dirty="0">
                <a:solidFill>
                  <a:srgbClr val="FFFF00"/>
                </a:solidFill>
              </a:rPr>
              <a:t>I</a:t>
            </a:r>
            <a:r>
              <a:rPr lang="en-US" altLang="zh-CN" sz="2800" dirty="0"/>
              <a:t>. </a:t>
            </a:r>
            <a:r>
              <a:rPr lang="zh-CN" altLang="en-US" sz="2800" dirty="0"/>
              <a:t>全体起立！</a:t>
            </a:r>
            <a:endParaRPr lang="zh-CN" altLang="en-US" sz="2800" dirty="0"/>
          </a:p>
          <a:p>
            <a:pPr eaLnBrk="1" hangingPunct="1">
              <a:lnSpc>
                <a:spcPct val="90000"/>
              </a:lnSpc>
            </a:pPr>
            <a:r>
              <a:rPr lang="en-US" altLang="zh-CN" sz="2800" dirty="0">
                <a:solidFill>
                  <a:srgbClr val="FFFF00"/>
                </a:solidFill>
              </a:rPr>
              <a:t>J</a:t>
            </a:r>
            <a:r>
              <a:rPr lang="en-US" altLang="zh-CN" sz="2800" dirty="0"/>
              <a:t>. </a:t>
            </a:r>
            <a:r>
              <a:rPr lang="zh-CN" altLang="en-US" sz="2800" dirty="0"/>
              <a:t>这个教室好大呀</a:t>
            </a:r>
            <a:r>
              <a:rPr lang="en-US" altLang="zh-CN" sz="2800" dirty="0"/>
              <a:t>!</a:t>
            </a:r>
            <a:endParaRPr lang="en-US" altLang="zh-CN" sz="28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411">
                                            <p:txEl>
                                              <p:pRg st="3" end="3"/>
                                            </p:txEl>
                                          </p:spTgt>
                                        </p:tgtEl>
                                        <p:attrNameLst>
                                          <p:attrName>style.visibility</p:attrName>
                                        </p:attrNameLst>
                                      </p:cBhvr>
                                      <p:to>
                                        <p:strVal val="visible"/>
                                      </p:to>
                                    </p:set>
                                    <p:anim calcmode="lin" valueType="num">
                                      <p:cBhvr additive="base">
                                        <p:cTn id="21"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 calcmode="lin" valueType="num">
                                      <p:cBhvr additive="base">
                                        <p:cTn id="25"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411">
                                            <p:txEl>
                                              <p:pRg st="5" end="5"/>
                                            </p:txEl>
                                          </p:spTgt>
                                        </p:tgtEl>
                                        <p:attrNameLst>
                                          <p:attrName>style.visibility</p:attrName>
                                        </p:attrNameLst>
                                      </p:cBhvr>
                                      <p:to>
                                        <p:strVal val="visible"/>
                                      </p:to>
                                    </p:set>
                                    <p:anim calcmode="lin" valueType="num">
                                      <p:cBhvr additive="base">
                                        <p:cTn id="29"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411">
                                            <p:txEl>
                                              <p:pRg st="6" end="6"/>
                                            </p:txEl>
                                          </p:spTgt>
                                        </p:tgtEl>
                                        <p:attrNameLst>
                                          <p:attrName>style.visibility</p:attrName>
                                        </p:attrNameLst>
                                      </p:cBhvr>
                                      <p:to>
                                        <p:strVal val="visible"/>
                                      </p:to>
                                    </p:set>
                                    <p:anim calcmode="lin" valueType="num">
                                      <p:cBhvr additive="base">
                                        <p:cTn id="35"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411">
                                            <p:txEl>
                                              <p:pRg st="7" end="7"/>
                                            </p:txEl>
                                          </p:spTgt>
                                        </p:tgtEl>
                                        <p:attrNameLst>
                                          <p:attrName>style.visibility</p:attrName>
                                        </p:attrNameLst>
                                      </p:cBhvr>
                                      <p:to>
                                        <p:strVal val="visible"/>
                                      </p:to>
                                    </p:set>
                                    <p:anim calcmode="lin" valueType="num">
                                      <p:cBhvr additive="base">
                                        <p:cTn id="39"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41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411">
                                            <p:txEl>
                                              <p:pRg st="8" end="8"/>
                                            </p:txEl>
                                          </p:spTgt>
                                        </p:tgtEl>
                                        <p:attrNameLst>
                                          <p:attrName>style.visibility</p:attrName>
                                        </p:attrNameLst>
                                      </p:cBhvr>
                                      <p:to>
                                        <p:strVal val="visible"/>
                                      </p:to>
                                    </p:set>
                                    <p:anim calcmode="lin" valueType="num">
                                      <p:cBhvr additive="base">
                                        <p:cTn id="43"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1">
                                            <p:txEl>
                                              <p:pRg st="9" end="9"/>
                                            </p:txEl>
                                          </p:spTgt>
                                        </p:tgtEl>
                                        <p:attrNameLst>
                                          <p:attrName>style.visibility</p:attrName>
                                        </p:attrNameLst>
                                      </p:cBhvr>
                                      <p:to>
                                        <p:strVal val="visible"/>
                                      </p:to>
                                    </p:set>
                                    <p:anim calcmode="lin" valueType="num">
                                      <p:cBhvr additive="base">
                                        <p:cTn id="47"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76200" y="393700"/>
            <a:ext cx="7772400" cy="646113"/>
          </a:xfrm>
        </p:spPr>
        <p:txBody>
          <a:bodyPr/>
          <a:lstStyle/>
          <a:p>
            <a:pPr eaLnBrk="1" hangingPunct="1"/>
            <a:r>
              <a:rPr lang="zh-CN" altLang="en-US" sz="3600" b="1" dirty="0">
                <a:latin typeface="Times New Roman" panose="02020603050405020304" pitchFamily="18" charset="0"/>
              </a:rPr>
              <a:t>{</a:t>
            </a:r>
            <a:r>
              <a:rPr lang="en-US" altLang="zh-CN" sz="3600" dirty="0">
                <a:sym typeface="Symbol" panose="05050102010706020507" pitchFamily="2" charset="2"/>
              </a:rPr>
              <a:t></a:t>
            </a:r>
            <a:r>
              <a:rPr lang="zh-CN" altLang="en-US" sz="3600" b="1" dirty="0">
                <a:latin typeface="Times New Roman" panose="02020603050405020304" pitchFamily="18" charset="0"/>
              </a:rPr>
              <a:t>}是完备集</a:t>
            </a:r>
            <a:endParaRPr lang="zh-CN" altLang="en-US" sz="3600" b="1" dirty="0">
              <a:latin typeface="Times New Roman" panose="02020603050405020304" pitchFamily="18" charset="0"/>
            </a:endParaRPr>
          </a:p>
        </p:txBody>
      </p:sp>
      <p:sp>
        <p:nvSpPr>
          <p:cNvPr id="93187" name="Rectangle 3"/>
          <p:cNvSpPr>
            <a:spLocks noGrp="1" noChangeArrowheads="1"/>
          </p:cNvSpPr>
          <p:nvPr>
            <p:ph type="body" idx="1"/>
          </p:nvPr>
        </p:nvSpPr>
        <p:spPr>
          <a:xfrm>
            <a:off x="152400" y="1371600"/>
            <a:ext cx="8839200" cy="5486400"/>
          </a:xfrm>
        </p:spPr>
        <p:txBody>
          <a:bodyPr/>
          <a:lstStyle/>
          <a:p>
            <a:pPr marL="0" indent="0" algn="just" eaLnBrk="1" hangingPunct="1">
              <a:lnSpc>
                <a:spcPct val="90000"/>
              </a:lnSpc>
              <a:spcBef>
                <a:spcPct val="50000"/>
              </a:spcBef>
              <a:tabLst>
                <a:tab pos="1149350" algn="l"/>
                <a:tab pos="1995170" algn="l"/>
              </a:tabLst>
            </a:pPr>
            <a:r>
              <a:rPr lang="zh-CN" altLang="en-US">
                <a:sym typeface="Symbol" panose="05050102010706020507" pitchFamily="2" charset="2"/>
              </a:rPr>
              <a:t>　</a:t>
            </a:r>
            <a:r>
              <a:rPr lang="en-US" altLang="zh-CN"/>
              <a:t>P = </a:t>
            </a:r>
            <a:r>
              <a:rPr lang="zh-CN" altLang="en-US">
                <a:sym typeface="Symbol" panose="05050102010706020507" pitchFamily="2" charset="2"/>
              </a:rPr>
              <a:t></a:t>
            </a:r>
            <a:r>
              <a:rPr lang="en-US" altLang="zh-CN">
                <a:sym typeface="Symbol" panose="05050102010706020507" pitchFamily="2" charset="2"/>
              </a:rPr>
              <a:t>(P  P)</a:t>
            </a:r>
            <a:r>
              <a:rPr lang="en-US" altLang="zh-CN"/>
              <a:t> =P</a:t>
            </a:r>
            <a:r>
              <a:rPr lang="en-US" altLang="zh-CN">
                <a:sym typeface="Symbol" panose="05050102010706020507" pitchFamily="2" charset="2"/>
              </a:rPr>
              <a:t>  </a:t>
            </a:r>
            <a:r>
              <a:rPr lang="en-US" altLang="zh-CN"/>
              <a:t>P</a:t>
            </a:r>
            <a:endParaRPr lang="en-US" altLang="zh-CN"/>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a:t>      P</a:t>
            </a:r>
            <a:r>
              <a:rPr lang="en-US" altLang="zh-CN">
                <a:sym typeface="Symbol" panose="05050102010706020507" pitchFamily="2" charset="2"/>
              </a:rPr>
              <a:t></a:t>
            </a:r>
            <a:r>
              <a:rPr lang="en-US" altLang="zh-CN"/>
              <a:t>Q </a:t>
            </a:r>
            <a:r>
              <a:rPr lang="en-US" altLang="zh-CN">
                <a:sym typeface="Symbol" panose="05050102010706020507" pitchFamily="2" charset="2"/>
              </a:rPr>
              <a:t>= </a:t>
            </a:r>
            <a:r>
              <a:rPr lang="zh-CN" altLang="en-US">
                <a:sym typeface="Symbol" panose="05050102010706020507" pitchFamily="2" charset="2"/>
              </a:rPr>
              <a:t> </a:t>
            </a:r>
            <a:r>
              <a:rPr lang="en-US" altLang="zh-CN">
                <a:sym typeface="Symbol" panose="05050102010706020507" pitchFamily="2" charset="2"/>
              </a:rPr>
              <a:t>(P  Q)</a:t>
            </a:r>
            <a:endParaRPr lang="en-US" altLang="zh-CN">
              <a:sym typeface="Symbol" panose="05050102010706020507" pitchFamily="2" charset="2"/>
            </a:endParaRPr>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a:sym typeface="Symbol" panose="05050102010706020507" pitchFamily="2" charset="2"/>
              </a:rPr>
              <a:t>               </a:t>
            </a:r>
            <a:r>
              <a:rPr lang="en-US" altLang="zh-CN"/>
              <a:t>= </a:t>
            </a:r>
            <a:r>
              <a:rPr lang="zh-CN" altLang="en-US">
                <a:sym typeface="Symbol" panose="05050102010706020507" pitchFamily="2" charset="2"/>
              </a:rPr>
              <a:t></a:t>
            </a:r>
            <a:r>
              <a:rPr lang="en-US" altLang="zh-CN">
                <a:sym typeface="Symbol" panose="05050102010706020507" pitchFamily="2" charset="2"/>
              </a:rPr>
              <a:t>(P  Q) </a:t>
            </a:r>
            <a:endParaRPr lang="en-US" altLang="zh-CN">
              <a:sym typeface="Symbol" panose="05050102010706020507" pitchFamily="2" charset="2"/>
            </a:endParaRPr>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a:t>               =</a:t>
            </a:r>
            <a:r>
              <a:rPr lang="en-US" altLang="zh-CN">
                <a:sym typeface="Symbol" panose="05050102010706020507" pitchFamily="2" charset="2"/>
              </a:rPr>
              <a:t> </a:t>
            </a:r>
            <a:r>
              <a:rPr lang="zh-CN" altLang="en-US">
                <a:sym typeface="Symbol" panose="05050102010706020507" pitchFamily="2" charset="2"/>
              </a:rPr>
              <a:t></a:t>
            </a:r>
            <a:r>
              <a:rPr lang="en-US" altLang="zh-CN">
                <a:sym typeface="Symbol" panose="05050102010706020507" pitchFamily="2" charset="2"/>
              </a:rPr>
              <a:t>((P  Q) (P  Q)) </a:t>
            </a:r>
            <a:endParaRPr lang="en-US" altLang="zh-CN">
              <a:sym typeface="Symbol" panose="05050102010706020507" pitchFamily="2" charset="2"/>
            </a:endParaRPr>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zh-CN" altLang="en-US">
                <a:sym typeface="Symbol" panose="05050102010706020507" pitchFamily="2" charset="2"/>
              </a:rPr>
              <a:t>               </a:t>
            </a:r>
            <a:r>
              <a:rPr lang="en-US" altLang="zh-CN">
                <a:sym typeface="Symbol" panose="05050102010706020507" pitchFamily="2" charset="2"/>
              </a:rPr>
              <a:t>= (P  Q)  (P  Q)       </a:t>
            </a:r>
            <a:endParaRPr lang="en-US" altLang="zh-CN"/>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a:t>     P</a:t>
            </a:r>
            <a:r>
              <a:rPr lang="en-US" altLang="zh-CN">
                <a:sym typeface="Symbol" panose="05050102010706020507" pitchFamily="2" charset="2"/>
              </a:rPr>
              <a:t></a:t>
            </a:r>
            <a:r>
              <a:rPr lang="en-US" altLang="zh-CN"/>
              <a:t>Q= </a:t>
            </a:r>
            <a:r>
              <a:rPr lang="zh-CN" altLang="en-US">
                <a:sym typeface="Symbol" panose="05050102010706020507" pitchFamily="2" charset="2"/>
              </a:rPr>
              <a:t> </a:t>
            </a:r>
            <a:r>
              <a:rPr lang="en-US" altLang="zh-CN">
                <a:sym typeface="Symbol" panose="05050102010706020507" pitchFamily="2" charset="2"/>
              </a:rPr>
              <a:t>(</a:t>
            </a:r>
            <a:r>
              <a:rPr lang="zh-CN" altLang="en-US">
                <a:sym typeface="Symbol" panose="05050102010706020507" pitchFamily="2" charset="2"/>
              </a:rPr>
              <a:t></a:t>
            </a:r>
            <a:r>
              <a:rPr lang="en-US" altLang="zh-CN">
                <a:sym typeface="Symbol" panose="05050102010706020507" pitchFamily="2" charset="2"/>
              </a:rPr>
              <a:t>(</a:t>
            </a:r>
            <a:r>
              <a:rPr lang="en-US" altLang="zh-CN"/>
              <a:t>P</a:t>
            </a:r>
            <a:r>
              <a:rPr lang="en-US" altLang="zh-CN">
                <a:sym typeface="Symbol" panose="05050102010706020507" pitchFamily="2" charset="2"/>
              </a:rPr>
              <a:t></a:t>
            </a:r>
            <a:r>
              <a:rPr lang="en-US" altLang="zh-CN"/>
              <a:t>Q</a:t>
            </a:r>
            <a:r>
              <a:rPr lang="en-US" altLang="zh-CN">
                <a:sym typeface="Symbol" panose="05050102010706020507" pitchFamily="2" charset="2"/>
              </a:rPr>
              <a:t>))= </a:t>
            </a:r>
            <a:r>
              <a:rPr lang="zh-CN" altLang="en-US">
                <a:sym typeface="Symbol" panose="05050102010706020507" pitchFamily="2" charset="2"/>
              </a:rPr>
              <a:t> </a:t>
            </a:r>
            <a:r>
              <a:rPr lang="en-US" altLang="zh-CN"/>
              <a:t>(</a:t>
            </a:r>
            <a:r>
              <a:rPr lang="zh-CN" altLang="en-US">
                <a:sym typeface="Symbol" panose="05050102010706020507" pitchFamily="2" charset="2"/>
              </a:rPr>
              <a:t> </a:t>
            </a:r>
            <a:r>
              <a:rPr lang="en-US" altLang="zh-CN"/>
              <a:t>P</a:t>
            </a:r>
            <a:r>
              <a:rPr lang="en-US" altLang="zh-CN">
                <a:sym typeface="Symbol" panose="05050102010706020507" pitchFamily="2" charset="2"/>
              </a:rPr>
              <a:t> </a:t>
            </a:r>
            <a:r>
              <a:rPr lang="zh-CN" altLang="en-US">
                <a:sym typeface="Symbol" panose="05050102010706020507" pitchFamily="2" charset="2"/>
              </a:rPr>
              <a:t></a:t>
            </a:r>
            <a:r>
              <a:rPr lang="en-US" altLang="zh-CN"/>
              <a:t>Q)</a:t>
            </a:r>
            <a:endParaRPr lang="en-US" altLang="zh-CN"/>
          </a:p>
          <a:p>
            <a:pPr marL="0" indent="0" algn="just" eaLnBrk="1" hangingPunct="1">
              <a:lnSpc>
                <a:spcPct val="90000"/>
              </a:lnSpc>
              <a:spcBef>
                <a:spcPct val="50000"/>
              </a:spcBef>
              <a:buFont typeface="Wingdings" panose="05000000000000000000" pitchFamily="2" charset="2"/>
              <a:buNone/>
              <a:tabLst>
                <a:tab pos="1149350" algn="l"/>
                <a:tab pos="1995170" algn="l"/>
              </a:tabLst>
            </a:pPr>
            <a:r>
              <a:rPr lang="en-US" altLang="zh-CN"/>
              <a:t>             =</a:t>
            </a:r>
            <a:r>
              <a:rPr lang="zh-CN" altLang="en-US">
                <a:sym typeface="Symbol" panose="05050102010706020507" pitchFamily="2" charset="2"/>
              </a:rPr>
              <a:t> </a:t>
            </a:r>
            <a:r>
              <a:rPr lang="en-US" altLang="zh-CN">
                <a:sym typeface="Symbol" panose="05050102010706020507" pitchFamily="2" charset="2"/>
              </a:rPr>
              <a:t>(</a:t>
            </a:r>
            <a:r>
              <a:rPr lang="zh-CN" altLang="en-US">
                <a:sym typeface="Symbol" panose="05050102010706020507" pitchFamily="2" charset="2"/>
              </a:rPr>
              <a:t> </a:t>
            </a:r>
            <a:r>
              <a:rPr lang="en-US" altLang="zh-CN"/>
              <a:t>P)</a:t>
            </a:r>
            <a:r>
              <a:rPr lang="en-US" altLang="zh-CN">
                <a:sym typeface="Symbol" panose="05050102010706020507" pitchFamily="2" charset="2"/>
              </a:rPr>
              <a:t> </a:t>
            </a:r>
            <a:r>
              <a:rPr lang="zh-CN" altLang="en-US">
                <a:sym typeface="Symbol" panose="05050102010706020507" pitchFamily="2" charset="2"/>
              </a:rPr>
              <a:t> </a:t>
            </a:r>
            <a:r>
              <a:rPr lang="en-US" altLang="zh-CN">
                <a:sym typeface="Symbol" panose="05050102010706020507" pitchFamily="2" charset="2"/>
              </a:rPr>
              <a:t>(</a:t>
            </a:r>
            <a:r>
              <a:rPr lang="zh-CN" altLang="en-US">
                <a:sym typeface="Symbol" panose="05050102010706020507" pitchFamily="2" charset="2"/>
              </a:rPr>
              <a:t></a:t>
            </a:r>
            <a:r>
              <a:rPr lang="en-US" altLang="zh-CN"/>
              <a:t>Q)=(P</a:t>
            </a:r>
            <a:r>
              <a:rPr lang="en-US" altLang="zh-CN">
                <a:sym typeface="Symbol" panose="05050102010706020507" pitchFamily="2" charset="2"/>
              </a:rPr>
              <a:t>  </a:t>
            </a:r>
            <a:r>
              <a:rPr lang="en-US" altLang="zh-CN"/>
              <a:t>P)</a:t>
            </a:r>
            <a:r>
              <a:rPr lang="en-US" altLang="zh-CN">
                <a:sym typeface="Symbol" panose="05050102010706020507" pitchFamily="2" charset="2"/>
              </a:rPr>
              <a:t> (Q Q)</a:t>
            </a:r>
            <a:endParaRPr lang="en-US" altLang="zh-CN"/>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 calcmode="lin" valueType="num">
                                      <p:cBhvr additive="base">
                                        <p:cTn id="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anim calcmode="lin" valueType="num">
                                      <p:cBhvr additive="base">
                                        <p:cTn id="11"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318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3187">
                                            <p:txEl>
                                              <p:pRg st="3" end="3"/>
                                            </p:txEl>
                                          </p:spTgt>
                                        </p:tgtEl>
                                        <p:attrNameLst>
                                          <p:attrName>style.visibility</p:attrName>
                                        </p:attrNameLst>
                                      </p:cBhvr>
                                      <p:to>
                                        <p:strVal val="visible"/>
                                      </p:to>
                                    </p:set>
                                    <p:anim calcmode="lin" valueType="num">
                                      <p:cBhvr additive="base">
                                        <p:cTn id="15"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318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3187">
                                            <p:txEl>
                                              <p:pRg st="4" end="4"/>
                                            </p:txEl>
                                          </p:spTgt>
                                        </p:tgtEl>
                                        <p:attrNameLst>
                                          <p:attrName>style.visibility</p:attrName>
                                        </p:attrNameLst>
                                      </p:cBhvr>
                                      <p:to>
                                        <p:strVal val="visible"/>
                                      </p:to>
                                    </p:set>
                                    <p:anim calcmode="lin" valueType="num">
                                      <p:cBhvr additive="base">
                                        <p:cTn id="19" dur="5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3187">
                                            <p:txEl>
                                              <p:pRg st="5" end="5"/>
                                            </p:txEl>
                                          </p:spTgt>
                                        </p:tgtEl>
                                        <p:attrNameLst>
                                          <p:attrName>style.visibility</p:attrName>
                                        </p:attrNameLst>
                                      </p:cBhvr>
                                      <p:to>
                                        <p:strVal val="visible"/>
                                      </p:to>
                                    </p:set>
                                    <p:anim calcmode="lin" valueType="num">
                                      <p:cBhvr additive="base">
                                        <p:cTn id="25" dur="5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3187">
                                            <p:txEl>
                                              <p:pRg st="6" end="6"/>
                                            </p:txEl>
                                          </p:spTgt>
                                        </p:tgtEl>
                                        <p:attrNameLst>
                                          <p:attrName>style.visibility</p:attrName>
                                        </p:attrNameLst>
                                      </p:cBhvr>
                                      <p:to>
                                        <p:strVal val="visible"/>
                                      </p:to>
                                    </p:set>
                                    <p:anim calcmode="lin" valueType="num">
                                      <p:cBhvr additive="base">
                                        <p:cTn id="29" dur="500" fill="hold"/>
                                        <p:tgtEl>
                                          <p:spTgt spid="9318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31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76200" y="174625"/>
            <a:ext cx="7772400" cy="706438"/>
          </a:xfrm>
        </p:spPr>
        <p:txBody>
          <a:bodyPr/>
          <a:lstStyle/>
          <a:p>
            <a:pPr eaLnBrk="1" hangingPunct="1"/>
            <a:r>
              <a:rPr lang="en-US" altLang="zh-CN" sz="4000" b="1">
                <a:latin typeface="Times New Roman" panose="02020603050405020304" pitchFamily="18" charset="0"/>
              </a:rPr>
              <a:t>3 </a:t>
            </a:r>
            <a:r>
              <a:rPr lang="zh-CN" altLang="en-US" sz="4000" b="1">
                <a:latin typeface="Times New Roman" panose="02020603050405020304" pitchFamily="18" charset="0"/>
              </a:rPr>
              <a:t>、</a:t>
            </a:r>
            <a:r>
              <a:rPr lang="zh-CN" altLang="en-US" sz="4000" b="1">
                <a:latin typeface="宋体" panose="02010600030101010101" pitchFamily="2" charset="-122"/>
              </a:rPr>
              <a:t>公式的蕴涵</a:t>
            </a:r>
            <a:r>
              <a:rPr lang="zh-CN" altLang="en-US" sz="4000" b="1">
                <a:latin typeface="Times New Roman" panose="02020603050405020304" pitchFamily="18" charset="0"/>
              </a:rPr>
              <a:t> </a:t>
            </a:r>
            <a:endParaRPr lang="zh-CN" altLang="en-US" sz="4000" b="1">
              <a:latin typeface="Times New Roman" panose="02020603050405020304" pitchFamily="18" charset="0"/>
            </a:endParaRPr>
          </a:p>
        </p:txBody>
      </p:sp>
      <p:sp>
        <p:nvSpPr>
          <p:cNvPr id="61443" name="Rectangle 3"/>
          <p:cNvSpPr>
            <a:spLocks noGrp="1" noChangeArrowheads="1"/>
          </p:cNvSpPr>
          <p:nvPr>
            <p:ph type="body" idx="1"/>
          </p:nvPr>
        </p:nvSpPr>
        <p:spPr>
          <a:xfrm>
            <a:off x="304800" y="836613"/>
            <a:ext cx="8839200" cy="5732462"/>
          </a:xfrm>
        </p:spPr>
        <p:txBody>
          <a:bodyPr/>
          <a:lstStyle/>
          <a:p>
            <a:pPr marL="0" indent="0" eaLnBrk="1" hangingPunct="1">
              <a:tabLst>
                <a:tab pos="483870" algn="l"/>
                <a:tab pos="1995170" algn="l"/>
              </a:tabLst>
            </a:pPr>
            <a:r>
              <a:rPr lang="zh-CN" altLang="en-US" sz="3200"/>
              <a:t>逻辑的一个重要功能是研究推理。固然，</a:t>
            </a:r>
            <a:endParaRPr lang="zh-CN" altLang="en-US" sz="3200"/>
          </a:p>
          <a:p>
            <a:pPr marL="0" indent="0" eaLnBrk="1" hangingPunct="1">
              <a:buFont typeface="Wingdings" panose="05000000000000000000" pitchFamily="2" charset="2"/>
              <a:buNone/>
              <a:tabLst>
                <a:tab pos="483870" algn="l"/>
                <a:tab pos="1995170" algn="l"/>
              </a:tabLst>
            </a:pPr>
            <a:r>
              <a:rPr lang="zh-CN" altLang="en-US" sz="3200"/>
              <a:t>   依靠等价关系可以进行推理。但是，进行</a:t>
            </a:r>
            <a:endParaRPr lang="zh-CN" altLang="en-US" sz="3200"/>
          </a:p>
          <a:p>
            <a:pPr marL="0" indent="0" eaLnBrk="1" hangingPunct="1">
              <a:buFont typeface="Wingdings" panose="05000000000000000000" pitchFamily="2" charset="2"/>
              <a:buNone/>
              <a:tabLst>
                <a:tab pos="483870" algn="l"/>
                <a:tab pos="1995170" algn="l"/>
              </a:tabLst>
            </a:pPr>
            <a:r>
              <a:rPr lang="zh-CN" altLang="en-US" sz="3200"/>
              <a:t>   推理时，不必一定要依靠等价关系，只需</a:t>
            </a:r>
            <a:endParaRPr lang="zh-CN" altLang="en-US" sz="3200"/>
          </a:p>
          <a:p>
            <a:pPr marL="0" indent="0" eaLnBrk="1" hangingPunct="1">
              <a:buFont typeface="Wingdings" panose="05000000000000000000" pitchFamily="2" charset="2"/>
              <a:buNone/>
              <a:tabLst>
                <a:tab pos="483870" algn="l"/>
                <a:tab pos="1995170" algn="l"/>
              </a:tabLst>
            </a:pPr>
            <a:r>
              <a:rPr lang="zh-CN" altLang="en-US" sz="3200"/>
              <a:t>    蕴涵关系就可以了。</a:t>
            </a:r>
            <a:endParaRPr lang="zh-CN" altLang="en-US" sz="3200"/>
          </a:p>
          <a:p>
            <a:pPr marL="0" indent="0" eaLnBrk="1" hangingPunct="1">
              <a:tabLst>
                <a:tab pos="483870" algn="l"/>
                <a:tab pos="1995170" algn="l"/>
              </a:tabLst>
            </a:pPr>
            <a:r>
              <a:rPr lang="zh-CN" altLang="en-US" sz="3200">
                <a:solidFill>
                  <a:schemeClr val="tx2"/>
                </a:solidFill>
              </a:rPr>
              <a:t>例</a:t>
            </a:r>
            <a:r>
              <a:rPr lang="en-US" altLang="zh-CN" sz="3200">
                <a:solidFill>
                  <a:schemeClr val="tx2"/>
                </a:solidFill>
              </a:rPr>
              <a:t>.</a:t>
            </a:r>
            <a:r>
              <a:rPr lang="zh-CN" altLang="en-US" sz="3200"/>
              <a:t>若三角形等腰，则两底角相等，</a:t>
            </a:r>
            <a:br>
              <a:rPr lang="zh-CN" altLang="en-US" sz="3200"/>
            </a:br>
            <a:r>
              <a:rPr lang="zh-CN" altLang="en-US" sz="3200"/>
              <a:t>	    这个三角形等腰，</a:t>
            </a:r>
            <a:br>
              <a:rPr lang="zh-CN" altLang="en-US" sz="3200"/>
            </a:br>
            <a:r>
              <a:rPr lang="zh-CN" altLang="en-US" sz="3200"/>
              <a:t>	    所以，这个三角形两底角相等。</a:t>
            </a:r>
            <a:endParaRPr lang="zh-CN" altLang="en-US" sz="3200"/>
          </a:p>
          <a:p>
            <a:pPr marL="0" indent="0" eaLnBrk="1" hangingPunct="1">
              <a:tabLst>
                <a:tab pos="483870" algn="l"/>
                <a:tab pos="1995170" algn="l"/>
              </a:tabLst>
            </a:pPr>
            <a:r>
              <a:rPr lang="zh-CN" altLang="en-US" sz="3200"/>
              <a:t> </a:t>
            </a:r>
            <a:r>
              <a:rPr lang="zh-CN" altLang="en-US" sz="3200">
                <a:solidFill>
                  <a:schemeClr val="tx2"/>
                </a:solidFill>
              </a:rPr>
              <a:t>例</a:t>
            </a:r>
            <a:r>
              <a:rPr lang="en-US" altLang="zh-CN" sz="3200">
                <a:solidFill>
                  <a:schemeClr val="tx2"/>
                </a:solidFill>
              </a:rPr>
              <a:t>.</a:t>
            </a:r>
            <a:r>
              <a:rPr lang="zh-CN" altLang="en-US" sz="3200"/>
              <a:t>若行列式两行成比例，则行列式值为0，</a:t>
            </a:r>
            <a:br>
              <a:rPr lang="zh-CN" altLang="en-US" sz="3200"/>
            </a:br>
            <a:r>
              <a:rPr lang="zh-CN" altLang="en-US" sz="3200"/>
              <a:t>	    这个行列式两行成比例，</a:t>
            </a:r>
            <a:br>
              <a:rPr lang="zh-CN" altLang="en-US" sz="3200"/>
            </a:br>
            <a:r>
              <a:rPr lang="zh-CN" altLang="en-US" sz="3200"/>
              <a:t>	    所以，这个行列式值为0。</a:t>
            </a:r>
            <a:endParaRPr lang="zh-CN" altLang="en-US" sz="20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4" end="4"/>
                                            </p:txEl>
                                          </p:spTgt>
                                        </p:tgtEl>
                                        <p:attrNameLst>
                                          <p:attrName>style.visibility</p:attrName>
                                        </p:attrNameLst>
                                      </p:cBhvr>
                                      <p:to>
                                        <p:strVal val="visible"/>
                                      </p:to>
                                    </p:set>
                                    <p:anim calcmode="lin" valueType="num">
                                      <p:cBhvr additive="base">
                                        <p:cTn id="7"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5" end="5"/>
                                            </p:txEl>
                                          </p:spTgt>
                                        </p:tgtEl>
                                        <p:attrNameLst>
                                          <p:attrName>style.visibility</p:attrName>
                                        </p:attrNameLst>
                                      </p:cBhvr>
                                      <p:to>
                                        <p:strVal val="visible"/>
                                      </p:to>
                                    </p:set>
                                    <p:anim calcmode="lin" valueType="num">
                                      <p:cBhvr additive="base">
                                        <p:cTn id="13"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468313" y="476250"/>
            <a:ext cx="8135937" cy="6048375"/>
          </a:xfrm>
        </p:spPr>
        <p:txBody>
          <a:bodyPr/>
          <a:lstStyle/>
          <a:p>
            <a:pPr marL="0" indent="0" eaLnBrk="1" hangingPunct="1">
              <a:lnSpc>
                <a:spcPct val="125000"/>
              </a:lnSpc>
              <a:spcBef>
                <a:spcPct val="50000"/>
              </a:spcBef>
              <a:tabLst>
                <a:tab pos="1149350" algn="l"/>
                <a:tab pos="1995170" algn="l"/>
              </a:tabLst>
            </a:pPr>
            <a:r>
              <a:rPr lang="zh-CN" altLang="zh-CN" sz="3300"/>
              <a:t>上面两个例子的推理关系涵义不同，但依据的推理规则相同，推理形式为： </a:t>
            </a:r>
            <a:br>
              <a:rPr lang="zh-CN" altLang="zh-CN" sz="3300"/>
            </a:br>
            <a:r>
              <a:rPr lang="zh-CN" altLang="en-US" sz="3300"/>
              <a:t>	</a:t>
            </a:r>
            <a:r>
              <a:rPr lang="zh-CN" altLang="en-US" sz="3300">
                <a:latin typeface="宋体" panose="02010600030101010101" pitchFamily="2" charset="-122"/>
              </a:rPr>
              <a:t>若</a:t>
            </a:r>
            <a:r>
              <a:rPr lang="en-US" altLang="zh-CN" sz="3300"/>
              <a:t>P</a:t>
            </a:r>
            <a:r>
              <a:rPr lang="zh-CN" altLang="en-US" sz="3300">
                <a:latin typeface="宋体" panose="02010600030101010101" pitchFamily="2" charset="-122"/>
              </a:rPr>
              <a:t>则</a:t>
            </a:r>
            <a:r>
              <a:rPr lang="en-US" altLang="zh-CN" sz="3300"/>
              <a:t>Q</a:t>
            </a:r>
            <a:r>
              <a:rPr lang="en-US" altLang="zh-CN" sz="3300">
                <a:latin typeface="宋体" panose="02010600030101010101" pitchFamily="2" charset="-122"/>
              </a:rPr>
              <a:t>，</a:t>
            </a:r>
            <a:r>
              <a:rPr lang="en-US" altLang="zh-CN" sz="3300"/>
              <a:t>P</a:t>
            </a:r>
            <a:r>
              <a:rPr lang="en-US" altLang="zh-CN" sz="3300">
                <a:latin typeface="宋体" panose="02010600030101010101" pitchFamily="2" charset="-122"/>
              </a:rPr>
              <a:t>，</a:t>
            </a:r>
            <a:r>
              <a:rPr lang="zh-CN" altLang="en-US" sz="3300">
                <a:latin typeface="宋体" panose="02010600030101010101" pitchFamily="2" charset="-122"/>
              </a:rPr>
              <a:t>所以</a:t>
            </a:r>
            <a:r>
              <a:rPr lang="en-US" altLang="zh-CN" sz="3300"/>
              <a:t>Q</a:t>
            </a:r>
            <a:r>
              <a:rPr lang="en-US" altLang="zh-CN" sz="3300">
                <a:latin typeface="宋体" panose="02010600030101010101" pitchFamily="2" charset="-122"/>
              </a:rPr>
              <a:t>。</a:t>
            </a:r>
            <a:r>
              <a:rPr lang="en-US" altLang="zh-CN" sz="3300"/>
              <a:t> </a:t>
            </a:r>
            <a:endParaRPr lang="en-US" altLang="zh-CN" sz="3300"/>
          </a:p>
          <a:p>
            <a:pPr marL="0" indent="0" algn="just" eaLnBrk="1" hangingPunct="1">
              <a:lnSpc>
                <a:spcPct val="125000"/>
              </a:lnSpc>
              <a:spcBef>
                <a:spcPct val="50000"/>
              </a:spcBef>
              <a:tabLst>
                <a:tab pos="1149350" algn="l"/>
                <a:tab pos="1995170" algn="l"/>
              </a:tabLst>
            </a:pPr>
            <a:r>
              <a:rPr lang="zh-CN" altLang="en-US" sz="3300"/>
              <a:t>推理的正确性与命题</a:t>
            </a:r>
            <a:r>
              <a:rPr lang="en-US" altLang="zh-CN" sz="3300"/>
              <a:t>P，Q</a:t>
            </a:r>
            <a:r>
              <a:rPr lang="zh-CN" altLang="en-US" sz="3300"/>
              <a:t>涵义无关，只决定于逻辑形式，命题逻辑中用公式表示命题，命题间</a:t>
            </a:r>
            <a:r>
              <a:rPr lang="zh-CN" altLang="en-US" sz="3300">
                <a:solidFill>
                  <a:schemeClr val="tx2"/>
                </a:solidFill>
              </a:rPr>
              <a:t>演绎推理</a:t>
            </a:r>
            <a:r>
              <a:rPr lang="zh-CN" altLang="en-US" sz="3300"/>
              <a:t>关系，反映为公式间</a:t>
            </a:r>
            <a:r>
              <a:rPr lang="zh-CN" altLang="en-US" sz="3300">
                <a:solidFill>
                  <a:schemeClr val="tx2"/>
                </a:solidFill>
              </a:rPr>
              <a:t>逻辑蕴涵</a:t>
            </a:r>
            <a:r>
              <a:rPr lang="zh-CN" altLang="en-US" sz="3300"/>
              <a:t>关系。</a:t>
            </a: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6">
                                            <p:txEl>
                                              <p:pRg st="1" end="1"/>
                                            </p:txEl>
                                          </p:spTgt>
                                        </p:tgtEl>
                                        <p:attrNameLst>
                                          <p:attrName>style.visibility</p:attrName>
                                        </p:attrNameLst>
                                      </p:cBhvr>
                                      <p:to>
                                        <p:strVal val="visible"/>
                                      </p:to>
                                    </p:set>
                                    <p:anim calcmode="lin" valueType="num">
                                      <p:cBhvr additive="base">
                                        <p:cTn id="7" dur="500" fill="hold"/>
                                        <p:tgtEl>
                                          <p:spTgt spid="624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76200" y="363538"/>
            <a:ext cx="7772400" cy="706437"/>
          </a:xfrm>
        </p:spPr>
        <p:txBody>
          <a:bodyPr/>
          <a:lstStyle/>
          <a:p>
            <a:pPr eaLnBrk="1" hangingPunct="1"/>
            <a:r>
              <a:rPr lang="zh-CN" altLang="en-US" sz="4000" b="1">
                <a:latin typeface="Times New Roman" panose="02020603050405020304" pitchFamily="18" charset="0"/>
              </a:rPr>
              <a:t>定义</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5  蕴涵</a:t>
            </a:r>
            <a:endParaRPr lang="zh-CN" altLang="en-US" sz="4000" b="1">
              <a:latin typeface="Times New Roman" panose="02020603050405020304" pitchFamily="18" charset="0"/>
            </a:endParaRPr>
          </a:p>
        </p:txBody>
      </p:sp>
      <p:sp>
        <p:nvSpPr>
          <p:cNvPr id="114690" name="Rectangle 3"/>
          <p:cNvSpPr>
            <a:spLocks noGrp="1" noChangeArrowheads="1"/>
          </p:cNvSpPr>
          <p:nvPr>
            <p:ph type="body" idx="1"/>
          </p:nvPr>
        </p:nvSpPr>
        <p:spPr>
          <a:xfrm>
            <a:off x="539750" y="1352550"/>
            <a:ext cx="7993063" cy="5029200"/>
          </a:xfrm>
        </p:spPr>
        <p:txBody>
          <a:bodyPr/>
          <a:lstStyle/>
          <a:p>
            <a:pPr marL="0" indent="0" eaLnBrk="1" hangingPunct="1">
              <a:lnSpc>
                <a:spcPct val="125000"/>
              </a:lnSpc>
              <a:spcBef>
                <a:spcPct val="25000"/>
              </a:spcBef>
              <a:tabLst>
                <a:tab pos="1149350" algn="l"/>
                <a:tab pos="1995170" algn="l"/>
              </a:tabLst>
            </a:pPr>
            <a:r>
              <a:rPr lang="zh-CN" altLang="en-US" sz="3300" dirty="0"/>
              <a:t>设</a:t>
            </a:r>
            <a:r>
              <a:rPr lang="en-US" altLang="zh-CN" sz="3300" dirty="0"/>
              <a:t>G，H</a:t>
            </a:r>
            <a:r>
              <a:rPr lang="zh-CN" altLang="en-US" sz="3300" dirty="0"/>
              <a:t>是两个公式。 称</a:t>
            </a:r>
            <a:r>
              <a:rPr lang="en-US" altLang="zh-CN" sz="3300" dirty="0"/>
              <a:t>H</a:t>
            </a:r>
            <a:r>
              <a:rPr lang="zh-CN" altLang="en-US" sz="3300" dirty="0"/>
              <a:t>是</a:t>
            </a:r>
            <a:r>
              <a:rPr lang="en-US" altLang="zh-CN" sz="3300" dirty="0"/>
              <a:t>G</a:t>
            </a:r>
            <a:r>
              <a:rPr lang="zh-CN" altLang="en-US" sz="3300" dirty="0"/>
              <a:t>的</a:t>
            </a:r>
            <a:r>
              <a:rPr lang="zh-CN" altLang="en-US" sz="3300" dirty="0">
                <a:solidFill>
                  <a:schemeClr val="tx2"/>
                </a:solidFill>
              </a:rPr>
              <a:t>逻辑结果</a:t>
            </a:r>
            <a:r>
              <a:rPr lang="zh-CN" altLang="en-US" sz="3300" dirty="0"/>
              <a:t>(或称</a:t>
            </a:r>
            <a:r>
              <a:rPr lang="en-US" altLang="zh-CN" sz="3300" dirty="0">
                <a:solidFill>
                  <a:schemeClr val="tx2"/>
                </a:solidFill>
              </a:rPr>
              <a:t>G</a:t>
            </a:r>
            <a:r>
              <a:rPr lang="zh-CN" altLang="en-US" sz="3300" dirty="0">
                <a:solidFill>
                  <a:schemeClr val="tx2"/>
                </a:solidFill>
              </a:rPr>
              <a:t>蕴涵</a:t>
            </a:r>
            <a:r>
              <a:rPr lang="en-US" altLang="zh-CN" sz="3300" dirty="0">
                <a:solidFill>
                  <a:schemeClr val="tx2"/>
                </a:solidFill>
              </a:rPr>
              <a:t>H</a:t>
            </a:r>
            <a:r>
              <a:rPr lang="en-US" altLang="zh-CN" sz="3300" dirty="0"/>
              <a:t>)，</a:t>
            </a:r>
            <a:r>
              <a:rPr lang="zh-CN" altLang="en-US" sz="3300" dirty="0"/>
              <a:t>当且仅当对</a:t>
            </a:r>
            <a:r>
              <a:rPr lang="en-US" altLang="zh-CN" sz="3300" dirty="0"/>
              <a:t>G，H</a:t>
            </a:r>
            <a:r>
              <a:rPr lang="zh-CN" altLang="en-US" sz="3300" dirty="0"/>
              <a:t>的任意解释</a:t>
            </a:r>
            <a:r>
              <a:rPr lang="en-US" altLang="zh-CN" sz="3300" dirty="0"/>
              <a:t>I，</a:t>
            </a:r>
            <a:r>
              <a:rPr lang="zh-CN" altLang="en-US" sz="3300" dirty="0"/>
              <a:t>如果</a:t>
            </a:r>
            <a:r>
              <a:rPr lang="en-US" altLang="zh-CN" sz="3300" dirty="0"/>
              <a:t>I</a:t>
            </a:r>
            <a:r>
              <a:rPr lang="zh-CN" altLang="en-US" sz="3300" dirty="0"/>
              <a:t>满足</a:t>
            </a:r>
            <a:r>
              <a:rPr lang="en-US" altLang="zh-CN" sz="3300" dirty="0"/>
              <a:t>G，</a:t>
            </a:r>
            <a:r>
              <a:rPr lang="zh-CN" altLang="en-US" sz="3300" dirty="0"/>
              <a:t>则</a:t>
            </a:r>
            <a:r>
              <a:rPr lang="en-US" altLang="zh-CN" sz="3300" dirty="0"/>
              <a:t>I</a:t>
            </a:r>
            <a:r>
              <a:rPr lang="zh-CN" altLang="en-US" sz="3300" dirty="0"/>
              <a:t>也满足</a:t>
            </a:r>
            <a:r>
              <a:rPr lang="en-US" altLang="zh-CN" sz="3300" dirty="0"/>
              <a:t>H，</a:t>
            </a:r>
            <a:r>
              <a:rPr lang="zh-CN" altLang="en-US" sz="3300" dirty="0"/>
              <a:t>记作</a:t>
            </a:r>
            <a:r>
              <a:rPr lang="en-US" altLang="zh-CN" sz="3300" dirty="0"/>
              <a:t>G</a:t>
            </a:r>
            <a:r>
              <a:rPr lang="en-US" altLang="zh-CN" sz="3300" dirty="0">
                <a:sym typeface="Symbol" panose="05050102010706020507" pitchFamily="2" charset="2"/>
              </a:rPr>
              <a:t></a:t>
            </a:r>
            <a:r>
              <a:rPr lang="en-US" altLang="zh-CN" sz="3300" dirty="0"/>
              <a:t>H。</a:t>
            </a:r>
            <a:endParaRPr lang="en-US" altLang="zh-CN" sz="3300" dirty="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76200" y="363538"/>
            <a:ext cx="7772400" cy="706437"/>
          </a:xfrm>
        </p:spPr>
        <p:txBody>
          <a:bodyPr/>
          <a:lstStyle/>
          <a:p>
            <a:pPr eaLnBrk="1" hangingPunct="1"/>
            <a:r>
              <a:rPr lang="zh-CN" altLang="en-US" sz="4000" b="1">
                <a:latin typeface="Times New Roman" panose="02020603050405020304" pitchFamily="18" charset="0"/>
              </a:rPr>
              <a:t>定义2.3.5  蕴涵</a:t>
            </a:r>
            <a:endParaRPr lang="zh-CN" altLang="en-US" sz="4000" b="1">
              <a:latin typeface="Times New Roman" panose="02020603050405020304" pitchFamily="18" charset="0"/>
            </a:endParaRPr>
          </a:p>
        </p:txBody>
      </p:sp>
      <p:sp>
        <p:nvSpPr>
          <p:cNvPr id="64515" name="Rectangle 3"/>
          <p:cNvSpPr>
            <a:spLocks noGrp="1" noChangeArrowheads="1"/>
          </p:cNvSpPr>
          <p:nvPr>
            <p:ph type="body" idx="1"/>
          </p:nvPr>
        </p:nvSpPr>
        <p:spPr>
          <a:xfrm>
            <a:off x="539750" y="1041400"/>
            <a:ext cx="8135938" cy="5029200"/>
          </a:xfrm>
        </p:spPr>
        <p:txBody>
          <a:bodyPr/>
          <a:lstStyle/>
          <a:p>
            <a:pPr marL="0" indent="0" eaLnBrk="1" hangingPunct="1">
              <a:lnSpc>
                <a:spcPct val="125000"/>
              </a:lnSpc>
              <a:spcBef>
                <a:spcPct val="25000"/>
              </a:spcBef>
              <a:tabLst>
                <a:tab pos="1149350" algn="l"/>
                <a:tab pos="1995170" algn="l"/>
              </a:tabLst>
            </a:pPr>
            <a:r>
              <a:rPr lang="zh-CN" altLang="en-US" sz="3300">
                <a:solidFill>
                  <a:schemeClr val="tx2"/>
                </a:solidFill>
              </a:rPr>
              <a:t>注意：</a:t>
            </a:r>
            <a:r>
              <a:rPr lang="zh-CN" altLang="en-US" sz="3300"/>
              <a:t> 符号“</a:t>
            </a:r>
            <a:r>
              <a:rPr lang="zh-CN" altLang="en-US" sz="3300">
                <a:sym typeface="Symbol" panose="05050102010706020507" pitchFamily="2" charset="2"/>
              </a:rPr>
              <a:t>”</a:t>
            </a:r>
            <a:r>
              <a:rPr lang="zh-CN" altLang="en-US" sz="3300"/>
              <a:t>和“=” 一样，它们都不是逻辑联结词，因此，</a:t>
            </a:r>
            <a:r>
              <a:rPr lang="en-US" altLang="zh-CN" sz="3300"/>
              <a:t>G=H，G</a:t>
            </a:r>
            <a:r>
              <a:rPr lang="en-US" altLang="zh-CN" sz="3300">
                <a:sym typeface="Symbol" panose="05050102010706020507" pitchFamily="2" charset="2"/>
              </a:rPr>
              <a:t></a:t>
            </a:r>
            <a:r>
              <a:rPr lang="en-US" altLang="zh-CN" sz="3300"/>
              <a:t>H</a:t>
            </a:r>
            <a:r>
              <a:rPr lang="zh-CN" altLang="en-US" sz="3300"/>
              <a:t>也都不是公式。</a:t>
            </a:r>
            <a:endParaRPr lang="zh-CN" altLang="en-US" sz="3300"/>
          </a:p>
          <a:p>
            <a:pPr marL="0" indent="0" eaLnBrk="1" hangingPunct="1">
              <a:lnSpc>
                <a:spcPct val="125000"/>
              </a:lnSpc>
              <a:spcBef>
                <a:spcPct val="25000"/>
              </a:spcBef>
              <a:tabLst>
                <a:tab pos="1149350" algn="l"/>
                <a:tab pos="1995170" algn="l"/>
              </a:tabLst>
            </a:pPr>
            <a:r>
              <a:rPr lang="zh-CN" altLang="en-US" sz="3300"/>
              <a:t>公式</a:t>
            </a:r>
            <a:r>
              <a:rPr lang="en-US" altLang="zh-CN" sz="3300"/>
              <a:t>G</a:t>
            </a:r>
            <a:r>
              <a:rPr lang="zh-CN" altLang="en-US" sz="3300"/>
              <a:t>蕴涵公式</a:t>
            </a:r>
            <a:r>
              <a:rPr lang="en-US" altLang="zh-CN" sz="3300"/>
              <a:t>H iff </a:t>
            </a:r>
            <a:r>
              <a:rPr lang="zh-CN" altLang="en-US" sz="3300"/>
              <a:t>公式</a:t>
            </a:r>
            <a:r>
              <a:rPr lang="en-US" altLang="zh-CN" sz="3300"/>
              <a:t>G</a:t>
            </a:r>
            <a:r>
              <a:rPr lang="en-US" altLang="zh-CN" sz="3300">
                <a:sym typeface="Symbol" panose="05050102010706020507" pitchFamily="2" charset="2"/>
              </a:rPr>
              <a:t></a:t>
            </a:r>
            <a:r>
              <a:rPr lang="en-US" altLang="zh-CN" sz="3300"/>
              <a:t>H</a:t>
            </a:r>
            <a:r>
              <a:rPr lang="zh-CN" altLang="en-US" sz="3300"/>
              <a:t>是恒真的。 </a:t>
            </a:r>
            <a:endParaRPr lang="zh-CN" altLang="en-US" sz="3300"/>
          </a:p>
          <a:p>
            <a:pPr marL="0" indent="0" eaLnBrk="1" hangingPunct="1">
              <a:lnSpc>
                <a:spcPct val="125000"/>
              </a:lnSpc>
              <a:spcBef>
                <a:spcPct val="25000"/>
              </a:spcBef>
              <a:tabLst>
                <a:tab pos="1149350" algn="l"/>
                <a:tab pos="1995170" algn="l"/>
              </a:tabLst>
            </a:pPr>
            <a:r>
              <a:rPr lang="zh-CN" altLang="en-US" sz="3300">
                <a:sym typeface="Symbol" panose="05050102010706020507" pitchFamily="2" charset="2"/>
              </a:rPr>
              <a:t></a:t>
            </a:r>
            <a:r>
              <a:rPr lang="zh-CN" altLang="en-US" sz="3300"/>
              <a:t>是一种部分序关系。</a:t>
            </a:r>
            <a:endParaRPr lang="en-US" altLang="zh-CN" sz="3300">
              <a:solidFill>
                <a:schemeClr val="tx2"/>
              </a:solidFill>
            </a:endParaRPr>
          </a:p>
          <a:p>
            <a:pPr marL="0" indent="0" eaLnBrk="1" hangingPunct="1">
              <a:lnSpc>
                <a:spcPct val="125000"/>
              </a:lnSpc>
              <a:spcBef>
                <a:spcPct val="25000"/>
              </a:spcBef>
              <a:tabLst>
                <a:tab pos="1149350" algn="l"/>
                <a:tab pos="1995170" algn="l"/>
              </a:tabLst>
            </a:pPr>
            <a:r>
              <a:rPr lang="zh-CN" altLang="en-US" sz="3300">
                <a:solidFill>
                  <a:schemeClr val="tx2"/>
                </a:solidFill>
              </a:rPr>
              <a:t>例</a:t>
            </a:r>
            <a:r>
              <a:rPr lang="en-US" altLang="zh-CN" sz="3300">
                <a:solidFill>
                  <a:schemeClr val="tx2"/>
                </a:solidFill>
              </a:rPr>
              <a:t>.</a:t>
            </a:r>
            <a:r>
              <a:rPr lang="en-US" altLang="zh-CN" sz="3300"/>
              <a:t>  </a:t>
            </a:r>
            <a:r>
              <a:rPr lang="en-US" altLang="zh-CN" sz="3300">
                <a:solidFill>
                  <a:schemeClr val="tx2"/>
                </a:solidFill>
              </a:rPr>
              <a:t>(P</a:t>
            </a:r>
            <a:r>
              <a:rPr lang="en-US" altLang="zh-CN" sz="3300">
                <a:solidFill>
                  <a:schemeClr val="tx2"/>
                </a:solidFill>
                <a:sym typeface="Symbol" panose="05050102010706020507" pitchFamily="2" charset="2"/>
              </a:rPr>
              <a:t></a:t>
            </a:r>
            <a:r>
              <a:rPr lang="en-US" altLang="zh-CN" sz="3300">
                <a:solidFill>
                  <a:schemeClr val="tx2"/>
                </a:solidFill>
              </a:rPr>
              <a:t>Q)</a:t>
            </a:r>
            <a:r>
              <a:rPr lang="en-US" altLang="zh-CN" sz="3300">
                <a:solidFill>
                  <a:schemeClr val="tx2"/>
                </a:solidFill>
                <a:sym typeface="Symbol" panose="05050102010706020507" pitchFamily="2" charset="2"/>
              </a:rPr>
              <a:t></a:t>
            </a:r>
            <a:r>
              <a:rPr lang="en-US" altLang="zh-CN" sz="3300">
                <a:solidFill>
                  <a:schemeClr val="tx2"/>
                </a:solidFill>
              </a:rPr>
              <a:t>P</a:t>
            </a:r>
            <a:r>
              <a:rPr lang="en-US" altLang="zh-CN" sz="3300">
                <a:latin typeface="宋体" panose="02010600030101010101" pitchFamily="2" charset="-122"/>
              </a:rPr>
              <a:t>，</a:t>
            </a:r>
            <a:r>
              <a:rPr lang="en-US" altLang="zh-CN" sz="3300"/>
              <a:t>(P</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Q </a:t>
            </a: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a:xfrm>
            <a:off x="539750" y="333375"/>
            <a:ext cx="8812213" cy="646113"/>
          </a:xfrm>
        </p:spPr>
        <p:txBody>
          <a:bodyPr/>
          <a:lstStyle/>
          <a:p>
            <a:pPr eaLnBrk="1" hangingPunct="1"/>
            <a:r>
              <a:rPr lang="en-US" altLang="zh-CN" sz="3600" b="1">
                <a:latin typeface="Times New Roman" panose="02020603050405020304" pitchFamily="18" charset="0"/>
              </a:rPr>
              <a:t>G</a:t>
            </a:r>
            <a:r>
              <a:rPr lang="en-US" altLang="zh-CN" sz="3600" b="1">
                <a:latin typeface="Times New Roman" panose="02020603050405020304" pitchFamily="18" charset="0"/>
                <a:sym typeface="Symbol" panose="05050102010706020507" pitchFamily="2" charset="2"/>
              </a:rPr>
              <a:t></a:t>
            </a:r>
            <a:r>
              <a:rPr lang="en-US" altLang="zh-CN" sz="3600" b="1">
                <a:latin typeface="Times New Roman" panose="02020603050405020304" pitchFamily="18" charset="0"/>
              </a:rPr>
              <a:t>H</a:t>
            </a:r>
            <a:r>
              <a:rPr lang="zh-CN" altLang="en-US" sz="3600" b="1">
                <a:latin typeface="Times New Roman" panose="02020603050405020304" pitchFamily="18" charset="0"/>
              </a:rPr>
              <a:t>当且仅当</a:t>
            </a:r>
            <a:r>
              <a:rPr lang="en-US" altLang="zh-CN" sz="3600" b="1">
                <a:latin typeface="Times New Roman" panose="02020603050405020304" pitchFamily="18" charset="0"/>
              </a:rPr>
              <a:t>G</a:t>
            </a:r>
            <a:r>
              <a:rPr lang="en-US" altLang="zh-CN" sz="3600" b="1">
                <a:latin typeface="Times New Roman" panose="02020603050405020304" pitchFamily="18" charset="0"/>
                <a:sym typeface="Symbol" panose="05050102010706020507" pitchFamily="2" charset="2"/>
              </a:rPr>
              <a:t></a:t>
            </a:r>
            <a:r>
              <a:rPr lang="en-US" altLang="zh-CN" sz="3600" b="1">
                <a:latin typeface="Times New Roman" panose="02020603050405020304" pitchFamily="18" charset="0"/>
              </a:rPr>
              <a:t>H</a:t>
            </a:r>
            <a:r>
              <a:rPr lang="zh-CN" altLang="en-US" sz="3600" b="1">
                <a:latin typeface="Times New Roman" panose="02020603050405020304" pitchFamily="18" charset="0"/>
              </a:rPr>
              <a:t>是恒真的</a:t>
            </a:r>
            <a:endParaRPr lang="zh-CN" altLang="en-US" sz="3600" b="1">
              <a:latin typeface="Times New Roman" panose="02020603050405020304" pitchFamily="18" charset="0"/>
            </a:endParaRPr>
          </a:p>
        </p:txBody>
      </p:sp>
      <p:sp>
        <p:nvSpPr>
          <p:cNvPr id="65539" name="Rectangle 3"/>
          <p:cNvSpPr>
            <a:spLocks noGrp="1" noChangeArrowheads="1"/>
          </p:cNvSpPr>
          <p:nvPr>
            <p:ph type="body" idx="1"/>
          </p:nvPr>
        </p:nvSpPr>
        <p:spPr>
          <a:xfrm>
            <a:off x="468313" y="1268413"/>
            <a:ext cx="8523287" cy="5400675"/>
          </a:xfrm>
        </p:spPr>
        <p:txBody>
          <a:bodyPr/>
          <a:lstStyle/>
          <a:p>
            <a:pPr eaLnBrk="1" hangingPunct="1">
              <a:buFont typeface="Wingdings" panose="05000000000000000000" pitchFamily="2" charset="2"/>
              <a:buNone/>
            </a:pPr>
            <a:r>
              <a:rPr lang="zh-CN" altLang="en-US" sz="3300"/>
              <a:t>证明：</a:t>
            </a:r>
            <a:r>
              <a:rPr lang="zh-CN" altLang="en-US" sz="3300">
                <a:solidFill>
                  <a:schemeClr val="tx2"/>
                </a:solidFill>
              </a:rPr>
              <a:t>必要性</a:t>
            </a:r>
            <a:r>
              <a:rPr lang="zh-CN" altLang="en-US" sz="3300"/>
              <a:t>，任取</a:t>
            </a:r>
            <a:r>
              <a:rPr lang="en-US" altLang="zh-CN" sz="3300"/>
              <a:t>G, H</a:t>
            </a:r>
            <a:r>
              <a:rPr lang="zh-CN" altLang="en-US" sz="3300"/>
              <a:t>的解释</a:t>
            </a:r>
            <a:r>
              <a:rPr lang="en-US" altLang="zh-CN" sz="3300"/>
              <a:t>I</a:t>
            </a:r>
            <a:r>
              <a:rPr lang="zh-CN" altLang="en-US" sz="3300"/>
              <a:t>，</a:t>
            </a:r>
            <a:endParaRPr lang="zh-CN" altLang="en-US" sz="3300"/>
          </a:p>
          <a:p>
            <a:pPr eaLnBrk="1" hangingPunct="1">
              <a:buFont typeface="Wingdings" panose="05000000000000000000" pitchFamily="2" charset="2"/>
              <a:buChar char="Ø"/>
            </a:pPr>
            <a:r>
              <a:rPr lang="zh-CN" altLang="en-US" sz="3300"/>
              <a:t>若</a:t>
            </a:r>
            <a:r>
              <a:rPr lang="en-US" altLang="zh-CN" sz="3300"/>
              <a:t>I</a:t>
            </a:r>
            <a:r>
              <a:rPr lang="zh-CN" altLang="en-US" sz="3300"/>
              <a:t>满足</a:t>
            </a:r>
            <a:r>
              <a:rPr lang="en-US" altLang="zh-CN" sz="3300"/>
              <a:t>G</a:t>
            </a:r>
            <a:r>
              <a:rPr lang="zh-CN" altLang="en-US" sz="3300"/>
              <a:t>（ </a:t>
            </a:r>
            <a:r>
              <a:rPr lang="en-US" altLang="zh-CN" sz="3300"/>
              <a:t>T</a:t>
            </a:r>
            <a:r>
              <a:rPr lang="en-US" altLang="zh-CN" sz="3300" baseline="-30000"/>
              <a:t>I</a:t>
            </a:r>
            <a:r>
              <a:rPr lang="en-US" altLang="zh-CN" sz="3300"/>
              <a:t>(G)=1</a:t>
            </a:r>
            <a:r>
              <a:rPr lang="zh-CN" altLang="en-US" sz="3300"/>
              <a:t>），则由</a:t>
            </a:r>
            <a:r>
              <a:rPr lang="en-US" altLang="zh-CN" sz="3300"/>
              <a:t>G</a:t>
            </a:r>
            <a:r>
              <a:rPr lang="en-US" altLang="zh-CN" sz="3300">
                <a:sym typeface="Symbol" panose="05050102010706020507" pitchFamily="2" charset="2"/>
              </a:rPr>
              <a:t></a:t>
            </a:r>
            <a:r>
              <a:rPr lang="en-US" altLang="zh-CN" sz="3300"/>
              <a:t>H</a:t>
            </a:r>
            <a:r>
              <a:rPr lang="zh-CN" altLang="en-US" sz="3300"/>
              <a:t>知， </a:t>
            </a:r>
            <a:r>
              <a:rPr lang="en-US" altLang="zh-CN" sz="3300"/>
              <a:t>T</a:t>
            </a:r>
            <a:r>
              <a:rPr lang="en-US" altLang="zh-CN" sz="3300" baseline="-30000"/>
              <a:t>I</a:t>
            </a:r>
            <a:r>
              <a:rPr lang="en-US" altLang="zh-CN" sz="3300"/>
              <a:t>(H)=1 </a:t>
            </a:r>
            <a:r>
              <a:rPr lang="zh-CN" altLang="en-US" sz="3300"/>
              <a:t>，因此</a:t>
            </a:r>
            <a:r>
              <a:rPr lang="en-US" altLang="zh-CN" sz="3300"/>
              <a:t>T</a:t>
            </a:r>
            <a:r>
              <a:rPr lang="en-US" altLang="zh-CN" sz="3300" baseline="-30000"/>
              <a:t>I</a:t>
            </a:r>
            <a:r>
              <a:rPr lang="en-US" altLang="zh-CN" sz="3300"/>
              <a:t>(G</a:t>
            </a:r>
            <a:r>
              <a:rPr lang="en-US" altLang="zh-CN" sz="3300">
                <a:sym typeface="Symbol" panose="05050102010706020507" pitchFamily="2" charset="2"/>
              </a:rPr>
              <a:t></a:t>
            </a:r>
            <a:r>
              <a:rPr lang="en-US" altLang="zh-CN" sz="3300"/>
              <a:t>H)=1</a:t>
            </a:r>
            <a:r>
              <a:rPr lang="zh-CN" altLang="en-US" sz="3300"/>
              <a:t>；</a:t>
            </a:r>
            <a:endParaRPr lang="zh-CN" altLang="en-US" sz="3300"/>
          </a:p>
          <a:p>
            <a:pPr eaLnBrk="1" hangingPunct="1">
              <a:buFont typeface="Wingdings" panose="05000000000000000000" pitchFamily="2" charset="2"/>
              <a:buChar char="Ø"/>
            </a:pPr>
            <a:r>
              <a:rPr lang="zh-CN" altLang="en-US" sz="3300"/>
              <a:t>若</a:t>
            </a:r>
            <a:r>
              <a:rPr lang="en-US" altLang="zh-CN" sz="3300"/>
              <a:t>I</a:t>
            </a:r>
            <a:r>
              <a:rPr lang="zh-CN" altLang="en-US" sz="3300"/>
              <a:t>弄假</a:t>
            </a:r>
            <a:r>
              <a:rPr lang="en-US" altLang="zh-CN" sz="3300"/>
              <a:t>G(T</a:t>
            </a:r>
            <a:r>
              <a:rPr lang="en-US" altLang="zh-CN" sz="3300" baseline="-30000"/>
              <a:t>I</a:t>
            </a:r>
            <a:r>
              <a:rPr lang="en-US" altLang="zh-CN" sz="3300"/>
              <a:t>(G)=0)</a:t>
            </a:r>
            <a:r>
              <a:rPr lang="zh-CN" altLang="en-US" sz="3300"/>
              <a:t>，则</a:t>
            </a:r>
            <a:r>
              <a:rPr lang="en-US" altLang="zh-CN" sz="3300"/>
              <a:t>T</a:t>
            </a:r>
            <a:r>
              <a:rPr lang="en-US" altLang="zh-CN" sz="3300" baseline="-30000"/>
              <a:t>I</a:t>
            </a:r>
            <a:r>
              <a:rPr lang="en-US" altLang="zh-CN" sz="3300"/>
              <a:t>(G</a:t>
            </a:r>
            <a:r>
              <a:rPr lang="en-US" altLang="zh-CN" sz="3300">
                <a:sym typeface="Symbol" panose="05050102010706020507" pitchFamily="2" charset="2"/>
              </a:rPr>
              <a:t></a:t>
            </a:r>
            <a:r>
              <a:rPr lang="en-US" altLang="zh-CN" sz="3300"/>
              <a:t>H)=1</a:t>
            </a:r>
            <a:r>
              <a:rPr lang="zh-CN" altLang="en-US" sz="3300"/>
              <a:t> 。</a:t>
            </a:r>
            <a:endParaRPr lang="zh-CN" altLang="en-US" sz="3300"/>
          </a:p>
          <a:p>
            <a:pPr eaLnBrk="1" hangingPunct="1">
              <a:buFont typeface="Wingdings" panose="05000000000000000000" pitchFamily="2" charset="2"/>
              <a:buNone/>
            </a:pPr>
            <a:r>
              <a:rPr lang="zh-CN" altLang="en-US" sz="3300"/>
              <a:t>从而，对</a:t>
            </a:r>
            <a:r>
              <a:rPr lang="en-US" altLang="zh-CN" sz="3300"/>
              <a:t>G, H</a:t>
            </a:r>
            <a:r>
              <a:rPr lang="zh-CN" altLang="en-US" sz="3300"/>
              <a:t>的任意解释</a:t>
            </a:r>
            <a:r>
              <a:rPr lang="en-US" altLang="zh-CN" sz="3300"/>
              <a:t>I</a:t>
            </a:r>
            <a:r>
              <a:rPr lang="zh-CN" altLang="en-US" sz="3300"/>
              <a:t>，都有</a:t>
            </a:r>
            <a:r>
              <a:rPr lang="en-US" altLang="zh-CN" sz="3300"/>
              <a:t>G</a:t>
            </a:r>
            <a:r>
              <a:rPr lang="en-US" altLang="zh-CN" sz="3300">
                <a:sym typeface="Symbol" panose="05050102010706020507" pitchFamily="2" charset="2"/>
              </a:rPr>
              <a:t></a:t>
            </a:r>
            <a:r>
              <a:rPr lang="en-US" altLang="zh-CN" sz="3300"/>
              <a:t>H</a:t>
            </a:r>
            <a:r>
              <a:rPr lang="zh-CN" altLang="en-US" sz="3300"/>
              <a:t>为</a:t>
            </a:r>
            <a:endParaRPr lang="zh-CN" altLang="en-US" sz="3300"/>
          </a:p>
          <a:p>
            <a:pPr eaLnBrk="1" hangingPunct="1">
              <a:buFont typeface="Wingdings" panose="05000000000000000000" pitchFamily="2" charset="2"/>
              <a:buNone/>
            </a:pPr>
            <a:r>
              <a:rPr lang="zh-CN" altLang="en-US" sz="3300"/>
              <a:t>真， 故</a:t>
            </a:r>
            <a:r>
              <a:rPr lang="en-US" altLang="zh-CN" sz="3300"/>
              <a:t>G</a:t>
            </a:r>
            <a:r>
              <a:rPr lang="en-US" altLang="zh-CN" sz="3300">
                <a:sym typeface="Symbol" panose="05050102010706020507" pitchFamily="2" charset="2"/>
              </a:rPr>
              <a:t></a:t>
            </a:r>
            <a:r>
              <a:rPr lang="en-US" altLang="zh-CN" sz="3300"/>
              <a:t>H</a:t>
            </a:r>
            <a:r>
              <a:rPr lang="zh-CN" altLang="en-US" sz="3300"/>
              <a:t>是恒真的</a:t>
            </a:r>
            <a:r>
              <a:rPr lang="en-US" altLang="zh-CN" sz="3300"/>
              <a:t>.</a:t>
            </a:r>
            <a:endParaRPr lang="en-US" altLang="zh-CN" sz="3300"/>
          </a:p>
          <a:p>
            <a:pPr eaLnBrk="1" hangingPunct="1">
              <a:buFont typeface="Wingdings" panose="05000000000000000000" pitchFamily="2" charset="2"/>
              <a:buNone/>
            </a:pPr>
            <a:r>
              <a:rPr lang="zh-CN" altLang="en-US" sz="3300">
                <a:solidFill>
                  <a:schemeClr val="tx2"/>
                </a:solidFill>
              </a:rPr>
              <a:t>充分性</a:t>
            </a:r>
            <a:r>
              <a:rPr lang="zh-CN" altLang="en-US" sz="3300"/>
              <a:t>，任取</a:t>
            </a:r>
            <a:r>
              <a:rPr lang="en-US" altLang="zh-CN" sz="3300"/>
              <a:t>G, H</a:t>
            </a:r>
            <a:r>
              <a:rPr lang="zh-CN" altLang="en-US" sz="3300"/>
              <a:t>的解释</a:t>
            </a:r>
            <a:r>
              <a:rPr lang="en-US" altLang="zh-CN" sz="3300"/>
              <a:t>I</a:t>
            </a:r>
            <a:r>
              <a:rPr lang="zh-CN" altLang="en-US" sz="3300"/>
              <a:t>，若</a:t>
            </a:r>
            <a:r>
              <a:rPr lang="en-US" altLang="zh-CN" sz="3300"/>
              <a:t>T</a:t>
            </a:r>
            <a:r>
              <a:rPr lang="en-US" altLang="zh-CN" sz="3300" baseline="-30000"/>
              <a:t>I</a:t>
            </a:r>
            <a:r>
              <a:rPr lang="en-US" altLang="zh-CN" sz="3300"/>
              <a:t>(G)=1</a:t>
            </a:r>
            <a:r>
              <a:rPr lang="zh-CN" altLang="en-US" sz="3300"/>
              <a:t>，由</a:t>
            </a:r>
            <a:endParaRPr lang="zh-CN" altLang="en-US" sz="3300"/>
          </a:p>
          <a:p>
            <a:pPr eaLnBrk="1" hangingPunct="1">
              <a:buFont typeface="Wingdings" panose="05000000000000000000" pitchFamily="2" charset="2"/>
              <a:buNone/>
            </a:pPr>
            <a:r>
              <a:rPr lang="en-US" altLang="zh-CN" sz="3300"/>
              <a:t>G</a:t>
            </a:r>
            <a:r>
              <a:rPr lang="en-US" altLang="zh-CN" sz="3300">
                <a:sym typeface="Symbol" panose="05050102010706020507" pitchFamily="2" charset="2"/>
              </a:rPr>
              <a:t></a:t>
            </a:r>
            <a:r>
              <a:rPr lang="en-US" altLang="zh-CN" sz="3300"/>
              <a:t>H</a:t>
            </a:r>
            <a:r>
              <a:rPr lang="zh-CN" altLang="en-US" sz="3300"/>
              <a:t>恒真，知， </a:t>
            </a:r>
            <a:r>
              <a:rPr lang="en-US" altLang="zh-CN" sz="3300"/>
              <a:t>T</a:t>
            </a:r>
            <a:r>
              <a:rPr lang="en-US" altLang="zh-CN" sz="3300" baseline="-30000"/>
              <a:t>I</a:t>
            </a:r>
            <a:r>
              <a:rPr lang="en-US" altLang="zh-CN" sz="3300"/>
              <a:t>(H)=1</a:t>
            </a:r>
            <a:r>
              <a:rPr lang="zh-CN" altLang="en-US" sz="3300"/>
              <a:t>。从而有</a:t>
            </a:r>
            <a:r>
              <a:rPr lang="en-US" altLang="zh-CN" sz="3300"/>
              <a:t>G</a:t>
            </a:r>
            <a:r>
              <a:rPr lang="en-US" altLang="zh-CN" sz="3300">
                <a:sym typeface="Symbol" panose="05050102010706020507" pitchFamily="2" charset="2"/>
              </a:rPr>
              <a:t></a:t>
            </a:r>
            <a:r>
              <a:rPr lang="en-US" altLang="zh-CN" sz="3300"/>
              <a:t>H</a:t>
            </a:r>
            <a:r>
              <a:rPr lang="zh-CN" altLang="en-US"/>
              <a:t>。</a:t>
            </a: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5" end="5"/>
                                            </p:txEl>
                                          </p:spTgt>
                                        </p:tgtEl>
                                        <p:attrNameLst>
                                          <p:attrName>style.visibility</p:attrName>
                                        </p:attrNameLst>
                                      </p:cBhvr>
                                      <p:to>
                                        <p:strVal val="visible"/>
                                      </p:to>
                                    </p:set>
                                    <p:anim calcmode="lin" valueType="num">
                                      <p:cBhvr additive="base">
                                        <p:cTn id="7"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6" end="6"/>
                                            </p:txEl>
                                          </p:spTgt>
                                        </p:tgtEl>
                                        <p:attrNameLst>
                                          <p:attrName>style.visibility</p:attrName>
                                        </p:attrNameLst>
                                      </p:cBhvr>
                                      <p:to>
                                        <p:strVal val="visible"/>
                                      </p:to>
                                    </p:set>
                                    <p:anim calcmode="lin" valueType="num">
                                      <p:cBhvr additive="base">
                                        <p:cTn id="11"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152400" y="363538"/>
            <a:ext cx="7772400" cy="706437"/>
          </a:xfrm>
        </p:spPr>
        <p:txBody>
          <a:bodyPr/>
          <a:lstStyle/>
          <a:p>
            <a:pPr eaLnBrk="1" hangingPunct="1"/>
            <a:r>
              <a:rPr lang="zh-CN" altLang="en-US" sz="4000" b="1">
                <a:sym typeface="Symbol" panose="05050102010706020507" pitchFamily="2" charset="2"/>
              </a:rPr>
              <a:t></a:t>
            </a:r>
            <a:r>
              <a:rPr lang="zh-CN" altLang="en-US" sz="4000" b="1"/>
              <a:t>是一种部分序关系</a:t>
            </a:r>
            <a:endParaRPr lang="zh-CN" altLang="en-US" sz="4000" b="1"/>
          </a:p>
        </p:txBody>
      </p:sp>
      <p:sp>
        <p:nvSpPr>
          <p:cNvPr id="66563" name="Rectangle 3"/>
          <p:cNvSpPr>
            <a:spLocks noGrp="1" noChangeArrowheads="1"/>
          </p:cNvSpPr>
          <p:nvPr>
            <p:ph type="body" idx="1"/>
          </p:nvPr>
        </p:nvSpPr>
        <p:spPr>
          <a:xfrm>
            <a:off x="152400" y="1268413"/>
            <a:ext cx="8839200" cy="4827587"/>
          </a:xfrm>
        </p:spPr>
        <p:txBody>
          <a:bodyPr/>
          <a:lstStyle/>
          <a:p>
            <a:pPr eaLnBrk="1" hangingPunct="1">
              <a:lnSpc>
                <a:spcPct val="125000"/>
              </a:lnSpc>
            </a:pPr>
            <a:r>
              <a:rPr lang="zh-CN" altLang="en-US" sz="3200" dirty="0"/>
              <a:t>证明：要证明公式间的蕴涵关系是部分序关系，需要证明其具有自反性、反对称性和传递性。</a:t>
            </a:r>
            <a:endParaRPr lang="zh-CN" altLang="en-US" sz="3200" dirty="0"/>
          </a:p>
          <a:p>
            <a:pPr eaLnBrk="1" hangingPunct="1">
              <a:lnSpc>
                <a:spcPct val="125000"/>
              </a:lnSpc>
            </a:pPr>
            <a:r>
              <a:rPr lang="zh-CN" altLang="en-US" sz="3200" dirty="0">
                <a:solidFill>
                  <a:schemeClr val="tx2"/>
                </a:solidFill>
              </a:rPr>
              <a:t>自反性</a:t>
            </a:r>
            <a:r>
              <a:rPr lang="zh-CN" altLang="en-US" sz="3200" dirty="0"/>
              <a:t>：任取公式</a:t>
            </a:r>
            <a:r>
              <a:rPr lang="en-US" altLang="zh-CN" sz="3200" dirty="0"/>
              <a:t>G</a:t>
            </a:r>
            <a:r>
              <a:rPr lang="zh-CN" altLang="en-US" sz="3200" dirty="0"/>
              <a:t>，有</a:t>
            </a:r>
            <a:r>
              <a:rPr lang="en-US" altLang="zh-CN" sz="3200" dirty="0"/>
              <a:t>G </a:t>
            </a:r>
            <a:r>
              <a:rPr lang="en-US" altLang="zh-CN" sz="3200" dirty="0">
                <a:sym typeface="Symbol" panose="05050102010706020507" pitchFamily="2" charset="2"/>
              </a:rPr>
              <a:t> G </a:t>
            </a:r>
            <a:r>
              <a:rPr lang="zh-CN" altLang="en-US" sz="3200" dirty="0">
                <a:sym typeface="Symbol" panose="05050102010706020507" pitchFamily="2" charset="2"/>
              </a:rPr>
              <a:t>恒真，因此， </a:t>
            </a:r>
            <a:r>
              <a:rPr lang="en-US" altLang="zh-CN" sz="3200" dirty="0"/>
              <a:t>G</a:t>
            </a:r>
            <a:r>
              <a:rPr lang="en-US" altLang="zh-CN" sz="3200" dirty="0">
                <a:sym typeface="Symbol" panose="05050102010706020507" pitchFamily="2" charset="2"/>
              </a:rPr>
              <a:t> </a:t>
            </a:r>
            <a:r>
              <a:rPr lang="en-US" altLang="zh-CN" sz="3200" dirty="0"/>
              <a:t>G</a:t>
            </a:r>
            <a:r>
              <a:rPr lang="zh-CN" altLang="en-US" sz="3200" dirty="0"/>
              <a:t>。</a:t>
            </a:r>
            <a:endParaRPr lang="zh-CN" altLang="en-US" sz="3200" dirty="0">
              <a:sym typeface="Symbol" panose="05050102010706020507" pitchFamily="2" charset="2"/>
            </a:endParaRPr>
          </a:p>
          <a:p>
            <a:pPr eaLnBrk="1" hangingPunct="1"/>
            <a:r>
              <a:rPr lang="zh-CN" altLang="en-US" sz="3200" dirty="0">
                <a:solidFill>
                  <a:schemeClr val="tx2"/>
                </a:solidFill>
                <a:sym typeface="Symbol" panose="05050102010706020507" pitchFamily="2" charset="2"/>
              </a:rPr>
              <a:t>反对称性</a:t>
            </a:r>
            <a:r>
              <a:rPr lang="zh-CN" altLang="en-US" sz="3200" dirty="0">
                <a:sym typeface="Symbol" panose="05050102010706020507" pitchFamily="2" charset="2"/>
              </a:rPr>
              <a:t>：若</a:t>
            </a:r>
            <a:r>
              <a:rPr lang="en-US" altLang="zh-CN" sz="3200" dirty="0">
                <a:sym typeface="Symbol" panose="05050102010706020507" pitchFamily="2" charset="2"/>
              </a:rPr>
              <a:t>G  H</a:t>
            </a:r>
            <a:r>
              <a:rPr lang="zh-CN" altLang="en-US" sz="3200" dirty="0">
                <a:sym typeface="Symbol" panose="05050102010706020507" pitchFamily="2" charset="2"/>
              </a:rPr>
              <a:t>，</a:t>
            </a:r>
            <a:r>
              <a:rPr lang="en-US" altLang="zh-CN" sz="3200" dirty="0">
                <a:sym typeface="Symbol" panose="05050102010706020507" pitchFamily="2" charset="2"/>
              </a:rPr>
              <a:t>H  G</a:t>
            </a:r>
            <a:r>
              <a:rPr lang="zh-CN" altLang="en-US" sz="3200" dirty="0">
                <a:sym typeface="Symbol" panose="05050102010706020507" pitchFamily="2" charset="2"/>
              </a:rPr>
              <a:t>，则</a:t>
            </a:r>
            <a:endParaRPr lang="zh-CN" altLang="en-US" sz="3200" dirty="0">
              <a:sym typeface="Symbol" panose="05050102010706020507" pitchFamily="2" charset="2"/>
            </a:endParaRPr>
          </a:p>
          <a:p>
            <a:pPr eaLnBrk="1" hangingPunct="1">
              <a:buFont typeface="Wingdings" panose="05000000000000000000" pitchFamily="2" charset="2"/>
              <a:buNone/>
            </a:pPr>
            <a:r>
              <a:rPr lang="en-US" altLang="zh-CN" sz="3200" dirty="0">
                <a:sym typeface="Symbol" panose="05050102010706020507" pitchFamily="2" charset="2"/>
              </a:rPr>
              <a:t>   G  H</a:t>
            </a:r>
            <a:r>
              <a:rPr lang="zh-CN" altLang="en-US" sz="3200" dirty="0">
                <a:sym typeface="Symbol" panose="05050102010706020507" pitchFamily="2" charset="2"/>
              </a:rPr>
              <a:t>，</a:t>
            </a:r>
            <a:r>
              <a:rPr lang="en-US" altLang="zh-CN" sz="3200" dirty="0">
                <a:sym typeface="Symbol" panose="05050102010706020507" pitchFamily="2" charset="2"/>
              </a:rPr>
              <a:t>H  G</a:t>
            </a:r>
            <a:r>
              <a:rPr lang="zh-CN" altLang="en-US" sz="3200" dirty="0">
                <a:sym typeface="Symbol" panose="05050102010706020507" pitchFamily="2" charset="2"/>
              </a:rPr>
              <a:t>恒真，即</a:t>
            </a:r>
            <a:r>
              <a:rPr lang="en-US" altLang="zh-CN" sz="3200" dirty="0">
                <a:sym typeface="Symbol" panose="05050102010706020507" pitchFamily="2" charset="2"/>
              </a:rPr>
              <a:t>, (G  H) </a:t>
            </a:r>
            <a:r>
              <a:rPr lang="en-US" altLang="zh-CN" sz="2800" dirty="0">
                <a:sym typeface="Symbol" panose="05050102010706020507" pitchFamily="2" charset="2"/>
              </a:rPr>
              <a:t></a:t>
            </a:r>
            <a:r>
              <a:rPr lang="en-US" altLang="zh-CN" sz="3200" dirty="0">
                <a:sym typeface="Symbol" panose="05050102010706020507" pitchFamily="2" charset="2"/>
              </a:rPr>
              <a:t>(H  G)</a:t>
            </a:r>
            <a:r>
              <a:rPr lang="zh-CN" altLang="en-US" sz="3200" dirty="0">
                <a:sym typeface="Symbol" panose="05050102010706020507" pitchFamily="2" charset="2"/>
              </a:rPr>
              <a:t>恒真，即，</a:t>
            </a:r>
            <a:r>
              <a:rPr lang="en-US" altLang="zh-CN" sz="3200" dirty="0">
                <a:sym typeface="Symbol" panose="05050102010706020507" pitchFamily="2" charset="2"/>
              </a:rPr>
              <a:t>G  H</a:t>
            </a:r>
            <a:r>
              <a:rPr lang="zh-CN" altLang="en-US" sz="3200" dirty="0">
                <a:sym typeface="Symbol" panose="05050102010706020507" pitchFamily="2" charset="2"/>
              </a:rPr>
              <a:t>恒真，故</a:t>
            </a:r>
            <a:r>
              <a:rPr lang="en-US" altLang="zh-CN" sz="3200" dirty="0">
                <a:sym typeface="Symbol" panose="05050102010706020507" pitchFamily="2" charset="2"/>
              </a:rPr>
              <a:t>G=H</a:t>
            </a:r>
            <a:r>
              <a:rPr lang="zh-CN" altLang="en-US" sz="3200" dirty="0">
                <a:sym typeface="Symbol" panose="05050102010706020507" pitchFamily="2" charset="2"/>
              </a:rPr>
              <a:t>。</a:t>
            </a:r>
            <a:endParaRPr lang="zh-CN" altLang="en-US" sz="3200" dirty="0">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6563">
                                            <p:txEl>
                                              <p:pRg st="3" end="3"/>
                                            </p:txEl>
                                          </p:spTgt>
                                        </p:tgtEl>
                                        <p:attrNameLst>
                                          <p:attrName>style.visibility</p:attrName>
                                        </p:attrNameLst>
                                      </p:cBhvr>
                                      <p:to>
                                        <p:strVal val="visible"/>
                                      </p:to>
                                    </p:set>
                                    <p:anim calcmode="lin" valueType="num">
                                      <p:cBhvr additive="base">
                                        <p:cTn id="17"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23850" y="260350"/>
            <a:ext cx="7772400" cy="708025"/>
          </a:xfrm>
        </p:spPr>
        <p:txBody>
          <a:bodyPr/>
          <a:lstStyle/>
          <a:p>
            <a:pPr eaLnBrk="1" hangingPunct="1"/>
            <a:r>
              <a:rPr lang="zh-CN" altLang="en-US" sz="4000" b="1">
                <a:sym typeface="Symbol" panose="05050102010706020507" pitchFamily="2" charset="2"/>
              </a:rPr>
              <a:t></a:t>
            </a:r>
            <a:r>
              <a:rPr lang="zh-CN" altLang="en-US" sz="4000" b="1"/>
              <a:t>是一种部分序关系</a:t>
            </a:r>
            <a:endParaRPr lang="zh-CN" altLang="en-US" sz="4000" b="1"/>
          </a:p>
        </p:txBody>
      </p:sp>
      <p:sp>
        <p:nvSpPr>
          <p:cNvPr id="119810" name="Rectangle 3"/>
          <p:cNvSpPr>
            <a:spLocks noGrp="1" noChangeArrowheads="1"/>
          </p:cNvSpPr>
          <p:nvPr>
            <p:ph type="body" idx="1"/>
          </p:nvPr>
        </p:nvSpPr>
        <p:spPr>
          <a:xfrm>
            <a:off x="152400" y="1554163"/>
            <a:ext cx="8839200" cy="4827587"/>
          </a:xfrm>
        </p:spPr>
        <p:txBody>
          <a:bodyPr/>
          <a:lstStyle/>
          <a:p>
            <a:pPr eaLnBrk="1" hangingPunct="1">
              <a:lnSpc>
                <a:spcPct val="125000"/>
              </a:lnSpc>
            </a:pPr>
            <a:r>
              <a:rPr lang="zh-CN" altLang="en-US" sz="3300">
                <a:solidFill>
                  <a:schemeClr val="tx2"/>
                </a:solidFill>
              </a:rPr>
              <a:t>传递性：</a:t>
            </a:r>
            <a:r>
              <a:rPr lang="zh-CN" altLang="en-US" sz="3300">
                <a:sym typeface="Symbol" panose="05050102010706020507" pitchFamily="2" charset="2"/>
              </a:rPr>
              <a:t>若</a:t>
            </a:r>
            <a:r>
              <a:rPr lang="en-US" altLang="zh-CN" sz="3300">
                <a:sym typeface="Symbol" panose="05050102010706020507" pitchFamily="2" charset="2"/>
              </a:rPr>
              <a:t>GG1</a:t>
            </a:r>
            <a:r>
              <a:rPr lang="zh-CN" altLang="en-US" sz="3300">
                <a:sym typeface="Symbol" panose="05050102010706020507" pitchFamily="2" charset="2"/>
              </a:rPr>
              <a:t>，</a:t>
            </a:r>
            <a:r>
              <a:rPr lang="en-US" altLang="zh-CN" sz="3300">
                <a:sym typeface="Symbol" panose="05050102010706020507" pitchFamily="2" charset="2"/>
              </a:rPr>
              <a:t>G1H</a:t>
            </a:r>
            <a:r>
              <a:rPr lang="zh-CN" altLang="en-US" sz="3300">
                <a:sym typeface="Symbol" panose="05050102010706020507" pitchFamily="2" charset="2"/>
              </a:rPr>
              <a:t>，则对</a:t>
            </a:r>
            <a:r>
              <a:rPr lang="en-US" altLang="zh-CN" sz="3300">
                <a:sym typeface="Symbol" panose="05050102010706020507" pitchFamily="2" charset="2"/>
              </a:rPr>
              <a:t>G, G1, H</a:t>
            </a:r>
            <a:r>
              <a:rPr lang="zh-CN" altLang="en-US" sz="3300">
                <a:sym typeface="Symbol" panose="05050102010706020507" pitchFamily="2" charset="2"/>
              </a:rPr>
              <a:t>的任意解释</a:t>
            </a:r>
            <a:r>
              <a:rPr lang="en-US" altLang="zh-CN" sz="3300">
                <a:sym typeface="Symbol" panose="05050102010706020507" pitchFamily="2" charset="2"/>
              </a:rPr>
              <a:t>I</a:t>
            </a:r>
            <a:r>
              <a:rPr lang="zh-CN" altLang="en-US" sz="3300">
                <a:sym typeface="Symbol" panose="05050102010706020507" pitchFamily="2" charset="2"/>
              </a:rPr>
              <a:t>，</a:t>
            </a:r>
            <a:r>
              <a:rPr lang="zh-CN" altLang="en-US" sz="3300">
                <a:solidFill>
                  <a:schemeClr val="tx2"/>
                </a:solidFill>
                <a:sym typeface="Symbol" panose="05050102010706020507" pitchFamily="2" charset="2"/>
              </a:rPr>
              <a:t>若</a:t>
            </a:r>
            <a:r>
              <a:rPr lang="en-US" altLang="zh-CN" sz="3300">
                <a:solidFill>
                  <a:schemeClr val="tx2"/>
                </a:solidFill>
                <a:sym typeface="Symbol" panose="05050102010706020507" pitchFamily="2" charset="2"/>
              </a:rPr>
              <a:t>I</a:t>
            </a:r>
            <a:r>
              <a:rPr lang="zh-CN" altLang="en-US" sz="3300">
                <a:solidFill>
                  <a:schemeClr val="tx2"/>
                </a:solidFill>
                <a:sym typeface="Symbol" panose="05050102010706020507" pitchFamily="2" charset="2"/>
              </a:rPr>
              <a:t>满足</a:t>
            </a:r>
            <a:r>
              <a:rPr lang="en-US" altLang="zh-CN" sz="3300">
                <a:solidFill>
                  <a:schemeClr val="tx2"/>
                </a:solidFill>
                <a:sym typeface="Symbol" panose="05050102010706020507" pitchFamily="2" charset="2"/>
              </a:rPr>
              <a:t>G</a:t>
            </a:r>
            <a:r>
              <a:rPr lang="zh-CN" altLang="en-US" sz="3300">
                <a:sym typeface="Symbol" panose="05050102010706020507" pitchFamily="2" charset="2"/>
              </a:rPr>
              <a:t>，则由</a:t>
            </a:r>
            <a:r>
              <a:rPr lang="en-US" altLang="zh-CN" sz="3300">
                <a:sym typeface="Symbol" panose="05050102010706020507" pitchFamily="2" charset="2"/>
              </a:rPr>
              <a:t>GG1</a:t>
            </a:r>
            <a:r>
              <a:rPr lang="zh-CN" altLang="en-US" sz="3300">
                <a:sym typeface="Symbol" panose="05050102010706020507" pitchFamily="2" charset="2"/>
              </a:rPr>
              <a:t>知，</a:t>
            </a:r>
            <a:r>
              <a:rPr lang="en-US" altLang="zh-CN" sz="3300">
                <a:sym typeface="Symbol" panose="05050102010706020507" pitchFamily="2" charset="2"/>
              </a:rPr>
              <a:t>I</a:t>
            </a:r>
            <a:r>
              <a:rPr lang="zh-CN" altLang="en-US" sz="3300">
                <a:sym typeface="Symbol" panose="05050102010706020507" pitchFamily="2" charset="2"/>
              </a:rPr>
              <a:t>满足</a:t>
            </a:r>
            <a:r>
              <a:rPr lang="en-US" altLang="zh-CN" sz="3300">
                <a:sym typeface="Symbol" panose="05050102010706020507" pitchFamily="2" charset="2"/>
              </a:rPr>
              <a:t>G1</a:t>
            </a:r>
            <a:r>
              <a:rPr lang="zh-CN" altLang="en-US" sz="3300">
                <a:sym typeface="Symbol" panose="05050102010706020507" pitchFamily="2" charset="2"/>
              </a:rPr>
              <a:t>，再由</a:t>
            </a:r>
            <a:r>
              <a:rPr lang="en-US" altLang="zh-CN" sz="3300">
                <a:sym typeface="Symbol" panose="05050102010706020507" pitchFamily="2" charset="2"/>
              </a:rPr>
              <a:t>G1H</a:t>
            </a:r>
            <a:r>
              <a:rPr lang="zh-CN" altLang="en-US" sz="3300">
                <a:sym typeface="Symbol" panose="05050102010706020507" pitchFamily="2" charset="2"/>
              </a:rPr>
              <a:t>知，</a:t>
            </a:r>
            <a:r>
              <a:rPr lang="en-US" altLang="zh-CN" sz="3300">
                <a:solidFill>
                  <a:schemeClr val="tx2"/>
                </a:solidFill>
                <a:sym typeface="Symbol" panose="05050102010706020507" pitchFamily="2" charset="2"/>
              </a:rPr>
              <a:t>I</a:t>
            </a:r>
            <a:r>
              <a:rPr lang="zh-CN" altLang="en-US" sz="3300">
                <a:solidFill>
                  <a:schemeClr val="tx2"/>
                </a:solidFill>
                <a:sym typeface="Symbol" panose="05050102010706020507" pitchFamily="2" charset="2"/>
              </a:rPr>
              <a:t>满足</a:t>
            </a:r>
            <a:r>
              <a:rPr lang="en-US" altLang="zh-CN" sz="3300">
                <a:solidFill>
                  <a:schemeClr val="tx2"/>
                </a:solidFill>
                <a:sym typeface="Symbol" panose="05050102010706020507" pitchFamily="2" charset="2"/>
              </a:rPr>
              <a:t>H</a:t>
            </a:r>
            <a:r>
              <a:rPr lang="zh-CN" altLang="en-US" sz="3300">
                <a:sym typeface="Symbol" panose="05050102010706020507" pitchFamily="2" charset="2"/>
              </a:rPr>
              <a:t>。因此，</a:t>
            </a:r>
            <a:r>
              <a:rPr lang="en-US" altLang="zh-CN" sz="3300">
                <a:sym typeface="Symbol" panose="05050102010706020507" pitchFamily="2" charset="2"/>
              </a:rPr>
              <a:t>GH</a:t>
            </a:r>
            <a:r>
              <a:rPr lang="zh-CN" altLang="en-US" sz="3300">
                <a:sym typeface="Symbol" panose="05050102010706020507" pitchFamily="2" charset="2"/>
              </a:rPr>
              <a:t>。</a:t>
            </a:r>
            <a:endParaRPr lang="zh-CN" altLang="en-US" sz="3300">
              <a:sym typeface="Symbol" panose="05050102010706020507" pitchFamily="2" charset="2"/>
            </a:endParaRPr>
          </a:p>
          <a:p>
            <a:pPr eaLnBrk="1" hangingPunct="1">
              <a:buFont typeface="Wingdings" panose="05000000000000000000" pitchFamily="2" charset="2"/>
              <a:buNone/>
            </a:pPr>
            <a:endParaRPr lang="zh-CN" altLang="en-US" sz="4000">
              <a:sym typeface="Symbol" panose="05050102010706020507" pitchFamily="2" charset="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a:xfrm>
            <a:off x="76200" y="363538"/>
            <a:ext cx="7772400" cy="706437"/>
          </a:xfrm>
        </p:spPr>
        <p:txBody>
          <a:bodyPr/>
          <a:lstStyle/>
          <a:p>
            <a:pPr eaLnBrk="1" hangingPunct="1"/>
            <a:r>
              <a:rPr lang="zh-CN" altLang="en-US" sz="4000" b="1">
                <a:latin typeface="Times New Roman" panose="02020603050405020304" pitchFamily="18" charset="0"/>
              </a:rPr>
              <a:t>定义</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6  </a:t>
            </a:r>
            <a:endParaRPr lang="zh-CN" altLang="en-US" sz="4000">
              <a:latin typeface="Times New Roman" panose="02020603050405020304" pitchFamily="18" charset="0"/>
            </a:endParaRPr>
          </a:p>
        </p:txBody>
      </p:sp>
      <p:sp>
        <p:nvSpPr>
          <p:cNvPr id="68611" name="Rectangle 3"/>
          <p:cNvSpPr>
            <a:spLocks noGrp="1" noChangeArrowheads="1"/>
          </p:cNvSpPr>
          <p:nvPr>
            <p:ph type="body" idx="1"/>
          </p:nvPr>
        </p:nvSpPr>
        <p:spPr>
          <a:xfrm>
            <a:off x="468313" y="1352550"/>
            <a:ext cx="8280400" cy="5029200"/>
          </a:xfrm>
        </p:spPr>
        <p:txBody>
          <a:bodyPr/>
          <a:lstStyle/>
          <a:p>
            <a:pPr marL="0" indent="0" eaLnBrk="1" hangingPunct="1">
              <a:lnSpc>
                <a:spcPct val="125000"/>
              </a:lnSpc>
              <a:spcBef>
                <a:spcPct val="25000"/>
              </a:spcBef>
              <a:tabLst>
                <a:tab pos="1149350" algn="l"/>
                <a:tab pos="1995170" algn="l"/>
              </a:tabLst>
            </a:pPr>
            <a:r>
              <a:rPr lang="zh-CN" altLang="en-US" sz="3300" dirty="0"/>
              <a:t>设</a:t>
            </a:r>
            <a:r>
              <a:rPr lang="en-US" altLang="zh-CN" sz="3300" dirty="0"/>
              <a:t>G</a:t>
            </a:r>
            <a:r>
              <a:rPr lang="en-US" altLang="zh-CN" sz="3300" baseline="-30000" dirty="0"/>
              <a:t>1</a:t>
            </a:r>
            <a:r>
              <a:rPr lang="en-US" altLang="zh-CN" sz="3300" dirty="0"/>
              <a:t>, …, </a:t>
            </a:r>
            <a:r>
              <a:rPr lang="en-US" altLang="zh-CN" sz="3300" dirty="0" err="1"/>
              <a:t>G</a:t>
            </a:r>
            <a:r>
              <a:rPr lang="en-US" altLang="zh-CN" sz="3300" baseline="-30000" dirty="0" err="1"/>
              <a:t>n</a:t>
            </a:r>
            <a:r>
              <a:rPr lang="en-US" altLang="zh-CN" sz="3300" dirty="0" err="1"/>
              <a:t>，H</a:t>
            </a:r>
            <a:r>
              <a:rPr lang="zh-CN" altLang="en-US" sz="3300" dirty="0"/>
              <a:t>是公式。 称</a:t>
            </a:r>
            <a:r>
              <a:rPr lang="en-US" altLang="zh-CN" sz="3300" dirty="0"/>
              <a:t>H</a:t>
            </a:r>
            <a:r>
              <a:rPr lang="zh-CN" altLang="en-US" sz="3300" dirty="0"/>
              <a:t>是</a:t>
            </a:r>
            <a:r>
              <a:rPr lang="en-US" altLang="zh-CN" sz="3300" dirty="0"/>
              <a:t>G</a:t>
            </a:r>
            <a:r>
              <a:rPr lang="en-US" altLang="zh-CN" sz="3300" baseline="-30000" dirty="0"/>
              <a:t>1</a:t>
            </a:r>
            <a:r>
              <a:rPr lang="en-US" altLang="zh-CN" sz="3300" dirty="0"/>
              <a:t>, …,</a:t>
            </a:r>
            <a:r>
              <a:rPr lang="en-US" altLang="zh-CN" sz="3300" dirty="0" err="1"/>
              <a:t>G</a:t>
            </a:r>
            <a:r>
              <a:rPr lang="en-US" altLang="zh-CN" sz="3300" baseline="-30000" dirty="0" err="1"/>
              <a:t>n</a:t>
            </a:r>
            <a:r>
              <a:rPr lang="zh-CN" altLang="en-US" sz="3300" dirty="0"/>
              <a:t>的</a:t>
            </a:r>
            <a:r>
              <a:rPr lang="zh-CN" altLang="en-US" sz="3300" dirty="0">
                <a:solidFill>
                  <a:schemeClr val="tx2"/>
                </a:solidFill>
              </a:rPr>
              <a:t>逻辑结果</a:t>
            </a:r>
            <a:r>
              <a:rPr lang="zh-CN" altLang="en-US" sz="3300" dirty="0"/>
              <a:t>(或称</a:t>
            </a:r>
            <a:r>
              <a:rPr lang="en-US" altLang="zh-CN" sz="3300" dirty="0"/>
              <a:t>G</a:t>
            </a:r>
            <a:r>
              <a:rPr lang="en-US" altLang="zh-CN" sz="3300" baseline="-30000" dirty="0"/>
              <a:t>1</a:t>
            </a:r>
            <a:r>
              <a:rPr lang="en-US" altLang="zh-CN" sz="3300" dirty="0"/>
              <a:t>, …, </a:t>
            </a:r>
            <a:r>
              <a:rPr lang="en-US" altLang="zh-CN" sz="3300" dirty="0" err="1"/>
              <a:t>G</a:t>
            </a:r>
            <a:r>
              <a:rPr lang="en-US" altLang="zh-CN" sz="3300" baseline="-30000" dirty="0" err="1"/>
              <a:t>n</a:t>
            </a:r>
            <a:r>
              <a:rPr lang="zh-CN" altLang="en-US" sz="3300" dirty="0">
                <a:solidFill>
                  <a:schemeClr val="tx2"/>
                </a:solidFill>
              </a:rPr>
              <a:t>共同蕴涵</a:t>
            </a:r>
            <a:r>
              <a:rPr lang="en-US" altLang="zh-CN" sz="3300" dirty="0"/>
              <a:t>H)，</a:t>
            </a:r>
            <a:r>
              <a:rPr lang="zh-CN" altLang="en-US" sz="3300" dirty="0"/>
              <a:t>当且仅当 (</a:t>
            </a:r>
            <a:r>
              <a:rPr lang="en-US" altLang="zh-CN" sz="3300" dirty="0"/>
              <a:t>G</a:t>
            </a:r>
            <a:r>
              <a:rPr lang="en-US" altLang="zh-CN" sz="3300" baseline="-30000" dirty="0"/>
              <a:t>1</a:t>
            </a:r>
            <a:r>
              <a:rPr lang="en-US" altLang="zh-CN" sz="3300" dirty="0">
                <a:sym typeface="Symbol" panose="05050102010706020507" pitchFamily="2" charset="2"/>
              </a:rPr>
              <a:t></a:t>
            </a:r>
            <a:r>
              <a:rPr lang="en-US" altLang="zh-CN" sz="3300" dirty="0"/>
              <a:t> …</a:t>
            </a:r>
            <a:r>
              <a:rPr lang="en-US" altLang="zh-CN" sz="3300" dirty="0">
                <a:sym typeface="Symbol" panose="05050102010706020507" pitchFamily="2" charset="2"/>
              </a:rPr>
              <a:t></a:t>
            </a:r>
            <a:r>
              <a:rPr lang="en-US" altLang="zh-CN" sz="3300" dirty="0"/>
              <a:t> </a:t>
            </a:r>
            <a:r>
              <a:rPr lang="en-US" altLang="zh-CN" sz="3300" dirty="0" err="1"/>
              <a:t>G</a:t>
            </a:r>
            <a:r>
              <a:rPr lang="en-US" altLang="zh-CN" sz="3300" baseline="-30000" dirty="0" err="1"/>
              <a:t>n</a:t>
            </a:r>
            <a:r>
              <a:rPr lang="en-US" altLang="zh-CN" sz="3300" dirty="0"/>
              <a:t>)</a:t>
            </a:r>
            <a:r>
              <a:rPr lang="en-US" altLang="zh-CN" sz="3300" baseline="-30000" dirty="0"/>
              <a:t> </a:t>
            </a:r>
            <a:r>
              <a:rPr lang="zh-CN" altLang="en-US" sz="3300" dirty="0">
                <a:sym typeface="Symbol" panose="05050102010706020507" pitchFamily="2" charset="2"/>
              </a:rPr>
              <a:t></a:t>
            </a:r>
            <a:r>
              <a:rPr lang="zh-CN" altLang="en-US" sz="3300" dirty="0"/>
              <a:t> </a:t>
            </a:r>
            <a:r>
              <a:rPr lang="en-US" altLang="zh-CN" sz="3300" dirty="0"/>
              <a:t>H。</a:t>
            </a:r>
            <a:endParaRPr lang="en-US" altLang="zh-CN" sz="3300" dirty="0"/>
          </a:p>
          <a:p>
            <a:pPr marL="0" indent="0" eaLnBrk="1" hangingPunct="1">
              <a:lnSpc>
                <a:spcPct val="125000"/>
              </a:lnSpc>
              <a:spcBef>
                <a:spcPct val="25000"/>
              </a:spcBef>
              <a:tabLst>
                <a:tab pos="1149350" algn="l"/>
                <a:tab pos="1995170" algn="l"/>
              </a:tabLst>
            </a:pPr>
            <a:r>
              <a:rPr lang="zh-CN" altLang="en-US" sz="3300" dirty="0"/>
              <a:t>显然，公式</a:t>
            </a:r>
            <a:r>
              <a:rPr lang="en-US" altLang="zh-CN" sz="3300" dirty="0"/>
              <a:t>H</a:t>
            </a:r>
            <a:r>
              <a:rPr lang="zh-CN" altLang="en-US" sz="3300" dirty="0"/>
              <a:t>是</a:t>
            </a:r>
            <a:r>
              <a:rPr lang="en-US" altLang="zh-CN" sz="3300" dirty="0"/>
              <a:t>G</a:t>
            </a:r>
            <a:r>
              <a:rPr lang="en-US" altLang="zh-CN" sz="3300" baseline="-30000" dirty="0"/>
              <a:t>1</a:t>
            </a:r>
            <a:r>
              <a:rPr lang="en-US" altLang="zh-CN" sz="3300" dirty="0"/>
              <a:t>, …, </a:t>
            </a:r>
            <a:r>
              <a:rPr lang="en-US" altLang="zh-CN" sz="3300" dirty="0" err="1"/>
              <a:t>G</a:t>
            </a:r>
            <a:r>
              <a:rPr lang="en-US" altLang="zh-CN" sz="3300" baseline="-30000" dirty="0" err="1"/>
              <a:t>n</a:t>
            </a:r>
            <a:r>
              <a:rPr lang="zh-CN" altLang="en-US" sz="3300" dirty="0"/>
              <a:t>的逻辑结果 </a:t>
            </a:r>
            <a:r>
              <a:rPr lang="en-US" altLang="zh-CN" sz="3300" dirty="0" err="1"/>
              <a:t>iff</a:t>
            </a:r>
            <a:endParaRPr lang="en-US" altLang="zh-CN" sz="3300" dirty="0"/>
          </a:p>
          <a:p>
            <a:pPr marL="0" indent="0" eaLnBrk="1" hangingPunct="1">
              <a:lnSpc>
                <a:spcPct val="125000"/>
              </a:lnSpc>
              <a:spcBef>
                <a:spcPct val="25000"/>
              </a:spcBef>
              <a:buFont typeface="Wingdings" panose="05000000000000000000" pitchFamily="2" charset="2"/>
              <a:buNone/>
              <a:tabLst>
                <a:tab pos="1149350" algn="l"/>
                <a:tab pos="1995170" algn="l"/>
              </a:tabLst>
            </a:pPr>
            <a:r>
              <a:rPr lang="zh-CN" altLang="en-US" sz="3300" dirty="0"/>
              <a:t>               公式((</a:t>
            </a:r>
            <a:r>
              <a:rPr lang="en-US" altLang="zh-CN" sz="3300" dirty="0"/>
              <a:t>G</a:t>
            </a:r>
            <a:r>
              <a:rPr lang="en-US" altLang="zh-CN" sz="3300" baseline="-30000" dirty="0"/>
              <a:t>1</a:t>
            </a:r>
            <a:r>
              <a:rPr lang="en-US" altLang="zh-CN" sz="3300" dirty="0">
                <a:sym typeface="Symbol" panose="05050102010706020507" pitchFamily="2" charset="2"/>
              </a:rPr>
              <a:t></a:t>
            </a:r>
            <a:r>
              <a:rPr lang="en-US" altLang="zh-CN" sz="3300" dirty="0"/>
              <a:t> …</a:t>
            </a:r>
            <a:r>
              <a:rPr lang="en-US" altLang="zh-CN" sz="3300" dirty="0">
                <a:sym typeface="Symbol" panose="05050102010706020507" pitchFamily="2" charset="2"/>
              </a:rPr>
              <a:t></a:t>
            </a:r>
            <a:r>
              <a:rPr lang="en-US" altLang="zh-CN" sz="3300" dirty="0"/>
              <a:t> </a:t>
            </a:r>
            <a:r>
              <a:rPr lang="en-US" altLang="zh-CN" sz="3300" dirty="0" err="1"/>
              <a:t>G</a:t>
            </a:r>
            <a:r>
              <a:rPr lang="en-US" altLang="zh-CN" sz="3300" baseline="-30000" dirty="0" err="1"/>
              <a:t>n</a:t>
            </a:r>
            <a:r>
              <a:rPr lang="en-US" altLang="zh-CN" sz="3300" dirty="0"/>
              <a:t>)</a:t>
            </a:r>
            <a:r>
              <a:rPr lang="en-US" altLang="zh-CN" sz="3300" dirty="0">
                <a:sym typeface="Symbol" panose="05050102010706020507" pitchFamily="2" charset="2"/>
              </a:rPr>
              <a:t></a:t>
            </a:r>
            <a:r>
              <a:rPr lang="en-US" altLang="zh-CN" sz="3300" dirty="0"/>
              <a:t>H)</a:t>
            </a:r>
            <a:r>
              <a:rPr lang="zh-CN" altLang="en-US" sz="3300" dirty="0"/>
              <a:t>是恒真的。</a:t>
            </a:r>
            <a:endParaRPr lang="zh-CN" altLang="en-US" sz="3300" dirty="0"/>
          </a:p>
          <a:p>
            <a:pPr marL="0" indent="0" eaLnBrk="1" hangingPunct="1">
              <a:lnSpc>
                <a:spcPct val="125000"/>
              </a:lnSpc>
              <a:spcBef>
                <a:spcPct val="25000"/>
              </a:spcBef>
              <a:tabLst>
                <a:tab pos="1149350" algn="l"/>
                <a:tab pos="1995170" algn="l"/>
              </a:tabLst>
            </a:pPr>
            <a:r>
              <a:rPr lang="zh-CN" altLang="en-US" sz="3300" dirty="0">
                <a:latin typeface="宋体" panose="02010600030101010101" pitchFamily="2" charset="-122"/>
              </a:rPr>
              <a:t>例如，</a:t>
            </a:r>
            <a:r>
              <a:rPr lang="en-US" altLang="zh-CN" sz="3300" dirty="0">
                <a:solidFill>
                  <a:schemeClr val="tx2"/>
                </a:solidFill>
              </a:rPr>
              <a:t>P</a:t>
            </a:r>
            <a:r>
              <a:rPr lang="en-US" altLang="zh-CN" sz="3300" dirty="0">
                <a:solidFill>
                  <a:schemeClr val="tx2"/>
                </a:solidFill>
                <a:latin typeface="宋体" panose="02010600030101010101" pitchFamily="2" charset="-122"/>
              </a:rPr>
              <a:t>，</a:t>
            </a:r>
            <a:r>
              <a:rPr lang="en-US" altLang="zh-CN" sz="3300" dirty="0">
                <a:solidFill>
                  <a:schemeClr val="tx2"/>
                </a:solidFill>
              </a:rPr>
              <a:t>P</a:t>
            </a:r>
            <a:r>
              <a:rPr lang="en-US" altLang="zh-CN" sz="3300" dirty="0">
                <a:solidFill>
                  <a:schemeClr val="tx2"/>
                </a:solidFill>
                <a:sym typeface="Symbol" panose="05050102010706020507" pitchFamily="2" charset="2"/>
              </a:rPr>
              <a:t></a:t>
            </a:r>
            <a:r>
              <a:rPr lang="en-US" altLang="zh-CN" sz="3300" dirty="0">
                <a:solidFill>
                  <a:schemeClr val="tx2"/>
                </a:solidFill>
              </a:rPr>
              <a:t>Q</a:t>
            </a:r>
            <a:r>
              <a:rPr lang="zh-CN" altLang="en-US" sz="3300" dirty="0">
                <a:solidFill>
                  <a:schemeClr val="tx2"/>
                </a:solidFill>
                <a:latin typeface="宋体" panose="02010600030101010101" pitchFamily="2" charset="-122"/>
              </a:rPr>
              <a:t>共同蕴涵</a:t>
            </a:r>
            <a:r>
              <a:rPr lang="en-US" altLang="zh-CN" sz="3300" dirty="0">
                <a:solidFill>
                  <a:schemeClr val="tx2"/>
                </a:solidFill>
              </a:rPr>
              <a:t>Q</a:t>
            </a:r>
            <a:r>
              <a:rPr lang="en-US" altLang="zh-CN" sz="3300" dirty="0">
                <a:solidFill>
                  <a:schemeClr val="tx2"/>
                </a:solidFill>
                <a:latin typeface="宋体" panose="02010600030101010101" pitchFamily="2" charset="-122"/>
              </a:rPr>
              <a:t>。</a:t>
            </a:r>
            <a:r>
              <a:rPr lang="en-US" altLang="zh-CN" sz="3300" dirty="0">
                <a:solidFill>
                  <a:schemeClr val="tx2"/>
                </a:solidFill>
              </a:rPr>
              <a:t> </a:t>
            </a:r>
            <a:endParaRPr lang="zh-CN" altLang="en-US" sz="3300" dirty="0">
              <a:solidFill>
                <a:schemeClr val="tx2"/>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anim calcmode="lin" valueType="num">
                                      <p:cBhvr additive="base">
                                        <p:cTn id="11"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 calcmode="lin" valueType="num">
                                      <p:cBhvr additive="base">
                                        <p:cTn id="17"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a:xfrm>
            <a:off x="468313" y="333375"/>
            <a:ext cx="7772400" cy="706438"/>
          </a:xfrm>
        </p:spPr>
        <p:txBody>
          <a:bodyPr/>
          <a:lstStyle/>
          <a:p>
            <a:pPr eaLnBrk="1" hangingPunct="1"/>
            <a:r>
              <a:rPr lang="zh-CN" altLang="en-US" sz="4000" b="1">
                <a:latin typeface="宋体" panose="02010600030101010101" pitchFamily="2" charset="-122"/>
              </a:rPr>
              <a:t>定理</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.1 </a:t>
            </a:r>
            <a:endParaRPr lang="zh-CN" altLang="en-US" sz="4000" b="1">
              <a:latin typeface="Times New Roman" panose="02020603050405020304" pitchFamily="18" charset="0"/>
            </a:endParaRPr>
          </a:p>
        </p:txBody>
      </p:sp>
      <p:sp>
        <p:nvSpPr>
          <p:cNvPr id="69635" name="Rectangle 3"/>
          <p:cNvSpPr>
            <a:spLocks noGrp="1" noChangeArrowheads="1"/>
          </p:cNvSpPr>
          <p:nvPr>
            <p:ph type="body" idx="1"/>
          </p:nvPr>
        </p:nvSpPr>
        <p:spPr>
          <a:xfrm>
            <a:off x="468313" y="1352550"/>
            <a:ext cx="8280400" cy="5029200"/>
          </a:xfrm>
        </p:spPr>
        <p:txBody>
          <a:bodyPr/>
          <a:lstStyle/>
          <a:p>
            <a:pPr marL="0" indent="0" eaLnBrk="1" hangingPunct="1">
              <a:lnSpc>
                <a:spcPct val="125000"/>
              </a:lnSpc>
              <a:spcBef>
                <a:spcPct val="25000"/>
              </a:spcBef>
              <a:tabLst>
                <a:tab pos="1149350" algn="l"/>
                <a:tab pos="1995170" algn="l"/>
              </a:tabLst>
            </a:pPr>
            <a:r>
              <a:rPr lang="zh-CN" altLang="en-US" sz="3300" dirty="0">
                <a:solidFill>
                  <a:schemeClr val="tx2"/>
                </a:solidFill>
              </a:rPr>
              <a:t>如果</a:t>
            </a:r>
            <a:r>
              <a:rPr lang="en-US" altLang="zh-CN" sz="3300" dirty="0">
                <a:solidFill>
                  <a:schemeClr val="tx2"/>
                </a:solidFill>
              </a:rPr>
              <a:t>H</a:t>
            </a:r>
            <a:r>
              <a:rPr lang="en-US" altLang="zh-CN" sz="3300" baseline="-30000" dirty="0">
                <a:solidFill>
                  <a:schemeClr val="tx2"/>
                </a:solidFill>
              </a:rPr>
              <a:t>1</a:t>
            </a:r>
            <a:r>
              <a:rPr lang="en-US" altLang="zh-CN" sz="3300" dirty="0">
                <a:solidFill>
                  <a:schemeClr val="tx2"/>
                </a:solidFill>
              </a:rPr>
              <a:t>, …, </a:t>
            </a:r>
            <a:r>
              <a:rPr lang="en-US" altLang="zh-CN" sz="3300" dirty="0" err="1">
                <a:solidFill>
                  <a:schemeClr val="tx2"/>
                </a:solidFill>
              </a:rPr>
              <a:t>H</a:t>
            </a:r>
            <a:r>
              <a:rPr lang="en-US" altLang="zh-CN" sz="3300" baseline="-30000" dirty="0" err="1">
                <a:solidFill>
                  <a:schemeClr val="tx2"/>
                </a:solidFill>
              </a:rPr>
              <a:t>m</a:t>
            </a:r>
            <a:r>
              <a:rPr lang="en-US" altLang="zh-CN" sz="3300" dirty="0" err="1">
                <a:solidFill>
                  <a:schemeClr val="tx2"/>
                </a:solidFill>
              </a:rPr>
              <a:t>，P</a:t>
            </a:r>
            <a:r>
              <a:rPr lang="zh-CN" altLang="en-US" sz="3300" dirty="0">
                <a:solidFill>
                  <a:schemeClr val="tx2"/>
                </a:solidFill>
              </a:rPr>
              <a:t>共同蕴涵公式</a:t>
            </a:r>
            <a:r>
              <a:rPr lang="en-US" altLang="zh-CN" sz="3300" dirty="0">
                <a:solidFill>
                  <a:schemeClr val="tx2"/>
                </a:solidFill>
              </a:rPr>
              <a:t>Q，</a:t>
            </a:r>
            <a:r>
              <a:rPr lang="zh-CN" altLang="en-US" sz="3300" dirty="0">
                <a:solidFill>
                  <a:schemeClr val="tx2"/>
                </a:solidFill>
              </a:rPr>
              <a:t>则</a:t>
            </a:r>
            <a:r>
              <a:rPr lang="en-US" altLang="zh-CN" sz="3300" dirty="0">
                <a:solidFill>
                  <a:schemeClr val="tx2"/>
                </a:solidFill>
              </a:rPr>
              <a:t>H</a:t>
            </a:r>
            <a:r>
              <a:rPr lang="en-US" altLang="zh-CN" sz="3300" baseline="-30000" dirty="0">
                <a:solidFill>
                  <a:schemeClr val="tx2"/>
                </a:solidFill>
              </a:rPr>
              <a:t>1</a:t>
            </a:r>
            <a:r>
              <a:rPr lang="en-US" altLang="zh-CN" sz="3300" dirty="0">
                <a:solidFill>
                  <a:schemeClr val="tx2"/>
                </a:solidFill>
              </a:rPr>
              <a:t>, …, H</a:t>
            </a:r>
            <a:r>
              <a:rPr lang="en-US" altLang="zh-CN" sz="3300" baseline="-30000" dirty="0">
                <a:solidFill>
                  <a:schemeClr val="tx2"/>
                </a:solidFill>
              </a:rPr>
              <a:t>m</a:t>
            </a:r>
            <a:r>
              <a:rPr lang="zh-CN" altLang="en-US" sz="3300" dirty="0">
                <a:solidFill>
                  <a:schemeClr val="tx2"/>
                </a:solidFill>
              </a:rPr>
              <a:t>共同蕴涵公式</a:t>
            </a:r>
            <a:r>
              <a:rPr lang="en-US" altLang="zh-CN" sz="3300" dirty="0">
                <a:solidFill>
                  <a:schemeClr val="tx2"/>
                </a:solidFill>
              </a:rPr>
              <a:t>P</a:t>
            </a:r>
            <a:r>
              <a:rPr lang="en-US" altLang="zh-CN" sz="3300" dirty="0">
                <a:solidFill>
                  <a:schemeClr val="tx2"/>
                </a:solidFill>
                <a:sym typeface="Symbol" panose="05050102010706020507" pitchFamily="2" charset="2"/>
              </a:rPr>
              <a:t></a:t>
            </a:r>
            <a:r>
              <a:rPr lang="en-US" altLang="zh-CN" sz="3300" dirty="0">
                <a:solidFill>
                  <a:schemeClr val="tx2"/>
                </a:solidFill>
              </a:rPr>
              <a:t>Q。</a:t>
            </a:r>
            <a:endParaRPr lang="en-US" altLang="zh-CN" sz="3300" dirty="0">
              <a:solidFill>
                <a:schemeClr val="tx2"/>
              </a:solidFill>
            </a:endParaRPr>
          </a:p>
          <a:p>
            <a:pPr marL="0" indent="0" eaLnBrk="1" hangingPunct="1">
              <a:lnSpc>
                <a:spcPct val="125000"/>
              </a:lnSpc>
              <a:spcBef>
                <a:spcPct val="25000"/>
              </a:spcBef>
              <a:tabLst>
                <a:tab pos="1149350" algn="l"/>
                <a:tab pos="1995170" algn="l"/>
              </a:tabLst>
            </a:pPr>
            <a:endParaRPr lang="en-US" altLang="zh-CN" sz="3300" dirty="0"/>
          </a:p>
          <a:p>
            <a:pPr marL="0" indent="0" eaLnBrk="1" hangingPunct="1">
              <a:lnSpc>
                <a:spcPct val="125000"/>
              </a:lnSpc>
              <a:spcBef>
                <a:spcPct val="25000"/>
              </a:spcBef>
              <a:tabLst>
                <a:tab pos="1149350" algn="l"/>
                <a:tab pos="1995170" algn="l"/>
              </a:tabLst>
            </a:pPr>
            <a:r>
              <a:rPr lang="zh-CN" altLang="en-US" sz="3300" dirty="0">
                <a:solidFill>
                  <a:schemeClr val="tx2"/>
                </a:solidFill>
                <a:latin typeface="宋体" panose="02010600030101010101" pitchFamily="2" charset="-122"/>
              </a:rPr>
              <a:t>例</a:t>
            </a:r>
            <a:r>
              <a:rPr lang="en-US" altLang="zh-CN" sz="3300" dirty="0">
                <a:solidFill>
                  <a:schemeClr val="tx2"/>
                </a:solidFill>
                <a:latin typeface="宋体" panose="02010600030101010101" pitchFamily="2" charset="-122"/>
              </a:rPr>
              <a:t>.</a:t>
            </a:r>
            <a:r>
              <a:rPr lang="en-US" altLang="zh-CN" sz="3300" dirty="0">
                <a:latin typeface="宋体" panose="02010600030101010101" pitchFamily="2" charset="-122"/>
              </a:rPr>
              <a:t> </a:t>
            </a:r>
            <a:r>
              <a:rPr lang="zh-CN" altLang="en-US" sz="3300" dirty="0">
                <a:latin typeface="宋体" panose="02010600030101010101" pitchFamily="2" charset="-122"/>
              </a:rPr>
              <a:t>因为公式</a:t>
            </a:r>
            <a:r>
              <a:rPr lang="en-US" altLang="zh-CN" sz="3300" dirty="0"/>
              <a:t>P</a:t>
            </a:r>
            <a:r>
              <a:rPr lang="en-US" altLang="zh-CN" sz="3300" dirty="0">
                <a:sym typeface="Symbol" panose="05050102010706020507" pitchFamily="2" charset="2"/>
              </a:rPr>
              <a:t></a:t>
            </a:r>
            <a:r>
              <a:rPr lang="en-US" altLang="zh-CN" sz="3300" dirty="0"/>
              <a:t>Q</a:t>
            </a:r>
            <a:r>
              <a:rPr lang="en-US" altLang="zh-CN" sz="3300" dirty="0">
                <a:latin typeface="宋体" panose="02010600030101010101" pitchFamily="2" charset="-122"/>
              </a:rPr>
              <a:t>，</a:t>
            </a:r>
            <a:r>
              <a:rPr lang="en-US" altLang="zh-CN" sz="3300" dirty="0"/>
              <a:t>Q</a:t>
            </a:r>
            <a:r>
              <a:rPr lang="en-US" altLang="zh-CN" sz="3300" dirty="0">
                <a:sym typeface="Symbol" panose="05050102010706020507" pitchFamily="2" charset="2"/>
              </a:rPr>
              <a:t></a:t>
            </a:r>
            <a:r>
              <a:rPr lang="en-US" altLang="zh-CN" sz="3300" dirty="0"/>
              <a:t>R</a:t>
            </a:r>
            <a:r>
              <a:rPr lang="en-US" altLang="zh-CN" sz="3300" dirty="0">
                <a:latin typeface="宋体" panose="02010600030101010101" pitchFamily="2" charset="-122"/>
              </a:rPr>
              <a:t>，</a:t>
            </a:r>
            <a:r>
              <a:rPr lang="en-US" altLang="zh-CN" sz="3300" dirty="0"/>
              <a:t>P</a:t>
            </a:r>
            <a:r>
              <a:rPr lang="zh-CN" altLang="en-US" sz="3300" dirty="0">
                <a:latin typeface="宋体" panose="02010600030101010101" pitchFamily="2" charset="-122"/>
              </a:rPr>
              <a:t>共同蕴涵</a:t>
            </a:r>
            <a:r>
              <a:rPr lang="en-US" altLang="zh-CN" sz="3300" dirty="0"/>
              <a:t>R</a:t>
            </a:r>
            <a:r>
              <a:rPr lang="en-US" altLang="zh-CN" sz="3300" dirty="0">
                <a:latin typeface="宋体" panose="02010600030101010101" pitchFamily="2" charset="-122"/>
              </a:rPr>
              <a:t>，</a:t>
            </a:r>
            <a:r>
              <a:rPr lang="zh-CN" altLang="en-US" sz="3300" dirty="0">
                <a:latin typeface="宋体" panose="02010600030101010101" pitchFamily="2" charset="-122"/>
              </a:rPr>
              <a:t>所以</a:t>
            </a:r>
            <a:r>
              <a:rPr lang="en-US" altLang="zh-CN" sz="3300" dirty="0"/>
              <a:t>P</a:t>
            </a:r>
            <a:r>
              <a:rPr lang="en-US" altLang="zh-CN" sz="3300" dirty="0">
                <a:sym typeface="Symbol" panose="05050102010706020507" pitchFamily="2" charset="2"/>
              </a:rPr>
              <a:t></a:t>
            </a:r>
            <a:r>
              <a:rPr lang="en-US" altLang="zh-CN" sz="3300" dirty="0"/>
              <a:t>Q</a:t>
            </a:r>
            <a:r>
              <a:rPr lang="en-US" altLang="zh-CN" sz="3300" dirty="0">
                <a:latin typeface="宋体" panose="02010600030101010101" pitchFamily="2" charset="-122"/>
              </a:rPr>
              <a:t>，</a:t>
            </a:r>
            <a:r>
              <a:rPr lang="en-US" altLang="zh-CN" sz="3300" dirty="0"/>
              <a:t>Q</a:t>
            </a:r>
            <a:r>
              <a:rPr lang="en-US" altLang="zh-CN" sz="3300" dirty="0">
                <a:sym typeface="Symbol" panose="05050102010706020507" pitchFamily="2" charset="2"/>
              </a:rPr>
              <a:t></a:t>
            </a:r>
            <a:r>
              <a:rPr lang="en-US" altLang="zh-CN" sz="3300" dirty="0"/>
              <a:t>R</a:t>
            </a:r>
            <a:r>
              <a:rPr lang="zh-CN" altLang="en-US" sz="3300" dirty="0">
                <a:latin typeface="宋体" panose="02010600030101010101" pitchFamily="2" charset="-122"/>
              </a:rPr>
              <a:t>共同蕴涵</a:t>
            </a:r>
            <a:r>
              <a:rPr lang="en-US" altLang="zh-CN" sz="3300" dirty="0"/>
              <a:t>P</a:t>
            </a:r>
            <a:r>
              <a:rPr lang="en-US" altLang="zh-CN" sz="3300" dirty="0">
                <a:sym typeface="Symbol" panose="05050102010706020507" pitchFamily="2" charset="2"/>
              </a:rPr>
              <a:t></a:t>
            </a:r>
            <a:r>
              <a:rPr lang="en-US" altLang="zh-CN" sz="3300" dirty="0"/>
              <a:t>R</a:t>
            </a:r>
            <a:r>
              <a:rPr lang="en-US" altLang="zh-CN" sz="3300" dirty="0">
                <a:latin typeface="宋体" panose="02010600030101010101" pitchFamily="2" charset="-122"/>
              </a:rPr>
              <a:t>。</a:t>
            </a:r>
            <a:r>
              <a:rPr lang="en-US" altLang="zh-CN" sz="3300" dirty="0"/>
              <a:t> </a:t>
            </a:r>
            <a:endParaRPr lang="zh-CN" altLang="en-US" sz="33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2" end="2"/>
                                            </p:txEl>
                                          </p:spTgt>
                                        </p:tgtEl>
                                        <p:attrNameLst>
                                          <p:attrName>style.visibility</p:attrName>
                                        </p:attrNameLst>
                                      </p:cBhvr>
                                      <p:to>
                                        <p:strVal val="visible"/>
                                      </p:to>
                                    </p:set>
                                    <p:anim calcmode="lin" valueType="num">
                                      <p:cBhvr additive="base">
                                        <p:cTn id="7"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endParaRPr lang="zh-CN" altLang="en-US" b="1"/>
          </a:p>
        </p:txBody>
      </p:sp>
      <p:sp>
        <p:nvSpPr>
          <p:cNvPr id="25602" name="Rectangle 3"/>
          <p:cNvSpPr>
            <a:spLocks noGrp="1" noChangeArrowheads="1"/>
          </p:cNvSpPr>
          <p:nvPr>
            <p:ph type="body" idx="1"/>
          </p:nvPr>
        </p:nvSpPr>
        <p:spPr>
          <a:xfrm>
            <a:off x="323850" y="1371600"/>
            <a:ext cx="8667750" cy="4724400"/>
          </a:xfrm>
        </p:spPr>
        <p:txBody>
          <a:bodyPr/>
          <a:lstStyle/>
          <a:p>
            <a:pPr marL="0" indent="0" eaLnBrk="1" hangingPunct="1">
              <a:lnSpc>
                <a:spcPct val="125000"/>
              </a:lnSpc>
            </a:pPr>
            <a:r>
              <a:rPr lang="zh-CN" altLang="en-US" sz="3300">
                <a:latin typeface="Arial" panose="020B0604020202020204" pitchFamily="34" charset="0"/>
                <a:ea typeface="黑体" panose="02010609060101010101" pitchFamily="49" charset="-122"/>
              </a:rPr>
              <a:t>如果一个命题是真的，就说它的真值是</a:t>
            </a:r>
            <a:r>
              <a:rPr lang="zh-CN" altLang="en-US" sz="3300">
                <a:solidFill>
                  <a:schemeClr val="tx2"/>
                </a:solidFill>
                <a:cs typeface="Arial" panose="020B0604020202020204" pitchFamily="34" charset="0"/>
              </a:rPr>
              <a:t>1</a:t>
            </a:r>
            <a:r>
              <a:rPr lang="zh-CN" altLang="en-US" sz="3300">
                <a:latin typeface="Arial" panose="020B0604020202020204" pitchFamily="34" charset="0"/>
                <a:ea typeface="黑体" panose="02010609060101010101" pitchFamily="49" charset="-122"/>
              </a:rPr>
              <a:t>；</a:t>
            </a:r>
            <a:r>
              <a:rPr lang="zh-CN" altLang="en-US" sz="3300">
                <a:latin typeface="Arial" panose="020B0604020202020204" pitchFamily="34" charset="0"/>
                <a:cs typeface="Arial" panose="020B0604020202020204" pitchFamily="34" charset="0"/>
              </a:rPr>
              <a:t> </a:t>
            </a:r>
            <a:r>
              <a:rPr lang="zh-CN" altLang="en-US" sz="3300">
                <a:latin typeface="Arial" panose="020B0604020202020204" pitchFamily="34" charset="0"/>
                <a:ea typeface="黑体" panose="02010609060101010101" pitchFamily="49" charset="-122"/>
              </a:rPr>
              <a:t>如果一个命题是假的，就说它的真值是</a:t>
            </a:r>
            <a:r>
              <a:rPr lang="zh-CN" altLang="en-US" sz="3300">
                <a:solidFill>
                  <a:schemeClr val="tx2"/>
                </a:solidFill>
                <a:cs typeface="Arial" panose="020B0604020202020204" pitchFamily="34" charset="0"/>
              </a:rPr>
              <a:t>0</a:t>
            </a:r>
            <a:r>
              <a:rPr lang="zh-CN" altLang="en-US" sz="3300">
                <a:latin typeface="Arial" panose="020B0604020202020204" pitchFamily="34" charset="0"/>
                <a:ea typeface="黑体" panose="02010609060101010101" pitchFamily="49" charset="-122"/>
              </a:rPr>
              <a:t>。</a:t>
            </a:r>
            <a:r>
              <a:rPr lang="zh-CN" altLang="en-US" sz="3300">
                <a:latin typeface="Arial" panose="020B0604020202020204" pitchFamily="34" charset="0"/>
                <a:cs typeface="Arial" panose="020B0604020202020204" pitchFamily="34" charset="0"/>
              </a:rPr>
              <a:t> </a:t>
            </a:r>
            <a:endParaRPr lang="zh-CN" altLang="en-US" sz="3300">
              <a:latin typeface="Arial" panose="020B0604020202020204" pitchFamily="34" charset="0"/>
              <a:ea typeface="黑体" panose="02010609060101010101" pitchFamily="49" charset="-122"/>
            </a:endParaRPr>
          </a:p>
          <a:p>
            <a:pPr marL="0" indent="0" eaLnBrk="1" hangingPunct="1">
              <a:lnSpc>
                <a:spcPct val="125000"/>
              </a:lnSpc>
            </a:pPr>
            <a:r>
              <a:rPr lang="zh-CN" altLang="en-US" sz="3300">
                <a:latin typeface="Arial" panose="020B0604020202020204" pitchFamily="34" charset="0"/>
                <a:ea typeface="黑体" panose="02010609060101010101" pitchFamily="49" charset="-122"/>
              </a:rPr>
              <a:t>也用“</a:t>
            </a:r>
            <a:r>
              <a:rPr lang="zh-CN" altLang="en-US" sz="3300">
                <a:solidFill>
                  <a:schemeClr val="tx2"/>
                </a:solidFill>
                <a:cs typeface="Arial" panose="020B0604020202020204" pitchFamily="34" charset="0"/>
              </a:rPr>
              <a:t>1</a:t>
            </a:r>
            <a:r>
              <a:rPr lang="zh-CN" altLang="en-US" sz="3300"/>
              <a:t>”</a:t>
            </a:r>
            <a:r>
              <a:rPr lang="zh-CN" altLang="en-US" sz="3300">
                <a:latin typeface="Arial" panose="020B0604020202020204" pitchFamily="34" charset="0"/>
                <a:ea typeface="黑体" panose="02010609060101010101" pitchFamily="49" charset="-122"/>
              </a:rPr>
              <a:t>代表一个抽象的真命题，用“</a:t>
            </a:r>
            <a:r>
              <a:rPr lang="zh-CN" altLang="en-US" sz="3300">
                <a:solidFill>
                  <a:schemeClr val="tx2"/>
                </a:solidFill>
                <a:cs typeface="Arial" panose="020B0604020202020204" pitchFamily="34" charset="0"/>
              </a:rPr>
              <a:t>0</a:t>
            </a:r>
            <a:r>
              <a:rPr lang="zh-CN" altLang="en-US" sz="3300"/>
              <a:t>”</a:t>
            </a:r>
            <a:r>
              <a:rPr lang="zh-CN" altLang="en-US" sz="3300">
                <a:latin typeface="Arial" panose="020B0604020202020204" pitchFamily="34" charset="0"/>
                <a:ea typeface="黑体" panose="02010609060101010101" pitchFamily="49" charset="-122"/>
              </a:rPr>
              <a:t>代表一个抽象的假命题。</a:t>
            </a:r>
            <a:r>
              <a:rPr lang="zh-CN" altLang="en-US" sz="3300"/>
              <a:t> </a:t>
            </a: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xfrm>
            <a:off x="395288" y="333375"/>
            <a:ext cx="8353425" cy="1106488"/>
          </a:xfrm>
        </p:spPr>
        <p:txBody>
          <a:bodyPr/>
          <a:lstStyle/>
          <a:p>
            <a:pPr eaLnBrk="1" hangingPunct="1"/>
            <a:r>
              <a:rPr lang="zh-CN" altLang="en-US" sz="3300" b="1">
                <a:latin typeface="宋体" panose="02010600030101010101" pitchFamily="2" charset="-122"/>
              </a:rPr>
              <a:t>定理</a:t>
            </a:r>
            <a:r>
              <a:rPr lang="en-US" altLang="zh-CN" sz="3300" b="1">
                <a:latin typeface="Times New Roman" panose="02020603050405020304" pitchFamily="18" charset="0"/>
              </a:rPr>
              <a:t>3</a:t>
            </a:r>
            <a:r>
              <a:rPr lang="zh-CN" altLang="en-US" sz="3300" b="1">
                <a:latin typeface="Times New Roman" panose="02020603050405020304" pitchFamily="18" charset="0"/>
              </a:rPr>
              <a:t>.</a:t>
            </a:r>
            <a:r>
              <a:rPr lang="en-US" altLang="zh-CN" sz="3300" b="1">
                <a:latin typeface="Times New Roman" panose="02020603050405020304" pitchFamily="18" charset="0"/>
              </a:rPr>
              <a:t>1</a:t>
            </a:r>
            <a:r>
              <a:rPr lang="zh-CN" altLang="en-US" sz="3300" b="1">
                <a:latin typeface="Times New Roman" panose="02020603050405020304" pitchFamily="18" charset="0"/>
              </a:rPr>
              <a:t>.1  如果</a:t>
            </a:r>
            <a:r>
              <a:rPr lang="en-US" altLang="zh-CN" sz="3300" b="1">
                <a:latin typeface="Times New Roman" panose="02020603050405020304" pitchFamily="18" charset="0"/>
              </a:rPr>
              <a:t>H</a:t>
            </a:r>
            <a:r>
              <a:rPr lang="en-US" altLang="zh-CN" sz="3300" b="1" baseline="-30000">
                <a:latin typeface="Times New Roman" panose="02020603050405020304" pitchFamily="18" charset="0"/>
              </a:rPr>
              <a:t>1</a:t>
            </a:r>
            <a:r>
              <a:rPr lang="en-US" altLang="zh-CN" sz="3300" b="1">
                <a:latin typeface="Times New Roman" panose="02020603050405020304" pitchFamily="18" charset="0"/>
              </a:rPr>
              <a:t>, …, H</a:t>
            </a:r>
            <a:r>
              <a:rPr lang="en-US" altLang="zh-CN" sz="3300" b="1" baseline="-30000">
                <a:latin typeface="Times New Roman" panose="02020603050405020304" pitchFamily="18" charset="0"/>
              </a:rPr>
              <a:t>m</a:t>
            </a:r>
            <a:r>
              <a:rPr lang="en-US" altLang="zh-CN" sz="3300" b="1">
                <a:latin typeface="Times New Roman" panose="02020603050405020304" pitchFamily="18" charset="0"/>
              </a:rPr>
              <a:t>，P</a:t>
            </a:r>
            <a:r>
              <a:rPr lang="zh-CN" altLang="en-US" sz="3300" b="1">
                <a:latin typeface="Times New Roman" panose="02020603050405020304" pitchFamily="18" charset="0"/>
              </a:rPr>
              <a:t>共同蕴涵公式</a:t>
            </a:r>
            <a:r>
              <a:rPr lang="en-US" altLang="zh-CN" sz="3300" b="1">
                <a:latin typeface="Times New Roman" panose="02020603050405020304" pitchFamily="18" charset="0"/>
              </a:rPr>
              <a:t>Q，</a:t>
            </a:r>
            <a:r>
              <a:rPr lang="zh-CN" altLang="en-US" sz="3300" b="1">
                <a:latin typeface="Times New Roman" panose="02020603050405020304" pitchFamily="18" charset="0"/>
              </a:rPr>
              <a:t>则</a:t>
            </a:r>
            <a:r>
              <a:rPr lang="en-US" altLang="zh-CN" sz="3300" b="1">
                <a:latin typeface="Times New Roman" panose="02020603050405020304" pitchFamily="18" charset="0"/>
              </a:rPr>
              <a:t>H</a:t>
            </a:r>
            <a:r>
              <a:rPr lang="en-US" altLang="zh-CN" sz="3300" b="1" baseline="-30000">
                <a:latin typeface="Times New Roman" panose="02020603050405020304" pitchFamily="18" charset="0"/>
              </a:rPr>
              <a:t>1</a:t>
            </a:r>
            <a:r>
              <a:rPr lang="en-US" altLang="zh-CN" sz="3300" b="1">
                <a:latin typeface="Times New Roman" panose="02020603050405020304" pitchFamily="18" charset="0"/>
              </a:rPr>
              <a:t>, …, H</a:t>
            </a:r>
            <a:r>
              <a:rPr lang="en-US" altLang="zh-CN" sz="3300" b="1" baseline="-30000">
                <a:latin typeface="Times New Roman" panose="02020603050405020304" pitchFamily="18" charset="0"/>
              </a:rPr>
              <a:t>m</a:t>
            </a:r>
            <a:r>
              <a:rPr lang="zh-CN" altLang="en-US" sz="3300" b="1">
                <a:latin typeface="Times New Roman" panose="02020603050405020304" pitchFamily="18" charset="0"/>
              </a:rPr>
              <a:t>共同蕴涵公式</a:t>
            </a:r>
            <a:r>
              <a:rPr lang="en-US" altLang="zh-CN" sz="3300" b="1">
                <a:latin typeface="Times New Roman" panose="02020603050405020304" pitchFamily="18" charset="0"/>
              </a:rPr>
              <a:t>P</a:t>
            </a:r>
            <a:r>
              <a:rPr lang="en-US" altLang="zh-CN" sz="3300" b="1">
                <a:latin typeface="Times New Roman" panose="02020603050405020304" pitchFamily="18" charset="0"/>
                <a:sym typeface="Symbol" panose="05050102010706020507" pitchFamily="2" charset="2"/>
              </a:rPr>
              <a:t></a:t>
            </a:r>
            <a:r>
              <a:rPr lang="en-US" altLang="zh-CN" sz="3300" b="1">
                <a:latin typeface="Times New Roman" panose="02020603050405020304" pitchFamily="18" charset="0"/>
              </a:rPr>
              <a:t>Q。</a:t>
            </a:r>
            <a:r>
              <a:rPr lang="zh-CN" altLang="en-US" sz="3300" b="1">
                <a:latin typeface="Times New Roman" panose="02020603050405020304" pitchFamily="18" charset="0"/>
              </a:rPr>
              <a:t> </a:t>
            </a:r>
            <a:endParaRPr lang="zh-CN" altLang="en-US" sz="3300" b="1">
              <a:latin typeface="Times New Roman" panose="02020603050405020304" pitchFamily="18" charset="0"/>
            </a:endParaRPr>
          </a:p>
        </p:txBody>
      </p:sp>
      <p:sp>
        <p:nvSpPr>
          <p:cNvPr id="70659" name="Rectangle 3"/>
          <p:cNvSpPr>
            <a:spLocks noGrp="1" noChangeArrowheads="1"/>
          </p:cNvSpPr>
          <p:nvPr>
            <p:ph type="body" idx="1"/>
          </p:nvPr>
        </p:nvSpPr>
        <p:spPr>
          <a:xfrm>
            <a:off x="468313" y="1557338"/>
            <a:ext cx="8370887" cy="5029200"/>
          </a:xfrm>
        </p:spPr>
        <p:txBody>
          <a:bodyPr/>
          <a:lstStyle/>
          <a:p>
            <a:pPr marL="0" indent="0" eaLnBrk="1" hangingPunct="1">
              <a:lnSpc>
                <a:spcPct val="120000"/>
              </a:lnSpc>
              <a:spcBef>
                <a:spcPct val="25000"/>
              </a:spcBef>
              <a:tabLst>
                <a:tab pos="1149350" algn="l"/>
                <a:tab pos="1995170" algn="l"/>
              </a:tabLst>
            </a:pPr>
            <a:r>
              <a:rPr lang="zh-CN" altLang="en-US" sz="3200" dirty="0">
                <a:solidFill>
                  <a:schemeClr val="tx2"/>
                </a:solidFill>
              </a:rPr>
              <a:t>证明：</a:t>
            </a:r>
            <a:r>
              <a:rPr lang="zh-CN" altLang="en-US" sz="3200" dirty="0"/>
              <a:t>因为(</a:t>
            </a:r>
            <a:r>
              <a:rPr lang="en-US" altLang="zh-CN" sz="3200" dirty="0"/>
              <a:t>H</a:t>
            </a:r>
            <a:r>
              <a:rPr lang="en-US" altLang="zh-CN" sz="3200" baseline="-30000" dirty="0"/>
              <a:t>1</a:t>
            </a:r>
            <a:r>
              <a:rPr lang="en-US" altLang="zh-CN" sz="3200" dirty="0">
                <a:sym typeface="Symbol" panose="05050102010706020507" pitchFamily="2" charset="2"/>
              </a:rPr>
              <a:t></a:t>
            </a:r>
            <a:r>
              <a:rPr lang="en-US" altLang="zh-CN" sz="3200" dirty="0"/>
              <a:t> …</a:t>
            </a:r>
            <a:r>
              <a:rPr lang="en-US" altLang="zh-CN" sz="3200" dirty="0">
                <a:sym typeface="Symbol" panose="05050102010706020507" pitchFamily="2" charset="2"/>
              </a:rPr>
              <a:t></a:t>
            </a:r>
            <a:r>
              <a:rPr lang="en-US" altLang="zh-CN" sz="3200" dirty="0" err="1"/>
              <a:t>H</a:t>
            </a:r>
            <a:r>
              <a:rPr lang="en-US" altLang="zh-CN" sz="3200" baseline="-30000" dirty="0" err="1"/>
              <a:t>m</a:t>
            </a:r>
            <a:r>
              <a:rPr lang="en-US" altLang="zh-CN" sz="3200" dirty="0" err="1">
                <a:sym typeface="Symbol" panose="05050102010706020507" pitchFamily="2" charset="2"/>
              </a:rPr>
              <a:t></a:t>
            </a:r>
            <a:r>
              <a:rPr lang="en-US" altLang="zh-CN" sz="3200" dirty="0" err="1"/>
              <a:t>P</a:t>
            </a:r>
            <a:r>
              <a:rPr lang="en-US" altLang="zh-CN" sz="3200" dirty="0"/>
              <a:t>)</a:t>
            </a:r>
            <a:r>
              <a:rPr lang="en-US" altLang="zh-CN" sz="3200" dirty="0">
                <a:sym typeface="Symbol" panose="05050102010706020507" pitchFamily="2" charset="2"/>
              </a:rPr>
              <a:t></a:t>
            </a:r>
            <a:r>
              <a:rPr lang="en-US" altLang="zh-CN" sz="3200" dirty="0"/>
              <a:t>Q，</a:t>
            </a:r>
            <a:r>
              <a:rPr lang="zh-CN" altLang="en-US" sz="3200" dirty="0"/>
              <a:t>所以公式(</a:t>
            </a:r>
            <a:r>
              <a:rPr lang="en-US" altLang="zh-CN" sz="3200" dirty="0"/>
              <a:t>H</a:t>
            </a:r>
            <a:r>
              <a:rPr lang="en-US" altLang="zh-CN" sz="3200" baseline="-30000" dirty="0"/>
              <a:t>1</a:t>
            </a:r>
            <a:r>
              <a:rPr lang="en-US" altLang="zh-CN" sz="3200" dirty="0">
                <a:sym typeface="Symbol" panose="05050102010706020507" pitchFamily="2" charset="2"/>
              </a:rPr>
              <a:t></a:t>
            </a:r>
            <a:r>
              <a:rPr lang="en-US" altLang="zh-CN" sz="3200" dirty="0"/>
              <a:t> …</a:t>
            </a:r>
            <a:r>
              <a:rPr lang="en-US" altLang="zh-CN" sz="3200" dirty="0">
                <a:sym typeface="Symbol" panose="05050102010706020507" pitchFamily="2" charset="2"/>
              </a:rPr>
              <a:t></a:t>
            </a:r>
            <a:r>
              <a:rPr lang="en-US" altLang="zh-CN" sz="3200" dirty="0" err="1"/>
              <a:t>H</a:t>
            </a:r>
            <a:r>
              <a:rPr lang="en-US" altLang="zh-CN" sz="3200" baseline="-30000" dirty="0" err="1"/>
              <a:t>m</a:t>
            </a:r>
            <a:r>
              <a:rPr lang="en-US" altLang="zh-CN" sz="3200" dirty="0" err="1">
                <a:sym typeface="Symbol" panose="05050102010706020507" pitchFamily="2" charset="2"/>
              </a:rPr>
              <a:t></a:t>
            </a:r>
            <a:r>
              <a:rPr lang="en-US" altLang="zh-CN" sz="3200" dirty="0" err="1"/>
              <a:t>P</a:t>
            </a:r>
            <a:r>
              <a:rPr lang="en-US" altLang="zh-CN" sz="3200" dirty="0"/>
              <a:t>)</a:t>
            </a:r>
            <a:r>
              <a:rPr lang="en-US" altLang="zh-CN" sz="3200" dirty="0">
                <a:sym typeface="Symbol" panose="05050102010706020507" pitchFamily="2" charset="2"/>
              </a:rPr>
              <a:t></a:t>
            </a:r>
            <a:r>
              <a:rPr lang="en-US" altLang="zh-CN" sz="3200" dirty="0"/>
              <a:t>Q</a:t>
            </a:r>
            <a:r>
              <a:rPr lang="zh-CN" altLang="en-US" sz="3200" dirty="0"/>
              <a:t>是恒真的。 </a:t>
            </a:r>
            <a:endParaRPr lang="zh-CN" altLang="en-US" sz="3200" dirty="0"/>
          </a:p>
          <a:p>
            <a:pPr marL="0" indent="0" eaLnBrk="1" hangingPunct="1">
              <a:lnSpc>
                <a:spcPct val="120000"/>
              </a:lnSpc>
              <a:spcBef>
                <a:spcPct val="25000"/>
              </a:spcBef>
              <a:buFont typeface="Wingdings" panose="05000000000000000000" pitchFamily="2" charset="2"/>
              <a:buNone/>
              <a:tabLst>
                <a:tab pos="1149350" algn="l"/>
                <a:tab pos="1995170" algn="l"/>
              </a:tabLst>
            </a:pPr>
            <a:r>
              <a:rPr lang="zh-CN" altLang="en-US" sz="3200" dirty="0"/>
              <a:t>利用下面的基本等价公式：</a:t>
            </a:r>
            <a:br>
              <a:rPr lang="zh-CN" altLang="en-US" sz="3200" dirty="0"/>
            </a:br>
            <a:r>
              <a:rPr lang="zh-CN" altLang="en-US" sz="3200" dirty="0"/>
              <a:t>	</a:t>
            </a:r>
            <a:r>
              <a:rPr lang="en-US" altLang="zh-CN" sz="3200" dirty="0"/>
              <a:t>P</a:t>
            </a:r>
            <a:r>
              <a:rPr lang="en-US" altLang="zh-CN" sz="3200" baseline="-30000" dirty="0"/>
              <a:t>1</a:t>
            </a:r>
            <a:r>
              <a:rPr lang="en-US" altLang="zh-CN" sz="3200" dirty="0">
                <a:sym typeface="Symbol" panose="05050102010706020507" pitchFamily="2" charset="2"/>
              </a:rPr>
              <a:t></a:t>
            </a:r>
            <a:r>
              <a:rPr lang="en-US" altLang="zh-CN" sz="3200" dirty="0"/>
              <a:t>(P</a:t>
            </a:r>
            <a:r>
              <a:rPr lang="en-US" altLang="zh-CN" sz="3200" baseline="-30000" dirty="0"/>
              <a:t>2</a:t>
            </a:r>
            <a:r>
              <a:rPr lang="en-US" altLang="zh-CN" sz="3200" dirty="0">
                <a:sym typeface="Symbol" panose="05050102010706020507" pitchFamily="2" charset="2"/>
              </a:rPr>
              <a:t></a:t>
            </a:r>
            <a:r>
              <a:rPr lang="en-US" altLang="zh-CN" sz="3200" dirty="0"/>
              <a:t>P</a:t>
            </a:r>
            <a:r>
              <a:rPr lang="en-US" altLang="zh-CN" sz="3200" baseline="-30000" dirty="0"/>
              <a:t>3</a:t>
            </a:r>
            <a:r>
              <a:rPr lang="en-US" altLang="zh-CN" sz="3200" dirty="0"/>
              <a:t>)=(P</a:t>
            </a:r>
            <a:r>
              <a:rPr lang="en-US" altLang="zh-CN" sz="3200" baseline="-30000" dirty="0"/>
              <a:t>1</a:t>
            </a:r>
            <a:r>
              <a:rPr lang="en-US" altLang="zh-CN" sz="3200" dirty="0">
                <a:sym typeface="Symbol" panose="05050102010706020507" pitchFamily="2" charset="2"/>
              </a:rPr>
              <a:t></a:t>
            </a:r>
            <a:r>
              <a:rPr lang="en-US" altLang="zh-CN" sz="3200" dirty="0"/>
              <a:t>P</a:t>
            </a:r>
            <a:r>
              <a:rPr lang="en-US" altLang="zh-CN" sz="3200" baseline="-30000" dirty="0"/>
              <a:t>2</a:t>
            </a:r>
            <a:r>
              <a:rPr lang="en-US" altLang="zh-CN" sz="3200" dirty="0"/>
              <a:t>)</a:t>
            </a:r>
            <a:r>
              <a:rPr lang="en-US" altLang="zh-CN" sz="3200" dirty="0">
                <a:sym typeface="Symbol" panose="05050102010706020507" pitchFamily="2" charset="2"/>
              </a:rPr>
              <a:t></a:t>
            </a:r>
            <a:r>
              <a:rPr lang="en-US" altLang="zh-CN" sz="3200" dirty="0"/>
              <a:t>P</a:t>
            </a:r>
            <a:r>
              <a:rPr lang="en-US" altLang="zh-CN" sz="3200" baseline="-30000" dirty="0"/>
              <a:t>3</a:t>
            </a:r>
            <a:endParaRPr lang="en-US" altLang="zh-CN" sz="3200" baseline="-30000" dirty="0"/>
          </a:p>
          <a:p>
            <a:pPr marL="0" indent="0" eaLnBrk="1" hangingPunct="1">
              <a:spcBef>
                <a:spcPct val="25000"/>
              </a:spcBef>
              <a:buFont typeface="Wingdings" panose="05000000000000000000" pitchFamily="2" charset="2"/>
              <a:buNone/>
              <a:tabLst>
                <a:tab pos="1149350" algn="l"/>
                <a:tab pos="1995170" algn="l"/>
              </a:tabLst>
            </a:pPr>
            <a:r>
              <a:rPr lang="zh-CN" altLang="en-US" sz="3200" dirty="0"/>
              <a:t>于是，(</a:t>
            </a:r>
            <a:r>
              <a:rPr lang="en-US" altLang="zh-CN" sz="3200" dirty="0">
                <a:solidFill>
                  <a:srgbClr val="FFFF00"/>
                </a:solidFill>
              </a:rPr>
              <a:t>H</a:t>
            </a:r>
            <a:r>
              <a:rPr lang="en-US" altLang="zh-CN" sz="3200" baseline="-30000" dirty="0">
                <a:solidFill>
                  <a:srgbClr val="FFFF00"/>
                </a:solidFill>
              </a:rPr>
              <a:t>1</a:t>
            </a:r>
            <a:r>
              <a:rPr lang="en-US" altLang="zh-CN" sz="3200" dirty="0">
                <a:solidFill>
                  <a:srgbClr val="FFFF00"/>
                </a:solidFill>
                <a:sym typeface="Symbol" panose="05050102010706020507" pitchFamily="2" charset="2"/>
              </a:rPr>
              <a:t></a:t>
            </a:r>
            <a:r>
              <a:rPr lang="en-US" altLang="zh-CN" sz="3200" dirty="0">
                <a:solidFill>
                  <a:srgbClr val="FFFF00"/>
                </a:solidFill>
              </a:rPr>
              <a:t> …</a:t>
            </a:r>
            <a:r>
              <a:rPr lang="en-US" altLang="zh-CN" sz="3200" dirty="0">
                <a:solidFill>
                  <a:srgbClr val="FFFF00"/>
                </a:solidFill>
                <a:sym typeface="Symbol" panose="05050102010706020507" pitchFamily="2" charset="2"/>
              </a:rPr>
              <a:t></a:t>
            </a:r>
            <a:r>
              <a:rPr lang="en-US" altLang="zh-CN" sz="3200" dirty="0" err="1">
                <a:solidFill>
                  <a:srgbClr val="FFFF00"/>
                </a:solidFill>
              </a:rPr>
              <a:t>H</a:t>
            </a:r>
            <a:r>
              <a:rPr lang="en-US" altLang="zh-CN" sz="3200" baseline="-30000" dirty="0" err="1">
                <a:solidFill>
                  <a:srgbClr val="FFFF00"/>
                </a:solidFill>
              </a:rPr>
              <a:t>m</a:t>
            </a:r>
            <a:r>
              <a:rPr lang="en-US" altLang="zh-CN" sz="3200" dirty="0" err="1">
                <a:sym typeface="Symbol" panose="05050102010706020507" pitchFamily="2" charset="2"/>
              </a:rPr>
              <a:t></a:t>
            </a:r>
            <a:r>
              <a:rPr lang="en-US" altLang="zh-CN" sz="3200" dirty="0" err="1">
                <a:solidFill>
                  <a:schemeClr val="tx2"/>
                </a:solidFill>
              </a:rPr>
              <a:t>P</a:t>
            </a:r>
            <a:r>
              <a:rPr lang="en-US" altLang="zh-CN" sz="3200" dirty="0"/>
              <a:t>)</a:t>
            </a:r>
            <a:r>
              <a:rPr lang="en-US" altLang="zh-CN" sz="3200" dirty="0">
                <a:sym typeface="Symbol" panose="05050102010706020507" pitchFamily="2" charset="2"/>
              </a:rPr>
              <a:t></a:t>
            </a:r>
            <a:r>
              <a:rPr lang="en-US" altLang="zh-CN" sz="3200" dirty="0"/>
              <a:t>Q=(</a:t>
            </a:r>
            <a:r>
              <a:rPr lang="en-US" altLang="zh-CN" sz="3200" dirty="0">
                <a:solidFill>
                  <a:srgbClr val="FFFF00"/>
                </a:solidFill>
              </a:rPr>
              <a:t>H</a:t>
            </a:r>
            <a:r>
              <a:rPr lang="en-US" altLang="zh-CN" sz="3200" baseline="-30000" dirty="0">
                <a:solidFill>
                  <a:srgbClr val="FFFF00"/>
                </a:solidFill>
              </a:rPr>
              <a:t>1</a:t>
            </a:r>
            <a:r>
              <a:rPr lang="en-US" altLang="zh-CN" sz="3200" dirty="0">
                <a:solidFill>
                  <a:srgbClr val="FFFF00"/>
                </a:solidFill>
                <a:sym typeface="Symbol" panose="05050102010706020507" pitchFamily="2" charset="2"/>
              </a:rPr>
              <a:t></a:t>
            </a:r>
            <a:r>
              <a:rPr lang="en-US" altLang="zh-CN" sz="3200" dirty="0">
                <a:solidFill>
                  <a:srgbClr val="FFFF00"/>
                </a:solidFill>
              </a:rPr>
              <a:t> …</a:t>
            </a:r>
            <a:r>
              <a:rPr lang="en-US" altLang="zh-CN" sz="3200" dirty="0">
                <a:solidFill>
                  <a:srgbClr val="FFFF00"/>
                </a:solidFill>
                <a:sym typeface="Symbol" panose="05050102010706020507" pitchFamily="2" charset="2"/>
              </a:rPr>
              <a:t></a:t>
            </a:r>
            <a:r>
              <a:rPr lang="en-US" altLang="zh-CN" sz="3200" dirty="0">
                <a:solidFill>
                  <a:srgbClr val="FFFF00"/>
                </a:solidFill>
              </a:rPr>
              <a:t>H</a:t>
            </a:r>
            <a:r>
              <a:rPr lang="en-US" altLang="zh-CN" sz="3200" baseline="-30000" dirty="0">
                <a:solidFill>
                  <a:srgbClr val="FFFF00"/>
                </a:solidFill>
              </a:rPr>
              <a:t>m</a:t>
            </a:r>
            <a:r>
              <a:rPr lang="en-US" altLang="zh-CN" sz="3200" dirty="0"/>
              <a:t>)</a:t>
            </a:r>
            <a:r>
              <a:rPr lang="en-US" altLang="zh-CN" sz="3200" dirty="0">
                <a:sym typeface="Symbol" panose="05050102010706020507" pitchFamily="2" charset="2"/>
              </a:rPr>
              <a:t></a:t>
            </a:r>
            <a:r>
              <a:rPr lang="en-US" altLang="zh-CN" sz="3200" dirty="0"/>
              <a:t>(</a:t>
            </a:r>
            <a:r>
              <a:rPr lang="en-US" altLang="zh-CN" sz="3200" dirty="0">
                <a:solidFill>
                  <a:schemeClr val="tx2"/>
                </a:solidFill>
              </a:rPr>
              <a:t>P</a:t>
            </a:r>
            <a:r>
              <a:rPr lang="en-US" altLang="zh-CN" sz="3200" dirty="0">
                <a:sym typeface="Symbol" panose="05050102010706020507" pitchFamily="2" charset="2"/>
              </a:rPr>
              <a:t></a:t>
            </a:r>
            <a:r>
              <a:rPr lang="en-US" altLang="zh-CN" sz="3200" dirty="0"/>
              <a:t>Q)。 </a:t>
            </a:r>
            <a:r>
              <a:rPr lang="zh-CN" altLang="en-US" sz="3200" dirty="0"/>
              <a:t>故(</a:t>
            </a:r>
            <a:r>
              <a:rPr lang="en-US" altLang="zh-CN" sz="3200" dirty="0"/>
              <a:t>H</a:t>
            </a:r>
            <a:r>
              <a:rPr lang="en-US" altLang="zh-CN" sz="3200" baseline="-30000" dirty="0"/>
              <a:t>1</a:t>
            </a:r>
            <a:r>
              <a:rPr lang="en-US" altLang="zh-CN" sz="3200" dirty="0">
                <a:sym typeface="Symbol" panose="05050102010706020507" pitchFamily="2" charset="2"/>
              </a:rPr>
              <a:t></a:t>
            </a:r>
            <a:r>
              <a:rPr lang="en-US" altLang="zh-CN" sz="3200" dirty="0"/>
              <a:t> …</a:t>
            </a:r>
            <a:r>
              <a:rPr lang="en-US" altLang="zh-CN" sz="3200" dirty="0">
                <a:sym typeface="Symbol" panose="05050102010706020507" pitchFamily="2" charset="2"/>
              </a:rPr>
              <a:t></a:t>
            </a:r>
            <a:r>
              <a:rPr lang="en-US" altLang="zh-CN" sz="3200" dirty="0"/>
              <a:t>H</a:t>
            </a:r>
            <a:r>
              <a:rPr lang="en-US" altLang="zh-CN" sz="3200" baseline="-30000" dirty="0"/>
              <a:t>m</a:t>
            </a:r>
            <a:r>
              <a:rPr lang="en-US" altLang="zh-CN" sz="3200" dirty="0"/>
              <a:t>)</a:t>
            </a:r>
            <a:r>
              <a:rPr lang="en-US" altLang="zh-CN" sz="3200" dirty="0">
                <a:sym typeface="Symbol" panose="05050102010706020507" pitchFamily="2" charset="2"/>
              </a:rPr>
              <a:t></a:t>
            </a:r>
            <a:r>
              <a:rPr lang="en-US" altLang="zh-CN" sz="3200" dirty="0"/>
              <a:t>(P</a:t>
            </a:r>
            <a:r>
              <a:rPr lang="en-US" altLang="zh-CN" sz="3200" dirty="0">
                <a:sym typeface="Symbol" panose="05050102010706020507" pitchFamily="2" charset="2"/>
              </a:rPr>
              <a:t></a:t>
            </a:r>
            <a:r>
              <a:rPr lang="en-US" altLang="zh-CN" sz="3200" dirty="0"/>
              <a:t>Q)</a:t>
            </a:r>
            <a:r>
              <a:rPr lang="zh-CN" altLang="en-US" sz="3200" dirty="0"/>
              <a:t>是恒真的。 </a:t>
            </a:r>
            <a:endParaRPr lang="zh-CN" altLang="en-US" sz="3200" dirty="0"/>
          </a:p>
          <a:p>
            <a:pPr marL="0" indent="0" eaLnBrk="1" hangingPunct="1">
              <a:spcBef>
                <a:spcPct val="25000"/>
              </a:spcBef>
              <a:buFont typeface="Wingdings" panose="05000000000000000000" pitchFamily="2" charset="2"/>
              <a:buNone/>
              <a:tabLst>
                <a:tab pos="1149350" algn="l"/>
                <a:tab pos="1995170" algn="l"/>
              </a:tabLst>
            </a:pPr>
            <a:r>
              <a:rPr lang="zh-CN" altLang="en-US" sz="3200" dirty="0"/>
              <a:t>所以</a:t>
            </a:r>
            <a:r>
              <a:rPr lang="en-US" altLang="zh-CN" sz="3200" dirty="0"/>
              <a:t>H</a:t>
            </a:r>
            <a:r>
              <a:rPr lang="en-US" altLang="zh-CN" sz="3200" baseline="-30000" dirty="0"/>
              <a:t>1</a:t>
            </a:r>
            <a:r>
              <a:rPr lang="en-US" altLang="zh-CN" sz="3200" dirty="0"/>
              <a:t>，…，H</a:t>
            </a:r>
            <a:r>
              <a:rPr lang="en-US" altLang="zh-CN" sz="3200" baseline="-30000" dirty="0"/>
              <a:t>m</a:t>
            </a:r>
            <a:r>
              <a:rPr lang="zh-CN" altLang="en-US" sz="3200" dirty="0"/>
              <a:t>共同蕴涵</a:t>
            </a:r>
            <a:r>
              <a:rPr lang="en-US" altLang="zh-CN" sz="3200" dirty="0"/>
              <a:t>P</a:t>
            </a:r>
            <a:r>
              <a:rPr lang="en-US" altLang="zh-CN" sz="3200" dirty="0">
                <a:sym typeface="Symbol" panose="05050102010706020507" pitchFamily="2" charset="2"/>
              </a:rPr>
              <a:t></a:t>
            </a:r>
            <a:r>
              <a:rPr lang="en-US" altLang="zh-CN" sz="3200" dirty="0"/>
              <a:t>Q。</a:t>
            </a:r>
            <a:endParaRPr lang="en-US" altLang="zh-CN" sz="32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anim calcmode="lin" valueType="num">
                                      <p:cBhvr additive="base">
                                        <p:cTn id="11"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 calcmode="lin" valueType="num">
                                      <p:cBhvr additive="base">
                                        <p:cTn id="17"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0659">
                                            <p:txEl>
                                              <p:pRg st="3" end="3"/>
                                            </p:txEl>
                                          </p:spTgt>
                                        </p:tgtEl>
                                        <p:attrNameLst>
                                          <p:attrName>style.visibility</p:attrName>
                                        </p:attrNameLst>
                                      </p:cBhvr>
                                      <p:to>
                                        <p:strVal val="visible"/>
                                      </p:to>
                                    </p:set>
                                    <p:anim calcmode="lin" valueType="num">
                                      <p:cBhvr additive="base">
                                        <p:cTn id="21"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a:xfrm>
            <a:off x="468313" y="333375"/>
            <a:ext cx="7772400" cy="646113"/>
          </a:xfrm>
        </p:spPr>
        <p:txBody>
          <a:bodyPr/>
          <a:lstStyle/>
          <a:p>
            <a:pPr eaLnBrk="1" hangingPunct="1"/>
            <a:r>
              <a:rPr lang="en-US" altLang="zh-CN" sz="3600" b="1">
                <a:latin typeface="宋体" panose="02010600030101010101" pitchFamily="2" charset="-122"/>
              </a:rPr>
              <a:t>4</a:t>
            </a:r>
            <a:r>
              <a:rPr lang="zh-CN" altLang="en-US" sz="3600" b="1">
                <a:solidFill>
                  <a:srgbClr val="FFFF00"/>
                </a:solidFill>
                <a:latin typeface="宋体" panose="02010600030101010101" pitchFamily="2" charset="-122"/>
              </a:rPr>
              <a:t>、</a:t>
            </a:r>
            <a:r>
              <a:rPr lang="zh-CN" altLang="en-US" sz="3600" b="1">
                <a:latin typeface="宋体" panose="02010600030101010101" pitchFamily="2" charset="-122"/>
              </a:rPr>
              <a:t>演绎</a:t>
            </a:r>
            <a:r>
              <a:rPr lang="zh-CN" altLang="en-US" sz="3600" b="1">
                <a:latin typeface="Times New Roman" panose="02020603050405020304" pitchFamily="18" charset="0"/>
              </a:rPr>
              <a:t> </a:t>
            </a:r>
            <a:endParaRPr lang="zh-CN" altLang="en-US" sz="3600" b="1">
              <a:latin typeface="Times New Roman" panose="02020603050405020304" pitchFamily="18" charset="0"/>
            </a:endParaRPr>
          </a:p>
        </p:txBody>
      </p:sp>
      <p:sp>
        <p:nvSpPr>
          <p:cNvPr id="71683" name="Rectangle 3"/>
          <p:cNvSpPr>
            <a:spLocks noGrp="1" noChangeArrowheads="1"/>
          </p:cNvSpPr>
          <p:nvPr>
            <p:ph type="body" idx="1"/>
          </p:nvPr>
        </p:nvSpPr>
        <p:spPr>
          <a:xfrm>
            <a:off x="468313" y="1052513"/>
            <a:ext cx="8280400" cy="5081587"/>
          </a:xfrm>
        </p:spPr>
        <p:txBody>
          <a:bodyPr/>
          <a:lstStyle/>
          <a:p>
            <a:pPr marL="0" indent="0" eaLnBrk="1" hangingPunct="1">
              <a:lnSpc>
                <a:spcPct val="125000"/>
              </a:lnSpc>
              <a:tabLst>
                <a:tab pos="1149350" algn="l"/>
                <a:tab pos="1995170" algn="l"/>
              </a:tabLst>
            </a:pPr>
            <a:r>
              <a:rPr lang="zh-CN" altLang="en-US" sz="3200" dirty="0">
                <a:solidFill>
                  <a:schemeClr val="tx2"/>
                </a:solidFill>
              </a:rPr>
              <a:t>定义</a:t>
            </a:r>
            <a:r>
              <a:rPr lang="en-US" altLang="zh-CN" sz="3200" dirty="0">
                <a:solidFill>
                  <a:schemeClr val="tx2"/>
                </a:solidFill>
              </a:rPr>
              <a:t>3</a:t>
            </a:r>
            <a:r>
              <a:rPr lang="zh-CN" altLang="en-US" sz="3200" dirty="0">
                <a:solidFill>
                  <a:schemeClr val="tx2"/>
                </a:solidFill>
              </a:rPr>
              <a:t>.</a:t>
            </a:r>
            <a:r>
              <a:rPr lang="en-US" altLang="zh-CN" sz="3200" dirty="0">
                <a:solidFill>
                  <a:schemeClr val="tx2"/>
                </a:solidFill>
              </a:rPr>
              <a:t>1</a:t>
            </a:r>
            <a:r>
              <a:rPr lang="zh-CN" altLang="en-US" sz="3200" dirty="0">
                <a:solidFill>
                  <a:schemeClr val="tx2"/>
                </a:solidFill>
              </a:rPr>
              <a:t>.7</a:t>
            </a:r>
            <a:r>
              <a:rPr lang="zh-CN" altLang="en-US" sz="3200" dirty="0"/>
              <a:t>  设</a:t>
            </a:r>
            <a:r>
              <a:rPr lang="en-US" altLang="zh-CN" sz="3200" dirty="0"/>
              <a:t>S</a:t>
            </a:r>
            <a:r>
              <a:rPr lang="zh-CN" altLang="en-US" sz="3200" dirty="0"/>
              <a:t>是一个命题公式的集合(前提集合)。从</a:t>
            </a:r>
            <a:r>
              <a:rPr lang="en-US" altLang="zh-CN" sz="3200" dirty="0"/>
              <a:t>S</a:t>
            </a:r>
            <a:r>
              <a:rPr lang="zh-CN" altLang="en-US" sz="3200" dirty="0"/>
              <a:t>推出公式</a:t>
            </a:r>
            <a:r>
              <a:rPr lang="en-US" altLang="zh-CN" sz="3200" dirty="0"/>
              <a:t>G</a:t>
            </a:r>
            <a:r>
              <a:rPr lang="zh-CN" altLang="en-US" sz="3200" dirty="0"/>
              <a:t>的</a:t>
            </a:r>
            <a:r>
              <a:rPr lang="zh-CN" altLang="en-US" sz="3200" dirty="0">
                <a:solidFill>
                  <a:schemeClr val="tx2"/>
                </a:solidFill>
              </a:rPr>
              <a:t>一个演绎</a:t>
            </a:r>
            <a:r>
              <a:rPr lang="zh-CN" altLang="en-US" sz="3200" dirty="0"/>
              <a:t>是公式的一个有限序列：</a:t>
            </a:r>
            <a:br>
              <a:rPr lang="zh-CN" altLang="en-US" sz="3200" dirty="0"/>
            </a:br>
            <a:r>
              <a:rPr lang="zh-CN" altLang="en-US" sz="3200" dirty="0"/>
              <a:t>		</a:t>
            </a:r>
            <a:r>
              <a:rPr lang="en-US" altLang="zh-CN" sz="3200" dirty="0"/>
              <a:t>G</a:t>
            </a:r>
            <a:r>
              <a:rPr lang="en-US" altLang="zh-CN" sz="3200" baseline="-30000" dirty="0"/>
              <a:t>1</a:t>
            </a:r>
            <a:r>
              <a:rPr lang="en-US" altLang="zh-CN" sz="3200" dirty="0"/>
              <a:t>, G</a:t>
            </a:r>
            <a:r>
              <a:rPr lang="en-US" altLang="zh-CN" sz="3200" baseline="-30000" dirty="0"/>
              <a:t>2</a:t>
            </a:r>
            <a:r>
              <a:rPr lang="en-US" altLang="zh-CN" sz="3200" dirty="0"/>
              <a:t>, …, </a:t>
            </a:r>
            <a:r>
              <a:rPr lang="en-US" altLang="zh-CN" sz="3200" dirty="0" err="1"/>
              <a:t>G</a:t>
            </a:r>
            <a:r>
              <a:rPr lang="en-US" altLang="zh-CN" sz="3200" baseline="-30000" dirty="0" err="1"/>
              <a:t>k</a:t>
            </a:r>
            <a:br>
              <a:rPr lang="en-US" altLang="zh-CN" sz="3200" dirty="0"/>
            </a:br>
            <a:r>
              <a:rPr lang="en-US" altLang="zh-CN" sz="3200" dirty="0"/>
              <a:t> </a:t>
            </a:r>
            <a:r>
              <a:rPr lang="zh-CN" altLang="en-US" sz="3200" dirty="0"/>
              <a:t>其中，</a:t>
            </a:r>
            <a:r>
              <a:rPr lang="en-US" altLang="zh-CN" sz="3200" dirty="0"/>
              <a:t>G</a:t>
            </a:r>
            <a:r>
              <a:rPr lang="en-US" altLang="zh-CN" sz="3200" baseline="-30000" dirty="0"/>
              <a:t>i </a:t>
            </a:r>
            <a:r>
              <a:rPr lang="zh-CN" altLang="en-US" sz="3200" dirty="0"/>
              <a:t>或者属于</a:t>
            </a:r>
            <a:r>
              <a:rPr lang="en-US" altLang="zh-CN" sz="3200" dirty="0"/>
              <a:t>S，</a:t>
            </a:r>
            <a:r>
              <a:rPr lang="zh-CN" altLang="en-US" sz="3200" dirty="0"/>
              <a:t>或者是某些 </a:t>
            </a:r>
            <a:r>
              <a:rPr lang="en-US" altLang="zh-CN" sz="3200" dirty="0" err="1"/>
              <a:t>G</a:t>
            </a:r>
            <a:r>
              <a:rPr lang="en-US" altLang="zh-CN" sz="3200" baseline="-30000" dirty="0" err="1"/>
              <a:t>j</a:t>
            </a:r>
            <a:r>
              <a:rPr lang="en-US" altLang="zh-CN" sz="3200" baseline="-30000" dirty="0">
                <a:solidFill>
                  <a:srgbClr val="FFFF00"/>
                </a:solidFill>
              </a:rPr>
              <a:t> </a:t>
            </a:r>
            <a:r>
              <a:rPr lang="en-US" altLang="zh-CN" sz="3200" baseline="-30000" dirty="0"/>
              <a:t> </a:t>
            </a:r>
            <a:r>
              <a:rPr lang="en-US" altLang="zh-CN" sz="3200" dirty="0"/>
              <a:t>(j&lt;</a:t>
            </a:r>
            <a:r>
              <a:rPr lang="en-US" altLang="zh-CN" sz="3200" dirty="0" err="1"/>
              <a:t>i</a:t>
            </a:r>
            <a:r>
              <a:rPr lang="en-US" altLang="zh-CN" sz="3200" dirty="0"/>
              <a:t>)</a:t>
            </a:r>
            <a:r>
              <a:rPr lang="zh-CN" altLang="en-US" sz="3200" dirty="0"/>
              <a:t>的逻辑结果。 并且 </a:t>
            </a:r>
            <a:r>
              <a:rPr lang="en-US" altLang="zh-CN" sz="3200" dirty="0" err="1"/>
              <a:t>G</a:t>
            </a:r>
            <a:r>
              <a:rPr lang="en-US" altLang="zh-CN" sz="3200" baseline="-30000" dirty="0" err="1"/>
              <a:t>k</a:t>
            </a:r>
            <a:r>
              <a:rPr lang="zh-CN" altLang="en-US" sz="3200" dirty="0"/>
              <a:t>就是</a:t>
            </a:r>
            <a:r>
              <a:rPr lang="en-US" altLang="zh-CN" sz="3200" dirty="0"/>
              <a:t>G。</a:t>
            </a:r>
            <a:endParaRPr lang="en-US" altLang="zh-CN" sz="3200" dirty="0"/>
          </a:p>
          <a:p>
            <a:pPr marL="0" indent="0" eaLnBrk="1" hangingPunct="1">
              <a:lnSpc>
                <a:spcPct val="125000"/>
              </a:lnSpc>
              <a:tabLst>
                <a:tab pos="1149350" algn="l"/>
                <a:tab pos="1995170" algn="l"/>
              </a:tabLst>
            </a:pPr>
            <a:r>
              <a:rPr lang="zh-CN" altLang="en-US" sz="3200" dirty="0"/>
              <a:t>称公式</a:t>
            </a:r>
            <a:r>
              <a:rPr lang="en-US" altLang="zh-CN" sz="3200" dirty="0"/>
              <a:t>G</a:t>
            </a:r>
            <a:r>
              <a:rPr lang="zh-CN" altLang="en-US" sz="3200" dirty="0"/>
              <a:t>为</a:t>
            </a:r>
            <a:r>
              <a:rPr lang="zh-CN" altLang="en-US" sz="3200" dirty="0">
                <a:solidFill>
                  <a:schemeClr val="tx2"/>
                </a:solidFill>
              </a:rPr>
              <a:t>“此演绎的” </a:t>
            </a:r>
            <a:r>
              <a:rPr lang="zh-CN" altLang="en-US" sz="3200" dirty="0"/>
              <a:t>逻辑结果，或称从</a:t>
            </a:r>
            <a:r>
              <a:rPr lang="en-US" altLang="zh-CN" sz="3200" dirty="0"/>
              <a:t>S</a:t>
            </a:r>
            <a:r>
              <a:rPr lang="zh-CN" altLang="en-US" sz="3200" dirty="0"/>
              <a:t>演绎出</a:t>
            </a:r>
            <a:r>
              <a:rPr lang="en-US" altLang="zh-CN" sz="3200" dirty="0"/>
              <a:t>G。 </a:t>
            </a:r>
            <a:r>
              <a:rPr lang="zh-CN" altLang="en-US" sz="3200" dirty="0"/>
              <a:t>有时也记为</a:t>
            </a:r>
            <a:r>
              <a:rPr lang="en-US" altLang="zh-CN" sz="3200" dirty="0"/>
              <a:t>S</a:t>
            </a:r>
            <a:r>
              <a:rPr lang="en-US" altLang="zh-CN" sz="3200" dirty="0">
                <a:sym typeface="Symbol" panose="05050102010706020507" pitchFamily="2" charset="2"/>
              </a:rPr>
              <a:t></a:t>
            </a:r>
            <a:r>
              <a:rPr lang="en-US" altLang="zh-CN" sz="3200" dirty="0"/>
              <a:t>G。 </a:t>
            </a:r>
            <a:endParaRPr lang="zh-CN" altLang="en-US" sz="32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76200" y="393700"/>
            <a:ext cx="7772400" cy="646113"/>
          </a:xfrm>
        </p:spPr>
        <p:txBody>
          <a:bodyPr/>
          <a:lstStyle/>
          <a:p>
            <a:pPr eaLnBrk="1" hangingPunct="1"/>
            <a:r>
              <a:rPr lang="zh-CN" altLang="en-US" sz="3600" b="1"/>
              <a:t>例</a:t>
            </a:r>
            <a:endParaRPr lang="zh-CN" altLang="en-US" sz="3600" b="1"/>
          </a:p>
        </p:txBody>
      </p:sp>
      <p:sp>
        <p:nvSpPr>
          <p:cNvPr id="129026" name="Rectangle 3"/>
          <p:cNvSpPr>
            <a:spLocks noGrp="1" noChangeArrowheads="1"/>
          </p:cNvSpPr>
          <p:nvPr>
            <p:ph type="body" idx="1"/>
          </p:nvPr>
        </p:nvSpPr>
        <p:spPr>
          <a:xfrm>
            <a:off x="539750" y="1371600"/>
            <a:ext cx="8135938" cy="4800600"/>
          </a:xfrm>
        </p:spPr>
        <p:txBody>
          <a:bodyPr/>
          <a:lstStyle/>
          <a:p>
            <a:pPr marL="0" indent="0" eaLnBrk="1" hangingPunct="1">
              <a:lnSpc>
                <a:spcPct val="125000"/>
              </a:lnSpc>
              <a:tabLst>
                <a:tab pos="1149350" algn="l"/>
                <a:tab pos="1995170" algn="l"/>
              </a:tabLst>
            </a:pPr>
            <a:r>
              <a:rPr lang="zh-CN" altLang="en-US" sz="3300" dirty="0"/>
              <a:t>设</a:t>
            </a:r>
            <a:r>
              <a:rPr lang="en-US" altLang="zh-CN" sz="3300" dirty="0"/>
              <a:t>S={P</a:t>
            </a:r>
            <a:r>
              <a:rPr lang="en-US" altLang="zh-CN" sz="3300" dirty="0">
                <a:sym typeface="Symbol" panose="05050102010706020507" pitchFamily="2" charset="2"/>
              </a:rPr>
              <a:t></a:t>
            </a:r>
            <a:r>
              <a:rPr lang="en-US" altLang="zh-CN" sz="3300" dirty="0"/>
              <a:t>Q，Q</a:t>
            </a:r>
            <a:r>
              <a:rPr lang="en-US" altLang="zh-CN" sz="3300" dirty="0">
                <a:sym typeface="Symbol" panose="05050102010706020507" pitchFamily="2" charset="2"/>
              </a:rPr>
              <a:t></a:t>
            </a:r>
            <a:r>
              <a:rPr lang="en-US" altLang="zh-CN" sz="3300" dirty="0"/>
              <a:t>R，P</a:t>
            </a:r>
            <a:r>
              <a:rPr lang="en-US" altLang="zh-CN" sz="3300" dirty="0">
                <a:sym typeface="Symbol" panose="05050102010706020507" pitchFamily="2" charset="2"/>
              </a:rPr>
              <a:t></a:t>
            </a:r>
            <a:r>
              <a:rPr lang="en-US" altLang="zh-CN" sz="3300" dirty="0"/>
              <a:t>M，</a:t>
            </a:r>
            <a:r>
              <a:rPr lang="en-US" altLang="zh-CN" sz="3300" dirty="0">
                <a:sym typeface="Symbol" panose="05050102010706020507" pitchFamily="2" charset="2"/>
              </a:rPr>
              <a:t></a:t>
            </a:r>
            <a:r>
              <a:rPr lang="en-US" altLang="zh-CN" sz="3300" dirty="0"/>
              <a:t>M} </a:t>
            </a:r>
            <a:r>
              <a:rPr lang="zh-CN" altLang="en-US" sz="3300" dirty="0"/>
              <a:t>则下面的公式序列:</a:t>
            </a:r>
            <a:br>
              <a:rPr lang="zh-CN" altLang="en-US" sz="3300" dirty="0"/>
            </a:br>
            <a:r>
              <a:rPr lang="zh-CN" altLang="en-US" sz="3300" dirty="0"/>
              <a:t> </a:t>
            </a:r>
            <a:r>
              <a:rPr lang="zh-CN" altLang="en-US" sz="3300" dirty="0">
                <a:sym typeface="Symbol" panose="05050102010706020507" pitchFamily="2" charset="2"/>
              </a:rPr>
              <a:t></a:t>
            </a:r>
            <a:r>
              <a:rPr lang="en-US" altLang="zh-CN" sz="3300" dirty="0"/>
              <a:t>M，P</a:t>
            </a:r>
            <a:r>
              <a:rPr lang="en-US" altLang="zh-CN" sz="3300" dirty="0">
                <a:sym typeface="Symbol" panose="05050102010706020507" pitchFamily="2" charset="2"/>
              </a:rPr>
              <a:t></a:t>
            </a:r>
            <a:r>
              <a:rPr lang="en-US" altLang="zh-CN" sz="3300" dirty="0"/>
              <a:t>M，</a:t>
            </a:r>
            <a:r>
              <a:rPr lang="en-US" altLang="zh-CN" sz="3300" dirty="0">
                <a:solidFill>
                  <a:srgbClr val="FFFF00"/>
                </a:solidFill>
                <a:sym typeface="Symbol" panose="05050102010706020507" pitchFamily="2" charset="2"/>
              </a:rPr>
              <a:t></a:t>
            </a:r>
            <a:r>
              <a:rPr lang="en-US" altLang="zh-CN" sz="3300" dirty="0">
                <a:solidFill>
                  <a:srgbClr val="FFFF00"/>
                </a:solidFill>
              </a:rPr>
              <a:t>P</a:t>
            </a:r>
            <a:r>
              <a:rPr lang="en-US" altLang="zh-CN" sz="3300" dirty="0"/>
              <a:t>，P</a:t>
            </a:r>
            <a:r>
              <a:rPr lang="en-US" altLang="zh-CN" sz="3300" dirty="0">
                <a:sym typeface="Symbol" panose="05050102010706020507" pitchFamily="2" charset="2"/>
              </a:rPr>
              <a:t></a:t>
            </a:r>
            <a:r>
              <a:rPr lang="en-US" altLang="zh-CN" sz="3300" dirty="0"/>
              <a:t>Q，</a:t>
            </a:r>
            <a:r>
              <a:rPr lang="en-US" altLang="zh-CN" sz="3300" dirty="0">
                <a:solidFill>
                  <a:srgbClr val="FFFF00"/>
                </a:solidFill>
              </a:rPr>
              <a:t>Q</a:t>
            </a:r>
            <a:r>
              <a:rPr lang="en-US" altLang="zh-CN" sz="3300" dirty="0"/>
              <a:t>，Q</a:t>
            </a:r>
            <a:r>
              <a:rPr lang="en-US" altLang="zh-CN" sz="3300" dirty="0">
                <a:sym typeface="Symbol" panose="05050102010706020507" pitchFamily="2" charset="2"/>
              </a:rPr>
              <a:t></a:t>
            </a:r>
            <a:r>
              <a:rPr lang="en-US" altLang="zh-CN" sz="3300" dirty="0"/>
              <a:t>R，</a:t>
            </a:r>
            <a:r>
              <a:rPr lang="en-US" altLang="zh-CN" sz="3300" dirty="0">
                <a:solidFill>
                  <a:schemeClr val="tx2"/>
                </a:solidFill>
              </a:rPr>
              <a:t>R</a:t>
            </a:r>
            <a:br>
              <a:rPr lang="en-US" altLang="zh-CN" sz="3300" dirty="0"/>
            </a:br>
            <a:r>
              <a:rPr lang="zh-CN" altLang="en-US" sz="3300" dirty="0"/>
              <a:t>就是从</a:t>
            </a:r>
            <a:r>
              <a:rPr lang="en-US" altLang="zh-CN" sz="3300" dirty="0"/>
              <a:t>S</a:t>
            </a:r>
            <a:r>
              <a:rPr lang="zh-CN" altLang="en-US" sz="3300" dirty="0"/>
              <a:t>推出</a:t>
            </a:r>
            <a:r>
              <a:rPr lang="en-US" altLang="zh-CN" sz="3300" dirty="0"/>
              <a:t>R</a:t>
            </a:r>
            <a:r>
              <a:rPr lang="zh-CN" altLang="en-US" sz="3300" dirty="0"/>
              <a:t>的一个演绎。</a:t>
            </a:r>
            <a:endParaRPr lang="zh-CN" altLang="en-US" sz="3300" dirty="0"/>
          </a:p>
          <a:p>
            <a:pPr marL="0" indent="0" eaLnBrk="1" hangingPunct="1">
              <a:tabLst>
                <a:tab pos="1149350" algn="l"/>
                <a:tab pos="1995170" algn="l"/>
              </a:tabLst>
            </a:pPr>
            <a:endParaRPr lang="zh-CN" altLang="en-US"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395288" y="333375"/>
            <a:ext cx="8497887" cy="646113"/>
          </a:xfrm>
        </p:spPr>
        <p:txBody>
          <a:bodyPr/>
          <a:lstStyle/>
          <a:p>
            <a:pPr eaLnBrk="1" hangingPunct="1"/>
            <a:r>
              <a:rPr lang="en-US" altLang="zh-CN" sz="3600" b="1">
                <a:latin typeface="Times New Roman" panose="02020603050405020304" pitchFamily="18" charset="0"/>
              </a:rPr>
              <a:t>5 </a:t>
            </a:r>
            <a:r>
              <a:rPr lang="zh-CN" altLang="en-US" sz="3600" b="1">
                <a:latin typeface="Times New Roman" panose="02020603050405020304" pitchFamily="18" charset="0"/>
              </a:rPr>
              <a:t>、</a:t>
            </a:r>
            <a:r>
              <a:rPr lang="zh-CN" altLang="en-US" sz="3600" b="1"/>
              <a:t>演绎方法的可靠性与完备性</a:t>
            </a:r>
            <a:endParaRPr lang="zh-CN" altLang="en-US" sz="3600" b="1"/>
          </a:p>
        </p:txBody>
      </p:sp>
      <p:sp>
        <p:nvSpPr>
          <p:cNvPr id="73731" name="Rectangle 3"/>
          <p:cNvSpPr>
            <a:spLocks noGrp="1" noChangeArrowheads="1"/>
          </p:cNvSpPr>
          <p:nvPr>
            <p:ph type="body" idx="1"/>
          </p:nvPr>
        </p:nvSpPr>
        <p:spPr>
          <a:xfrm>
            <a:off x="539750" y="1196975"/>
            <a:ext cx="8208963" cy="4800600"/>
          </a:xfrm>
        </p:spPr>
        <p:txBody>
          <a:bodyPr/>
          <a:lstStyle/>
          <a:p>
            <a:pPr marL="0" indent="0" eaLnBrk="1" hangingPunct="1">
              <a:lnSpc>
                <a:spcPct val="125000"/>
              </a:lnSpc>
              <a:buFont typeface="Wingdings" panose="05000000000000000000" pitchFamily="2" charset="2"/>
              <a:buNone/>
              <a:tabLst>
                <a:tab pos="1149350" algn="l"/>
                <a:tab pos="1995170" algn="l"/>
              </a:tabLst>
            </a:pPr>
            <a:r>
              <a:rPr lang="zh-CN" altLang="en-US" sz="3300">
                <a:solidFill>
                  <a:schemeClr val="tx2"/>
                </a:solidFill>
                <a:latin typeface="Arial Black" panose="020B0A04020102020204" pitchFamily="34" charset="0"/>
              </a:rPr>
              <a:t>引理</a:t>
            </a:r>
            <a:r>
              <a:rPr lang="en-US" altLang="zh-CN" sz="3300">
                <a:solidFill>
                  <a:schemeClr val="tx2"/>
                </a:solidFill>
                <a:latin typeface="Arial Black" panose="020B0A04020102020204" pitchFamily="34" charset="0"/>
              </a:rPr>
              <a:t>3.1.1</a:t>
            </a:r>
            <a:r>
              <a:rPr lang="zh-CN" altLang="en-US" sz="3300">
                <a:solidFill>
                  <a:schemeClr val="tx2"/>
                </a:solidFill>
                <a:latin typeface="Arial Black" panose="020B0A04020102020204" pitchFamily="34" charset="0"/>
              </a:rPr>
              <a:t> </a:t>
            </a:r>
            <a:r>
              <a:rPr lang="zh-CN" altLang="en-US" sz="3300"/>
              <a:t>设</a:t>
            </a:r>
            <a:r>
              <a:rPr lang="en-US" altLang="zh-CN" sz="3300"/>
              <a:t>G，H</a:t>
            </a:r>
            <a:r>
              <a:rPr lang="en-US" altLang="zh-CN" sz="3300" baseline="-30000"/>
              <a:t>1</a:t>
            </a:r>
            <a:r>
              <a:rPr lang="en-US" altLang="zh-CN" sz="3300"/>
              <a:t>，H</a:t>
            </a:r>
            <a:r>
              <a:rPr lang="en-US" altLang="zh-CN" sz="3300" baseline="-30000"/>
              <a:t>2</a:t>
            </a:r>
            <a:r>
              <a:rPr lang="zh-CN" altLang="en-US" sz="3300"/>
              <a:t>是公式。 如果</a:t>
            </a:r>
            <a:endParaRPr lang="zh-CN" altLang="en-US" sz="3300"/>
          </a:p>
          <a:p>
            <a:pPr marL="0" indent="0" eaLnBrk="1" hangingPunct="1">
              <a:lnSpc>
                <a:spcPct val="125000"/>
              </a:lnSpc>
              <a:buFont typeface="Wingdings" panose="05000000000000000000" pitchFamily="2" charset="2"/>
              <a:buNone/>
              <a:tabLst>
                <a:tab pos="1149350" algn="l"/>
                <a:tab pos="1995170" algn="l"/>
              </a:tabLst>
            </a:pPr>
            <a:r>
              <a:rPr lang="en-US" altLang="zh-CN" sz="3300"/>
              <a:t>          G</a:t>
            </a:r>
            <a:r>
              <a:rPr lang="en-US" altLang="zh-CN" sz="3300">
                <a:sym typeface="Symbol" panose="05050102010706020507" pitchFamily="2" charset="2"/>
              </a:rPr>
              <a:t></a:t>
            </a:r>
            <a:r>
              <a:rPr lang="en-US" altLang="zh-CN" sz="3300"/>
              <a:t>H</a:t>
            </a:r>
            <a:r>
              <a:rPr lang="en-US" altLang="zh-CN" sz="3300" baseline="-30000"/>
              <a:t>1</a:t>
            </a:r>
            <a:r>
              <a:rPr lang="en-US" altLang="zh-CN" sz="3300"/>
              <a:t>，G</a:t>
            </a:r>
            <a:r>
              <a:rPr lang="en-US" altLang="zh-CN" sz="3300">
                <a:sym typeface="Symbol" panose="05050102010706020507" pitchFamily="2" charset="2"/>
              </a:rPr>
              <a:t></a:t>
            </a:r>
            <a:r>
              <a:rPr lang="en-US" altLang="zh-CN" sz="3300"/>
              <a:t>H</a:t>
            </a:r>
            <a:r>
              <a:rPr lang="en-US" altLang="zh-CN" sz="3300" baseline="-30000"/>
              <a:t>2</a:t>
            </a:r>
            <a:r>
              <a:rPr lang="en-US" altLang="zh-CN" sz="3300"/>
              <a:t>，</a:t>
            </a:r>
            <a:r>
              <a:rPr lang="zh-CN" altLang="en-US" sz="3300"/>
              <a:t>则</a:t>
            </a:r>
            <a:r>
              <a:rPr lang="en-US" altLang="zh-CN" sz="3300"/>
              <a:t>G</a:t>
            </a:r>
            <a:r>
              <a:rPr lang="en-US" altLang="zh-CN" sz="3300">
                <a:sym typeface="Symbol" panose="05050102010706020507" pitchFamily="2" charset="2"/>
              </a:rPr>
              <a:t></a:t>
            </a:r>
            <a:r>
              <a:rPr lang="en-US" altLang="zh-CN" sz="3300"/>
              <a:t>(H</a:t>
            </a:r>
            <a:r>
              <a:rPr lang="en-US" altLang="zh-CN" sz="3300" baseline="-30000"/>
              <a:t>1</a:t>
            </a:r>
            <a:r>
              <a:rPr lang="en-US" altLang="zh-CN" sz="3300">
                <a:sym typeface="Symbol" panose="05050102010706020507" pitchFamily="2" charset="2"/>
              </a:rPr>
              <a:t></a:t>
            </a:r>
            <a:r>
              <a:rPr lang="en-US" altLang="zh-CN" sz="3300"/>
              <a:t> H</a:t>
            </a:r>
            <a:r>
              <a:rPr lang="en-US" altLang="zh-CN" sz="3300" baseline="-30000"/>
              <a:t>2</a:t>
            </a:r>
            <a:r>
              <a:rPr lang="en-US" altLang="zh-CN" sz="3300"/>
              <a:t>)</a:t>
            </a:r>
            <a:r>
              <a:rPr lang="en-US" altLang="zh-CN" sz="3300" baseline="-30000"/>
              <a:t> </a:t>
            </a:r>
            <a:r>
              <a:rPr lang="en-US" altLang="zh-CN" sz="3300"/>
              <a:t>。 </a:t>
            </a:r>
            <a:endParaRPr lang="en-US" altLang="zh-CN" sz="3300"/>
          </a:p>
          <a:p>
            <a:pPr marL="0" indent="0" eaLnBrk="1" hangingPunct="1">
              <a:lnSpc>
                <a:spcPct val="125000"/>
              </a:lnSpc>
              <a:tabLst>
                <a:tab pos="1149350" algn="l"/>
                <a:tab pos="1995170" algn="l"/>
              </a:tabLst>
            </a:pPr>
            <a:r>
              <a:rPr lang="zh-CN" altLang="en-US" sz="3300">
                <a:solidFill>
                  <a:schemeClr val="tx2"/>
                </a:solidFill>
              </a:rPr>
              <a:t>证明：</a:t>
            </a:r>
            <a:r>
              <a:rPr lang="zh-CN" altLang="en-US" sz="3300"/>
              <a:t>任取</a:t>
            </a:r>
            <a:r>
              <a:rPr lang="en-US" altLang="zh-CN" sz="3300"/>
              <a:t>G，H</a:t>
            </a:r>
            <a:r>
              <a:rPr lang="en-US" altLang="zh-CN" sz="3300" baseline="-30000"/>
              <a:t>1</a:t>
            </a:r>
            <a:r>
              <a:rPr lang="en-US" altLang="zh-CN" sz="3300"/>
              <a:t>，H</a:t>
            </a:r>
            <a:r>
              <a:rPr lang="en-US" altLang="zh-CN" sz="3300" baseline="-30000"/>
              <a:t>2</a:t>
            </a:r>
            <a:r>
              <a:rPr lang="zh-CN" altLang="en-US" sz="3300"/>
              <a:t>的一个解释</a:t>
            </a:r>
            <a:r>
              <a:rPr lang="en-US" altLang="zh-CN" sz="3300"/>
              <a:t>I。 </a:t>
            </a:r>
            <a:r>
              <a:rPr lang="zh-CN" altLang="en-US" sz="3300"/>
              <a:t>若</a:t>
            </a:r>
            <a:r>
              <a:rPr lang="en-US" altLang="zh-CN" sz="3300"/>
              <a:t>I</a:t>
            </a:r>
            <a:r>
              <a:rPr lang="zh-CN" altLang="en-US" sz="3300"/>
              <a:t>满足</a:t>
            </a:r>
            <a:r>
              <a:rPr lang="en-US" altLang="zh-CN" sz="3300"/>
              <a:t>G，</a:t>
            </a:r>
            <a:r>
              <a:rPr lang="zh-CN" altLang="en-US" sz="3300"/>
              <a:t>由假设知，</a:t>
            </a:r>
            <a:r>
              <a:rPr lang="en-US" altLang="zh-CN" sz="3300"/>
              <a:t>H</a:t>
            </a:r>
            <a:r>
              <a:rPr lang="en-US" altLang="zh-CN" sz="3300" baseline="-25000"/>
              <a:t>1</a:t>
            </a:r>
            <a:r>
              <a:rPr lang="en-US" altLang="zh-CN" sz="3300"/>
              <a:t>, H</a:t>
            </a:r>
            <a:r>
              <a:rPr lang="en-US" altLang="zh-CN" sz="3300" baseline="-25000"/>
              <a:t>2</a:t>
            </a:r>
            <a:r>
              <a:rPr lang="zh-CN" altLang="en-US" sz="3300"/>
              <a:t>都是</a:t>
            </a:r>
            <a:r>
              <a:rPr lang="en-US" altLang="zh-CN" sz="3300"/>
              <a:t>G</a:t>
            </a:r>
            <a:r>
              <a:rPr lang="zh-CN" altLang="en-US" sz="3300"/>
              <a:t>的逻辑结果，从而</a:t>
            </a:r>
            <a:r>
              <a:rPr lang="en-US" altLang="zh-CN" sz="3300"/>
              <a:t>I</a:t>
            </a:r>
            <a:r>
              <a:rPr lang="zh-CN" altLang="en-US" sz="3300"/>
              <a:t>满足 </a:t>
            </a:r>
            <a:r>
              <a:rPr lang="en-US" altLang="zh-CN" sz="3300"/>
              <a:t>H</a:t>
            </a:r>
            <a:r>
              <a:rPr lang="en-US" altLang="zh-CN" sz="3300" baseline="-30000"/>
              <a:t>1</a:t>
            </a:r>
            <a:r>
              <a:rPr lang="en-US" altLang="zh-CN" sz="3300"/>
              <a:t>，</a:t>
            </a:r>
            <a:r>
              <a:rPr lang="zh-CN" altLang="en-US" sz="3300"/>
              <a:t>而且</a:t>
            </a:r>
            <a:r>
              <a:rPr lang="en-US" altLang="zh-CN" sz="3300"/>
              <a:t>I</a:t>
            </a:r>
            <a:r>
              <a:rPr lang="zh-CN" altLang="en-US" sz="3300"/>
              <a:t>满足</a:t>
            </a:r>
            <a:r>
              <a:rPr lang="en-US" altLang="zh-CN" sz="3300"/>
              <a:t>H</a:t>
            </a:r>
            <a:r>
              <a:rPr lang="en-US" altLang="zh-CN" sz="3300" baseline="-30000"/>
              <a:t>2</a:t>
            </a:r>
            <a:r>
              <a:rPr lang="en-US" altLang="zh-CN" sz="3300"/>
              <a:t>，</a:t>
            </a:r>
            <a:r>
              <a:rPr lang="zh-CN" altLang="en-US" sz="3300"/>
              <a:t>故</a:t>
            </a:r>
            <a:r>
              <a:rPr lang="en-US" altLang="zh-CN" sz="3300"/>
              <a:t>I</a:t>
            </a:r>
            <a:r>
              <a:rPr lang="zh-CN" altLang="en-US" sz="3300"/>
              <a:t>满足 </a:t>
            </a:r>
            <a:r>
              <a:rPr lang="en-US" altLang="zh-CN" sz="3300"/>
              <a:t>H</a:t>
            </a:r>
            <a:r>
              <a:rPr lang="en-US" altLang="zh-CN" sz="3300" baseline="-30000"/>
              <a:t>1</a:t>
            </a:r>
            <a:r>
              <a:rPr lang="en-US" altLang="zh-CN" sz="3300">
                <a:sym typeface="Symbol" panose="05050102010706020507" pitchFamily="2" charset="2"/>
              </a:rPr>
              <a:t></a:t>
            </a:r>
            <a:r>
              <a:rPr lang="en-US" altLang="zh-CN" sz="3300"/>
              <a:t> H</a:t>
            </a:r>
            <a:r>
              <a:rPr lang="en-US" altLang="zh-CN" sz="3300" baseline="-30000"/>
              <a:t>2</a:t>
            </a:r>
            <a:r>
              <a:rPr lang="en-US" altLang="zh-CN" sz="3300"/>
              <a:t>。</a:t>
            </a:r>
            <a:r>
              <a:rPr lang="zh-CN" altLang="en-US" sz="3300"/>
              <a:t>由</a:t>
            </a:r>
            <a:r>
              <a:rPr lang="en-US" altLang="zh-CN" sz="3300"/>
              <a:t>I</a:t>
            </a:r>
            <a:r>
              <a:rPr lang="zh-CN" altLang="en-US" sz="3300"/>
              <a:t>的任意性，知，</a:t>
            </a:r>
            <a:r>
              <a:rPr lang="en-US" altLang="zh-CN" sz="3300"/>
              <a:t>G</a:t>
            </a:r>
            <a:r>
              <a:rPr lang="en-US" altLang="zh-CN" sz="3300">
                <a:sym typeface="Symbol" panose="05050102010706020507" pitchFamily="2" charset="2"/>
              </a:rPr>
              <a:t></a:t>
            </a:r>
            <a:r>
              <a:rPr lang="en-US" altLang="zh-CN" sz="3300"/>
              <a:t> (H</a:t>
            </a:r>
            <a:r>
              <a:rPr lang="en-US" altLang="zh-CN" sz="3300" baseline="-30000"/>
              <a:t>1</a:t>
            </a:r>
            <a:r>
              <a:rPr lang="en-US" altLang="zh-CN" sz="3300">
                <a:sym typeface="Symbol" panose="05050102010706020507" pitchFamily="2" charset="2"/>
              </a:rPr>
              <a:t></a:t>
            </a:r>
            <a:r>
              <a:rPr lang="en-US" altLang="zh-CN" sz="3300"/>
              <a:t> H</a:t>
            </a:r>
            <a:r>
              <a:rPr lang="en-US" altLang="zh-CN" sz="3300" baseline="-30000"/>
              <a:t>2</a:t>
            </a:r>
            <a:r>
              <a:rPr lang="en-US" altLang="zh-CN" sz="3300"/>
              <a:t>)。 </a:t>
            </a: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anim calcmode="lin" valueType="num">
                                      <p:cBhvr additive="base">
                                        <p:cTn id="7"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a:xfrm>
            <a:off x="468313" y="188913"/>
            <a:ext cx="8675687" cy="646112"/>
          </a:xfrm>
        </p:spPr>
        <p:txBody>
          <a:bodyPr/>
          <a:lstStyle/>
          <a:p>
            <a:pPr eaLnBrk="1" hangingPunct="1"/>
            <a:r>
              <a:rPr lang="zh-CN" altLang="en-US" sz="3600" b="1">
                <a:latin typeface="Times New Roman" panose="02020603050405020304" pitchFamily="18" charset="0"/>
              </a:rPr>
              <a:t>定理</a:t>
            </a:r>
            <a:r>
              <a:rPr lang="en-US" altLang="zh-CN" sz="3600" b="1">
                <a:latin typeface="Times New Roman" panose="02020603050405020304" pitchFamily="18" charset="0"/>
              </a:rPr>
              <a:t>3</a:t>
            </a:r>
            <a:r>
              <a:rPr lang="zh-CN" altLang="en-US" sz="3600" b="1">
                <a:latin typeface="Times New Roman" panose="02020603050405020304" pitchFamily="18" charset="0"/>
              </a:rPr>
              <a:t>.</a:t>
            </a:r>
            <a:r>
              <a:rPr lang="en-US" altLang="zh-CN" sz="3600" b="1">
                <a:latin typeface="Times New Roman" panose="02020603050405020304" pitchFamily="18" charset="0"/>
              </a:rPr>
              <a:t>1</a:t>
            </a:r>
            <a:r>
              <a:rPr lang="zh-CN" altLang="en-US" sz="3600" b="1">
                <a:latin typeface="Times New Roman" panose="02020603050405020304" pitchFamily="18" charset="0"/>
              </a:rPr>
              <a:t>.2</a:t>
            </a:r>
            <a:endParaRPr lang="en-US" altLang="zh-CN" sz="3600" b="1">
              <a:latin typeface="Times New Roman" panose="02020603050405020304" pitchFamily="18" charset="0"/>
            </a:endParaRPr>
          </a:p>
        </p:txBody>
      </p:sp>
      <p:sp>
        <p:nvSpPr>
          <p:cNvPr id="74755" name="Rectangle 3"/>
          <p:cNvSpPr>
            <a:spLocks noGrp="1" noChangeArrowheads="1"/>
          </p:cNvSpPr>
          <p:nvPr>
            <p:ph type="body" idx="1"/>
          </p:nvPr>
        </p:nvSpPr>
        <p:spPr>
          <a:xfrm>
            <a:off x="468313" y="836613"/>
            <a:ext cx="7920037" cy="5335587"/>
          </a:xfrm>
        </p:spPr>
        <p:txBody>
          <a:bodyPr/>
          <a:lstStyle/>
          <a:p>
            <a:pPr marL="0" indent="0" algn="just" eaLnBrk="1" hangingPunct="1">
              <a:lnSpc>
                <a:spcPct val="125000"/>
              </a:lnSpc>
              <a:tabLst>
                <a:tab pos="1149350" algn="l"/>
                <a:tab pos="1995170" algn="l"/>
              </a:tabLst>
            </a:pPr>
            <a:r>
              <a:rPr lang="zh-CN" altLang="en-US" sz="3200"/>
              <a:t>设</a:t>
            </a:r>
            <a:r>
              <a:rPr lang="en-US" altLang="zh-CN" sz="3200"/>
              <a:t>S</a:t>
            </a:r>
            <a:r>
              <a:rPr lang="zh-CN" altLang="en-US" sz="3200"/>
              <a:t>是公式集合，</a:t>
            </a:r>
            <a:r>
              <a:rPr lang="en-US" altLang="zh-CN" sz="3200"/>
              <a:t>G</a:t>
            </a:r>
            <a:r>
              <a:rPr lang="zh-CN" altLang="en-US" sz="3200"/>
              <a:t>是一个公式。于是，从</a:t>
            </a:r>
            <a:r>
              <a:rPr lang="en-US" altLang="zh-CN" sz="3200"/>
              <a:t>S</a:t>
            </a:r>
            <a:r>
              <a:rPr lang="zh-CN" altLang="en-US" sz="3200"/>
              <a:t>演绎出</a:t>
            </a:r>
            <a:r>
              <a:rPr lang="en-US" altLang="zh-CN" sz="3200"/>
              <a:t>G</a:t>
            </a:r>
            <a:r>
              <a:rPr lang="zh-CN" altLang="en-US" sz="3200"/>
              <a:t>的充要条件是</a:t>
            </a:r>
            <a:r>
              <a:rPr lang="en-US" altLang="zh-CN" sz="3200"/>
              <a:t>G</a:t>
            </a:r>
            <a:r>
              <a:rPr lang="zh-CN" altLang="en-US" sz="3200"/>
              <a:t>是</a:t>
            </a:r>
            <a:r>
              <a:rPr lang="en-US" altLang="zh-CN" sz="3200"/>
              <a:t>S</a:t>
            </a:r>
            <a:r>
              <a:rPr lang="zh-CN" altLang="en-US" sz="3200"/>
              <a:t>的逻辑结果。</a:t>
            </a:r>
            <a:endParaRPr lang="zh-CN" altLang="en-US" sz="3200"/>
          </a:p>
          <a:p>
            <a:pPr marL="0" indent="0" eaLnBrk="1" hangingPunct="1">
              <a:lnSpc>
                <a:spcPct val="125000"/>
              </a:lnSpc>
              <a:tabLst>
                <a:tab pos="1149350" algn="l"/>
                <a:tab pos="1995170" algn="l"/>
              </a:tabLst>
            </a:pPr>
            <a:r>
              <a:rPr lang="zh-CN" altLang="en-US" sz="3200">
                <a:solidFill>
                  <a:schemeClr val="tx2"/>
                </a:solidFill>
              </a:rPr>
              <a:t>证明：必要性</a:t>
            </a:r>
            <a:r>
              <a:rPr lang="zh-CN" altLang="en-US" sz="3200"/>
              <a:t>，设从</a:t>
            </a:r>
            <a:r>
              <a:rPr lang="en-US" altLang="zh-CN" sz="3200"/>
              <a:t>S</a:t>
            </a:r>
            <a:r>
              <a:rPr lang="zh-CN" altLang="en-US" sz="3200"/>
              <a:t>演绎出</a:t>
            </a:r>
            <a:r>
              <a:rPr lang="en-US" altLang="zh-CN" sz="3200"/>
              <a:t>G，</a:t>
            </a:r>
            <a:r>
              <a:rPr lang="zh-CN" altLang="en-US" sz="3200"/>
              <a:t>令</a:t>
            </a:r>
            <a:br>
              <a:rPr lang="zh-CN" altLang="en-US" sz="3200"/>
            </a:br>
            <a:r>
              <a:rPr lang="zh-CN" altLang="en-US" sz="3200"/>
              <a:t>		</a:t>
            </a:r>
            <a:r>
              <a:rPr lang="en-US" altLang="zh-CN" sz="3200"/>
              <a:t>G</a:t>
            </a:r>
            <a:r>
              <a:rPr lang="en-US" altLang="zh-CN" sz="3200" baseline="-30000"/>
              <a:t>1</a:t>
            </a:r>
            <a:r>
              <a:rPr lang="en-US" altLang="zh-CN" sz="3200"/>
              <a:t>，…，G</a:t>
            </a:r>
            <a:r>
              <a:rPr lang="en-US" altLang="zh-CN" sz="3200" baseline="-30000"/>
              <a:t>k</a:t>
            </a:r>
            <a:r>
              <a:rPr lang="zh-CN" altLang="en-US" sz="3200"/>
              <a:t>（即是</a:t>
            </a:r>
            <a:r>
              <a:rPr lang="en-US" altLang="zh-CN" sz="3200"/>
              <a:t>G</a:t>
            </a:r>
            <a:r>
              <a:rPr lang="zh-CN" altLang="en-US" sz="3200"/>
              <a:t>）</a:t>
            </a:r>
            <a:br>
              <a:rPr lang="zh-CN" altLang="en-US" sz="3200" baseline="-30000"/>
            </a:br>
            <a:r>
              <a:rPr lang="zh-CN" altLang="en-US" sz="3200"/>
              <a:t>是这个演绎。 </a:t>
            </a:r>
            <a:endParaRPr lang="zh-CN" altLang="en-US" sz="3200"/>
          </a:p>
          <a:p>
            <a:pPr marL="0" indent="0" algn="just" eaLnBrk="1" hangingPunct="1">
              <a:lnSpc>
                <a:spcPct val="125000"/>
              </a:lnSpc>
              <a:buFont typeface="Wingdings" panose="05000000000000000000" pitchFamily="2" charset="2"/>
              <a:buNone/>
              <a:tabLst>
                <a:tab pos="1149350" algn="l"/>
                <a:tab pos="1995170" algn="l"/>
              </a:tabLst>
            </a:pPr>
            <a:r>
              <a:rPr lang="zh-CN" altLang="en-US" sz="3200"/>
              <a:t>对任意 </a:t>
            </a:r>
            <a:r>
              <a:rPr lang="en-US" altLang="zh-CN" sz="3200"/>
              <a:t>G</a:t>
            </a:r>
            <a:r>
              <a:rPr lang="en-US" altLang="zh-CN" sz="3200" baseline="-30000"/>
              <a:t>i</a:t>
            </a:r>
            <a:r>
              <a:rPr lang="en-US" altLang="zh-CN" sz="3200"/>
              <a:t> (i=1，…，k)，</a:t>
            </a:r>
            <a:r>
              <a:rPr lang="zh-CN" altLang="en-US" sz="3200"/>
              <a:t>往证</a:t>
            </a:r>
            <a:r>
              <a:rPr lang="en-US" altLang="zh-CN" sz="3200"/>
              <a:t>G</a:t>
            </a:r>
            <a:r>
              <a:rPr lang="en-US" altLang="zh-CN" sz="3200" baseline="-30000"/>
              <a:t>i</a:t>
            </a:r>
            <a:r>
              <a:rPr lang="en-US" altLang="zh-CN" sz="3200"/>
              <a:t> </a:t>
            </a:r>
            <a:r>
              <a:rPr lang="zh-CN" altLang="en-US" sz="3200"/>
              <a:t>是</a:t>
            </a:r>
            <a:r>
              <a:rPr lang="en-US" altLang="zh-CN" sz="3200"/>
              <a:t>S</a:t>
            </a:r>
            <a:r>
              <a:rPr lang="zh-CN" altLang="en-US" sz="3200"/>
              <a:t>的逻辑结果。</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 calcmode="lin" valueType="num">
                                      <p:cBhvr additive="base">
                                        <p:cTn id="7"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 calcmode="lin" valueType="num">
                                      <p:cBhvr additive="base">
                                        <p:cTn id="13"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内容占位符 2"/>
          <p:cNvSpPr>
            <a:spLocks noGrp="1" noChangeArrowheads="1"/>
          </p:cNvSpPr>
          <p:nvPr>
            <p:ph idx="1"/>
          </p:nvPr>
        </p:nvSpPr>
        <p:spPr>
          <a:xfrm>
            <a:off x="684213" y="1125538"/>
            <a:ext cx="7920037" cy="4572000"/>
          </a:xfrm>
        </p:spPr>
        <p:txBody>
          <a:bodyPr/>
          <a:lstStyle/>
          <a:p>
            <a:pPr marL="0" indent="0" algn="just" eaLnBrk="1" hangingPunct="1">
              <a:lnSpc>
                <a:spcPct val="125000"/>
              </a:lnSpc>
              <a:buFont typeface="Wingdings" panose="05000000000000000000" pitchFamily="2" charset="2"/>
              <a:buNone/>
              <a:tabLst>
                <a:tab pos="1149350" algn="l"/>
                <a:tab pos="1995170" algn="l"/>
              </a:tabLst>
            </a:pPr>
            <a:r>
              <a:rPr lang="zh-CN" altLang="en-US" sz="3300"/>
              <a:t>对</a:t>
            </a:r>
            <a:r>
              <a:rPr lang="en-US" altLang="zh-CN" sz="3300"/>
              <a:t>i</a:t>
            </a:r>
            <a:r>
              <a:rPr lang="zh-CN" altLang="en-US" sz="3300"/>
              <a:t>用归纳法:</a:t>
            </a:r>
            <a:endParaRPr lang="zh-CN" altLang="en-US" sz="3300"/>
          </a:p>
          <a:p>
            <a:pPr marL="0" indent="0" eaLnBrk="1" hangingPunct="1">
              <a:lnSpc>
                <a:spcPct val="125000"/>
              </a:lnSpc>
              <a:buFont typeface="Wingdings" panose="05000000000000000000" pitchFamily="2" charset="2"/>
              <a:buAutoNum type="arabicParenBoth"/>
              <a:tabLst>
                <a:tab pos="1149350" algn="l"/>
                <a:tab pos="1995170" algn="l"/>
              </a:tabLst>
            </a:pPr>
            <a:r>
              <a:rPr lang="zh-CN" altLang="en-US" sz="3300"/>
              <a:t>当</a:t>
            </a:r>
            <a:r>
              <a:rPr lang="en-US" altLang="zh-CN" sz="3300"/>
              <a:t>i=1</a:t>
            </a:r>
            <a:r>
              <a:rPr lang="zh-CN" altLang="en-US" sz="3300"/>
              <a:t>时，因</a:t>
            </a:r>
            <a:r>
              <a:rPr lang="en-US" altLang="zh-CN" sz="3300"/>
              <a:t>G</a:t>
            </a:r>
            <a:r>
              <a:rPr lang="en-US" altLang="zh-CN" sz="3300" baseline="-30000"/>
              <a:t>1</a:t>
            </a:r>
            <a:r>
              <a:rPr lang="en-US" altLang="zh-CN" sz="3300">
                <a:sym typeface="Symbol" panose="05050102010706020507" pitchFamily="2" charset="2"/>
              </a:rPr>
              <a:t></a:t>
            </a:r>
            <a:r>
              <a:rPr lang="en-US" altLang="zh-CN" sz="3300"/>
              <a:t>S，</a:t>
            </a:r>
            <a:r>
              <a:rPr lang="zh-CN" altLang="en-US" sz="3300"/>
              <a:t>显然, </a:t>
            </a:r>
            <a:r>
              <a:rPr lang="en-US" altLang="zh-CN" sz="3300"/>
              <a:t>G</a:t>
            </a:r>
            <a:r>
              <a:rPr lang="en-US" altLang="zh-CN" sz="3300" baseline="-30000"/>
              <a:t>1</a:t>
            </a:r>
            <a:r>
              <a:rPr lang="en-US" altLang="zh-CN" sz="3300"/>
              <a:t> </a:t>
            </a:r>
            <a:r>
              <a:rPr lang="en-US" altLang="zh-CN" sz="3300">
                <a:sym typeface="Symbol" panose="05050102010706020507" pitchFamily="2" charset="2"/>
              </a:rPr>
              <a:t></a:t>
            </a:r>
            <a:r>
              <a:rPr lang="en-US" altLang="zh-CN" sz="3300"/>
              <a:t>…</a:t>
            </a:r>
            <a:r>
              <a:rPr lang="en-US" altLang="zh-CN" sz="3300">
                <a:sym typeface="Symbol" panose="05050102010706020507" pitchFamily="2" charset="2"/>
              </a:rPr>
              <a:t></a:t>
            </a:r>
            <a:r>
              <a:rPr lang="en-US" altLang="zh-CN" sz="3300"/>
              <a:t> G</a:t>
            </a:r>
            <a:r>
              <a:rPr lang="en-US" altLang="zh-CN" sz="3300" baseline="-30000"/>
              <a:t>1</a:t>
            </a:r>
            <a:r>
              <a:rPr lang="en-US" altLang="zh-CN" sz="3300"/>
              <a:t> </a:t>
            </a:r>
            <a:r>
              <a:rPr lang="zh-CN" altLang="en-US" sz="3300">
                <a:latin typeface="宋体" panose="02010600030101010101" pitchFamily="2" charset="-122"/>
              </a:rPr>
              <a:t>是恒真公式，故</a:t>
            </a:r>
            <a:r>
              <a:rPr lang="en-US" altLang="zh-CN" sz="3300"/>
              <a:t>S</a:t>
            </a:r>
            <a:r>
              <a:rPr lang="en-US" altLang="zh-CN" sz="3300">
                <a:sym typeface="Symbol" panose="05050102010706020507" pitchFamily="2" charset="2"/>
              </a:rPr>
              <a:t></a:t>
            </a:r>
            <a:r>
              <a:rPr lang="en-US" altLang="zh-CN" sz="3300"/>
              <a:t> G</a:t>
            </a:r>
            <a:r>
              <a:rPr lang="en-US" altLang="zh-CN" sz="3300" baseline="-30000"/>
              <a:t>1</a:t>
            </a:r>
            <a:r>
              <a:rPr lang="en-US" altLang="zh-CN" sz="3300"/>
              <a:t> </a:t>
            </a:r>
            <a:r>
              <a:rPr lang="en-US" altLang="zh-CN" sz="3300">
                <a:latin typeface="宋体" panose="02010600030101010101" pitchFamily="2" charset="-122"/>
              </a:rPr>
              <a:t>，</a:t>
            </a:r>
            <a:r>
              <a:rPr lang="zh-CN" altLang="en-US" sz="3300">
                <a:latin typeface="宋体" panose="02010600030101010101" pitchFamily="2" charset="-122"/>
              </a:rPr>
              <a:t>即</a:t>
            </a:r>
            <a:r>
              <a:rPr lang="zh-CN" altLang="en-US" sz="3300"/>
              <a:t> </a:t>
            </a:r>
            <a:r>
              <a:rPr lang="en-US" altLang="zh-CN" sz="3300"/>
              <a:t>G</a:t>
            </a:r>
            <a:r>
              <a:rPr lang="en-US" altLang="zh-CN" sz="3300" baseline="-30000"/>
              <a:t>1</a:t>
            </a:r>
            <a:r>
              <a:rPr lang="en-US" altLang="zh-CN" sz="3300"/>
              <a:t> </a:t>
            </a:r>
            <a:r>
              <a:rPr lang="zh-CN" altLang="en-US" sz="3300">
                <a:latin typeface="宋体" panose="02010600030101010101" pitchFamily="2" charset="-122"/>
              </a:rPr>
              <a:t>是</a:t>
            </a:r>
            <a:r>
              <a:rPr lang="en-US" altLang="zh-CN" sz="3300"/>
              <a:t>S</a:t>
            </a:r>
            <a:r>
              <a:rPr lang="zh-CN" altLang="en-US" sz="3300">
                <a:latin typeface="宋体" panose="02010600030101010101" pitchFamily="2" charset="-122"/>
              </a:rPr>
              <a:t>的逻辑结果。</a:t>
            </a:r>
            <a:endParaRPr lang="en-US" altLang="zh-CN" sz="3300">
              <a:latin typeface="宋体" panose="02010600030101010101" pitchFamily="2" charset="-122"/>
            </a:endParaRPr>
          </a:p>
          <a:p>
            <a:pPr marL="0" indent="0" eaLnBrk="1" hangingPunct="1">
              <a:lnSpc>
                <a:spcPct val="125000"/>
              </a:lnSpc>
              <a:buFont typeface="Wingdings" panose="05000000000000000000" pitchFamily="2" charset="2"/>
              <a:buNone/>
              <a:tabLst>
                <a:tab pos="1149350" algn="l"/>
                <a:tab pos="1995170" algn="l"/>
              </a:tabLst>
            </a:pPr>
            <a:r>
              <a:rPr lang="zh-CN" altLang="en-US" sz="3300"/>
              <a:t> </a:t>
            </a:r>
            <a:r>
              <a:rPr lang="zh-CN" altLang="en-US" sz="3300">
                <a:solidFill>
                  <a:schemeClr val="tx2"/>
                </a:solidFill>
              </a:rPr>
              <a:t>(2)</a:t>
            </a:r>
            <a:r>
              <a:rPr lang="zh-CN" altLang="en-US" sz="3300"/>
              <a:t> 设</a:t>
            </a:r>
            <a:r>
              <a:rPr lang="en-US" altLang="zh-CN" sz="3300"/>
              <a:t>i&lt;n</a:t>
            </a:r>
            <a:r>
              <a:rPr lang="zh-CN" altLang="en-US" sz="3300"/>
              <a:t>时，命题成立</a:t>
            </a:r>
            <a:r>
              <a:rPr lang="en-US" altLang="zh-CN" sz="3300"/>
              <a:t>,</a:t>
            </a:r>
            <a:r>
              <a:rPr lang="zh-CN" altLang="en-US" sz="3300"/>
              <a:t>　即</a:t>
            </a:r>
            <a:r>
              <a:rPr lang="en-US" altLang="zh-CN" sz="3300"/>
              <a:t>S</a:t>
            </a:r>
            <a:r>
              <a:rPr lang="en-US" altLang="zh-CN" sz="3300">
                <a:sym typeface="Symbol" panose="05050102010706020507" pitchFamily="2" charset="2"/>
              </a:rPr>
              <a:t></a:t>
            </a:r>
            <a:r>
              <a:rPr lang="en-US" altLang="zh-CN" sz="3300"/>
              <a:t> G</a:t>
            </a:r>
            <a:r>
              <a:rPr lang="en-US" altLang="zh-CN" baseline="-30000"/>
              <a:t>i</a:t>
            </a:r>
            <a:r>
              <a:rPr lang="en-US" altLang="zh-CN"/>
              <a:t> </a:t>
            </a:r>
            <a:r>
              <a:rPr lang="zh-CN" altLang="en-US"/>
              <a:t>。</a:t>
            </a:r>
            <a:endParaRPr lang="zh-CN" altLang="en-US"/>
          </a:p>
          <a:p>
            <a:pPr marL="0" indent="0" eaLnBrk="1" hangingPunct="1">
              <a:buFont typeface="Wingdings" panose="05000000000000000000" pitchFamily="2" charset="2"/>
              <a:buAutoNum type="arabicParenBoth"/>
              <a:tabLst>
                <a:tab pos="1149350" algn="l"/>
                <a:tab pos="1995170" algn="l"/>
              </a:tabLst>
            </a:pPr>
            <a:endParaRPr lang="zh-CN" altLang="en-US"/>
          </a:p>
          <a:p>
            <a:pPr marL="0" indent="0">
              <a:tabLst>
                <a:tab pos="1149350" algn="l"/>
                <a:tab pos="1995170" algn="l"/>
              </a:tabLst>
            </a:pP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304800" y="306388"/>
            <a:ext cx="8443913" cy="6551612"/>
          </a:xfrm>
        </p:spPr>
        <p:txBody>
          <a:bodyPr/>
          <a:lstStyle/>
          <a:p>
            <a:pPr marL="0" indent="0" eaLnBrk="1" hangingPunct="1">
              <a:lnSpc>
                <a:spcPct val="110000"/>
              </a:lnSpc>
              <a:buFont typeface="Wingdings" panose="05000000000000000000" pitchFamily="2" charset="2"/>
              <a:buNone/>
              <a:tabLst>
                <a:tab pos="1149350" algn="l"/>
                <a:tab pos="1995170" algn="l"/>
              </a:tabLst>
            </a:pPr>
            <a:r>
              <a:rPr lang="zh-CN" altLang="en-US" sz="3200">
                <a:solidFill>
                  <a:schemeClr val="tx2"/>
                </a:solidFill>
              </a:rPr>
              <a:t>(3)</a:t>
            </a:r>
            <a:r>
              <a:rPr lang="zh-CN" altLang="en-US" sz="3200"/>
              <a:t> 当</a:t>
            </a:r>
            <a:r>
              <a:rPr lang="en-US" altLang="zh-CN" sz="3200"/>
              <a:t>i=n</a:t>
            </a:r>
            <a:r>
              <a:rPr lang="zh-CN" altLang="en-US" sz="3200"/>
              <a:t>时，</a:t>
            </a:r>
            <a:endParaRPr lang="zh-CN" altLang="en-US" sz="3200"/>
          </a:p>
          <a:p>
            <a:pPr marL="0" indent="0" eaLnBrk="1" hangingPunct="1">
              <a:lnSpc>
                <a:spcPct val="110000"/>
              </a:lnSpc>
              <a:buFont typeface="Wingdings" panose="05000000000000000000" pitchFamily="2" charset="2"/>
              <a:buNone/>
              <a:tabLst>
                <a:tab pos="1149350" algn="l"/>
                <a:tab pos="1995170" algn="l"/>
              </a:tabLst>
            </a:pPr>
            <a:r>
              <a:rPr lang="zh-CN" altLang="en-US" sz="3200"/>
              <a:t>若 </a:t>
            </a:r>
            <a:r>
              <a:rPr lang="en-US" altLang="zh-CN" sz="3200"/>
              <a:t>G</a:t>
            </a:r>
            <a:r>
              <a:rPr lang="en-US" altLang="zh-CN" sz="3200" baseline="-30000"/>
              <a:t>n</a:t>
            </a:r>
            <a:r>
              <a:rPr lang="en-US" altLang="zh-CN" sz="3200">
                <a:sym typeface="Symbol" panose="05050102010706020507" pitchFamily="2" charset="2"/>
              </a:rPr>
              <a:t></a:t>
            </a:r>
            <a:r>
              <a:rPr lang="en-US" altLang="zh-CN" sz="3200"/>
              <a:t>S，</a:t>
            </a:r>
            <a:r>
              <a:rPr lang="zh-CN" altLang="en-US" sz="3200"/>
              <a:t>则</a:t>
            </a:r>
            <a:r>
              <a:rPr lang="en-US" altLang="zh-CN" sz="3200"/>
              <a:t>S</a:t>
            </a:r>
            <a:r>
              <a:rPr lang="en-US" altLang="zh-CN" sz="3200">
                <a:sym typeface="Symbol" panose="05050102010706020507" pitchFamily="2" charset="2"/>
              </a:rPr>
              <a:t></a:t>
            </a:r>
            <a:r>
              <a:rPr lang="en-US" altLang="zh-CN" sz="3200"/>
              <a:t> G</a:t>
            </a:r>
            <a:r>
              <a:rPr lang="en-US" altLang="zh-CN" sz="3200" baseline="-30000"/>
              <a:t>n</a:t>
            </a:r>
            <a:r>
              <a:rPr lang="en-US" altLang="zh-CN" sz="3200"/>
              <a:t>，</a:t>
            </a:r>
            <a:r>
              <a:rPr lang="zh-CN" altLang="en-US" sz="3200"/>
              <a:t>归纳法完成</a:t>
            </a:r>
            <a:r>
              <a:rPr lang="en-US" altLang="zh-CN" sz="3200"/>
              <a:t>.</a:t>
            </a:r>
            <a:endParaRPr lang="en-US" altLang="zh-CN" sz="3200"/>
          </a:p>
          <a:p>
            <a:pPr marL="0" indent="0" eaLnBrk="1" hangingPunct="1">
              <a:lnSpc>
                <a:spcPct val="110000"/>
              </a:lnSpc>
              <a:buFont typeface="Wingdings" panose="05000000000000000000" pitchFamily="2" charset="2"/>
              <a:buNone/>
              <a:tabLst>
                <a:tab pos="1149350" algn="l"/>
                <a:tab pos="1995170" algn="l"/>
              </a:tabLst>
            </a:pPr>
            <a:r>
              <a:rPr lang="zh-CN" altLang="en-US" sz="3200"/>
              <a:t>若</a:t>
            </a:r>
            <a:r>
              <a:rPr lang="en-US" altLang="zh-CN" sz="3200"/>
              <a:t>G</a:t>
            </a:r>
            <a:r>
              <a:rPr lang="en-US" altLang="zh-CN" sz="3200" baseline="-30000"/>
              <a:t>n</a:t>
            </a:r>
            <a:r>
              <a:rPr lang="zh-CN" altLang="en-US" sz="3200"/>
              <a:t>是某些</a:t>
            </a:r>
            <a:r>
              <a:rPr lang="en-US" altLang="zh-CN" sz="3200"/>
              <a:t>G</a:t>
            </a:r>
            <a:r>
              <a:rPr lang="en-US" altLang="zh-CN" sz="3200" baseline="-30000"/>
              <a:t>j</a:t>
            </a:r>
            <a:r>
              <a:rPr lang="en-US" altLang="zh-CN" sz="3200"/>
              <a:t> (j&lt;n)</a:t>
            </a:r>
            <a:r>
              <a:rPr lang="zh-CN" altLang="en-US" sz="3200"/>
              <a:t>的逻辑结果，不妨设</a:t>
            </a:r>
            <a:br>
              <a:rPr lang="zh-CN" altLang="en-US" sz="3200"/>
            </a:br>
            <a:r>
              <a:rPr lang="zh-CN" altLang="en-US" sz="3200"/>
              <a:t>   </a:t>
            </a:r>
            <a:r>
              <a:rPr lang="zh-CN" altLang="en-US" sz="3200">
                <a:solidFill>
                  <a:schemeClr val="tx2"/>
                </a:solidFill>
              </a:rPr>
              <a:t>(</a:t>
            </a:r>
            <a:r>
              <a:rPr lang="en-US" altLang="zh-CN" sz="3200">
                <a:solidFill>
                  <a:schemeClr val="tx2"/>
                </a:solidFill>
              </a:rPr>
              <a:t>G</a:t>
            </a:r>
            <a:r>
              <a:rPr lang="en-US" altLang="zh-CN" sz="3200" baseline="-30000">
                <a:solidFill>
                  <a:schemeClr val="tx2"/>
                </a:solidFill>
              </a:rPr>
              <a:t>j1</a:t>
            </a:r>
            <a:r>
              <a:rPr lang="en-US" altLang="zh-CN" sz="3200">
                <a:solidFill>
                  <a:schemeClr val="tx2"/>
                </a:solidFill>
              </a:rPr>
              <a:t> </a:t>
            </a:r>
            <a:r>
              <a:rPr lang="en-US" altLang="zh-CN" sz="3200">
                <a:solidFill>
                  <a:schemeClr val="tx2"/>
                </a:solidFill>
                <a:sym typeface="Symbol" panose="05050102010706020507" pitchFamily="2" charset="2"/>
              </a:rPr>
              <a:t></a:t>
            </a:r>
            <a:r>
              <a:rPr lang="en-US" altLang="zh-CN" sz="3200">
                <a:solidFill>
                  <a:schemeClr val="tx2"/>
                </a:solidFill>
              </a:rPr>
              <a:t>…</a:t>
            </a:r>
            <a:r>
              <a:rPr lang="en-US" altLang="zh-CN" sz="3200">
                <a:solidFill>
                  <a:schemeClr val="tx2"/>
                </a:solidFill>
                <a:sym typeface="Symbol" panose="05050102010706020507" pitchFamily="2" charset="2"/>
              </a:rPr>
              <a:t></a:t>
            </a:r>
            <a:r>
              <a:rPr lang="en-US" altLang="zh-CN" sz="3200">
                <a:solidFill>
                  <a:schemeClr val="tx2"/>
                </a:solidFill>
              </a:rPr>
              <a:t>G</a:t>
            </a:r>
            <a:r>
              <a:rPr lang="en-US" altLang="zh-CN" sz="3200" baseline="-30000">
                <a:solidFill>
                  <a:schemeClr val="tx2"/>
                </a:solidFill>
              </a:rPr>
              <a:t>jh</a:t>
            </a:r>
            <a:r>
              <a:rPr lang="en-US" altLang="zh-CN" sz="3200">
                <a:solidFill>
                  <a:schemeClr val="tx2"/>
                </a:solidFill>
              </a:rPr>
              <a:t> )</a:t>
            </a:r>
            <a:r>
              <a:rPr lang="en-US" altLang="zh-CN" sz="3200">
                <a:solidFill>
                  <a:schemeClr val="tx2"/>
                </a:solidFill>
                <a:sym typeface="Symbol" panose="05050102010706020507" pitchFamily="2" charset="2"/>
              </a:rPr>
              <a:t></a:t>
            </a:r>
            <a:r>
              <a:rPr lang="en-US" altLang="zh-CN" sz="3200">
                <a:solidFill>
                  <a:schemeClr val="tx2"/>
                </a:solidFill>
              </a:rPr>
              <a:t>G</a:t>
            </a:r>
            <a:r>
              <a:rPr lang="en-US" altLang="zh-CN" sz="3200" baseline="-30000">
                <a:solidFill>
                  <a:schemeClr val="tx2"/>
                </a:solidFill>
              </a:rPr>
              <a:t>n</a:t>
            </a:r>
            <a:r>
              <a:rPr lang="en-US" altLang="zh-CN" sz="3200"/>
              <a:t>                (1)</a:t>
            </a:r>
            <a:br>
              <a:rPr lang="en-US" altLang="zh-CN" sz="3200"/>
            </a:br>
            <a:r>
              <a:rPr lang="zh-CN" altLang="en-US" sz="3200"/>
              <a:t>其中</a:t>
            </a:r>
            <a:r>
              <a:rPr lang="en-US" altLang="zh-CN" sz="3200"/>
              <a:t>j</a:t>
            </a:r>
            <a:r>
              <a:rPr lang="en-US" altLang="zh-CN" sz="3200" baseline="-30000"/>
              <a:t>1</a:t>
            </a:r>
            <a:r>
              <a:rPr lang="en-US" altLang="zh-CN" sz="3200"/>
              <a:t>，…，j</a:t>
            </a:r>
            <a:r>
              <a:rPr lang="en-US" altLang="zh-CN" sz="3200" baseline="-30000"/>
              <a:t>h</a:t>
            </a:r>
            <a:r>
              <a:rPr lang="zh-CN" altLang="en-US" sz="3200"/>
              <a:t>都小于</a:t>
            </a:r>
            <a:r>
              <a:rPr lang="en-US" altLang="zh-CN" sz="3200"/>
              <a:t>n。</a:t>
            </a:r>
            <a:endParaRPr lang="en-US" altLang="zh-CN" sz="3200"/>
          </a:p>
          <a:p>
            <a:pPr marL="0" indent="0" eaLnBrk="1" hangingPunct="1">
              <a:lnSpc>
                <a:spcPct val="110000"/>
              </a:lnSpc>
              <a:buFont typeface="Wingdings" panose="05000000000000000000" pitchFamily="2" charset="2"/>
              <a:buNone/>
              <a:tabLst>
                <a:tab pos="1149350" algn="l"/>
                <a:tab pos="1995170" algn="l"/>
              </a:tabLst>
            </a:pPr>
            <a:r>
              <a:rPr lang="zh-CN" altLang="en-US" sz="3200"/>
              <a:t>由归纳假设知，</a:t>
            </a:r>
            <a:r>
              <a:rPr lang="en-US" altLang="zh-CN" sz="3200"/>
              <a:t>S</a:t>
            </a:r>
            <a:r>
              <a:rPr lang="en-US" altLang="zh-CN" sz="3200">
                <a:sym typeface="Symbol" panose="05050102010706020507" pitchFamily="2" charset="2"/>
              </a:rPr>
              <a:t></a:t>
            </a:r>
            <a:r>
              <a:rPr lang="en-US" altLang="zh-CN" sz="3200"/>
              <a:t>G</a:t>
            </a:r>
            <a:r>
              <a:rPr lang="en-US" altLang="zh-CN" sz="3200" baseline="-30000"/>
              <a:t>jm</a:t>
            </a:r>
            <a:r>
              <a:rPr lang="en-US" altLang="zh-CN" sz="3200"/>
              <a:t> ，m=1，…，h。</a:t>
            </a:r>
            <a:r>
              <a:rPr lang="zh-CN" altLang="en-US" sz="3200"/>
              <a:t>由引理知：</a:t>
            </a:r>
            <a:r>
              <a:rPr lang="en-US" altLang="zh-CN" sz="3200">
                <a:solidFill>
                  <a:schemeClr val="tx2"/>
                </a:solidFill>
              </a:rPr>
              <a:t>S</a:t>
            </a:r>
            <a:r>
              <a:rPr lang="en-US" altLang="zh-CN" sz="3200">
                <a:solidFill>
                  <a:schemeClr val="tx2"/>
                </a:solidFill>
                <a:sym typeface="Symbol" panose="05050102010706020507" pitchFamily="2" charset="2"/>
              </a:rPr>
              <a:t></a:t>
            </a:r>
            <a:r>
              <a:rPr lang="en-US" altLang="zh-CN" sz="3200">
                <a:solidFill>
                  <a:schemeClr val="tx2"/>
                </a:solidFill>
              </a:rPr>
              <a:t>( G</a:t>
            </a:r>
            <a:r>
              <a:rPr lang="en-US" altLang="zh-CN" sz="3200" baseline="-30000">
                <a:solidFill>
                  <a:schemeClr val="tx2"/>
                </a:solidFill>
              </a:rPr>
              <a:t>j1</a:t>
            </a:r>
            <a:r>
              <a:rPr lang="en-US" altLang="zh-CN" sz="3200">
                <a:solidFill>
                  <a:schemeClr val="tx2"/>
                </a:solidFill>
              </a:rPr>
              <a:t> </a:t>
            </a:r>
            <a:r>
              <a:rPr lang="en-US" altLang="zh-CN" sz="3200">
                <a:solidFill>
                  <a:schemeClr val="tx2"/>
                </a:solidFill>
                <a:sym typeface="Symbol" panose="05050102010706020507" pitchFamily="2" charset="2"/>
              </a:rPr>
              <a:t></a:t>
            </a:r>
            <a:r>
              <a:rPr lang="en-US" altLang="zh-CN" sz="3200">
                <a:solidFill>
                  <a:schemeClr val="tx2"/>
                </a:solidFill>
              </a:rPr>
              <a:t>…</a:t>
            </a:r>
            <a:r>
              <a:rPr lang="en-US" altLang="zh-CN" sz="3200">
                <a:solidFill>
                  <a:schemeClr val="tx2"/>
                </a:solidFill>
                <a:sym typeface="Symbol" panose="05050102010706020507" pitchFamily="2" charset="2"/>
              </a:rPr>
              <a:t></a:t>
            </a:r>
            <a:r>
              <a:rPr lang="en-US" altLang="zh-CN" sz="3200">
                <a:solidFill>
                  <a:schemeClr val="tx2"/>
                </a:solidFill>
              </a:rPr>
              <a:t>G</a:t>
            </a:r>
            <a:r>
              <a:rPr lang="en-US" altLang="zh-CN" sz="3200" baseline="-30000">
                <a:solidFill>
                  <a:schemeClr val="tx2"/>
                </a:solidFill>
              </a:rPr>
              <a:t>jh</a:t>
            </a:r>
            <a:r>
              <a:rPr lang="en-US" altLang="zh-CN" sz="3200">
                <a:solidFill>
                  <a:schemeClr val="tx2"/>
                </a:solidFill>
              </a:rPr>
              <a:t> )</a:t>
            </a:r>
            <a:r>
              <a:rPr lang="en-US" altLang="zh-CN" sz="3200"/>
              <a:t>         (2)</a:t>
            </a:r>
            <a:br>
              <a:rPr lang="en-US" altLang="zh-CN" sz="3200"/>
            </a:br>
            <a:r>
              <a:rPr lang="zh-CN" altLang="en-US" sz="3200"/>
              <a:t>根据(1)，(2)式及蕴涵关系的传递性，得</a:t>
            </a:r>
            <a:br>
              <a:rPr lang="zh-CN" altLang="en-US" sz="3200"/>
            </a:br>
            <a:r>
              <a:rPr lang="zh-CN" altLang="en-US" sz="3200"/>
              <a:t>	</a:t>
            </a:r>
            <a:r>
              <a:rPr lang="en-US" altLang="zh-CN" sz="3200">
                <a:solidFill>
                  <a:schemeClr val="tx2"/>
                </a:solidFill>
              </a:rPr>
              <a:t>S</a:t>
            </a:r>
            <a:r>
              <a:rPr lang="en-US" altLang="zh-CN" sz="3200">
                <a:solidFill>
                  <a:schemeClr val="tx2"/>
                </a:solidFill>
                <a:sym typeface="Symbol" panose="05050102010706020507" pitchFamily="2" charset="2"/>
              </a:rPr>
              <a:t></a:t>
            </a:r>
            <a:r>
              <a:rPr lang="en-US" altLang="zh-CN" sz="3200">
                <a:solidFill>
                  <a:schemeClr val="tx2"/>
                </a:solidFill>
              </a:rPr>
              <a:t> G</a:t>
            </a:r>
            <a:r>
              <a:rPr lang="en-US" altLang="zh-CN" sz="3200" baseline="-30000">
                <a:solidFill>
                  <a:schemeClr val="tx2"/>
                </a:solidFill>
              </a:rPr>
              <a:t>n</a:t>
            </a:r>
            <a:r>
              <a:rPr lang="en-US" altLang="zh-CN" sz="3200"/>
              <a:t> </a:t>
            </a:r>
            <a:br>
              <a:rPr lang="en-US" altLang="zh-CN" sz="3200"/>
            </a:br>
            <a:r>
              <a:rPr lang="zh-CN" altLang="en-US" sz="3200">
                <a:latin typeface="宋体" panose="02010600030101010101" pitchFamily="2" charset="-122"/>
              </a:rPr>
              <a:t>即</a:t>
            </a:r>
            <a:r>
              <a:rPr lang="en-US" altLang="zh-CN" sz="3200"/>
              <a:t>G</a:t>
            </a:r>
            <a:r>
              <a:rPr lang="en-US" altLang="zh-CN" sz="3200" baseline="-30000"/>
              <a:t>n</a:t>
            </a:r>
            <a:r>
              <a:rPr lang="zh-CN" altLang="en-US" sz="3200">
                <a:latin typeface="宋体" panose="02010600030101010101" pitchFamily="2" charset="-122"/>
              </a:rPr>
              <a:t>是</a:t>
            </a:r>
            <a:r>
              <a:rPr lang="en-US" altLang="zh-CN" sz="3200"/>
              <a:t>S</a:t>
            </a:r>
            <a:r>
              <a:rPr lang="zh-CN" altLang="en-US" sz="3200">
                <a:latin typeface="宋体" panose="02010600030101010101" pitchFamily="2" charset="-122"/>
              </a:rPr>
              <a:t>的逻辑结果，归纳完成。</a:t>
            </a:r>
            <a:r>
              <a:rPr lang="zh-CN" altLang="en-US" sz="3200"/>
              <a:t> </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8">
                                            <p:txEl>
                                              <p:pRg st="3" end="3"/>
                                            </p:txEl>
                                          </p:spTgt>
                                        </p:tgtEl>
                                        <p:attrNameLst>
                                          <p:attrName>style.visibility</p:attrName>
                                        </p:attrNameLst>
                                      </p:cBhvr>
                                      <p:to>
                                        <p:strVal val="visible"/>
                                      </p:to>
                                    </p:set>
                                    <p:anim calcmode="lin" valueType="num">
                                      <p:cBhvr additive="base">
                                        <p:cTn id="7" dur="500" fill="hold"/>
                                        <p:tgtEl>
                                          <p:spTgt spid="7577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3" name="Rectangle 2"/>
          <p:cNvSpPr>
            <a:spLocks noGrp="1" noChangeArrowheads="1"/>
          </p:cNvSpPr>
          <p:nvPr>
            <p:ph type="body" idx="1"/>
          </p:nvPr>
        </p:nvSpPr>
        <p:spPr>
          <a:xfrm>
            <a:off x="539750" y="549275"/>
            <a:ext cx="8064500" cy="5838825"/>
          </a:xfrm>
        </p:spPr>
        <p:txBody>
          <a:bodyPr/>
          <a:lstStyle/>
          <a:p>
            <a:pPr marL="0" indent="0" eaLnBrk="1" hangingPunct="1">
              <a:lnSpc>
                <a:spcPct val="125000"/>
              </a:lnSpc>
              <a:buFont typeface="Wingdings" panose="05000000000000000000" pitchFamily="2" charset="2"/>
              <a:buNone/>
              <a:tabLst>
                <a:tab pos="1149350" algn="l"/>
                <a:tab pos="1995170" algn="l"/>
              </a:tabLst>
            </a:pPr>
            <a:r>
              <a:rPr lang="zh-CN" altLang="en-US" sz="3300">
                <a:solidFill>
                  <a:schemeClr val="tx2"/>
                </a:solidFill>
              </a:rPr>
              <a:t>充分性</a:t>
            </a:r>
            <a:r>
              <a:rPr lang="zh-CN" altLang="en-US" sz="3300"/>
              <a:t>，若</a:t>
            </a:r>
            <a:r>
              <a:rPr lang="en-US" altLang="zh-CN" sz="3300"/>
              <a:t>G</a:t>
            </a:r>
            <a:r>
              <a:rPr lang="zh-CN" altLang="en-US" sz="3300"/>
              <a:t>是</a:t>
            </a:r>
            <a:r>
              <a:rPr lang="en-US" altLang="zh-CN" sz="3300"/>
              <a:t>S</a:t>
            </a:r>
            <a:r>
              <a:rPr lang="zh-CN" altLang="en-US" sz="3300"/>
              <a:t>的逻辑结果，由演绎的定义知，</a:t>
            </a:r>
            <a:r>
              <a:rPr lang="en-US" altLang="zh-CN" sz="3300"/>
              <a:t>G</a:t>
            </a:r>
            <a:r>
              <a:rPr lang="zh-CN" altLang="en-US" sz="3300"/>
              <a:t>是如下演绎：</a:t>
            </a:r>
            <a:endParaRPr lang="zh-CN" altLang="en-US" sz="3300"/>
          </a:p>
          <a:p>
            <a:pPr marL="0" indent="0" eaLnBrk="1" hangingPunct="1">
              <a:lnSpc>
                <a:spcPct val="125000"/>
              </a:lnSpc>
              <a:buFont typeface="Wingdings" panose="05000000000000000000" pitchFamily="2" charset="2"/>
              <a:buNone/>
              <a:tabLst>
                <a:tab pos="1149350" algn="l"/>
                <a:tab pos="1995170" algn="l"/>
              </a:tabLst>
            </a:pPr>
            <a:r>
              <a:rPr lang="zh-CN" altLang="en-US" sz="3300"/>
              <a:t>            </a:t>
            </a:r>
            <a:r>
              <a:rPr lang="en-US" altLang="zh-CN" sz="3300"/>
              <a:t>H</a:t>
            </a:r>
            <a:r>
              <a:rPr lang="en-US" altLang="zh-CN" sz="3300" baseline="-30000"/>
              <a:t>1</a:t>
            </a:r>
            <a:r>
              <a:rPr lang="en-US" altLang="zh-CN" sz="3300"/>
              <a:t> ，…，H</a:t>
            </a:r>
            <a:r>
              <a:rPr lang="en-US" altLang="zh-CN" sz="3300" baseline="-30000"/>
              <a:t>m</a:t>
            </a:r>
            <a:r>
              <a:rPr lang="en-US" altLang="zh-CN" sz="3300"/>
              <a:t> ，G</a:t>
            </a:r>
            <a:endParaRPr lang="en-US" altLang="zh-CN" sz="3300"/>
          </a:p>
          <a:p>
            <a:pPr marL="0" indent="0" eaLnBrk="1" hangingPunct="1">
              <a:lnSpc>
                <a:spcPct val="125000"/>
              </a:lnSpc>
              <a:buFont typeface="Wingdings" panose="05000000000000000000" pitchFamily="2" charset="2"/>
              <a:buNone/>
              <a:tabLst>
                <a:tab pos="1149350" algn="l"/>
                <a:tab pos="1995170" algn="l"/>
              </a:tabLst>
            </a:pPr>
            <a:r>
              <a:rPr lang="zh-CN" altLang="en-US" sz="3300">
                <a:latin typeface="宋体" panose="02010600030101010101" pitchFamily="2" charset="-122"/>
              </a:rPr>
              <a:t>的逻辑结果，其中</a:t>
            </a:r>
            <a:r>
              <a:rPr lang="zh-CN" altLang="en-US" sz="3300"/>
              <a:t> </a:t>
            </a:r>
            <a:r>
              <a:rPr lang="en-US" altLang="zh-CN" sz="3300"/>
              <a:t>H</a:t>
            </a:r>
            <a:r>
              <a:rPr lang="en-US" altLang="zh-CN" sz="3300" baseline="-30000"/>
              <a:t>1</a:t>
            </a:r>
            <a:r>
              <a:rPr lang="en-US" altLang="zh-CN" sz="3300"/>
              <a:t> </a:t>
            </a:r>
            <a:r>
              <a:rPr lang="en-US" altLang="zh-CN" sz="3300">
                <a:latin typeface="宋体" panose="02010600030101010101" pitchFamily="2" charset="-122"/>
              </a:rPr>
              <a:t>，</a:t>
            </a:r>
            <a:r>
              <a:rPr lang="en-US" altLang="zh-CN" sz="3300"/>
              <a:t>…</a:t>
            </a:r>
            <a:r>
              <a:rPr lang="en-US" altLang="zh-CN" sz="3300">
                <a:latin typeface="宋体" panose="02010600030101010101" pitchFamily="2" charset="-122"/>
              </a:rPr>
              <a:t>，</a:t>
            </a:r>
            <a:r>
              <a:rPr lang="en-US" altLang="zh-CN" sz="3300"/>
              <a:t>H</a:t>
            </a:r>
            <a:r>
              <a:rPr lang="en-US" altLang="zh-CN" sz="3300" baseline="-30000"/>
              <a:t>m</a:t>
            </a:r>
            <a:r>
              <a:rPr lang="en-US" altLang="zh-CN" sz="3300"/>
              <a:t> </a:t>
            </a:r>
            <a:r>
              <a:rPr lang="zh-CN" altLang="en-US" sz="3300">
                <a:latin typeface="宋体" panose="02010600030101010101" pitchFamily="2" charset="-122"/>
              </a:rPr>
              <a:t>是</a:t>
            </a:r>
            <a:r>
              <a:rPr lang="en-US" altLang="zh-CN" sz="3300"/>
              <a:t>S</a:t>
            </a:r>
            <a:r>
              <a:rPr lang="zh-CN" altLang="en-US" sz="3300">
                <a:latin typeface="宋体" panose="02010600030101010101" pitchFamily="2" charset="-122"/>
              </a:rPr>
              <a:t>中所有公式</a:t>
            </a:r>
            <a:r>
              <a:rPr lang="en-US" altLang="zh-CN" sz="3300">
                <a:latin typeface="宋体" panose="02010600030101010101" pitchFamily="2" charset="-122"/>
              </a:rPr>
              <a:t>.</a:t>
            </a:r>
            <a:r>
              <a:rPr lang="zh-CN" altLang="en-US" sz="3300">
                <a:latin typeface="宋体" panose="02010600030101010101" pitchFamily="2" charset="-122"/>
              </a:rPr>
              <a:t>    </a:t>
            </a:r>
            <a:endParaRPr lang="en-US" altLang="zh-CN" sz="33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323850" y="188913"/>
            <a:ext cx="7772400" cy="646112"/>
          </a:xfrm>
        </p:spPr>
        <p:txBody>
          <a:bodyPr/>
          <a:lstStyle/>
          <a:p>
            <a:pPr marL="914400" indent="-914400" eaLnBrk="1" hangingPunct="1"/>
            <a:r>
              <a:rPr lang="en-US" altLang="zh-CN" sz="3600" b="1">
                <a:latin typeface="Times New Roman" panose="02020603050405020304" pitchFamily="18" charset="0"/>
              </a:rPr>
              <a:t>6</a:t>
            </a:r>
            <a:r>
              <a:rPr lang="zh-CN" altLang="en-US" sz="3600" b="1">
                <a:latin typeface="Times New Roman" panose="02020603050405020304" pitchFamily="18" charset="0"/>
              </a:rPr>
              <a:t>、演绎定理</a:t>
            </a:r>
            <a:endParaRPr lang="zh-CN" altLang="en-US" sz="3600" b="1">
              <a:latin typeface="Times New Roman" panose="02020603050405020304" pitchFamily="18" charset="0"/>
            </a:endParaRPr>
          </a:p>
        </p:txBody>
      </p:sp>
      <p:sp>
        <p:nvSpPr>
          <p:cNvPr id="77827" name="Rectangle 3"/>
          <p:cNvSpPr>
            <a:spLocks noGrp="1" noChangeArrowheads="1"/>
          </p:cNvSpPr>
          <p:nvPr>
            <p:ph type="body" idx="1"/>
          </p:nvPr>
        </p:nvSpPr>
        <p:spPr>
          <a:xfrm>
            <a:off x="395288" y="692150"/>
            <a:ext cx="8424862" cy="5832475"/>
          </a:xfrm>
        </p:spPr>
        <p:txBody>
          <a:bodyPr/>
          <a:lstStyle/>
          <a:p>
            <a:pPr marL="0" indent="0" eaLnBrk="1" hangingPunct="1">
              <a:lnSpc>
                <a:spcPct val="110000"/>
              </a:lnSpc>
              <a:tabLst>
                <a:tab pos="1149350" algn="l"/>
                <a:tab pos="1995170" algn="l"/>
              </a:tabLst>
            </a:pPr>
            <a:r>
              <a:rPr lang="zh-CN" altLang="zh-CN" sz="3200">
                <a:solidFill>
                  <a:schemeClr val="tx2"/>
                </a:solidFill>
              </a:rPr>
              <a:t>定理</a:t>
            </a:r>
            <a:r>
              <a:rPr lang="en-US" altLang="zh-CN" sz="3200">
                <a:solidFill>
                  <a:schemeClr val="tx2"/>
                </a:solidFill>
              </a:rPr>
              <a:t>3</a:t>
            </a:r>
            <a:r>
              <a:rPr lang="zh-CN" altLang="zh-CN" sz="3200">
                <a:solidFill>
                  <a:schemeClr val="tx2"/>
                </a:solidFill>
              </a:rPr>
              <a:t>.</a:t>
            </a:r>
            <a:r>
              <a:rPr lang="en-US" altLang="zh-CN" sz="3200">
                <a:solidFill>
                  <a:schemeClr val="tx2"/>
                </a:solidFill>
              </a:rPr>
              <a:t>1</a:t>
            </a:r>
            <a:r>
              <a:rPr lang="zh-CN" altLang="zh-CN" sz="3200">
                <a:solidFill>
                  <a:schemeClr val="tx2"/>
                </a:solidFill>
              </a:rPr>
              <a:t>.3</a:t>
            </a:r>
            <a:r>
              <a:rPr lang="zh-CN" altLang="en-US" sz="3200"/>
              <a:t> 设</a:t>
            </a:r>
            <a:r>
              <a:rPr lang="en-US" altLang="zh-CN" sz="3200"/>
              <a:t>S</a:t>
            </a:r>
            <a:r>
              <a:rPr lang="zh-CN" altLang="en-US" sz="3200"/>
              <a:t>是前提公式集合，</a:t>
            </a:r>
            <a:r>
              <a:rPr lang="en-US" altLang="zh-CN" sz="3200"/>
              <a:t>G，H</a:t>
            </a:r>
            <a:r>
              <a:rPr lang="zh-CN" altLang="en-US" sz="3200"/>
              <a:t>是两个公式。 如果从</a:t>
            </a:r>
            <a:r>
              <a:rPr lang="en-US" altLang="zh-CN" sz="3200"/>
              <a:t>S</a:t>
            </a:r>
            <a:r>
              <a:rPr lang="en-US" altLang="zh-CN" sz="3200">
                <a:latin typeface="宋体" panose="02010600030101010101" pitchFamily="2" charset="-122"/>
                <a:sym typeface="Symbol" panose="05050102010706020507" pitchFamily="2" charset="2"/>
              </a:rPr>
              <a:t>∪</a:t>
            </a:r>
            <a:r>
              <a:rPr lang="en-US" altLang="zh-CN" sz="3200"/>
              <a:t>{G}</a:t>
            </a:r>
            <a:r>
              <a:rPr lang="zh-CN" altLang="en-US" sz="3200"/>
              <a:t>可演绎出</a:t>
            </a:r>
            <a:r>
              <a:rPr lang="en-US" altLang="zh-CN" sz="3200"/>
              <a:t>H，</a:t>
            </a:r>
            <a:r>
              <a:rPr lang="zh-CN" altLang="en-US" sz="3200"/>
              <a:t>则从</a:t>
            </a:r>
            <a:r>
              <a:rPr lang="en-US" altLang="zh-CN" sz="3200"/>
              <a:t>S</a:t>
            </a:r>
            <a:r>
              <a:rPr lang="zh-CN" altLang="en-US" sz="3200"/>
              <a:t>可演绎出</a:t>
            </a:r>
            <a:r>
              <a:rPr lang="en-US" altLang="zh-CN" sz="3200"/>
              <a:t>G</a:t>
            </a:r>
            <a:r>
              <a:rPr lang="en-US" altLang="zh-CN" sz="3200">
                <a:sym typeface="Symbol" panose="05050102010706020507" pitchFamily="2" charset="2"/>
              </a:rPr>
              <a:t></a:t>
            </a:r>
            <a:r>
              <a:rPr lang="en-US" altLang="zh-CN" sz="3200"/>
              <a:t>H。</a:t>
            </a:r>
            <a:endParaRPr lang="en-US" altLang="zh-CN" sz="3200"/>
          </a:p>
          <a:p>
            <a:pPr marL="0" indent="0" eaLnBrk="1" hangingPunct="1">
              <a:lnSpc>
                <a:spcPct val="110000"/>
              </a:lnSpc>
              <a:tabLst>
                <a:tab pos="1149350" algn="l"/>
                <a:tab pos="1995170" algn="l"/>
              </a:tabLst>
            </a:pPr>
            <a:r>
              <a:rPr lang="zh-CN" altLang="en-US" sz="3200">
                <a:solidFill>
                  <a:schemeClr val="tx2"/>
                </a:solidFill>
              </a:rPr>
              <a:t>证明：</a:t>
            </a:r>
            <a:r>
              <a:rPr lang="zh-CN" altLang="en-US" sz="3200"/>
              <a:t>因为从</a:t>
            </a:r>
            <a:r>
              <a:rPr lang="en-US" altLang="zh-CN" sz="3200"/>
              <a:t>S</a:t>
            </a:r>
            <a:r>
              <a:rPr lang="en-US" altLang="zh-CN" sz="3200">
                <a:latin typeface="宋体" panose="02010600030101010101" pitchFamily="2" charset="-122"/>
                <a:sym typeface="Symbol" panose="05050102010706020507" pitchFamily="2" charset="2"/>
              </a:rPr>
              <a:t>∪</a:t>
            </a:r>
            <a:r>
              <a:rPr lang="en-US" altLang="zh-CN" sz="3200"/>
              <a:t>{G}</a:t>
            </a:r>
            <a:r>
              <a:rPr lang="zh-CN" altLang="en-US" sz="3200"/>
              <a:t>可演绎出</a:t>
            </a:r>
            <a:r>
              <a:rPr lang="en-US" altLang="zh-CN" sz="3200"/>
              <a:t>H，</a:t>
            </a:r>
            <a:r>
              <a:rPr lang="zh-CN" altLang="en-US" sz="3200"/>
              <a:t>由定理</a:t>
            </a:r>
            <a:r>
              <a:rPr lang="en-US" altLang="zh-CN" sz="3200"/>
              <a:t>3.1.2</a:t>
            </a:r>
            <a:r>
              <a:rPr lang="zh-CN" altLang="en-US" sz="3200"/>
              <a:t>知，</a:t>
            </a:r>
            <a:r>
              <a:rPr lang="en-US" altLang="zh-CN" sz="3200"/>
              <a:t>H</a:t>
            </a:r>
            <a:r>
              <a:rPr lang="zh-CN" altLang="en-US" sz="3200"/>
              <a:t>是</a:t>
            </a:r>
            <a:r>
              <a:rPr lang="en-US" altLang="zh-CN" sz="3200"/>
              <a:t>S </a:t>
            </a:r>
            <a:r>
              <a:rPr lang="en-US" altLang="zh-CN" sz="3200">
                <a:latin typeface="宋体" panose="02010600030101010101" pitchFamily="2" charset="-122"/>
                <a:sym typeface="Symbol" panose="05050102010706020507" pitchFamily="2" charset="2"/>
              </a:rPr>
              <a:t>∪</a:t>
            </a:r>
            <a:r>
              <a:rPr lang="en-US" altLang="zh-CN" sz="3200"/>
              <a:t>{G}</a:t>
            </a:r>
            <a:r>
              <a:rPr lang="zh-CN" altLang="en-US" sz="3200"/>
              <a:t>的逻辑结果。 亦即</a:t>
            </a:r>
            <a:br>
              <a:rPr lang="zh-CN" altLang="en-US" sz="3200"/>
            </a:br>
            <a:r>
              <a:rPr lang="zh-CN" altLang="en-US" sz="3200"/>
              <a:t>	(</a:t>
            </a:r>
            <a:r>
              <a:rPr lang="en-US" altLang="zh-CN" sz="3200"/>
              <a:t>G</a:t>
            </a:r>
            <a:r>
              <a:rPr lang="en-US" altLang="zh-CN" sz="3200" baseline="-30000"/>
              <a:t>1</a:t>
            </a:r>
            <a:r>
              <a:rPr lang="en-US" altLang="zh-CN" sz="3200"/>
              <a:t> </a:t>
            </a:r>
            <a:r>
              <a:rPr lang="en-US" altLang="zh-CN" sz="3200">
                <a:sym typeface="Symbol" panose="05050102010706020507" pitchFamily="2" charset="2"/>
              </a:rPr>
              <a:t></a:t>
            </a:r>
            <a:r>
              <a:rPr lang="en-US" altLang="zh-CN" sz="3200"/>
              <a:t> …</a:t>
            </a:r>
            <a:r>
              <a:rPr lang="en-US" altLang="zh-CN" sz="3200">
                <a:sym typeface="Symbol" panose="05050102010706020507" pitchFamily="2" charset="2"/>
              </a:rPr>
              <a:t></a:t>
            </a:r>
            <a:r>
              <a:rPr lang="en-US" altLang="zh-CN" sz="3200"/>
              <a:t> G</a:t>
            </a:r>
            <a:r>
              <a:rPr lang="en-US" altLang="zh-CN" sz="3200" baseline="-30000"/>
              <a:t>k</a:t>
            </a:r>
            <a:r>
              <a:rPr lang="en-US" altLang="zh-CN" sz="3200"/>
              <a:t> </a:t>
            </a:r>
            <a:r>
              <a:rPr lang="en-US" altLang="zh-CN" sz="3200">
                <a:sym typeface="Symbol" panose="05050102010706020507" pitchFamily="2" charset="2"/>
              </a:rPr>
              <a:t></a:t>
            </a:r>
            <a:r>
              <a:rPr lang="en-US" altLang="zh-CN" sz="3200"/>
              <a:t>G)</a:t>
            </a:r>
            <a:r>
              <a:rPr lang="en-US" altLang="zh-CN" sz="3200">
                <a:sym typeface="Symbol" panose="05050102010706020507" pitchFamily="2" charset="2"/>
              </a:rPr>
              <a:t></a:t>
            </a:r>
            <a:r>
              <a:rPr lang="en-US" altLang="zh-CN" sz="3200"/>
              <a:t>H</a:t>
            </a:r>
            <a:br>
              <a:rPr lang="en-US" altLang="zh-CN" sz="3200"/>
            </a:br>
            <a:r>
              <a:rPr lang="zh-CN" altLang="en-US" sz="3200"/>
              <a:t>其中 </a:t>
            </a:r>
            <a:r>
              <a:rPr lang="en-US" altLang="zh-CN" sz="3200"/>
              <a:t>G</a:t>
            </a:r>
            <a:r>
              <a:rPr lang="en-US" altLang="zh-CN" sz="3200" baseline="-30000"/>
              <a:t>1</a:t>
            </a:r>
            <a:r>
              <a:rPr lang="en-US" altLang="zh-CN" sz="3200"/>
              <a:t> ，…，G</a:t>
            </a:r>
            <a:r>
              <a:rPr lang="en-US" altLang="zh-CN" sz="3200" baseline="-30000"/>
              <a:t>k</a:t>
            </a:r>
            <a:r>
              <a:rPr lang="en-US" altLang="zh-CN" sz="3200"/>
              <a:t> </a:t>
            </a:r>
            <a:r>
              <a:rPr lang="zh-CN" altLang="en-US" sz="3200"/>
              <a:t>是</a:t>
            </a:r>
            <a:r>
              <a:rPr lang="en-US" altLang="zh-CN" sz="3200"/>
              <a:t>S</a:t>
            </a:r>
            <a:r>
              <a:rPr lang="zh-CN" altLang="en-US" sz="3200"/>
              <a:t>中</a:t>
            </a:r>
            <a:r>
              <a:rPr lang="zh-CN" altLang="en-US" sz="3200">
                <a:solidFill>
                  <a:schemeClr val="tx2"/>
                </a:solidFill>
              </a:rPr>
              <a:t>所有</a:t>
            </a:r>
            <a:r>
              <a:rPr lang="zh-CN" altLang="en-US" sz="3200"/>
              <a:t>公式。</a:t>
            </a:r>
            <a:br>
              <a:rPr lang="zh-CN" altLang="en-US" sz="3200"/>
            </a:br>
            <a:r>
              <a:rPr lang="zh-CN" altLang="en-US" sz="3200"/>
              <a:t>由定理</a:t>
            </a:r>
            <a:r>
              <a:rPr lang="en-US" altLang="zh-CN" sz="3200"/>
              <a:t>3</a:t>
            </a:r>
            <a:r>
              <a:rPr lang="zh-CN" altLang="en-US" sz="3200"/>
              <a:t>.</a:t>
            </a:r>
            <a:r>
              <a:rPr lang="en-US" altLang="zh-CN" sz="3200"/>
              <a:t>1</a:t>
            </a:r>
            <a:r>
              <a:rPr lang="zh-CN" altLang="en-US" sz="3200"/>
              <a:t>.1知：</a:t>
            </a:r>
            <a:br>
              <a:rPr lang="zh-CN" altLang="en-US" sz="3200"/>
            </a:br>
            <a:r>
              <a:rPr lang="zh-CN" altLang="en-US" sz="3200"/>
              <a:t>             (</a:t>
            </a:r>
            <a:r>
              <a:rPr lang="en-US" altLang="zh-CN" sz="3200"/>
              <a:t>G</a:t>
            </a:r>
            <a:r>
              <a:rPr lang="en-US" altLang="zh-CN" sz="3200" baseline="-30000"/>
              <a:t>1</a:t>
            </a:r>
            <a:r>
              <a:rPr lang="en-US" altLang="zh-CN" sz="3200"/>
              <a:t> </a:t>
            </a:r>
            <a:r>
              <a:rPr lang="en-US" altLang="zh-CN" sz="3200">
                <a:sym typeface="Symbol" panose="05050102010706020507" pitchFamily="2" charset="2"/>
              </a:rPr>
              <a:t></a:t>
            </a:r>
            <a:r>
              <a:rPr lang="en-US" altLang="zh-CN" sz="3200"/>
              <a:t> …</a:t>
            </a:r>
            <a:r>
              <a:rPr lang="en-US" altLang="zh-CN" sz="3200">
                <a:sym typeface="Symbol" panose="05050102010706020507" pitchFamily="2" charset="2"/>
              </a:rPr>
              <a:t></a:t>
            </a:r>
            <a:r>
              <a:rPr lang="en-US" altLang="zh-CN" sz="3200"/>
              <a:t> G</a:t>
            </a:r>
            <a:r>
              <a:rPr lang="en-US" altLang="zh-CN" sz="3200" baseline="-30000"/>
              <a:t>k</a:t>
            </a:r>
            <a:r>
              <a:rPr lang="en-US" altLang="zh-CN" sz="3200"/>
              <a:t> )</a:t>
            </a:r>
            <a:r>
              <a:rPr lang="en-US" altLang="zh-CN" sz="3200">
                <a:sym typeface="Symbol" panose="05050102010706020507" pitchFamily="2" charset="2"/>
              </a:rPr>
              <a:t></a:t>
            </a:r>
            <a:r>
              <a:rPr lang="en-US" altLang="zh-CN" sz="3200"/>
              <a:t>(G</a:t>
            </a:r>
            <a:r>
              <a:rPr lang="en-US" altLang="zh-CN" sz="3200">
                <a:sym typeface="Symbol" panose="05050102010706020507" pitchFamily="2" charset="2"/>
              </a:rPr>
              <a:t></a:t>
            </a:r>
            <a:r>
              <a:rPr lang="en-US" altLang="zh-CN" sz="3200"/>
              <a:t>H)</a:t>
            </a:r>
            <a:br>
              <a:rPr lang="en-US" altLang="zh-CN" sz="3200"/>
            </a:br>
            <a:r>
              <a:rPr lang="zh-CN" altLang="en-US" sz="3200">
                <a:latin typeface="宋体" panose="02010600030101010101" pitchFamily="2" charset="-122"/>
              </a:rPr>
              <a:t>即</a:t>
            </a:r>
            <a:r>
              <a:rPr lang="en-US" altLang="zh-CN" sz="3200"/>
              <a:t>G</a:t>
            </a:r>
            <a:r>
              <a:rPr lang="en-US" altLang="zh-CN" sz="3200">
                <a:sym typeface="Symbol" panose="05050102010706020507" pitchFamily="2" charset="2"/>
              </a:rPr>
              <a:t></a:t>
            </a:r>
            <a:r>
              <a:rPr lang="en-US" altLang="zh-CN" sz="3200"/>
              <a:t>H</a:t>
            </a:r>
            <a:r>
              <a:rPr lang="zh-CN" altLang="en-US" sz="3200">
                <a:latin typeface="宋体" panose="02010600030101010101" pitchFamily="2" charset="-122"/>
              </a:rPr>
              <a:t>是</a:t>
            </a:r>
            <a:r>
              <a:rPr lang="en-US" altLang="zh-CN" sz="3200"/>
              <a:t>S</a:t>
            </a:r>
            <a:r>
              <a:rPr lang="zh-CN" altLang="en-US" sz="3200">
                <a:latin typeface="宋体" panose="02010600030101010101" pitchFamily="2" charset="-122"/>
              </a:rPr>
              <a:t>的逻辑结果</a:t>
            </a:r>
            <a:r>
              <a:rPr lang="zh-CN" altLang="en-US" sz="3300">
                <a:latin typeface="宋体" panose="02010600030101010101" pitchFamily="2" charset="-122"/>
              </a:rPr>
              <a:t>，</a:t>
            </a:r>
            <a:r>
              <a:rPr lang="zh-CN" altLang="en-US" sz="3200">
                <a:latin typeface="宋体" panose="02010600030101010101" pitchFamily="2" charset="-122"/>
              </a:rPr>
              <a:t>从</a:t>
            </a:r>
            <a:r>
              <a:rPr lang="en-US" altLang="zh-CN" sz="3200"/>
              <a:t>S</a:t>
            </a:r>
            <a:r>
              <a:rPr lang="zh-CN" altLang="en-US" sz="3200">
                <a:latin typeface="宋体" panose="02010600030101010101" pitchFamily="2" charset="-122"/>
              </a:rPr>
              <a:t>可演绎出</a:t>
            </a:r>
            <a:r>
              <a:rPr lang="en-US" altLang="zh-CN" sz="3200"/>
              <a:t>G</a:t>
            </a:r>
            <a:r>
              <a:rPr lang="en-US" altLang="zh-CN" sz="3200">
                <a:sym typeface="Symbol" panose="05050102010706020507" pitchFamily="2" charset="2"/>
              </a:rPr>
              <a:t></a:t>
            </a:r>
            <a:r>
              <a:rPr lang="en-US" altLang="zh-CN" sz="3200"/>
              <a:t>H</a:t>
            </a:r>
            <a:r>
              <a:rPr lang="en-US" altLang="zh-CN" sz="3200">
                <a:latin typeface="宋体" panose="02010600030101010101" pitchFamily="2" charset="-122"/>
              </a:rPr>
              <a:t>。</a:t>
            </a:r>
            <a:r>
              <a:rPr lang="en-US" altLang="zh-CN" sz="3200"/>
              <a:t> </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a:xfrm>
            <a:off x="539750" y="333375"/>
            <a:ext cx="7772400" cy="706438"/>
          </a:xfrm>
        </p:spPr>
        <p:txBody>
          <a:bodyPr/>
          <a:lstStyle/>
          <a:p>
            <a:pPr eaLnBrk="1" hangingPunct="1"/>
            <a:r>
              <a:rPr lang="zh-CN" altLang="en-US" sz="4000" b="1">
                <a:latin typeface="宋体" panose="02010600030101010101" pitchFamily="2" charset="-122"/>
              </a:rPr>
              <a:t>基本蕴涵式</a:t>
            </a:r>
            <a:r>
              <a:rPr lang="zh-CN" altLang="en-US" sz="4000" b="1">
                <a:latin typeface="Times New Roman" panose="02020603050405020304" pitchFamily="18" charset="0"/>
              </a:rPr>
              <a:t> </a:t>
            </a:r>
            <a:endParaRPr lang="zh-CN" altLang="en-US" sz="4000" b="1">
              <a:latin typeface="Times New Roman" panose="02020603050405020304" pitchFamily="18" charset="0"/>
            </a:endParaRPr>
          </a:p>
        </p:txBody>
      </p:sp>
      <p:sp>
        <p:nvSpPr>
          <p:cNvPr id="139266" name="Rectangle 3"/>
          <p:cNvSpPr>
            <a:spLocks noGrp="1" noChangeArrowheads="1"/>
          </p:cNvSpPr>
          <p:nvPr>
            <p:ph type="body" idx="1"/>
          </p:nvPr>
        </p:nvSpPr>
        <p:spPr>
          <a:xfrm>
            <a:off x="539750" y="1143000"/>
            <a:ext cx="8135938" cy="5029200"/>
          </a:xfrm>
        </p:spPr>
        <p:txBody>
          <a:bodyPr/>
          <a:lstStyle/>
          <a:p>
            <a:pPr marL="685800" indent="-685800" eaLnBrk="1" hangingPunct="1">
              <a:buFont typeface="Wingdings" panose="05000000000000000000" pitchFamily="2" charset="2"/>
              <a:buAutoNum type="arabicPeriod"/>
              <a:tabLst>
                <a:tab pos="1149350" algn="l"/>
                <a:tab pos="1995170" algn="l"/>
              </a:tabLst>
            </a:pPr>
            <a:r>
              <a:rPr lang="en-US" altLang="zh-CN">
                <a:solidFill>
                  <a:schemeClr val="tx2"/>
                </a:solidFill>
              </a:rPr>
              <a:t>P</a:t>
            </a:r>
            <a:r>
              <a:rPr lang="en-US" altLang="zh-CN">
                <a:solidFill>
                  <a:schemeClr val="tx2"/>
                </a:solidFill>
                <a:sym typeface="Symbol" panose="05050102010706020507" pitchFamily="2" charset="2"/>
              </a:rPr>
              <a:t></a:t>
            </a:r>
            <a:r>
              <a:rPr lang="en-US" altLang="zh-CN">
                <a:solidFill>
                  <a:schemeClr val="tx2"/>
                </a:solidFill>
              </a:rPr>
              <a:t>Q</a:t>
            </a:r>
            <a:r>
              <a:rPr lang="en-US" altLang="zh-CN">
                <a:solidFill>
                  <a:schemeClr val="tx2"/>
                </a:solidFill>
                <a:sym typeface="Symbol" panose="05050102010706020507" pitchFamily="2" charset="2"/>
              </a:rPr>
              <a:t></a:t>
            </a:r>
            <a:r>
              <a:rPr lang="en-US" altLang="zh-CN">
                <a:solidFill>
                  <a:schemeClr val="tx2"/>
                </a:solidFill>
              </a:rPr>
              <a:t>P</a:t>
            </a:r>
            <a:endParaRPr lang="en-US" altLang="zh-CN">
              <a:solidFill>
                <a:schemeClr val="tx2"/>
              </a:solidFill>
            </a:endParaRPr>
          </a:p>
          <a:p>
            <a:pPr marL="685800" indent="-685800" eaLnBrk="1" hangingPunct="1">
              <a:buFont typeface="Wingdings" panose="05000000000000000000" pitchFamily="2" charset="2"/>
              <a:buAutoNum type="arabicPeriod"/>
              <a:tabLst>
                <a:tab pos="1149350" algn="l"/>
                <a:tab pos="1995170" algn="l"/>
              </a:tabLst>
            </a:pPr>
            <a:r>
              <a:rPr lang="en-US" altLang="zh-CN"/>
              <a:t>P</a:t>
            </a:r>
            <a:r>
              <a:rPr lang="en-US" altLang="zh-CN">
                <a:sym typeface="Symbol" panose="05050102010706020507" pitchFamily="2" charset="2"/>
              </a:rPr>
              <a:t></a:t>
            </a:r>
            <a:r>
              <a:rPr lang="en-US" altLang="zh-CN"/>
              <a:t>Q</a:t>
            </a:r>
            <a:r>
              <a:rPr lang="en-US" altLang="zh-CN">
                <a:sym typeface="Symbol" panose="05050102010706020507" pitchFamily="2" charset="2"/>
              </a:rPr>
              <a:t></a:t>
            </a:r>
            <a:r>
              <a:rPr lang="en-US" altLang="zh-CN"/>
              <a:t>Q</a:t>
            </a:r>
            <a:endParaRPr lang="en-US" altLang="zh-CN"/>
          </a:p>
          <a:p>
            <a:pPr marL="685800" indent="-685800" eaLnBrk="1" hangingPunct="1">
              <a:buFont typeface="Wingdings" panose="05000000000000000000" pitchFamily="2" charset="2"/>
              <a:buAutoNum type="arabicPeriod"/>
              <a:tabLst>
                <a:tab pos="1149350" algn="l"/>
                <a:tab pos="1995170" algn="l"/>
              </a:tabLst>
            </a:pPr>
            <a:r>
              <a:rPr lang="en-US" altLang="zh-CN">
                <a:solidFill>
                  <a:schemeClr val="tx2"/>
                </a:solidFill>
              </a:rPr>
              <a:t>P</a:t>
            </a:r>
            <a:r>
              <a:rPr lang="en-US" altLang="zh-CN">
                <a:solidFill>
                  <a:schemeClr val="tx2"/>
                </a:solidFill>
                <a:sym typeface="Symbol" panose="05050102010706020507" pitchFamily="2" charset="2"/>
              </a:rPr>
              <a:t></a:t>
            </a:r>
            <a:r>
              <a:rPr lang="en-US" altLang="zh-CN">
                <a:solidFill>
                  <a:schemeClr val="tx2"/>
                </a:solidFill>
              </a:rPr>
              <a:t>P</a:t>
            </a:r>
            <a:r>
              <a:rPr lang="en-US" altLang="zh-CN">
                <a:solidFill>
                  <a:schemeClr val="tx2"/>
                </a:solidFill>
                <a:sym typeface="Symbol" panose="05050102010706020507" pitchFamily="2" charset="2"/>
              </a:rPr>
              <a:t></a:t>
            </a:r>
            <a:r>
              <a:rPr lang="en-US" altLang="zh-CN">
                <a:solidFill>
                  <a:schemeClr val="tx2"/>
                </a:solidFill>
              </a:rPr>
              <a:t>Q</a:t>
            </a:r>
            <a:endParaRPr lang="en-US" altLang="zh-CN">
              <a:solidFill>
                <a:schemeClr val="tx2"/>
              </a:solidFill>
            </a:endParaRPr>
          </a:p>
          <a:p>
            <a:pPr marL="685800" indent="-685800" eaLnBrk="1" hangingPunct="1">
              <a:buFont typeface="Wingdings" panose="05000000000000000000" pitchFamily="2" charset="2"/>
              <a:buAutoNum type="arabicPeriod"/>
              <a:tabLst>
                <a:tab pos="1149350" algn="l"/>
                <a:tab pos="1995170" algn="l"/>
              </a:tabLst>
            </a:pPr>
            <a:r>
              <a:rPr lang="en-US" altLang="zh-CN"/>
              <a:t>Q</a:t>
            </a:r>
            <a:r>
              <a:rPr lang="en-US" altLang="zh-CN">
                <a:sym typeface="Symbol" panose="05050102010706020507" pitchFamily="2" charset="2"/>
              </a:rPr>
              <a:t></a:t>
            </a:r>
            <a:r>
              <a:rPr lang="en-US" altLang="zh-CN"/>
              <a:t>P</a:t>
            </a:r>
            <a:r>
              <a:rPr lang="en-US" altLang="zh-CN">
                <a:sym typeface="Symbol" panose="05050102010706020507" pitchFamily="2" charset="2"/>
              </a:rPr>
              <a:t></a:t>
            </a:r>
            <a:r>
              <a:rPr lang="en-US" altLang="zh-CN"/>
              <a:t>Q</a:t>
            </a:r>
            <a:endParaRPr lang="en-US" altLang="zh-CN"/>
          </a:p>
          <a:p>
            <a:pPr marL="685800" indent="-685800" eaLnBrk="1" hangingPunct="1">
              <a:buFont typeface="Wingdings" panose="05000000000000000000" pitchFamily="2" charset="2"/>
              <a:buAutoNum type="arabicPeriod"/>
              <a:tabLst>
                <a:tab pos="1149350" algn="l"/>
                <a:tab pos="1995170" algn="l"/>
              </a:tabLst>
            </a:pPr>
            <a:r>
              <a:rPr lang="en-US" altLang="zh-CN">
                <a:sym typeface="Symbol" panose="05050102010706020507" pitchFamily="2" charset="2"/>
              </a:rPr>
              <a:t></a:t>
            </a:r>
            <a:r>
              <a:rPr lang="en-US" altLang="zh-CN"/>
              <a:t>P</a:t>
            </a:r>
            <a:r>
              <a:rPr lang="en-US" altLang="zh-CN">
                <a:sym typeface="Symbol" panose="05050102010706020507" pitchFamily="2" charset="2"/>
              </a:rPr>
              <a:t></a:t>
            </a:r>
            <a:r>
              <a:rPr lang="en-US" altLang="zh-CN"/>
              <a:t>(P</a:t>
            </a:r>
            <a:r>
              <a:rPr lang="en-US" altLang="zh-CN">
                <a:sym typeface="Symbol" panose="05050102010706020507" pitchFamily="2" charset="2"/>
              </a:rPr>
              <a:t></a:t>
            </a:r>
            <a:r>
              <a:rPr lang="en-US" altLang="zh-CN"/>
              <a:t>Q)</a:t>
            </a:r>
            <a:endParaRPr lang="en-US" altLang="zh-CN"/>
          </a:p>
          <a:p>
            <a:pPr marL="685800" indent="-685800" eaLnBrk="1" hangingPunct="1">
              <a:buFont typeface="Wingdings" panose="05000000000000000000" pitchFamily="2" charset="2"/>
              <a:buAutoNum type="arabicPeriod"/>
              <a:tabLst>
                <a:tab pos="1149350" algn="l"/>
                <a:tab pos="1995170" algn="l"/>
              </a:tabLst>
            </a:pPr>
            <a:r>
              <a:rPr lang="en-US" altLang="zh-CN"/>
              <a:t>Q</a:t>
            </a:r>
            <a:r>
              <a:rPr lang="en-US" altLang="zh-CN">
                <a:sym typeface="Symbol" panose="05050102010706020507" pitchFamily="2" charset="2"/>
              </a:rPr>
              <a:t></a:t>
            </a:r>
            <a:r>
              <a:rPr lang="en-US" altLang="zh-CN"/>
              <a:t>(P</a:t>
            </a:r>
            <a:r>
              <a:rPr lang="en-US" altLang="zh-CN">
                <a:sym typeface="Symbol" panose="05050102010706020507" pitchFamily="2" charset="2"/>
              </a:rPr>
              <a:t></a:t>
            </a:r>
            <a:r>
              <a:rPr lang="en-US" altLang="zh-CN"/>
              <a:t>Q)</a:t>
            </a:r>
            <a:endParaRPr lang="en-US" altLang="zh-CN"/>
          </a:p>
          <a:p>
            <a:pPr marL="685800" indent="-685800" eaLnBrk="1" hangingPunct="1">
              <a:buFont typeface="Wingdings" panose="05000000000000000000" pitchFamily="2" charset="2"/>
              <a:buAutoNum type="arabicPeriod"/>
              <a:tabLst>
                <a:tab pos="1149350" algn="l"/>
                <a:tab pos="1995170" algn="l"/>
              </a:tabLst>
            </a:pPr>
            <a:r>
              <a:rPr lang="en-US" altLang="zh-CN">
                <a:sym typeface="Symbol" panose="05050102010706020507" pitchFamily="2" charset="2"/>
              </a:rPr>
              <a:t></a:t>
            </a:r>
            <a:r>
              <a:rPr lang="en-US" altLang="zh-CN"/>
              <a:t>(P</a:t>
            </a:r>
            <a:r>
              <a:rPr lang="en-US" altLang="zh-CN">
                <a:sym typeface="Symbol" panose="05050102010706020507" pitchFamily="2" charset="2"/>
              </a:rPr>
              <a:t></a:t>
            </a:r>
            <a:r>
              <a:rPr lang="en-US" altLang="zh-CN"/>
              <a:t>Q)</a:t>
            </a:r>
            <a:r>
              <a:rPr lang="en-US" altLang="zh-CN">
                <a:sym typeface="Symbol" panose="05050102010706020507" pitchFamily="2" charset="2"/>
              </a:rPr>
              <a:t></a:t>
            </a:r>
            <a:r>
              <a:rPr lang="en-US" altLang="zh-CN"/>
              <a:t>P</a:t>
            </a:r>
            <a:endParaRPr lang="en-US" altLang="zh-CN"/>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52400" y="139700"/>
            <a:ext cx="7772400" cy="1155700"/>
          </a:xfrm>
        </p:spPr>
        <p:txBody>
          <a:bodyPr/>
          <a:lstStyle/>
          <a:p>
            <a:pPr eaLnBrk="1" hangingPunct="1"/>
            <a:r>
              <a:rPr lang="en-US" altLang="zh-CN" sz="3600" b="1">
                <a:latin typeface="Times New Roman" panose="02020603050405020304" pitchFamily="18" charset="0"/>
              </a:rPr>
              <a:t>2 </a:t>
            </a:r>
            <a:r>
              <a:rPr lang="zh-CN" altLang="en-US" sz="3600" b="1">
                <a:latin typeface="Times New Roman" panose="02020603050405020304" pitchFamily="18" charset="0"/>
              </a:rPr>
              <a:t>逻辑联结词 </a:t>
            </a:r>
            <a:br>
              <a:rPr lang="en-US" altLang="zh-CN" sz="3600" b="1">
                <a:latin typeface="Times New Roman" panose="02020603050405020304" pitchFamily="18" charset="0"/>
              </a:rPr>
            </a:br>
            <a:r>
              <a:rPr lang="zh-CN" altLang="en-US" sz="3300" b="1">
                <a:latin typeface="Times New Roman" panose="02020603050405020304" pitchFamily="18" charset="0"/>
              </a:rPr>
              <a:t>定义</a:t>
            </a:r>
            <a:r>
              <a:rPr lang="en-US" altLang="zh-CN" sz="3300" b="1">
                <a:latin typeface="Times New Roman" panose="02020603050405020304" pitchFamily="18" charset="0"/>
              </a:rPr>
              <a:t>3</a:t>
            </a:r>
            <a:r>
              <a:rPr lang="zh-CN" altLang="en-US" sz="3300" b="1">
                <a:latin typeface="Times New Roman" panose="02020603050405020304" pitchFamily="18" charset="0"/>
              </a:rPr>
              <a:t>.1.1  否定</a:t>
            </a:r>
            <a:endParaRPr lang="zh-CN" altLang="en-US" sz="3300" b="1">
              <a:latin typeface="Times New Roman" panose="02020603050405020304" pitchFamily="18" charset="0"/>
            </a:endParaRPr>
          </a:p>
        </p:txBody>
      </p:sp>
      <p:sp>
        <p:nvSpPr>
          <p:cNvPr id="19459" name="Rectangle 3"/>
          <p:cNvSpPr>
            <a:spLocks noGrp="1" noChangeArrowheads="1"/>
          </p:cNvSpPr>
          <p:nvPr>
            <p:ph type="body" idx="1"/>
          </p:nvPr>
        </p:nvSpPr>
        <p:spPr>
          <a:xfrm>
            <a:off x="468313" y="1557338"/>
            <a:ext cx="8207375" cy="5300662"/>
          </a:xfrm>
        </p:spPr>
        <p:txBody>
          <a:bodyPr/>
          <a:lstStyle/>
          <a:p>
            <a:pPr eaLnBrk="1" hangingPunct="1"/>
            <a:r>
              <a:rPr lang="zh-CN" altLang="en-US" sz="3300" dirty="0"/>
              <a:t>设</a:t>
            </a:r>
            <a:r>
              <a:rPr lang="en-US" altLang="zh-CN" sz="3300" dirty="0"/>
              <a:t>P</a:t>
            </a:r>
            <a:r>
              <a:rPr lang="zh-CN" altLang="en-US" sz="3300" dirty="0"/>
              <a:t>是一个命题，命题 “</a:t>
            </a:r>
            <a:r>
              <a:rPr lang="en-US" altLang="zh-CN" sz="3300" dirty="0"/>
              <a:t>P</a:t>
            </a:r>
            <a:r>
              <a:rPr lang="zh-CN" altLang="en-US" sz="3300" dirty="0"/>
              <a:t>是不对的”称为</a:t>
            </a:r>
            <a:r>
              <a:rPr lang="en-US" altLang="zh-CN" sz="3300" dirty="0"/>
              <a:t>P</a:t>
            </a:r>
            <a:r>
              <a:rPr lang="zh-CN" altLang="en-US" sz="3300" dirty="0"/>
              <a:t>的</a:t>
            </a:r>
            <a:r>
              <a:rPr lang="zh-CN" altLang="en-US" sz="3300" dirty="0">
                <a:solidFill>
                  <a:srgbClr val="FFC000"/>
                </a:solidFill>
              </a:rPr>
              <a:t>否定</a:t>
            </a:r>
            <a:r>
              <a:rPr lang="zh-CN" altLang="en-US" sz="3300" dirty="0"/>
              <a:t>，记以</a:t>
            </a:r>
            <a:r>
              <a:rPr lang="zh-CN" altLang="en-US" sz="3300" dirty="0">
                <a:solidFill>
                  <a:schemeClr val="tx2"/>
                </a:solidFill>
                <a:sym typeface="Symbol" panose="05050102010706020507" pitchFamily="2" charset="2"/>
              </a:rPr>
              <a:t></a:t>
            </a:r>
            <a:r>
              <a:rPr lang="en-US" altLang="zh-CN" sz="3300" dirty="0">
                <a:solidFill>
                  <a:schemeClr val="tx2"/>
                </a:solidFill>
              </a:rPr>
              <a:t>P</a:t>
            </a:r>
            <a:r>
              <a:rPr lang="en-US" altLang="zh-CN" sz="3300" dirty="0"/>
              <a:t>，</a:t>
            </a:r>
            <a:r>
              <a:rPr lang="zh-CN" altLang="en-US" sz="3300" dirty="0"/>
              <a:t>读作</a:t>
            </a:r>
            <a:r>
              <a:rPr lang="zh-CN" altLang="en-US" sz="3300" dirty="0">
                <a:solidFill>
                  <a:schemeClr val="tx2"/>
                </a:solidFill>
              </a:rPr>
              <a:t>非</a:t>
            </a:r>
            <a:r>
              <a:rPr lang="en-US" altLang="zh-CN" sz="3300" dirty="0">
                <a:solidFill>
                  <a:schemeClr val="tx2"/>
                </a:solidFill>
              </a:rPr>
              <a:t>P</a:t>
            </a:r>
            <a:r>
              <a:rPr lang="en-US" altLang="zh-CN" sz="3300" dirty="0"/>
              <a:t>。</a:t>
            </a:r>
            <a:endParaRPr lang="en-US" altLang="zh-CN" sz="3300" dirty="0"/>
          </a:p>
          <a:p>
            <a:pPr eaLnBrk="1" hangingPunct="1">
              <a:buFont typeface="Wingdings" panose="05000000000000000000" pitchFamily="2" charset="2"/>
              <a:buNone/>
            </a:pPr>
            <a:r>
              <a:rPr lang="zh-CN" altLang="en-US" sz="3300" dirty="0">
                <a:sym typeface="Symbol" panose="05050102010706020507" pitchFamily="2" charset="2"/>
              </a:rPr>
              <a:t>真值规定：</a:t>
            </a:r>
            <a:r>
              <a:rPr lang="en-US" altLang="zh-CN" sz="3300" dirty="0"/>
              <a:t>P</a:t>
            </a:r>
            <a:r>
              <a:rPr lang="zh-CN" altLang="en-US" sz="3300" dirty="0"/>
              <a:t>是真的当且仅当</a:t>
            </a:r>
            <a:r>
              <a:rPr lang="en-US" altLang="zh-CN" sz="3300" dirty="0"/>
              <a:t>P</a:t>
            </a:r>
            <a:r>
              <a:rPr lang="zh-CN" altLang="en-US" sz="3300" dirty="0"/>
              <a:t>是假的。</a:t>
            </a:r>
            <a:endParaRPr lang="zh-CN" altLang="en-US" sz="3300" dirty="0"/>
          </a:p>
          <a:p>
            <a:pPr eaLnBrk="1" hangingPunct="1">
              <a:spcBef>
                <a:spcPct val="90000"/>
              </a:spcBef>
            </a:pPr>
            <a:r>
              <a:rPr lang="zh-CN" altLang="en-US" sz="3300" dirty="0"/>
              <a:t>例</a:t>
            </a:r>
            <a:r>
              <a:rPr lang="en-US" altLang="zh-CN" sz="3300" dirty="0"/>
              <a:t>.</a:t>
            </a:r>
            <a:br>
              <a:rPr lang="en-US" altLang="zh-CN" sz="3300" dirty="0"/>
            </a:br>
            <a:r>
              <a:rPr lang="en-US" altLang="zh-CN" sz="3300" dirty="0"/>
              <a:t>P：</a:t>
            </a:r>
            <a:r>
              <a:rPr lang="zh-CN" altLang="en-US" sz="3300" dirty="0"/>
              <a:t>吉大是中国最大的大学。</a:t>
            </a:r>
            <a:endParaRPr lang="zh-CN" altLang="en-US" sz="3300" dirty="0"/>
          </a:p>
          <a:p>
            <a:pPr eaLnBrk="1" hangingPunct="1">
              <a:buFont typeface="Wingdings" panose="05000000000000000000" pitchFamily="2" charset="2"/>
              <a:buNone/>
            </a:pPr>
            <a:r>
              <a:rPr lang="zh-CN" altLang="en-US" sz="3300" dirty="0">
                <a:sym typeface="Symbol" panose="05050102010706020507" pitchFamily="2" charset="2"/>
              </a:rPr>
              <a:t></a:t>
            </a:r>
            <a:r>
              <a:rPr lang="en-US" altLang="zh-CN" sz="3300" dirty="0"/>
              <a:t>P：</a:t>
            </a:r>
            <a:r>
              <a:rPr lang="zh-CN" altLang="en-US" sz="3300" dirty="0"/>
              <a:t>吉大不是中国最大的大学。</a:t>
            </a:r>
            <a:endParaRPr lang="zh-CN" altLang="en-US" sz="3300" dirty="0"/>
          </a:p>
          <a:p>
            <a:pPr eaLnBrk="1" hangingPunct="1">
              <a:buFont typeface="Wingdings" panose="05000000000000000000" pitchFamily="2" charset="2"/>
              <a:buNone/>
            </a:pPr>
            <a:r>
              <a:rPr lang="zh-CN" altLang="en-US" sz="3300" dirty="0"/>
              <a:t>   </a:t>
            </a:r>
            <a:r>
              <a:rPr lang="en-US" altLang="zh-CN" sz="3300" dirty="0"/>
              <a:t>Q</a:t>
            </a:r>
            <a:r>
              <a:rPr lang="zh-CN" altLang="en-US" sz="3300" dirty="0"/>
              <a:t>：张三是好人</a:t>
            </a:r>
            <a:endParaRPr lang="en-US" altLang="zh-CN" sz="3300" dirty="0"/>
          </a:p>
          <a:p>
            <a:pPr eaLnBrk="1" hangingPunct="1">
              <a:buFont typeface="Wingdings" panose="05000000000000000000" pitchFamily="2" charset="2"/>
              <a:buNone/>
            </a:pPr>
            <a:r>
              <a:rPr lang="zh-CN" altLang="en-US" sz="3300" dirty="0">
                <a:sym typeface="Symbol" panose="05050102010706020507" pitchFamily="2" charset="2"/>
              </a:rPr>
              <a:t> </a:t>
            </a:r>
            <a:r>
              <a:rPr lang="en-US" altLang="zh-CN" sz="3300" dirty="0"/>
              <a:t>Q ：</a:t>
            </a:r>
            <a:r>
              <a:rPr lang="zh-CN" altLang="en-US" sz="3300" dirty="0"/>
              <a:t>张三不是好人</a:t>
            </a:r>
            <a:endParaRPr lang="zh-CN" altLang="en-US" sz="33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 calcmode="lin" valueType="num">
                                      <p:cBhvr additive="base">
                                        <p:cTn id="7"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anim calcmode="lin" valueType="num">
                                      <p:cBhvr additive="base">
                                        <p:cTn id="11"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anim calcmode="lin" valueType="num">
                                      <p:cBhvr additive="base">
                                        <p:cTn id="15"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anim calcmode="lin" valueType="num">
                                      <p:cBhvr additive="base">
                                        <p:cTn id="19"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468313" y="333375"/>
            <a:ext cx="7772400" cy="706438"/>
          </a:xfrm>
        </p:spPr>
        <p:txBody>
          <a:bodyPr/>
          <a:lstStyle/>
          <a:p>
            <a:pPr eaLnBrk="1" hangingPunct="1"/>
            <a:r>
              <a:rPr lang="zh-CN" altLang="en-US" sz="4000" b="1">
                <a:latin typeface="宋体" panose="02010600030101010101" pitchFamily="2" charset="-122"/>
              </a:rPr>
              <a:t>基本蕴涵式</a:t>
            </a:r>
            <a:r>
              <a:rPr lang="zh-CN" altLang="en-US" sz="4000" b="1">
                <a:latin typeface="Times New Roman" panose="02020603050405020304" pitchFamily="18" charset="0"/>
              </a:rPr>
              <a:t> </a:t>
            </a:r>
            <a:endParaRPr lang="zh-CN" altLang="en-US" sz="4000" b="1">
              <a:latin typeface="Times New Roman" panose="02020603050405020304" pitchFamily="18" charset="0"/>
            </a:endParaRPr>
          </a:p>
        </p:txBody>
      </p:sp>
      <p:sp>
        <p:nvSpPr>
          <p:cNvPr id="141314" name="Rectangle 3"/>
          <p:cNvSpPr>
            <a:spLocks noGrp="1" noChangeArrowheads="1"/>
          </p:cNvSpPr>
          <p:nvPr>
            <p:ph type="body" idx="1"/>
          </p:nvPr>
        </p:nvSpPr>
        <p:spPr>
          <a:xfrm>
            <a:off x="468313" y="1143000"/>
            <a:ext cx="8351837" cy="5500688"/>
          </a:xfrm>
        </p:spPr>
        <p:txBody>
          <a:bodyPr/>
          <a:lstStyle/>
          <a:p>
            <a:pPr marL="862330" indent="-862330" eaLnBrk="1" hangingPunct="1">
              <a:buFont typeface="Wingdings" panose="05000000000000000000" pitchFamily="2" charset="2"/>
              <a:buAutoNum type="arabicPeriod" startAt="8"/>
              <a:tabLst>
                <a:tab pos="1149350" algn="l"/>
                <a:tab pos="1995170" algn="l"/>
              </a:tabLst>
            </a:pPr>
            <a:r>
              <a:rPr lang="en-US" altLang="zh-CN">
                <a:sym typeface="Symbol" panose="05050102010706020507" pitchFamily="2" charset="2"/>
              </a:rPr>
              <a:t></a:t>
            </a:r>
            <a:r>
              <a:rPr lang="en-US" altLang="zh-CN"/>
              <a:t>(P</a:t>
            </a:r>
            <a:r>
              <a:rPr lang="en-US" altLang="zh-CN">
                <a:sym typeface="Symbol" panose="05050102010706020507" pitchFamily="2" charset="2"/>
              </a:rPr>
              <a:t></a:t>
            </a:r>
            <a:r>
              <a:rPr lang="en-US" altLang="zh-CN"/>
              <a:t>Q)</a:t>
            </a:r>
            <a:r>
              <a:rPr lang="en-US" altLang="zh-CN">
                <a:sym typeface="Symbol" panose="05050102010706020507" pitchFamily="2" charset="2"/>
              </a:rPr>
              <a:t></a:t>
            </a:r>
            <a:r>
              <a:rPr lang="en-US" altLang="zh-CN"/>
              <a:t>Q</a:t>
            </a:r>
            <a:endParaRPr lang="en-US" altLang="zh-CN"/>
          </a:p>
          <a:p>
            <a:pPr marL="862330" indent="-862330" eaLnBrk="1" hangingPunct="1">
              <a:buFont typeface="Wingdings" panose="05000000000000000000" pitchFamily="2" charset="2"/>
              <a:buAutoNum type="arabicPeriod" startAt="8"/>
              <a:tabLst>
                <a:tab pos="1149350" algn="l"/>
                <a:tab pos="1995170" algn="l"/>
              </a:tabLst>
            </a:pPr>
            <a:r>
              <a:rPr lang="en-US" altLang="zh-CN">
                <a:solidFill>
                  <a:schemeClr val="tx2"/>
                </a:solidFill>
              </a:rPr>
              <a:t>P，Q</a:t>
            </a:r>
            <a:r>
              <a:rPr lang="en-US" altLang="zh-CN">
                <a:solidFill>
                  <a:schemeClr val="tx2"/>
                </a:solidFill>
                <a:sym typeface="Symbol" panose="05050102010706020507" pitchFamily="2" charset="2"/>
              </a:rPr>
              <a:t></a:t>
            </a:r>
            <a:r>
              <a:rPr lang="en-US" altLang="zh-CN">
                <a:solidFill>
                  <a:schemeClr val="tx2"/>
                </a:solidFill>
              </a:rPr>
              <a:t>P</a:t>
            </a:r>
            <a:r>
              <a:rPr lang="en-US" altLang="zh-CN">
                <a:solidFill>
                  <a:schemeClr val="tx2"/>
                </a:solidFill>
                <a:sym typeface="Symbol" panose="05050102010706020507" pitchFamily="2" charset="2"/>
              </a:rPr>
              <a:t></a:t>
            </a:r>
            <a:r>
              <a:rPr lang="en-US" altLang="zh-CN">
                <a:solidFill>
                  <a:schemeClr val="tx2"/>
                </a:solidFill>
              </a:rPr>
              <a:t>Q</a:t>
            </a:r>
            <a:endParaRPr lang="en-US" altLang="zh-CN">
              <a:solidFill>
                <a:schemeClr val="tx2"/>
              </a:solidFill>
            </a:endParaRPr>
          </a:p>
          <a:p>
            <a:pPr marL="862330" indent="-862330" eaLnBrk="1" hangingPunct="1">
              <a:buFont typeface="Wingdings" panose="05000000000000000000" pitchFamily="2" charset="2"/>
              <a:buAutoNum type="arabicPeriod" startAt="8"/>
              <a:tabLst>
                <a:tab pos="1149350" algn="l"/>
                <a:tab pos="1995170" algn="l"/>
              </a:tabLst>
            </a:pPr>
            <a:r>
              <a:rPr lang="en-US" altLang="zh-CN">
                <a:sym typeface="Symbol" panose="05050102010706020507" pitchFamily="2" charset="2"/>
              </a:rPr>
              <a:t></a:t>
            </a:r>
            <a:r>
              <a:rPr lang="en-US" altLang="zh-CN"/>
              <a:t>P，P</a:t>
            </a:r>
            <a:r>
              <a:rPr lang="en-US" altLang="zh-CN">
                <a:sym typeface="Symbol" panose="05050102010706020507" pitchFamily="2" charset="2"/>
              </a:rPr>
              <a:t></a:t>
            </a:r>
            <a:r>
              <a:rPr lang="en-US" altLang="zh-CN"/>
              <a:t>Q</a:t>
            </a:r>
            <a:r>
              <a:rPr lang="en-US" altLang="zh-CN">
                <a:sym typeface="Symbol" panose="05050102010706020507" pitchFamily="2" charset="2"/>
              </a:rPr>
              <a:t></a:t>
            </a:r>
            <a:r>
              <a:rPr lang="en-US" altLang="zh-CN"/>
              <a:t>Q</a:t>
            </a:r>
            <a:endParaRPr lang="en-US" altLang="zh-CN"/>
          </a:p>
          <a:p>
            <a:pPr marL="862330" indent="-862330" eaLnBrk="1" hangingPunct="1">
              <a:buFont typeface="Wingdings" panose="05000000000000000000" pitchFamily="2" charset="2"/>
              <a:buAutoNum type="arabicPeriod" startAt="8"/>
              <a:tabLst>
                <a:tab pos="1149350" algn="l"/>
                <a:tab pos="1995170" algn="l"/>
              </a:tabLst>
            </a:pPr>
            <a:r>
              <a:rPr lang="en-US" altLang="zh-CN">
                <a:solidFill>
                  <a:schemeClr val="tx2"/>
                </a:solidFill>
              </a:rPr>
              <a:t>P，P</a:t>
            </a:r>
            <a:r>
              <a:rPr lang="en-US" altLang="zh-CN">
                <a:solidFill>
                  <a:schemeClr val="tx2"/>
                </a:solidFill>
                <a:sym typeface="Symbol" panose="05050102010706020507" pitchFamily="2" charset="2"/>
              </a:rPr>
              <a:t></a:t>
            </a:r>
            <a:r>
              <a:rPr lang="en-US" altLang="zh-CN">
                <a:solidFill>
                  <a:schemeClr val="tx2"/>
                </a:solidFill>
              </a:rPr>
              <a:t>Q</a:t>
            </a:r>
            <a:r>
              <a:rPr lang="en-US" altLang="zh-CN">
                <a:solidFill>
                  <a:schemeClr val="tx2"/>
                </a:solidFill>
                <a:sym typeface="Symbol" panose="05050102010706020507" pitchFamily="2" charset="2"/>
              </a:rPr>
              <a:t></a:t>
            </a:r>
            <a:r>
              <a:rPr lang="en-US" altLang="zh-CN">
                <a:solidFill>
                  <a:schemeClr val="tx2"/>
                </a:solidFill>
              </a:rPr>
              <a:t>Q</a:t>
            </a:r>
            <a:endParaRPr lang="en-US" altLang="zh-CN">
              <a:solidFill>
                <a:schemeClr val="tx2"/>
              </a:solidFill>
            </a:endParaRPr>
          </a:p>
          <a:p>
            <a:pPr marL="862330" indent="-862330" eaLnBrk="1" hangingPunct="1">
              <a:buFont typeface="Wingdings" panose="05000000000000000000" pitchFamily="2" charset="2"/>
              <a:buAutoNum type="arabicPeriod" startAt="8"/>
              <a:tabLst>
                <a:tab pos="1149350" algn="l"/>
                <a:tab pos="1995170" algn="l"/>
              </a:tabLst>
            </a:pPr>
            <a:r>
              <a:rPr lang="en-US" altLang="zh-CN">
                <a:sym typeface="Symbol" panose="05050102010706020507" pitchFamily="2" charset="2"/>
              </a:rPr>
              <a:t></a:t>
            </a:r>
            <a:r>
              <a:rPr lang="en-US" altLang="zh-CN"/>
              <a:t>Q，P</a:t>
            </a:r>
            <a:r>
              <a:rPr lang="en-US" altLang="zh-CN">
                <a:sym typeface="Symbol" panose="05050102010706020507" pitchFamily="2" charset="2"/>
              </a:rPr>
              <a:t></a:t>
            </a:r>
            <a:r>
              <a:rPr lang="en-US" altLang="zh-CN"/>
              <a:t>Q</a:t>
            </a:r>
            <a:r>
              <a:rPr lang="en-US" altLang="zh-CN">
                <a:sym typeface="Symbol" panose="05050102010706020507" pitchFamily="2" charset="2"/>
              </a:rPr>
              <a:t></a:t>
            </a:r>
            <a:r>
              <a:rPr lang="en-US" altLang="zh-CN"/>
              <a:t>P</a:t>
            </a:r>
            <a:endParaRPr lang="en-US" altLang="zh-CN"/>
          </a:p>
          <a:p>
            <a:pPr marL="862330" indent="-862330" eaLnBrk="1" hangingPunct="1">
              <a:buFont typeface="Wingdings" panose="05000000000000000000" pitchFamily="2" charset="2"/>
              <a:buAutoNum type="arabicPeriod" startAt="8"/>
              <a:tabLst>
                <a:tab pos="1149350" algn="l"/>
                <a:tab pos="1995170" algn="l"/>
              </a:tabLst>
            </a:pPr>
            <a:r>
              <a:rPr lang="en-US" altLang="zh-CN">
                <a:solidFill>
                  <a:schemeClr val="tx2"/>
                </a:solidFill>
              </a:rPr>
              <a:t>P</a:t>
            </a:r>
            <a:r>
              <a:rPr lang="en-US" altLang="zh-CN">
                <a:solidFill>
                  <a:schemeClr val="tx2"/>
                </a:solidFill>
                <a:sym typeface="Symbol" panose="05050102010706020507" pitchFamily="2" charset="2"/>
              </a:rPr>
              <a:t></a:t>
            </a:r>
            <a:r>
              <a:rPr lang="en-US" altLang="zh-CN">
                <a:solidFill>
                  <a:schemeClr val="tx2"/>
                </a:solidFill>
              </a:rPr>
              <a:t>Q，Q</a:t>
            </a:r>
            <a:r>
              <a:rPr lang="en-US" altLang="zh-CN">
                <a:solidFill>
                  <a:schemeClr val="tx2"/>
                </a:solidFill>
                <a:sym typeface="Symbol" panose="05050102010706020507" pitchFamily="2" charset="2"/>
              </a:rPr>
              <a:t></a:t>
            </a:r>
            <a:r>
              <a:rPr lang="en-US" altLang="zh-CN">
                <a:solidFill>
                  <a:schemeClr val="tx2"/>
                </a:solidFill>
              </a:rPr>
              <a:t>R</a:t>
            </a:r>
            <a:r>
              <a:rPr lang="en-US" altLang="zh-CN">
                <a:solidFill>
                  <a:schemeClr val="tx2"/>
                </a:solidFill>
                <a:sym typeface="Symbol" panose="05050102010706020507" pitchFamily="2" charset="2"/>
              </a:rPr>
              <a:t></a:t>
            </a:r>
            <a:r>
              <a:rPr lang="en-US" altLang="zh-CN">
                <a:solidFill>
                  <a:schemeClr val="tx2"/>
                </a:solidFill>
              </a:rPr>
              <a:t>P</a:t>
            </a:r>
            <a:r>
              <a:rPr lang="en-US" altLang="zh-CN">
                <a:solidFill>
                  <a:schemeClr val="tx2"/>
                </a:solidFill>
                <a:sym typeface="Symbol" panose="05050102010706020507" pitchFamily="2" charset="2"/>
              </a:rPr>
              <a:t></a:t>
            </a:r>
            <a:r>
              <a:rPr lang="en-US" altLang="zh-CN">
                <a:solidFill>
                  <a:schemeClr val="tx2"/>
                </a:solidFill>
              </a:rPr>
              <a:t>R</a:t>
            </a:r>
            <a:endParaRPr lang="en-US" altLang="zh-CN">
              <a:solidFill>
                <a:schemeClr val="tx2"/>
              </a:solidFill>
            </a:endParaRPr>
          </a:p>
          <a:p>
            <a:pPr marL="862330" indent="-862330" eaLnBrk="1" hangingPunct="1">
              <a:buFont typeface="Wingdings" panose="05000000000000000000" pitchFamily="2" charset="2"/>
              <a:buAutoNum type="arabicPeriod" startAt="8"/>
              <a:tabLst>
                <a:tab pos="1149350" algn="l"/>
                <a:tab pos="1995170" algn="l"/>
              </a:tabLst>
            </a:pPr>
            <a:r>
              <a:rPr lang="en-US" altLang="zh-CN">
                <a:solidFill>
                  <a:schemeClr val="tx2"/>
                </a:solidFill>
              </a:rPr>
              <a:t>P</a:t>
            </a:r>
            <a:r>
              <a:rPr lang="en-US" altLang="zh-CN">
                <a:solidFill>
                  <a:schemeClr val="tx2"/>
                </a:solidFill>
                <a:sym typeface="Symbol" panose="05050102010706020507" pitchFamily="2" charset="2"/>
              </a:rPr>
              <a:t></a:t>
            </a:r>
            <a:r>
              <a:rPr lang="en-US" altLang="zh-CN">
                <a:solidFill>
                  <a:schemeClr val="tx2"/>
                </a:solidFill>
              </a:rPr>
              <a:t>Q</a:t>
            </a:r>
            <a:r>
              <a:rPr lang="en-US" altLang="zh-CN">
                <a:solidFill>
                  <a:schemeClr val="tx2"/>
                </a:solidFill>
                <a:latin typeface="宋体" panose="02010600030101010101" pitchFamily="2" charset="-122"/>
              </a:rPr>
              <a:t>，</a:t>
            </a:r>
            <a:r>
              <a:rPr lang="en-US" altLang="zh-CN">
                <a:solidFill>
                  <a:schemeClr val="tx2"/>
                </a:solidFill>
              </a:rPr>
              <a:t>P</a:t>
            </a:r>
            <a:r>
              <a:rPr lang="en-US" altLang="zh-CN">
                <a:solidFill>
                  <a:schemeClr val="tx2"/>
                </a:solidFill>
                <a:sym typeface="Symbol" panose="05050102010706020507" pitchFamily="2" charset="2"/>
              </a:rPr>
              <a:t></a:t>
            </a:r>
            <a:r>
              <a:rPr lang="en-US" altLang="zh-CN">
                <a:solidFill>
                  <a:schemeClr val="tx2"/>
                </a:solidFill>
              </a:rPr>
              <a:t>R</a:t>
            </a:r>
            <a:r>
              <a:rPr lang="en-US" altLang="zh-CN">
                <a:solidFill>
                  <a:schemeClr val="tx2"/>
                </a:solidFill>
                <a:latin typeface="宋体" panose="02010600030101010101" pitchFamily="2" charset="-122"/>
              </a:rPr>
              <a:t>，</a:t>
            </a:r>
            <a:r>
              <a:rPr lang="en-US" altLang="zh-CN">
                <a:solidFill>
                  <a:schemeClr val="tx2"/>
                </a:solidFill>
              </a:rPr>
              <a:t>Q</a:t>
            </a:r>
            <a:r>
              <a:rPr lang="en-US" altLang="zh-CN">
                <a:solidFill>
                  <a:schemeClr val="tx2"/>
                </a:solidFill>
                <a:sym typeface="Symbol" panose="05050102010706020507" pitchFamily="2" charset="2"/>
              </a:rPr>
              <a:t></a:t>
            </a:r>
            <a:r>
              <a:rPr lang="en-US" altLang="zh-CN">
                <a:solidFill>
                  <a:schemeClr val="tx2"/>
                </a:solidFill>
              </a:rPr>
              <a:t>R</a:t>
            </a:r>
            <a:r>
              <a:rPr lang="en-US" altLang="zh-CN">
                <a:solidFill>
                  <a:schemeClr val="tx2"/>
                </a:solidFill>
                <a:sym typeface="Symbol" panose="05050102010706020507" pitchFamily="2" charset="2"/>
              </a:rPr>
              <a:t></a:t>
            </a:r>
            <a:r>
              <a:rPr lang="en-US" altLang="zh-CN">
                <a:solidFill>
                  <a:schemeClr val="tx2"/>
                </a:solidFill>
              </a:rPr>
              <a:t>R</a:t>
            </a:r>
            <a:endParaRPr lang="en-US" altLang="zh-CN">
              <a:solidFill>
                <a:schemeClr val="tx2"/>
              </a:solidFill>
            </a:endParaRPr>
          </a:p>
          <a:p>
            <a:pPr marL="862330" indent="-862330" eaLnBrk="1" hangingPunct="1">
              <a:buFont typeface="Wingdings" panose="05000000000000000000" pitchFamily="2" charset="2"/>
              <a:buNone/>
              <a:tabLst>
                <a:tab pos="1149350" algn="l"/>
                <a:tab pos="1995170" algn="l"/>
              </a:tabLst>
            </a:pPr>
            <a:r>
              <a:rPr lang="en-US" altLang="zh-CN">
                <a:solidFill>
                  <a:schemeClr val="tx2"/>
                </a:solidFill>
              </a:rPr>
              <a:t>                                                                    </a:t>
            </a:r>
            <a:r>
              <a:rPr lang="en-US" altLang="zh-CN" sz="2000">
                <a:solidFill>
                  <a:srgbClr val="FFFF00"/>
                </a:solidFill>
              </a:rPr>
              <a:t> </a:t>
            </a:r>
            <a:endParaRPr lang="en-US" altLang="zh-CN" sz="2000">
              <a:solidFill>
                <a:srgbClr val="FFFF00"/>
              </a:solidFill>
            </a:endParaRPr>
          </a:p>
          <a:p>
            <a:pPr marL="862330" indent="-862330" eaLnBrk="1" hangingPunct="1">
              <a:buFont typeface="Wingdings" panose="05000000000000000000" pitchFamily="2" charset="2"/>
              <a:buAutoNum type="arabicPeriod" startAt="8"/>
              <a:tabLst>
                <a:tab pos="1149350" algn="l"/>
                <a:tab pos="1995170" algn="l"/>
              </a:tabLst>
            </a:pPr>
            <a:endParaRPr lang="en-US" altLang="zh-CN"/>
          </a:p>
          <a:p>
            <a:pPr marL="862330" indent="-862330" eaLnBrk="1" hangingPunct="1">
              <a:buFont typeface="Wingdings" panose="05000000000000000000" pitchFamily="2" charset="2"/>
              <a:buAutoNum type="arabicPeriod" startAt="8"/>
              <a:tabLst>
                <a:tab pos="1149350" algn="l"/>
                <a:tab pos="1995170" algn="l"/>
              </a:tabLst>
            </a:pPr>
            <a:endParaRPr lang="en-US" altLang="zh-CN"/>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3"/>
          <p:cNvSpPr>
            <a:spLocks noGrp="1" noChangeArrowheads="1"/>
          </p:cNvSpPr>
          <p:nvPr>
            <p:ph type="body" idx="1"/>
          </p:nvPr>
        </p:nvSpPr>
        <p:spPr>
          <a:xfrm>
            <a:off x="323850" y="1052513"/>
            <a:ext cx="8596313" cy="5400675"/>
          </a:xfrm>
        </p:spPr>
        <p:txBody>
          <a:bodyPr/>
          <a:lstStyle/>
          <a:p>
            <a:pPr marL="90805" indent="-90805" eaLnBrk="1" hangingPunct="1">
              <a:lnSpc>
                <a:spcPct val="114000"/>
              </a:lnSpc>
              <a:buFont typeface="Wingdings" panose="05000000000000000000" pitchFamily="2" charset="2"/>
              <a:buNone/>
              <a:tabLst>
                <a:tab pos="1149350" algn="l"/>
                <a:tab pos="1995170" algn="l"/>
              </a:tabLst>
            </a:pPr>
            <a:r>
              <a:rPr lang="zh-CN" altLang="en-US" sz="3300" dirty="0"/>
              <a:t>给出两个公式</a:t>
            </a:r>
            <a:r>
              <a:rPr lang="en-US" altLang="zh-CN" sz="3300" dirty="0"/>
              <a:t>G</a:t>
            </a:r>
            <a:r>
              <a:rPr lang="zh-CN" altLang="en-US" sz="3300" dirty="0"/>
              <a:t>，</a:t>
            </a:r>
            <a:r>
              <a:rPr lang="en-US" altLang="zh-CN" sz="3300" dirty="0"/>
              <a:t>H</a:t>
            </a:r>
            <a:r>
              <a:rPr lang="zh-CN" altLang="en-US" sz="3300" dirty="0"/>
              <a:t>，证明</a:t>
            </a:r>
            <a:r>
              <a:rPr lang="en-US" altLang="zh-CN" sz="3300" dirty="0"/>
              <a:t>G</a:t>
            </a:r>
            <a:r>
              <a:rPr lang="zh-CN" altLang="en-US" sz="3300" dirty="0"/>
              <a:t>蕴涵</a:t>
            </a:r>
            <a:r>
              <a:rPr lang="en-US" altLang="zh-CN" sz="3300" dirty="0"/>
              <a:t>H</a:t>
            </a:r>
            <a:r>
              <a:rPr lang="zh-CN" altLang="en-US" sz="3300" dirty="0"/>
              <a:t>。</a:t>
            </a:r>
            <a:endParaRPr lang="zh-CN" altLang="en-US" sz="3300" dirty="0"/>
          </a:p>
          <a:p>
            <a:pPr marL="90805" indent="-90805" eaLnBrk="1" hangingPunct="1">
              <a:lnSpc>
                <a:spcPct val="114000"/>
              </a:lnSpc>
              <a:buFont typeface="Wingdings" panose="05000000000000000000" pitchFamily="2" charset="2"/>
              <a:buChar char="ü"/>
              <a:tabLst>
                <a:tab pos="1149350" algn="l"/>
                <a:tab pos="1995170" algn="l"/>
              </a:tabLst>
            </a:pPr>
            <a:r>
              <a:rPr lang="zh-CN" altLang="en-US" sz="3300" dirty="0"/>
              <a:t>真值表法；</a:t>
            </a:r>
            <a:endParaRPr lang="zh-CN" altLang="en-US" sz="3300" dirty="0"/>
          </a:p>
          <a:p>
            <a:pPr marL="90805" indent="-90805" eaLnBrk="1" hangingPunct="1">
              <a:lnSpc>
                <a:spcPct val="114000"/>
              </a:lnSpc>
              <a:buFont typeface="Wingdings" panose="05000000000000000000" pitchFamily="2" charset="2"/>
              <a:buChar char="ü"/>
              <a:tabLst>
                <a:tab pos="1149350" algn="l"/>
                <a:tab pos="1995170" algn="l"/>
              </a:tabLst>
            </a:pPr>
            <a:r>
              <a:rPr lang="zh-CN" altLang="en-US" sz="3300" dirty="0"/>
              <a:t>证</a:t>
            </a:r>
            <a:r>
              <a:rPr lang="en-US" altLang="zh-CN" sz="3300" dirty="0"/>
              <a:t>G </a:t>
            </a:r>
            <a:r>
              <a:rPr lang="en-US" altLang="zh-CN" sz="3300" dirty="0">
                <a:sym typeface="Symbol" panose="05050102010706020507" pitchFamily="2" charset="2"/>
              </a:rPr>
              <a:t></a:t>
            </a:r>
            <a:r>
              <a:rPr lang="en-US" altLang="zh-CN" sz="3300" dirty="0"/>
              <a:t>H</a:t>
            </a:r>
            <a:r>
              <a:rPr lang="zh-CN" altLang="en-US" sz="3300" dirty="0"/>
              <a:t>是恒真公式；</a:t>
            </a:r>
            <a:endParaRPr lang="zh-CN" altLang="en-US" sz="3300" dirty="0"/>
          </a:p>
          <a:p>
            <a:pPr marL="90805" indent="-90805" eaLnBrk="1" hangingPunct="1">
              <a:lnSpc>
                <a:spcPct val="114000"/>
              </a:lnSpc>
              <a:buFont typeface="Wingdings" panose="05000000000000000000" pitchFamily="2" charset="2"/>
              <a:buChar char="ü"/>
              <a:tabLst>
                <a:tab pos="1149350" algn="l"/>
                <a:tab pos="1995170" algn="l"/>
              </a:tabLst>
            </a:pPr>
            <a:r>
              <a:rPr lang="zh-CN" altLang="en-US" sz="3300" dirty="0"/>
              <a:t>利用一些基本等价式及蕴涵式进行推导；</a:t>
            </a:r>
            <a:endParaRPr lang="zh-CN" altLang="en-US" sz="3300" dirty="0"/>
          </a:p>
          <a:p>
            <a:pPr marL="90805" indent="-90805" eaLnBrk="1" hangingPunct="1">
              <a:lnSpc>
                <a:spcPct val="114000"/>
              </a:lnSpc>
              <a:buFont typeface="Wingdings" panose="05000000000000000000" pitchFamily="2" charset="2"/>
              <a:buChar char="ü"/>
              <a:tabLst>
                <a:tab pos="1149350" algn="l"/>
                <a:tab pos="1995170" algn="l"/>
              </a:tabLst>
            </a:pPr>
            <a:r>
              <a:rPr lang="zh-CN" altLang="en-US" sz="3300" dirty="0"/>
              <a:t>任取解释</a:t>
            </a:r>
            <a:r>
              <a:rPr lang="en-US" altLang="zh-CN" sz="3300" dirty="0"/>
              <a:t>I，</a:t>
            </a:r>
            <a:r>
              <a:rPr lang="zh-CN" altLang="en-US" sz="3300" dirty="0"/>
              <a:t>若</a:t>
            </a:r>
            <a:r>
              <a:rPr lang="en-US" altLang="zh-CN" sz="3300" dirty="0"/>
              <a:t>I</a:t>
            </a:r>
            <a:r>
              <a:rPr lang="zh-CN" altLang="en-US" sz="3300" dirty="0"/>
              <a:t>满足</a:t>
            </a:r>
            <a:r>
              <a:rPr lang="en-US" altLang="zh-CN" sz="3300" dirty="0"/>
              <a:t>G，</a:t>
            </a:r>
            <a:r>
              <a:rPr lang="zh-CN" altLang="en-US" sz="3300" dirty="0"/>
              <a:t>往证</a:t>
            </a:r>
            <a:r>
              <a:rPr lang="en-US" altLang="zh-CN" sz="3300" dirty="0"/>
              <a:t>I</a:t>
            </a:r>
            <a:r>
              <a:rPr lang="zh-CN" altLang="en-US" sz="3300" dirty="0"/>
              <a:t>满足</a:t>
            </a:r>
            <a:r>
              <a:rPr lang="en-US" altLang="zh-CN" sz="3300" dirty="0"/>
              <a:t>H；</a:t>
            </a:r>
            <a:endParaRPr lang="en-US" altLang="zh-CN" sz="3300" dirty="0"/>
          </a:p>
          <a:p>
            <a:pPr marL="90805" indent="-90805" eaLnBrk="1" hangingPunct="1">
              <a:lnSpc>
                <a:spcPct val="114000"/>
              </a:lnSpc>
              <a:buFont typeface="Wingdings" panose="05000000000000000000" pitchFamily="2" charset="2"/>
              <a:buChar char="ü"/>
              <a:tabLst>
                <a:tab pos="1149350" algn="l"/>
                <a:tab pos="1995170" algn="l"/>
              </a:tabLst>
            </a:pPr>
            <a:r>
              <a:rPr lang="zh-CN" altLang="en-US" sz="3300" dirty="0"/>
              <a:t>反证法，设结论假，往证前提假</a:t>
            </a:r>
            <a:endParaRPr lang="zh-CN" altLang="en-US" sz="3300" dirty="0"/>
          </a:p>
          <a:p>
            <a:pPr marL="90805" indent="-90805" eaLnBrk="1" hangingPunct="1">
              <a:lnSpc>
                <a:spcPct val="114000"/>
              </a:lnSpc>
              <a:buFont typeface="Wingdings" panose="05000000000000000000" pitchFamily="2" charset="2"/>
              <a:buNone/>
              <a:tabLst>
                <a:tab pos="1149350" algn="l"/>
                <a:tab pos="1995170" algn="l"/>
              </a:tabLst>
            </a:pPr>
            <a:r>
              <a:rPr lang="en-US" altLang="zh-CN" sz="3300" dirty="0"/>
              <a:t>    (</a:t>
            </a:r>
            <a:r>
              <a:rPr lang="zh-CN" altLang="en-US" sz="3300" dirty="0"/>
              <a:t>即证明</a:t>
            </a:r>
            <a:r>
              <a:rPr lang="en-US" altLang="zh-CN" sz="3300" dirty="0">
                <a:solidFill>
                  <a:schemeClr val="tx2"/>
                </a:solidFill>
                <a:sym typeface="Symbol" panose="05050102010706020507" pitchFamily="2" charset="2"/>
              </a:rPr>
              <a:t></a:t>
            </a:r>
            <a:r>
              <a:rPr lang="en-US" altLang="zh-CN" sz="3300" dirty="0">
                <a:solidFill>
                  <a:schemeClr val="tx2"/>
                </a:solidFill>
              </a:rPr>
              <a:t>H </a:t>
            </a:r>
            <a:r>
              <a:rPr lang="en-US" altLang="zh-CN" sz="3300" dirty="0">
                <a:solidFill>
                  <a:schemeClr val="tx2"/>
                </a:solidFill>
                <a:sym typeface="Symbol" panose="05050102010706020507" pitchFamily="2" charset="2"/>
              </a:rPr>
              <a:t> </a:t>
            </a:r>
            <a:r>
              <a:rPr lang="en-US" altLang="zh-CN" sz="3300" dirty="0">
                <a:solidFill>
                  <a:schemeClr val="tx2"/>
                </a:solidFill>
              </a:rPr>
              <a:t>G</a:t>
            </a:r>
            <a:r>
              <a:rPr lang="en-US" altLang="zh-CN" sz="3300" dirty="0"/>
              <a:t>)</a:t>
            </a:r>
            <a:r>
              <a:rPr lang="zh-CN" altLang="en-US" sz="3300" dirty="0"/>
              <a:t>。</a:t>
            </a:r>
            <a:endParaRPr lang="en-US" altLang="zh-CN" sz="3300" dirty="0"/>
          </a:p>
          <a:p>
            <a:pPr marL="90805" indent="-90805" eaLnBrk="1" hangingPunct="1">
              <a:lnSpc>
                <a:spcPct val="114000"/>
              </a:lnSpc>
              <a:buFont typeface="Wingdings" panose="05000000000000000000" pitchFamily="2" charset="2"/>
              <a:buNone/>
              <a:tabLst>
                <a:tab pos="1149350" algn="l"/>
                <a:tab pos="1995170" algn="l"/>
              </a:tabLst>
            </a:pPr>
            <a:r>
              <a:rPr lang="zh-CN" altLang="en-US" sz="3300" dirty="0">
                <a:solidFill>
                  <a:schemeClr val="tx2"/>
                </a:solidFill>
              </a:rPr>
              <a:t>练习：</a:t>
            </a:r>
            <a:endParaRPr lang="en-US" altLang="zh-CN" sz="3300" dirty="0">
              <a:solidFill>
                <a:schemeClr val="tx2"/>
              </a:solidFill>
            </a:endParaRPr>
          </a:p>
          <a:p>
            <a:pPr marL="90805" indent="-90805" eaLnBrk="1" hangingPunct="1">
              <a:lnSpc>
                <a:spcPct val="114000"/>
              </a:lnSpc>
              <a:buFont typeface="Wingdings" panose="05000000000000000000" pitchFamily="2" charset="2"/>
              <a:buNone/>
              <a:tabLst>
                <a:tab pos="1149350" algn="l"/>
                <a:tab pos="1995170" algn="l"/>
              </a:tabLst>
            </a:pPr>
            <a:endParaRPr lang="zh-CN" altLang="en-US" sz="3300" dirty="0"/>
          </a:p>
        </p:txBody>
      </p:sp>
      <p:sp>
        <p:nvSpPr>
          <p:cNvPr id="143362" name="Rectangle 4"/>
          <p:cNvSpPr>
            <a:spLocks noChangeArrowheads="1"/>
          </p:cNvSpPr>
          <p:nvPr/>
        </p:nvSpPr>
        <p:spPr bwMode="auto">
          <a:xfrm>
            <a:off x="250825" y="26035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a:solidFill>
                  <a:schemeClr val="tx2"/>
                </a:solidFill>
                <a:ea typeface="黑体" panose="02010609060101010101" pitchFamily="49" charset="-122"/>
              </a:rPr>
              <a:t>7</a:t>
            </a:r>
            <a:r>
              <a:rPr lang="zh-CN" altLang="en-US">
                <a:solidFill>
                  <a:schemeClr val="tx2"/>
                </a:solidFill>
                <a:ea typeface="黑体" panose="02010609060101010101" pitchFamily="49" charset="-122"/>
              </a:rPr>
              <a:t>、</a:t>
            </a:r>
            <a:r>
              <a:rPr lang="en-US" altLang="zh-CN">
                <a:solidFill>
                  <a:schemeClr val="tx2"/>
                </a:solidFill>
                <a:ea typeface="黑体" panose="02010609060101010101" pitchFamily="49" charset="-122"/>
              </a:rPr>
              <a:t>  </a:t>
            </a:r>
            <a:r>
              <a:rPr lang="zh-CN" altLang="en-US">
                <a:solidFill>
                  <a:schemeClr val="tx2"/>
                </a:solidFill>
                <a:ea typeface="黑体" panose="02010609060101010101" pitchFamily="49" charset="-122"/>
              </a:rPr>
              <a:t>小结</a:t>
            </a:r>
            <a:r>
              <a:rPr lang="en-US" altLang="zh-CN">
                <a:solidFill>
                  <a:schemeClr val="tx2"/>
                </a:solidFill>
                <a:ea typeface="黑体" panose="02010609060101010101" pitchFamily="49" charset="-122"/>
              </a:rPr>
              <a:t>:</a:t>
            </a:r>
            <a:r>
              <a:rPr lang="zh-CN" altLang="en-US">
                <a:solidFill>
                  <a:schemeClr val="tx2"/>
                </a:solidFill>
                <a:latin typeface="宋体" panose="02010600030101010101" pitchFamily="2" charset="-122"/>
              </a:rPr>
              <a:t>公式间蕴涵的证明方法 </a:t>
            </a:r>
            <a:endParaRPr lang="zh-CN" altLang="en-US">
              <a:solidFill>
                <a:schemeClr val="tx2"/>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8">
                                            <p:txEl>
                                              <p:pRg st="7" end="7"/>
                                            </p:txEl>
                                          </p:spTgt>
                                        </p:tgtEl>
                                        <p:attrNameLst>
                                          <p:attrName>style.visibility</p:attrName>
                                        </p:attrNameLst>
                                      </p:cBhvr>
                                      <p:to>
                                        <p:strVal val="visible"/>
                                      </p:to>
                                    </p:set>
                                    <p:anim calcmode="lin" valueType="num">
                                      <p:cBhvr additive="base">
                                        <p:cTn id="7" dur="500" fill="hold"/>
                                        <p:tgtEl>
                                          <p:spTgt spid="96258">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3"/>
          <p:cNvSpPr>
            <a:spLocks noGrp="1" noChangeArrowheads="1"/>
          </p:cNvSpPr>
          <p:nvPr>
            <p:ph type="body" idx="1"/>
          </p:nvPr>
        </p:nvSpPr>
        <p:spPr>
          <a:xfrm>
            <a:off x="539750" y="765175"/>
            <a:ext cx="8064500" cy="4249738"/>
          </a:xfrm>
          <a:noFill/>
        </p:spPr>
        <p:txBody>
          <a:bodyPr/>
          <a:lstStyle/>
          <a:p>
            <a:pPr eaLnBrk="1" hangingPunct="1">
              <a:buFont typeface="Wingdings" panose="05000000000000000000" pitchFamily="2" charset="2"/>
              <a:buNone/>
            </a:pPr>
            <a:endParaRPr lang="zh-CN" altLang="en-US"/>
          </a:p>
          <a:p>
            <a:pPr eaLnBrk="1" hangingPunct="1">
              <a:lnSpc>
                <a:spcPct val="125000"/>
              </a:lnSpc>
              <a:buFont typeface="Wingdings" panose="05000000000000000000" pitchFamily="2" charset="2"/>
              <a:buChar char="ü"/>
            </a:pPr>
            <a:r>
              <a:rPr lang="zh-CN" altLang="en-US" sz="3300"/>
              <a:t>真值表法</a:t>
            </a:r>
            <a:endParaRPr lang="zh-CN" altLang="en-US" sz="3300"/>
          </a:p>
          <a:p>
            <a:pPr eaLnBrk="1" hangingPunct="1">
              <a:lnSpc>
                <a:spcPct val="125000"/>
              </a:lnSpc>
              <a:buFont typeface="Wingdings" panose="05000000000000000000" pitchFamily="2" charset="2"/>
              <a:buNone/>
            </a:pPr>
            <a:r>
              <a:rPr lang="zh-CN" altLang="en-US" sz="3300"/>
              <a:t>  将公式</a:t>
            </a:r>
            <a:r>
              <a:rPr lang="en-US" altLang="zh-CN" sz="3300"/>
              <a:t>G</a:t>
            </a:r>
            <a:r>
              <a:rPr lang="zh-CN" altLang="en-US" sz="3300"/>
              <a:t>和公式</a:t>
            </a:r>
            <a:r>
              <a:rPr lang="en-US" altLang="zh-CN" sz="3300"/>
              <a:t>H</a:t>
            </a:r>
            <a:r>
              <a:rPr lang="zh-CN" altLang="en-US" sz="3300"/>
              <a:t>同列在一张真值表中，扫描公式</a:t>
            </a:r>
            <a:r>
              <a:rPr lang="en-US" altLang="zh-CN" sz="3300"/>
              <a:t>G</a:t>
            </a:r>
            <a:r>
              <a:rPr lang="zh-CN" altLang="en-US" sz="3300"/>
              <a:t>所对应的列，验证该列真值为</a:t>
            </a:r>
            <a:r>
              <a:rPr lang="en-US" altLang="zh-CN" sz="3300"/>
              <a:t>1</a:t>
            </a:r>
            <a:r>
              <a:rPr lang="zh-CN" altLang="en-US" sz="3300"/>
              <a:t>的每一项，它所在行上相应公式</a:t>
            </a:r>
            <a:r>
              <a:rPr lang="en-US" altLang="zh-CN" sz="3300"/>
              <a:t>H</a:t>
            </a:r>
            <a:r>
              <a:rPr lang="zh-CN" altLang="en-US" sz="3300"/>
              <a:t>所对应列上的每一项必为</a:t>
            </a:r>
            <a:r>
              <a:rPr lang="en-US" altLang="zh-CN" sz="3300"/>
              <a:t>1</a:t>
            </a:r>
            <a:r>
              <a:rPr lang="zh-CN" altLang="en-US" sz="3300"/>
              <a:t>（真），则公式</a:t>
            </a:r>
            <a:r>
              <a:rPr lang="en-US" altLang="zh-CN" sz="3300"/>
              <a:t>G</a:t>
            </a:r>
            <a:r>
              <a:rPr lang="zh-CN" altLang="en-US" sz="3300"/>
              <a:t>蕴涵</a:t>
            </a:r>
            <a:r>
              <a:rPr lang="en-US" altLang="zh-CN" sz="3300"/>
              <a:t>H</a:t>
            </a:r>
            <a:r>
              <a:rPr lang="zh-CN" altLang="en-US" sz="3300"/>
              <a:t>。</a:t>
            </a: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3"/>
          <p:cNvSpPr>
            <a:spLocks noGrp="1" noChangeArrowheads="1"/>
          </p:cNvSpPr>
          <p:nvPr>
            <p:ph type="body" idx="1"/>
          </p:nvPr>
        </p:nvSpPr>
        <p:spPr>
          <a:xfrm>
            <a:off x="152400" y="44450"/>
            <a:ext cx="8839200" cy="6597650"/>
          </a:xfrm>
        </p:spPr>
        <p:txBody>
          <a:bodyPr/>
          <a:lstStyle/>
          <a:p>
            <a:pPr eaLnBrk="1" hangingPunct="1">
              <a:buFont typeface="Wingdings" panose="05000000000000000000" pitchFamily="2" charset="2"/>
              <a:buChar char="ü"/>
            </a:pPr>
            <a:r>
              <a:rPr lang="zh-CN" altLang="en-US" sz="3300">
                <a:solidFill>
                  <a:schemeClr val="tx2"/>
                </a:solidFill>
              </a:rPr>
              <a:t>证</a:t>
            </a:r>
            <a:r>
              <a:rPr lang="en-US" altLang="zh-CN" sz="3300">
                <a:solidFill>
                  <a:schemeClr val="tx2"/>
                </a:solidFill>
              </a:rPr>
              <a:t>G </a:t>
            </a:r>
            <a:r>
              <a:rPr lang="en-US" altLang="zh-CN" sz="3300">
                <a:solidFill>
                  <a:schemeClr val="tx2"/>
                </a:solidFill>
                <a:sym typeface="Symbol" panose="05050102010706020507" pitchFamily="2" charset="2"/>
              </a:rPr>
              <a:t></a:t>
            </a:r>
            <a:r>
              <a:rPr lang="en-US" altLang="zh-CN" sz="3300">
                <a:solidFill>
                  <a:schemeClr val="tx2"/>
                </a:solidFill>
              </a:rPr>
              <a:t>H</a:t>
            </a:r>
            <a:r>
              <a:rPr lang="zh-CN" altLang="en-US" sz="3300">
                <a:solidFill>
                  <a:schemeClr val="tx2"/>
                </a:solidFill>
              </a:rPr>
              <a:t>是恒真公式</a:t>
            </a:r>
            <a:endParaRPr lang="zh-CN" altLang="en-US" sz="3300">
              <a:solidFill>
                <a:schemeClr val="tx2"/>
              </a:solidFill>
            </a:endParaRPr>
          </a:p>
          <a:p>
            <a:pPr eaLnBrk="1" hangingPunct="1">
              <a:buFont typeface="Wingdings" panose="05000000000000000000" pitchFamily="2" charset="2"/>
              <a:buNone/>
            </a:pPr>
            <a:r>
              <a:rPr lang="zh-CN" altLang="en-US" sz="2400">
                <a:solidFill>
                  <a:schemeClr val="tx2"/>
                </a:solidFill>
              </a:rPr>
              <a:t>例</a:t>
            </a:r>
            <a:r>
              <a:rPr lang="en-US" altLang="zh-CN" sz="2400">
                <a:solidFill>
                  <a:schemeClr val="tx2"/>
                </a:solidFill>
              </a:rPr>
              <a:t>.</a:t>
            </a:r>
            <a:r>
              <a:rPr lang="en-US" altLang="zh-CN" sz="2400"/>
              <a:t> </a:t>
            </a:r>
            <a:r>
              <a:rPr lang="zh-CN" altLang="en-US" sz="2400"/>
              <a:t>设</a:t>
            </a:r>
            <a:r>
              <a:rPr lang="en-US" altLang="zh-CN" sz="2400"/>
              <a:t>A</a:t>
            </a:r>
            <a:r>
              <a:rPr lang="zh-CN" altLang="en-US" sz="2400"/>
              <a:t>、</a:t>
            </a:r>
            <a:r>
              <a:rPr lang="en-US" altLang="zh-CN" sz="2400"/>
              <a:t>B</a:t>
            </a:r>
            <a:r>
              <a:rPr lang="zh-CN" altLang="en-US" sz="2400"/>
              <a:t>和</a:t>
            </a:r>
            <a:r>
              <a:rPr lang="en-US" altLang="zh-CN" sz="2400"/>
              <a:t>C</a:t>
            </a:r>
            <a:r>
              <a:rPr lang="zh-CN" altLang="en-US" sz="2400"/>
              <a:t>为命题公式，且</a:t>
            </a:r>
            <a:r>
              <a:rPr lang="en-US" altLang="zh-CN" sz="2400"/>
              <a:t>A</a:t>
            </a:r>
            <a:r>
              <a:rPr lang="en-US" altLang="zh-CN" sz="2400">
                <a:sym typeface="Symbol" panose="05050102010706020507" pitchFamily="2" charset="2"/>
              </a:rPr>
              <a:t></a:t>
            </a:r>
            <a:r>
              <a:rPr lang="en-US" altLang="zh-CN" sz="2400"/>
              <a:t>B</a:t>
            </a:r>
            <a:r>
              <a:rPr lang="zh-CN" altLang="en-US" sz="2400"/>
              <a:t>。请分别阐述（肯定或否定）下列关系式的正确性。</a:t>
            </a:r>
            <a:endParaRPr lang="zh-CN" altLang="en-US" sz="2400"/>
          </a:p>
          <a:p>
            <a:pPr eaLnBrk="1" hangingPunct="1">
              <a:buFont typeface="Wingdings" panose="05000000000000000000" pitchFamily="2" charset="2"/>
              <a:buNone/>
            </a:pPr>
            <a:r>
              <a:rPr lang="zh-CN" altLang="en-US" sz="2400"/>
              <a:t>（</a:t>
            </a:r>
            <a:r>
              <a:rPr lang="en-US" altLang="zh-CN" sz="2400"/>
              <a:t>1</a:t>
            </a:r>
            <a:r>
              <a:rPr lang="zh-CN" altLang="en-US" sz="2400"/>
              <a:t>）</a:t>
            </a:r>
            <a:r>
              <a:rPr lang="en-US" altLang="zh-CN" sz="2400"/>
              <a:t>(A</a:t>
            </a:r>
            <a:r>
              <a:rPr lang="en-US" altLang="zh-CN" sz="2400">
                <a:sym typeface="Symbol" panose="05050102010706020507" pitchFamily="2" charset="2"/>
              </a:rPr>
              <a:t></a:t>
            </a:r>
            <a:r>
              <a:rPr lang="en-US" altLang="zh-CN" sz="2400"/>
              <a:t>C) </a:t>
            </a:r>
            <a:r>
              <a:rPr lang="en-US" altLang="zh-CN" sz="2400">
                <a:sym typeface="Symbol" panose="05050102010706020507" pitchFamily="2" charset="2"/>
              </a:rPr>
              <a:t></a:t>
            </a:r>
            <a:r>
              <a:rPr lang="en-US" altLang="zh-CN" sz="2400"/>
              <a:t> (B</a:t>
            </a:r>
            <a:r>
              <a:rPr lang="en-US" altLang="zh-CN" sz="2400">
                <a:sym typeface="Symbol" panose="05050102010706020507" pitchFamily="2" charset="2"/>
              </a:rPr>
              <a:t></a:t>
            </a:r>
            <a:r>
              <a:rPr lang="en-US" altLang="zh-CN" sz="2400"/>
              <a:t>C)</a:t>
            </a:r>
            <a:r>
              <a:rPr lang="zh-CN" altLang="en-US" sz="2400"/>
              <a:t>；</a:t>
            </a:r>
            <a:r>
              <a:rPr lang="en-US" altLang="zh-CN" sz="2400"/>
              <a:t>--</a:t>
            </a:r>
            <a:r>
              <a:rPr lang="zh-CN" altLang="en-US" sz="2400"/>
              <a:t>正确</a:t>
            </a:r>
            <a:endParaRPr lang="en-US" altLang="zh-CN" sz="2400"/>
          </a:p>
          <a:p>
            <a:pPr eaLnBrk="1" hangingPunct="1">
              <a:buFont typeface="Wingdings" panose="05000000000000000000" pitchFamily="2" charset="2"/>
              <a:buNone/>
            </a:pPr>
            <a:r>
              <a:rPr lang="zh-CN" altLang="en-US" sz="2400"/>
              <a:t>（</a:t>
            </a:r>
            <a:r>
              <a:rPr lang="en-US" altLang="zh-CN" sz="2400"/>
              <a:t>2</a:t>
            </a:r>
            <a:r>
              <a:rPr lang="zh-CN" altLang="en-US" sz="2400"/>
              <a:t>）</a:t>
            </a:r>
            <a:r>
              <a:rPr lang="en-US" altLang="zh-CN" sz="2400"/>
              <a:t>(A</a:t>
            </a:r>
            <a:r>
              <a:rPr lang="en-US" altLang="zh-CN" sz="2400">
                <a:sym typeface="Symbol" panose="05050102010706020507" pitchFamily="2" charset="2"/>
              </a:rPr>
              <a:t></a:t>
            </a:r>
            <a:r>
              <a:rPr lang="en-US" altLang="zh-CN" sz="2400"/>
              <a:t>C) </a:t>
            </a:r>
            <a:r>
              <a:rPr lang="en-US" altLang="zh-CN" sz="2400">
                <a:sym typeface="Symbol" panose="05050102010706020507" pitchFamily="2" charset="2"/>
              </a:rPr>
              <a:t></a:t>
            </a:r>
            <a:r>
              <a:rPr lang="en-US" altLang="zh-CN" sz="2400"/>
              <a:t>( B</a:t>
            </a:r>
            <a:r>
              <a:rPr lang="en-US" altLang="zh-CN" sz="2400">
                <a:sym typeface="Symbol" panose="05050102010706020507" pitchFamily="2" charset="2"/>
              </a:rPr>
              <a:t></a:t>
            </a:r>
            <a:r>
              <a:rPr lang="en-US" altLang="zh-CN" sz="2400"/>
              <a:t>C)</a:t>
            </a:r>
            <a:r>
              <a:rPr lang="zh-CN" altLang="en-US" sz="2400"/>
              <a:t>。</a:t>
            </a:r>
            <a:r>
              <a:rPr lang="en-US" altLang="zh-CN" sz="2400"/>
              <a:t>--</a:t>
            </a:r>
            <a:r>
              <a:rPr lang="zh-CN" altLang="en-US" sz="2400"/>
              <a:t>不正确</a:t>
            </a:r>
            <a:endParaRPr lang="en-US" altLang="zh-CN" sz="2400"/>
          </a:p>
        </p:txBody>
      </p:sp>
      <p:graphicFrame>
        <p:nvGraphicFramePr>
          <p:cNvPr id="258253" name="Group 205"/>
          <p:cNvGraphicFramePr>
            <a:graphicFrameLocks noGrp="1"/>
          </p:cNvGraphicFramePr>
          <p:nvPr/>
        </p:nvGraphicFramePr>
        <p:xfrm>
          <a:off x="468313" y="2420938"/>
          <a:ext cx="8245475" cy="4327526"/>
        </p:xfrm>
        <a:graphic>
          <a:graphicData uri="http://schemas.openxmlformats.org/drawingml/2006/table">
            <a:tbl>
              <a:tblPr/>
              <a:tblGrid>
                <a:gridCol w="433387"/>
                <a:gridCol w="503238"/>
                <a:gridCol w="431800"/>
                <a:gridCol w="792162"/>
                <a:gridCol w="720725"/>
                <a:gridCol w="719138"/>
                <a:gridCol w="1657350"/>
                <a:gridCol w="863600"/>
                <a:gridCol w="792162"/>
                <a:gridCol w="1331913"/>
              </a:tblGrid>
              <a:tr h="762056">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endParaRPr>
                    </a:p>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2" charset="2"/>
                        </a:rPr>
                        <a: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44">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44">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532">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44">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44">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62">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8253"/>
                                        </p:tgtEl>
                                        <p:attrNameLst>
                                          <p:attrName>style.visibility</p:attrName>
                                        </p:attrNameLst>
                                      </p:cBhvr>
                                      <p:to>
                                        <p:strVal val="visible"/>
                                      </p:to>
                                    </p:set>
                                    <p:anim calcmode="lin" valueType="num">
                                      <p:cBhvr additive="base">
                                        <p:cTn id="7" dur="500" fill="hold"/>
                                        <p:tgtEl>
                                          <p:spTgt spid="258253"/>
                                        </p:tgtEl>
                                        <p:attrNameLst>
                                          <p:attrName>ppt_x</p:attrName>
                                        </p:attrNameLst>
                                      </p:cBhvr>
                                      <p:tavLst>
                                        <p:tav tm="0">
                                          <p:val>
                                            <p:strVal val="#ppt_x"/>
                                          </p:val>
                                        </p:tav>
                                        <p:tav tm="100000">
                                          <p:val>
                                            <p:strVal val="#ppt_x"/>
                                          </p:val>
                                        </p:tav>
                                      </p:tavLst>
                                    </p:anim>
                                    <p:anim calcmode="lin" valueType="num">
                                      <p:cBhvr additive="base">
                                        <p:cTn id="8" dur="500" fill="hold"/>
                                        <p:tgtEl>
                                          <p:spTgt spid="258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3"/>
          <p:cNvSpPr>
            <a:spLocks noGrp="1" noChangeArrowheads="1"/>
          </p:cNvSpPr>
          <p:nvPr>
            <p:ph type="body" idx="1"/>
          </p:nvPr>
        </p:nvSpPr>
        <p:spPr>
          <a:xfrm>
            <a:off x="468313" y="404813"/>
            <a:ext cx="8226425" cy="5688012"/>
          </a:xfrm>
        </p:spPr>
        <p:txBody>
          <a:bodyPr/>
          <a:lstStyle/>
          <a:p>
            <a:pPr eaLnBrk="1" hangingPunct="1">
              <a:lnSpc>
                <a:spcPct val="125000"/>
              </a:lnSpc>
              <a:buFont typeface="Wingdings" panose="05000000000000000000" pitchFamily="2" charset="2"/>
              <a:buNone/>
            </a:pPr>
            <a:r>
              <a:rPr lang="zh-CN" altLang="en-US" sz="3200">
                <a:solidFill>
                  <a:schemeClr val="tx2"/>
                </a:solidFill>
              </a:rPr>
              <a:t>例</a:t>
            </a:r>
            <a:r>
              <a:rPr lang="en-US" altLang="zh-CN" sz="3200">
                <a:solidFill>
                  <a:schemeClr val="tx2"/>
                </a:solidFill>
              </a:rPr>
              <a:t> </a:t>
            </a:r>
            <a:r>
              <a:rPr lang="en-US" altLang="zh-CN" sz="3200"/>
              <a:t> </a:t>
            </a:r>
            <a:r>
              <a:rPr lang="zh-CN" altLang="en-US" sz="3200"/>
              <a:t>设</a:t>
            </a:r>
            <a:r>
              <a:rPr lang="en-US" altLang="zh-CN" sz="3200"/>
              <a:t>A=(R</a:t>
            </a:r>
            <a:r>
              <a:rPr lang="en-US" altLang="zh-CN" sz="3200">
                <a:sym typeface="Symbol" panose="05050102010706020507" pitchFamily="2" charset="2"/>
              </a:rPr>
              <a:t></a:t>
            </a:r>
            <a:r>
              <a:rPr lang="en-US" altLang="zh-CN" sz="3200"/>
              <a:t> P) </a:t>
            </a:r>
            <a:r>
              <a:rPr lang="en-US" altLang="zh-CN" sz="3200">
                <a:sym typeface="Symbol" panose="05050102010706020507" pitchFamily="2" charset="2"/>
              </a:rPr>
              <a:t></a:t>
            </a:r>
            <a:r>
              <a:rPr lang="en-US" altLang="zh-CN" sz="3200"/>
              <a:t> Q</a:t>
            </a:r>
            <a:r>
              <a:rPr lang="zh-CN" altLang="en-US" sz="3200"/>
              <a:t>，</a:t>
            </a:r>
            <a:r>
              <a:rPr lang="en-US" altLang="zh-CN" sz="3200"/>
              <a:t>B= P</a:t>
            </a:r>
            <a:r>
              <a:rPr lang="en-US" altLang="zh-CN" sz="3200">
                <a:sym typeface="Symbol" panose="05050102010706020507" pitchFamily="2" charset="2"/>
              </a:rPr>
              <a:t></a:t>
            </a:r>
            <a:r>
              <a:rPr lang="en-US" altLang="zh-CN" sz="3200"/>
              <a:t> Q</a:t>
            </a:r>
            <a:r>
              <a:rPr lang="zh-CN" altLang="en-US" sz="3200"/>
              <a:t>，</a:t>
            </a:r>
            <a:endParaRPr lang="zh-CN" altLang="en-US" sz="3200"/>
          </a:p>
          <a:p>
            <a:pPr eaLnBrk="1" hangingPunct="1">
              <a:lnSpc>
                <a:spcPct val="125000"/>
              </a:lnSpc>
              <a:buFont typeface="Wingdings" panose="05000000000000000000" pitchFamily="2" charset="2"/>
              <a:buNone/>
            </a:pPr>
            <a:r>
              <a:rPr lang="zh-CN" altLang="en-US" sz="3200"/>
              <a:t>       证明</a:t>
            </a:r>
            <a:r>
              <a:rPr lang="en-US" altLang="zh-CN" sz="3200"/>
              <a:t>A</a:t>
            </a:r>
            <a:r>
              <a:rPr lang="zh-CN" altLang="en-US" sz="3200"/>
              <a:t>蕴涵</a:t>
            </a:r>
            <a:r>
              <a:rPr lang="en-US" altLang="zh-CN" sz="3200"/>
              <a:t>B</a:t>
            </a:r>
            <a:r>
              <a:rPr lang="zh-CN" altLang="en-US" sz="3200"/>
              <a:t>。</a:t>
            </a:r>
            <a:endParaRPr lang="zh-CN" altLang="en-US" sz="3200"/>
          </a:p>
          <a:p>
            <a:pPr eaLnBrk="1" hangingPunct="1">
              <a:lnSpc>
                <a:spcPct val="125000"/>
              </a:lnSpc>
              <a:buFont typeface="Wingdings" panose="05000000000000000000" pitchFamily="2" charset="2"/>
              <a:buNone/>
            </a:pPr>
            <a:r>
              <a:rPr lang="zh-CN" altLang="en-US" sz="3200"/>
              <a:t>证明：证明</a:t>
            </a:r>
            <a:r>
              <a:rPr lang="en-US" altLang="zh-CN" sz="3200"/>
              <a:t>A</a:t>
            </a:r>
            <a:r>
              <a:rPr lang="en-US" altLang="zh-CN" sz="3200">
                <a:sym typeface="Symbol" panose="05050102010706020507" pitchFamily="2" charset="2"/>
              </a:rPr>
              <a:t></a:t>
            </a:r>
            <a:r>
              <a:rPr lang="en-US" altLang="zh-CN" sz="3200"/>
              <a:t>B</a:t>
            </a:r>
            <a:r>
              <a:rPr lang="zh-CN" altLang="en-US" sz="3200"/>
              <a:t>恒真。</a:t>
            </a:r>
            <a:endParaRPr lang="zh-CN" altLang="en-US" sz="3200"/>
          </a:p>
          <a:p>
            <a:pPr eaLnBrk="1" hangingPunct="1">
              <a:lnSpc>
                <a:spcPct val="125000"/>
              </a:lnSpc>
              <a:buFont typeface="Wingdings" panose="05000000000000000000" pitchFamily="2" charset="2"/>
              <a:buNone/>
            </a:pPr>
            <a:r>
              <a:rPr lang="zh-CN" altLang="en-US" sz="3200"/>
              <a:t>    </a:t>
            </a:r>
            <a:r>
              <a:rPr lang="en-US" altLang="zh-CN" sz="3200"/>
              <a:t>((R</a:t>
            </a:r>
            <a:r>
              <a:rPr lang="en-US" altLang="zh-CN" sz="3200">
                <a:sym typeface="Symbol" panose="05050102010706020507" pitchFamily="2" charset="2"/>
              </a:rPr>
              <a:t></a:t>
            </a:r>
            <a:r>
              <a:rPr lang="en-US" altLang="zh-CN" sz="3200"/>
              <a:t> P) </a:t>
            </a:r>
            <a:r>
              <a:rPr lang="en-US" altLang="zh-CN" sz="3200">
                <a:sym typeface="Symbol" panose="05050102010706020507" pitchFamily="2" charset="2"/>
              </a:rPr>
              <a:t></a:t>
            </a:r>
            <a:r>
              <a:rPr lang="en-US" altLang="zh-CN" sz="3200"/>
              <a:t> Q) </a:t>
            </a:r>
            <a:r>
              <a:rPr lang="en-US" altLang="zh-CN" sz="3200">
                <a:sym typeface="Symbol" panose="05050102010706020507" pitchFamily="2" charset="2"/>
              </a:rPr>
              <a:t></a:t>
            </a:r>
            <a:r>
              <a:rPr lang="en-US" altLang="zh-CN" sz="3200"/>
              <a:t>( P</a:t>
            </a:r>
            <a:r>
              <a:rPr lang="en-US" altLang="zh-CN" sz="3200">
                <a:sym typeface="Symbol" panose="05050102010706020507" pitchFamily="2" charset="2"/>
              </a:rPr>
              <a:t></a:t>
            </a:r>
            <a:r>
              <a:rPr lang="en-US" altLang="zh-CN" sz="3200"/>
              <a:t> Q)</a:t>
            </a:r>
            <a:endParaRPr lang="en-US" altLang="zh-CN" sz="3200"/>
          </a:p>
          <a:p>
            <a:pPr eaLnBrk="1" hangingPunct="1">
              <a:lnSpc>
                <a:spcPct val="125000"/>
              </a:lnSpc>
              <a:buFont typeface="Wingdings" panose="05000000000000000000" pitchFamily="2" charset="2"/>
              <a:buNone/>
            </a:pPr>
            <a:r>
              <a:rPr lang="en-US" altLang="zh-CN" sz="3200"/>
              <a:t>= </a:t>
            </a:r>
            <a:r>
              <a:rPr lang="en-US" altLang="zh-CN" sz="3200">
                <a:sym typeface="Symbol" panose="05050102010706020507" pitchFamily="2" charset="2"/>
              </a:rPr>
              <a:t></a:t>
            </a:r>
            <a:r>
              <a:rPr lang="en-US" altLang="zh-CN" sz="3200"/>
              <a:t> (</a:t>
            </a:r>
            <a:r>
              <a:rPr lang="en-US" altLang="zh-CN" sz="3200">
                <a:sym typeface="Symbol" panose="05050102010706020507" pitchFamily="2" charset="2"/>
              </a:rPr>
              <a:t></a:t>
            </a:r>
            <a:r>
              <a:rPr lang="en-US" altLang="zh-CN" sz="3200"/>
              <a:t> ( </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P) </a:t>
            </a:r>
            <a:r>
              <a:rPr lang="en-US" altLang="zh-CN" sz="3200">
                <a:sym typeface="Symbol" panose="05050102010706020507" pitchFamily="2" charset="2"/>
              </a:rPr>
              <a:t></a:t>
            </a:r>
            <a:r>
              <a:rPr lang="en-US" altLang="zh-CN" sz="3200"/>
              <a:t>Q) </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endParaRPr lang="en-US" altLang="zh-CN" sz="3200"/>
          </a:p>
          <a:p>
            <a:pPr eaLnBrk="1" hangingPunct="1">
              <a:lnSpc>
                <a:spcPct val="125000"/>
              </a:lnSpc>
              <a:buFont typeface="Wingdings" panose="05000000000000000000" pitchFamily="2" charset="2"/>
              <a:buNone/>
            </a:pPr>
            <a:r>
              <a:rPr lang="en-US" altLang="zh-CN" sz="3200"/>
              <a:t>=((</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P) </a:t>
            </a:r>
            <a:r>
              <a:rPr lang="en-US" altLang="zh-CN" sz="3200">
                <a:sym typeface="Symbol" panose="05050102010706020507" pitchFamily="2" charset="2"/>
              </a:rPr>
              <a:t></a:t>
            </a:r>
            <a:r>
              <a:rPr lang="en-US" altLang="zh-CN" sz="3200"/>
              <a:t> Q) </a:t>
            </a:r>
            <a:r>
              <a:rPr lang="en-US" altLang="zh-CN" sz="3200">
                <a:sym typeface="Symbol" panose="05050102010706020507" pitchFamily="2" charset="2"/>
              </a:rPr>
              <a:t></a:t>
            </a:r>
            <a:r>
              <a:rPr lang="en-US" altLang="zh-CN" sz="3200">
                <a:solidFill>
                  <a:schemeClr val="tx2"/>
                </a:solidFill>
              </a:rPr>
              <a:t>(</a:t>
            </a:r>
            <a:r>
              <a:rPr lang="en-US" altLang="zh-CN" sz="3200">
                <a:solidFill>
                  <a:schemeClr val="tx2"/>
                </a:solidFill>
                <a:sym typeface="Symbol" panose="05050102010706020507" pitchFamily="2" charset="2"/>
              </a:rPr>
              <a:t></a:t>
            </a:r>
            <a:r>
              <a:rPr lang="en-US" altLang="zh-CN" sz="3200">
                <a:solidFill>
                  <a:schemeClr val="tx2"/>
                </a:solidFill>
              </a:rPr>
              <a:t>P</a:t>
            </a:r>
            <a:r>
              <a:rPr lang="en-US" altLang="zh-CN" sz="3200">
                <a:solidFill>
                  <a:schemeClr val="tx2"/>
                </a:solidFill>
                <a:sym typeface="Symbol" panose="05050102010706020507" pitchFamily="2" charset="2"/>
              </a:rPr>
              <a:t></a:t>
            </a:r>
            <a:r>
              <a:rPr lang="en-US" altLang="zh-CN" sz="3200">
                <a:solidFill>
                  <a:schemeClr val="tx2"/>
                </a:solidFill>
              </a:rPr>
              <a:t>Q)</a:t>
            </a:r>
            <a:endParaRPr lang="en-US" altLang="zh-CN" sz="3200">
              <a:solidFill>
                <a:schemeClr val="tx2"/>
              </a:solidFill>
            </a:endParaRPr>
          </a:p>
          <a:p>
            <a:pPr eaLnBrk="1" hangingPunct="1">
              <a:lnSpc>
                <a:spcPct val="125000"/>
              </a:lnSpc>
              <a:buFont typeface="Wingdings" panose="05000000000000000000" pitchFamily="2" charset="2"/>
              <a:buNone/>
            </a:pPr>
            <a:r>
              <a:rPr lang="en-US" altLang="zh-CN" sz="3200"/>
              <a:t>=(</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 Q) </a:t>
            </a:r>
            <a:r>
              <a:rPr lang="en-US" altLang="zh-CN" sz="3200">
                <a:sym typeface="Symbol" panose="05050102010706020507" pitchFamily="2" charset="2"/>
              </a:rPr>
              <a:t></a:t>
            </a:r>
            <a:r>
              <a:rPr lang="en-US" altLang="zh-CN" sz="3200"/>
              <a:t>( P </a:t>
            </a:r>
            <a:r>
              <a:rPr lang="en-US" altLang="zh-CN" sz="3200">
                <a:sym typeface="Symbol" panose="05050102010706020507" pitchFamily="2" charset="2"/>
              </a:rPr>
              <a:t></a:t>
            </a:r>
            <a:r>
              <a:rPr lang="en-US" altLang="zh-CN" sz="3200"/>
              <a:t> Q) </a:t>
            </a:r>
            <a:r>
              <a:rPr lang="en-US" altLang="zh-CN" sz="3200">
                <a:sym typeface="Symbol" panose="05050102010706020507" pitchFamily="2" charset="2"/>
              </a:rPr>
              <a:t></a:t>
            </a:r>
            <a:r>
              <a:rPr lang="en-US" altLang="zh-CN" sz="3200">
                <a:solidFill>
                  <a:schemeClr val="tx2"/>
                </a:solidFill>
                <a:sym typeface="Symbol" panose="05050102010706020507" pitchFamily="2" charset="2"/>
              </a:rPr>
              <a:t></a:t>
            </a:r>
            <a:r>
              <a:rPr lang="en-US" altLang="zh-CN" sz="3200">
                <a:solidFill>
                  <a:schemeClr val="tx2"/>
                </a:solidFill>
              </a:rPr>
              <a:t>( P </a:t>
            </a:r>
            <a:r>
              <a:rPr lang="en-US" altLang="zh-CN" sz="3200">
                <a:solidFill>
                  <a:schemeClr val="tx2"/>
                </a:solidFill>
                <a:sym typeface="Symbol" panose="05050102010706020507" pitchFamily="2" charset="2"/>
              </a:rPr>
              <a:t></a:t>
            </a:r>
            <a:r>
              <a:rPr lang="en-US" altLang="zh-CN" sz="3200">
                <a:solidFill>
                  <a:schemeClr val="tx2"/>
                </a:solidFill>
              </a:rPr>
              <a:t> Q)</a:t>
            </a:r>
            <a:endParaRPr lang="en-US" altLang="zh-CN" sz="3200">
              <a:solidFill>
                <a:schemeClr val="tx2"/>
              </a:solidFill>
            </a:endParaRPr>
          </a:p>
          <a:p>
            <a:pPr eaLnBrk="1" hangingPunct="1">
              <a:lnSpc>
                <a:spcPct val="125000"/>
              </a:lnSpc>
              <a:buFont typeface="Wingdings" panose="05000000000000000000" pitchFamily="2" charset="2"/>
              <a:buNone/>
            </a:pPr>
            <a:r>
              <a:rPr lang="en-US" altLang="zh-CN" sz="3200"/>
              <a:t>=1</a:t>
            </a:r>
            <a:endParaRPr lang="zh-CN" altLang="en-US" sz="20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a:xfrm>
            <a:off x="152400" y="476250"/>
            <a:ext cx="8839200" cy="6192838"/>
          </a:xfrm>
        </p:spPr>
        <p:txBody>
          <a:bodyPr/>
          <a:lstStyle/>
          <a:p>
            <a:pPr eaLnBrk="1" hangingPunct="1">
              <a:lnSpc>
                <a:spcPct val="90000"/>
              </a:lnSpc>
              <a:buFont typeface="Wingdings" panose="05000000000000000000" pitchFamily="2" charset="2"/>
              <a:buChar char="ü"/>
            </a:pPr>
            <a:r>
              <a:rPr lang="zh-CN" altLang="en-US" sz="3200" dirty="0">
                <a:solidFill>
                  <a:schemeClr val="tx2"/>
                </a:solidFill>
              </a:rPr>
              <a:t>利用一些基本等价式及蕴涵式进行推导</a:t>
            </a:r>
            <a:endParaRPr lang="zh-CN" altLang="en-US" sz="3200" dirty="0">
              <a:solidFill>
                <a:schemeClr val="tx2"/>
              </a:solidFill>
            </a:endParaRPr>
          </a:p>
          <a:p>
            <a:pPr eaLnBrk="1" hangingPunct="1">
              <a:lnSpc>
                <a:spcPct val="110000"/>
              </a:lnSpc>
              <a:buFont typeface="Wingdings" panose="05000000000000000000" pitchFamily="2" charset="2"/>
              <a:buNone/>
            </a:pPr>
            <a:r>
              <a:rPr lang="zh-CN" altLang="en-US" sz="3200" dirty="0">
                <a:solidFill>
                  <a:schemeClr val="tx2"/>
                </a:solidFill>
              </a:rPr>
              <a:t>例</a:t>
            </a:r>
            <a:r>
              <a:rPr lang="en-US" altLang="zh-CN" sz="3200" dirty="0">
                <a:solidFill>
                  <a:schemeClr val="tx2"/>
                </a:solidFill>
              </a:rPr>
              <a:t>:</a:t>
            </a:r>
            <a:r>
              <a:rPr lang="en-US" altLang="zh-CN" sz="3200" dirty="0"/>
              <a:t> </a:t>
            </a:r>
            <a:r>
              <a:rPr lang="zh-CN" altLang="en-US" sz="3200" dirty="0"/>
              <a:t>设</a:t>
            </a:r>
            <a:r>
              <a:rPr lang="en-US" altLang="zh-CN" sz="3200" dirty="0"/>
              <a:t>A=(R</a:t>
            </a:r>
            <a:r>
              <a:rPr lang="en-US" altLang="zh-CN" sz="3200" dirty="0">
                <a:sym typeface="Symbol" panose="05050102010706020507" pitchFamily="2" charset="2"/>
              </a:rPr>
              <a:t></a:t>
            </a:r>
            <a:r>
              <a:rPr lang="en-US" altLang="zh-CN" sz="3200" dirty="0"/>
              <a:t> P) </a:t>
            </a:r>
            <a:r>
              <a:rPr lang="en-US" altLang="zh-CN" sz="3200" dirty="0">
                <a:sym typeface="Symbol" panose="05050102010706020507" pitchFamily="2" charset="2"/>
              </a:rPr>
              <a:t></a:t>
            </a:r>
            <a:r>
              <a:rPr lang="en-US" altLang="zh-CN" sz="3200" dirty="0"/>
              <a:t> Q</a:t>
            </a:r>
            <a:r>
              <a:rPr lang="zh-CN" altLang="en-US" sz="3200" dirty="0"/>
              <a:t>，</a:t>
            </a:r>
            <a:r>
              <a:rPr lang="en-US" altLang="zh-CN" sz="3200" dirty="0"/>
              <a:t>B= P</a:t>
            </a:r>
            <a:r>
              <a:rPr lang="en-US" altLang="zh-CN" sz="3200" dirty="0">
                <a:sym typeface="Symbol" panose="05050102010706020507" pitchFamily="2" charset="2"/>
              </a:rPr>
              <a:t></a:t>
            </a:r>
            <a:r>
              <a:rPr lang="en-US" altLang="zh-CN" sz="3200" dirty="0"/>
              <a:t> Q</a:t>
            </a:r>
            <a:r>
              <a:rPr lang="zh-CN" altLang="en-US" sz="3200" dirty="0"/>
              <a:t>，证明</a:t>
            </a:r>
            <a:r>
              <a:rPr lang="en-US" altLang="zh-CN" sz="3200" dirty="0"/>
              <a:t>A</a:t>
            </a:r>
            <a:r>
              <a:rPr lang="zh-CN" altLang="en-US" sz="3200" dirty="0"/>
              <a:t>蕴涵</a:t>
            </a:r>
            <a:r>
              <a:rPr lang="en-US" altLang="zh-CN" sz="3200" dirty="0"/>
              <a:t>B.</a:t>
            </a:r>
            <a:endParaRPr lang="zh-CN" altLang="en-US" sz="3200" dirty="0"/>
          </a:p>
          <a:p>
            <a:pPr eaLnBrk="1" hangingPunct="1">
              <a:lnSpc>
                <a:spcPct val="110000"/>
              </a:lnSpc>
              <a:buFont typeface="Wingdings" panose="05000000000000000000" pitchFamily="2" charset="2"/>
              <a:buNone/>
            </a:pPr>
            <a:r>
              <a:rPr lang="zh-CN" altLang="en-US" sz="3200" dirty="0"/>
              <a:t>证明：</a:t>
            </a:r>
            <a:r>
              <a:rPr lang="en-US" altLang="zh-CN" sz="3200" dirty="0"/>
              <a:t>A=(R</a:t>
            </a:r>
            <a:r>
              <a:rPr lang="en-US" altLang="zh-CN" sz="3200" dirty="0">
                <a:sym typeface="Symbol" panose="05050102010706020507" pitchFamily="2" charset="2"/>
              </a:rPr>
              <a:t></a:t>
            </a:r>
            <a:r>
              <a:rPr lang="en-US" altLang="zh-CN" sz="3200" dirty="0"/>
              <a:t> P) </a:t>
            </a:r>
            <a:r>
              <a:rPr lang="en-US" altLang="zh-CN" sz="3200" dirty="0">
                <a:sym typeface="Symbol" panose="05050102010706020507" pitchFamily="2" charset="2"/>
              </a:rPr>
              <a:t></a:t>
            </a:r>
            <a:r>
              <a:rPr lang="en-US" altLang="zh-CN" sz="3200" dirty="0"/>
              <a:t> Q</a:t>
            </a:r>
            <a:endParaRPr lang="en-US" altLang="zh-CN" sz="3200" dirty="0"/>
          </a:p>
          <a:p>
            <a:pPr eaLnBrk="1" hangingPunct="1">
              <a:lnSpc>
                <a:spcPct val="110000"/>
              </a:lnSpc>
              <a:buFont typeface="Wingdings" panose="05000000000000000000" pitchFamily="2" charset="2"/>
              <a:buNone/>
            </a:pPr>
            <a:r>
              <a:rPr lang="en-US" altLang="zh-CN" sz="3200" dirty="0"/>
              <a:t>   =</a:t>
            </a:r>
            <a:r>
              <a:rPr lang="en-US" altLang="zh-CN" sz="3200" dirty="0">
                <a:sym typeface="Symbol" panose="05050102010706020507" pitchFamily="2" charset="2"/>
              </a:rPr>
              <a:t></a:t>
            </a:r>
            <a:r>
              <a:rPr lang="en-US" altLang="zh-CN" sz="3200" dirty="0"/>
              <a:t> ( </a:t>
            </a:r>
            <a:r>
              <a:rPr lang="en-US" altLang="zh-CN" sz="3200" dirty="0">
                <a:sym typeface="Symbol" panose="05050102010706020507" pitchFamily="2" charset="2"/>
              </a:rPr>
              <a:t></a:t>
            </a:r>
            <a:r>
              <a:rPr lang="en-US" altLang="zh-CN" sz="3200" dirty="0"/>
              <a:t>R</a:t>
            </a:r>
            <a:r>
              <a:rPr lang="en-US" altLang="zh-CN" sz="3200" dirty="0">
                <a:sym typeface="Symbol" panose="05050102010706020507" pitchFamily="2" charset="2"/>
              </a:rPr>
              <a:t></a:t>
            </a:r>
            <a:r>
              <a:rPr lang="en-US" altLang="zh-CN" sz="3200" dirty="0"/>
              <a:t>P) </a:t>
            </a:r>
            <a:r>
              <a:rPr lang="en-US" altLang="zh-CN" sz="3200" dirty="0">
                <a:sym typeface="Symbol" panose="05050102010706020507" pitchFamily="2" charset="2"/>
              </a:rPr>
              <a:t></a:t>
            </a:r>
            <a:r>
              <a:rPr lang="en-US" altLang="zh-CN" sz="3200" dirty="0"/>
              <a:t>Q</a:t>
            </a:r>
            <a:endParaRPr lang="en-US" altLang="zh-CN" sz="3200" dirty="0"/>
          </a:p>
          <a:p>
            <a:pPr eaLnBrk="1" hangingPunct="1">
              <a:lnSpc>
                <a:spcPct val="110000"/>
              </a:lnSpc>
              <a:buFont typeface="Wingdings" panose="05000000000000000000" pitchFamily="2" charset="2"/>
              <a:buNone/>
            </a:pPr>
            <a:r>
              <a:rPr lang="en-US" altLang="zh-CN" sz="3200" dirty="0"/>
              <a:t>   = (R</a:t>
            </a:r>
            <a:r>
              <a:rPr lang="en-US" altLang="zh-CN" sz="3200" dirty="0">
                <a:sym typeface="Symbol" panose="05050102010706020507" pitchFamily="2" charset="2"/>
              </a:rPr>
              <a:t></a:t>
            </a:r>
            <a:r>
              <a:rPr lang="en-US" altLang="zh-CN" sz="3200" dirty="0"/>
              <a:t> P) </a:t>
            </a:r>
            <a:r>
              <a:rPr lang="en-US" altLang="zh-CN" sz="3200" dirty="0">
                <a:sym typeface="Symbol" panose="05050102010706020507" pitchFamily="2" charset="2"/>
              </a:rPr>
              <a:t></a:t>
            </a:r>
            <a:r>
              <a:rPr lang="en-US" altLang="zh-CN" sz="3200" dirty="0"/>
              <a:t>Q</a:t>
            </a:r>
            <a:endParaRPr lang="en-US" altLang="zh-CN" sz="3200" dirty="0"/>
          </a:p>
          <a:p>
            <a:pPr eaLnBrk="1" hangingPunct="1">
              <a:lnSpc>
                <a:spcPct val="110000"/>
              </a:lnSpc>
              <a:buFont typeface="Wingdings" panose="05000000000000000000" pitchFamily="2" charset="2"/>
              <a:buNone/>
            </a:pPr>
            <a:r>
              <a:rPr lang="en-US" altLang="zh-CN" sz="3200" dirty="0"/>
              <a:t>   =( R</a:t>
            </a:r>
            <a:r>
              <a:rPr lang="en-US" altLang="zh-CN" sz="3200" dirty="0">
                <a:sym typeface="Symbol" panose="05050102010706020507" pitchFamily="2" charset="2"/>
              </a:rPr>
              <a:t></a:t>
            </a:r>
            <a:r>
              <a:rPr lang="en-US" altLang="zh-CN" sz="3200" dirty="0"/>
              <a:t>Q) </a:t>
            </a:r>
            <a:r>
              <a:rPr lang="en-US" altLang="zh-CN" sz="3200" dirty="0">
                <a:sym typeface="Symbol" panose="05050102010706020507" pitchFamily="2" charset="2"/>
              </a:rPr>
              <a:t></a:t>
            </a:r>
            <a:r>
              <a:rPr lang="en-US" altLang="zh-CN" sz="3200" dirty="0"/>
              <a:t>(</a:t>
            </a:r>
            <a:r>
              <a:rPr lang="en-US" altLang="zh-CN" sz="3200" dirty="0">
                <a:sym typeface="Symbol" panose="05050102010706020507" pitchFamily="2" charset="2"/>
              </a:rPr>
              <a:t></a:t>
            </a:r>
            <a:r>
              <a:rPr lang="en-US" altLang="zh-CN" sz="3200" dirty="0"/>
              <a:t> P</a:t>
            </a:r>
            <a:r>
              <a:rPr lang="en-US" altLang="zh-CN" sz="3200" dirty="0">
                <a:sym typeface="Symbol" panose="05050102010706020507" pitchFamily="2" charset="2"/>
              </a:rPr>
              <a:t></a:t>
            </a:r>
            <a:r>
              <a:rPr lang="en-US" altLang="zh-CN" sz="3200" dirty="0"/>
              <a:t>Q)</a:t>
            </a:r>
            <a:endParaRPr lang="en-US" altLang="zh-CN" sz="3200" dirty="0"/>
          </a:p>
          <a:p>
            <a:pPr eaLnBrk="1" hangingPunct="1">
              <a:lnSpc>
                <a:spcPct val="110000"/>
              </a:lnSpc>
              <a:buFont typeface="Wingdings" panose="05000000000000000000" pitchFamily="2" charset="2"/>
              <a:buNone/>
            </a:pPr>
            <a:r>
              <a:rPr lang="en-US" altLang="zh-CN" sz="3200" dirty="0"/>
              <a:t>   =( R</a:t>
            </a:r>
            <a:r>
              <a:rPr lang="en-US" altLang="zh-CN" sz="3200" dirty="0">
                <a:sym typeface="Symbol" panose="05050102010706020507" pitchFamily="2" charset="2"/>
              </a:rPr>
              <a:t></a:t>
            </a:r>
            <a:r>
              <a:rPr lang="en-US" altLang="zh-CN" sz="3200" dirty="0"/>
              <a:t>Q) </a:t>
            </a:r>
            <a:r>
              <a:rPr lang="en-US" altLang="zh-CN" sz="3200" dirty="0">
                <a:sym typeface="Symbol" panose="05050102010706020507" pitchFamily="2" charset="2"/>
              </a:rPr>
              <a:t></a:t>
            </a:r>
            <a:r>
              <a:rPr lang="en-US" altLang="zh-CN" sz="3200" dirty="0">
                <a:solidFill>
                  <a:schemeClr val="tx2"/>
                </a:solidFill>
              </a:rPr>
              <a:t>( P</a:t>
            </a:r>
            <a:r>
              <a:rPr lang="en-US" altLang="zh-CN" sz="3200" dirty="0">
                <a:solidFill>
                  <a:schemeClr val="tx2"/>
                </a:solidFill>
                <a:sym typeface="Symbol" panose="05050102010706020507" pitchFamily="2" charset="2"/>
              </a:rPr>
              <a:t></a:t>
            </a:r>
            <a:r>
              <a:rPr lang="en-US" altLang="zh-CN" sz="3200" dirty="0">
                <a:solidFill>
                  <a:schemeClr val="tx2"/>
                </a:solidFill>
              </a:rPr>
              <a:t> Q)</a:t>
            </a:r>
            <a:endParaRPr lang="en-US" altLang="zh-CN" sz="3200" dirty="0">
              <a:solidFill>
                <a:schemeClr val="tx2"/>
              </a:solidFill>
            </a:endParaRPr>
          </a:p>
          <a:p>
            <a:pPr eaLnBrk="1" hangingPunct="1">
              <a:lnSpc>
                <a:spcPct val="110000"/>
              </a:lnSpc>
              <a:buFont typeface="Wingdings" panose="05000000000000000000" pitchFamily="2" charset="2"/>
              <a:buNone/>
            </a:pPr>
            <a:r>
              <a:rPr lang="zh-CN" altLang="en-US" sz="3200" dirty="0"/>
              <a:t>由基本蕴涵式</a:t>
            </a:r>
            <a:r>
              <a:rPr lang="en-US" altLang="zh-CN" sz="3200" dirty="0"/>
              <a:t>2. P</a:t>
            </a:r>
            <a:r>
              <a:rPr lang="en-US" altLang="zh-CN" sz="3200" dirty="0">
                <a:sym typeface="Symbol" panose="05050102010706020507" pitchFamily="2" charset="2"/>
              </a:rPr>
              <a:t></a:t>
            </a:r>
            <a:r>
              <a:rPr lang="en-US" altLang="zh-CN" sz="3200" dirty="0"/>
              <a:t>Q</a:t>
            </a:r>
            <a:r>
              <a:rPr lang="en-US" altLang="zh-CN" sz="3200" dirty="0">
                <a:sym typeface="Symbol" panose="05050102010706020507" pitchFamily="2" charset="2"/>
              </a:rPr>
              <a:t></a:t>
            </a:r>
            <a:r>
              <a:rPr lang="en-US" altLang="zh-CN" sz="3200" dirty="0"/>
              <a:t>Q</a:t>
            </a:r>
            <a:r>
              <a:rPr lang="zh-CN" altLang="en-US" sz="3200" dirty="0"/>
              <a:t>可知，</a:t>
            </a:r>
            <a:endParaRPr lang="zh-CN" altLang="en-US" sz="3200" dirty="0"/>
          </a:p>
          <a:p>
            <a:pPr eaLnBrk="1" hangingPunct="1">
              <a:lnSpc>
                <a:spcPct val="110000"/>
              </a:lnSpc>
              <a:buFont typeface="Wingdings" panose="05000000000000000000" pitchFamily="2" charset="2"/>
              <a:buNone/>
            </a:pPr>
            <a:r>
              <a:rPr lang="en-US" altLang="zh-CN" sz="3200" dirty="0"/>
              <a:t>( R</a:t>
            </a:r>
            <a:r>
              <a:rPr lang="en-US" altLang="zh-CN" sz="3200" dirty="0">
                <a:sym typeface="Symbol" panose="05050102010706020507" pitchFamily="2" charset="2"/>
              </a:rPr>
              <a:t></a:t>
            </a:r>
            <a:r>
              <a:rPr lang="en-US" altLang="zh-CN" sz="3200" dirty="0"/>
              <a:t>Q) </a:t>
            </a:r>
            <a:r>
              <a:rPr lang="en-US" altLang="zh-CN" sz="3200" dirty="0">
                <a:sym typeface="Symbol" panose="05050102010706020507" pitchFamily="2" charset="2"/>
              </a:rPr>
              <a:t></a:t>
            </a:r>
            <a:r>
              <a:rPr lang="en-US" altLang="zh-CN" sz="3200" dirty="0">
                <a:solidFill>
                  <a:schemeClr val="tx2"/>
                </a:solidFill>
              </a:rPr>
              <a:t>( P</a:t>
            </a:r>
            <a:r>
              <a:rPr lang="en-US" altLang="zh-CN" sz="3200" dirty="0">
                <a:solidFill>
                  <a:schemeClr val="tx2"/>
                </a:solidFill>
                <a:sym typeface="Symbol" panose="05050102010706020507" pitchFamily="2" charset="2"/>
              </a:rPr>
              <a:t></a:t>
            </a:r>
            <a:r>
              <a:rPr lang="en-US" altLang="zh-CN" sz="3200" dirty="0">
                <a:solidFill>
                  <a:schemeClr val="tx2"/>
                </a:solidFill>
              </a:rPr>
              <a:t> Q) </a:t>
            </a:r>
            <a:r>
              <a:rPr lang="en-US" altLang="zh-CN" sz="3200" dirty="0">
                <a:sym typeface="Symbol" panose="05050102010706020507" pitchFamily="2" charset="2"/>
              </a:rPr>
              <a:t></a:t>
            </a:r>
            <a:r>
              <a:rPr lang="en-US" altLang="zh-CN" sz="3200" dirty="0">
                <a:solidFill>
                  <a:schemeClr val="tx2"/>
                </a:solidFill>
              </a:rPr>
              <a:t>(P</a:t>
            </a:r>
            <a:r>
              <a:rPr lang="en-US" altLang="zh-CN" sz="3200" dirty="0">
                <a:solidFill>
                  <a:schemeClr val="tx2"/>
                </a:solidFill>
                <a:sym typeface="Symbol" panose="05050102010706020507" pitchFamily="2" charset="2"/>
              </a:rPr>
              <a:t></a:t>
            </a:r>
            <a:r>
              <a:rPr lang="en-US" altLang="zh-CN" sz="3200" dirty="0">
                <a:solidFill>
                  <a:schemeClr val="tx2"/>
                </a:solidFill>
              </a:rPr>
              <a:t> Q)</a:t>
            </a:r>
            <a:r>
              <a:rPr lang="zh-CN" altLang="en-US" sz="3200" dirty="0"/>
              <a:t>，即</a:t>
            </a:r>
            <a:r>
              <a:rPr lang="en-US" altLang="zh-CN" sz="3200" dirty="0"/>
              <a:t>A</a:t>
            </a:r>
            <a:r>
              <a:rPr lang="zh-CN" altLang="en-US" sz="3200" dirty="0"/>
              <a:t>蕴涵</a:t>
            </a:r>
            <a:r>
              <a:rPr lang="en-US" altLang="zh-CN" sz="3200" dirty="0"/>
              <a:t>B</a:t>
            </a:r>
            <a:r>
              <a:rPr lang="zh-CN" altLang="en-US" sz="3200" dirty="0"/>
              <a:t>。</a:t>
            </a:r>
            <a:endParaRPr lang="en-US" altLang="zh-CN" sz="32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0">
                                            <p:txEl>
                                              <p:pRg st="7" end="7"/>
                                            </p:txEl>
                                          </p:spTgt>
                                        </p:tgtEl>
                                        <p:attrNameLst>
                                          <p:attrName>style.visibility</p:attrName>
                                        </p:attrNameLst>
                                      </p:cBhvr>
                                      <p:to>
                                        <p:strVal val="visible"/>
                                      </p:to>
                                    </p:set>
                                    <p:anim calcmode="lin" valueType="num">
                                      <p:cBhvr additive="base">
                                        <p:cTn id="7" dur="500" fill="hold"/>
                                        <p:tgtEl>
                                          <p:spTgt spid="89090">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0">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0">
                                            <p:txEl>
                                              <p:pRg st="8" end="8"/>
                                            </p:txEl>
                                          </p:spTgt>
                                        </p:tgtEl>
                                        <p:attrNameLst>
                                          <p:attrName>style.visibility</p:attrName>
                                        </p:attrNameLst>
                                      </p:cBhvr>
                                      <p:to>
                                        <p:strVal val="visible"/>
                                      </p:to>
                                    </p:set>
                                    <p:anim calcmode="lin" valueType="num">
                                      <p:cBhvr additive="base">
                                        <p:cTn id="11" dur="500" fill="hold"/>
                                        <p:tgtEl>
                                          <p:spTgt spid="89090">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909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a:xfrm>
            <a:off x="152400" y="260350"/>
            <a:ext cx="8839200" cy="6408738"/>
          </a:xfrm>
        </p:spPr>
        <p:txBody>
          <a:bodyPr/>
          <a:lstStyle/>
          <a:p>
            <a:pPr eaLnBrk="1" hangingPunct="1">
              <a:lnSpc>
                <a:spcPct val="90000"/>
              </a:lnSpc>
              <a:buFont typeface="Wingdings" panose="05000000000000000000" pitchFamily="2" charset="2"/>
              <a:buChar char="ü"/>
            </a:pPr>
            <a:r>
              <a:rPr lang="zh-CN" altLang="en-US">
                <a:solidFill>
                  <a:schemeClr val="tx2"/>
                </a:solidFill>
              </a:rPr>
              <a:t>任取解释</a:t>
            </a:r>
            <a:r>
              <a:rPr lang="en-US" altLang="zh-CN">
                <a:solidFill>
                  <a:schemeClr val="tx2"/>
                </a:solidFill>
              </a:rPr>
              <a:t>I，</a:t>
            </a:r>
            <a:r>
              <a:rPr lang="zh-CN" altLang="en-US">
                <a:solidFill>
                  <a:schemeClr val="tx2"/>
                </a:solidFill>
              </a:rPr>
              <a:t>若</a:t>
            </a:r>
            <a:r>
              <a:rPr lang="en-US" altLang="zh-CN">
                <a:solidFill>
                  <a:schemeClr val="tx2"/>
                </a:solidFill>
              </a:rPr>
              <a:t>I</a:t>
            </a:r>
            <a:r>
              <a:rPr lang="zh-CN" altLang="en-US">
                <a:solidFill>
                  <a:schemeClr val="tx2"/>
                </a:solidFill>
              </a:rPr>
              <a:t>满足</a:t>
            </a:r>
            <a:r>
              <a:rPr lang="en-US" altLang="zh-CN">
                <a:solidFill>
                  <a:schemeClr val="tx2"/>
                </a:solidFill>
              </a:rPr>
              <a:t>G，</a:t>
            </a:r>
            <a:r>
              <a:rPr lang="zh-CN" altLang="en-US">
                <a:solidFill>
                  <a:schemeClr val="tx2"/>
                </a:solidFill>
              </a:rPr>
              <a:t>往证</a:t>
            </a:r>
            <a:r>
              <a:rPr lang="en-US" altLang="zh-CN">
                <a:solidFill>
                  <a:schemeClr val="tx2"/>
                </a:solidFill>
              </a:rPr>
              <a:t>I</a:t>
            </a:r>
            <a:r>
              <a:rPr lang="zh-CN" altLang="en-US">
                <a:solidFill>
                  <a:schemeClr val="tx2"/>
                </a:solidFill>
              </a:rPr>
              <a:t>满足</a:t>
            </a:r>
            <a:r>
              <a:rPr lang="en-US" altLang="zh-CN">
                <a:solidFill>
                  <a:schemeClr val="tx2"/>
                </a:solidFill>
              </a:rPr>
              <a:t>H</a:t>
            </a:r>
            <a:endParaRPr lang="en-US" altLang="zh-CN">
              <a:solidFill>
                <a:schemeClr val="tx2"/>
              </a:solidFill>
            </a:endParaRPr>
          </a:p>
          <a:p>
            <a:pPr eaLnBrk="1" hangingPunct="1">
              <a:lnSpc>
                <a:spcPct val="90000"/>
              </a:lnSpc>
              <a:buFont typeface="Wingdings" panose="05000000000000000000" pitchFamily="2" charset="2"/>
              <a:buNone/>
            </a:pPr>
            <a:r>
              <a:rPr lang="zh-CN" altLang="en-US">
                <a:solidFill>
                  <a:schemeClr val="tx2"/>
                </a:solidFill>
              </a:rPr>
              <a:t>例</a:t>
            </a:r>
            <a:r>
              <a:rPr lang="en-US" altLang="zh-CN">
                <a:solidFill>
                  <a:schemeClr val="tx2"/>
                </a:solidFill>
              </a:rPr>
              <a:t>.</a:t>
            </a:r>
            <a:r>
              <a:rPr lang="en-US" altLang="zh-CN"/>
              <a:t> </a:t>
            </a:r>
            <a:r>
              <a:rPr lang="zh-CN" altLang="en-US" sz="3200"/>
              <a:t>设</a:t>
            </a:r>
            <a:r>
              <a:rPr lang="en-US" altLang="zh-CN" sz="3200"/>
              <a:t>A= P</a:t>
            </a:r>
            <a:r>
              <a:rPr lang="en-US" altLang="zh-CN" sz="3200">
                <a:sym typeface="Symbol" panose="05050102010706020507" pitchFamily="2" charset="2"/>
              </a:rPr>
              <a:t></a:t>
            </a:r>
            <a:r>
              <a:rPr lang="en-US" altLang="zh-CN" sz="3200"/>
              <a:t> Q</a:t>
            </a:r>
            <a:r>
              <a:rPr lang="zh-CN" altLang="en-US" sz="3200"/>
              <a:t>，</a:t>
            </a:r>
            <a:r>
              <a:rPr lang="en-US" altLang="zh-CN" sz="3200"/>
              <a:t>B=(R</a:t>
            </a:r>
            <a:r>
              <a:rPr lang="en-US" altLang="zh-CN" sz="3200">
                <a:sym typeface="Symbol" panose="05050102010706020507" pitchFamily="2" charset="2"/>
              </a:rPr>
              <a:t></a:t>
            </a:r>
            <a:r>
              <a:rPr lang="en-US" altLang="zh-CN" sz="3200"/>
              <a:t>Q) </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R)</a:t>
            </a:r>
            <a:r>
              <a:rPr lang="zh-CN" altLang="en-US" sz="3200">
                <a:sym typeface="Symbol" panose="05050102010706020507" pitchFamily="2" charset="2"/>
              </a:rPr>
              <a:t></a:t>
            </a:r>
            <a:r>
              <a:rPr lang="zh-CN" altLang="en-US" sz="3200"/>
              <a:t> </a:t>
            </a:r>
            <a:r>
              <a:rPr lang="en-US" altLang="zh-CN" sz="3200"/>
              <a:t>Q)</a:t>
            </a:r>
            <a:r>
              <a:rPr lang="zh-CN" altLang="en-US" sz="3200"/>
              <a:t>，</a:t>
            </a:r>
            <a:endParaRPr lang="zh-CN" altLang="en-US" sz="3200"/>
          </a:p>
          <a:p>
            <a:pPr eaLnBrk="1" hangingPunct="1">
              <a:lnSpc>
                <a:spcPct val="90000"/>
              </a:lnSpc>
              <a:buFont typeface="Wingdings" panose="05000000000000000000" pitchFamily="2" charset="2"/>
              <a:buNone/>
            </a:pPr>
            <a:r>
              <a:rPr lang="zh-CN" altLang="en-US" sz="3200"/>
              <a:t>      证明</a:t>
            </a:r>
            <a:r>
              <a:rPr lang="en-US" altLang="zh-CN" sz="3200"/>
              <a:t>A</a:t>
            </a:r>
            <a:r>
              <a:rPr lang="zh-CN" altLang="en-US" sz="3200"/>
              <a:t>蕴涵</a:t>
            </a:r>
            <a:r>
              <a:rPr lang="en-US" altLang="zh-CN" sz="3200"/>
              <a:t>B</a:t>
            </a:r>
            <a:r>
              <a:rPr lang="zh-CN" altLang="en-US" sz="3200"/>
              <a:t>。</a:t>
            </a:r>
            <a:endParaRPr lang="zh-CN" altLang="en-US" sz="3200"/>
          </a:p>
          <a:p>
            <a:pPr eaLnBrk="1" hangingPunct="1">
              <a:lnSpc>
                <a:spcPct val="90000"/>
              </a:lnSpc>
              <a:buFont typeface="Wingdings" panose="05000000000000000000" pitchFamily="2" charset="2"/>
              <a:buNone/>
            </a:pPr>
            <a:r>
              <a:rPr lang="zh-CN" altLang="en-US" sz="3200"/>
              <a:t>证明：</a:t>
            </a:r>
            <a:endParaRPr lang="zh-CN" altLang="en-US" sz="3200"/>
          </a:p>
          <a:p>
            <a:pPr eaLnBrk="1" hangingPunct="1">
              <a:lnSpc>
                <a:spcPct val="90000"/>
              </a:lnSpc>
              <a:buFont typeface="Wingdings" panose="05000000000000000000" pitchFamily="2" charset="2"/>
              <a:buNone/>
            </a:pPr>
            <a:r>
              <a:rPr lang="zh-CN" altLang="en-US" sz="3200"/>
              <a:t>  任取解释</a:t>
            </a:r>
            <a:r>
              <a:rPr lang="en-US" altLang="zh-CN" sz="3200"/>
              <a:t>I</a:t>
            </a:r>
            <a:r>
              <a:rPr lang="zh-CN" altLang="en-US" sz="3200"/>
              <a:t>，若</a:t>
            </a:r>
            <a:r>
              <a:rPr lang="en-US" altLang="zh-CN" sz="3200"/>
              <a:t>I</a:t>
            </a:r>
            <a:r>
              <a:rPr lang="zh-CN" altLang="en-US" sz="3200"/>
              <a:t>满足</a:t>
            </a:r>
            <a:r>
              <a:rPr lang="en-US" altLang="zh-CN" sz="3200"/>
              <a:t>A</a:t>
            </a:r>
            <a:r>
              <a:rPr lang="zh-CN" altLang="en-US" sz="3200"/>
              <a:t>，则有如下两种情况：</a:t>
            </a:r>
            <a:endParaRPr lang="zh-CN" altLang="en-US" sz="3200"/>
          </a:p>
          <a:p>
            <a:pPr eaLnBrk="1" hangingPunct="1">
              <a:lnSpc>
                <a:spcPct val="90000"/>
              </a:lnSpc>
              <a:buFont typeface="Wingdings" panose="05000000000000000000" pitchFamily="2" charset="2"/>
              <a:buNone/>
            </a:pPr>
            <a:r>
              <a:rPr lang="zh-CN" altLang="en-US" sz="3200"/>
              <a:t>（</a:t>
            </a:r>
            <a:r>
              <a:rPr lang="en-US" altLang="zh-CN" sz="3200"/>
              <a:t>1</a:t>
            </a:r>
            <a:r>
              <a:rPr lang="zh-CN" altLang="en-US" sz="3200"/>
              <a:t>）在解释</a:t>
            </a:r>
            <a:r>
              <a:rPr lang="en-US" altLang="zh-CN" sz="3200"/>
              <a:t>I</a:t>
            </a:r>
            <a:r>
              <a:rPr lang="zh-CN" altLang="en-US" sz="3200"/>
              <a:t>下，</a:t>
            </a:r>
            <a:r>
              <a:rPr lang="en-US" altLang="zh-CN" sz="3200"/>
              <a:t>P</a:t>
            </a:r>
            <a:r>
              <a:rPr lang="zh-CN" altLang="en-US" sz="3200"/>
              <a:t>为假，这时，</a:t>
            </a:r>
            <a:endParaRPr lang="zh-CN" altLang="en-US" sz="3200"/>
          </a:p>
          <a:p>
            <a:pPr eaLnBrk="1" hangingPunct="1">
              <a:lnSpc>
                <a:spcPct val="90000"/>
              </a:lnSpc>
              <a:buFont typeface="Wingdings" panose="05000000000000000000" pitchFamily="2" charset="2"/>
              <a:buNone/>
            </a:pPr>
            <a:r>
              <a:rPr lang="en-US" altLang="zh-CN" sz="3200"/>
              <a:t>         T</a:t>
            </a:r>
            <a:r>
              <a:rPr lang="en-US" altLang="zh-CN" sz="3200" baseline="-25000"/>
              <a:t>I</a:t>
            </a:r>
            <a:r>
              <a:rPr lang="en-US" altLang="zh-CN" sz="3200"/>
              <a:t>(B)= (R</a:t>
            </a:r>
            <a:r>
              <a:rPr lang="en-US" altLang="zh-CN" sz="3200">
                <a:sym typeface="Symbol" panose="05050102010706020507" pitchFamily="2" charset="2"/>
              </a:rPr>
              <a:t></a:t>
            </a:r>
            <a:r>
              <a:rPr lang="en-US" altLang="zh-CN" sz="3200"/>
              <a:t>Q) </a:t>
            </a:r>
            <a:r>
              <a:rPr lang="en-US" altLang="zh-CN" sz="3200">
                <a:sym typeface="Symbol" panose="05050102010706020507" pitchFamily="2" charset="2"/>
              </a:rPr>
              <a:t></a:t>
            </a:r>
            <a:r>
              <a:rPr lang="zh-CN" altLang="en-US" sz="3200"/>
              <a:t>（</a:t>
            </a:r>
            <a:r>
              <a:rPr lang="en-US" altLang="zh-CN" sz="3200"/>
              <a:t>R</a:t>
            </a:r>
            <a:r>
              <a:rPr lang="en-US" altLang="zh-CN" sz="3200">
                <a:sym typeface="Symbol" panose="05050102010706020507" pitchFamily="2" charset="2"/>
              </a:rPr>
              <a:t></a:t>
            </a:r>
            <a:r>
              <a:rPr lang="en-US" altLang="zh-CN" sz="3200"/>
              <a:t> Q</a:t>
            </a:r>
            <a:r>
              <a:rPr lang="zh-CN" altLang="en-US" sz="3200"/>
              <a:t>）</a:t>
            </a:r>
            <a:r>
              <a:rPr lang="en-US" altLang="zh-CN" sz="3200"/>
              <a:t>=1</a:t>
            </a:r>
            <a:r>
              <a:rPr lang="zh-CN" altLang="en-US" sz="3200"/>
              <a:t>，</a:t>
            </a:r>
            <a:endParaRPr lang="zh-CN" altLang="en-US" sz="3200"/>
          </a:p>
          <a:p>
            <a:pPr eaLnBrk="1" hangingPunct="1">
              <a:lnSpc>
                <a:spcPct val="90000"/>
              </a:lnSpc>
              <a:buFont typeface="Wingdings" panose="05000000000000000000" pitchFamily="2" charset="2"/>
              <a:buNone/>
            </a:pPr>
            <a:r>
              <a:rPr lang="zh-CN" altLang="en-US" sz="3200"/>
              <a:t>   因此，</a:t>
            </a:r>
            <a:r>
              <a:rPr lang="en-US" altLang="zh-CN" sz="3200"/>
              <a:t>I</a:t>
            </a:r>
            <a:r>
              <a:rPr lang="zh-CN" altLang="en-US" sz="3200"/>
              <a:t>亦满足</a:t>
            </a:r>
            <a:r>
              <a:rPr lang="en-US" altLang="zh-CN" sz="3200"/>
              <a:t>B</a:t>
            </a:r>
            <a:r>
              <a:rPr lang="zh-CN" altLang="en-US" sz="3200"/>
              <a:t>。</a:t>
            </a:r>
            <a:endParaRPr lang="zh-CN" altLang="en-US" sz="3200"/>
          </a:p>
          <a:p>
            <a:pPr eaLnBrk="1" hangingPunct="1">
              <a:lnSpc>
                <a:spcPct val="90000"/>
              </a:lnSpc>
              <a:buFont typeface="Wingdings" panose="05000000000000000000" pitchFamily="2" charset="2"/>
              <a:buNone/>
            </a:pPr>
            <a:r>
              <a:rPr lang="zh-CN" altLang="en-US" sz="3200"/>
              <a:t>（</a:t>
            </a:r>
            <a:r>
              <a:rPr lang="en-US" altLang="zh-CN" sz="3200"/>
              <a:t>2</a:t>
            </a:r>
            <a:r>
              <a:rPr lang="zh-CN" altLang="en-US" sz="3200"/>
              <a:t>）在解释</a:t>
            </a:r>
            <a:r>
              <a:rPr lang="en-US" altLang="zh-CN" sz="3200"/>
              <a:t>I</a:t>
            </a:r>
            <a:r>
              <a:rPr lang="zh-CN" altLang="en-US" sz="3200"/>
              <a:t>下，</a:t>
            </a:r>
            <a:r>
              <a:rPr lang="en-US" altLang="zh-CN" sz="3200"/>
              <a:t>Q</a:t>
            </a:r>
            <a:r>
              <a:rPr lang="zh-CN" altLang="en-US" sz="3200"/>
              <a:t>为真，这时，</a:t>
            </a:r>
            <a:endParaRPr lang="zh-CN" altLang="en-US" sz="3200"/>
          </a:p>
          <a:p>
            <a:pPr algn="ctr" eaLnBrk="1" hangingPunct="1">
              <a:lnSpc>
                <a:spcPct val="90000"/>
              </a:lnSpc>
              <a:buFont typeface="Wingdings" panose="05000000000000000000" pitchFamily="2" charset="2"/>
              <a:buNone/>
            </a:pPr>
            <a:r>
              <a:rPr lang="en-US" altLang="zh-CN" sz="3200"/>
              <a:t> T</a:t>
            </a:r>
            <a:r>
              <a:rPr lang="en-US" altLang="zh-CN" sz="3200" baseline="-25000"/>
              <a:t>I</a:t>
            </a:r>
            <a:r>
              <a:rPr lang="en-US" altLang="zh-CN" sz="3200"/>
              <a:t>(B)= 1</a:t>
            </a:r>
            <a:r>
              <a:rPr lang="en-US" altLang="zh-CN" sz="3200">
                <a:sym typeface="Symbol" panose="05050102010706020507" pitchFamily="2" charset="2"/>
              </a:rPr>
              <a:t></a:t>
            </a:r>
            <a:r>
              <a:rPr lang="en-US" altLang="zh-CN" sz="3200"/>
              <a:t> 1=1</a:t>
            </a:r>
            <a:r>
              <a:rPr lang="zh-CN" altLang="en-US" sz="3200"/>
              <a:t>，即，</a:t>
            </a:r>
            <a:r>
              <a:rPr lang="en-US" altLang="zh-CN" sz="3200"/>
              <a:t>I</a:t>
            </a:r>
            <a:r>
              <a:rPr lang="zh-CN" altLang="en-US" sz="3200"/>
              <a:t>亦满足</a:t>
            </a:r>
            <a:r>
              <a:rPr lang="en-US" altLang="zh-CN" sz="3200"/>
              <a:t>B</a:t>
            </a:r>
            <a:r>
              <a:rPr lang="zh-CN" altLang="en-US" sz="3200"/>
              <a:t>。</a:t>
            </a:r>
            <a:endParaRPr lang="zh-CN" altLang="en-US" sz="3200"/>
          </a:p>
          <a:p>
            <a:pPr eaLnBrk="1" hangingPunct="1">
              <a:lnSpc>
                <a:spcPct val="90000"/>
              </a:lnSpc>
              <a:buFont typeface="Wingdings" panose="05000000000000000000" pitchFamily="2" charset="2"/>
              <a:buNone/>
            </a:pPr>
            <a:r>
              <a:rPr lang="zh-CN" altLang="en-US" sz="3200"/>
              <a:t>   综上，</a:t>
            </a:r>
            <a:r>
              <a:rPr lang="en-US" altLang="zh-CN" sz="3200"/>
              <a:t>I</a:t>
            </a:r>
            <a:r>
              <a:rPr lang="zh-CN" altLang="en-US" sz="3200"/>
              <a:t>满足</a:t>
            </a:r>
            <a:r>
              <a:rPr lang="en-US" altLang="zh-CN" sz="3200"/>
              <a:t>B</a:t>
            </a:r>
            <a:r>
              <a:rPr lang="zh-CN" altLang="en-US" sz="3200"/>
              <a:t>，因此，</a:t>
            </a:r>
            <a:r>
              <a:rPr lang="en-US" altLang="zh-CN" sz="3200"/>
              <a:t>A</a:t>
            </a:r>
            <a:r>
              <a:rPr lang="zh-CN" altLang="en-US" sz="3200"/>
              <a:t>蕴涵</a:t>
            </a:r>
            <a:r>
              <a:rPr lang="en-US" altLang="zh-CN" sz="3200"/>
              <a:t>B</a:t>
            </a:r>
            <a:r>
              <a:rPr lang="zh-CN" altLang="en-US" sz="3200"/>
              <a:t>。</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4">
                                            <p:txEl>
                                              <p:pRg st="5" end="5"/>
                                            </p:txEl>
                                          </p:spTgt>
                                        </p:tgtEl>
                                        <p:attrNameLst>
                                          <p:attrName>style.visibility</p:attrName>
                                        </p:attrNameLst>
                                      </p:cBhvr>
                                      <p:to>
                                        <p:strVal val="visible"/>
                                      </p:to>
                                    </p:set>
                                    <p:anim calcmode="lin" valueType="num">
                                      <p:cBhvr additive="base">
                                        <p:cTn id="7" dur="500" fill="hold"/>
                                        <p:tgtEl>
                                          <p:spTgt spid="9011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4">
                                            <p:txEl>
                                              <p:pRg st="6" end="6"/>
                                            </p:txEl>
                                          </p:spTgt>
                                        </p:tgtEl>
                                        <p:attrNameLst>
                                          <p:attrName>style.visibility</p:attrName>
                                        </p:attrNameLst>
                                      </p:cBhvr>
                                      <p:to>
                                        <p:strVal val="visible"/>
                                      </p:to>
                                    </p:set>
                                    <p:anim calcmode="lin" valueType="num">
                                      <p:cBhvr additive="base">
                                        <p:cTn id="11" dur="500" fill="hold"/>
                                        <p:tgtEl>
                                          <p:spTgt spid="9011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11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0114">
                                            <p:txEl>
                                              <p:pRg st="7" end="7"/>
                                            </p:txEl>
                                          </p:spTgt>
                                        </p:tgtEl>
                                        <p:attrNameLst>
                                          <p:attrName>style.visibility</p:attrName>
                                        </p:attrNameLst>
                                      </p:cBhvr>
                                      <p:to>
                                        <p:strVal val="visible"/>
                                      </p:to>
                                    </p:set>
                                    <p:anim calcmode="lin" valueType="num">
                                      <p:cBhvr additive="base">
                                        <p:cTn id="15" dur="500" fill="hold"/>
                                        <p:tgtEl>
                                          <p:spTgt spid="9011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01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0114">
                                            <p:txEl>
                                              <p:pRg st="8" end="8"/>
                                            </p:txEl>
                                          </p:spTgt>
                                        </p:tgtEl>
                                        <p:attrNameLst>
                                          <p:attrName>style.visibility</p:attrName>
                                        </p:attrNameLst>
                                      </p:cBhvr>
                                      <p:to>
                                        <p:strVal val="visible"/>
                                      </p:to>
                                    </p:set>
                                    <p:anim calcmode="lin" valueType="num">
                                      <p:cBhvr additive="base">
                                        <p:cTn id="21" dur="500" fill="hold"/>
                                        <p:tgtEl>
                                          <p:spTgt spid="90114">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0114">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0114">
                                            <p:txEl>
                                              <p:pRg st="9" end="9"/>
                                            </p:txEl>
                                          </p:spTgt>
                                        </p:tgtEl>
                                        <p:attrNameLst>
                                          <p:attrName>style.visibility</p:attrName>
                                        </p:attrNameLst>
                                      </p:cBhvr>
                                      <p:to>
                                        <p:strVal val="visible"/>
                                      </p:to>
                                    </p:set>
                                    <p:anim calcmode="lin" valueType="num">
                                      <p:cBhvr additive="base">
                                        <p:cTn id="25" dur="500" fill="hold"/>
                                        <p:tgtEl>
                                          <p:spTgt spid="90114">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0114">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0114">
                                            <p:txEl>
                                              <p:pRg st="10" end="10"/>
                                            </p:txEl>
                                          </p:spTgt>
                                        </p:tgtEl>
                                        <p:attrNameLst>
                                          <p:attrName>style.visibility</p:attrName>
                                        </p:attrNameLst>
                                      </p:cBhvr>
                                      <p:to>
                                        <p:strVal val="visible"/>
                                      </p:to>
                                    </p:set>
                                    <p:anim calcmode="lin" valueType="num">
                                      <p:cBhvr additive="base">
                                        <p:cTn id="29" dur="500" fill="hold"/>
                                        <p:tgtEl>
                                          <p:spTgt spid="90114">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01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1"/>
          </p:nvPr>
        </p:nvSpPr>
        <p:spPr>
          <a:xfrm>
            <a:off x="468313" y="260350"/>
            <a:ext cx="8135937" cy="6048375"/>
          </a:xfrm>
        </p:spPr>
        <p:txBody>
          <a:bodyPr/>
          <a:lstStyle/>
          <a:p>
            <a:pPr marL="685800" indent="-685800" eaLnBrk="1" hangingPunct="1">
              <a:buFont typeface="Wingdings" panose="05000000000000000000" pitchFamily="2" charset="2"/>
              <a:buChar char="ü"/>
            </a:pPr>
            <a:r>
              <a:rPr lang="zh-CN" altLang="en-US">
                <a:solidFill>
                  <a:schemeClr val="tx2"/>
                </a:solidFill>
              </a:rPr>
              <a:t>反证法，设结论假，往证前提假</a:t>
            </a:r>
            <a:endParaRPr lang="zh-CN" altLang="en-US">
              <a:solidFill>
                <a:schemeClr val="tx2"/>
              </a:solidFill>
            </a:endParaRPr>
          </a:p>
          <a:p>
            <a:pPr marL="685800" indent="-685800" eaLnBrk="1" hangingPunct="1">
              <a:buFont typeface="Wingdings" panose="05000000000000000000" pitchFamily="2" charset="2"/>
              <a:buNone/>
            </a:pPr>
            <a:r>
              <a:rPr lang="en-US" altLang="zh-CN"/>
              <a:t>      (</a:t>
            </a:r>
            <a:r>
              <a:rPr lang="zh-CN" altLang="en-US"/>
              <a:t>即证明</a:t>
            </a:r>
            <a:r>
              <a:rPr lang="en-US" altLang="zh-CN">
                <a:solidFill>
                  <a:schemeClr val="tx2"/>
                </a:solidFill>
                <a:sym typeface="Symbol" panose="05050102010706020507" pitchFamily="2" charset="2"/>
              </a:rPr>
              <a:t></a:t>
            </a:r>
            <a:r>
              <a:rPr lang="en-US" altLang="zh-CN">
                <a:solidFill>
                  <a:schemeClr val="tx2"/>
                </a:solidFill>
              </a:rPr>
              <a:t>H </a:t>
            </a:r>
            <a:r>
              <a:rPr lang="en-US" altLang="zh-CN">
                <a:solidFill>
                  <a:schemeClr val="tx2"/>
                </a:solidFill>
                <a:sym typeface="Symbol" panose="05050102010706020507" pitchFamily="2" charset="2"/>
              </a:rPr>
              <a:t> </a:t>
            </a:r>
            <a:r>
              <a:rPr lang="en-US" altLang="zh-CN">
                <a:solidFill>
                  <a:schemeClr val="tx2"/>
                </a:solidFill>
              </a:rPr>
              <a:t>G</a:t>
            </a:r>
            <a:r>
              <a:rPr lang="en-US" altLang="zh-CN"/>
              <a:t>)</a:t>
            </a:r>
            <a:r>
              <a:rPr lang="zh-CN" altLang="en-US"/>
              <a:t>。</a:t>
            </a:r>
            <a:endParaRPr lang="zh-CN" altLang="en-US"/>
          </a:p>
          <a:p>
            <a:pPr marL="685800" indent="-685800" eaLnBrk="1" hangingPunct="1">
              <a:lnSpc>
                <a:spcPct val="114000"/>
              </a:lnSpc>
              <a:buFont typeface="Wingdings" panose="05000000000000000000" pitchFamily="2" charset="2"/>
              <a:buNone/>
            </a:pPr>
            <a:r>
              <a:rPr lang="zh-CN" altLang="en-US">
                <a:solidFill>
                  <a:schemeClr val="tx2"/>
                </a:solidFill>
              </a:rPr>
              <a:t>例</a:t>
            </a:r>
            <a:r>
              <a:rPr lang="en-US" altLang="zh-CN">
                <a:solidFill>
                  <a:schemeClr val="tx2"/>
                </a:solidFill>
              </a:rPr>
              <a:t> </a:t>
            </a:r>
            <a:r>
              <a:rPr lang="en-US" altLang="zh-CN"/>
              <a:t> </a:t>
            </a:r>
            <a:r>
              <a:rPr lang="zh-CN" altLang="en-US" sz="3200"/>
              <a:t>设</a:t>
            </a:r>
            <a:r>
              <a:rPr lang="en-US" altLang="zh-CN" sz="3200"/>
              <a:t>A=(R</a:t>
            </a:r>
            <a:r>
              <a:rPr lang="en-US" altLang="zh-CN" sz="3200">
                <a:sym typeface="Symbol" panose="05050102010706020507" pitchFamily="2" charset="2"/>
              </a:rPr>
              <a:t></a:t>
            </a:r>
            <a:r>
              <a:rPr lang="en-US" altLang="zh-CN" sz="3200"/>
              <a:t> P) </a:t>
            </a:r>
            <a:r>
              <a:rPr lang="en-US" altLang="zh-CN" sz="3200">
                <a:sym typeface="Symbol" panose="05050102010706020507" pitchFamily="2" charset="2"/>
              </a:rPr>
              <a:t></a:t>
            </a:r>
            <a:r>
              <a:rPr lang="en-US" altLang="zh-CN" sz="3200"/>
              <a:t> Q</a:t>
            </a:r>
            <a:r>
              <a:rPr lang="zh-CN" altLang="en-US" sz="3200"/>
              <a:t>，</a:t>
            </a:r>
            <a:r>
              <a:rPr lang="en-US" altLang="zh-CN" sz="3200"/>
              <a:t>B= P</a:t>
            </a:r>
            <a:r>
              <a:rPr lang="en-US" altLang="zh-CN" sz="3200">
                <a:sym typeface="Symbol" panose="05050102010706020507" pitchFamily="2" charset="2"/>
              </a:rPr>
              <a:t></a:t>
            </a:r>
            <a:r>
              <a:rPr lang="en-US" altLang="zh-CN" sz="3200"/>
              <a:t> Q</a:t>
            </a:r>
            <a:r>
              <a:rPr lang="zh-CN" altLang="en-US" sz="3200"/>
              <a:t>，</a:t>
            </a:r>
            <a:endParaRPr lang="zh-CN" altLang="en-US" sz="3200"/>
          </a:p>
          <a:p>
            <a:pPr marL="685800" indent="-685800" eaLnBrk="1" hangingPunct="1">
              <a:lnSpc>
                <a:spcPct val="114000"/>
              </a:lnSpc>
              <a:buFont typeface="Wingdings" panose="05000000000000000000" pitchFamily="2" charset="2"/>
              <a:buNone/>
            </a:pPr>
            <a:r>
              <a:rPr lang="zh-CN" altLang="en-US" sz="3200"/>
              <a:t>       证明</a:t>
            </a:r>
            <a:r>
              <a:rPr lang="en-US" altLang="zh-CN" sz="3200"/>
              <a:t>A</a:t>
            </a:r>
            <a:r>
              <a:rPr lang="zh-CN" altLang="en-US" sz="3200"/>
              <a:t>蕴涵</a:t>
            </a:r>
            <a:r>
              <a:rPr lang="en-US" altLang="zh-CN" sz="3200"/>
              <a:t>B</a:t>
            </a:r>
            <a:r>
              <a:rPr lang="zh-CN" altLang="en-US" sz="3200"/>
              <a:t>。</a:t>
            </a:r>
            <a:endParaRPr lang="zh-CN" altLang="en-US" sz="3200"/>
          </a:p>
          <a:p>
            <a:pPr marL="685800" indent="-685800" eaLnBrk="1" hangingPunct="1">
              <a:lnSpc>
                <a:spcPct val="114000"/>
              </a:lnSpc>
              <a:buFont typeface="Wingdings" panose="05000000000000000000" pitchFamily="2" charset="2"/>
              <a:buNone/>
            </a:pPr>
            <a:r>
              <a:rPr lang="zh-CN" altLang="en-US" sz="3200"/>
              <a:t>证明：假设存在解释</a:t>
            </a:r>
            <a:r>
              <a:rPr lang="en-US" altLang="zh-CN" sz="3200"/>
              <a:t>I</a:t>
            </a:r>
            <a:r>
              <a:rPr lang="zh-CN" altLang="en-US" sz="3200">
                <a:solidFill>
                  <a:srgbClr val="FFFF00"/>
                </a:solidFill>
              </a:rPr>
              <a:t>使</a:t>
            </a:r>
            <a:r>
              <a:rPr lang="en-US" altLang="zh-CN" sz="3200">
                <a:solidFill>
                  <a:srgbClr val="FFFF00"/>
                </a:solidFill>
              </a:rPr>
              <a:t>P</a:t>
            </a:r>
            <a:r>
              <a:rPr lang="en-US" altLang="zh-CN" sz="3200">
                <a:solidFill>
                  <a:srgbClr val="FFFF00"/>
                </a:solidFill>
                <a:sym typeface="Symbol" panose="05050102010706020507" pitchFamily="2" charset="2"/>
              </a:rPr>
              <a:t></a:t>
            </a:r>
            <a:r>
              <a:rPr lang="en-US" altLang="zh-CN" sz="3200">
                <a:solidFill>
                  <a:srgbClr val="FFFF00"/>
                </a:solidFill>
              </a:rPr>
              <a:t> Q</a:t>
            </a:r>
            <a:r>
              <a:rPr lang="zh-CN" altLang="en-US" sz="3200">
                <a:solidFill>
                  <a:srgbClr val="FFFF00"/>
                </a:solidFill>
              </a:rPr>
              <a:t>为假</a:t>
            </a:r>
            <a:r>
              <a:rPr lang="zh-CN" altLang="en-US" sz="3200"/>
              <a:t>，则只有一种情形：</a:t>
            </a:r>
            <a:r>
              <a:rPr lang="en-US" altLang="zh-CN" sz="3200"/>
              <a:t>P</a:t>
            </a:r>
            <a:r>
              <a:rPr lang="zh-CN" altLang="en-US" sz="3200"/>
              <a:t>在</a:t>
            </a:r>
            <a:r>
              <a:rPr lang="en-US" altLang="zh-CN" sz="3200"/>
              <a:t>I</a:t>
            </a:r>
            <a:r>
              <a:rPr lang="zh-CN" altLang="en-US" sz="3200"/>
              <a:t>下为真，且</a:t>
            </a:r>
            <a:r>
              <a:rPr lang="en-US" altLang="zh-CN" sz="3200"/>
              <a:t>Q</a:t>
            </a:r>
            <a:r>
              <a:rPr lang="zh-CN" altLang="en-US" sz="3200"/>
              <a:t>在</a:t>
            </a:r>
            <a:r>
              <a:rPr lang="en-US" altLang="zh-CN" sz="3200"/>
              <a:t>I</a:t>
            </a:r>
            <a:r>
              <a:rPr lang="zh-CN" altLang="en-US" sz="3200"/>
              <a:t>下为假，这时</a:t>
            </a:r>
            <a:r>
              <a:rPr lang="en-US" altLang="zh-CN" sz="3200"/>
              <a:t>R</a:t>
            </a:r>
            <a:r>
              <a:rPr lang="en-US" altLang="zh-CN" sz="3200">
                <a:sym typeface="Symbol" panose="05050102010706020507" pitchFamily="2" charset="2"/>
              </a:rPr>
              <a:t></a:t>
            </a:r>
            <a:r>
              <a:rPr lang="en-US" altLang="zh-CN" sz="3200"/>
              <a:t> P</a:t>
            </a:r>
            <a:r>
              <a:rPr lang="zh-CN" altLang="en-US" sz="3200"/>
              <a:t>在</a:t>
            </a:r>
            <a:r>
              <a:rPr lang="en-US" altLang="zh-CN" sz="3200"/>
              <a:t>I</a:t>
            </a:r>
            <a:r>
              <a:rPr lang="zh-CN" altLang="en-US" sz="3200"/>
              <a:t>下为真，故</a:t>
            </a:r>
            <a:r>
              <a:rPr lang="en-US" altLang="zh-CN" sz="3200"/>
              <a:t>I</a:t>
            </a:r>
            <a:r>
              <a:rPr lang="zh-CN" altLang="en-US" sz="3200">
                <a:solidFill>
                  <a:srgbClr val="FFFF00"/>
                </a:solidFill>
              </a:rPr>
              <a:t>弄假</a:t>
            </a:r>
            <a:endParaRPr lang="zh-CN" altLang="en-US" sz="3200">
              <a:solidFill>
                <a:srgbClr val="FFFF00"/>
              </a:solidFill>
            </a:endParaRPr>
          </a:p>
          <a:p>
            <a:pPr marL="685800" indent="-685800" eaLnBrk="1" hangingPunct="1">
              <a:lnSpc>
                <a:spcPct val="114000"/>
              </a:lnSpc>
              <a:buFont typeface="Wingdings" panose="05000000000000000000" pitchFamily="2" charset="2"/>
              <a:buNone/>
            </a:pPr>
            <a:r>
              <a:rPr lang="en-US" altLang="zh-CN" sz="3200"/>
              <a:t>     </a:t>
            </a:r>
            <a:r>
              <a:rPr lang="en-US" altLang="zh-CN" sz="3200">
                <a:solidFill>
                  <a:srgbClr val="FFFF00"/>
                </a:solidFill>
              </a:rPr>
              <a:t>(R</a:t>
            </a:r>
            <a:r>
              <a:rPr lang="en-US" altLang="zh-CN" sz="3200">
                <a:solidFill>
                  <a:srgbClr val="FFFF00"/>
                </a:solidFill>
                <a:sym typeface="Symbol" panose="05050102010706020507" pitchFamily="2" charset="2"/>
              </a:rPr>
              <a:t></a:t>
            </a:r>
            <a:r>
              <a:rPr lang="en-US" altLang="zh-CN" sz="3200">
                <a:solidFill>
                  <a:srgbClr val="FFFF00"/>
                </a:solidFill>
              </a:rPr>
              <a:t> P) </a:t>
            </a:r>
            <a:r>
              <a:rPr lang="en-US" altLang="zh-CN" sz="3200">
                <a:solidFill>
                  <a:srgbClr val="FFFF00"/>
                </a:solidFill>
                <a:sym typeface="Symbol" panose="05050102010706020507" pitchFamily="2" charset="2"/>
              </a:rPr>
              <a:t></a:t>
            </a:r>
            <a:r>
              <a:rPr lang="en-US" altLang="zh-CN" sz="3200">
                <a:solidFill>
                  <a:srgbClr val="FFFF00"/>
                </a:solidFill>
              </a:rPr>
              <a:t> Q</a:t>
            </a:r>
            <a:r>
              <a:rPr lang="zh-CN" altLang="en-US" sz="3200"/>
              <a:t>。因此，</a:t>
            </a:r>
            <a:r>
              <a:rPr lang="en-US" altLang="zh-CN" sz="3200"/>
              <a:t>(R</a:t>
            </a:r>
            <a:r>
              <a:rPr lang="en-US" altLang="zh-CN" sz="3200">
                <a:sym typeface="Symbol" panose="05050102010706020507" pitchFamily="2" charset="2"/>
              </a:rPr>
              <a:t></a:t>
            </a:r>
            <a:r>
              <a:rPr lang="en-US" altLang="zh-CN" sz="3200"/>
              <a:t>P) </a:t>
            </a:r>
            <a:r>
              <a:rPr lang="en-US" altLang="zh-CN" sz="3200">
                <a:sym typeface="Symbol" panose="05050102010706020507" pitchFamily="2" charset="2"/>
              </a:rPr>
              <a:t></a:t>
            </a:r>
            <a:r>
              <a:rPr lang="en-US" altLang="zh-CN" sz="3200"/>
              <a:t>Q</a:t>
            </a:r>
            <a:r>
              <a:rPr lang="zh-CN" altLang="en-US" sz="3200"/>
              <a:t>蕴涵 </a:t>
            </a:r>
            <a:r>
              <a:rPr lang="en-US" altLang="zh-CN" sz="3200"/>
              <a:t>P</a:t>
            </a:r>
            <a:r>
              <a:rPr lang="en-US" altLang="zh-CN" sz="3200">
                <a:sym typeface="Symbol" panose="05050102010706020507" pitchFamily="2" charset="2"/>
              </a:rPr>
              <a:t></a:t>
            </a:r>
            <a:r>
              <a:rPr lang="en-US" altLang="zh-CN" sz="3200"/>
              <a:t> Q</a:t>
            </a:r>
            <a:r>
              <a:rPr lang="zh-CN" altLang="en-US" sz="3200"/>
              <a:t>。 </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8">
                                            <p:txEl>
                                              <p:pRg st="4" end="4"/>
                                            </p:txEl>
                                          </p:spTgt>
                                        </p:tgtEl>
                                        <p:attrNameLst>
                                          <p:attrName>style.visibility</p:attrName>
                                        </p:attrNameLst>
                                      </p:cBhvr>
                                      <p:to>
                                        <p:strVal val="visible"/>
                                      </p:to>
                                    </p:set>
                                    <p:anim calcmode="lin" valueType="num">
                                      <p:cBhvr additive="base">
                                        <p:cTn id="7" dur="500" fill="hold"/>
                                        <p:tgtEl>
                                          <p:spTgt spid="9113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8">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138">
                                            <p:txEl>
                                              <p:pRg st="5" end="5"/>
                                            </p:txEl>
                                          </p:spTgt>
                                        </p:tgtEl>
                                        <p:attrNameLst>
                                          <p:attrName>style.visibility</p:attrName>
                                        </p:attrNameLst>
                                      </p:cBhvr>
                                      <p:to>
                                        <p:strVal val="visible"/>
                                      </p:to>
                                    </p:set>
                                    <p:anim calcmode="lin" valueType="num">
                                      <p:cBhvr additive="base">
                                        <p:cTn id="11" dur="500" fill="hold"/>
                                        <p:tgtEl>
                                          <p:spTgt spid="91138">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113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3"/>
          <p:cNvSpPr>
            <a:spLocks noGrp="1" noChangeArrowheads="1"/>
          </p:cNvSpPr>
          <p:nvPr>
            <p:ph type="body" idx="1"/>
          </p:nvPr>
        </p:nvSpPr>
        <p:spPr>
          <a:xfrm>
            <a:off x="468313" y="1371600"/>
            <a:ext cx="8351837" cy="4800600"/>
          </a:xfrm>
        </p:spPr>
        <p:txBody>
          <a:bodyPr/>
          <a:lstStyle/>
          <a:p>
            <a:pPr marL="0" indent="0" eaLnBrk="1" hangingPunct="1">
              <a:lnSpc>
                <a:spcPct val="130000"/>
              </a:lnSpc>
              <a:tabLst>
                <a:tab pos="483870" algn="l"/>
                <a:tab pos="1995170" algn="l"/>
              </a:tabLst>
            </a:pPr>
            <a:r>
              <a:rPr lang="zh-CN" altLang="en-US" sz="3200"/>
              <a:t>若给出前提集合</a:t>
            </a:r>
            <a:r>
              <a:rPr lang="en-US" altLang="zh-CN" sz="3200"/>
              <a:t>S={G</a:t>
            </a:r>
            <a:r>
              <a:rPr lang="en-US" altLang="zh-CN" sz="3200" baseline="-30000"/>
              <a:t>1</a:t>
            </a:r>
            <a:r>
              <a:rPr lang="en-US" altLang="zh-CN" sz="3200"/>
              <a:t> ，…，G</a:t>
            </a:r>
            <a:r>
              <a:rPr lang="en-US" altLang="zh-CN" sz="3200" baseline="-30000"/>
              <a:t>k</a:t>
            </a:r>
            <a:r>
              <a:rPr lang="en-US" altLang="zh-CN" sz="3200"/>
              <a:t> }，</a:t>
            </a:r>
            <a:r>
              <a:rPr lang="zh-CN" altLang="en-US" sz="3200"/>
              <a:t>公式</a:t>
            </a:r>
            <a:r>
              <a:rPr lang="en-US" altLang="zh-CN" sz="3200"/>
              <a:t>G，</a:t>
            </a:r>
            <a:r>
              <a:rPr lang="zh-CN" altLang="en-US" sz="3200"/>
              <a:t>证明</a:t>
            </a:r>
            <a:r>
              <a:rPr lang="en-US" altLang="zh-CN" sz="3200"/>
              <a:t>S</a:t>
            </a:r>
            <a:r>
              <a:rPr lang="en-US" altLang="zh-CN" sz="3200">
                <a:sym typeface="Symbol" panose="05050102010706020507" pitchFamily="2" charset="2"/>
              </a:rPr>
              <a:t></a:t>
            </a:r>
            <a:r>
              <a:rPr lang="en-US" altLang="zh-CN" sz="3200"/>
              <a:t>G</a:t>
            </a:r>
            <a:r>
              <a:rPr lang="zh-CN" altLang="en-US" sz="3200"/>
              <a:t>有如下两种方法：</a:t>
            </a:r>
            <a:br>
              <a:rPr lang="zh-CN" altLang="en-US" sz="3200"/>
            </a:br>
            <a:r>
              <a:rPr lang="zh-CN" altLang="en-US" sz="3200"/>
              <a:t>	1. </a:t>
            </a:r>
            <a:r>
              <a:rPr lang="en-US" altLang="zh-CN" sz="3200"/>
              <a:t>G</a:t>
            </a:r>
            <a:r>
              <a:rPr lang="en-US" altLang="zh-CN" sz="3200" baseline="-30000"/>
              <a:t>1</a:t>
            </a:r>
            <a:r>
              <a:rPr lang="en-US" altLang="zh-CN" sz="3200"/>
              <a:t> </a:t>
            </a:r>
            <a:r>
              <a:rPr lang="en-US" altLang="zh-CN" sz="3200">
                <a:sym typeface="Symbol" panose="05050102010706020507" pitchFamily="2" charset="2"/>
              </a:rPr>
              <a:t></a:t>
            </a:r>
            <a:r>
              <a:rPr lang="en-US" altLang="zh-CN" sz="3200"/>
              <a:t> …</a:t>
            </a:r>
            <a:r>
              <a:rPr lang="en-US" altLang="zh-CN" sz="3200">
                <a:sym typeface="Symbol" panose="05050102010706020507" pitchFamily="2" charset="2"/>
              </a:rPr>
              <a:t></a:t>
            </a:r>
            <a:r>
              <a:rPr lang="en-US" altLang="zh-CN" sz="3200"/>
              <a:t> G</a:t>
            </a:r>
            <a:r>
              <a:rPr lang="en-US" altLang="zh-CN" sz="3200" baseline="-30000"/>
              <a:t>k</a:t>
            </a:r>
            <a:r>
              <a:rPr lang="en-US" altLang="zh-CN" sz="3200"/>
              <a:t> </a:t>
            </a:r>
            <a:r>
              <a:rPr lang="en-US" altLang="zh-CN" sz="3200">
                <a:sym typeface="Symbol" panose="05050102010706020507" pitchFamily="2" charset="2"/>
              </a:rPr>
              <a:t></a:t>
            </a:r>
            <a:r>
              <a:rPr lang="en-US" altLang="zh-CN" sz="3200"/>
              <a:t>G</a:t>
            </a:r>
            <a:br>
              <a:rPr lang="en-US" altLang="zh-CN" sz="3200"/>
            </a:br>
            <a:r>
              <a:rPr lang="en-US" altLang="zh-CN" sz="3200"/>
              <a:t>	2. </a:t>
            </a:r>
            <a:r>
              <a:rPr lang="zh-CN" altLang="en-US" sz="3200"/>
              <a:t>形式演绎法</a:t>
            </a:r>
            <a:endParaRPr lang="en-US" altLang="zh-CN" sz="3200"/>
          </a:p>
          <a:p>
            <a:pPr marL="0" indent="0" eaLnBrk="1" hangingPunct="1">
              <a:lnSpc>
                <a:spcPct val="130000"/>
              </a:lnSpc>
              <a:buFont typeface="Wingdings" panose="05000000000000000000" pitchFamily="2" charset="2"/>
              <a:buNone/>
              <a:tabLst>
                <a:tab pos="483870" algn="l"/>
                <a:tab pos="1995170" algn="l"/>
              </a:tabLst>
            </a:pPr>
            <a:br>
              <a:rPr lang="en-US" altLang="zh-CN" sz="3200"/>
            </a:br>
            <a:endParaRPr lang="zh-CN" altLang="en-US" sz="3200"/>
          </a:p>
        </p:txBody>
      </p:sp>
      <p:sp>
        <p:nvSpPr>
          <p:cNvPr id="150530" name="Rectangle 5"/>
          <p:cNvSpPr>
            <a:spLocks noGrp="1" noChangeArrowheads="1"/>
          </p:cNvSpPr>
          <p:nvPr>
            <p:ph type="title"/>
          </p:nvPr>
        </p:nvSpPr>
        <p:spPr>
          <a:xfrm>
            <a:off x="152400" y="363538"/>
            <a:ext cx="7772400" cy="706437"/>
          </a:xfrm>
          <a:noFill/>
        </p:spPr>
        <p:txBody>
          <a:bodyPr/>
          <a:lstStyle/>
          <a:p>
            <a:pPr eaLnBrk="1" hangingPunct="1"/>
            <a:r>
              <a:rPr lang="en-US" altLang="zh-CN" sz="4000" b="1"/>
              <a:t>7 </a:t>
            </a:r>
            <a:r>
              <a:rPr lang="zh-CN" altLang="en-US" sz="4000" b="1"/>
              <a:t>、</a:t>
            </a:r>
            <a:r>
              <a:rPr lang="en-US" altLang="zh-CN" sz="4000" b="1"/>
              <a:t> </a:t>
            </a:r>
            <a:r>
              <a:rPr lang="zh-CN" altLang="en-US" sz="4000" b="1"/>
              <a:t>公式蕴涵的证明方法</a:t>
            </a:r>
            <a:r>
              <a:rPr lang="zh-CN" altLang="en-US" sz="4000"/>
              <a:t> </a:t>
            </a:r>
            <a:endParaRPr lang="zh-CN" altLang="en-US" sz="40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1" end="1"/>
                                            </p:txEl>
                                          </p:spTgt>
                                        </p:tgtEl>
                                        <p:attrNameLst>
                                          <p:attrName>style.visibility</p:attrName>
                                        </p:attrNameLst>
                                      </p:cBhvr>
                                      <p:to>
                                        <p:strVal val="visible"/>
                                      </p:to>
                                    </p:set>
                                    <p:anim calcmode="lin" valueType="num">
                                      <p:cBhvr additive="base">
                                        <p:cTn id="7" dur="500" fill="hold"/>
                                        <p:tgtEl>
                                          <p:spTgt spid="1044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3" name="Rectangle 3"/>
          <p:cNvSpPr>
            <a:spLocks noGrp="1" noChangeArrowheads="1"/>
          </p:cNvSpPr>
          <p:nvPr>
            <p:ph type="body" idx="1"/>
          </p:nvPr>
        </p:nvSpPr>
        <p:spPr>
          <a:xfrm>
            <a:off x="468313" y="954088"/>
            <a:ext cx="8207375" cy="5930900"/>
          </a:xfrm>
        </p:spPr>
        <p:txBody>
          <a:bodyPr/>
          <a:lstStyle/>
          <a:p>
            <a:pPr marL="0" indent="0" eaLnBrk="1" hangingPunct="1">
              <a:lnSpc>
                <a:spcPct val="114000"/>
              </a:lnSpc>
              <a:tabLst>
                <a:tab pos="1149350" algn="l"/>
                <a:tab pos="1995170" algn="l"/>
              </a:tabLst>
            </a:pPr>
            <a:r>
              <a:rPr lang="zh-CN" altLang="en-US" sz="3000" dirty="0"/>
              <a:t>根据一些基本等价式和基本蕴涵式，从</a:t>
            </a:r>
            <a:r>
              <a:rPr lang="en-US" altLang="zh-CN" sz="3000" dirty="0"/>
              <a:t>S</a:t>
            </a:r>
            <a:r>
              <a:rPr lang="zh-CN" altLang="en-US" sz="3000" dirty="0"/>
              <a:t>出发，演绎出</a:t>
            </a:r>
            <a:r>
              <a:rPr lang="en-US" altLang="zh-CN" sz="3000" dirty="0"/>
              <a:t>G，</a:t>
            </a:r>
            <a:r>
              <a:rPr lang="zh-CN" altLang="en-US" sz="3000" dirty="0"/>
              <a:t>在演绎过程中遵循以下三条规则：</a:t>
            </a:r>
            <a:endParaRPr lang="zh-CN" altLang="en-US" sz="3000" dirty="0"/>
          </a:p>
          <a:p>
            <a:pPr marL="0" indent="0" eaLnBrk="1" hangingPunct="1">
              <a:lnSpc>
                <a:spcPct val="114000"/>
              </a:lnSpc>
              <a:buFont typeface="Wingdings" panose="05000000000000000000" pitchFamily="2" charset="2"/>
              <a:buNone/>
              <a:tabLst>
                <a:tab pos="1149350" algn="l"/>
                <a:tab pos="1995170" algn="l"/>
              </a:tabLst>
            </a:pPr>
            <a:r>
              <a:rPr lang="zh-CN" altLang="en-US" sz="3000" dirty="0">
                <a:solidFill>
                  <a:schemeClr val="tx2"/>
                </a:solidFill>
              </a:rPr>
              <a:t>规则1.</a:t>
            </a:r>
            <a:r>
              <a:rPr lang="zh-CN" altLang="en-US" sz="3000" dirty="0"/>
              <a:t> 可随便使用前提。 (根据演绎定义)</a:t>
            </a:r>
            <a:endParaRPr lang="zh-CN" altLang="en-US" sz="3000" dirty="0"/>
          </a:p>
          <a:p>
            <a:pPr marL="0" indent="0" eaLnBrk="1" hangingPunct="1">
              <a:lnSpc>
                <a:spcPct val="114000"/>
              </a:lnSpc>
              <a:buFont typeface="Wingdings" panose="05000000000000000000" pitchFamily="2" charset="2"/>
              <a:buNone/>
              <a:tabLst>
                <a:tab pos="1149350" algn="l"/>
                <a:tab pos="1995170" algn="l"/>
              </a:tabLst>
            </a:pPr>
            <a:r>
              <a:rPr lang="zh-CN" altLang="en-US" sz="3000" dirty="0">
                <a:solidFill>
                  <a:schemeClr val="tx2"/>
                </a:solidFill>
              </a:rPr>
              <a:t>规则2.</a:t>
            </a:r>
            <a:r>
              <a:rPr lang="zh-CN" altLang="en-US" sz="3000" dirty="0"/>
              <a:t> 可随便使用前面演绎出的某些公</a:t>
            </a:r>
            <a:endParaRPr lang="zh-CN" altLang="en-US" sz="3000" dirty="0"/>
          </a:p>
          <a:p>
            <a:pPr marL="0" indent="0" eaLnBrk="1" hangingPunct="1">
              <a:lnSpc>
                <a:spcPct val="114000"/>
              </a:lnSpc>
              <a:buFont typeface="Wingdings" panose="05000000000000000000" pitchFamily="2" charset="2"/>
              <a:buNone/>
              <a:tabLst>
                <a:tab pos="1149350" algn="l"/>
                <a:tab pos="1995170" algn="l"/>
              </a:tabLst>
            </a:pPr>
            <a:r>
              <a:rPr lang="zh-CN" altLang="en-US" sz="3000" dirty="0"/>
              <a:t>            式的逻辑结果。 (根据演绎的定义)</a:t>
            </a:r>
            <a:endParaRPr lang="zh-CN" altLang="en-US" sz="3000" dirty="0"/>
          </a:p>
          <a:p>
            <a:pPr marL="0" indent="0" eaLnBrk="1" hangingPunct="1">
              <a:lnSpc>
                <a:spcPct val="114000"/>
              </a:lnSpc>
              <a:buFont typeface="Wingdings" panose="05000000000000000000" pitchFamily="2" charset="2"/>
              <a:buNone/>
              <a:tabLst>
                <a:tab pos="1149350" algn="l"/>
                <a:tab pos="1995170" algn="l"/>
              </a:tabLst>
            </a:pPr>
            <a:r>
              <a:rPr lang="zh-CN" altLang="en-US" sz="3000" dirty="0">
                <a:solidFill>
                  <a:schemeClr val="tx2"/>
                </a:solidFill>
                <a:latin typeface="宋体" panose="02010600030101010101" pitchFamily="2" charset="-122"/>
              </a:rPr>
              <a:t>规则</a:t>
            </a:r>
            <a:r>
              <a:rPr lang="zh-CN" altLang="en-US" sz="3000" dirty="0">
                <a:solidFill>
                  <a:schemeClr val="tx2"/>
                </a:solidFill>
              </a:rPr>
              <a:t>3.</a:t>
            </a:r>
            <a:r>
              <a:rPr lang="zh-CN" altLang="en-US" sz="3000" dirty="0"/>
              <a:t>  </a:t>
            </a:r>
            <a:r>
              <a:rPr lang="zh-CN" altLang="en-US" sz="3000" dirty="0">
                <a:latin typeface="宋体" panose="02010600030101010101" pitchFamily="2" charset="-122"/>
              </a:rPr>
              <a:t>如果需要演绎出的公式是</a:t>
            </a:r>
            <a:r>
              <a:rPr lang="en-US" altLang="zh-CN" sz="3000" dirty="0"/>
              <a:t>P</a:t>
            </a:r>
            <a:r>
              <a:rPr lang="en-US" altLang="zh-CN" sz="3000" dirty="0">
                <a:sym typeface="Symbol" panose="05050102010706020507" pitchFamily="2" charset="2"/>
              </a:rPr>
              <a:t></a:t>
            </a:r>
            <a:r>
              <a:rPr lang="en-US" altLang="zh-CN" sz="3000" dirty="0"/>
              <a:t>Q</a:t>
            </a:r>
            <a:r>
              <a:rPr lang="zh-CN" altLang="en-US" sz="3000" dirty="0">
                <a:latin typeface="宋体" panose="02010600030101010101" pitchFamily="2" charset="-122"/>
              </a:rPr>
              <a:t>的</a:t>
            </a:r>
            <a:endParaRPr lang="zh-CN" altLang="en-US" sz="3000" dirty="0">
              <a:latin typeface="宋体" panose="02010600030101010101" pitchFamily="2" charset="-122"/>
            </a:endParaRPr>
          </a:p>
          <a:p>
            <a:pPr marL="0" indent="0" eaLnBrk="1" hangingPunct="1">
              <a:lnSpc>
                <a:spcPct val="114000"/>
              </a:lnSpc>
              <a:buFont typeface="Wingdings" panose="05000000000000000000" pitchFamily="2" charset="2"/>
              <a:buNone/>
              <a:tabLst>
                <a:tab pos="1149350" algn="l"/>
                <a:tab pos="1995170" algn="l"/>
              </a:tabLst>
            </a:pPr>
            <a:r>
              <a:rPr lang="zh-CN" altLang="en-US" sz="3000" dirty="0">
                <a:latin typeface="宋体" panose="02010600030101010101" pitchFamily="2" charset="-122"/>
              </a:rPr>
              <a:t>      形式，可将</a:t>
            </a:r>
            <a:r>
              <a:rPr lang="en-US" altLang="zh-CN" sz="3000" dirty="0"/>
              <a:t>P</a:t>
            </a:r>
            <a:r>
              <a:rPr lang="zh-CN" altLang="en-US" sz="3000" dirty="0">
                <a:latin typeface="宋体" panose="02010600030101010101" pitchFamily="2" charset="-122"/>
              </a:rPr>
              <a:t>做为</a:t>
            </a:r>
            <a:r>
              <a:rPr lang="zh-CN" altLang="en-US" sz="3000" dirty="0">
                <a:solidFill>
                  <a:schemeClr val="tx2"/>
                </a:solidFill>
                <a:latin typeface="宋体" panose="02010600030101010101" pitchFamily="2" charset="-122"/>
              </a:rPr>
              <a:t>附加前提</a:t>
            </a:r>
            <a:r>
              <a:rPr lang="zh-CN" altLang="en-US" sz="3000" dirty="0">
                <a:latin typeface="宋体" panose="02010600030101010101" pitchFamily="2" charset="-122"/>
              </a:rPr>
              <a:t>使用，而力图       </a:t>
            </a:r>
            <a:r>
              <a:rPr lang="zh-CN" altLang="en-US" sz="3000" dirty="0"/>
              <a:t>去演绎出</a:t>
            </a:r>
            <a:r>
              <a:rPr lang="en-US" altLang="zh-CN" sz="3000" dirty="0"/>
              <a:t>Q</a:t>
            </a:r>
            <a:r>
              <a:rPr lang="zh-CN" altLang="en-US" sz="3000" dirty="0">
                <a:latin typeface="宋体" panose="02010600030101010101" pitchFamily="2" charset="-122"/>
              </a:rPr>
              <a:t>。</a:t>
            </a:r>
            <a:r>
              <a:rPr lang="en-US" altLang="zh-CN" sz="3000" dirty="0">
                <a:latin typeface="宋体" panose="02010600030101010101" pitchFamily="2" charset="-122"/>
              </a:rPr>
              <a:t>(</a:t>
            </a:r>
            <a:r>
              <a:rPr lang="zh-CN" altLang="en-US" sz="3000" dirty="0">
                <a:latin typeface="宋体" panose="02010600030101010101" pitchFamily="2" charset="-122"/>
              </a:rPr>
              <a:t>根据定理</a:t>
            </a:r>
            <a:r>
              <a:rPr lang="en-US" altLang="zh-CN" sz="3000" dirty="0"/>
              <a:t>3</a:t>
            </a:r>
            <a:r>
              <a:rPr lang="zh-CN" altLang="en-US" sz="3000" dirty="0"/>
              <a:t>.</a:t>
            </a:r>
            <a:r>
              <a:rPr lang="en-US" altLang="zh-CN" sz="3000" dirty="0"/>
              <a:t>1</a:t>
            </a:r>
            <a:r>
              <a:rPr lang="zh-CN" altLang="en-US" sz="3000" dirty="0"/>
              <a:t>.</a:t>
            </a:r>
            <a:r>
              <a:rPr lang="en-US" altLang="zh-CN" sz="3000" dirty="0"/>
              <a:t>3</a:t>
            </a:r>
            <a:r>
              <a:rPr lang="zh-CN" altLang="en-US" sz="3000" dirty="0"/>
              <a:t> </a:t>
            </a:r>
            <a:r>
              <a:rPr lang="en-US" altLang="zh-CN" sz="3000" dirty="0"/>
              <a:t>)</a:t>
            </a:r>
            <a:endParaRPr lang="zh-CN" altLang="en-US" sz="3000" dirty="0"/>
          </a:p>
        </p:txBody>
      </p:sp>
      <p:sp>
        <p:nvSpPr>
          <p:cNvPr id="151554" name="Rectangle 5"/>
          <p:cNvSpPr>
            <a:spLocks noGrp="1" noChangeArrowheads="1"/>
          </p:cNvSpPr>
          <p:nvPr>
            <p:ph type="title"/>
          </p:nvPr>
        </p:nvSpPr>
        <p:spPr>
          <a:xfrm>
            <a:off x="250825" y="46038"/>
            <a:ext cx="7772400" cy="646112"/>
          </a:xfrm>
          <a:noFill/>
        </p:spPr>
        <p:txBody>
          <a:bodyPr/>
          <a:lstStyle/>
          <a:p>
            <a:pPr eaLnBrk="1" hangingPunct="1"/>
            <a:r>
              <a:rPr lang="en-US" altLang="zh-CN" sz="3600" b="1">
                <a:latin typeface="Times New Roman" panose="02020603050405020304" pitchFamily="18" charset="0"/>
              </a:rPr>
              <a:t>8 </a:t>
            </a:r>
            <a:r>
              <a:rPr lang="zh-CN" altLang="en-US" sz="3600" b="1">
                <a:latin typeface="Times New Roman" panose="02020603050405020304" pitchFamily="18" charset="0"/>
              </a:rPr>
              <a:t>、</a:t>
            </a:r>
            <a:r>
              <a:rPr lang="en-US" altLang="zh-CN" sz="3600" b="1">
                <a:latin typeface="Times New Roman" panose="02020603050405020304" pitchFamily="18" charset="0"/>
              </a:rPr>
              <a:t> </a:t>
            </a:r>
            <a:r>
              <a:rPr lang="zh-CN" altLang="en-US" sz="3600" b="1">
                <a:latin typeface="Times New Roman" panose="02020603050405020304" pitchFamily="18" charset="0"/>
              </a:rPr>
              <a:t>形式演绎法</a:t>
            </a:r>
            <a:endParaRPr lang="zh-CN" altLang="en-US" sz="3600" b="1">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415925"/>
            <a:ext cx="7772400" cy="601663"/>
          </a:xfrm>
        </p:spPr>
        <p:txBody>
          <a:bodyPr/>
          <a:lstStyle/>
          <a:p>
            <a:pPr eaLnBrk="1" hangingPunct="1"/>
            <a:r>
              <a:rPr lang="zh-CN" altLang="en-US" sz="3300" b="1">
                <a:latin typeface="Times New Roman" panose="02020603050405020304" pitchFamily="18" charset="0"/>
              </a:rPr>
              <a:t>定义</a:t>
            </a:r>
            <a:r>
              <a:rPr lang="en-US" altLang="zh-CN" sz="3300" b="1">
                <a:latin typeface="Times New Roman" panose="02020603050405020304" pitchFamily="18" charset="0"/>
              </a:rPr>
              <a:t>3</a:t>
            </a:r>
            <a:r>
              <a:rPr lang="zh-CN" altLang="en-US" sz="3300" b="1">
                <a:latin typeface="Times New Roman" panose="02020603050405020304" pitchFamily="18" charset="0"/>
              </a:rPr>
              <a:t>.1.2  析取</a:t>
            </a:r>
            <a:endParaRPr lang="zh-CN" altLang="en-US" sz="3300" b="1">
              <a:latin typeface="Times New Roman" panose="02020603050405020304" pitchFamily="18" charset="0"/>
            </a:endParaRPr>
          </a:p>
        </p:txBody>
      </p:sp>
      <p:sp>
        <p:nvSpPr>
          <p:cNvPr id="20483" name="Rectangle 3"/>
          <p:cNvSpPr>
            <a:spLocks noGrp="1" noChangeArrowheads="1"/>
          </p:cNvSpPr>
          <p:nvPr>
            <p:ph type="body" idx="1"/>
          </p:nvPr>
        </p:nvSpPr>
        <p:spPr>
          <a:xfrm>
            <a:off x="323850" y="1125538"/>
            <a:ext cx="8496300" cy="4724400"/>
          </a:xfrm>
        </p:spPr>
        <p:txBody>
          <a:bodyPr/>
          <a:lstStyle/>
          <a:p>
            <a:pPr marL="0" indent="0" eaLnBrk="1" hangingPunct="1">
              <a:lnSpc>
                <a:spcPct val="110000"/>
              </a:lnSpc>
            </a:pPr>
            <a:r>
              <a:rPr lang="zh-CN" altLang="en-US" sz="3300"/>
              <a:t>设</a:t>
            </a:r>
            <a:r>
              <a:rPr lang="en-US" altLang="zh-CN" sz="3300"/>
              <a:t>P，Q</a:t>
            </a:r>
            <a:r>
              <a:rPr lang="zh-CN" altLang="en-US" sz="3300"/>
              <a:t>是两个命题，命题 “</a:t>
            </a:r>
            <a:r>
              <a:rPr lang="en-US" altLang="zh-CN" sz="3300"/>
              <a:t>P</a:t>
            </a:r>
            <a:r>
              <a:rPr lang="zh-CN" altLang="en-US" sz="3300"/>
              <a:t>或者</a:t>
            </a:r>
            <a:r>
              <a:rPr lang="en-US" altLang="zh-CN" sz="3300"/>
              <a:t>Q”</a:t>
            </a:r>
            <a:r>
              <a:rPr lang="zh-CN" altLang="en-US" sz="3300"/>
              <a:t>称为</a:t>
            </a:r>
            <a:r>
              <a:rPr lang="en-US" altLang="zh-CN" sz="3300"/>
              <a:t>P，Q</a:t>
            </a:r>
            <a:r>
              <a:rPr lang="zh-CN" altLang="en-US" sz="3300"/>
              <a:t>的析取，记以</a:t>
            </a:r>
            <a:r>
              <a:rPr lang="en-US" altLang="zh-CN" sz="3300">
                <a:solidFill>
                  <a:schemeClr val="tx2"/>
                </a:solidFill>
              </a:rPr>
              <a:t>P</a:t>
            </a:r>
            <a:r>
              <a:rPr lang="en-US" altLang="zh-CN" sz="3300">
                <a:solidFill>
                  <a:schemeClr val="tx2"/>
                </a:solidFill>
                <a:sym typeface="Symbol" panose="05050102010706020507" pitchFamily="2" charset="2"/>
              </a:rPr>
              <a:t></a:t>
            </a:r>
            <a:r>
              <a:rPr lang="en-US" altLang="zh-CN" sz="3300">
                <a:solidFill>
                  <a:schemeClr val="tx2"/>
                </a:solidFill>
              </a:rPr>
              <a:t>Q</a:t>
            </a:r>
            <a:r>
              <a:rPr lang="en-US" altLang="zh-CN" sz="3300"/>
              <a:t>，</a:t>
            </a:r>
            <a:r>
              <a:rPr lang="zh-CN" altLang="en-US" sz="3300"/>
              <a:t>读作</a:t>
            </a:r>
            <a:r>
              <a:rPr lang="en-US" altLang="zh-CN" sz="3300">
                <a:solidFill>
                  <a:schemeClr val="tx2"/>
                </a:solidFill>
              </a:rPr>
              <a:t>P</a:t>
            </a:r>
            <a:r>
              <a:rPr lang="zh-CN" altLang="en-US" sz="3300">
                <a:solidFill>
                  <a:schemeClr val="tx2"/>
                </a:solidFill>
              </a:rPr>
              <a:t>或</a:t>
            </a:r>
            <a:r>
              <a:rPr lang="en-US" altLang="zh-CN" sz="3300">
                <a:solidFill>
                  <a:schemeClr val="tx2"/>
                </a:solidFill>
              </a:rPr>
              <a:t>Q</a:t>
            </a:r>
            <a:r>
              <a:rPr lang="en-US" altLang="zh-CN" sz="3300"/>
              <a:t>。</a:t>
            </a:r>
            <a:endParaRPr lang="en-US" altLang="zh-CN" sz="3300"/>
          </a:p>
          <a:p>
            <a:pPr marL="0" indent="0" eaLnBrk="1" hangingPunct="1">
              <a:lnSpc>
                <a:spcPct val="110000"/>
              </a:lnSpc>
              <a:buFont typeface="Wingdings" panose="05000000000000000000" pitchFamily="2" charset="2"/>
              <a:buNone/>
            </a:pPr>
            <a:r>
              <a:rPr lang="zh-CN" altLang="en-US" sz="3300">
                <a:sym typeface="Symbol" panose="05050102010706020507" pitchFamily="2" charset="2"/>
              </a:rPr>
              <a:t>真值规定：</a:t>
            </a:r>
            <a:r>
              <a:rPr lang="zh-CN" altLang="en-US" sz="3300"/>
              <a:t> </a:t>
            </a:r>
            <a:r>
              <a:rPr lang="en-US" altLang="zh-CN" sz="3300"/>
              <a:t>P</a:t>
            </a:r>
            <a:r>
              <a:rPr lang="en-US" altLang="zh-CN" sz="3300">
                <a:sym typeface="Symbol" panose="05050102010706020507" pitchFamily="2" charset="2"/>
              </a:rPr>
              <a:t></a:t>
            </a:r>
            <a:r>
              <a:rPr lang="en-US" altLang="zh-CN" sz="3300"/>
              <a:t>Q</a:t>
            </a:r>
            <a:r>
              <a:rPr lang="zh-CN" altLang="en-US" sz="3300"/>
              <a:t>是真的当且仅当</a:t>
            </a:r>
            <a:r>
              <a:rPr lang="en-US" altLang="zh-CN" sz="3300"/>
              <a:t>P，Q</a:t>
            </a:r>
            <a:r>
              <a:rPr lang="zh-CN" altLang="en-US" sz="3300"/>
              <a:t>中至少有一个是真的。</a:t>
            </a:r>
            <a:endParaRPr lang="zh-CN" altLang="en-US" sz="3300"/>
          </a:p>
          <a:p>
            <a:pPr marL="0" indent="0" eaLnBrk="1" hangingPunct="1">
              <a:spcBef>
                <a:spcPct val="80000"/>
              </a:spcBef>
            </a:pPr>
            <a:r>
              <a:rPr lang="zh-CN" altLang="en-US" sz="3300"/>
              <a:t>例</a:t>
            </a:r>
            <a:r>
              <a:rPr lang="en-US" altLang="zh-CN" sz="3300"/>
              <a:t>.</a:t>
            </a:r>
            <a:br>
              <a:rPr lang="en-US" altLang="zh-CN" sz="3300"/>
            </a:br>
            <a:r>
              <a:rPr lang="en-US" altLang="zh-CN" sz="3300"/>
              <a:t>P：</a:t>
            </a:r>
            <a:r>
              <a:rPr lang="zh-CN" altLang="en-US" sz="3300"/>
              <a:t>今天下雨，</a:t>
            </a:r>
            <a:r>
              <a:rPr lang="en-US" altLang="zh-CN" sz="3300"/>
              <a:t>Q：</a:t>
            </a:r>
            <a:r>
              <a:rPr lang="zh-CN" altLang="en-US" sz="3300"/>
              <a:t>今天刮风，  	</a:t>
            </a:r>
            <a:r>
              <a:rPr lang="en-US" altLang="zh-CN" sz="3300"/>
              <a:t>            </a:t>
            </a:r>
            <a:r>
              <a:rPr lang="en-US" altLang="zh-CN" sz="3300">
                <a:solidFill>
                  <a:srgbClr val="FFFF00"/>
                </a:solidFill>
              </a:rPr>
              <a:t>P</a:t>
            </a:r>
            <a:r>
              <a:rPr lang="en-US" altLang="zh-CN" sz="3300">
                <a:solidFill>
                  <a:srgbClr val="FFFF00"/>
                </a:solidFill>
                <a:sym typeface="Symbol" panose="05050102010706020507" pitchFamily="2" charset="2"/>
              </a:rPr>
              <a:t></a:t>
            </a:r>
            <a:r>
              <a:rPr lang="en-US" altLang="zh-CN" sz="3300">
                <a:solidFill>
                  <a:srgbClr val="FFFF00"/>
                </a:solidFill>
              </a:rPr>
              <a:t>Q</a:t>
            </a:r>
            <a:r>
              <a:rPr lang="en-US" altLang="zh-CN" sz="3300"/>
              <a:t>：</a:t>
            </a:r>
            <a:r>
              <a:rPr lang="zh-CN" altLang="en-US" sz="3300"/>
              <a:t>今天下雨或者刮风。</a:t>
            </a:r>
            <a:r>
              <a:rPr lang="zh-CN" altLang="en-US"/>
              <a:t> </a:t>
            </a:r>
            <a:endParaRPr lang="zh-CN" altLang="en-US"/>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76200" y="134938"/>
            <a:ext cx="7772400" cy="706437"/>
          </a:xfrm>
        </p:spPr>
        <p:txBody>
          <a:bodyPr/>
          <a:lstStyle/>
          <a:p>
            <a:pPr eaLnBrk="1" hangingPunct="1"/>
            <a:r>
              <a:rPr lang="zh-CN" altLang="en-US" sz="4000" b="1">
                <a:latin typeface="Times New Roman" panose="02020603050405020304" pitchFamily="18" charset="0"/>
              </a:rPr>
              <a:t>例</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.1 </a:t>
            </a:r>
            <a:endParaRPr lang="zh-CN" altLang="en-US" sz="4000" b="1">
              <a:latin typeface="Times New Roman" panose="02020603050405020304" pitchFamily="18" charset="0"/>
            </a:endParaRPr>
          </a:p>
        </p:txBody>
      </p:sp>
      <p:sp>
        <p:nvSpPr>
          <p:cNvPr id="94211" name="Rectangle 3"/>
          <p:cNvSpPr>
            <a:spLocks noGrp="1" noChangeArrowheads="1"/>
          </p:cNvSpPr>
          <p:nvPr>
            <p:ph type="body" idx="1"/>
          </p:nvPr>
        </p:nvSpPr>
        <p:spPr>
          <a:xfrm>
            <a:off x="539750" y="990600"/>
            <a:ext cx="8451850" cy="5181600"/>
          </a:xfrm>
        </p:spPr>
        <p:txBody>
          <a:bodyPr/>
          <a:lstStyle/>
          <a:p>
            <a:pPr marL="0" indent="0" eaLnBrk="1" hangingPunct="1">
              <a:lnSpc>
                <a:spcPct val="90000"/>
              </a:lnSpc>
              <a:tabLst>
                <a:tab pos="574675" algn="l"/>
                <a:tab pos="1995170" algn="l"/>
                <a:tab pos="3719195" algn="l"/>
              </a:tabLst>
            </a:pPr>
            <a:r>
              <a:rPr lang="zh-CN" altLang="en-US" sz="3200">
                <a:solidFill>
                  <a:schemeClr val="tx2"/>
                </a:solidFill>
                <a:latin typeface="宋体" panose="02010600030101010101" pitchFamily="2" charset="-122"/>
              </a:rPr>
              <a:t>证明</a:t>
            </a:r>
            <a:r>
              <a:rPr lang="zh-CN" altLang="en-US" sz="3200">
                <a:solidFill>
                  <a:schemeClr val="tx2"/>
                </a:solidFill>
              </a:rPr>
              <a:t>{(</a:t>
            </a:r>
            <a:r>
              <a:rPr lang="en-US" altLang="zh-CN" sz="3200">
                <a:solidFill>
                  <a:schemeClr val="tx2"/>
                </a:solidFill>
              </a:rPr>
              <a:t>P</a:t>
            </a:r>
            <a:r>
              <a:rPr lang="en-US" altLang="zh-CN" sz="3200">
                <a:solidFill>
                  <a:schemeClr val="tx2"/>
                </a:solidFill>
                <a:sym typeface="Symbol" panose="05050102010706020507" pitchFamily="2" charset="2"/>
              </a:rPr>
              <a:t></a:t>
            </a:r>
            <a:r>
              <a:rPr lang="en-US" altLang="zh-CN" sz="3200">
                <a:solidFill>
                  <a:schemeClr val="tx2"/>
                </a:solidFill>
              </a:rPr>
              <a:t>Q)</a:t>
            </a:r>
            <a:r>
              <a:rPr lang="en-US" altLang="zh-CN" sz="3200">
                <a:solidFill>
                  <a:schemeClr val="tx2"/>
                </a:solidFill>
                <a:latin typeface="宋体" panose="02010600030101010101" pitchFamily="2" charset="-122"/>
              </a:rPr>
              <a:t>，</a:t>
            </a:r>
            <a:r>
              <a:rPr lang="en-US" altLang="zh-CN" sz="3200">
                <a:solidFill>
                  <a:schemeClr val="tx2"/>
                </a:solidFill>
              </a:rPr>
              <a:t>(P</a:t>
            </a:r>
            <a:r>
              <a:rPr lang="en-US" altLang="zh-CN" sz="3200">
                <a:solidFill>
                  <a:schemeClr val="tx2"/>
                </a:solidFill>
                <a:sym typeface="Symbol" panose="05050102010706020507" pitchFamily="2" charset="2"/>
              </a:rPr>
              <a:t></a:t>
            </a:r>
            <a:r>
              <a:rPr lang="en-US" altLang="zh-CN" sz="3200">
                <a:solidFill>
                  <a:schemeClr val="tx2"/>
                </a:solidFill>
              </a:rPr>
              <a:t>R)</a:t>
            </a:r>
            <a:r>
              <a:rPr lang="en-US" altLang="zh-CN" sz="3200">
                <a:solidFill>
                  <a:schemeClr val="tx2"/>
                </a:solidFill>
                <a:latin typeface="宋体" panose="02010600030101010101" pitchFamily="2" charset="-122"/>
              </a:rPr>
              <a:t>，</a:t>
            </a:r>
            <a:r>
              <a:rPr lang="en-US" altLang="zh-CN" sz="3200">
                <a:solidFill>
                  <a:schemeClr val="tx2"/>
                </a:solidFill>
              </a:rPr>
              <a:t>(Q</a:t>
            </a:r>
            <a:r>
              <a:rPr lang="en-US" altLang="zh-CN" sz="3200">
                <a:solidFill>
                  <a:schemeClr val="tx2"/>
                </a:solidFill>
                <a:sym typeface="Symbol" panose="05050102010706020507" pitchFamily="2" charset="2"/>
              </a:rPr>
              <a:t></a:t>
            </a:r>
            <a:r>
              <a:rPr lang="en-US" altLang="zh-CN" sz="3200">
                <a:solidFill>
                  <a:schemeClr val="tx2"/>
                </a:solidFill>
              </a:rPr>
              <a:t>S)}</a:t>
            </a:r>
            <a:r>
              <a:rPr lang="en-US" altLang="zh-CN" sz="3200">
                <a:solidFill>
                  <a:schemeClr val="tx2"/>
                </a:solidFill>
                <a:sym typeface="Symbol" panose="05050102010706020507" pitchFamily="2" charset="2"/>
              </a:rPr>
              <a:t></a:t>
            </a:r>
            <a:r>
              <a:rPr lang="en-US" altLang="zh-CN" sz="3200">
                <a:solidFill>
                  <a:schemeClr val="tx2"/>
                </a:solidFill>
              </a:rPr>
              <a:t>S</a:t>
            </a:r>
            <a:r>
              <a:rPr lang="en-US" altLang="zh-CN" sz="3200">
                <a:solidFill>
                  <a:schemeClr val="tx2"/>
                </a:solidFill>
                <a:sym typeface="Symbol" panose="05050102010706020507" pitchFamily="2" charset="2"/>
              </a:rPr>
              <a:t></a:t>
            </a:r>
            <a:r>
              <a:rPr lang="en-US" altLang="zh-CN" sz="3200">
                <a:solidFill>
                  <a:schemeClr val="tx2"/>
                </a:solidFill>
              </a:rPr>
              <a:t>R</a:t>
            </a:r>
            <a:r>
              <a:rPr lang="en-US" altLang="zh-CN" sz="3200"/>
              <a:t>              </a:t>
            </a:r>
            <a:endParaRPr lang="en-US" altLang="zh-CN" sz="3200"/>
          </a:p>
          <a:p>
            <a:pPr marL="0" indent="0" eaLnBrk="1" hangingPunct="1">
              <a:lnSpc>
                <a:spcPct val="90000"/>
              </a:lnSpc>
              <a:buFont typeface="Wingdings" panose="05000000000000000000" pitchFamily="2" charset="2"/>
              <a:buAutoNum type="arabicPeriod"/>
              <a:tabLst>
                <a:tab pos="574675" algn="l"/>
                <a:tab pos="1995170" algn="l"/>
                <a:tab pos="3719195" algn="l"/>
              </a:tabLst>
            </a:pPr>
            <a:r>
              <a:rPr lang="en-US" altLang="zh-CN" sz="3200"/>
              <a:t> 	P</a:t>
            </a:r>
            <a:r>
              <a:rPr lang="en-US" altLang="zh-CN" sz="3200">
                <a:sym typeface="Symbol" panose="05050102010706020507" pitchFamily="2" charset="2"/>
              </a:rPr>
              <a:t></a:t>
            </a:r>
            <a:r>
              <a:rPr lang="en-US" altLang="zh-CN" sz="3200"/>
              <a:t>Q                	</a:t>
            </a:r>
            <a:r>
              <a:rPr lang="zh-CN" altLang="en-US" sz="3200">
                <a:latin typeface="宋体" panose="02010600030101010101" pitchFamily="2" charset="-122"/>
              </a:rPr>
              <a:t>规则</a:t>
            </a:r>
            <a:r>
              <a:rPr lang="zh-CN" altLang="en-US" sz="3200"/>
              <a:t>1 </a:t>
            </a:r>
            <a:endParaRPr lang="zh-CN" altLang="en-US" sz="3200"/>
          </a:p>
          <a:p>
            <a:pPr marL="0" indent="0" eaLnBrk="1" hangingPunct="1">
              <a:lnSpc>
                <a:spcPct val="90000"/>
              </a:lnSpc>
              <a:buFont typeface="Wingdings" panose="05000000000000000000" pitchFamily="2" charset="2"/>
              <a:buAutoNum type="arabicPeriod"/>
              <a:tabLst>
                <a:tab pos="574675" algn="l"/>
                <a:tab pos="1995170" algn="l"/>
                <a:tab pos="3719195" algn="l"/>
              </a:tabLst>
            </a:pPr>
            <a:r>
              <a:rPr lang="zh-CN" altLang="en-US" sz="3200"/>
              <a:t> 	</a:t>
            </a:r>
            <a:r>
              <a:rPr lang="zh-CN" altLang="en-US"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           	</a:t>
            </a:r>
            <a:r>
              <a:rPr lang="zh-CN" altLang="en-US" sz="3200"/>
              <a:t>规则2，根据1</a:t>
            </a:r>
            <a:endParaRPr lang="zh-CN" altLang="en-US" sz="3200"/>
          </a:p>
          <a:p>
            <a:pPr marL="0" indent="0" eaLnBrk="1" hangingPunct="1">
              <a:lnSpc>
                <a:spcPct val="90000"/>
              </a:lnSpc>
              <a:buFont typeface="Wingdings" panose="05000000000000000000" pitchFamily="2" charset="2"/>
              <a:buAutoNum type="arabicPeriod"/>
              <a:tabLst>
                <a:tab pos="574675" algn="l"/>
                <a:tab pos="1995170" algn="l"/>
                <a:tab pos="3719195" algn="l"/>
              </a:tabLst>
            </a:pPr>
            <a:r>
              <a:rPr lang="en-US" altLang="zh-CN" sz="3200"/>
              <a:t> 	Q</a:t>
            </a:r>
            <a:r>
              <a:rPr lang="en-US" altLang="zh-CN" sz="3200">
                <a:sym typeface="Symbol" panose="05050102010706020507" pitchFamily="2" charset="2"/>
              </a:rPr>
              <a:t></a:t>
            </a:r>
            <a:r>
              <a:rPr lang="en-US" altLang="zh-CN" sz="3200"/>
              <a:t>S              	</a:t>
            </a:r>
            <a:r>
              <a:rPr lang="zh-CN" altLang="en-US" sz="3200"/>
              <a:t>规则1</a:t>
            </a:r>
            <a:endParaRPr lang="zh-CN" altLang="en-US" sz="3200"/>
          </a:p>
          <a:p>
            <a:pPr marL="0" indent="0" eaLnBrk="1" hangingPunct="1">
              <a:lnSpc>
                <a:spcPct val="90000"/>
              </a:lnSpc>
              <a:buFont typeface="Wingdings" panose="05000000000000000000" pitchFamily="2" charset="2"/>
              <a:buAutoNum type="arabicPeriod"/>
              <a:tabLst>
                <a:tab pos="574675" algn="l"/>
                <a:tab pos="1995170" algn="l"/>
                <a:tab pos="3719195" algn="l"/>
              </a:tabLst>
            </a:pPr>
            <a:r>
              <a:rPr lang="zh-CN" altLang="en-US" sz="3200">
                <a:sym typeface="Symbol" panose="05050102010706020507" pitchFamily="2" charset="2"/>
              </a:rPr>
              <a:t> 	</a:t>
            </a:r>
            <a:r>
              <a:rPr lang="en-US" altLang="zh-CN" sz="3200"/>
              <a:t>P</a:t>
            </a:r>
            <a:r>
              <a:rPr lang="en-US" altLang="zh-CN" sz="3200">
                <a:sym typeface="Symbol" panose="05050102010706020507" pitchFamily="2" charset="2"/>
              </a:rPr>
              <a:t></a:t>
            </a:r>
            <a:r>
              <a:rPr lang="en-US" altLang="zh-CN" sz="3200"/>
              <a:t>S            	</a:t>
            </a:r>
            <a:r>
              <a:rPr lang="zh-CN" altLang="en-US" sz="3200"/>
              <a:t>规则2，根据2，3</a:t>
            </a:r>
            <a:endParaRPr lang="zh-CN" altLang="en-US" sz="3200"/>
          </a:p>
          <a:p>
            <a:pPr marL="0" indent="0" eaLnBrk="1" hangingPunct="1">
              <a:lnSpc>
                <a:spcPct val="90000"/>
              </a:lnSpc>
              <a:buFont typeface="Wingdings" panose="05000000000000000000" pitchFamily="2" charset="2"/>
              <a:buAutoNum type="arabicPeriod"/>
              <a:tabLst>
                <a:tab pos="574675" algn="l"/>
                <a:tab pos="1995170" algn="l"/>
                <a:tab pos="3719195" algn="l"/>
              </a:tabLst>
            </a:pPr>
            <a:r>
              <a:rPr lang="zh-CN" altLang="en-US" sz="3200">
                <a:sym typeface="Symbol" panose="05050102010706020507" pitchFamily="2" charset="2"/>
              </a:rPr>
              <a:t> 	</a:t>
            </a:r>
            <a:r>
              <a:rPr lang="en-US" altLang="zh-CN" sz="3200"/>
              <a:t>S</a:t>
            </a:r>
            <a:r>
              <a:rPr lang="en-US" altLang="zh-CN" sz="3200">
                <a:sym typeface="Symbol" panose="05050102010706020507" pitchFamily="2" charset="2"/>
              </a:rPr>
              <a:t></a:t>
            </a:r>
            <a:r>
              <a:rPr lang="en-US" altLang="zh-CN" sz="3200"/>
              <a:t>P           	</a:t>
            </a:r>
            <a:r>
              <a:rPr lang="zh-CN" altLang="en-US" sz="3200"/>
              <a:t>规则2，根据4</a:t>
            </a:r>
            <a:endParaRPr lang="zh-CN" altLang="en-US" sz="3200"/>
          </a:p>
          <a:p>
            <a:pPr marL="0" indent="0" eaLnBrk="1" hangingPunct="1">
              <a:lnSpc>
                <a:spcPct val="90000"/>
              </a:lnSpc>
              <a:buFont typeface="Wingdings" panose="05000000000000000000" pitchFamily="2" charset="2"/>
              <a:buAutoNum type="arabicPeriod"/>
              <a:tabLst>
                <a:tab pos="574675" algn="l"/>
                <a:tab pos="1995170" algn="l"/>
                <a:tab pos="3719195" algn="l"/>
              </a:tabLst>
            </a:pPr>
            <a:r>
              <a:rPr lang="en-US" altLang="zh-CN" sz="3200"/>
              <a:t> 	P</a:t>
            </a:r>
            <a:r>
              <a:rPr lang="en-US" altLang="zh-CN" sz="3200">
                <a:sym typeface="Symbol" panose="05050102010706020507" pitchFamily="2" charset="2"/>
              </a:rPr>
              <a:t></a:t>
            </a:r>
            <a:r>
              <a:rPr lang="en-US" altLang="zh-CN" sz="3200"/>
              <a:t>R              	</a:t>
            </a:r>
            <a:r>
              <a:rPr lang="zh-CN" altLang="en-US" sz="3200"/>
              <a:t>规则1</a:t>
            </a:r>
            <a:endParaRPr lang="zh-CN" altLang="en-US" sz="3200"/>
          </a:p>
          <a:p>
            <a:pPr marL="0" indent="0" eaLnBrk="1" hangingPunct="1">
              <a:lnSpc>
                <a:spcPct val="90000"/>
              </a:lnSpc>
              <a:buFont typeface="Wingdings" panose="05000000000000000000" pitchFamily="2" charset="2"/>
              <a:buAutoNum type="arabicPeriod"/>
              <a:tabLst>
                <a:tab pos="574675" algn="l"/>
                <a:tab pos="1995170" algn="l"/>
                <a:tab pos="3719195" algn="l"/>
              </a:tabLst>
            </a:pPr>
            <a:r>
              <a:rPr lang="zh-CN" altLang="en-US" sz="3200">
                <a:sym typeface="Symbol" panose="05050102010706020507" pitchFamily="2" charset="2"/>
              </a:rPr>
              <a:t> 	</a:t>
            </a:r>
            <a:r>
              <a:rPr lang="en-US" altLang="zh-CN" sz="3200"/>
              <a:t>S</a:t>
            </a:r>
            <a:r>
              <a:rPr lang="en-US" altLang="zh-CN" sz="3200">
                <a:sym typeface="Symbol" panose="05050102010706020507" pitchFamily="2" charset="2"/>
              </a:rPr>
              <a:t></a:t>
            </a:r>
            <a:r>
              <a:rPr lang="en-US" altLang="zh-CN" sz="3200"/>
              <a:t>R           	</a:t>
            </a:r>
            <a:r>
              <a:rPr lang="zh-CN" altLang="en-US" sz="3200"/>
              <a:t>规则2，根据5，6</a:t>
            </a:r>
            <a:endParaRPr lang="zh-CN" altLang="en-US" sz="3200"/>
          </a:p>
          <a:p>
            <a:pPr marL="0" indent="0" eaLnBrk="1" hangingPunct="1">
              <a:lnSpc>
                <a:spcPct val="90000"/>
              </a:lnSpc>
              <a:buFont typeface="Wingdings" panose="05000000000000000000" pitchFamily="2" charset="2"/>
              <a:buAutoNum type="arabicPeriod"/>
              <a:tabLst>
                <a:tab pos="574675" algn="l"/>
                <a:tab pos="1995170" algn="l"/>
                <a:tab pos="3719195" algn="l"/>
              </a:tabLst>
            </a:pPr>
            <a:r>
              <a:rPr lang="en-US" altLang="zh-CN" sz="3200"/>
              <a:t> 	S</a:t>
            </a:r>
            <a:r>
              <a:rPr lang="en-US" altLang="zh-CN" sz="3200">
                <a:sym typeface="Symbol" panose="05050102010706020507" pitchFamily="2" charset="2"/>
              </a:rPr>
              <a:t></a:t>
            </a:r>
            <a:r>
              <a:rPr lang="en-US" altLang="zh-CN" sz="3200"/>
              <a:t>R               	</a:t>
            </a:r>
            <a:r>
              <a:rPr lang="zh-CN" altLang="en-US" sz="3200">
                <a:latin typeface="宋体" panose="02010600030101010101" pitchFamily="2" charset="-122"/>
              </a:rPr>
              <a:t>规则</a:t>
            </a:r>
            <a:r>
              <a:rPr lang="zh-CN" altLang="en-US" sz="3200"/>
              <a:t>2</a:t>
            </a:r>
            <a:r>
              <a:rPr lang="zh-CN" altLang="en-US" sz="3200">
                <a:latin typeface="宋体" panose="02010600030101010101" pitchFamily="2" charset="-122"/>
              </a:rPr>
              <a:t>，根据</a:t>
            </a:r>
            <a:r>
              <a:rPr lang="zh-CN" altLang="en-US" sz="3200"/>
              <a:t>7</a:t>
            </a:r>
            <a:endParaRPr lang="zh-CN" altLang="en-US" sz="20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 calcmode="lin" valueType="num">
                                      <p:cBhvr additive="base">
                                        <p:cTn id="7"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anim calcmode="lin" valueType="num">
                                      <p:cBhvr additive="base">
                                        <p:cTn id="11" dur="5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2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anim calcmode="lin" valueType="num">
                                      <p:cBhvr additive="base">
                                        <p:cTn id="15" dur="500" fill="hold"/>
                                        <p:tgtEl>
                                          <p:spTgt spid="942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2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4211">
                                            <p:txEl>
                                              <p:pRg st="4" end="4"/>
                                            </p:txEl>
                                          </p:spTgt>
                                        </p:tgtEl>
                                        <p:attrNameLst>
                                          <p:attrName>style.visibility</p:attrName>
                                        </p:attrNameLst>
                                      </p:cBhvr>
                                      <p:to>
                                        <p:strVal val="visible"/>
                                      </p:to>
                                    </p:set>
                                    <p:anim calcmode="lin" valueType="num">
                                      <p:cBhvr additive="base">
                                        <p:cTn id="19"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4211">
                                            <p:txEl>
                                              <p:pRg st="5" end="5"/>
                                            </p:txEl>
                                          </p:spTgt>
                                        </p:tgtEl>
                                        <p:attrNameLst>
                                          <p:attrName>style.visibility</p:attrName>
                                        </p:attrNameLst>
                                      </p:cBhvr>
                                      <p:to>
                                        <p:strVal val="visible"/>
                                      </p:to>
                                    </p:set>
                                    <p:anim calcmode="lin" valueType="num">
                                      <p:cBhvr additive="base">
                                        <p:cTn id="23" dur="500" fill="hold"/>
                                        <p:tgtEl>
                                          <p:spTgt spid="942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421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4211">
                                            <p:txEl>
                                              <p:pRg st="6" end="6"/>
                                            </p:txEl>
                                          </p:spTgt>
                                        </p:tgtEl>
                                        <p:attrNameLst>
                                          <p:attrName>style.visibility</p:attrName>
                                        </p:attrNameLst>
                                      </p:cBhvr>
                                      <p:to>
                                        <p:strVal val="visible"/>
                                      </p:to>
                                    </p:set>
                                    <p:anim calcmode="lin" valueType="num">
                                      <p:cBhvr additive="base">
                                        <p:cTn id="27" dur="500" fill="hold"/>
                                        <p:tgtEl>
                                          <p:spTgt spid="9421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421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4211">
                                            <p:txEl>
                                              <p:pRg st="7" end="7"/>
                                            </p:txEl>
                                          </p:spTgt>
                                        </p:tgtEl>
                                        <p:attrNameLst>
                                          <p:attrName>style.visibility</p:attrName>
                                        </p:attrNameLst>
                                      </p:cBhvr>
                                      <p:to>
                                        <p:strVal val="visible"/>
                                      </p:to>
                                    </p:set>
                                    <p:anim calcmode="lin" valueType="num">
                                      <p:cBhvr additive="base">
                                        <p:cTn id="31" dur="500" fill="hold"/>
                                        <p:tgtEl>
                                          <p:spTgt spid="942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4211">
                                            <p:txEl>
                                              <p:pRg st="8" end="8"/>
                                            </p:txEl>
                                          </p:spTgt>
                                        </p:tgtEl>
                                        <p:attrNameLst>
                                          <p:attrName>style.visibility</p:attrName>
                                        </p:attrNameLst>
                                      </p:cBhvr>
                                      <p:to>
                                        <p:strVal val="visible"/>
                                      </p:to>
                                    </p:set>
                                    <p:anim calcmode="lin" valueType="num">
                                      <p:cBhvr additive="base">
                                        <p:cTn id="35" dur="500" fill="hold"/>
                                        <p:tgtEl>
                                          <p:spTgt spid="9421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42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a:xfrm>
            <a:off x="403225" y="96838"/>
            <a:ext cx="8740775" cy="1200150"/>
          </a:xfrm>
        </p:spPr>
        <p:txBody>
          <a:bodyPr/>
          <a:lstStyle/>
          <a:p>
            <a:r>
              <a:rPr lang="zh-CN" altLang="en-US" sz="4000" b="1">
                <a:latin typeface="Times New Roman" panose="02020603050405020304" pitchFamily="18" charset="0"/>
              </a:rPr>
              <a:t>例</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.1 </a:t>
            </a:r>
            <a:br>
              <a:rPr lang="en-US" altLang="zh-CN" sz="3200" b="1">
                <a:latin typeface="Times New Roman" panose="02020603050405020304" pitchFamily="18" charset="0"/>
              </a:rPr>
            </a:br>
            <a:r>
              <a:rPr lang="zh-CN" altLang="en-US" sz="3200" b="1">
                <a:latin typeface="Times New Roman" panose="02020603050405020304" pitchFamily="18" charset="0"/>
              </a:rPr>
              <a:t>证明{(</a:t>
            </a:r>
            <a:r>
              <a:rPr lang="en-US" altLang="zh-CN" sz="3200" b="1">
                <a:latin typeface="Times New Roman" panose="02020603050405020304" pitchFamily="18" charset="0"/>
              </a:rPr>
              <a:t>P</a:t>
            </a:r>
            <a:r>
              <a:rPr lang="en-US" altLang="zh-CN" sz="3200" b="1">
                <a:latin typeface="Times New Roman" panose="02020603050405020304" pitchFamily="18" charset="0"/>
                <a:sym typeface="Symbol" panose="05050102010706020507" pitchFamily="2" charset="2"/>
              </a:rPr>
              <a:t></a:t>
            </a:r>
            <a:r>
              <a:rPr lang="en-US" altLang="zh-CN" sz="3200" b="1">
                <a:latin typeface="Times New Roman" panose="02020603050405020304" pitchFamily="18" charset="0"/>
              </a:rPr>
              <a:t>Q)，(P</a:t>
            </a:r>
            <a:r>
              <a:rPr lang="en-US" altLang="zh-CN" sz="3200" b="1">
                <a:latin typeface="Times New Roman" panose="02020603050405020304" pitchFamily="18" charset="0"/>
                <a:sym typeface="Symbol" panose="05050102010706020507" pitchFamily="2" charset="2"/>
              </a:rPr>
              <a:t></a:t>
            </a:r>
            <a:r>
              <a:rPr lang="en-US" altLang="zh-CN" sz="3200" b="1">
                <a:latin typeface="Times New Roman" panose="02020603050405020304" pitchFamily="18" charset="0"/>
              </a:rPr>
              <a:t>R)，(Q</a:t>
            </a:r>
            <a:r>
              <a:rPr lang="en-US" altLang="zh-CN" sz="3200" b="1">
                <a:latin typeface="Times New Roman" panose="02020603050405020304" pitchFamily="18" charset="0"/>
                <a:sym typeface="Symbol" panose="05050102010706020507" pitchFamily="2" charset="2"/>
              </a:rPr>
              <a:t></a:t>
            </a:r>
            <a:r>
              <a:rPr lang="en-US" altLang="zh-CN" sz="3200" b="1">
                <a:latin typeface="Times New Roman" panose="02020603050405020304" pitchFamily="18" charset="0"/>
              </a:rPr>
              <a:t>S)}</a:t>
            </a:r>
            <a:r>
              <a:rPr lang="en-US" altLang="zh-CN" sz="3200" b="1">
                <a:latin typeface="Times New Roman" panose="02020603050405020304" pitchFamily="18" charset="0"/>
                <a:sym typeface="Symbol" panose="05050102010706020507" pitchFamily="2" charset="2"/>
              </a:rPr>
              <a:t></a:t>
            </a:r>
            <a:r>
              <a:rPr lang="en-US" altLang="zh-CN" sz="3200" b="1">
                <a:latin typeface="Times New Roman" panose="02020603050405020304" pitchFamily="18" charset="0"/>
              </a:rPr>
              <a:t>S</a:t>
            </a:r>
            <a:r>
              <a:rPr lang="en-US" altLang="zh-CN" sz="3200" b="1">
                <a:latin typeface="Times New Roman" panose="02020603050405020304" pitchFamily="18" charset="0"/>
                <a:sym typeface="Symbol" panose="05050102010706020507" pitchFamily="2" charset="2"/>
              </a:rPr>
              <a:t></a:t>
            </a:r>
            <a:r>
              <a:rPr lang="en-US" altLang="zh-CN" sz="3200" b="1">
                <a:latin typeface="Times New Roman" panose="02020603050405020304" pitchFamily="18" charset="0"/>
              </a:rPr>
              <a:t>R</a:t>
            </a:r>
            <a:endParaRPr lang="zh-CN" altLang="en-US" sz="3200" b="1">
              <a:latin typeface="Times New Roman" panose="02020603050405020304" pitchFamily="18" charset="0"/>
            </a:endParaRPr>
          </a:p>
        </p:txBody>
      </p:sp>
      <p:sp>
        <p:nvSpPr>
          <p:cNvPr id="155650" name="Rectangle 3"/>
          <p:cNvSpPr>
            <a:spLocks noGrp="1" noChangeArrowheads="1"/>
          </p:cNvSpPr>
          <p:nvPr>
            <p:ph type="body" idx="1"/>
          </p:nvPr>
        </p:nvSpPr>
        <p:spPr>
          <a:xfrm>
            <a:off x="611188" y="1341438"/>
            <a:ext cx="8235950" cy="5472112"/>
          </a:xfrm>
        </p:spPr>
        <p:txBody>
          <a:bodyPr/>
          <a:lstStyle/>
          <a:p>
            <a:pPr marL="685800" indent="-685800" eaLnBrk="1" hangingPunct="1">
              <a:buFont typeface="Wingdings" panose="05000000000000000000" pitchFamily="2" charset="2"/>
              <a:buAutoNum type="arabicPeriod"/>
            </a:pPr>
            <a:r>
              <a:rPr lang="en-US" altLang="zh-CN" sz="3200"/>
              <a:t>P</a:t>
            </a:r>
            <a:r>
              <a:rPr lang="en-US" altLang="zh-CN" sz="3200">
                <a:sym typeface="Symbol" panose="05050102010706020507" pitchFamily="2" charset="2"/>
              </a:rPr>
              <a:t></a:t>
            </a:r>
            <a:r>
              <a:rPr lang="en-US" altLang="zh-CN" sz="3200"/>
              <a:t>Q                	</a:t>
            </a:r>
            <a:r>
              <a:rPr lang="zh-CN" altLang="en-US" sz="3200">
                <a:latin typeface="宋体" panose="02010600030101010101" pitchFamily="2" charset="-122"/>
              </a:rPr>
              <a:t>规则</a:t>
            </a:r>
            <a:r>
              <a:rPr lang="zh-CN" altLang="en-US" sz="3200"/>
              <a:t>1 </a:t>
            </a:r>
            <a:endParaRPr lang="zh-CN" altLang="en-US" sz="3200"/>
          </a:p>
          <a:p>
            <a:pPr marL="685800" indent="-685800" eaLnBrk="1" hangingPunct="1">
              <a:buFont typeface="Wingdings" panose="05000000000000000000" pitchFamily="2" charset="2"/>
              <a:buAutoNum type="arabicPeriod"/>
            </a:pPr>
            <a:r>
              <a:rPr lang="zh-CN" altLang="en-US" sz="3200"/>
              <a:t> 	</a:t>
            </a:r>
            <a:r>
              <a:rPr lang="zh-CN" altLang="en-US"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P           	</a:t>
            </a:r>
            <a:r>
              <a:rPr lang="zh-CN" altLang="en-US" sz="3200"/>
              <a:t>规则2，根据1</a:t>
            </a:r>
            <a:endParaRPr lang="zh-CN" altLang="en-US" sz="3200"/>
          </a:p>
          <a:p>
            <a:pPr marL="685800" indent="-685800" eaLnBrk="1" hangingPunct="1">
              <a:buFont typeface="Wingdings" panose="05000000000000000000" pitchFamily="2" charset="2"/>
              <a:buAutoNum type="arabicPeriod"/>
            </a:pPr>
            <a:r>
              <a:rPr lang="en-US" altLang="zh-CN" sz="3200"/>
              <a:t> P</a:t>
            </a:r>
            <a:r>
              <a:rPr lang="en-US" altLang="zh-CN" sz="3200">
                <a:sym typeface="Symbol" panose="05050102010706020507" pitchFamily="2" charset="2"/>
              </a:rPr>
              <a:t></a:t>
            </a:r>
            <a:r>
              <a:rPr lang="en-US" altLang="zh-CN" sz="3200"/>
              <a:t>R              	</a:t>
            </a:r>
            <a:r>
              <a:rPr lang="zh-CN" altLang="en-US" sz="3200"/>
              <a:t>规则1</a:t>
            </a:r>
            <a:endParaRPr lang="zh-CN" altLang="en-US" sz="3200"/>
          </a:p>
          <a:p>
            <a:pPr marL="685800" indent="-685800" eaLnBrk="1" hangingPunct="1">
              <a:buFont typeface="Wingdings" panose="05000000000000000000" pitchFamily="2" charset="2"/>
              <a:buAutoNum type="arabicPeriod"/>
            </a:pPr>
            <a:r>
              <a:rPr lang="zh-CN" altLang="en-US" sz="3200">
                <a:sym typeface="Symbol" panose="05050102010706020507" pitchFamily="2" charset="2"/>
              </a:rPr>
              <a:t> 	</a:t>
            </a:r>
            <a:r>
              <a:rPr lang="en-US" altLang="zh-CN" sz="3200"/>
              <a:t>Q</a:t>
            </a:r>
            <a:r>
              <a:rPr lang="en-US" altLang="zh-CN" sz="3200">
                <a:sym typeface="Symbol" panose="05050102010706020507" pitchFamily="2" charset="2"/>
              </a:rPr>
              <a:t></a:t>
            </a:r>
            <a:r>
              <a:rPr lang="en-US" altLang="zh-CN" sz="3200"/>
              <a:t>R           	</a:t>
            </a:r>
            <a:r>
              <a:rPr lang="zh-CN" altLang="en-US" sz="3200"/>
              <a:t>规则2，根据2，3</a:t>
            </a:r>
            <a:endParaRPr lang="zh-CN" altLang="en-US" sz="3200"/>
          </a:p>
          <a:p>
            <a:pPr marL="685800" indent="-685800" eaLnBrk="1" hangingPunct="1">
              <a:buFont typeface="Wingdings" panose="05000000000000000000" pitchFamily="2" charset="2"/>
              <a:buAutoNum type="arabicPeriod"/>
            </a:pPr>
            <a:r>
              <a:rPr lang="zh-CN" altLang="en-US" sz="3200">
                <a:sym typeface="Symbol" panose="05050102010706020507" pitchFamily="2" charset="2"/>
              </a:rPr>
              <a:t> 	</a:t>
            </a:r>
            <a:r>
              <a:rPr lang="en-US" altLang="zh-CN" sz="3200"/>
              <a:t>R</a:t>
            </a:r>
            <a:r>
              <a:rPr lang="en-US" altLang="zh-CN" sz="3200">
                <a:sym typeface="Symbol" panose="05050102010706020507" pitchFamily="2" charset="2"/>
              </a:rPr>
              <a:t></a:t>
            </a:r>
            <a:r>
              <a:rPr lang="en-US" altLang="zh-CN" sz="3200"/>
              <a:t>Q           	</a:t>
            </a:r>
            <a:r>
              <a:rPr lang="zh-CN" altLang="en-US" sz="3200"/>
              <a:t>规则2，根据4</a:t>
            </a:r>
            <a:endParaRPr lang="zh-CN" altLang="en-US" sz="3200"/>
          </a:p>
          <a:p>
            <a:pPr marL="685800" indent="-685800" eaLnBrk="1" hangingPunct="1">
              <a:buFont typeface="Wingdings" panose="05000000000000000000" pitchFamily="2" charset="2"/>
              <a:buAutoNum type="arabicPeriod"/>
            </a:pPr>
            <a:r>
              <a:rPr lang="en-US" altLang="zh-CN" sz="3200"/>
              <a:t> 	Q</a:t>
            </a:r>
            <a:r>
              <a:rPr lang="en-US" altLang="zh-CN" sz="3200">
                <a:sym typeface="Symbol" panose="05050102010706020507" pitchFamily="2" charset="2"/>
              </a:rPr>
              <a:t></a:t>
            </a:r>
            <a:r>
              <a:rPr lang="en-US" altLang="zh-CN" sz="3200"/>
              <a:t>S              	</a:t>
            </a:r>
            <a:r>
              <a:rPr lang="zh-CN" altLang="en-US" sz="3200"/>
              <a:t>规则1</a:t>
            </a:r>
            <a:endParaRPr lang="zh-CN" altLang="en-US" sz="3200"/>
          </a:p>
          <a:p>
            <a:pPr marL="685800" indent="-685800" eaLnBrk="1" hangingPunct="1">
              <a:buFont typeface="Wingdings" panose="05000000000000000000" pitchFamily="2" charset="2"/>
              <a:buAutoNum type="arabicPeriod"/>
            </a:pPr>
            <a:r>
              <a:rPr lang="zh-CN" altLang="en-US" sz="3200">
                <a:sym typeface="Symbol" panose="05050102010706020507" pitchFamily="2" charset="2"/>
              </a:rPr>
              <a:t> 	</a:t>
            </a:r>
            <a:r>
              <a:rPr lang="en-US" altLang="zh-CN" sz="3200"/>
              <a:t>R</a:t>
            </a:r>
            <a:r>
              <a:rPr lang="en-US" altLang="zh-CN" sz="3200">
                <a:sym typeface="Symbol" panose="05050102010706020507" pitchFamily="2" charset="2"/>
              </a:rPr>
              <a:t></a:t>
            </a:r>
            <a:r>
              <a:rPr lang="en-US" altLang="zh-CN" sz="3200"/>
              <a:t>S           	</a:t>
            </a:r>
            <a:r>
              <a:rPr lang="zh-CN" altLang="en-US" sz="3200"/>
              <a:t>规则2，根据5，6</a:t>
            </a:r>
            <a:endParaRPr lang="zh-CN" altLang="en-US" sz="3200"/>
          </a:p>
          <a:p>
            <a:pPr marL="685800" indent="-685800" eaLnBrk="1" hangingPunct="1">
              <a:buFont typeface="Wingdings" panose="05000000000000000000" pitchFamily="2" charset="2"/>
              <a:buAutoNum type="arabicPeriod"/>
            </a:pPr>
            <a:r>
              <a:rPr lang="en-US" altLang="zh-CN" sz="3200"/>
              <a:t> 	S</a:t>
            </a:r>
            <a:r>
              <a:rPr lang="en-US" altLang="zh-CN" sz="3200">
                <a:sym typeface="Symbol" panose="05050102010706020507" pitchFamily="2" charset="2"/>
              </a:rPr>
              <a:t></a:t>
            </a:r>
            <a:r>
              <a:rPr lang="en-US" altLang="zh-CN" sz="3200"/>
              <a:t>R               	</a:t>
            </a:r>
            <a:r>
              <a:rPr lang="zh-CN" altLang="en-US" sz="3200">
                <a:latin typeface="宋体" panose="02010600030101010101" pitchFamily="2" charset="-122"/>
              </a:rPr>
              <a:t>规则</a:t>
            </a:r>
            <a:r>
              <a:rPr lang="zh-CN" altLang="en-US" sz="3200"/>
              <a:t>2</a:t>
            </a:r>
            <a:r>
              <a:rPr lang="zh-CN" altLang="en-US" sz="3200">
                <a:latin typeface="宋体" panose="02010600030101010101" pitchFamily="2" charset="-122"/>
              </a:rPr>
              <a:t>，根据</a:t>
            </a:r>
            <a:r>
              <a:rPr lang="zh-CN" altLang="en-US" sz="3200"/>
              <a:t>7</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内容占位符 2"/>
          <p:cNvSpPr>
            <a:spLocks noGrp="1" noChangeArrowheads="1"/>
          </p:cNvSpPr>
          <p:nvPr>
            <p:ph idx="1"/>
          </p:nvPr>
        </p:nvSpPr>
        <p:spPr>
          <a:xfrm>
            <a:off x="152400" y="260350"/>
            <a:ext cx="8839200" cy="1785938"/>
          </a:xfrm>
        </p:spPr>
        <p:txBody>
          <a:bodyPr/>
          <a:lstStyle/>
          <a:p>
            <a:r>
              <a:rPr lang="zh-CN" altLang="en-US" sz="4000">
                <a:solidFill>
                  <a:srgbClr val="FFCC00"/>
                </a:solidFill>
              </a:rPr>
              <a:t>例</a:t>
            </a:r>
            <a:r>
              <a:rPr lang="en-US" altLang="zh-CN" sz="4000">
                <a:solidFill>
                  <a:srgbClr val="FFCC00"/>
                </a:solidFill>
              </a:rPr>
              <a:t>3</a:t>
            </a:r>
            <a:r>
              <a:rPr lang="zh-CN" altLang="en-US" sz="4000">
                <a:solidFill>
                  <a:srgbClr val="FFCC00"/>
                </a:solidFill>
              </a:rPr>
              <a:t>.</a:t>
            </a:r>
            <a:r>
              <a:rPr lang="en-US" altLang="zh-CN" sz="4000">
                <a:solidFill>
                  <a:srgbClr val="FFCC00"/>
                </a:solidFill>
              </a:rPr>
              <a:t>1</a:t>
            </a:r>
            <a:r>
              <a:rPr lang="zh-CN" altLang="en-US" sz="4000">
                <a:solidFill>
                  <a:srgbClr val="FFCC00"/>
                </a:solidFill>
              </a:rPr>
              <a:t>.1 </a:t>
            </a:r>
            <a:br>
              <a:rPr lang="en-US" altLang="zh-CN" sz="3200">
                <a:solidFill>
                  <a:srgbClr val="FFCC00"/>
                </a:solidFill>
              </a:rPr>
            </a:br>
            <a:r>
              <a:rPr lang="zh-CN" altLang="en-US" sz="3200">
                <a:solidFill>
                  <a:srgbClr val="FFCC00"/>
                </a:solidFill>
              </a:rPr>
              <a:t>证明{(</a:t>
            </a:r>
            <a:r>
              <a:rPr lang="en-US" altLang="zh-CN" sz="3200">
                <a:solidFill>
                  <a:srgbClr val="FFCC00"/>
                </a:solidFill>
              </a:rPr>
              <a:t>P</a:t>
            </a:r>
            <a:r>
              <a:rPr lang="en-US" altLang="zh-CN" sz="3200">
                <a:solidFill>
                  <a:srgbClr val="FFCC00"/>
                </a:solidFill>
                <a:sym typeface="Symbol" panose="05050102010706020507" pitchFamily="2" charset="2"/>
              </a:rPr>
              <a:t></a:t>
            </a:r>
            <a:r>
              <a:rPr lang="en-US" altLang="zh-CN" sz="3200">
                <a:solidFill>
                  <a:srgbClr val="FFCC00"/>
                </a:solidFill>
              </a:rPr>
              <a:t>Q)，(P</a:t>
            </a:r>
            <a:r>
              <a:rPr lang="en-US" altLang="zh-CN" sz="3200">
                <a:solidFill>
                  <a:srgbClr val="FFCC00"/>
                </a:solidFill>
                <a:sym typeface="Symbol" panose="05050102010706020507" pitchFamily="2" charset="2"/>
              </a:rPr>
              <a:t></a:t>
            </a:r>
            <a:r>
              <a:rPr lang="en-US" altLang="zh-CN" sz="3200">
                <a:solidFill>
                  <a:srgbClr val="FFCC00"/>
                </a:solidFill>
              </a:rPr>
              <a:t>R)，(Q</a:t>
            </a:r>
            <a:r>
              <a:rPr lang="en-US" altLang="zh-CN" sz="3200">
                <a:solidFill>
                  <a:srgbClr val="FFCC00"/>
                </a:solidFill>
                <a:sym typeface="Symbol" panose="05050102010706020507" pitchFamily="2" charset="2"/>
              </a:rPr>
              <a:t></a:t>
            </a:r>
            <a:r>
              <a:rPr lang="en-US" altLang="zh-CN" sz="3200">
                <a:solidFill>
                  <a:srgbClr val="FFCC00"/>
                </a:solidFill>
              </a:rPr>
              <a:t>S)}</a:t>
            </a:r>
            <a:r>
              <a:rPr lang="en-US" altLang="zh-CN" sz="3200">
                <a:solidFill>
                  <a:srgbClr val="FFCC00"/>
                </a:solidFill>
                <a:sym typeface="Symbol" panose="05050102010706020507" pitchFamily="2" charset="2"/>
              </a:rPr>
              <a:t></a:t>
            </a:r>
            <a:r>
              <a:rPr lang="en-US" altLang="zh-CN" sz="3200">
                <a:solidFill>
                  <a:srgbClr val="FFCC00"/>
                </a:solidFill>
              </a:rPr>
              <a:t>S</a:t>
            </a:r>
            <a:r>
              <a:rPr lang="en-US" altLang="zh-CN" sz="3200">
                <a:solidFill>
                  <a:srgbClr val="FFCC00"/>
                </a:solidFill>
                <a:sym typeface="Symbol" panose="05050102010706020507" pitchFamily="2" charset="2"/>
              </a:rPr>
              <a:t></a:t>
            </a:r>
            <a:r>
              <a:rPr lang="en-US" altLang="zh-CN" sz="3200">
                <a:solidFill>
                  <a:srgbClr val="FFCC00"/>
                </a:solidFill>
              </a:rPr>
              <a:t>R</a:t>
            </a:r>
            <a:endParaRPr lang="en-US" altLang="zh-CN" sz="3200">
              <a:solidFill>
                <a:srgbClr val="FFCC00"/>
              </a:solidFill>
            </a:endParaRPr>
          </a:p>
          <a:p>
            <a:pPr>
              <a:buFont typeface="Wingdings" panose="05000000000000000000" pitchFamily="2" charset="2"/>
              <a:buNone/>
            </a:pPr>
            <a:endParaRPr lang="en-US" altLang="zh-CN" sz="3200">
              <a:solidFill>
                <a:srgbClr val="FFCC00"/>
              </a:solidFill>
            </a:endParaRPr>
          </a:p>
          <a:p>
            <a:pPr>
              <a:buFont typeface="Wingdings" panose="05000000000000000000" pitchFamily="2" charset="2"/>
              <a:buNone/>
            </a:pPr>
            <a:endParaRPr lang="zh-CN" altLang="en-US"/>
          </a:p>
        </p:txBody>
      </p:sp>
      <p:sp>
        <p:nvSpPr>
          <p:cNvPr id="2" name="文本框 1"/>
          <p:cNvSpPr txBox="1">
            <a:spLocks noChangeArrowheads="1"/>
          </p:cNvSpPr>
          <p:nvPr/>
        </p:nvSpPr>
        <p:spPr bwMode="auto">
          <a:xfrm>
            <a:off x="5724525" y="1484313"/>
            <a:ext cx="28241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solidFill>
                  <a:srgbClr val="FFC000"/>
                </a:solidFill>
              </a:rPr>
              <a:t>S</a:t>
            </a:r>
            <a:r>
              <a:rPr lang="en-US" altLang="zh-CN" sz="3200">
                <a:solidFill>
                  <a:srgbClr val="FFC000"/>
                </a:solidFill>
                <a:sym typeface="Symbol" panose="05050102010706020507" pitchFamily="2" charset="2"/>
              </a:rPr>
              <a:t></a:t>
            </a:r>
            <a:r>
              <a:rPr lang="en-US" altLang="zh-CN" sz="3200">
                <a:solidFill>
                  <a:srgbClr val="FFC000"/>
                </a:solidFill>
              </a:rPr>
              <a:t>R =</a:t>
            </a:r>
            <a:r>
              <a:rPr lang="zh-CN" altLang="en-US" sz="3200">
                <a:solidFill>
                  <a:srgbClr val="FFC000"/>
                </a:solidFill>
                <a:sym typeface="Symbol" panose="05050102010706020507" pitchFamily="2" charset="2"/>
              </a:rPr>
              <a:t>  </a:t>
            </a:r>
            <a:r>
              <a:rPr lang="en-US" altLang="zh-CN" sz="3200">
                <a:solidFill>
                  <a:srgbClr val="FFC000"/>
                </a:solidFill>
              </a:rPr>
              <a:t>S</a:t>
            </a:r>
            <a:r>
              <a:rPr lang="en-US" altLang="zh-CN" sz="3200">
                <a:solidFill>
                  <a:srgbClr val="FFC000"/>
                </a:solidFill>
                <a:sym typeface="Symbol" panose="05050102010706020507" pitchFamily="2" charset="2"/>
              </a:rPr>
              <a:t> </a:t>
            </a:r>
            <a:r>
              <a:rPr lang="en-US" altLang="zh-CN" sz="3200">
                <a:solidFill>
                  <a:srgbClr val="FFC000"/>
                </a:solidFill>
              </a:rPr>
              <a:t>R</a:t>
            </a:r>
            <a:endParaRPr lang="zh-CN" altLang="en-US" sz="3200">
              <a:solidFill>
                <a:srgbClr val="FFC000"/>
              </a:solidFill>
            </a:endParaRPr>
          </a:p>
        </p:txBody>
      </p:sp>
      <p:sp>
        <p:nvSpPr>
          <p:cNvPr id="3" name="矩形 2"/>
          <p:cNvSpPr>
            <a:spLocks noChangeArrowheads="1"/>
          </p:cNvSpPr>
          <p:nvPr/>
        </p:nvSpPr>
        <p:spPr bwMode="auto">
          <a:xfrm>
            <a:off x="595313" y="2047875"/>
            <a:ext cx="5006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olidFill>
                  <a:schemeClr val="tx2"/>
                </a:solidFill>
                <a:sym typeface="Symbol" panose="05050102010706020507" pitchFamily="2" charset="2"/>
              </a:rPr>
              <a:t>1.</a:t>
            </a:r>
            <a:r>
              <a:rPr lang="zh-CN" altLang="en-US" sz="3200">
                <a:solidFill>
                  <a:schemeClr val="tx2"/>
                </a:solidFill>
                <a:sym typeface="Symbol" panose="05050102010706020507" pitchFamily="2" charset="2"/>
              </a:rPr>
              <a:t>        </a:t>
            </a:r>
            <a:r>
              <a:rPr lang="zh-CN" altLang="en-US" sz="3200">
                <a:sym typeface="Symbol" panose="05050102010706020507" pitchFamily="2" charset="2"/>
              </a:rPr>
              <a:t> </a:t>
            </a:r>
            <a:r>
              <a:rPr lang="en-US" altLang="zh-CN" sz="3200"/>
              <a:t>S                	</a:t>
            </a:r>
            <a:r>
              <a:rPr lang="zh-CN" altLang="en-US" sz="3200">
                <a:solidFill>
                  <a:schemeClr val="tx2"/>
                </a:solidFill>
                <a:latin typeface="宋体" panose="02010600030101010101" pitchFamily="2" charset="-122"/>
              </a:rPr>
              <a:t>规则</a:t>
            </a:r>
            <a:r>
              <a:rPr lang="en-US" altLang="zh-CN" sz="3200">
                <a:solidFill>
                  <a:schemeClr val="tx2"/>
                </a:solidFill>
              </a:rPr>
              <a:t>3</a:t>
            </a:r>
            <a:r>
              <a:rPr lang="zh-CN" altLang="en-US" sz="3200">
                <a:solidFill>
                  <a:schemeClr val="tx2"/>
                </a:solidFill>
              </a:rPr>
              <a:t> </a:t>
            </a:r>
            <a:endParaRPr lang="zh-CN" altLang="en-US" sz="3200">
              <a:solidFill>
                <a:schemeClr val="tx2"/>
              </a:solidFill>
            </a:endParaRPr>
          </a:p>
        </p:txBody>
      </p:sp>
      <p:sp>
        <p:nvSpPr>
          <p:cNvPr id="5" name="矩形 4"/>
          <p:cNvSpPr>
            <a:spLocks noChangeArrowheads="1"/>
          </p:cNvSpPr>
          <p:nvPr/>
        </p:nvSpPr>
        <p:spPr bwMode="auto">
          <a:xfrm>
            <a:off x="595313" y="2565400"/>
            <a:ext cx="5010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olidFill>
                  <a:schemeClr val="tx2"/>
                </a:solidFill>
                <a:sym typeface="Symbol" panose="05050102010706020507" pitchFamily="2" charset="2"/>
              </a:rPr>
              <a:t>2.</a:t>
            </a:r>
            <a:r>
              <a:rPr lang="zh-CN" altLang="en-US" sz="3200">
                <a:solidFill>
                  <a:schemeClr val="tx2"/>
                </a:solidFill>
                <a:sym typeface="Symbol" panose="05050102010706020507" pitchFamily="2" charset="2"/>
              </a:rPr>
              <a:t>       </a:t>
            </a:r>
            <a:r>
              <a:rPr lang="en-US" altLang="zh-CN" sz="3200"/>
              <a:t>Q</a:t>
            </a:r>
            <a:r>
              <a:rPr lang="en-US" altLang="zh-CN" sz="3200">
                <a:sym typeface="Symbol" panose="05050102010706020507" pitchFamily="2" charset="2"/>
              </a:rPr>
              <a:t></a:t>
            </a:r>
            <a:r>
              <a:rPr lang="en-US" altLang="zh-CN" sz="3200"/>
              <a:t>S                	</a:t>
            </a:r>
            <a:r>
              <a:rPr lang="zh-CN" altLang="en-US" sz="3200">
                <a:latin typeface="宋体" panose="02010600030101010101" pitchFamily="2" charset="-122"/>
              </a:rPr>
              <a:t>规则</a:t>
            </a:r>
            <a:r>
              <a:rPr lang="zh-CN" altLang="en-US" sz="3200"/>
              <a:t>1 </a:t>
            </a:r>
            <a:endParaRPr lang="zh-CN" altLang="en-US" sz="3200"/>
          </a:p>
        </p:txBody>
      </p:sp>
      <p:sp>
        <p:nvSpPr>
          <p:cNvPr id="6" name="矩形 5"/>
          <p:cNvSpPr>
            <a:spLocks noChangeArrowheads="1"/>
          </p:cNvSpPr>
          <p:nvPr/>
        </p:nvSpPr>
        <p:spPr bwMode="auto">
          <a:xfrm>
            <a:off x="600075" y="3068638"/>
            <a:ext cx="7067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olidFill>
                  <a:schemeClr val="tx2"/>
                </a:solidFill>
                <a:sym typeface="Symbol" panose="05050102010706020507" pitchFamily="2" charset="2"/>
              </a:rPr>
              <a:t>3.</a:t>
            </a:r>
            <a:r>
              <a:rPr lang="zh-CN" altLang="en-US" sz="3200">
                <a:solidFill>
                  <a:schemeClr val="tx2"/>
                </a:solidFill>
                <a:sym typeface="Symbol" panose="05050102010706020507" pitchFamily="2" charset="2"/>
              </a:rPr>
              <a:t>        </a:t>
            </a:r>
            <a:r>
              <a:rPr lang="zh-CN" altLang="en-US" sz="3200">
                <a:sym typeface="Symbol" panose="05050102010706020507" pitchFamily="2" charset="2"/>
              </a:rPr>
              <a:t> </a:t>
            </a:r>
            <a:r>
              <a:rPr lang="en-US" altLang="zh-CN" sz="3200"/>
              <a:t>Q	</a:t>
            </a:r>
            <a:r>
              <a:rPr lang="zh-CN" altLang="en-US" sz="3200"/>
              <a:t>                  </a:t>
            </a:r>
            <a:r>
              <a:rPr lang="zh-CN" altLang="en-US" sz="3200">
                <a:latin typeface="宋体" panose="02010600030101010101" pitchFamily="2" charset="-122"/>
              </a:rPr>
              <a:t>规则</a:t>
            </a:r>
            <a:r>
              <a:rPr lang="en-US" altLang="zh-CN" sz="3200"/>
              <a:t>2</a:t>
            </a:r>
            <a:r>
              <a:rPr lang="zh-CN" altLang="en-US" sz="3200"/>
              <a:t>，根据</a:t>
            </a:r>
            <a:r>
              <a:rPr lang="en-US" altLang="zh-CN" sz="3200"/>
              <a:t>1</a:t>
            </a:r>
            <a:r>
              <a:rPr lang="zh-CN" altLang="en-US" sz="3200"/>
              <a:t>，</a:t>
            </a:r>
            <a:r>
              <a:rPr lang="en-US" altLang="zh-CN" sz="3200"/>
              <a:t>2</a:t>
            </a:r>
            <a:r>
              <a:rPr lang="zh-CN" altLang="en-US" sz="3200"/>
              <a:t> </a:t>
            </a:r>
            <a:endParaRPr lang="zh-CN" altLang="en-US" sz="3200"/>
          </a:p>
        </p:txBody>
      </p:sp>
      <p:sp>
        <p:nvSpPr>
          <p:cNvPr id="4" name="矩形 3"/>
          <p:cNvSpPr>
            <a:spLocks noChangeArrowheads="1"/>
          </p:cNvSpPr>
          <p:nvPr/>
        </p:nvSpPr>
        <p:spPr bwMode="auto">
          <a:xfrm>
            <a:off x="595313" y="3644900"/>
            <a:ext cx="61007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solidFill>
                  <a:schemeClr val="tx2"/>
                </a:solidFill>
              </a:rPr>
              <a:t>4.</a:t>
            </a:r>
            <a:r>
              <a:rPr lang="zh-CN" altLang="en-US" sz="3200">
                <a:solidFill>
                  <a:schemeClr val="tx2"/>
                </a:solidFill>
              </a:rPr>
              <a:t>       </a:t>
            </a:r>
            <a:r>
              <a:rPr lang="en-US" altLang="zh-CN" sz="3200"/>
              <a:t>P</a:t>
            </a:r>
            <a:r>
              <a:rPr lang="en-US" altLang="zh-CN" sz="3200">
                <a:sym typeface="Symbol" panose="05050102010706020507" pitchFamily="2" charset="2"/>
              </a:rPr>
              <a:t></a:t>
            </a:r>
            <a:r>
              <a:rPr lang="en-US" altLang="zh-CN" sz="3200"/>
              <a:t>Q</a:t>
            </a:r>
            <a:r>
              <a:rPr lang="zh-CN" altLang="en-US" sz="3200"/>
              <a:t>                  规则</a:t>
            </a:r>
            <a:r>
              <a:rPr lang="en-US" altLang="zh-CN" sz="3200"/>
              <a:t>1</a:t>
            </a:r>
            <a:endParaRPr lang="zh-CN" altLang="en-US" sz="3200"/>
          </a:p>
        </p:txBody>
      </p:sp>
      <p:sp>
        <p:nvSpPr>
          <p:cNvPr id="8" name="矩形 7"/>
          <p:cNvSpPr>
            <a:spLocks noChangeArrowheads="1"/>
          </p:cNvSpPr>
          <p:nvPr/>
        </p:nvSpPr>
        <p:spPr bwMode="auto">
          <a:xfrm>
            <a:off x="606425" y="4149725"/>
            <a:ext cx="7942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solidFill>
                  <a:schemeClr val="tx2"/>
                </a:solidFill>
              </a:rPr>
              <a:t>5.</a:t>
            </a:r>
            <a:r>
              <a:rPr lang="zh-CN" altLang="en-US" sz="3200">
                <a:solidFill>
                  <a:schemeClr val="tx2"/>
                </a:solidFill>
              </a:rPr>
              <a:t>       </a:t>
            </a:r>
            <a:r>
              <a:rPr lang="en-US" altLang="zh-CN" sz="3200"/>
              <a:t>P</a:t>
            </a:r>
            <a:r>
              <a:rPr lang="zh-CN" altLang="en-US" sz="3200"/>
              <a:t>                        规则</a:t>
            </a:r>
            <a:r>
              <a:rPr lang="en-US" altLang="zh-CN" sz="3200"/>
              <a:t>2</a:t>
            </a:r>
            <a:r>
              <a:rPr lang="zh-CN" altLang="en-US" sz="3200"/>
              <a:t>，根据</a:t>
            </a:r>
            <a:r>
              <a:rPr lang="en-US" altLang="zh-CN" sz="3200"/>
              <a:t>3</a:t>
            </a:r>
            <a:r>
              <a:rPr lang="zh-CN" altLang="en-US" sz="3200"/>
              <a:t>，</a:t>
            </a:r>
            <a:r>
              <a:rPr lang="en-US" altLang="zh-CN" sz="3200"/>
              <a:t>4</a:t>
            </a:r>
            <a:endParaRPr lang="zh-CN" altLang="en-US" sz="3200"/>
          </a:p>
        </p:txBody>
      </p:sp>
      <p:sp>
        <p:nvSpPr>
          <p:cNvPr id="9" name="矩形 8"/>
          <p:cNvSpPr>
            <a:spLocks noChangeArrowheads="1"/>
          </p:cNvSpPr>
          <p:nvPr/>
        </p:nvSpPr>
        <p:spPr bwMode="auto">
          <a:xfrm>
            <a:off x="595313" y="4652963"/>
            <a:ext cx="7942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solidFill>
                  <a:schemeClr val="tx2"/>
                </a:solidFill>
              </a:rPr>
              <a:t>6.</a:t>
            </a:r>
            <a:r>
              <a:rPr lang="zh-CN" altLang="en-US" sz="3200">
                <a:solidFill>
                  <a:schemeClr val="tx2"/>
                </a:solidFill>
              </a:rPr>
              <a:t>       </a:t>
            </a:r>
            <a:r>
              <a:rPr lang="en-US" altLang="zh-CN" sz="3200"/>
              <a:t>P</a:t>
            </a:r>
            <a:r>
              <a:rPr lang="en-US" altLang="zh-CN" sz="3200">
                <a:sym typeface="Symbol" panose="05050102010706020507" pitchFamily="2" charset="2"/>
              </a:rPr>
              <a:t></a:t>
            </a:r>
            <a:r>
              <a:rPr lang="en-US" altLang="zh-CN" sz="3200"/>
              <a:t>R</a:t>
            </a:r>
            <a:r>
              <a:rPr lang="zh-CN" altLang="en-US" sz="3200"/>
              <a:t>                 规则</a:t>
            </a:r>
            <a:r>
              <a:rPr lang="en-US" altLang="zh-CN" sz="3200"/>
              <a:t>1</a:t>
            </a:r>
            <a:endParaRPr lang="zh-CN" altLang="en-US" sz="3200"/>
          </a:p>
        </p:txBody>
      </p:sp>
      <p:sp>
        <p:nvSpPr>
          <p:cNvPr id="10" name="矩形 9"/>
          <p:cNvSpPr>
            <a:spLocks noChangeArrowheads="1"/>
          </p:cNvSpPr>
          <p:nvPr/>
        </p:nvSpPr>
        <p:spPr bwMode="auto">
          <a:xfrm>
            <a:off x="608013" y="5157788"/>
            <a:ext cx="7942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solidFill>
                  <a:schemeClr val="tx2"/>
                </a:solidFill>
              </a:rPr>
              <a:t>7.</a:t>
            </a:r>
            <a:r>
              <a:rPr lang="zh-CN" altLang="en-US" sz="3200">
                <a:solidFill>
                  <a:schemeClr val="tx2"/>
                </a:solidFill>
              </a:rPr>
              <a:t>       </a:t>
            </a:r>
            <a:r>
              <a:rPr lang="en-US" altLang="zh-CN" sz="3200"/>
              <a:t>R</a:t>
            </a:r>
            <a:r>
              <a:rPr lang="zh-CN" altLang="en-US" sz="3200"/>
              <a:t>                       规则</a:t>
            </a:r>
            <a:r>
              <a:rPr lang="en-US" altLang="zh-CN" sz="3200"/>
              <a:t>2</a:t>
            </a:r>
            <a:r>
              <a:rPr lang="zh-CN" altLang="en-US" sz="3200"/>
              <a:t>，根据</a:t>
            </a:r>
            <a:r>
              <a:rPr lang="en-US" altLang="zh-CN" sz="3200"/>
              <a:t>5</a:t>
            </a:r>
            <a:r>
              <a:rPr lang="zh-CN" altLang="en-US" sz="3200"/>
              <a:t>，</a:t>
            </a:r>
            <a:r>
              <a:rPr lang="en-US" altLang="zh-CN" sz="3200"/>
              <a:t>6</a:t>
            </a:r>
            <a:endParaRPr lang="zh-CN" altLang="en-US" sz="3200"/>
          </a:p>
        </p:txBody>
      </p:sp>
      <p:sp>
        <p:nvSpPr>
          <p:cNvPr id="11" name="矩形 10"/>
          <p:cNvSpPr>
            <a:spLocks noChangeArrowheads="1"/>
          </p:cNvSpPr>
          <p:nvPr/>
        </p:nvSpPr>
        <p:spPr bwMode="auto">
          <a:xfrm>
            <a:off x="606425" y="5653088"/>
            <a:ext cx="7059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olidFill>
                  <a:schemeClr val="tx2"/>
                </a:solidFill>
                <a:sym typeface="Symbol" panose="05050102010706020507" pitchFamily="2" charset="2"/>
              </a:rPr>
              <a:t>8.</a:t>
            </a:r>
            <a:r>
              <a:rPr lang="zh-CN" altLang="en-US" sz="3200">
                <a:solidFill>
                  <a:schemeClr val="tx2"/>
                </a:solidFill>
                <a:sym typeface="Symbol" panose="05050102010706020507" pitchFamily="2" charset="2"/>
              </a:rPr>
              <a:t>        </a:t>
            </a:r>
            <a:r>
              <a:rPr lang="zh-CN" altLang="en-US" sz="3200">
                <a:sym typeface="Symbol" panose="05050102010706020507" pitchFamily="2" charset="2"/>
              </a:rPr>
              <a:t> </a:t>
            </a:r>
            <a:r>
              <a:rPr lang="en-US" altLang="zh-CN" sz="3200"/>
              <a:t>S</a:t>
            </a:r>
            <a:r>
              <a:rPr lang="en-US" altLang="zh-CN" sz="3200">
                <a:sym typeface="Symbol" panose="05050102010706020507" pitchFamily="2" charset="2"/>
              </a:rPr>
              <a:t></a:t>
            </a:r>
            <a:r>
              <a:rPr lang="en-US" altLang="zh-CN" sz="3200"/>
              <a:t>R            </a:t>
            </a:r>
            <a:r>
              <a:rPr lang="zh-CN" altLang="en-US" sz="3200">
                <a:solidFill>
                  <a:schemeClr val="tx2"/>
                </a:solidFill>
                <a:latin typeface="宋体" panose="02010600030101010101" pitchFamily="2" charset="-122"/>
              </a:rPr>
              <a:t>规则</a:t>
            </a:r>
            <a:r>
              <a:rPr lang="en-US" altLang="zh-CN" sz="3200">
                <a:solidFill>
                  <a:schemeClr val="tx2"/>
                </a:solidFill>
              </a:rPr>
              <a:t>3</a:t>
            </a:r>
            <a:r>
              <a:rPr lang="zh-CN" altLang="en-US" sz="3200">
                <a:solidFill>
                  <a:schemeClr val="tx2"/>
                </a:solidFill>
              </a:rPr>
              <a:t>，根据</a:t>
            </a:r>
            <a:r>
              <a:rPr lang="en-US" altLang="zh-CN" sz="3200">
                <a:solidFill>
                  <a:schemeClr val="tx2"/>
                </a:solidFill>
              </a:rPr>
              <a:t>1</a:t>
            </a:r>
            <a:r>
              <a:rPr lang="zh-CN" altLang="en-US" sz="3200">
                <a:solidFill>
                  <a:schemeClr val="tx2"/>
                </a:solidFill>
              </a:rPr>
              <a:t>，</a:t>
            </a:r>
            <a:r>
              <a:rPr lang="en-US" altLang="zh-CN" sz="3200">
                <a:solidFill>
                  <a:schemeClr val="tx2"/>
                </a:solidFill>
              </a:rPr>
              <a:t>7</a:t>
            </a:r>
            <a:r>
              <a:rPr lang="zh-CN" altLang="en-US" sz="3200">
                <a:solidFill>
                  <a:schemeClr val="tx2"/>
                </a:solidFill>
              </a:rPr>
              <a:t> </a:t>
            </a:r>
            <a:endParaRPr lang="zh-CN" altLang="en-US" sz="3200">
              <a:solidFill>
                <a:schemeClr val="tx2"/>
              </a:solidFill>
            </a:endParaRPr>
          </a:p>
        </p:txBody>
      </p:sp>
      <p:sp>
        <p:nvSpPr>
          <p:cNvPr id="12" name="矩形 11"/>
          <p:cNvSpPr>
            <a:spLocks noChangeArrowheads="1"/>
          </p:cNvSpPr>
          <p:nvPr/>
        </p:nvSpPr>
        <p:spPr bwMode="auto">
          <a:xfrm>
            <a:off x="615950" y="6121400"/>
            <a:ext cx="7059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olidFill>
                  <a:schemeClr val="tx2"/>
                </a:solidFill>
                <a:sym typeface="Symbol" panose="05050102010706020507" pitchFamily="2" charset="2"/>
              </a:rPr>
              <a:t>9.</a:t>
            </a:r>
            <a:r>
              <a:rPr lang="zh-CN" altLang="en-US" sz="3200">
                <a:solidFill>
                  <a:schemeClr val="tx2"/>
                </a:solidFill>
                <a:sym typeface="Symbol" panose="05050102010706020507" pitchFamily="2" charset="2"/>
              </a:rPr>
              <a:t>       </a:t>
            </a:r>
            <a:r>
              <a:rPr lang="en-US" altLang="zh-CN" sz="3200"/>
              <a:t>S</a:t>
            </a:r>
            <a:r>
              <a:rPr lang="en-US" altLang="zh-CN" sz="3200">
                <a:sym typeface="Symbol" panose="05050102010706020507" pitchFamily="2" charset="2"/>
              </a:rPr>
              <a:t></a:t>
            </a:r>
            <a:r>
              <a:rPr lang="en-US" altLang="zh-CN" sz="3200"/>
              <a:t>R          </a:t>
            </a:r>
            <a:r>
              <a:rPr lang="zh-CN" altLang="en-US" sz="3200"/>
              <a:t>      </a:t>
            </a:r>
            <a:r>
              <a:rPr lang="en-US" altLang="zh-CN" sz="3200"/>
              <a:t>  </a:t>
            </a:r>
            <a:r>
              <a:rPr lang="zh-CN" altLang="en-US" sz="3200">
                <a:latin typeface="宋体" panose="02010600030101010101" pitchFamily="2" charset="-122"/>
              </a:rPr>
              <a:t>规则</a:t>
            </a:r>
            <a:r>
              <a:rPr lang="en-US" altLang="zh-CN" sz="3200"/>
              <a:t>2</a:t>
            </a:r>
            <a:r>
              <a:rPr lang="zh-CN" altLang="en-US" sz="3200"/>
              <a:t>，根据</a:t>
            </a:r>
            <a:r>
              <a:rPr lang="en-US" altLang="zh-CN" sz="3200"/>
              <a:t>8</a:t>
            </a:r>
            <a:r>
              <a:rPr lang="zh-CN" altLang="en-US" sz="3200"/>
              <a:t> </a:t>
            </a:r>
            <a:endParaRPr lang="zh-CN" altLang="en-US" sz="3200"/>
          </a:p>
        </p:txBody>
      </p:sp>
      <p:sp>
        <p:nvSpPr>
          <p:cNvPr id="7" name="灯片编号占位符 6"/>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4" grpId="0"/>
      <p:bldP spid="8" grpId="0"/>
      <p:bldP spid="9" grpId="0"/>
      <p:bldP spid="10" grpId="0"/>
      <p:bldP spid="11" grpId="0"/>
      <p:bldP spid="12"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a:xfrm>
            <a:off x="395288" y="115888"/>
            <a:ext cx="7772400" cy="708025"/>
          </a:xfrm>
        </p:spPr>
        <p:txBody>
          <a:bodyPr/>
          <a:lstStyle/>
          <a:p>
            <a:pPr eaLnBrk="1" hangingPunct="1"/>
            <a:r>
              <a:rPr lang="zh-CN" altLang="en-US" sz="4000" b="1">
                <a:latin typeface="Times New Roman" panose="02020603050405020304" pitchFamily="18" charset="0"/>
              </a:rPr>
              <a:t>例</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.2 </a:t>
            </a:r>
            <a:endParaRPr lang="zh-CN" altLang="en-US" sz="4000" b="1">
              <a:latin typeface="Times New Roman" panose="02020603050405020304" pitchFamily="18" charset="0"/>
            </a:endParaRPr>
          </a:p>
        </p:txBody>
      </p:sp>
      <p:sp>
        <p:nvSpPr>
          <p:cNvPr id="157698" name="Rectangle 3"/>
          <p:cNvSpPr>
            <a:spLocks noGrp="1" noChangeArrowheads="1"/>
          </p:cNvSpPr>
          <p:nvPr>
            <p:ph type="body" idx="1"/>
          </p:nvPr>
        </p:nvSpPr>
        <p:spPr>
          <a:xfrm>
            <a:off x="611188" y="908050"/>
            <a:ext cx="8228012" cy="5534025"/>
          </a:xfrm>
        </p:spPr>
        <p:txBody>
          <a:bodyPr/>
          <a:lstStyle/>
          <a:p>
            <a:pPr marL="0" indent="0" eaLnBrk="1" hangingPunct="1">
              <a:tabLst>
                <a:tab pos="574675" algn="l"/>
                <a:tab pos="1995170" algn="l"/>
                <a:tab pos="3719195" algn="l"/>
              </a:tabLst>
            </a:pPr>
            <a:r>
              <a:rPr lang="zh-CN" altLang="en-US" sz="3200">
                <a:solidFill>
                  <a:schemeClr val="tx2"/>
                </a:solidFill>
              </a:rPr>
              <a:t>证明{</a:t>
            </a:r>
            <a:r>
              <a:rPr lang="en-US" altLang="zh-CN" sz="3200">
                <a:solidFill>
                  <a:schemeClr val="tx2"/>
                </a:solidFill>
              </a:rPr>
              <a:t>P</a:t>
            </a:r>
            <a:r>
              <a:rPr lang="en-US" altLang="zh-CN" sz="3200">
                <a:solidFill>
                  <a:schemeClr val="tx2"/>
                </a:solidFill>
                <a:sym typeface="Symbol" panose="05050102010706020507" pitchFamily="2" charset="2"/>
              </a:rPr>
              <a:t></a:t>
            </a:r>
            <a:r>
              <a:rPr lang="en-US" altLang="zh-CN" sz="3200">
                <a:solidFill>
                  <a:schemeClr val="tx2"/>
                </a:solidFill>
              </a:rPr>
              <a:t>(Q</a:t>
            </a:r>
            <a:r>
              <a:rPr lang="en-US" altLang="zh-CN" sz="3200">
                <a:solidFill>
                  <a:schemeClr val="tx2"/>
                </a:solidFill>
                <a:sym typeface="Symbol" panose="05050102010706020507" pitchFamily="2" charset="2"/>
              </a:rPr>
              <a:t></a:t>
            </a:r>
            <a:r>
              <a:rPr lang="en-US" altLang="zh-CN" sz="3200">
                <a:solidFill>
                  <a:schemeClr val="tx2"/>
                </a:solidFill>
              </a:rPr>
              <a:t>S)，</a:t>
            </a:r>
            <a:r>
              <a:rPr lang="en-US" altLang="zh-CN" sz="3200">
                <a:solidFill>
                  <a:schemeClr val="tx2"/>
                </a:solidFill>
                <a:sym typeface="Symbol" panose="05050102010706020507" pitchFamily="2" charset="2"/>
              </a:rPr>
              <a:t></a:t>
            </a:r>
            <a:r>
              <a:rPr lang="en-US" altLang="zh-CN" sz="3200">
                <a:solidFill>
                  <a:schemeClr val="tx2"/>
                </a:solidFill>
              </a:rPr>
              <a:t>R</a:t>
            </a:r>
            <a:r>
              <a:rPr lang="en-US" altLang="zh-CN" sz="3200">
                <a:solidFill>
                  <a:schemeClr val="tx2"/>
                </a:solidFill>
                <a:sym typeface="Symbol" panose="05050102010706020507" pitchFamily="2" charset="2"/>
              </a:rPr>
              <a:t></a:t>
            </a:r>
            <a:r>
              <a:rPr lang="en-US" altLang="zh-CN" sz="3200">
                <a:solidFill>
                  <a:schemeClr val="tx2"/>
                </a:solidFill>
              </a:rPr>
              <a:t>P，Q}</a:t>
            </a:r>
            <a:r>
              <a:rPr lang="en-US" altLang="zh-CN" sz="3200">
                <a:solidFill>
                  <a:schemeClr val="tx2"/>
                </a:solidFill>
                <a:sym typeface="Symbol" panose="05050102010706020507" pitchFamily="2" charset="2"/>
              </a:rPr>
              <a:t></a:t>
            </a:r>
            <a:r>
              <a:rPr lang="en-US" altLang="zh-CN" sz="3200">
                <a:solidFill>
                  <a:schemeClr val="tx2"/>
                </a:solidFill>
              </a:rPr>
              <a:t>R</a:t>
            </a:r>
            <a:r>
              <a:rPr lang="en-US" altLang="zh-CN" sz="3200">
                <a:solidFill>
                  <a:schemeClr val="tx2"/>
                </a:solidFill>
                <a:sym typeface="Symbol" panose="05050102010706020507" pitchFamily="2" charset="2"/>
              </a:rPr>
              <a:t></a:t>
            </a:r>
            <a:r>
              <a:rPr lang="en-US" altLang="zh-CN" sz="3200">
                <a:solidFill>
                  <a:schemeClr val="tx2"/>
                </a:solidFill>
              </a:rPr>
              <a:t>S</a:t>
            </a:r>
            <a:endParaRPr lang="en-US" altLang="zh-CN" sz="3200">
              <a:solidFill>
                <a:schemeClr val="tx2"/>
              </a:solidFill>
            </a:endParaRPr>
          </a:p>
          <a:p>
            <a:pPr marL="0" indent="0" eaLnBrk="1" hangingPunct="1">
              <a:buFont typeface="Wingdings" panose="05000000000000000000" pitchFamily="2" charset="2"/>
              <a:buAutoNum type="arabicPeriod"/>
              <a:tabLst>
                <a:tab pos="574675" algn="l"/>
                <a:tab pos="1995170" algn="l"/>
                <a:tab pos="3719195" algn="l"/>
              </a:tabLst>
            </a:pPr>
            <a:r>
              <a:rPr lang="en-US" altLang="zh-CN" sz="3200">
                <a:sym typeface="Symbol" panose="05050102010706020507" pitchFamily="2" charset="2"/>
              </a:rPr>
              <a:t> 	</a:t>
            </a:r>
            <a:r>
              <a:rPr lang="en-US" altLang="zh-CN" sz="3200"/>
              <a:t>R</a:t>
            </a:r>
            <a:r>
              <a:rPr lang="en-US" altLang="zh-CN" sz="3200">
                <a:sym typeface="Symbol" panose="05050102010706020507" pitchFamily="2" charset="2"/>
              </a:rPr>
              <a:t></a:t>
            </a:r>
            <a:r>
              <a:rPr lang="en-US" altLang="zh-CN" sz="3200"/>
              <a:t>P             	</a:t>
            </a:r>
            <a:r>
              <a:rPr lang="zh-CN" altLang="en-US" sz="3200"/>
              <a:t>规则1</a:t>
            </a:r>
            <a:endParaRPr lang="zh-CN" altLang="en-US" sz="3200"/>
          </a:p>
          <a:p>
            <a:pPr marL="0" indent="0" eaLnBrk="1" hangingPunct="1">
              <a:buFont typeface="Wingdings" panose="05000000000000000000" pitchFamily="2" charset="2"/>
              <a:buAutoNum type="arabicPeriod"/>
              <a:tabLst>
                <a:tab pos="574675" algn="l"/>
                <a:tab pos="1995170" algn="l"/>
                <a:tab pos="3719195" algn="l"/>
              </a:tabLst>
            </a:pPr>
            <a:r>
              <a:rPr lang="en-US" altLang="zh-CN" sz="3200"/>
              <a:t> 	R                 	</a:t>
            </a:r>
            <a:r>
              <a:rPr lang="zh-CN" altLang="en-US" sz="3200"/>
              <a:t>规则3</a:t>
            </a:r>
            <a:endParaRPr lang="zh-CN" altLang="en-US" sz="3200"/>
          </a:p>
          <a:p>
            <a:pPr marL="0" indent="0" eaLnBrk="1" hangingPunct="1">
              <a:buFont typeface="Wingdings" panose="05000000000000000000" pitchFamily="2" charset="2"/>
              <a:buAutoNum type="arabicPeriod"/>
              <a:tabLst>
                <a:tab pos="574675" algn="l"/>
                <a:tab pos="1995170" algn="l"/>
                <a:tab pos="3719195" algn="l"/>
              </a:tabLst>
            </a:pPr>
            <a:r>
              <a:rPr lang="en-US" altLang="zh-CN" sz="3200"/>
              <a:t> 	P                 	</a:t>
            </a:r>
            <a:r>
              <a:rPr lang="zh-CN" altLang="en-US" sz="3200"/>
              <a:t>规则2，根据1，2</a:t>
            </a:r>
            <a:endParaRPr lang="zh-CN" altLang="en-US" sz="3200"/>
          </a:p>
          <a:p>
            <a:pPr marL="0" indent="0" eaLnBrk="1" hangingPunct="1">
              <a:buFont typeface="Wingdings" panose="05000000000000000000" pitchFamily="2" charset="2"/>
              <a:buAutoNum type="arabicPeriod"/>
              <a:tabLst>
                <a:tab pos="574675" algn="l"/>
                <a:tab pos="1995170" algn="l"/>
                <a:tab pos="3719195" algn="l"/>
              </a:tabLst>
            </a:pPr>
            <a:r>
              <a:rPr lang="en-US" altLang="zh-CN" sz="3200"/>
              <a:t> 	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S)         	</a:t>
            </a:r>
            <a:r>
              <a:rPr lang="zh-CN" altLang="en-US" sz="3200"/>
              <a:t>规则1</a:t>
            </a:r>
            <a:endParaRPr lang="zh-CN" altLang="en-US" sz="3200"/>
          </a:p>
          <a:p>
            <a:pPr marL="0" indent="0" eaLnBrk="1" hangingPunct="1">
              <a:buFont typeface="Wingdings" panose="05000000000000000000" pitchFamily="2" charset="2"/>
              <a:buAutoNum type="arabicPeriod"/>
              <a:tabLst>
                <a:tab pos="574675" algn="l"/>
                <a:tab pos="1995170" algn="l"/>
                <a:tab pos="3719195" algn="l"/>
              </a:tabLst>
            </a:pPr>
            <a:r>
              <a:rPr lang="en-US" altLang="zh-CN" sz="3200"/>
              <a:t> 	Q</a:t>
            </a:r>
            <a:r>
              <a:rPr lang="en-US" altLang="zh-CN" sz="3200">
                <a:sym typeface="Symbol" panose="05050102010706020507" pitchFamily="2" charset="2"/>
              </a:rPr>
              <a:t></a:t>
            </a:r>
            <a:r>
              <a:rPr lang="en-US" altLang="zh-CN" sz="3200"/>
              <a:t>S              	</a:t>
            </a:r>
            <a:r>
              <a:rPr lang="zh-CN" altLang="en-US" sz="3200"/>
              <a:t>规则2，根据3，4</a:t>
            </a:r>
            <a:endParaRPr lang="zh-CN" altLang="en-US" sz="3200"/>
          </a:p>
          <a:p>
            <a:pPr marL="0" indent="0" eaLnBrk="1" hangingPunct="1">
              <a:buFont typeface="Wingdings" panose="05000000000000000000" pitchFamily="2" charset="2"/>
              <a:buAutoNum type="arabicPeriod"/>
              <a:tabLst>
                <a:tab pos="574675" algn="l"/>
                <a:tab pos="1995170" algn="l"/>
                <a:tab pos="3719195" algn="l"/>
              </a:tabLst>
            </a:pPr>
            <a:r>
              <a:rPr lang="en-US" altLang="zh-CN" sz="3200"/>
              <a:t> 	Q                 	</a:t>
            </a:r>
            <a:r>
              <a:rPr lang="zh-CN" altLang="en-US" sz="3200"/>
              <a:t>规则1</a:t>
            </a:r>
            <a:endParaRPr lang="zh-CN" altLang="en-US" sz="3200"/>
          </a:p>
          <a:p>
            <a:pPr marL="0" indent="0" eaLnBrk="1" hangingPunct="1">
              <a:buFont typeface="Wingdings" panose="05000000000000000000" pitchFamily="2" charset="2"/>
              <a:buAutoNum type="arabicPeriod"/>
              <a:tabLst>
                <a:tab pos="574675" algn="l"/>
                <a:tab pos="1995170" algn="l"/>
                <a:tab pos="3719195" algn="l"/>
              </a:tabLst>
            </a:pPr>
            <a:r>
              <a:rPr lang="en-US" altLang="zh-CN" sz="3200"/>
              <a:t> 	S                 	</a:t>
            </a:r>
            <a:r>
              <a:rPr lang="zh-CN" altLang="en-US" sz="3200"/>
              <a:t>规则2，根据5，6</a:t>
            </a:r>
            <a:endParaRPr lang="zh-CN" altLang="en-US" sz="3200"/>
          </a:p>
          <a:p>
            <a:pPr marL="0" indent="0" eaLnBrk="1" hangingPunct="1">
              <a:buFont typeface="Wingdings" panose="05000000000000000000" pitchFamily="2" charset="2"/>
              <a:buAutoNum type="arabicPeriod"/>
              <a:tabLst>
                <a:tab pos="574675" algn="l"/>
                <a:tab pos="1995170" algn="l"/>
                <a:tab pos="3719195" algn="l"/>
              </a:tabLst>
            </a:pPr>
            <a:r>
              <a:rPr lang="en-US" altLang="zh-CN" sz="3200"/>
              <a:t> 	R</a:t>
            </a:r>
            <a:r>
              <a:rPr lang="en-US" altLang="zh-CN" sz="3200">
                <a:sym typeface="Symbol" panose="05050102010706020507" pitchFamily="2" charset="2"/>
              </a:rPr>
              <a:t></a:t>
            </a:r>
            <a:r>
              <a:rPr lang="en-US" altLang="zh-CN" sz="3200"/>
              <a:t>S              	</a:t>
            </a:r>
            <a:r>
              <a:rPr lang="zh-CN" altLang="en-US" sz="3200">
                <a:solidFill>
                  <a:schemeClr val="tx2"/>
                </a:solidFill>
                <a:latin typeface="宋体" panose="02010600030101010101" pitchFamily="2" charset="-122"/>
              </a:rPr>
              <a:t>规则</a:t>
            </a:r>
            <a:r>
              <a:rPr lang="zh-CN" altLang="en-US" sz="3200">
                <a:solidFill>
                  <a:srgbClr val="FFC000"/>
                </a:solidFill>
              </a:rPr>
              <a:t>3</a:t>
            </a:r>
            <a:r>
              <a:rPr lang="zh-CN" altLang="en-US" sz="3200">
                <a:latin typeface="宋体" panose="02010600030101010101" pitchFamily="2" charset="-122"/>
              </a:rPr>
              <a:t>，根据</a:t>
            </a:r>
            <a:r>
              <a:rPr lang="zh-CN" altLang="en-US" sz="3200"/>
              <a:t>2</a:t>
            </a:r>
            <a:r>
              <a:rPr lang="zh-CN" altLang="en-US" sz="3200">
                <a:latin typeface="宋体" panose="02010600030101010101" pitchFamily="2" charset="-122"/>
              </a:rPr>
              <a:t>，</a:t>
            </a:r>
            <a:r>
              <a:rPr lang="zh-CN" altLang="en-US" sz="3200"/>
              <a:t>7 </a:t>
            </a:r>
            <a:endParaRPr lang="zh-CN" altLang="en-US" sz="32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49" name="Rectangle 2"/>
          <p:cNvSpPr>
            <a:spLocks noGrp="1" noChangeArrowheads="1"/>
          </p:cNvSpPr>
          <p:nvPr>
            <p:ph type="title"/>
          </p:nvPr>
        </p:nvSpPr>
        <p:spPr>
          <a:xfrm>
            <a:off x="468313" y="0"/>
            <a:ext cx="7772400" cy="584200"/>
          </a:xfrm>
        </p:spPr>
        <p:txBody>
          <a:bodyPr/>
          <a:lstStyle/>
          <a:p>
            <a:pPr eaLnBrk="1" hangingPunct="1"/>
            <a:r>
              <a:rPr lang="zh-CN" altLang="en-US" sz="3200" b="1">
                <a:latin typeface="Times New Roman" panose="02020603050405020304" pitchFamily="18" charset="0"/>
              </a:rPr>
              <a:t>例</a:t>
            </a:r>
            <a:r>
              <a:rPr lang="en-US" altLang="zh-CN" sz="3200" b="1">
                <a:latin typeface="Times New Roman" panose="02020603050405020304" pitchFamily="18" charset="0"/>
              </a:rPr>
              <a:t>3</a:t>
            </a:r>
            <a:r>
              <a:rPr lang="zh-CN" altLang="en-US" sz="3200" b="1">
                <a:latin typeface="Times New Roman" panose="02020603050405020304" pitchFamily="18" charset="0"/>
              </a:rPr>
              <a:t>.</a:t>
            </a:r>
            <a:r>
              <a:rPr lang="en-US" altLang="zh-CN" sz="3200" b="1">
                <a:latin typeface="Times New Roman" panose="02020603050405020304" pitchFamily="18" charset="0"/>
              </a:rPr>
              <a:t>1</a:t>
            </a:r>
            <a:r>
              <a:rPr lang="zh-CN" altLang="en-US" sz="3200" b="1">
                <a:latin typeface="Times New Roman" panose="02020603050405020304" pitchFamily="18" charset="0"/>
              </a:rPr>
              <a:t>.3 </a:t>
            </a:r>
            <a:endParaRPr lang="zh-CN" altLang="en-US" sz="3200" b="1">
              <a:latin typeface="Times New Roman" panose="02020603050405020304" pitchFamily="18" charset="0"/>
            </a:endParaRPr>
          </a:p>
        </p:txBody>
      </p:sp>
      <p:sp>
        <p:nvSpPr>
          <p:cNvPr id="181250" name="Rectangle 3"/>
          <p:cNvSpPr>
            <a:spLocks noGrp="1" noChangeArrowheads="1"/>
          </p:cNvSpPr>
          <p:nvPr>
            <p:ph type="body" idx="1"/>
          </p:nvPr>
        </p:nvSpPr>
        <p:spPr>
          <a:xfrm>
            <a:off x="395288" y="549275"/>
            <a:ext cx="8353425" cy="5181600"/>
          </a:xfrm>
        </p:spPr>
        <p:txBody>
          <a:bodyPr/>
          <a:lstStyle/>
          <a:p>
            <a:pPr marL="0" indent="0" eaLnBrk="1" hangingPunct="1">
              <a:lnSpc>
                <a:spcPct val="125000"/>
              </a:lnSpc>
              <a:tabLst>
                <a:tab pos="952500" algn="l"/>
                <a:tab pos="1995170" algn="l"/>
                <a:tab pos="3719195" algn="l"/>
              </a:tabLst>
            </a:pPr>
            <a:r>
              <a:rPr lang="zh-CN" altLang="en-US" sz="2800"/>
              <a:t>若厂方拒绝增加工资，则罢工不会停止，除非罢工超过一年并且工厂经理辞职。 问：如果厂方拒绝增加工资，而罢工又刚刚开始，罢工是否能停止?</a:t>
            </a:r>
            <a:endParaRPr lang="zh-CN" altLang="en-US" sz="2800"/>
          </a:p>
          <a:p>
            <a:pPr marL="0" indent="0" eaLnBrk="1" hangingPunct="1">
              <a:lnSpc>
                <a:spcPct val="125000"/>
              </a:lnSpc>
              <a:buFont typeface="Wingdings" panose="05000000000000000000" pitchFamily="2" charset="2"/>
              <a:buNone/>
              <a:tabLst>
                <a:tab pos="952500" algn="l"/>
                <a:tab pos="1995170" algn="l"/>
                <a:tab pos="3719195" algn="l"/>
              </a:tabLst>
            </a:pPr>
            <a:endParaRPr lang="en-US" altLang="zh-CN" sz="2800"/>
          </a:p>
          <a:p>
            <a:pPr marL="0" indent="0" eaLnBrk="1" hangingPunct="1">
              <a:lnSpc>
                <a:spcPct val="125000"/>
              </a:lnSpc>
              <a:buFont typeface="Wingdings" panose="05000000000000000000" pitchFamily="2" charset="2"/>
              <a:buNone/>
              <a:tabLst>
                <a:tab pos="952500" algn="l"/>
                <a:tab pos="1995170" algn="l"/>
                <a:tab pos="3719195" algn="l"/>
              </a:tabLst>
            </a:pPr>
            <a:r>
              <a:rPr lang="en-US" altLang="zh-CN" sz="2800"/>
              <a:t>P： </a:t>
            </a:r>
            <a:r>
              <a:rPr lang="zh-CN" altLang="en-US" sz="2800"/>
              <a:t>厂方拒绝增加工资；</a:t>
            </a:r>
            <a:endParaRPr lang="zh-CN" altLang="en-US" sz="2800"/>
          </a:p>
          <a:p>
            <a:pPr marL="0" indent="0" eaLnBrk="1" hangingPunct="1">
              <a:lnSpc>
                <a:spcPct val="125000"/>
              </a:lnSpc>
              <a:buFont typeface="Wingdings" panose="05000000000000000000" pitchFamily="2" charset="2"/>
              <a:buNone/>
              <a:tabLst>
                <a:tab pos="952500" algn="l"/>
                <a:tab pos="1995170" algn="l"/>
                <a:tab pos="3719195" algn="l"/>
              </a:tabLst>
            </a:pPr>
            <a:r>
              <a:rPr lang="en-US" altLang="zh-CN" sz="2800">
                <a:solidFill>
                  <a:schemeClr val="tx2"/>
                </a:solidFill>
              </a:rPr>
              <a:t>Q</a:t>
            </a:r>
            <a:r>
              <a:rPr lang="en-US" altLang="zh-CN" sz="2800"/>
              <a:t>： </a:t>
            </a:r>
            <a:r>
              <a:rPr lang="zh-CN" altLang="en-US" sz="2800"/>
              <a:t>罢工停止；</a:t>
            </a:r>
            <a:endParaRPr lang="zh-CN" altLang="en-US" sz="2800"/>
          </a:p>
          <a:p>
            <a:pPr marL="0" indent="0" eaLnBrk="1" hangingPunct="1">
              <a:lnSpc>
                <a:spcPct val="125000"/>
              </a:lnSpc>
              <a:buFont typeface="Wingdings" panose="05000000000000000000" pitchFamily="2" charset="2"/>
              <a:buNone/>
              <a:tabLst>
                <a:tab pos="952500" algn="l"/>
                <a:tab pos="1995170" algn="l"/>
                <a:tab pos="3719195" algn="l"/>
              </a:tabLst>
            </a:pPr>
            <a:r>
              <a:rPr lang="en-US" altLang="zh-CN" sz="2800"/>
              <a:t>R： </a:t>
            </a:r>
            <a:r>
              <a:rPr lang="zh-CN" altLang="en-US" sz="2800"/>
              <a:t>工厂经理辞职；</a:t>
            </a:r>
            <a:endParaRPr lang="zh-CN" altLang="en-US" sz="2800"/>
          </a:p>
          <a:p>
            <a:pPr marL="0" indent="0" eaLnBrk="1" hangingPunct="1">
              <a:lnSpc>
                <a:spcPct val="125000"/>
              </a:lnSpc>
              <a:buFont typeface="Wingdings" panose="05000000000000000000" pitchFamily="2" charset="2"/>
              <a:buNone/>
              <a:tabLst>
                <a:tab pos="952500" algn="l"/>
                <a:tab pos="1995170" algn="l"/>
                <a:tab pos="3719195" algn="l"/>
              </a:tabLst>
            </a:pPr>
            <a:r>
              <a:rPr lang="en-US" altLang="zh-CN" sz="2800"/>
              <a:t>S</a:t>
            </a:r>
            <a:r>
              <a:rPr lang="en-US" altLang="zh-CN" sz="2800">
                <a:latin typeface="宋体" panose="02010600030101010101" pitchFamily="2" charset="-122"/>
              </a:rPr>
              <a:t>：</a:t>
            </a:r>
            <a:r>
              <a:rPr lang="en-US" altLang="zh-CN" sz="2800"/>
              <a:t> </a:t>
            </a:r>
            <a:r>
              <a:rPr lang="zh-CN" altLang="en-US" sz="2800">
                <a:latin typeface="宋体" panose="02010600030101010101" pitchFamily="2" charset="-122"/>
              </a:rPr>
              <a:t>罢工超过一年。</a:t>
            </a:r>
            <a:r>
              <a:rPr lang="zh-CN" altLang="en-US" sz="3000"/>
              <a:t> </a:t>
            </a:r>
            <a:endParaRPr lang="en-US" altLang="zh-CN" sz="3000"/>
          </a:p>
          <a:p>
            <a:pPr marL="0" indent="0" eaLnBrk="1" hangingPunct="1">
              <a:buFont typeface="Wingdings" panose="05000000000000000000" pitchFamily="2" charset="2"/>
              <a:buNone/>
              <a:tabLst>
                <a:tab pos="952500" algn="l"/>
                <a:tab pos="1995170" algn="l"/>
                <a:tab pos="3719195" algn="l"/>
              </a:tabLst>
            </a:pPr>
            <a:endParaRPr lang="zh-CN" altLang="en-US" sz="3000"/>
          </a:p>
        </p:txBody>
      </p:sp>
      <p:sp>
        <p:nvSpPr>
          <p:cNvPr id="5" name="TextBox 4"/>
          <p:cNvSpPr txBox="1"/>
          <p:nvPr/>
        </p:nvSpPr>
        <p:spPr>
          <a:xfrm>
            <a:off x="4427538" y="2420938"/>
            <a:ext cx="4248150" cy="3671887"/>
          </a:xfrm>
          <a:prstGeom prst="rect">
            <a:avLst/>
          </a:prstGeom>
          <a:solidFill>
            <a:schemeClr val="tx2">
              <a:lumMod val="20000"/>
              <a:lumOff val="80000"/>
            </a:schemeClr>
          </a:solidFill>
        </p:spPr>
        <p:txBody>
          <a:bodyPr>
            <a:spAutoFit/>
          </a:bodyPr>
          <a:lstStyle>
            <a:lvl1pPr>
              <a:tabLst>
                <a:tab pos="952500" algn="l"/>
                <a:tab pos="1905000" algn="l"/>
                <a:tab pos="495935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a:tabLst>
                <a:tab pos="952500" algn="l"/>
                <a:tab pos="1905000" algn="l"/>
                <a:tab pos="495935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tabLst>
                <a:tab pos="952500" algn="l"/>
                <a:tab pos="1905000" algn="l"/>
                <a:tab pos="495935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tabLst>
                <a:tab pos="952500" algn="l"/>
                <a:tab pos="1905000" algn="l"/>
                <a:tab pos="495935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a:tabLst>
                <a:tab pos="952500" algn="l"/>
                <a:tab pos="1905000" algn="l"/>
                <a:tab pos="495935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52500" algn="l"/>
                <a:tab pos="1905000" algn="l"/>
                <a:tab pos="495935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52500" algn="l"/>
                <a:tab pos="1905000" algn="l"/>
                <a:tab pos="495935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52500" algn="l"/>
                <a:tab pos="1905000" algn="l"/>
                <a:tab pos="495935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52500" algn="l"/>
                <a:tab pos="1905000" algn="l"/>
                <a:tab pos="495935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3000" b="1" dirty="0">
                <a:solidFill>
                  <a:schemeClr val="bg2"/>
                </a:solidFill>
              </a:rPr>
              <a:t>G</a:t>
            </a:r>
            <a:r>
              <a:rPr lang="en-US" altLang="zh-CN" sz="3000" b="1" baseline="-30000" dirty="0">
                <a:solidFill>
                  <a:schemeClr val="bg2"/>
                </a:solidFill>
              </a:rPr>
              <a:t>1</a:t>
            </a:r>
            <a:r>
              <a:rPr lang="en-US" altLang="zh-CN" sz="3000" b="1" dirty="0">
                <a:solidFill>
                  <a:schemeClr val="bg2"/>
                </a:solidFill>
              </a:rPr>
              <a:t>：(P</a:t>
            </a:r>
            <a:r>
              <a:rPr lang="en-US" altLang="zh-CN" sz="3000" b="1" dirty="0">
                <a:solidFill>
                  <a:schemeClr val="bg2"/>
                </a:solidFill>
                <a:sym typeface="Symbol" panose="05050102010706020507" pitchFamily="2" charset="2"/>
              </a:rPr>
              <a:t></a:t>
            </a:r>
            <a:r>
              <a:rPr lang="en-US" altLang="zh-CN" sz="3000" b="1" dirty="0">
                <a:solidFill>
                  <a:schemeClr val="bg2"/>
                </a:solidFill>
              </a:rPr>
              <a:t>(R</a:t>
            </a:r>
            <a:r>
              <a:rPr lang="en-US" altLang="zh-CN" sz="3000" b="1" dirty="0">
                <a:solidFill>
                  <a:schemeClr val="bg2"/>
                </a:solidFill>
                <a:sym typeface="Symbol" panose="05050102010706020507" pitchFamily="2" charset="2"/>
              </a:rPr>
              <a:t></a:t>
            </a:r>
            <a:r>
              <a:rPr lang="en-US" altLang="zh-CN" sz="3000" b="1" dirty="0">
                <a:solidFill>
                  <a:schemeClr val="bg2"/>
                </a:solidFill>
              </a:rPr>
              <a:t>S))</a:t>
            </a:r>
            <a:r>
              <a:rPr lang="en-US" altLang="zh-CN" sz="3000" b="1" dirty="0">
                <a:solidFill>
                  <a:schemeClr val="bg2"/>
                </a:solidFill>
                <a:sym typeface="Symbol" panose="05050102010706020507" pitchFamily="2" charset="2"/>
              </a:rPr>
              <a:t></a:t>
            </a:r>
            <a:r>
              <a:rPr lang="en-US" altLang="zh-CN" sz="3000" b="1" dirty="0">
                <a:solidFill>
                  <a:schemeClr val="bg2"/>
                </a:solidFill>
              </a:rPr>
              <a:t>Q</a:t>
            </a:r>
            <a:endParaRPr lang="en-US" altLang="zh-CN" sz="3000" b="1" dirty="0">
              <a:solidFill>
                <a:schemeClr val="bg2"/>
              </a:solidFill>
            </a:endParaRPr>
          </a:p>
          <a:p>
            <a:pPr eaLnBrk="1" hangingPunct="1">
              <a:buFont typeface="Wingdings" panose="05000000000000000000" pitchFamily="2" charset="2"/>
              <a:buNone/>
              <a:defRPr/>
            </a:pPr>
            <a:r>
              <a:rPr lang="en-US" altLang="zh-CN" sz="3000" b="1" dirty="0">
                <a:solidFill>
                  <a:schemeClr val="bg2"/>
                </a:solidFill>
              </a:rPr>
              <a:t>G</a:t>
            </a:r>
            <a:r>
              <a:rPr lang="en-US" altLang="zh-CN" sz="3000" b="1" baseline="-30000" dirty="0">
                <a:solidFill>
                  <a:schemeClr val="bg2"/>
                </a:solidFill>
              </a:rPr>
              <a:t>2</a:t>
            </a:r>
            <a:r>
              <a:rPr lang="en-US" altLang="zh-CN" sz="3000" b="1" dirty="0">
                <a:solidFill>
                  <a:schemeClr val="bg2"/>
                </a:solidFill>
              </a:rPr>
              <a:t>：P</a:t>
            </a:r>
            <a:endParaRPr lang="en-US" altLang="zh-CN" sz="3000" b="1" dirty="0">
              <a:solidFill>
                <a:schemeClr val="bg2"/>
              </a:solidFill>
            </a:endParaRPr>
          </a:p>
          <a:p>
            <a:pPr eaLnBrk="1" hangingPunct="1">
              <a:buFont typeface="Wingdings" panose="05000000000000000000" pitchFamily="2" charset="2"/>
              <a:buNone/>
              <a:defRPr/>
            </a:pPr>
            <a:r>
              <a:rPr lang="en-US" altLang="zh-CN" sz="3000" b="1" dirty="0">
                <a:solidFill>
                  <a:schemeClr val="bg2"/>
                </a:solidFill>
              </a:rPr>
              <a:t>G</a:t>
            </a:r>
            <a:r>
              <a:rPr lang="en-US" altLang="zh-CN" sz="3000" b="1" baseline="-30000" dirty="0">
                <a:solidFill>
                  <a:schemeClr val="bg2"/>
                </a:solidFill>
              </a:rPr>
              <a:t>3</a:t>
            </a:r>
            <a:r>
              <a:rPr lang="en-US" altLang="zh-CN" sz="3000" b="1" dirty="0">
                <a:solidFill>
                  <a:schemeClr val="bg2"/>
                </a:solidFill>
              </a:rPr>
              <a:t>：</a:t>
            </a:r>
            <a:r>
              <a:rPr lang="en-US" altLang="zh-CN" sz="3000" b="1" dirty="0">
                <a:solidFill>
                  <a:schemeClr val="bg2"/>
                </a:solidFill>
                <a:sym typeface="Symbol" panose="05050102010706020507" pitchFamily="2" charset="2"/>
              </a:rPr>
              <a:t></a:t>
            </a:r>
            <a:r>
              <a:rPr lang="en-US" altLang="zh-CN" sz="3000" b="1" dirty="0">
                <a:solidFill>
                  <a:schemeClr val="bg2"/>
                </a:solidFill>
              </a:rPr>
              <a:t>S</a:t>
            </a:r>
            <a:endParaRPr lang="en-US" altLang="zh-CN" sz="3000" b="1" dirty="0">
              <a:solidFill>
                <a:schemeClr val="bg2"/>
              </a:solidFill>
            </a:endParaRPr>
          </a:p>
          <a:p>
            <a:pPr eaLnBrk="1" hangingPunct="1">
              <a:buFont typeface="Wingdings" panose="05000000000000000000" pitchFamily="2" charset="2"/>
              <a:buNone/>
              <a:defRPr/>
            </a:pPr>
            <a:r>
              <a:rPr lang="en-US" altLang="zh-CN" sz="3000" b="1" dirty="0">
                <a:solidFill>
                  <a:schemeClr val="bg2"/>
                </a:solidFill>
              </a:rPr>
              <a:t>H： </a:t>
            </a:r>
            <a:r>
              <a:rPr lang="en-US" altLang="zh-CN" sz="3000" b="1" dirty="0">
                <a:solidFill>
                  <a:schemeClr val="bg2"/>
                </a:solidFill>
                <a:sym typeface="Symbol" panose="05050102010706020507" pitchFamily="2" charset="2"/>
              </a:rPr>
              <a:t></a:t>
            </a:r>
            <a:r>
              <a:rPr lang="en-US" altLang="zh-CN" sz="3000" b="1" dirty="0">
                <a:solidFill>
                  <a:schemeClr val="bg2"/>
                </a:solidFill>
              </a:rPr>
              <a:t>Q</a:t>
            </a:r>
            <a:endParaRPr lang="en-US" altLang="zh-CN" sz="3000" b="1" dirty="0">
              <a:solidFill>
                <a:schemeClr val="bg2"/>
              </a:solidFill>
            </a:endParaRPr>
          </a:p>
          <a:p>
            <a:pPr eaLnBrk="1" hangingPunct="1">
              <a:defRPr/>
            </a:pPr>
            <a:r>
              <a:rPr lang="zh-CN" altLang="en-US" sz="2800" b="1" dirty="0">
                <a:solidFill>
                  <a:schemeClr val="bg2"/>
                </a:solidFill>
              </a:rPr>
              <a:t>要证明： </a:t>
            </a:r>
            <a:endParaRPr lang="en-US" altLang="zh-CN" sz="2800" b="1" dirty="0">
              <a:solidFill>
                <a:schemeClr val="bg2"/>
              </a:solidFill>
            </a:endParaRPr>
          </a:p>
          <a:p>
            <a:pPr eaLnBrk="1" hangingPunct="1">
              <a:defRPr/>
            </a:pPr>
            <a:r>
              <a:rPr lang="en-US" altLang="zh-CN" sz="2800" b="1" dirty="0">
                <a:solidFill>
                  <a:schemeClr val="bg2"/>
                </a:solidFill>
              </a:rPr>
              <a:t>H</a:t>
            </a:r>
            <a:r>
              <a:rPr lang="zh-CN" altLang="en-US" sz="2800" b="1" dirty="0">
                <a:solidFill>
                  <a:schemeClr val="bg2"/>
                </a:solidFill>
              </a:rPr>
              <a:t>是{</a:t>
            </a:r>
            <a:r>
              <a:rPr lang="en-US" altLang="zh-CN" sz="2800" b="1" dirty="0">
                <a:solidFill>
                  <a:schemeClr val="bg2"/>
                </a:solidFill>
              </a:rPr>
              <a:t>G</a:t>
            </a:r>
            <a:r>
              <a:rPr lang="en-US" altLang="zh-CN" sz="2800" b="1" baseline="-30000" dirty="0">
                <a:solidFill>
                  <a:schemeClr val="bg2"/>
                </a:solidFill>
              </a:rPr>
              <a:t>1</a:t>
            </a:r>
            <a:r>
              <a:rPr lang="en-US" altLang="zh-CN" sz="2800" b="1" dirty="0">
                <a:solidFill>
                  <a:schemeClr val="bg2"/>
                </a:solidFill>
              </a:rPr>
              <a:t>，G</a:t>
            </a:r>
            <a:r>
              <a:rPr lang="en-US" altLang="zh-CN" sz="2800" b="1" baseline="-30000" dirty="0">
                <a:solidFill>
                  <a:schemeClr val="bg2"/>
                </a:solidFill>
              </a:rPr>
              <a:t>2</a:t>
            </a:r>
            <a:r>
              <a:rPr lang="en-US" altLang="zh-CN" sz="2800" b="1" dirty="0">
                <a:solidFill>
                  <a:schemeClr val="bg2"/>
                </a:solidFill>
              </a:rPr>
              <a:t>，G</a:t>
            </a:r>
            <a:r>
              <a:rPr lang="en-US" altLang="zh-CN" sz="2800" b="1" baseline="-30000" dirty="0">
                <a:solidFill>
                  <a:schemeClr val="bg2"/>
                </a:solidFill>
              </a:rPr>
              <a:t>3</a:t>
            </a:r>
            <a:r>
              <a:rPr lang="en-US" altLang="zh-CN" sz="2800" b="1" dirty="0">
                <a:solidFill>
                  <a:schemeClr val="bg2"/>
                </a:solidFill>
              </a:rPr>
              <a:t>}</a:t>
            </a:r>
            <a:r>
              <a:rPr lang="zh-CN" altLang="en-US" sz="2800" b="1" dirty="0">
                <a:solidFill>
                  <a:schemeClr val="bg2"/>
                </a:solidFill>
              </a:rPr>
              <a:t>的逻辑结果。</a:t>
            </a:r>
            <a:endParaRPr lang="zh-CN" altLang="en-US" sz="2800" b="1" dirty="0">
              <a:solidFill>
                <a:schemeClr val="bg2"/>
              </a:solidFill>
            </a:endParaRPr>
          </a:p>
          <a:p>
            <a:pPr eaLnBrk="1" hangingPunct="1">
              <a:defRPr/>
            </a:pPr>
            <a:endParaRPr lang="zh-CN" altLang="en-US"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7" name="Rectangle 2"/>
          <p:cNvSpPr>
            <a:spLocks noGrp="1" noChangeArrowheads="1"/>
          </p:cNvSpPr>
          <p:nvPr>
            <p:ph type="body" idx="1"/>
          </p:nvPr>
        </p:nvSpPr>
        <p:spPr>
          <a:xfrm>
            <a:off x="468313" y="214313"/>
            <a:ext cx="8064500" cy="6643687"/>
          </a:xfrm>
        </p:spPr>
        <p:txBody>
          <a:bodyPr/>
          <a:lstStyle/>
          <a:p>
            <a:pPr marL="0" indent="0" eaLnBrk="1" hangingPunct="1">
              <a:buFont typeface="Wingdings" panose="05000000000000000000" pitchFamily="2" charset="2"/>
              <a:buNone/>
              <a:tabLst>
                <a:tab pos="952500" algn="l"/>
                <a:tab pos="1905000" algn="l"/>
                <a:tab pos="4959350" algn="l"/>
              </a:tabLst>
            </a:pPr>
            <a:r>
              <a:rPr lang="zh-CN" altLang="en-US">
                <a:solidFill>
                  <a:schemeClr val="tx2"/>
                </a:solidFill>
              </a:rPr>
              <a:t>1.</a:t>
            </a:r>
            <a:r>
              <a:rPr lang="zh-CN" altLang="en-US"/>
              <a:t>  </a:t>
            </a:r>
            <a:r>
              <a:rPr lang="zh-CN" altLang="en-US" sz="3200">
                <a:sym typeface="Symbol" panose="05050102010706020507" pitchFamily="2" charset="2"/>
              </a:rPr>
              <a:t></a:t>
            </a:r>
            <a:r>
              <a:rPr lang="en-US" altLang="zh-CN" sz="3200"/>
              <a:t>S                               </a:t>
            </a:r>
            <a:r>
              <a:rPr lang="zh-CN" altLang="en-US" sz="3200"/>
              <a:t>规则1</a:t>
            </a:r>
            <a:endParaRPr lang="zh-CN" altLang="en-US" sz="3200"/>
          </a:p>
          <a:p>
            <a:pPr marL="0" indent="0" eaLnBrk="1" hangingPunct="1">
              <a:buFont typeface="Wingdings" panose="05000000000000000000" pitchFamily="2" charset="2"/>
              <a:buNone/>
              <a:tabLst>
                <a:tab pos="952500" algn="l"/>
                <a:tab pos="1905000" algn="l"/>
                <a:tab pos="4959350" algn="l"/>
              </a:tabLst>
            </a:pPr>
            <a:r>
              <a:rPr lang="en-US" altLang="zh-CN" sz="3200">
                <a:solidFill>
                  <a:schemeClr val="tx2"/>
                </a:solidFill>
                <a:sym typeface="Symbol" panose="05050102010706020507" pitchFamily="2" charset="2"/>
              </a:rPr>
              <a:t>2.</a:t>
            </a:r>
            <a:r>
              <a:rPr lang="en-US" altLang="zh-CN" sz="3200">
                <a:sym typeface="Symbol" panose="05050102010706020507" pitchFamily="2" charset="2"/>
              </a:rPr>
              <a:t></a:t>
            </a:r>
            <a:r>
              <a:rPr lang="en-US" altLang="zh-CN" sz="3200"/>
              <a:t>S</a:t>
            </a:r>
            <a:r>
              <a:rPr lang="en-US" altLang="zh-CN" sz="3200">
                <a:sym typeface="Symbol" panose="05050102010706020507" pitchFamily="2" charset="2"/>
              </a:rPr>
              <a:t></a:t>
            </a:r>
            <a:r>
              <a:rPr lang="en-US" altLang="zh-CN" sz="3200"/>
              <a:t>R                          </a:t>
            </a:r>
            <a:r>
              <a:rPr lang="zh-CN" altLang="en-US" sz="3200"/>
              <a:t>规则2，根据1</a:t>
            </a:r>
            <a:endParaRPr lang="zh-CN" altLang="en-US" sz="3200"/>
          </a:p>
          <a:p>
            <a:pPr marL="0" indent="0" eaLnBrk="1" hangingPunct="1">
              <a:buFont typeface="Wingdings" panose="05000000000000000000" pitchFamily="2" charset="2"/>
              <a:buNone/>
              <a:tabLst>
                <a:tab pos="952500" algn="l"/>
                <a:tab pos="1905000" algn="l"/>
                <a:tab pos="4959350" algn="l"/>
              </a:tabLst>
            </a:pPr>
            <a:r>
              <a:rPr lang="zh-CN" altLang="en-US" sz="3200">
                <a:solidFill>
                  <a:schemeClr val="tx2"/>
                </a:solidFill>
              </a:rPr>
              <a:t>3.</a:t>
            </a:r>
            <a:r>
              <a:rPr lang="zh-CN" altLang="en-US" sz="3200"/>
              <a:t>  </a:t>
            </a:r>
            <a:r>
              <a:rPr lang="zh-CN" altLang="en-US" sz="3200">
                <a:sym typeface="Symbol" panose="05050102010706020507" pitchFamily="2" charset="2"/>
              </a:rPr>
              <a:t></a:t>
            </a:r>
            <a:r>
              <a:rPr lang="zh-CN" altLang="en-US" sz="3200"/>
              <a:t>(</a:t>
            </a:r>
            <a:r>
              <a:rPr lang="en-US" altLang="zh-CN" sz="3200"/>
              <a:t>R</a:t>
            </a:r>
            <a:r>
              <a:rPr lang="en-US" altLang="zh-CN" sz="3200">
                <a:sym typeface="Symbol" panose="05050102010706020507" pitchFamily="2" charset="2"/>
              </a:rPr>
              <a:t></a:t>
            </a:r>
            <a:r>
              <a:rPr lang="en-US" altLang="zh-CN" sz="3200"/>
              <a:t>S)                        </a:t>
            </a:r>
            <a:r>
              <a:rPr lang="zh-CN" altLang="en-US" sz="3200"/>
              <a:t>规则2，根据2</a:t>
            </a:r>
            <a:endParaRPr lang="zh-CN" altLang="en-US" sz="3200"/>
          </a:p>
          <a:p>
            <a:pPr marL="0" indent="0" eaLnBrk="1" hangingPunct="1">
              <a:buFont typeface="Wingdings" panose="05000000000000000000" pitchFamily="2" charset="2"/>
              <a:buNone/>
              <a:tabLst>
                <a:tab pos="952500" algn="l"/>
                <a:tab pos="1905000" algn="l"/>
                <a:tab pos="4959350" algn="l"/>
              </a:tabLst>
            </a:pPr>
            <a:r>
              <a:rPr lang="zh-CN" altLang="en-US" sz="3200">
                <a:solidFill>
                  <a:schemeClr val="tx2"/>
                </a:solidFill>
              </a:rPr>
              <a:t>4.</a:t>
            </a:r>
            <a:r>
              <a:rPr lang="zh-CN" altLang="en-US" sz="3200"/>
              <a:t>  </a:t>
            </a:r>
            <a:r>
              <a:rPr lang="en-US" altLang="zh-CN" sz="3200"/>
              <a:t>P                                   </a:t>
            </a:r>
            <a:r>
              <a:rPr lang="zh-CN" altLang="en-US" sz="3200"/>
              <a:t>规则1</a:t>
            </a:r>
            <a:endParaRPr lang="zh-CN" altLang="en-US" sz="3200"/>
          </a:p>
          <a:p>
            <a:pPr marL="0" indent="0" eaLnBrk="1" hangingPunct="1">
              <a:buFont typeface="Wingdings" panose="05000000000000000000" pitchFamily="2" charset="2"/>
              <a:buNone/>
              <a:tabLst>
                <a:tab pos="952500" algn="l"/>
                <a:tab pos="1905000" algn="l"/>
                <a:tab pos="4959350" algn="l"/>
              </a:tabLst>
            </a:pPr>
            <a:r>
              <a:rPr lang="zh-CN" altLang="en-US" sz="3200">
                <a:solidFill>
                  <a:schemeClr val="tx2"/>
                </a:solidFill>
              </a:rPr>
              <a:t>5.</a:t>
            </a:r>
            <a:r>
              <a:rPr lang="zh-CN" altLang="en-US" sz="3200"/>
              <a:t>  </a:t>
            </a:r>
            <a:r>
              <a:rPr lang="en-US" altLang="zh-CN" sz="3200"/>
              <a:t>P</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S)                   </a:t>
            </a:r>
            <a:r>
              <a:rPr lang="zh-CN" altLang="en-US" sz="3200"/>
              <a:t>规则2，根据3，4</a:t>
            </a:r>
            <a:endParaRPr lang="zh-CN" altLang="en-US" sz="3200"/>
          </a:p>
          <a:p>
            <a:pPr marL="0" indent="0" eaLnBrk="1" hangingPunct="1">
              <a:buFont typeface="Wingdings" panose="05000000000000000000" pitchFamily="2" charset="2"/>
              <a:buNone/>
              <a:tabLst>
                <a:tab pos="952500" algn="l"/>
                <a:tab pos="1905000" algn="l"/>
                <a:tab pos="4959350" algn="l"/>
              </a:tabLst>
            </a:pPr>
            <a:r>
              <a:rPr lang="zh-CN" altLang="en-US" sz="3200">
                <a:solidFill>
                  <a:schemeClr val="tx2"/>
                </a:solidFill>
              </a:rPr>
              <a:t>6.</a:t>
            </a:r>
            <a:r>
              <a:rPr lang="zh-CN" altLang="en-US" sz="3200"/>
              <a:t>  (</a:t>
            </a:r>
            <a:r>
              <a:rPr lang="en-US" altLang="zh-CN" sz="3200"/>
              <a:t>P</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S))</a:t>
            </a:r>
            <a:r>
              <a:rPr lang="en-US" altLang="zh-CN" sz="3200">
                <a:sym typeface="Symbol" panose="05050102010706020507" pitchFamily="2" charset="2"/>
              </a:rPr>
              <a:t></a:t>
            </a:r>
            <a:r>
              <a:rPr lang="en-US" altLang="zh-CN" sz="3200"/>
              <a:t>Q      </a:t>
            </a:r>
            <a:r>
              <a:rPr lang="zh-CN" altLang="en-US" sz="3200"/>
              <a:t>规则1</a:t>
            </a:r>
            <a:endParaRPr lang="zh-CN" altLang="en-US" sz="3200"/>
          </a:p>
          <a:p>
            <a:pPr marL="0" indent="0" eaLnBrk="1" hangingPunct="1">
              <a:buFont typeface="Wingdings" panose="05000000000000000000" pitchFamily="2" charset="2"/>
              <a:buNone/>
              <a:tabLst>
                <a:tab pos="952500" algn="l"/>
                <a:tab pos="1905000" algn="l"/>
                <a:tab pos="4959350" algn="l"/>
              </a:tabLst>
            </a:pPr>
            <a:r>
              <a:rPr lang="zh-CN" altLang="en-US" sz="3200">
                <a:solidFill>
                  <a:schemeClr val="tx2"/>
                </a:solidFill>
              </a:rPr>
              <a:t>7.</a:t>
            </a:r>
            <a:r>
              <a:rPr lang="zh-CN" altLang="en-US" sz="3200"/>
              <a:t>  </a:t>
            </a:r>
            <a:r>
              <a:rPr lang="zh-CN" altLang="en-US" sz="3200">
                <a:sym typeface="Symbol" panose="05050102010706020507" pitchFamily="2" charset="2"/>
              </a:rPr>
              <a:t></a:t>
            </a:r>
            <a:r>
              <a:rPr lang="en-US" altLang="zh-CN" sz="3200"/>
              <a:t>Q     </a:t>
            </a:r>
            <a:r>
              <a:rPr lang="zh-CN" altLang="en-US" sz="3200"/>
              <a:t>规则2，根据5，6</a:t>
            </a:r>
            <a:endParaRPr lang="zh-CN" altLang="en-US" sz="3200"/>
          </a:p>
          <a:p>
            <a:pPr marL="0" indent="0" eaLnBrk="1" hangingPunct="1">
              <a:buFont typeface="Wingdings" panose="05000000000000000000" pitchFamily="2" charset="2"/>
              <a:buNone/>
              <a:tabLst>
                <a:tab pos="952500" algn="l"/>
                <a:tab pos="1905000" algn="l"/>
                <a:tab pos="4959350" algn="l"/>
              </a:tabLst>
            </a:pPr>
            <a:endParaRPr lang="en-US" altLang="zh-CN" sz="3200"/>
          </a:p>
          <a:p>
            <a:pPr marL="0" indent="0" eaLnBrk="1" hangingPunct="1">
              <a:buFont typeface="Wingdings" panose="05000000000000000000" pitchFamily="2" charset="2"/>
              <a:buNone/>
              <a:tabLst>
                <a:tab pos="952500" algn="l"/>
                <a:tab pos="1905000" algn="l"/>
                <a:tab pos="4959350" algn="l"/>
              </a:tabLst>
            </a:pPr>
            <a:r>
              <a:rPr lang="zh-CN" altLang="en-US" sz="3200"/>
              <a:t>亦即，罢工不会停止。  </a:t>
            </a:r>
            <a:endParaRPr lang="zh-CN" altLang="en-US" sz="3200"/>
          </a:p>
        </p:txBody>
      </p:sp>
      <p:pic>
        <p:nvPicPr>
          <p:cNvPr id="18329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199063" y="3733800"/>
            <a:ext cx="3922712"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3"/>
          <p:cNvSpPr>
            <a:spLocks noGrp="1" noChangeArrowheads="1"/>
          </p:cNvSpPr>
          <p:nvPr>
            <p:ph type="body" idx="1"/>
          </p:nvPr>
        </p:nvSpPr>
        <p:spPr>
          <a:xfrm>
            <a:off x="395288" y="188913"/>
            <a:ext cx="8596312" cy="6597650"/>
          </a:xfrm>
        </p:spPr>
        <p:txBody>
          <a:bodyPr/>
          <a:lstStyle/>
          <a:p>
            <a:pPr eaLnBrk="1" hangingPunct="1">
              <a:lnSpc>
                <a:spcPct val="80000"/>
              </a:lnSpc>
            </a:pPr>
            <a:r>
              <a:rPr lang="zh-CN" altLang="en-US" sz="2800">
                <a:solidFill>
                  <a:schemeClr val="tx2"/>
                </a:solidFill>
              </a:rPr>
              <a:t>例</a:t>
            </a:r>
            <a:r>
              <a:rPr lang="en-US" altLang="zh-CN" sz="2800">
                <a:solidFill>
                  <a:schemeClr val="tx2"/>
                </a:solidFill>
              </a:rPr>
              <a:t>.</a:t>
            </a:r>
            <a:r>
              <a:rPr lang="zh-CN" altLang="en-US" sz="2800"/>
              <a:t>一个公安人员审查一件盗窃案，已知的事实如下：</a:t>
            </a:r>
            <a:endParaRPr lang="zh-CN" altLang="en-US" sz="2800"/>
          </a:p>
          <a:p>
            <a:pPr eaLnBrk="1" hangingPunct="1">
              <a:lnSpc>
                <a:spcPct val="80000"/>
              </a:lnSpc>
              <a:buFont typeface="Wingdings" panose="05000000000000000000" pitchFamily="2" charset="2"/>
              <a:buNone/>
            </a:pPr>
            <a:r>
              <a:rPr lang="en-US" altLang="zh-CN" sz="2800"/>
              <a:t>(1)A</a:t>
            </a:r>
            <a:r>
              <a:rPr lang="zh-CN" altLang="en-US" sz="2800"/>
              <a:t>或</a:t>
            </a:r>
            <a:r>
              <a:rPr lang="en-US" altLang="zh-CN" sz="2800"/>
              <a:t>B</a:t>
            </a:r>
            <a:r>
              <a:rPr lang="zh-CN" altLang="en-US" sz="2800"/>
              <a:t>盗窃了</a:t>
            </a:r>
            <a:r>
              <a:rPr lang="en-US" altLang="zh-CN" sz="2800"/>
              <a:t>x</a:t>
            </a:r>
            <a:endParaRPr lang="en-US" altLang="zh-CN" sz="2800"/>
          </a:p>
          <a:p>
            <a:pPr eaLnBrk="1" hangingPunct="1">
              <a:lnSpc>
                <a:spcPct val="80000"/>
              </a:lnSpc>
              <a:buFont typeface="Wingdings" panose="05000000000000000000" pitchFamily="2" charset="2"/>
              <a:buNone/>
            </a:pPr>
            <a:r>
              <a:rPr lang="en-US" altLang="zh-CN" sz="2800"/>
              <a:t>(2)</a:t>
            </a:r>
            <a:r>
              <a:rPr lang="zh-CN" altLang="en-US" sz="2800"/>
              <a:t>若</a:t>
            </a:r>
            <a:r>
              <a:rPr lang="en-US" altLang="zh-CN" sz="2800"/>
              <a:t>A</a:t>
            </a:r>
            <a:r>
              <a:rPr lang="zh-CN" altLang="en-US" sz="2800"/>
              <a:t>盗窃了</a:t>
            </a:r>
            <a:r>
              <a:rPr lang="en-US" altLang="zh-CN" sz="2800"/>
              <a:t>x</a:t>
            </a:r>
            <a:r>
              <a:rPr lang="zh-CN" altLang="en-US" sz="2800"/>
              <a:t>，则作案时间不能发生在午夜前</a:t>
            </a:r>
            <a:endParaRPr lang="zh-CN" altLang="en-US" sz="2800"/>
          </a:p>
          <a:p>
            <a:pPr eaLnBrk="1" hangingPunct="1">
              <a:lnSpc>
                <a:spcPct val="80000"/>
              </a:lnSpc>
              <a:buFont typeface="Wingdings" panose="05000000000000000000" pitchFamily="2" charset="2"/>
              <a:buNone/>
            </a:pPr>
            <a:r>
              <a:rPr lang="en-US" altLang="zh-CN" sz="2800"/>
              <a:t>(3)</a:t>
            </a:r>
            <a:r>
              <a:rPr lang="zh-CN" altLang="en-US" sz="2800"/>
              <a:t>若</a:t>
            </a:r>
            <a:r>
              <a:rPr lang="en-US" altLang="zh-CN" sz="2800"/>
              <a:t>B</a:t>
            </a:r>
            <a:r>
              <a:rPr lang="zh-CN" altLang="en-US" sz="2800"/>
              <a:t>证词正确，则在午夜时屋里灯光未灭</a:t>
            </a:r>
            <a:endParaRPr lang="zh-CN" altLang="en-US" sz="2800"/>
          </a:p>
          <a:p>
            <a:pPr eaLnBrk="1" hangingPunct="1">
              <a:lnSpc>
                <a:spcPct val="80000"/>
              </a:lnSpc>
              <a:buFont typeface="Wingdings" panose="05000000000000000000" pitchFamily="2" charset="2"/>
              <a:buNone/>
            </a:pPr>
            <a:r>
              <a:rPr lang="en-US" altLang="zh-CN" sz="2800"/>
              <a:t>(4)</a:t>
            </a:r>
            <a:r>
              <a:rPr lang="zh-CN" altLang="en-US" sz="2800"/>
              <a:t>若</a:t>
            </a:r>
            <a:r>
              <a:rPr lang="en-US" altLang="zh-CN" sz="2800"/>
              <a:t>B</a:t>
            </a:r>
            <a:r>
              <a:rPr lang="zh-CN" altLang="en-US" sz="2800"/>
              <a:t>证词不正确，则作案时间发生在午夜前</a:t>
            </a:r>
            <a:endParaRPr lang="zh-CN" altLang="en-US" sz="2800"/>
          </a:p>
          <a:p>
            <a:pPr eaLnBrk="1" hangingPunct="1">
              <a:lnSpc>
                <a:spcPct val="80000"/>
              </a:lnSpc>
              <a:buFont typeface="Wingdings" panose="05000000000000000000" pitchFamily="2" charset="2"/>
              <a:buNone/>
            </a:pPr>
            <a:r>
              <a:rPr lang="en-US" altLang="zh-CN" sz="2800"/>
              <a:t>(5)</a:t>
            </a:r>
            <a:r>
              <a:rPr lang="zh-CN" altLang="en-US" sz="2800"/>
              <a:t>午夜时屋里灯光灭了</a:t>
            </a:r>
            <a:endParaRPr lang="zh-CN" altLang="en-US" sz="2800"/>
          </a:p>
          <a:p>
            <a:pPr eaLnBrk="1" hangingPunct="1">
              <a:lnSpc>
                <a:spcPct val="80000"/>
              </a:lnSpc>
              <a:buFont typeface="Wingdings" panose="05000000000000000000" pitchFamily="2" charset="2"/>
              <a:buNone/>
            </a:pPr>
            <a:r>
              <a:rPr lang="en-US" altLang="zh-CN" sz="2800"/>
              <a:t>(6)A</a:t>
            </a:r>
            <a:r>
              <a:rPr lang="zh-CN" altLang="en-US" sz="2800"/>
              <a:t>并不富裕</a:t>
            </a:r>
            <a:endParaRPr lang="zh-CN" altLang="en-US" sz="2800"/>
          </a:p>
          <a:p>
            <a:pPr eaLnBrk="1" hangingPunct="1">
              <a:lnSpc>
                <a:spcPct val="80000"/>
              </a:lnSpc>
              <a:buFont typeface="Wingdings" panose="05000000000000000000" pitchFamily="2" charset="2"/>
              <a:buNone/>
            </a:pPr>
            <a:r>
              <a:rPr lang="zh-CN" altLang="en-US" sz="2800"/>
              <a:t>试用演绎法找出盗窃犯。</a:t>
            </a:r>
            <a:endParaRPr lang="zh-CN" altLang="en-US" sz="2800"/>
          </a:p>
          <a:p>
            <a:pPr eaLnBrk="1" hangingPunct="1">
              <a:lnSpc>
                <a:spcPct val="80000"/>
              </a:lnSpc>
              <a:buFont typeface="Wingdings" panose="05000000000000000000" pitchFamily="2" charset="2"/>
              <a:buNone/>
            </a:pPr>
            <a:r>
              <a:rPr lang="zh-CN" altLang="en-US" sz="2800">
                <a:solidFill>
                  <a:schemeClr val="tx2"/>
                </a:solidFill>
              </a:rPr>
              <a:t>解</a:t>
            </a:r>
            <a:r>
              <a:rPr lang="en-US" altLang="zh-CN" sz="2800">
                <a:solidFill>
                  <a:schemeClr val="tx2"/>
                </a:solidFill>
              </a:rPr>
              <a:t>:</a:t>
            </a:r>
            <a:r>
              <a:rPr lang="zh-CN" altLang="en-US" sz="2800"/>
              <a:t>先将已知事实中的各简单命题符号化，设：</a:t>
            </a:r>
            <a:endParaRPr lang="zh-CN" altLang="en-US" sz="2800"/>
          </a:p>
          <a:p>
            <a:pPr eaLnBrk="1" hangingPunct="1">
              <a:lnSpc>
                <a:spcPct val="80000"/>
              </a:lnSpc>
              <a:buFont typeface="Wingdings" panose="05000000000000000000" pitchFamily="2" charset="2"/>
              <a:buNone/>
            </a:pPr>
            <a:r>
              <a:rPr lang="en-US" altLang="zh-CN" sz="2800"/>
              <a:t>P</a:t>
            </a:r>
            <a:r>
              <a:rPr lang="zh-CN" altLang="en-US" sz="2800"/>
              <a:t>：</a:t>
            </a:r>
            <a:r>
              <a:rPr lang="en-US" altLang="zh-CN" sz="2800"/>
              <a:t>A</a:t>
            </a:r>
            <a:r>
              <a:rPr lang="zh-CN" altLang="en-US" sz="2800"/>
              <a:t>盗窃了</a:t>
            </a:r>
            <a:r>
              <a:rPr lang="en-US" altLang="zh-CN" sz="2800"/>
              <a:t>x</a:t>
            </a:r>
            <a:endParaRPr lang="en-US" altLang="zh-CN" sz="2800"/>
          </a:p>
          <a:p>
            <a:pPr eaLnBrk="1" hangingPunct="1">
              <a:lnSpc>
                <a:spcPct val="80000"/>
              </a:lnSpc>
              <a:buFont typeface="Wingdings" panose="05000000000000000000" pitchFamily="2" charset="2"/>
              <a:buNone/>
            </a:pPr>
            <a:r>
              <a:rPr lang="en-US" altLang="zh-CN" sz="2800"/>
              <a:t>Q</a:t>
            </a:r>
            <a:r>
              <a:rPr lang="zh-CN" altLang="en-US" sz="2800"/>
              <a:t>：</a:t>
            </a:r>
            <a:r>
              <a:rPr lang="en-US" altLang="zh-CN" sz="2800"/>
              <a:t>B</a:t>
            </a:r>
            <a:r>
              <a:rPr lang="zh-CN" altLang="en-US" sz="2800"/>
              <a:t>盗窃了</a:t>
            </a:r>
            <a:r>
              <a:rPr lang="en-US" altLang="zh-CN" sz="2800"/>
              <a:t>x</a:t>
            </a:r>
            <a:endParaRPr lang="en-US" altLang="zh-CN" sz="2800"/>
          </a:p>
          <a:p>
            <a:pPr eaLnBrk="1" hangingPunct="1">
              <a:lnSpc>
                <a:spcPct val="80000"/>
              </a:lnSpc>
              <a:buFont typeface="Wingdings" panose="05000000000000000000" pitchFamily="2" charset="2"/>
              <a:buNone/>
            </a:pPr>
            <a:r>
              <a:rPr lang="en-US" altLang="zh-CN" sz="2800"/>
              <a:t>R</a:t>
            </a:r>
            <a:r>
              <a:rPr lang="zh-CN" altLang="en-US" sz="2800"/>
              <a:t>：作案时间发生在午夜前</a:t>
            </a:r>
            <a:endParaRPr lang="zh-CN" altLang="en-US" sz="2800"/>
          </a:p>
          <a:p>
            <a:pPr eaLnBrk="1" hangingPunct="1">
              <a:lnSpc>
                <a:spcPct val="80000"/>
              </a:lnSpc>
              <a:buFont typeface="Wingdings" panose="05000000000000000000" pitchFamily="2" charset="2"/>
              <a:buNone/>
            </a:pPr>
            <a:r>
              <a:rPr lang="en-US" altLang="zh-CN" sz="2800"/>
              <a:t>S</a:t>
            </a:r>
            <a:r>
              <a:rPr lang="zh-CN" altLang="en-US" sz="2800"/>
              <a:t>：</a:t>
            </a:r>
            <a:r>
              <a:rPr lang="en-US" altLang="zh-CN" sz="2800"/>
              <a:t>B</a:t>
            </a:r>
            <a:r>
              <a:rPr lang="zh-CN" altLang="en-US" sz="2800"/>
              <a:t>证词正确</a:t>
            </a:r>
            <a:endParaRPr lang="zh-CN" altLang="en-US" sz="2800"/>
          </a:p>
          <a:p>
            <a:pPr eaLnBrk="1" hangingPunct="1">
              <a:lnSpc>
                <a:spcPct val="80000"/>
              </a:lnSpc>
              <a:buFont typeface="Wingdings" panose="05000000000000000000" pitchFamily="2" charset="2"/>
              <a:buNone/>
            </a:pPr>
            <a:r>
              <a:rPr lang="en-US" altLang="zh-CN" sz="2800"/>
              <a:t>T</a:t>
            </a:r>
            <a:r>
              <a:rPr lang="zh-CN" altLang="en-US" sz="2800"/>
              <a:t>：在午夜时屋里灯光未灭</a:t>
            </a:r>
            <a:endParaRPr lang="zh-CN" altLang="en-US" sz="2800"/>
          </a:p>
          <a:p>
            <a:pPr eaLnBrk="1" hangingPunct="1">
              <a:lnSpc>
                <a:spcPct val="80000"/>
              </a:lnSpc>
              <a:buFont typeface="Wingdings" panose="05000000000000000000" pitchFamily="2" charset="2"/>
              <a:buNone/>
            </a:pPr>
            <a:r>
              <a:rPr lang="en-US" altLang="zh-CN" sz="2800"/>
              <a:t>U</a:t>
            </a:r>
            <a:r>
              <a:rPr lang="zh-CN" altLang="en-US" sz="2800"/>
              <a:t>：</a:t>
            </a:r>
            <a:r>
              <a:rPr lang="en-US" altLang="zh-CN" sz="2800"/>
              <a:t>A</a:t>
            </a:r>
            <a:r>
              <a:rPr lang="zh-CN" altLang="en-US" sz="2800"/>
              <a:t>并不富裕</a:t>
            </a:r>
            <a:endParaRPr lang="zh-CN" altLang="en-US" sz="28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3"/>
          <p:cNvSpPr>
            <a:spLocks noGrp="1" noChangeArrowheads="1"/>
          </p:cNvSpPr>
          <p:nvPr>
            <p:ph type="body" idx="1"/>
          </p:nvPr>
        </p:nvSpPr>
        <p:spPr>
          <a:xfrm>
            <a:off x="304800" y="260350"/>
            <a:ext cx="8839200" cy="6597650"/>
          </a:xfrm>
        </p:spPr>
        <p:txBody>
          <a:bodyPr/>
          <a:lstStyle/>
          <a:p>
            <a:pPr eaLnBrk="1" hangingPunct="1">
              <a:lnSpc>
                <a:spcPct val="80000"/>
              </a:lnSpc>
              <a:buFont typeface="Wingdings" panose="05000000000000000000" pitchFamily="2" charset="2"/>
              <a:buNone/>
            </a:pPr>
            <a:r>
              <a:rPr lang="zh-CN" altLang="en-US" sz="3000" dirty="0"/>
              <a:t>再将各前提写出：</a:t>
            </a:r>
            <a:r>
              <a:rPr lang="en-US" altLang="zh-CN" sz="3000" dirty="0"/>
              <a:t>G1</a:t>
            </a:r>
            <a:r>
              <a:rPr lang="zh-CN" altLang="en-US" sz="3000" dirty="0"/>
              <a:t>：</a:t>
            </a:r>
            <a:r>
              <a:rPr lang="en-US" altLang="zh-CN" sz="3000" dirty="0"/>
              <a:t>P∨Q    G2</a:t>
            </a:r>
            <a:r>
              <a:rPr lang="zh-CN" altLang="en-US" sz="3000" dirty="0"/>
              <a:t>：</a:t>
            </a:r>
            <a:r>
              <a:rPr lang="en-US" altLang="zh-CN" sz="3000" dirty="0"/>
              <a:t>P → </a:t>
            </a:r>
            <a:r>
              <a:rPr lang="zh-CN" altLang="en-US" sz="3000" dirty="0">
                <a:sym typeface="Symbol" panose="05050102010706020507" pitchFamily="2" charset="2"/>
              </a:rPr>
              <a:t></a:t>
            </a:r>
            <a:r>
              <a:rPr lang="en-US" altLang="zh-CN" sz="3000" dirty="0"/>
              <a:t>R    </a:t>
            </a:r>
            <a:endParaRPr lang="en-US" altLang="zh-CN" sz="3000" dirty="0"/>
          </a:p>
          <a:p>
            <a:pPr eaLnBrk="1" hangingPunct="1">
              <a:lnSpc>
                <a:spcPct val="80000"/>
              </a:lnSpc>
              <a:buFont typeface="Wingdings" panose="05000000000000000000" pitchFamily="2" charset="2"/>
              <a:buNone/>
            </a:pPr>
            <a:r>
              <a:rPr lang="en-US" altLang="zh-CN" sz="3000" dirty="0"/>
              <a:t>G3</a:t>
            </a:r>
            <a:r>
              <a:rPr lang="zh-CN" altLang="en-US" sz="3000" dirty="0"/>
              <a:t>：</a:t>
            </a:r>
            <a:r>
              <a:rPr lang="en-US" altLang="zh-CN" sz="3000" dirty="0"/>
              <a:t>S→T  G4</a:t>
            </a:r>
            <a:r>
              <a:rPr lang="zh-CN" altLang="en-US" sz="3000" dirty="0"/>
              <a:t>：</a:t>
            </a:r>
            <a:r>
              <a:rPr lang="zh-CN" altLang="en-US" sz="3000" dirty="0">
                <a:sym typeface="Symbol" panose="05050102010706020507" pitchFamily="2" charset="2"/>
              </a:rPr>
              <a:t></a:t>
            </a:r>
            <a:r>
              <a:rPr lang="en-US" altLang="zh-CN" sz="3000" dirty="0"/>
              <a:t>S→R   G5</a:t>
            </a:r>
            <a:r>
              <a:rPr lang="zh-CN" altLang="en-US" sz="3000" dirty="0"/>
              <a:t>：</a:t>
            </a:r>
            <a:r>
              <a:rPr lang="zh-CN" altLang="en-US" sz="3000" dirty="0">
                <a:sym typeface="Symbol" panose="05050102010706020507" pitchFamily="2" charset="2"/>
              </a:rPr>
              <a:t></a:t>
            </a:r>
            <a:r>
              <a:rPr lang="en-US" altLang="zh-CN" sz="3000" dirty="0"/>
              <a:t>T   G6</a:t>
            </a:r>
            <a:r>
              <a:rPr lang="zh-CN" altLang="en-US" sz="3000" dirty="0"/>
              <a:t>：</a:t>
            </a:r>
            <a:r>
              <a:rPr lang="en-US" altLang="zh-CN" sz="3000" dirty="0"/>
              <a:t>U</a:t>
            </a:r>
            <a:endParaRPr lang="en-US" altLang="zh-CN" sz="3000" dirty="0"/>
          </a:p>
          <a:p>
            <a:pPr eaLnBrk="1" hangingPunct="1">
              <a:lnSpc>
                <a:spcPct val="80000"/>
              </a:lnSpc>
              <a:buFont typeface="Wingdings" panose="05000000000000000000" pitchFamily="2" charset="2"/>
              <a:buNone/>
            </a:pPr>
            <a:r>
              <a:rPr lang="zh-CN" altLang="en-US" sz="3000" dirty="0"/>
              <a:t>演绎过程为：</a:t>
            </a:r>
            <a:endParaRPr lang="zh-CN" altLang="en-US" sz="3000" dirty="0"/>
          </a:p>
          <a:p>
            <a:pPr eaLnBrk="1" hangingPunct="1">
              <a:lnSpc>
                <a:spcPct val="80000"/>
              </a:lnSpc>
              <a:buFont typeface="Wingdings" panose="05000000000000000000" pitchFamily="2" charset="2"/>
              <a:buNone/>
            </a:pPr>
            <a:r>
              <a:rPr lang="zh-CN" altLang="en-US" sz="3000" dirty="0"/>
              <a:t>（</a:t>
            </a:r>
            <a:r>
              <a:rPr lang="en-US" altLang="zh-CN" sz="3000" dirty="0"/>
              <a:t>1</a:t>
            </a:r>
            <a:r>
              <a:rPr lang="zh-CN" altLang="en-US" sz="3000" dirty="0"/>
              <a:t>） </a:t>
            </a:r>
            <a:r>
              <a:rPr lang="en-US" altLang="zh-CN" sz="3000" dirty="0"/>
              <a:t>S→T</a:t>
            </a:r>
            <a:r>
              <a:rPr lang="zh-CN" altLang="en-US" sz="3000" dirty="0"/>
              <a:t>　　　规则１</a:t>
            </a:r>
            <a:endParaRPr lang="zh-CN" altLang="en-US" sz="3000" dirty="0"/>
          </a:p>
          <a:p>
            <a:pPr eaLnBrk="1" hangingPunct="1">
              <a:lnSpc>
                <a:spcPct val="80000"/>
              </a:lnSpc>
              <a:buFont typeface="Wingdings" panose="05000000000000000000" pitchFamily="2" charset="2"/>
              <a:buNone/>
            </a:pPr>
            <a:r>
              <a:rPr lang="zh-CN" altLang="en-US" sz="3000" dirty="0"/>
              <a:t>（</a:t>
            </a:r>
            <a:r>
              <a:rPr lang="en-US" altLang="zh-CN" sz="3000" dirty="0"/>
              <a:t>2</a:t>
            </a:r>
            <a:r>
              <a:rPr lang="zh-CN" altLang="en-US" sz="3000" dirty="0"/>
              <a:t>） </a:t>
            </a:r>
            <a:r>
              <a:rPr lang="zh-CN" altLang="en-US" sz="3000" dirty="0">
                <a:sym typeface="Symbol" panose="05050102010706020507" pitchFamily="2" charset="2"/>
              </a:rPr>
              <a:t></a:t>
            </a:r>
            <a:r>
              <a:rPr lang="en-US" altLang="zh-CN" sz="3000" dirty="0"/>
              <a:t>T                </a:t>
            </a:r>
            <a:r>
              <a:rPr lang="zh-CN" altLang="en-US" sz="3000" dirty="0"/>
              <a:t>规则１</a:t>
            </a:r>
            <a:endParaRPr lang="zh-CN" altLang="en-US" sz="3000" dirty="0"/>
          </a:p>
          <a:p>
            <a:pPr eaLnBrk="1" hangingPunct="1">
              <a:lnSpc>
                <a:spcPct val="80000"/>
              </a:lnSpc>
              <a:buFont typeface="Wingdings" panose="05000000000000000000" pitchFamily="2" charset="2"/>
              <a:buNone/>
            </a:pPr>
            <a:r>
              <a:rPr lang="zh-CN" altLang="en-US" sz="3000" dirty="0"/>
              <a:t>（</a:t>
            </a:r>
            <a:r>
              <a:rPr lang="en-US" altLang="zh-CN" sz="3000" dirty="0"/>
              <a:t>3</a:t>
            </a:r>
            <a:r>
              <a:rPr lang="zh-CN" altLang="en-US" sz="3000" dirty="0"/>
              <a:t>） </a:t>
            </a:r>
            <a:r>
              <a:rPr lang="zh-CN" altLang="en-US" sz="3000" dirty="0">
                <a:sym typeface="Symbol" panose="05050102010706020507" pitchFamily="2" charset="2"/>
              </a:rPr>
              <a:t></a:t>
            </a:r>
            <a:r>
              <a:rPr lang="en-US" altLang="zh-CN" sz="3000" dirty="0"/>
              <a:t>S                 </a:t>
            </a:r>
            <a:r>
              <a:rPr lang="zh-CN" altLang="en-US" sz="3000" dirty="0"/>
              <a:t>规则</a:t>
            </a:r>
            <a:r>
              <a:rPr lang="en-US" altLang="zh-CN" sz="3000" dirty="0"/>
              <a:t>2</a:t>
            </a:r>
            <a:r>
              <a:rPr lang="zh-CN" altLang="en-US" sz="3000" dirty="0"/>
              <a:t>，根据（</a:t>
            </a:r>
            <a:r>
              <a:rPr lang="en-US" altLang="zh-CN" sz="3000" dirty="0"/>
              <a:t>1</a:t>
            </a:r>
            <a:r>
              <a:rPr lang="zh-CN" altLang="en-US" sz="3000" dirty="0"/>
              <a:t>），（</a:t>
            </a:r>
            <a:r>
              <a:rPr lang="en-US" altLang="zh-CN" sz="3000" dirty="0"/>
              <a:t>2</a:t>
            </a:r>
            <a:r>
              <a:rPr lang="zh-CN" altLang="en-US" sz="3000" dirty="0"/>
              <a:t>）</a:t>
            </a:r>
            <a:endParaRPr lang="zh-CN" altLang="en-US" sz="3000" dirty="0"/>
          </a:p>
          <a:p>
            <a:pPr eaLnBrk="1" hangingPunct="1">
              <a:lnSpc>
                <a:spcPct val="80000"/>
              </a:lnSpc>
              <a:buFont typeface="Wingdings" panose="05000000000000000000" pitchFamily="2" charset="2"/>
              <a:buNone/>
            </a:pPr>
            <a:r>
              <a:rPr lang="zh-CN" altLang="en-US" sz="3000" dirty="0"/>
              <a:t>（</a:t>
            </a:r>
            <a:r>
              <a:rPr lang="en-US" altLang="zh-CN" sz="3000" dirty="0"/>
              <a:t>4</a:t>
            </a:r>
            <a:r>
              <a:rPr lang="zh-CN" altLang="en-US" sz="3000" dirty="0"/>
              <a:t>） </a:t>
            </a:r>
            <a:r>
              <a:rPr lang="zh-CN" altLang="en-US" sz="3000" dirty="0">
                <a:sym typeface="Symbol" panose="05050102010706020507" pitchFamily="2" charset="2"/>
              </a:rPr>
              <a:t></a:t>
            </a:r>
            <a:r>
              <a:rPr lang="en-US" altLang="zh-CN" sz="3000" dirty="0"/>
              <a:t>S→R          </a:t>
            </a:r>
            <a:r>
              <a:rPr lang="zh-CN" altLang="en-US" sz="3000" dirty="0"/>
              <a:t>规则１</a:t>
            </a:r>
            <a:endParaRPr lang="zh-CN" altLang="en-US" sz="3000" dirty="0"/>
          </a:p>
          <a:p>
            <a:pPr eaLnBrk="1" hangingPunct="1">
              <a:lnSpc>
                <a:spcPct val="80000"/>
              </a:lnSpc>
              <a:buFont typeface="Wingdings" panose="05000000000000000000" pitchFamily="2" charset="2"/>
              <a:buNone/>
            </a:pPr>
            <a:r>
              <a:rPr lang="zh-CN" altLang="en-US" sz="3000" dirty="0"/>
              <a:t>（</a:t>
            </a:r>
            <a:r>
              <a:rPr lang="en-US" altLang="zh-CN" sz="3000" dirty="0"/>
              <a:t>5</a:t>
            </a:r>
            <a:r>
              <a:rPr lang="zh-CN" altLang="en-US" sz="3000" dirty="0"/>
              <a:t>） </a:t>
            </a:r>
            <a:r>
              <a:rPr lang="en-US" altLang="zh-CN" sz="3000" dirty="0"/>
              <a:t>R                   </a:t>
            </a:r>
            <a:r>
              <a:rPr lang="zh-CN" altLang="en-US" sz="3000" dirty="0"/>
              <a:t>规则</a:t>
            </a:r>
            <a:r>
              <a:rPr lang="en-US" altLang="zh-CN" sz="3000" dirty="0"/>
              <a:t>2</a:t>
            </a:r>
            <a:r>
              <a:rPr lang="zh-CN" altLang="en-US" sz="3000" dirty="0"/>
              <a:t>，根据（</a:t>
            </a:r>
            <a:r>
              <a:rPr lang="en-US" altLang="zh-CN" sz="3000" dirty="0"/>
              <a:t>3</a:t>
            </a:r>
            <a:r>
              <a:rPr lang="zh-CN" altLang="en-US" sz="3000" dirty="0"/>
              <a:t>），（</a:t>
            </a:r>
            <a:r>
              <a:rPr lang="en-US" altLang="zh-CN" sz="3000" dirty="0"/>
              <a:t>4</a:t>
            </a:r>
            <a:r>
              <a:rPr lang="zh-CN" altLang="en-US" sz="3000" dirty="0"/>
              <a:t>）</a:t>
            </a:r>
            <a:endParaRPr lang="zh-CN" altLang="en-US" sz="3000" dirty="0"/>
          </a:p>
          <a:p>
            <a:pPr eaLnBrk="1" hangingPunct="1">
              <a:lnSpc>
                <a:spcPct val="80000"/>
              </a:lnSpc>
              <a:buFont typeface="Wingdings" panose="05000000000000000000" pitchFamily="2" charset="2"/>
              <a:buNone/>
            </a:pPr>
            <a:r>
              <a:rPr lang="zh-CN" altLang="en-US" sz="3000" dirty="0"/>
              <a:t>（</a:t>
            </a:r>
            <a:r>
              <a:rPr lang="en-US" altLang="zh-CN" sz="3000" dirty="0"/>
              <a:t>6</a:t>
            </a:r>
            <a:r>
              <a:rPr lang="zh-CN" altLang="en-US" sz="3000" dirty="0"/>
              <a:t>） </a:t>
            </a:r>
            <a:r>
              <a:rPr lang="en-US" altLang="zh-CN" sz="3000" dirty="0"/>
              <a:t>P → </a:t>
            </a:r>
            <a:r>
              <a:rPr lang="zh-CN" altLang="en-US" sz="3000" dirty="0">
                <a:sym typeface="Symbol" panose="05050102010706020507" pitchFamily="2" charset="2"/>
              </a:rPr>
              <a:t></a:t>
            </a:r>
            <a:r>
              <a:rPr lang="en-US" altLang="zh-CN" sz="3000" dirty="0"/>
              <a:t>R        </a:t>
            </a:r>
            <a:r>
              <a:rPr lang="zh-CN" altLang="en-US" sz="3000" dirty="0"/>
              <a:t>规则１</a:t>
            </a:r>
            <a:endParaRPr lang="zh-CN" altLang="en-US" sz="3000" dirty="0"/>
          </a:p>
          <a:p>
            <a:pPr eaLnBrk="1" hangingPunct="1">
              <a:lnSpc>
                <a:spcPct val="80000"/>
              </a:lnSpc>
              <a:buFont typeface="Wingdings" panose="05000000000000000000" pitchFamily="2" charset="2"/>
              <a:buNone/>
            </a:pPr>
            <a:r>
              <a:rPr lang="zh-CN" altLang="en-US" sz="3000" dirty="0"/>
              <a:t>（</a:t>
            </a:r>
            <a:r>
              <a:rPr lang="en-US" altLang="zh-CN" sz="3000" dirty="0"/>
              <a:t>7</a:t>
            </a:r>
            <a:r>
              <a:rPr lang="zh-CN" altLang="en-US" sz="3000" dirty="0"/>
              <a:t>） </a:t>
            </a:r>
            <a:r>
              <a:rPr lang="zh-CN" altLang="en-US" sz="3000" dirty="0">
                <a:sym typeface="Symbol" panose="05050102010706020507" pitchFamily="2" charset="2"/>
              </a:rPr>
              <a:t></a:t>
            </a:r>
            <a:r>
              <a:rPr lang="en-US" altLang="zh-CN" sz="3000" dirty="0"/>
              <a:t>P                  </a:t>
            </a:r>
            <a:r>
              <a:rPr lang="zh-CN" altLang="en-US" sz="3000" dirty="0"/>
              <a:t>规则</a:t>
            </a:r>
            <a:r>
              <a:rPr lang="en-US" altLang="zh-CN" sz="3000" dirty="0"/>
              <a:t>2</a:t>
            </a:r>
            <a:r>
              <a:rPr lang="zh-CN" altLang="en-US" sz="3000" dirty="0"/>
              <a:t>，根据（</a:t>
            </a:r>
            <a:r>
              <a:rPr lang="en-US" altLang="zh-CN" sz="3000" dirty="0"/>
              <a:t>5</a:t>
            </a:r>
            <a:r>
              <a:rPr lang="zh-CN" altLang="en-US" sz="3000" dirty="0"/>
              <a:t>），（</a:t>
            </a:r>
            <a:r>
              <a:rPr lang="en-US" altLang="zh-CN" sz="3000" dirty="0"/>
              <a:t>6</a:t>
            </a:r>
            <a:r>
              <a:rPr lang="zh-CN" altLang="en-US" sz="3000" dirty="0"/>
              <a:t>）</a:t>
            </a:r>
            <a:endParaRPr lang="zh-CN" altLang="en-US" sz="3000" dirty="0"/>
          </a:p>
          <a:p>
            <a:pPr eaLnBrk="1" hangingPunct="1">
              <a:lnSpc>
                <a:spcPct val="80000"/>
              </a:lnSpc>
              <a:buFont typeface="Wingdings" panose="05000000000000000000" pitchFamily="2" charset="2"/>
              <a:buNone/>
            </a:pPr>
            <a:r>
              <a:rPr lang="zh-CN" altLang="en-US" sz="3000" dirty="0"/>
              <a:t>（</a:t>
            </a:r>
            <a:r>
              <a:rPr lang="en-US" altLang="zh-CN" sz="3000" dirty="0"/>
              <a:t>8</a:t>
            </a:r>
            <a:r>
              <a:rPr lang="zh-CN" altLang="en-US" sz="3000" dirty="0"/>
              <a:t>） </a:t>
            </a:r>
            <a:r>
              <a:rPr lang="en-US" altLang="zh-CN" sz="3000" dirty="0"/>
              <a:t>P∨Q              </a:t>
            </a:r>
            <a:r>
              <a:rPr lang="zh-CN" altLang="en-US" sz="3000" dirty="0"/>
              <a:t>规则１</a:t>
            </a:r>
            <a:endParaRPr lang="zh-CN" altLang="en-US" sz="3000" dirty="0"/>
          </a:p>
          <a:p>
            <a:pPr eaLnBrk="1" hangingPunct="1">
              <a:lnSpc>
                <a:spcPct val="80000"/>
              </a:lnSpc>
              <a:buFont typeface="Wingdings" panose="05000000000000000000" pitchFamily="2" charset="2"/>
              <a:buNone/>
            </a:pPr>
            <a:r>
              <a:rPr lang="zh-CN" altLang="en-US" sz="3000" dirty="0"/>
              <a:t>（</a:t>
            </a:r>
            <a:r>
              <a:rPr lang="en-US" altLang="zh-CN" sz="3000" dirty="0"/>
              <a:t>9</a:t>
            </a:r>
            <a:r>
              <a:rPr lang="zh-CN" altLang="en-US" sz="3000" dirty="0"/>
              <a:t>） </a:t>
            </a:r>
            <a:r>
              <a:rPr lang="en-US" altLang="zh-CN" sz="3000" dirty="0"/>
              <a:t>Q                    </a:t>
            </a:r>
            <a:r>
              <a:rPr lang="zh-CN" altLang="en-US" sz="3000" dirty="0"/>
              <a:t>规则</a:t>
            </a:r>
            <a:r>
              <a:rPr lang="en-US" altLang="zh-CN" sz="3000" dirty="0"/>
              <a:t>2</a:t>
            </a:r>
            <a:r>
              <a:rPr lang="zh-CN" altLang="en-US" sz="3000" dirty="0"/>
              <a:t>，根据（</a:t>
            </a:r>
            <a:r>
              <a:rPr lang="en-US" altLang="zh-CN" sz="3000" dirty="0"/>
              <a:t>7</a:t>
            </a:r>
            <a:r>
              <a:rPr lang="zh-CN" altLang="en-US" sz="3000" dirty="0"/>
              <a:t>），（</a:t>
            </a:r>
            <a:r>
              <a:rPr lang="en-US" altLang="zh-CN" sz="3000" dirty="0"/>
              <a:t>8</a:t>
            </a:r>
            <a:r>
              <a:rPr lang="zh-CN" altLang="en-US" sz="3000" dirty="0"/>
              <a:t>）</a:t>
            </a:r>
            <a:endParaRPr lang="zh-CN" altLang="en-US" sz="3000" dirty="0"/>
          </a:p>
          <a:p>
            <a:pPr eaLnBrk="1" hangingPunct="1">
              <a:lnSpc>
                <a:spcPct val="80000"/>
              </a:lnSpc>
              <a:buFont typeface="Wingdings" panose="05000000000000000000" pitchFamily="2" charset="2"/>
              <a:buNone/>
            </a:pPr>
            <a:r>
              <a:rPr lang="zh-CN" altLang="en-US" sz="3000" dirty="0"/>
              <a:t>  因此，是</a:t>
            </a:r>
            <a:r>
              <a:rPr lang="en-US" altLang="zh-CN" sz="3000" dirty="0"/>
              <a:t>B</a:t>
            </a:r>
            <a:r>
              <a:rPr lang="zh-CN" altLang="en-US" sz="3000" dirty="0"/>
              <a:t>盗窃了</a:t>
            </a:r>
            <a:r>
              <a:rPr lang="en-US" altLang="zh-CN" sz="3000" dirty="0"/>
              <a:t>x</a:t>
            </a:r>
            <a:endParaRPr lang="zh-CN" altLang="en-US" sz="30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ChangeArrowheads="1"/>
          </p:cNvSpPr>
          <p:nvPr>
            <p:ph type="ctrTitle"/>
          </p:nvPr>
        </p:nvSpPr>
        <p:spPr>
          <a:xfrm>
            <a:off x="1676400" y="2273300"/>
            <a:ext cx="4800600" cy="1016000"/>
          </a:xfrm>
        </p:spPr>
        <p:txBody>
          <a:bodyPr/>
          <a:lstStyle/>
          <a:p>
            <a:pPr eaLnBrk="1" hangingPunct="1"/>
            <a:r>
              <a:rPr lang="zh-CN" altLang="en-US" sz="6000" b="1">
                <a:latin typeface="宋体" panose="02010600030101010101" pitchFamily="2" charset="-122"/>
              </a:rPr>
              <a:t>§</a:t>
            </a:r>
            <a:r>
              <a:rPr lang="en-US" altLang="zh-CN" sz="6000" b="1">
                <a:latin typeface="Arial" panose="020B0604020202020204" pitchFamily="34" charset="0"/>
              </a:rPr>
              <a:t>3</a:t>
            </a:r>
            <a:r>
              <a:rPr lang="zh-CN" altLang="en-US" sz="6000" b="1">
                <a:latin typeface="Arial" panose="020B0604020202020204" pitchFamily="34" charset="0"/>
              </a:rPr>
              <a:t>.</a:t>
            </a:r>
            <a:r>
              <a:rPr lang="en-US" altLang="zh-CN" sz="6000" b="1">
                <a:latin typeface="Arial" panose="020B0604020202020204" pitchFamily="34" charset="0"/>
              </a:rPr>
              <a:t>1.3</a:t>
            </a:r>
            <a:r>
              <a:rPr lang="zh-CN" altLang="en-US" sz="6000" b="1">
                <a:latin typeface="Arial" panose="020B0604020202020204" pitchFamily="34" charset="0"/>
              </a:rPr>
              <a:t>  </a:t>
            </a:r>
            <a:r>
              <a:rPr lang="zh-CN" altLang="en-US" sz="6000" b="1">
                <a:latin typeface="宋体" panose="02010600030101010101" pitchFamily="2" charset="-122"/>
              </a:rPr>
              <a:t>范式</a:t>
            </a:r>
            <a:r>
              <a:rPr lang="zh-CN" altLang="en-US" sz="6000" b="1">
                <a:latin typeface="Arial" panose="020B0604020202020204" pitchFamily="34" charset="0"/>
              </a:rPr>
              <a:t> </a:t>
            </a:r>
            <a:endParaRPr lang="zh-CN" altLang="en-US" sz="6000" b="1">
              <a:latin typeface="Arial" panose="020B0604020202020204" pitchFamily="34" charset="0"/>
            </a:endParaRPr>
          </a:p>
        </p:txBody>
      </p:sp>
      <p:sp>
        <p:nvSpPr>
          <p:cNvPr id="189442" name="Rectangle 3"/>
          <p:cNvSpPr>
            <a:spLocks noGrp="1" noChangeArrowheads="1"/>
          </p:cNvSpPr>
          <p:nvPr>
            <p:ph type="subTitle" idx="1"/>
          </p:nvPr>
        </p:nvSpPr>
        <p:spPr/>
        <p:txBody>
          <a:bodyPr/>
          <a:lstStyle/>
          <a:p>
            <a:pPr eaLnBrk="1" hangingPunct="1"/>
            <a:endParaRPr lang="zh-CN" altLang="en-US"/>
          </a:p>
        </p:txBody>
      </p:sp>
      <p:sp>
        <p:nvSpPr>
          <p:cNvPr id="2" name="灯片编号占位符 1"/>
          <p:cNvSpPr>
            <a:spLocks noGrp="1"/>
          </p:cNvSpPr>
          <p:nvPr>
            <p:ph type="sldNum" sz="quarter" idx="12"/>
          </p:nvPr>
        </p:nvSpPr>
        <p:spPr/>
        <p:txBody>
          <a:bodyPr/>
          <a:lstStyle/>
          <a:p>
            <a:pPr>
              <a:defRPr/>
            </a:pPr>
            <a:fld id="{226E0743-4C72-8D40-90A1-C44BE44C4F0C}" type="slidenum">
              <a:rPr lang="zh-CN" altLang="en-US" smtClean="0"/>
            </a:fld>
            <a:endParaRPr lang="en-US" altLang="zh-CN"/>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a:xfrm>
            <a:off x="323850" y="188913"/>
            <a:ext cx="7772400" cy="646112"/>
          </a:xfrm>
        </p:spPr>
        <p:txBody>
          <a:bodyPr/>
          <a:lstStyle/>
          <a:p>
            <a:pPr eaLnBrk="1" hangingPunct="1"/>
            <a:r>
              <a:rPr lang="zh-CN" altLang="en-US" sz="3600" b="1"/>
              <a:t>范式的引入</a:t>
            </a:r>
            <a:endParaRPr lang="zh-CN" altLang="en-US" sz="3600" b="1"/>
          </a:p>
        </p:txBody>
      </p:sp>
      <p:sp>
        <p:nvSpPr>
          <p:cNvPr id="121859" name="Rectangle 3"/>
          <p:cNvSpPr>
            <a:spLocks noGrp="1" noChangeArrowheads="1"/>
          </p:cNvSpPr>
          <p:nvPr>
            <p:ph type="body" idx="1"/>
          </p:nvPr>
        </p:nvSpPr>
        <p:spPr>
          <a:xfrm>
            <a:off x="152400" y="908050"/>
            <a:ext cx="8839200" cy="5187950"/>
          </a:xfrm>
        </p:spPr>
        <p:txBody>
          <a:bodyPr/>
          <a:lstStyle/>
          <a:p>
            <a:pPr eaLnBrk="1" hangingPunct="1">
              <a:lnSpc>
                <a:spcPct val="125000"/>
              </a:lnSpc>
            </a:pPr>
            <a:r>
              <a:rPr lang="zh-CN" altLang="en-US" sz="3000">
                <a:latin typeface="宋体" panose="02010600030101010101" pitchFamily="2" charset="-122"/>
              </a:rPr>
              <a:t>在命题逻辑中，对于含有有限个原子的命题公式来说，用真值表的方法，总可以在有限的步骤内确定它的真值，因此判定问题总是可解的。</a:t>
            </a:r>
            <a:endParaRPr lang="zh-CN" altLang="en-US" sz="3000">
              <a:latin typeface="宋体" panose="02010600030101010101" pitchFamily="2" charset="-122"/>
            </a:endParaRPr>
          </a:p>
          <a:p>
            <a:pPr eaLnBrk="1" hangingPunct="1">
              <a:lnSpc>
                <a:spcPct val="125000"/>
              </a:lnSpc>
            </a:pPr>
            <a:r>
              <a:rPr lang="zh-CN" altLang="en-US" sz="3000">
                <a:latin typeface="宋体" panose="02010600030101010101" pitchFamily="2" charset="-122"/>
              </a:rPr>
              <a:t>但是我们知道，这种方法并不理想，因为公式每增加一个原子，真值表的行数就增加一倍。为了给出另一种方法，我们将介绍命题公式的一种标准形式，即范式，两个命题公式是否等价及一个公式恒真、恒假、可满足的判定，都将由公式的范式来解决。</a:t>
            </a:r>
            <a:r>
              <a:rPr lang="zh-CN" altLang="en-US" sz="3000"/>
              <a:t> </a:t>
            </a:r>
            <a:endParaRPr lang="zh-CN" altLang="en-US" sz="30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anim calcmode="lin" valueType="num">
                                      <p:cBhvr additive="base">
                                        <p:cTn id="7"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52400" y="415925"/>
            <a:ext cx="7772400" cy="601663"/>
          </a:xfrm>
        </p:spPr>
        <p:txBody>
          <a:bodyPr/>
          <a:lstStyle/>
          <a:p>
            <a:pPr eaLnBrk="1" hangingPunct="1"/>
            <a:r>
              <a:rPr lang="zh-CN" altLang="en-US" sz="3300" b="1">
                <a:latin typeface="Times New Roman" panose="02020603050405020304" pitchFamily="18" charset="0"/>
              </a:rPr>
              <a:t>定义</a:t>
            </a:r>
            <a:r>
              <a:rPr lang="en-US" altLang="zh-CN" sz="3300" b="1">
                <a:latin typeface="Times New Roman" panose="02020603050405020304" pitchFamily="18" charset="0"/>
              </a:rPr>
              <a:t>3</a:t>
            </a:r>
            <a:r>
              <a:rPr lang="zh-CN" altLang="en-US" sz="3300" b="1">
                <a:latin typeface="Times New Roman" panose="02020603050405020304" pitchFamily="18" charset="0"/>
              </a:rPr>
              <a:t>.1.3  合取</a:t>
            </a:r>
            <a:endParaRPr lang="zh-CN" altLang="en-US" sz="3300" b="1">
              <a:latin typeface="Times New Roman" panose="02020603050405020304" pitchFamily="18" charset="0"/>
            </a:endParaRPr>
          </a:p>
        </p:txBody>
      </p:sp>
      <p:sp>
        <p:nvSpPr>
          <p:cNvPr id="21507" name="Rectangle 3"/>
          <p:cNvSpPr>
            <a:spLocks noGrp="1" noChangeArrowheads="1"/>
          </p:cNvSpPr>
          <p:nvPr>
            <p:ph type="body" idx="1"/>
          </p:nvPr>
        </p:nvSpPr>
        <p:spPr>
          <a:xfrm>
            <a:off x="323850" y="1371600"/>
            <a:ext cx="8667750" cy="4724400"/>
          </a:xfrm>
        </p:spPr>
        <p:txBody>
          <a:bodyPr/>
          <a:lstStyle/>
          <a:p>
            <a:pPr marL="0" indent="0" eaLnBrk="1" hangingPunct="1">
              <a:lnSpc>
                <a:spcPct val="120000"/>
              </a:lnSpc>
              <a:spcBef>
                <a:spcPct val="50000"/>
              </a:spcBef>
            </a:pPr>
            <a:r>
              <a:rPr lang="zh-CN" altLang="en-US" sz="3300"/>
              <a:t>设</a:t>
            </a:r>
            <a:r>
              <a:rPr lang="en-US" altLang="zh-CN" sz="3300"/>
              <a:t>P，Q</a:t>
            </a:r>
            <a:r>
              <a:rPr lang="zh-CN" altLang="en-US" sz="3300"/>
              <a:t>是两个命题，命题 “</a:t>
            </a:r>
            <a:r>
              <a:rPr lang="en-US" altLang="zh-CN" sz="3300"/>
              <a:t>P</a:t>
            </a:r>
            <a:r>
              <a:rPr lang="zh-CN" altLang="en-US" sz="3300"/>
              <a:t>并且</a:t>
            </a:r>
            <a:r>
              <a:rPr lang="en-US" altLang="zh-CN" sz="3300"/>
              <a:t>Q”</a:t>
            </a:r>
            <a:r>
              <a:rPr lang="zh-CN" altLang="en-US" sz="3300"/>
              <a:t>称为</a:t>
            </a:r>
            <a:r>
              <a:rPr lang="en-US" altLang="zh-CN" sz="3300"/>
              <a:t>P，Q</a:t>
            </a:r>
            <a:r>
              <a:rPr lang="zh-CN" altLang="en-US" sz="3300"/>
              <a:t>的合取，记以</a:t>
            </a:r>
            <a:r>
              <a:rPr lang="en-US" altLang="zh-CN" sz="3300">
                <a:solidFill>
                  <a:schemeClr val="tx2"/>
                </a:solidFill>
              </a:rPr>
              <a:t>P</a:t>
            </a:r>
            <a:r>
              <a:rPr lang="en-US" altLang="zh-CN" sz="3300">
                <a:solidFill>
                  <a:schemeClr val="tx2"/>
                </a:solidFill>
                <a:sym typeface="Symbol" panose="05050102010706020507" pitchFamily="2" charset="2"/>
              </a:rPr>
              <a:t></a:t>
            </a:r>
            <a:r>
              <a:rPr lang="en-US" altLang="zh-CN" sz="3300">
                <a:solidFill>
                  <a:schemeClr val="tx2"/>
                </a:solidFill>
              </a:rPr>
              <a:t>Q</a:t>
            </a:r>
            <a:r>
              <a:rPr lang="en-US" altLang="zh-CN" sz="3300"/>
              <a:t>，</a:t>
            </a:r>
            <a:r>
              <a:rPr lang="zh-CN" altLang="en-US" sz="3300"/>
              <a:t>读作</a:t>
            </a:r>
            <a:r>
              <a:rPr lang="en-US" altLang="zh-CN" sz="3300">
                <a:solidFill>
                  <a:schemeClr val="tx2"/>
                </a:solidFill>
              </a:rPr>
              <a:t>P</a:t>
            </a:r>
            <a:r>
              <a:rPr lang="zh-CN" altLang="en-US" sz="3300">
                <a:solidFill>
                  <a:schemeClr val="tx2"/>
                </a:solidFill>
              </a:rPr>
              <a:t>且</a:t>
            </a:r>
            <a:r>
              <a:rPr lang="en-US" altLang="zh-CN" sz="3300">
                <a:solidFill>
                  <a:schemeClr val="tx2"/>
                </a:solidFill>
              </a:rPr>
              <a:t>Q</a:t>
            </a:r>
            <a:r>
              <a:rPr lang="en-US" altLang="zh-CN" sz="3300"/>
              <a:t>。</a:t>
            </a:r>
            <a:endParaRPr lang="en-US" altLang="zh-CN" sz="3300"/>
          </a:p>
          <a:p>
            <a:pPr marL="0" indent="0" eaLnBrk="1" hangingPunct="1">
              <a:lnSpc>
                <a:spcPct val="120000"/>
              </a:lnSpc>
              <a:spcBef>
                <a:spcPct val="50000"/>
              </a:spcBef>
              <a:buFont typeface="Wingdings" panose="05000000000000000000" pitchFamily="2" charset="2"/>
              <a:buNone/>
            </a:pPr>
            <a:r>
              <a:rPr lang="zh-CN" altLang="en-US" sz="3300">
                <a:sym typeface="Symbol" panose="05050102010706020507" pitchFamily="2" charset="2"/>
              </a:rPr>
              <a:t>真值规定：</a:t>
            </a:r>
            <a:r>
              <a:rPr lang="zh-CN" altLang="en-US" sz="3300"/>
              <a:t> </a:t>
            </a:r>
            <a:r>
              <a:rPr lang="en-US" altLang="zh-CN" sz="3300"/>
              <a:t>P</a:t>
            </a:r>
            <a:r>
              <a:rPr lang="en-US" altLang="zh-CN" sz="3300">
                <a:sym typeface="Symbol" panose="05050102010706020507" pitchFamily="2" charset="2"/>
              </a:rPr>
              <a:t></a:t>
            </a:r>
            <a:r>
              <a:rPr lang="en-US" altLang="zh-CN" sz="3300"/>
              <a:t>Q</a:t>
            </a:r>
            <a:r>
              <a:rPr lang="zh-CN" altLang="en-US" sz="3300"/>
              <a:t>是真的当且仅当</a:t>
            </a:r>
            <a:r>
              <a:rPr lang="en-US" altLang="zh-CN" sz="3300"/>
              <a:t>P</a:t>
            </a:r>
            <a:r>
              <a:rPr lang="zh-CN" altLang="en-US" sz="3300"/>
              <a:t>和</a:t>
            </a:r>
            <a:r>
              <a:rPr lang="en-US" altLang="zh-CN" sz="3300"/>
              <a:t>Q</a:t>
            </a:r>
            <a:r>
              <a:rPr lang="zh-CN" altLang="en-US" sz="3300"/>
              <a:t>都是真的。</a:t>
            </a:r>
            <a:endParaRPr lang="zh-CN" altLang="en-US" sz="3300"/>
          </a:p>
          <a:p>
            <a:pPr marL="0" indent="0" eaLnBrk="1" hangingPunct="1">
              <a:lnSpc>
                <a:spcPct val="120000"/>
              </a:lnSpc>
              <a:spcBef>
                <a:spcPct val="50000"/>
              </a:spcBef>
            </a:pPr>
            <a:r>
              <a:rPr lang="zh-CN" altLang="en-US" sz="3300"/>
              <a:t>例</a:t>
            </a:r>
            <a:r>
              <a:rPr lang="en-US" altLang="zh-CN" sz="3300"/>
              <a:t>.      P：2</a:t>
            </a:r>
            <a:r>
              <a:rPr lang="en-US" altLang="zh-CN" sz="3300">
                <a:sym typeface="Symbol" panose="05050102010706020507" pitchFamily="2" charset="2"/>
              </a:rPr>
              <a:t></a:t>
            </a:r>
            <a:r>
              <a:rPr lang="en-US" altLang="zh-CN" sz="3300"/>
              <a:t>2=5，Q：</a:t>
            </a:r>
            <a:r>
              <a:rPr lang="zh-CN" altLang="en-US" sz="3300"/>
              <a:t>雪是黑的，</a:t>
            </a:r>
            <a:br>
              <a:rPr lang="zh-CN" altLang="en-US" sz="3300"/>
            </a:br>
            <a:r>
              <a:rPr lang="zh-CN" altLang="en-US" sz="3300"/>
              <a:t>		</a:t>
            </a:r>
            <a:r>
              <a:rPr lang="en-US" altLang="zh-CN" sz="3300">
                <a:solidFill>
                  <a:srgbClr val="FFFF00"/>
                </a:solidFill>
                <a:cs typeface="Arial" panose="020B0604020202020204" pitchFamily="34" charset="0"/>
              </a:rPr>
              <a:t>P</a:t>
            </a:r>
            <a:r>
              <a:rPr lang="en-US" altLang="zh-CN" sz="3300">
                <a:solidFill>
                  <a:srgbClr val="FFFF00"/>
                </a:solidFill>
                <a:sym typeface="Symbol" panose="05050102010706020507" pitchFamily="2" charset="2"/>
              </a:rPr>
              <a:t></a:t>
            </a:r>
            <a:r>
              <a:rPr lang="en-US" altLang="zh-CN" sz="3300">
                <a:solidFill>
                  <a:srgbClr val="FFFF00"/>
                </a:solidFill>
                <a:cs typeface="Arial" panose="020B0604020202020204" pitchFamily="34" charset="0"/>
              </a:rPr>
              <a:t>Q</a:t>
            </a:r>
            <a:r>
              <a:rPr lang="en-US" altLang="zh-CN" sz="3300"/>
              <a:t>：</a:t>
            </a:r>
            <a:r>
              <a:rPr lang="en-US" altLang="zh-CN" sz="3300">
                <a:cs typeface="Arial" panose="020B0604020202020204" pitchFamily="34" charset="0"/>
              </a:rPr>
              <a:t>2</a:t>
            </a:r>
            <a:r>
              <a:rPr lang="en-US" altLang="zh-CN" sz="3300">
                <a:sym typeface="Symbol" panose="05050102010706020507" pitchFamily="2" charset="2"/>
              </a:rPr>
              <a:t></a:t>
            </a:r>
            <a:r>
              <a:rPr lang="en-US" altLang="zh-CN" sz="3300">
                <a:cs typeface="Arial" panose="020B0604020202020204" pitchFamily="34" charset="0"/>
              </a:rPr>
              <a:t>2=5</a:t>
            </a:r>
            <a:r>
              <a:rPr lang="zh-CN" altLang="en-US" sz="3300"/>
              <a:t>并且雪是黑的。</a:t>
            </a:r>
            <a:endParaRPr lang="en-US" altLang="zh-CN" sz="3300"/>
          </a:p>
          <a:p>
            <a:pPr marL="0" indent="0" eaLnBrk="1" hangingPunct="1">
              <a:lnSpc>
                <a:spcPct val="120000"/>
              </a:lnSpc>
              <a:spcBef>
                <a:spcPct val="50000"/>
              </a:spcBef>
              <a:buFont typeface="Wingdings" panose="05000000000000000000" pitchFamily="2" charset="2"/>
              <a:buNone/>
            </a:pPr>
            <a:r>
              <a:rPr lang="en-US" altLang="zh-CN" sz="2000">
                <a:solidFill>
                  <a:srgbClr val="FFFF00"/>
                </a:solidFill>
              </a:rPr>
              <a:t>                                                               </a:t>
            </a:r>
            <a:r>
              <a:rPr lang="zh-CN" altLang="en-US" sz="2000">
                <a:solidFill>
                  <a:srgbClr val="FFFF00"/>
                </a:solidFill>
              </a:rPr>
              <a:t> </a:t>
            </a:r>
            <a:endParaRPr lang="zh-CN" altLang="en-US" sz="20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 calcmode="lin" valueType="num">
                                      <p:cBhvr additive="base">
                                        <p:cTn id="7"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3"/>
          <p:cNvSpPr>
            <a:spLocks noGrp="1" noChangeArrowheads="1"/>
          </p:cNvSpPr>
          <p:nvPr>
            <p:ph type="body" idx="1"/>
          </p:nvPr>
        </p:nvSpPr>
        <p:spPr>
          <a:xfrm>
            <a:off x="107950" y="908050"/>
            <a:ext cx="8785225" cy="5399088"/>
          </a:xfrm>
        </p:spPr>
        <p:txBody>
          <a:bodyPr/>
          <a:lstStyle/>
          <a:p>
            <a:pPr marL="0" indent="0" eaLnBrk="1" hangingPunct="1">
              <a:lnSpc>
                <a:spcPct val="114000"/>
              </a:lnSpc>
              <a:tabLst>
                <a:tab pos="952500" algn="l"/>
                <a:tab pos="1995170" algn="l"/>
              </a:tabLst>
            </a:pPr>
            <a:r>
              <a:rPr lang="zh-CN" altLang="en-US" sz="3200">
                <a:solidFill>
                  <a:schemeClr val="tx2"/>
                </a:solidFill>
              </a:rPr>
              <a:t>定义</a:t>
            </a:r>
            <a:r>
              <a:rPr lang="en-US" altLang="zh-CN" sz="3200">
                <a:solidFill>
                  <a:schemeClr val="tx2"/>
                </a:solidFill>
              </a:rPr>
              <a:t>3</a:t>
            </a:r>
            <a:r>
              <a:rPr lang="zh-CN" altLang="en-US" sz="3200">
                <a:solidFill>
                  <a:schemeClr val="tx2"/>
                </a:solidFill>
              </a:rPr>
              <a:t>.</a:t>
            </a:r>
            <a:r>
              <a:rPr lang="en-US" altLang="zh-CN" sz="3200">
                <a:solidFill>
                  <a:schemeClr val="tx2"/>
                </a:solidFill>
              </a:rPr>
              <a:t>1</a:t>
            </a:r>
            <a:r>
              <a:rPr lang="zh-CN" altLang="en-US" sz="3200">
                <a:solidFill>
                  <a:schemeClr val="tx2"/>
                </a:solidFill>
              </a:rPr>
              <a:t>.1</a:t>
            </a:r>
            <a:r>
              <a:rPr lang="en-US" altLang="zh-CN" sz="3200">
                <a:solidFill>
                  <a:schemeClr val="tx2"/>
                </a:solidFill>
              </a:rPr>
              <a:t>8</a:t>
            </a:r>
            <a:r>
              <a:rPr lang="zh-CN" altLang="en-US" sz="3200"/>
              <a:t>  原子或原子的否定称为</a:t>
            </a:r>
            <a:r>
              <a:rPr lang="zh-CN" altLang="en-US" sz="3200">
                <a:solidFill>
                  <a:schemeClr val="tx2"/>
                </a:solidFill>
              </a:rPr>
              <a:t>文字</a:t>
            </a:r>
            <a:r>
              <a:rPr lang="en-US" altLang="zh-CN" sz="3200">
                <a:solidFill>
                  <a:schemeClr val="tx2"/>
                </a:solidFill>
              </a:rPr>
              <a:t>(literal)</a:t>
            </a:r>
            <a:r>
              <a:rPr lang="zh-CN" altLang="en-US" sz="3200"/>
              <a:t>。</a:t>
            </a:r>
            <a:br>
              <a:rPr lang="zh-CN" altLang="en-US" sz="3200"/>
            </a:br>
            <a:r>
              <a:rPr lang="zh-CN" altLang="en-US" sz="3200"/>
              <a:t>	例</a:t>
            </a:r>
            <a:r>
              <a:rPr lang="en-US" altLang="zh-CN" sz="3200"/>
              <a:t>.  P，</a:t>
            </a:r>
            <a:r>
              <a:rPr lang="en-US" altLang="zh-CN" sz="3200">
                <a:sym typeface="Symbol" panose="05050102010706020507" pitchFamily="2" charset="2"/>
              </a:rPr>
              <a:t></a:t>
            </a:r>
            <a:r>
              <a:rPr lang="en-US" altLang="zh-CN" sz="3200"/>
              <a:t>P</a:t>
            </a:r>
            <a:r>
              <a:rPr lang="zh-CN" altLang="en-US" sz="3200"/>
              <a:t>是文字。</a:t>
            </a:r>
            <a:endParaRPr lang="zh-CN" altLang="en-US" sz="3200"/>
          </a:p>
          <a:p>
            <a:pPr marL="0" indent="0" eaLnBrk="1" hangingPunct="1">
              <a:lnSpc>
                <a:spcPct val="114000"/>
              </a:lnSpc>
              <a:tabLst>
                <a:tab pos="952500" algn="l"/>
                <a:tab pos="1995170" algn="l"/>
              </a:tabLst>
            </a:pPr>
            <a:r>
              <a:rPr lang="zh-CN" altLang="en-US" sz="3200">
                <a:solidFill>
                  <a:schemeClr val="tx2"/>
                </a:solidFill>
              </a:rPr>
              <a:t>定义</a:t>
            </a:r>
            <a:r>
              <a:rPr lang="en-US" altLang="zh-CN" sz="3200">
                <a:solidFill>
                  <a:schemeClr val="tx2"/>
                </a:solidFill>
              </a:rPr>
              <a:t>3</a:t>
            </a:r>
            <a:r>
              <a:rPr lang="zh-CN" altLang="en-US" sz="3200">
                <a:solidFill>
                  <a:schemeClr val="tx2"/>
                </a:solidFill>
              </a:rPr>
              <a:t>.</a:t>
            </a:r>
            <a:r>
              <a:rPr lang="en-US" altLang="zh-CN" sz="3200">
                <a:solidFill>
                  <a:schemeClr val="tx2"/>
                </a:solidFill>
              </a:rPr>
              <a:t>1</a:t>
            </a:r>
            <a:r>
              <a:rPr lang="zh-CN" altLang="en-US" sz="3200">
                <a:solidFill>
                  <a:schemeClr val="tx2"/>
                </a:solidFill>
              </a:rPr>
              <a:t>.1</a:t>
            </a:r>
            <a:r>
              <a:rPr lang="en-US" altLang="zh-CN" sz="3200">
                <a:solidFill>
                  <a:schemeClr val="tx2"/>
                </a:solidFill>
              </a:rPr>
              <a:t>9</a:t>
            </a:r>
            <a:r>
              <a:rPr lang="zh-CN" altLang="en-US" sz="3200"/>
              <a:t>  </a:t>
            </a:r>
            <a:br>
              <a:rPr lang="zh-CN" altLang="en-US" sz="3200"/>
            </a:br>
            <a:r>
              <a:rPr lang="zh-CN" altLang="en-US" sz="3200"/>
              <a:t>	有限个文字的</a:t>
            </a:r>
            <a:r>
              <a:rPr lang="zh-CN" altLang="en-US" sz="3200">
                <a:solidFill>
                  <a:schemeClr val="tx2"/>
                </a:solidFill>
              </a:rPr>
              <a:t>析取式</a:t>
            </a:r>
            <a:r>
              <a:rPr lang="zh-CN" altLang="en-US" sz="3200"/>
              <a:t>称为一个</a:t>
            </a:r>
            <a:r>
              <a:rPr lang="zh-CN" altLang="en-US" sz="3200">
                <a:solidFill>
                  <a:schemeClr val="tx2"/>
                </a:solidFill>
              </a:rPr>
              <a:t>子句</a:t>
            </a:r>
            <a:r>
              <a:rPr lang="zh-CN" altLang="en-US" sz="3200"/>
              <a:t>； </a:t>
            </a:r>
            <a:br>
              <a:rPr lang="zh-CN" altLang="en-US" sz="3200"/>
            </a:br>
            <a:r>
              <a:rPr lang="zh-CN" altLang="en-US" sz="3200"/>
              <a:t>	有限个文字的</a:t>
            </a:r>
            <a:r>
              <a:rPr lang="zh-CN" altLang="en-US" sz="3200">
                <a:solidFill>
                  <a:schemeClr val="tx2"/>
                </a:solidFill>
              </a:rPr>
              <a:t>合取式</a:t>
            </a:r>
            <a:r>
              <a:rPr lang="zh-CN" altLang="en-US" sz="3200"/>
              <a:t>称为一个</a:t>
            </a:r>
            <a:r>
              <a:rPr lang="zh-CN" altLang="en-US" sz="3200">
                <a:solidFill>
                  <a:schemeClr val="tx2"/>
                </a:solidFill>
              </a:rPr>
              <a:t>短语</a:t>
            </a:r>
            <a:r>
              <a:rPr lang="zh-CN" altLang="en-US" sz="3200"/>
              <a:t>。 </a:t>
            </a:r>
            <a:endParaRPr lang="zh-CN" altLang="en-US" sz="3200"/>
          </a:p>
          <a:p>
            <a:pPr marL="0" indent="0" algn="just" eaLnBrk="1" hangingPunct="1">
              <a:lnSpc>
                <a:spcPct val="114000"/>
              </a:lnSpc>
              <a:tabLst>
                <a:tab pos="952500" algn="l"/>
                <a:tab pos="1995170" algn="l"/>
              </a:tabLst>
            </a:pPr>
            <a:r>
              <a:rPr lang="zh-CN" altLang="en-US" sz="3200"/>
              <a:t>特别，一个文字既可称为是一个子句，也可称为是一个短语。</a:t>
            </a:r>
            <a:endParaRPr lang="zh-CN" altLang="en-US" sz="3200"/>
          </a:p>
          <a:p>
            <a:pPr marL="0" indent="0" eaLnBrk="1" hangingPunct="1">
              <a:lnSpc>
                <a:spcPct val="114000"/>
              </a:lnSpc>
              <a:tabLst>
                <a:tab pos="952500" algn="l"/>
                <a:tab pos="1995170" algn="l"/>
              </a:tabLst>
            </a:pPr>
            <a:r>
              <a:rPr lang="zh-CN" altLang="en-US" sz="3200">
                <a:latin typeface="宋体" panose="02010600030101010101" pitchFamily="2" charset="-122"/>
              </a:rPr>
              <a:t>例</a:t>
            </a:r>
            <a:r>
              <a:rPr lang="en-US" altLang="zh-CN" sz="3200">
                <a:latin typeface="宋体" panose="02010600030101010101" pitchFamily="2" charset="-122"/>
              </a:rPr>
              <a:t>. </a:t>
            </a:r>
            <a:r>
              <a:rPr lang="en-US" altLang="zh-CN" sz="3200"/>
              <a:t>P</a:t>
            </a:r>
            <a:r>
              <a:rPr lang="en-US" altLang="zh-CN" sz="3200">
                <a:latin typeface="宋体" panose="02010600030101010101" pitchFamily="2" charset="-122"/>
              </a:rPr>
              <a:t>，</a:t>
            </a:r>
            <a:r>
              <a:rPr lang="en-US" altLang="zh-CN" sz="3200"/>
              <a:t>P</a:t>
            </a:r>
            <a:r>
              <a:rPr lang="en-US" altLang="zh-CN" sz="3200">
                <a:sym typeface="Symbol" panose="05050102010706020507" pitchFamily="2" charset="2"/>
              </a:rPr>
              <a:t></a:t>
            </a:r>
            <a:r>
              <a:rPr lang="en-US" altLang="zh-CN" sz="3200"/>
              <a:t>Q</a:t>
            </a:r>
            <a:r>
              <a:rPr lang="en-US" altLang="zh-CN" sz="3200">
                <a:latin typeface="宋体" panose="02010600030101010101" pitchFamily="2" charset="-122"/>
              </a:rPr>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zh-CN" altLang="en-US" sz="3200">
                <a:latin typeface="宋体" panose="02010600030101010101" pitchFamily="2" charset="-122"/>
              </a:rPr>
              <a:t>是子句，</a:t>
            </a:r>
            <a:r>
              <a:rPr lang="en-US" altLang="zh-CN" sz="3200"/>
              <a:t>P</a:t>
            </a:r>
            <a:r>
              <a:rPr lang="en-US" altLang="zh-CN" sz="3200">
                <a:latin typeface="宋体" panose="02010600030101010101" pitchFamily="2" charset="-122"/>
              </a:rPr>
              <a:t>，</a:t>
            </a:r>
            <a:r>
              <a:rPr lang="en-US" altLang="zh-CN" sz="3200"/>
              <a:t>P</a:t>
            </a:r>
            <a:r>
              <a:rPr lang="en-US" altLang="zh-CN" sz="3200">
                <a:sym typeface="Symbol" panose="05050102010706020507" pitchFamily="2" charset="2"/>
              </a:rPr>
              <a:t></a:t>
            </a:r>
            <a:r>
              <a:rPr lang="en-US" altLang="zh-CN" sz="3200"/>
              <a:t>Q</a:t>
            </a:r>
            <a:r>
              <a:rPr lang="en-US" altLang="zh-CN" sz="3200">
                <a:latin typeface="宋体" panose="02010600030101010101" pitchFamily="2" charset="-122"/>
              </a:rPr>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zh-CN" altLang="en-US" sz="3200">
                <a:latin typeface="宋体" panose="02010600030101010101" pitchFamily="2" charset="-122"/>
              </a:rPr>
              <a:t>是短语。</a:t>
            </a:r>
            <a:r>
              <a:rPr lang="zh-CN" altLang="en-US" sz="3200"/>
              <a:t> </a:t>
            </a:r>
            <a:endParaRPr lang="zh-CN" altLang="en-US" sz="3200"/>
          </a:p>
        </p:txBody>
      </p:sp>
      <p:sp>
        <p:nvSpPr>
          <p:cNvPr id="191490" name="Rectangle 5"/>
          <p:cNvSpPr>
            <a:spLocks noGrp="1" noChangeArrowheads="1"/>
          </p:cNvSpPr>
          <p:nvPr>
            <p:ph type="title"/>
          </p:nvPr>
        </p:nvSpPr>
        <p:spPr>
          <a:xfrm>
            <a:off x="468313" y="57150"/>
            <a:ext cx="7772400" cy="708025"/>
          </a:xfrm>
          <a:noFill/>
        </p:spPr>
        <p:txBody>
          <a:bodyPr/>
          <a:lstStyle/>
          <a:p>
            <a:pPr eaLnBrk="1" hangingPunct="1"/>
            <a:r>
              <a:rPr lang="en-US" altLang="zh-CN" sz="4000" b="1"/>
              <a:t>1</a:t>
            </a:r>
            <a:r>
              <a:rPr lang="zh-CN" altLang="en-US" sz="4000" b="1"/>
              <a:t>、</a:t>
            </a:r>
            <a:r>
              <a:rPr lang="en-US" altLang="zh-CN" sz="4000" b="1"/>
              <a:t>  </a:t>
            </a:r>
            <a:r>
              <a:rPr lang="zh-CN" altLang="en-US" sz="4000" b="1"/>
              <a:t>析取范式和合取范式</a:t>
            </a:r>
            <a:r>
              <a:rPr lang="zh-CN" altLang="en-US" sz="4000"/>
              <a:t> </a:t>
            </a:r>
            <a:endParaRPr lang="zh-CN" altLang="en-US" sz="40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2">
                                            <p:txEl>
                                              <p:pRg st="2" end="2"/>
                                            </p:txEl>
                                          </p:spTgt>
                                        </p:tgtEl>
                                        <p:attrNameLst>
                                          <p:attrName>style.visibility</p:attrName>
                                        </p:attrNameLst>
                                      </p:cBhvr>
                                      <p:to>
                                        <p:strVal val="visible"/>
                                      </p:to>
                                    </p:set>
                                    <p:anim calcmode="lin" valueType="num">
                                      <p:cBhvr additive="base">
                                        <p:cTn id="7" dur="500" fill="hold"/>
                                        <p:tgtEl>
                                          <p:spTgt spid="1228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2">
                                            <p:txEl>
                                              <p:pRg st="3" end="3"/>
                                            </p:txEl>
                                          </p:spTgt>
                                        </p:tgtEl>
                                        <p:attrNameLst>
                                          <p:attrName>style.visibility</p:attrName>
                                        </p:attrNameLst>
                                      </p:cBhvr>
                                      <p:to>
                                        <p:strVal val="visible"/>
                                      </p:to>
                                    </p:set>
                                    <p:anim calcmode="lin" valueType="num">
                                      <p:cBhvr additive="base">
                                        <p:cTn id="11" dur="500" fill="hold"/>
                                        <p:tgtEl>
                                          <p:spTgt spid="1228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a:xfrm>
            <a:off x="255588" y="188913"/>
            <a:ext cx="8888412" cy="708025"/>
          </a:xfrm>
        </p:spPr>
        <p:txBody>
          <a:bodyPr/>
          <a:lstStyle/>
          <a:p>
            <a:pPr eaLnBrk="1" hangingPunct="1"/>
            <a:r>
              <a:rPr lang="zh-CN" altLang="en-US" sz="4000" b="1">
                <a:latin typeface="宋体" panose="02010600030101010101" pitchFamily="2" charset="-122"/>
              </a:rPr>
              <a:t>定义</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a:t>
            </a:r>
            <a:r>
              <a:rPr lang="en-US" altLang="zh-CN" sz="4000" b="1">
                <a:latin typeface="Times New Roman" panose="02020603050405020304" pitchFamily="18" charset="0"/>
              </a:rPr>
              <a:t>20</a:t>
            </a:r>
            <a:r>
              <a:rPr lang="zh-CN" altLang="en-US" sz="4000" b="1">
                <a:latin typeface="Times New Roman" panose="02020603050405020304" pitchFamily="18" charset="0"/>
              </a:rPr>
              <a:t> </a:t>
            </a:r>
            <a:r>
              <a:rPr lang="zh-CN" altLang="en-US" sz="4000" b="1"/>
              <a:t>析取范式、合取范式</a:t>
            </a:r>
            <a:endParaRPr lang="zh-CN" altLang="en-US" sz="4000" b="1"/>
          </a:p>
        </p:txBody>
      </p:sp>
      <p:sp>
        <p:nvSpPr>
          <p:cNvPr id="123907" name="Rectangle 3"/>
          <p:cNvSpPr>
            <a:spLocks noGrp="1" noChangeArrowheads="1"/>
          </p:cNvSpPr>
          <p:nvPr>
            <p:ph type="body" idx="1"/>
          </p:nvPr>
        </p:nvSpPr>
        <p:spPr>
          <a:xfrm>
            <a:off x="323850" y="1143000"/>
            <a:ext cx="8424863" cy="5526088"/>
          </a:xfrm>
        </p:spPr>
        <p:txBody>
          <a:bodyPr/>
          <a:lstStyle/>
          <a:p>
            <a:pPr marL="0" indent="0" eaLnBrk="1" hangingPunct="1">
              <a:lnSpc>
                <a:spcPct val="114000"/>
              </a:lnSpc>
              <a:tabLst>
                <a:tab pos="377825" algn="l"/>
                <a:tab pos="1995170" algn="l"/>
              </a:tabLst>
            </a:pPr>
            <a:r>
              <a:rPr lang="zh-CN" altLang="en-US" sz="3200" dirty="0"/>
              <a:t>有限个</a:t>
            </a:r>
            <a:r>
              <a:rPr lang="zh-CN" altLang="en-US" sz="3200" dirty="0">
                <a:solidFill>
                  <a:schemeClr val="tx2"/>
                </a:solidFill>
              </a:rPr>
              <a:t>短语的析取式</a:t>
            </a:r>
            <a:r>
              <a:rPr lang="zh-CN" altLang="en-US" sz="3200" dirty="0"/>
              <a:t>称为析取范式；</a:t>
            </a:r>
            <a:br>
              <a:rPr lang="zh-CN" altLang="en-US" sz="3200" dirty="0"/>
            </a:br>
            <a:r>
              <a:rPr lang="zh-CN" altLang="en-US" sz="3200" dirty="0"/>
              <a:t>  	有限个</a:t>
            </a:r>
            <a:r>
              <a:rPr lang="zh-CN" altLang="en-US" sz="3200" dirty="0">
                <a:solidFill>
                  <a:schemeClr val="tx2"/>
                </a:solidFill>
              </a:rPr>
              <a:t>子句的合取式</a:t>
            </a:r>
            <a:r>
              <a:rPr lang="zh-CN" altLang="en-US" sz="3200" dirty="0"/>
              <a:t>称为合取范式。</a:t>
            </a:r>
            <a:endParaRPr lang="zh-CN" altLang="en-US" sz="3200" dirty="0"/>
          </a:p>
          <a:p>
            <a:pPr marL="0" indent="0" eaLnBrk="1" hangingPunct="1">
              <a:lnSpc>
                <a:spcPct val="114000"/>
              </a:lnSpc>
              <a:tabLst>
                <a:tab pos="377825" algn="l"/>
                <a:tab pos="1995170" algn="l"/>
              </a:tabLst>
            </a:pPr>
            <a:r>
              <a:rPr lang="zh-CN" altLang="en-US" sz="3200" dirty="0"/>
              <a:t>特别，一个</a:t>
            </a:r>
            <a:r>
              <a:rPr lang="zh-CN" altLang="en-US" sz="3200" u="sng" dirty="0"/>
              <a:t>文字</a:t>
            </a:r>
            <a:r>
              <a:rPr lang="zh-CN" altLang="en-US" sz="3200" dirty="0"/>
              <a:t>既可称为是一个合取范式，也可称为是一个析取范式。一个</a:t>
            </a:r>
            <a:r>
              <a:rPr lang="zh-CN" altLang="en-US" sz="3200" u="sng" dirty="0"/>
              <a:t>子句</a:t>
            </a:r>
            <a:r>
              <a:rPr lang="zh-CN" altLang="en-US" sz="3200" dirty="0"/>
              <a:t>，一个</a:t>
            </a:r>
            <a:r>
              <a:rPr lang="zh-CN" altLang="en-US" sz="3200" u="sng" dirty="0"/>
              <a:t>短语</a:t>
            </a:r>
            <a:r>
              <a:rPr lang="zh-CN" altLang="en-US" sz="3200" dirty="0"/>
              <a:t>既可看做是合取范式，也可看做是析取范式。</a:t>
            </a:r>
            <a:endParaRPr lang="zh-CN" altLang="en-US" sz="3200" dirty="0"/>
          </a:p>
          <a:p>
            <a:pPr marL="0" indent="0" eaLnBrk="1" hangingPunct="1">
              <a:lnSpc>
                <a:spcPct val="114000"/>
              </a:lnSpc>
              <a:tabLst>
                <a:tab pos="377825" algn="l"/>
                <a:tab pos="1995170" algn="l"/>
              </a:tabLst>
            </a:pPr>
            <a:r>
              <a:rPr lang="zh-CN" altLang="en-US" sz="3200" dirty="0">
                <a:latin typeface="宋体" panose="02010600030101010101" pitchFamily="2" charset="-122"/>
              </a:rPr>
              <a:t>例如，</a:t>
            </a:r>
            <a:r>
              <a:rPr lang="en-US" altLang="zh-CN" sz="3200" dirty="0"/>
              <a:t>P</a:t>
            </a:r>
            <a:r>
              <a:rPr lang="en-US" altLang="zh-CN" sz="3200" dirty="0">
                <a:latin typeface="宋体" panose="02010600030101010101" pitchFamily="2" charset="-122"/>
              </a:rPr>
              <a:t>，</a:t>
            </a:r>
            <a:r>
              <a:rPr lang="en-US" altLang="zh-CN" sz="3200" dirty="0">
                <a:solidFill>
                  <a:srgbClr val="FFC000"/>
                </a:solidFill>
              </a:rPr>
              <a:t>P</a:t>
            </a:r>
            <a:r>
              <a:rPr lang="en-US" altLang="zh-CN" sz="3200" dirty="0">
                <a:solidFill>
                  <a:srgbClr val="FFC000"/>
                </a:solidFill>
                <a:sym typeface="Symbol" panose="05050102010706020507" pitchFamily="2" charset="2"/>
              </a:rPr>
              <a:t></a:t>
            </a:r>
            <a:r>
              <a:rPr lang="en-US" altLang="zh-CN" sz="3200" dirty="0">
                <a:solidFill>
                  <a:srgbClr val="FFC000"/>
                </a:solidFill>
              </a:rPr>
              <a:t>Q</a:t>
            </a:r>
            <a:r>
              <a:rPr lang="en-US" altLang="zh-CN" sz="3200" dirty="0">
                <a:latin typeface="宋体" panose="02010600030101010101" pitchFamily="2" charset="-122"/>
              </a:rPr>
              <a:t>，</a:t>
            </a:r>
            <a:r>
              <a:rPr lang="en-US" altLang="zh-CN" sz="3200" dirty="0"/>
              <a:t>P</a:t>
            </a:r>
            <a:r>
              <a:rPr lang="en-US" altLang="zh-CN" sz="3200" dirty="0">
                <a:sym typeface="Symbol" panose="05050102010706020507" pitchFamily="2" charset="2"/>
              </a:rPr>
              <a:t></a:t>
            </a:r>
            <a:r>
              <a:rPr lang="en-US" altLang="zh-CN" sz="3200" dirty="0"/>
              <a:t>Q</a:t>
            </a:r>
            <a:r>
              <a:rPr lang="en-US" altLang="zh-CN" sz="3200" dirty="0">
                <a:latin typeface="宋体" panose="02010600030101010101" pitchFamily="2" charset="-122"/>
              </a:rPr>
              <a:t>，</a:t>
            </a:r>
            <a:r>
              <a:rPr lang="en-US" altLang="zh-CN" sz="3200" dirty="0"/>
              <a:t>(P</a:t>
            </a:r>
            <a:r>
              <a:rPr lang="en-US" altLang="zh-CN" sz="3200" dirty="0">
                <a:sym typeface="Symbol" panose="05050102010706020507" pitchFamily="2" charset="2"/>
              </a:rPr>
              <a:t></a:t>
            </a:r>
            <a:r>
              <a:rPr lang="en-US" altLang="zh-CN" sz="3200" dirty="0"/>
              <a:t>Q)</a:t>
            </a:r>
            <a:r>
              <a:rPr lang="en-US" altLang="zh-CN" sz="3200" dirty="0">
                <a:sym typeface="Symbol" panose="05050102010706020507" pitchFamily="2" charset="2"/>
              </a:rPr>
              <a:t></a:t>
            </a:r>
            <a:r>
              <a:rPr lang="en-US" altLang="zh-CN" sz="3200" dirty="0"/>
              <a:t>(</a:t>
            </a:r>
            <a:r>
              <a:rPr lang="en-US" altLang="zh-CN" sz="3200" dirty="0">
                <a:sym typeface="Symbol" panose="05050102010706020507" pitchFamily="2" charset="2"/>
              </a:rPr>
              <a:t></a:t>
            </a:r>
            <a:r>
              <a:rPr lang="en-US" altLang="zh-CN" sz="3200" dirty="0"/>
              <a:t>P</a:t>
            </a:r>
            <a:r>
              <a:rPr lang="en-US" altLang="zh-CN" sz="3200" dirty="0">
                <a:sym typeface="Symbol" panose="05050102010706020507" pitchFamily="2" charset="2"/>
              </a:rPr>
              <a:t></a:t>
            </a:r>
            <a:r>
              <a:rPr lang="en-US" altLang="zh-CN" sz="3200" dirty="0"/>
              <a:t>Q)</a:t>
            </a:r>
            <a:r>
              <a:rPr lang="zh-CN" altLang="en-US" sz="3200" dirty="0">
                <a:latin typeface="宋体" panose="02010600030101010101" pitchFamily="2" charset="-122"/>
              </a:rPr>
              <a:t>是析取范式。</a:t>
            </a:r>
            <a:r>
              <a:rPr lang="zh-CN" altLang="en-US" sz="3200" dirty="0"/>
              <a:t> </a:t>
            </a:r>
            <a:r>
              <a:rPr lang="en-US" altLang="zh-CN" sz="3200" dirty="0"/>
              <a:t>P</a:t>
            </a:r>
            <a:r>
              <a:rPr lang="en-US" altLang="zh-CN" sz="3200" dirty="0">
                <a:latin typeface="宋体" panose="02010600030101010101" pitchFamily="2" charset="-122"/>
              </a:rPr>
              <a:t>，</a:t>
            </a:r>
            <a:r>
              <a:rPr lang="en-US" altLang="zh-CN" sz="3200" dirty="0"/>
              <a:t>P</a:t>
            </a:r>
            <a:r>
              <a:rPr lang="en-US" altLang="zh-CN" sz="3200" dirty="0">
                <a:sym typeface="Symbol" panose="05050102010706020507" pitchFamily="2" charset="2"/>
              </a:rPr>
              <a:t></a:t>
            </a:r>
            <a:r>
              <a:rPr lang="en-US" altLang="zh-CN" sz="3200" dirty="0"/>
              <a:t>Q</a:t>
            </a:r>
            <a:r>
              <a:rPr lang="en-US" altLang="zh-CN" sz="3200" dirty="0">
                <a:latin typeface="宋体" panose="02010600030101010101" pitchFamily="2" charset="-122"/>
              </a:rPr>
              <a:t>，</a:t>
            </a:r>
            <a:r>
              <a:rPr lang="en-US" altLang="zh-CN" sz="3200" dirty="0">
                <a:solidFill>
                  <a:srgbClr val="FFC000"/>
                </a:solidFill>
              </a:rPr>
              <a:t>P</a:t>
            </a:r>
            <a:r>
              <a:rPr lang="en-US" altLang="zh-CN" sz="3200" dirty="0">
                <a:solidFill>
                  <a:srgbClr val="FFC000"/>
                </a:solidFill>
                <a:sym typeface="Symbol" panose="05050102010706020507" pitchFamily="2" charset="2"/>
              </a:rPr>
              <a:t></a:t>
            </a:r>
            <a:r>
              <a:rPr lang="en-US" altLang="zh-CN" sz="3200" dirty="0">
                <a:solidFill>
                  <a:srgbClr val="FFC000"/>
                </a:solidFill>
              </a:rPr>
              <a:t>Q</a:t>
            </a:r>
            <a:r>
              <a:rPr lang="en-US" altLang="zh-CN" sz="3200" dirty="0">
                <a:latin typeface="宋体" panose="02010600030101010101" pitchFamily="2" charset="-122"/>
              </a:rPr>
              <a:t>，</a:t>
            </a:r>
            <a:r>
              <a:rPr lang="en-US" altLang="zh-CN" sz="3200" dirty="0"/>
              <a:t>(P</a:t>
            </a:r>
            <a:r>
              <a:rPr lang="en-US" altLang="zh-CN" sz="3200" dirty="0">
                <a:sym typeface="Symbol" panose="05050102010706020507" pitchFamily="2" charset="2"/>
              </a:rPr>
              <a:t></a:t>
            </a:r>
            <a:r>
              <a:rPr lang="en-US" altLang="zh-CN" sz="3200" dirty="0"/>
              <a:t>Q)</a:t>
            </a:r>
            <a:r>
              <a:rPr lang="en-US" altLang="zh-CN" sz="3200" dirty="0">
                <a:sym typeface="Symbol" panose="05050102010706020507" pitchFamily="2" charset="2"/>
              </a:rPr>
              <a:t></a:t>
            </a:r>
            <a:r>
              <a:rPr lang="en-US" altLang="zh-CN" sz="3200" dirty="0"/>
              <a:t>(</a:t>
            </a:r>
            <a:r>
              <a:rPr lang="en-US" altLang="zh-CN" sz="3200" dirty="0">
                <a:sym typeface="Symbol" panose="05050102010706020507" pitchFamily="2" charset="2"/>
              </a:rPr>
              <a:t></a:t>
            </a:r>
            <a:r>
              <a:rPr lang="en-US" altLang="zh-CN" sz="3200" dirty="0"/>
              <a:t>P</a:t>
            </a:r>
            <a:r>
              <a:rPr lang="en-US" altLang="zh-CN" sz="3200" dirty="0">
                <a:sym typeface="Symbol" panose="05050102010706020507" pitchFamily="2" charset="2"/>
              </a:rPr>
              <a:t></a:t>
            </a:r>
            <a:r>
              <a:rPr lang="en-US" altLang="zh-CN" sz="3200" dirty="0"/>
              <a:t>R)</a:t>
            </a:r>
            <a:r>
              <a:rPr lang="zh-CN" altLang="en-US" sz="3200" dirty="0">
                <a:latin typeface="宋体" panose="02010600030101010101" pitchFamily="2" charset="-122"/>
              </a:rPr>
              <a:t>是合取范式。</a:t>
            </a:r>
            <a:r>
              <a:rPr lang="zh-CN" altLang="en-US" sz="3200" dirty="0"/>
              <a:t> </a:t>
            </a:r>
            <a:endParaRPr lang="zh-CN" altLang="en-US" sz="32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anim calcmode="lin" valueType="num">
                                      <p:cBhvr additive="base">
                                        <p:cTn id="7" dur="500" fill="hold"/>
                                        <p:tgtEl>
                                          <p:spTgt spid="1239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 calcmode="lin" valueType="num">
                                      <p:cBhvr additive="base">
                                        <p:cTn id="13"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a:xfrm>
            <a:off x="250825" y="260350"/>
            <a:ext cx="8458200" cy="708025"/>
          </a:xfrm>
        </p:spPr>
        <p:txBody>
          <a:bodyPr/>
          <a:lstStyle/>
          <a:p>
            <a:pPr eaLnBrk="1" hangingPunct="1"/>
            <a:r>
              <a:rPr lang="zh-CN" altLang="en-US" sz="4000" b="1">
                <a:latin typeface="Times New Roman" panose="02020603050405020304" pitchFamily="18" charset="0"/>
              </a:rPr>
              <a:t>定理</a:t>
            </a:r>
            <a:r>
              <a:rPr lang="en-US" altLang="zh-CN" sz="4000" b="1">
                <a:latin typeface="Times New Roman" panose="02020603050405020304" pitchFamily="18" charset="0"/>
              </a:rPr>
              <a:t>3</a:t>
            </a:r>
            <a:r>
              <a:rPr lang="zh-CN" altLang="en-US" sz="4000" b="1">
                <a:latin typeface="Times New Roman" panose="02020603050405020304" pitchFamily="18" charset="0"/>
              </a:rPr>
              <a:t>.</a:t>
            </a:r>
            <a:r>
              <a:rPr lang="en-US" altLang="zh-CN" sz="4000" b="1">
                <a:latin typeface="Times New Roman" panose="02020603050405020304" pitchFamily="18" charset="0"/>
              </a:rPr>
              <a:t>1</a:t>
            </a:r>
            <a:r>
              <a:rPr lang="zh-CN" altLang="en-US" sz="4000" b="1">
                <a:latin typeface="Times New Roman" panose="02020603050405020304" pitchFamily="18" charset="0"/>
              </a:rPr>
              <a:t>.</a:t>
            </a:r>
            <a:r>
              <a:rPr lang="en-US" altLang="zh-CN" sz="4000" b="1">
                <a:latin typeface="Times New Roman" panose="02020603050405020304" pitchFamily="18" charset="0"/>
              </a:rPr>
              <a:t>4</a:t>
            </a:r>
            <a:r>
              <a:rPr lang="zh-CN" altLang="en-US" sz="4000" b="1"/>
              <a:t> </a:t>
            </a:r>
            <a:endParaRPr lang="zh-CN" altLang="en-US" sz="4000" b="1"/>
          </a:p>
        </p:txBody>
      </p:sp>
      <p:sp>
        <p:nvSpPr>
          <p:cNvPr id="124931" name="Rectangle 3"/>
          <p:cNvSpPr>
            <a:spLocks noGrp="1" noChangeArrowheads="1"/>
          </p:cNvSpPr>
          <p:nvPr>
            <p:ph type="body" idx="1"/>
          </p:nvPr>
        </p:nvSpPr>
        <p:spPr>
          <a:xfrm>
            <a:off x="304800" y="981075"/>
            <a:ext cx="8588375" cy="5715000"/>
          </a:xfrm>
        </p:spPr>
        <p:txBody>
          <a:bodyPr/>
          <a:lstStyle/>
          <a:p>
            <a:pPr marL="0" indent="0" eaLnBrk="1" hangingPunct="1">
              <a:tabLst>
                <a:tab pos="1239520" algn="l"/>
                <a:tab pos="1995170" algn="l"/>
              </a:tabLst>
            </a:pPr>
            <a:r>
              <a:rPr lang="zh-CN" altLang="en-US" sz="3000" dirty="0">
                <a:solidFill>
                  <a:schemeClr val="tx2"/>
                </a:solidFill>
                <a:latin typeface="宋体" panose="02010600030101010101" pitchFamily="2" charset="-122"/>
              </a:rPr>
              <a:t>对于任意命题公式，都存在等价于它的析取范式和合取范式。</a:t>
            </a:r>
            <a:r>
              <a:rPr lang="zh-CN" altLang="en-US" sz="3000" dirty="0">
                <a:solidFill>
                  <a:schemeClr val="tx2"/>
                </a:solidFill>
              </a:rPr>
              <a:t> </a:t>
            </a:r>
            <a:endParaRPr lang="zh-CN" altLang="en-US" sz="3000" dirty="0">
              <a:solidFill>
                <a:schemeClr val="tx2"/>
              </a:solidFill>
            </a:endParaRPr>
          </a:p>
          <a:p>
            <a:pPr marL="0" indent="0" algn="just" eaLnBrk="1" hangingPunct="1">
              <a:tabLst>
                <a:tab pos="1239520" algn="l"/>
                <a:tab pos="1995170" algn="l"/>
              </a:tabLst>
            </a:pPr>
            <a:r>
              <a:rPr lang="zh-CN" altLang="en-US" sz="3000" dirty="0">
                <a:solidFill>
                  <a:srgbClr val="FFC000"/>
                </a:solidFill>
              </a:rPr>
              <a:t>证明</a:t>
            </a:r>
            <a:r>
              <a:rPr lang="zh-CN" altLang="en-US" sz="3000" dirty="0">
                <a:solidFill>
                  <a:schemeClr val="tx2"/>
                </a:solidFill>
              </a:rPr>
              <a:t>：</a:t>
            </a:r>
            <a:r>
              <a:rPr lang="zh-CN" altLang="en-US" sz="3000" dirty="0"/>
              <a:t>对于公式</a:t>
            </a:r>
            <a:r>
              <a:rPr lang="en-US" altLang="zh-CN" sz="3000" dirty="0"/>
              <a:t>G，</a:t>
            </a:r>
            <a:r>
              <a:rPr lang="zh-CN" altLang="en-US" sz="3000" dirty="0"/>
              <a:t>通过如下算法即可得出等价于</a:t>
            </a:r>
            <a:r>
              <a:rPr lang="en-US" altLang="zh-CN" sz="3000" dirty="0"/>
              <a:t>G</a:t>
            </a:r>
            <a:r>
              <a:rPr lang="zh-CN" altLang="en-US" sz="3000" dirty="0"/>
              <a:t>的范式：</a:t>
            </a:r>
            <a:endParaRPr lang="zh-CN" altLang="en-US" sz="3000" dirty="0"/>
          </a:p>
          <a:p>
            <a:pPr marL="0" indent="0" algn="just" eaLnBrk="1" hangingPunct="1">
              <a:buFont typeface="Wingdings" panose="05000000000000000000" pitchFamily="2" charset="2"/>
              <a:buNone/>
              <a:tabLst>
                <a:tab pos="1239520" algn="l"/>
                <a:tab pos="1995170" algn="l"/>
              </a:tabLst>
            </a:pPr>
            <a:r>
              <a:rPr lang="zh-CN" altLang="en-US" sz="3000" dirty="0">
                <a:solidFill>
                  <a:schemeClr val="tx2"/>
                </a:solidFill>
              </a:rPr>
              <a:t>步1.</a:t>
            </a:r>
            <a:r>
              <a:rPr lang="zh-CN" altLang="en-US" sz="3000" dirty="0"/>
              <a:t> 使用基本等价式，将</a:t>
            </a:r>
            <a:r>
              <a:rPr lang="en-US" altLang="zh-CN" sz="3000" dirty="0"/>
              <a:t>G</a:t>
            </a:r>
            <a:r>
              <a:rPr lang="zh-CN" altLang="en-US" sz="3000" dirty="0"/>
              <a:t>中的逻辑联结词</a:t>
            </a:r>
            <a:r>
              <a:rPr lang="zh-CN" altLang="en-US" sz="3000" dirty="0">
                <a:sym typeface="Symbol" panose="05050102010706020507" pitchFamily="2" charset="2"/>
              </a:rPr>
              <a:t></a:t>
            </a:r>
            <a:r>
              <a:rPr lang="zh-CN" altLang="en-US" sz="3000" dirty="0"/>
              <a:t>，	</a:t>
            </a:r>
            <a:r>
              <a:rPr lang="zh-CN" altLang="en-US" sz="3000" dirty="0">
                <a:sym typeface="Symbol" panose="05050102010706020507" pitchFamily="2" charset="2"/>
              </a:rPr>
              <a:t></a:t>
            </a:r>
            <a:r>
              <a:rPr lang="zh-CN" altLang="en-US" sz="3000" dirty="0"/>
              <a:t>删除。</a:t>
            </a:r>
            <a:endParaRPr lang="zh-CN" altLang="en-US" sz="3000" dirty="0"/>
          </a:p>
          <a:p>
            <a:pPr marL="0" indent="0" algn="just" eaLnBrk="1" hangingPunct="1">
              <a:buFont typeface="Wingdings" panose="05000000000000000000" pitchFamily="2" charset="2"/>
              <a:buNone/>
              <a:tabLst>
                <a:tab pos="1239520" algn="l"/>
                <a:tab pos="1995170" algn="l"/>
              </a:tabLst>
            </a:pPr>
            <a:r>
              <a:rPr lang="zh-CN" altLang="en-US" sz="3000" dirty="0">
                <a:solidFill>
                  <a:schemeClr val="tx2"/>
                </a:solidFill>
              </a:rPr>
              <a:t>步2.</a:t>
            </a:r>
            <a:r>
              <a:rPr lang="zh-CN" altLang="en-US" sz="3000" dirty="0"/>
              <a:t> 使用</a:t>
            </a:r>
            <a:r>
              <a:rPr lang="zh-CN" altLang="en-US" sz="3000" dirty="0">
                <a:sym typeface="Symbol" panose="05050102010706020507" pitchFamily="2" charset="2"/>
              </a:rPr>
              <a:t></a:t>
            </a:r>
            <a:r>
              <a:rPr lang="zh-CN" altLang="en-US" sz="3000" dirty="0"/>
              <a:t>(</a:t>
            </a:r>
            <a:r>
              <a:rPr lang="zh-CN" altLang="en-US" sz="3000" dirty="0">
                <a:sym typeface="Symbol" panose="05050102010706020507" pitchFamily="2" charset="2"/>
              </a:rPr>
              <a:t></a:t>
            </a:r>
            <a:r>
              <a:rPr lang="en-US" altLang="zh-CN" sz="3000" dirty="0"/>
              <a:t>H)=H</a:t>
            </a:r>
            <a:r>
              <a:rPr lang="zh-CN" altLang="en-US" sz="3000" dirty="0"/>
              <a:t>和摩根律，将</a:t>
            </a:r>
            <a:r>
              <a:rPr lang="en-US" altLang="zh-CN" sz="3000" dirty="0"/>
              <a:t>G</a:t>
            </a:r>
            <a:r>
              <a:rPr lang="zh-CN" altLang="en-US" sz="3000" dirty="0"/>
              <a:t>中所有的否定</a:t>
            </a:r>
            <a:endParaRPr lang="zh-CN" altLang="en-US" sz="3000" dirty="0"/>
          </a:p>
          <a:p>
            <a:pPr marL="0" indent="0" algn="just" eaLnBrk="1" hangingPunct="1">
              <a:buFont typeface="Wingdings" panose="05000000000000000000" pitchFamily="2" charset="2"/>
              <a:buNone/>
              <a:tabLst>
                <a:tab pos="1239520" algn="l"/>
                <a:tab pos="1995170" algn="l"/>
              </a:tabLst>
            </a:pPr>
            <a:r>
              <a:rPr lang="zh-CN" altLang="en-US" sz="3000" dirty="0"/>
              <a:t>        号</a:t>
            </a:r>
            <a:r>
              <a:rPr lang="zh-CN" altLang="en-US" sz="3000" dirty="0">
                <a:sym typeface="Symbol" panose="05050102010706020507" pitchFamily="2" charset="2"/>
              </a:rPr>
              <a:t></a:t>
            </a:r>
            <a:r>
              <a:rPr lang="zh-CN" altLang="en-US" sz="3000" dirty="0"/>
              <a:t>都放在原子之前。</a:t>
            </a:r>
            <a:endParaRPr lang="zh-CN" altLang="en-US" sz="3000" dirty="0"/>
          </a:p>
          <a:p>
            <a:pPr marL="0" indent="0" eaLnBrk="1" hangingPunct="1">
              <a:buFont typeface="Wingdings" panose="05000000000000000000" pitchFamily="2" charset="2"/>
              <a:buNone/>
              <a:tabLst>
                <a:tab pos="1239520" algn="l"/>
                <a:tab pos="1995170" algn="l"/>
              </a:tabLst>
            </a:pPr>
            <a:r>
              <a:rPr lang="zh-CN" altLang="en-US" sz="3000" dirty="0">
                <a:solidFill>
                  <a:schemeClr val="tx2"/>
                </a:solidFill>
              </a:rPr>
              <a:t> </a:t>
            </a:r>
            <a:r>
              <a:rPr lang="zh-CN" altLang="en-US" sz="3000" dirty="0">
                <a:solidFill>
                  <a:schemeClr val="tx2"/>
                </a:solidFill>
                <a:latin typeface="宋体" panose="02010600030101010101" pitchFamily="2" charset="-122"/>
              </a:rPr>
              <a:t>步</a:t>
            </a:r>
            <a:r>
              <a:rPr lang="zh-CN" altLang="en-US" sz="3000" dirty="0">
                <a:solidFill>
                  <a:schemeClr val="tx2"/>
                </a:solidFill>
              </a:rPr>
              <a:t>3.</a:t>
            </a:r>
            <a:r>
              <a:rPr lang="zh-CN" altLang="en-US" sz="3000" dirty="0"/>
              <a:t> </a:t>
            </a:r>
            <a:r>
              <a:rPr lang="zh-CN" altLang="en-US" sz="3000" dirty="0">
                <a:latin typeface="宋体" panose="02010600030101010101" pitchFamily="2" charset="-122"/>
              </a:rPr>
              <a:t>反复使用分配律，即可得到等价于</a:t>
            </a:r>
            <a:r>
              <a:rPr lang="en-US" altLang="zh-CN" sz="3000" dirty="0"/>
              <a:t>G</a:t>
            </a:r>
            <a:r>
              <a:rPr lang="zh-CN" altLang="en-US" sz="3000" dirty="0">
                <a:latin typeface="宋体" panose="02010600030101010101" pitchFamily="2" charset="-122"/>
              </a:rPr>
              <a:t>的范   </a:t>
            </a:r>
            <a:endParaRPr lang="zh-CN" altLang="en-US" sz="3000" dirty="0">
              <a:latin typeface="宋体" panose="02010600030101010101" pitchFamily="2" charset="-122"/>
            </a:endParaRPr>
          </a:p>
          <a:p>
            <a:pPr marL="0" indent="0" eaLnBrk="1" hangingPunct="1">
              <a:buFont typeface="Wingdings" panose="05000000000000000000" pitchFamily="2" charset="2"/>
              <a:buNone/>
              <a:tabLst>
                <a:tab pos="1239520" algn="l"/>
                <a:tab pos="1995170" algn="l"/>
              </a:tabLst>
            </a:pPr>
            <a:r>
              <a:rPr lang="zh-CN" altLang="en-US" sz="3000" dirty="0">
                <a:latin typeface="宋体" panose="02010600030101010101" pitchFamily="2" charset="-122"/>
              </a:rPr>
              <a:t>    式。</a:t>
            </a:r>
            <a:r>
              <a:rPr lang="zh-CN" altLang="en-US" sz="3000" dirty="0"/>
              <a:t> </a:t>
            </a:r>
            <a:endParaRPr lang="zh-CN" altLang="en-US" sz="3000" dirty="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anim calcmode="lin" valueType="num">
                                      <p:cBhvr additive="base">
                                        <p:cTn id="7" dur="500" fill="hold"/>
                                        <p:tgtEl>
                                          <p:spTgt spid="1249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anim calcmode="lin" valueType="num">
                                      <p:cBhvr additive="base">
                                        <p:cTn id="11" dur="500" fill="hold"/>
                                        <p:tgtEl>
                                          <p:spTgt spid="1249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anim calcmode="lin" valueType="num">
                                      <p:cBhvr additive="base">
                                        <p:cTn id="15"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anim calcmode="lin" valueType="num">
                                      <p:cBhvr additive="base">
                                        <p:cTn id="19" dur="500" fill="hold"/>
                                        <p:tgtEl>
                                          <p:spTgt spid="1249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9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4931">
                                            <p:txEl>
                                              <p:pRg st="5" end="5"/>
                                            </p:txEl>
                                          </p:spTgt>
                                        </p:tgtEl>
                                        <p:attrNameLst>
                                          <p:attrName>style.visibility</p:attrName>
                                        </p:attrNameLst>
                                      </p:cBhvr>
                                      <p:to>
                                        <p:strVal val="visible"/>
                                      </p:to>
                                    </p:set>
                                    <p:anim calcmode="lin" valueType="num">
                                      <p:cBhvr additive="base">
                                        <p:cTn id="23" dur="500" fill="hold"/>
                                        <p:tgtEl>
                                          <p:spTgt spid="1249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49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4931">
                                            <p:txEl>
                                              <p:pRg st="6" end="6"/>
                                            </p:txEl>
                                          </p:spTgt>
                                        </p:tgtEl>
                                        <p:attrNameLst>
                                          <p:attrName>style.visibility</p:attrName>
                                        </p:attrNameLst>
                                      </p:cBhvr>
                                      <p:to>
                                        <p:strVal val="visible"/>
                                      </p:to>
                                    </p:set>
                                    <p:anim calcmode="lin" valueType="num">
                                      <p:cBhvr additive="base">
                                        <p:cTn id="27"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内容占位符 2"/>
          <p:cNvSpPr>
            <a:spLocks noGrp="1" noChangeArrowheads="1"/>
          </p:cNvSpPr>
          <p:nvPr>
            <p:ph idx="1"/>
          </p:nvPr>
        </p:nvSpPr>
        <p:spPr>
          <a:xfrm>
            <a:off x="395288" y="14288"/>
            <a:ext cx="8353425" cy="5692775"/>
          </a:xfrm>
        </p:spPr>
        <p:txBody>
          <a:bodyPr/>
          <a:lstStyle/>
          <a:p>
            <a:r>
              <a:rPr lang="zh-CN" altLang="en-US" sz="3200">
                <a:solidFill>
                  <a:srgbClr val="FFC000"/>
                </a:solidFill>
                <a:latin typeface="宋体" panose="02010600030101010101" pitchFamily="2" charset="-122"/>
              </a:rPr>
              <a:t>例：</a:t>
            </a:r>
            <a:endParaRPr lang="en-US" altLang="zh-CN" sz="3200">
              <a:solidFill>
                <a:srgbClr val="FFC000"/>
              </a:solidFill>
              <a:latin typeface="宋体" panose="02010600030101010101" pitchFamily="2" charset="-122"/>
            </a:endParaRPr>
          </a:p>
          <a:p>
            <a:pPr>
              <a:buFont typeface="Wingdings" panose="05000000000000000000" pitchFamily="2" charset="2"/>
              <a:buNone/>
            </a:pPr>
            <a:r>
              <a:rPr lang="en-US" altLang="zh-CN" sz="3200"/>
              <a:t>   G= (P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S</a:t>
            </a:r>
            <a:endParaRPr lang="en-US" altLang="zh-CN" sz="3200"/>
          </a:p>
          <a:p>
            <a:pPr>
              <a:buFont typeface="Wingdings" panose="05000000000000000000" pitchFamily="2" charset="2"/>
              <a:buNone/>
            </a:pPr>
            <a:r>
              <a:rPr lang="en-US" altLang="zh-CN" sz="3200"/>
              <a:t>      </a:t>
            </a:r>
            <a:endParaRPr lang="en-US" altLang="zh-CN" sz="3200"/>
          </a:p>
          <a:p>
            <a:pPr>
              <a:buFont typeface="Wingdings" panose="05000000000000000000" pitchFamily="2" charset="2"/>
              <a:buNone/>
            </a:pPr>
            <a:r>
              <a:rPr lang="zh-CN" altLang="en-US" sz="3200">
                <a:solidFill>
                  <a:srgbClr val="FFC000"/>
                </a:solidFill>
              </a:rPr>
              <a:t> </a:t>
            </a:r>
            <a:endParaRPr lang="en-US" altLang="zh-CN" sz="3200">
              <a:solidFill>
                <a:srgbClr val="FFC000"/>
              </a:solidFill>
            </a:endParaRPr>
          </a:p>
          <a:p>
            <a:endParaRPr lang="zh-CN" altLang="en-US" sz="3200">
              <a:solidFill>
                <a:srgbClr val="FFC000"/>
              </a:solidFill>
            </a:endParaRPr>
          </a:p>
        </p:txBody>
      </p:sp>
      <p:sp>
        <p:nvSpPr>
          <p:cNvPr id="7" name="TextBox 6"/>
          <p:cNvSpPr txBox="1">
            <a:spLocks noChangeArrowheads="1"/>
          </p:cNvSpPr>
          <p:nvPr/>
        </p:nvSpPr>
        <p:spPr bwMode="auto">
          <a:xfrm>
            <a:off x="900113" y="1268413"/>
            <a:ext cx="38163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S</a:t>
            </a:r>
            <a:endParaRPr lang="zh-CN" altLang="en-US" sz="3200"/>
          </a:p>
        </p:txBody>
      </p:sp>
      <p:sp>
        <p:nvSpPr>
          <p:cNvPr id="11" name="TextBox 10"/>
          <p:cNvSpPr txBox="1">
            <a:spLocks noChangeArrowheads="1"/>
          </p:cNvSpPr>
          <p:nvPr/>
        </p:nvSpPr>
        <p:spPr bwMode="auto">
          <a:xfrm>
            <a:off x="900113" y="1916113"/>
            <a:ext cx="3671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S</a:t>
            </a:r>
            <a:endParaRPr lang="zh-CN" altLang="en-US" sz="3200"/>
          </a:p>
        </p:txBody>
      </p:sp>
      <p:sp>
        <p:nvSpPr>
          <p:cNvPr id="13" name="TextBox 12"/>
          <p:cNvSpPr txBox="1">
            <a:spLocks noChangeArrowheads="1"/>
          </p:cNvSpPr>
          <p:nvPr/>
        </p:nvSpPr>
        <p:spPr bwMode="auto">
          <a:xfrm>
            <a:off x="900113" y="2492375"/>
            <a:ext cx="76327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S  </a:t>
            </a:r>
            <a:r>
              <a:rPr lang="en-US" altLang="zh-CN" sz="3200">
                <a:solidFill>
                  <a:schemeClr val="accent1"/>
                </a:solidFill>
              </a:rPr>
              <a:t>…………  </a:t>
            </a:r>
            <a:r>
              <a:rPr lang="en-US" altLang="zh-CN" sz="3200"/>
              <a:t>(</a:t>
            </a:r>
            <a:r>
              <a:rPr lang="zh-CN" altLang="en-US" sz="3200"/>
              <a:t>析取范式)</a:t>
            </a:r>
            <a:endParaRPr lang="zh-CN" altLang="en-US" sz="3200"/>
          </a:p>
        </p:txBody>
      </p:sp>
      <p:sp>
        <p:nvSpPr>
          <p:cNvPr id="15" name="TextBox 14"/>
          <p:cNvSpPr txBox="1">
            <a:spLocks noChangeArrowheads="1"/>
          </p:cNvSpPr>
          <p:nvPr/>
        </p:nvSpPr>
        <p:spPr bwMode="auto">
          <a:xfrm>
            <a:off x="971550" y="3141663"/>
            <a:ext cx="655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t>=</a:t>
            </a:r>
            <a:r>
              <a:rPr lang="zh-CN" altLang="en-US" sz="3200" dirty="0">
                <a:sym typeface="Symbol" panose="05050102010706020507" pitchFamily="2" charset="2"/>
              </a:rPr>
              <a:t></a:t>
            </a:r>
            <a:r>
              <a:rPr lang="en-US" altLang="zh-CN" sz="3200" dirty="0"/>
              <a:t>P</a:t>
            </a:r>
            <a:r>
              <a:rPr lang="en-US" altLang="zh-CN" sz="3200" dirty="0">
                <a:sym typeface="Symbol" panose="05050102010706020507" pitchFamily="2" charset="2"/>
              </a:rPr>
              <a:t></a:t>
            </a:r>
            <a:r>
              <a:rPr lang="en-US" altLang="zh-CN" sz="3200" dirty="0"/>
              <a:t>(Q</a:t>
            </a:r>
            <a:r>
              <a:rPr lang="en-US" altLang="zh-CN" sz="3200" dirty="0">
                <a:sym typeface="Symbol" panose="05050102010706020507" pitchFamily="2" charset="2"/>
              </a:rPr>
              <a:t></a:t>
            </a:r>
            <a:r>
              <a:rPr lang="en-US" altLang="zh-CN" sz="3200" dirty="0"/>
              <a:t>R)</a:t>
            </a:r>
            <a:r>
              <a:rPr lang="en-US" altLang="zh-CN" sz="3200" dirty="0">
                <a:sym typeface="Symbol" panose="05050102010706020507" pitchFamily="2" charset="2"/>
              </a:rPr>
              <a:t></a:t>
            </a:r>
            <a:r>
              <a:rPr lang="en-US" altLang="zh-CN" sz="3200" dirty="0"/>
              <a:t>(S</a:t>
            </a:r>
            <a:r>
              <a:rPr lang="en-US" altLang="zh-CN" sz="3200" dirty="0">
                <a:sym typeface="Symbol" panose="05050102010706020507" pitchFamily="2" charset="2"/>
              </a:rPr>
              <a:t></a:t>
            </a:r>
            <a:r>
              <a:rPr lang="en-US" altLang="zh-CN" sz="3200" dirty="0">
                <a:solidFill>
                  <a:schemeClr val="tx2"/>
                </a:solidFill>
              </a:rPr>
              <a:t>(Q</a:t>
            </a:r>
            <a:r>
              <a:rPr lang="en-US" altLang="zh-CN" sz="3200" dirty="0">
                <a:solidFill>
                  <a:schemeClr val="tx2"/>
                </a:solidFill>
                <a:sym typeface="Symbol" panose="05050102010706020507" pitchFamily="2" charset="2"/>
              </a:rPr>
              <a:t></a:t>
            </a:r>
            <a:r>
              <a:rPr lang="en-US" altLang="zh-CN" sz="3200" dirty="0">
                <a:solidFill>
                  <a:schemeClr val="tx2"/>
                </a:solidFill>
              </a:rPr>
              <a:t>Q)</a:t>
            </a:r>
            <a:r>
              <a:rPr lang="en-US" altLang="zh-CN" sz="3200" dirty="0"/>
              <a:t>)</a:t>
            </a:r>
            <a:endParaRPr lang="zh-CN" altLang="en-US" sz="3200" dirty="0"/>
          </a:p>
        </p:txBody>
      </p:sp>
      <p:sp>
        <p:nvSpPr>
          <p:cNvPr id="17" name="TextBox 16"/>
          <p:cNvSpPr txBox="1">
            <a:spLocks noChangeArrowheads="1"/>
          </p:cNvSpPr>
          <p:nvPr/>
        </p:nvSpPr>
        <p:spPr bwMode="auto">
          <a:xfrm>
            <a:off x="971550" y="3789363"/>
            <a:ext cx="7632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sym typeface="Symbol" panose="05050102010706020507" pitchFamily="2" charset="2"/>
              </a:rPr>
              <a:t></a:t>
            </a:r>
            <a:r>
              <a:rPr lang="en-US" altLang="zh-CN" sz="3200"/>
              <a:t>(S</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(S</a:t>
            </a:r>
            <a:r>
              <a:rPr lang="en-US" altLang="zh-CN" sz="3200">
                <a:sym typeface="Symbol" panose="05050102010706020507" pitchFamily="2" charset="2"/>
              </a:rPr>
              <a:t></a:t>
            </a:r>
            <a:r>
              <a:rPr lang="en-US" altLang="zh-CN" sz="3200"/>
              <a:t>Q) (</a:t>
            </a:r>
            <a:r>
              <a:rPr lang="zh-CN" altLang="en-US" sz="3200"/>
              <a:t>析取范式)</a:t>
            </a:r>
            <a:endParaRPr lang="zh-CN" altLang="en-US" sz="3200"/>
          </a:p>
        </p:txBody>
      </p:sp>
      <p:sp>
        <p:nvSpPr>
          <p:cNvPr id="21" name="TextBox 20"/>
          <p:cNvSpPr txBox="1">
            <a:spLocks noChangeArrowheads="1"/>
          </p:cNvSpPr>
          <p:nvPr/>
        </p:nvSpPr>
        <p:spPr bwMode="auto">
          <a:xfrm>
            <a:off x="179388" y="5084763"/>
            <a:ext cx="88566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000"/>
              <a:t>=(</a:t>
            </a:r>
            <a:r>
              <a:rPr lang="en-US" altLang="zh-CN" sz="3000">
                <a:sym typeface="Symbol" panose="05050102010706020507" pitchFamily="2" charset="2"/>
              </a:rPr>
              <a:t></a:t>
            </a:r>
            <a:r>
              <a:rPr lang="en-US" altLang="zh-CN" sz="3000"/>
              <a:t>P</a:t>
            </a:r>
            <a:r>
              <a:rPr lang="en-US" altLang="zh-CN" sz="3000">
                <a:sym typeface="Symbol" panose="05050102010706020507" pitchFamily="2" charset="2"/>
              </a:rPr>
              <a:t></a:t>
            </a:r>
            <a:r>
              <a:rPr lang="en-US" altLang="zh-CN" sz="3000"/>
              <a:t>S</a:t>
            </a:r>
            <a:r>
              <a:rPr lang="en-US" altLang="zh-CN" sz="3000">
                <a:sym typeface="Symbol" panose="05050102010706020507" pitchFamily="2" charset="2"/>
              </a:rPr>
              <a:t></a:t>
            </a:r>
            <a:r>
              <a:rPr lang="en-US" altLang="zh-CN" sz="3000"/>
              <a:t>Q)</a:t>
            </a:r>
            <a:r>
              <a:rPr lang="en-US" altLang="zh-CN" sz="3000">
                <a:sym typeface="Symbol" panose="05050102010706020507" pitchFamily="2" charset="2"/>
              </a:rPr>
              <a:t></a:t>
            </a:r>
            <a:r>
              <a:rPr lang="en-US" altLang="zh-CN" sz="3000"/>
              <a:t>(</a:t>
            </a:r>
            <a:r>
              <a:rPr lang="en-US" altLang="zh-CN" sz="3000">
                <a:sym typeface="Symbol" panose="05050102010706020507" pitchFamily="2" charset="2"/>
              </a:rPr>
              <a:t></a:t>
            </a:r>
            <a:r>
              <a:rPr lang="en-US" altLang="zh-CN" sz="3000"/>
              <a:t>P</a:t>
            </a:r>
            <a:r>
              <a:rPr lang="en-US" altLang="zh-CN" sz="3000">
                <a:sym typeface="Symbol" panose="05050102010706020507" pitchFamily="2" charset="2"/>
              </a:rPr>
              <a:t></a:t>
            </a:r>
            <a:r>
              <a:rPr lang="en-US" altLang="zh-CN" sz="3000"/>
              <a:t>S</a:t>
            </a:r>
            <a:r>
              <a:rPr lang="en-US" altLang="zh-CN" sz="3000">
                <a:sym typeface="Symbol" panose="05050102010706020507" pitchFamily="2" charset="2"/>
              </a:rPr>
              <a:t></a:t>
            </a:r>
            <a:r>
              <a:rPr lang="en-US" altLang="zh-CN" sz="3000"/>
              <a:t>R) </a:t>
            </a:r>
            <a:r>
              <a:rPr lang="en-US" altLang="zh-CN" sz="3000">
                <a:solidFill>
                  <a:schemeClr val="accent1"/>
                </a:solidFill>
              </a:rPr>
              <a:t>……</a:t>
            </a:r>
            <a:r>
              <a:rPr lang="en-US" altLang="zh-CN" sz="3000"/>
              <a:t>  (</a:t>
            </a:r>
            <a:r>
              <a:rPr lang="zh-CN" altLang="en-US" sz="3000">
                <a:latin typeface="宋体" panose="02010600030101010101" pitchFamily="2" charset="-122"/>
              </a:rPr>
              <a:t>合取范式</a:t>
            </a:r>
            <a:r>
              <a:rPr lang="zh-CN" altLang="en-US" sz="3000"/>
              <a:t>)</a:t>
            </a:r>
            <a:endParaRPr lang="en-US" altLang="zh-CN" sz="3000"/>
          </a:p>
          <a:p>
            <a:pPr eaLnBrk="1" hangingPunct="1">
              <a:spcBef>
                <a:spcPct val="0"/>
              </a:spcBef>
              <a:buClrTx/>
              <a:buSzTx/>
              <a:buFontTx/>
              <a:buNone/>
            </a:pPr>
            <a:r>
              <a:rPr lang="en-US" altLang="zh-CN" sz="3000"/>
              <a:t>=</a:t>
            </a:r>
            <a:r>
              <a:rPr lang="zh-CN" altLang="en-US" sz="3000"/>
              <a:t> </a:t>
            </a:r>
            <a:r>
              <a:rPr lang="en-US" altLang="zh-CN" sz="3000"/>
              <a:t>(</a:t>
            </a:r>
            <a:r>
              <a:rPr lang="en-US" altLang="zh-CN" sz="3000">
                <a:sym typeface="Symbol" panose="05050102010706020507" pitchFamily="2" charset="2"/>
              </a:rPr>
              <a:t></a:t>
            </a:r>
            <a:r>
              <a:rPr lang="en-US" altLang="zh-CN" sz="3000"/>
              <a:t>P</a:t>
            </a:r>
            <a:r>
              <a:rPr lang="en-US" altLang="zh-CN" sz="3000">
                <a:sym typeface="Symbol" panose="05050102010706020507" pitchFamily="2" charset="2"/>
              </a:rPr>
              <a:t></a:t>
            </a:r>
            <a:r>
              <a:rPr lang="en-US" altLang="zh-CN" sz="3000"/>
              <a:t>S</a:t>
            </a:r>
            <a:r>
              <a:rPr lang="en-US" altLang="zh-CN" sz="3000">
                <a:sym typeface="Symbol" panose="05050102010706020507" pitchFamily="2" charset="2"/>
              </a:rPr>
              <a:t></a:t>
            </a:r>
            <a:r>
              <a:rPr lang="en-US" altLang="zh-CN" sz="3000"/>
              <a:t>Q</a:t>
            </a:r>
            <a:r>
              <a:rPr lang="en-US" altLang="zh-CN" sz="3000">
                <a:sym typeface="Symbol" panose="05050102010706020507" pitchFamily="2" charset="2"/>
              </a:rPr>
              <a:t>(</a:t>
            </a:r>
            <a:r>
              <a:rPr lang="en-US" altLang="zh-CN" sz="3000">
                <a:solidFill>
                  <a:schemeClr val="tx2"/>
                </a:solidFill>
                <a:sym typeface="Symbol" panose="05050102010706020507" pitchFamily="2" charset="2"/>
              </a:rPr>
              <a:t>R</a:t>
            </a:r>
            <a:r>
              <a:rPr lang="en-US" altLang="zh-CN" sz="3000">
                <a:solidFill>
                  <a:schemeClr val="tx2"/>
                </a:solidFill>
              </a:rPr>
              <a:t>R</a:t>
            </a:r>
            <a:r>
              <a:rPr lang="en-US" altLang="zh-CN" sz="3000"/>
              <a:t>))</a:t>
            </a:r>
            <a:r>
              <a:rPr lang="en-US" altLang="zh-CN" sz="3000">
                <a:sym typeface="Symbol" panose="05050102010706020507" pitchFamily="2" charset="2"/>
              </a:rPr>
              <a:t> </a:t>
            </a:r>
            <a:r>
              <a:rPr lang="en-US" altLang="zh-CN" sz="3000"/>
              <a:t>(</a:t>
            </a:r>
            <a:r>
              <a:rPr lang="en-US" altLang="zh-CN" sz="3000">
                <a:sym typeface="Symbol" panose="05050102010706020507" pitchFamily="2" charset="2"/>
              </a:rPr>
              <a:t></a:t>
            </a:r>
            <a:r>
              <a:rPr lang="en-US" altLang="zh-CN" sz="3000"/>
              <a:t>P</a:t>
            </a:r>
            <a:r>
              <a:rPr lang="en-US" altLang="zh-CN" sz="3000">
                <a:sym typeface="Symbol" panose="05050102010706020507" pitchFamily="2" charset="2"/>
              </a:rPr>
              <a:t></a:t>
            </a:r>
            <a:r>
              <a:rPr lang="en-US" altLang="zh-CN" sz="3000"/>
              <a:t>S</a:t>
            </a:r>
            <a:r>
              <a:rPr lang="en-US" altLang="zh-CN" sz="3000">
                <a:sym typeface="Symbol" panose="05050102010706020507" pitchFamily="2" charset="2"/>
              </a:rPr>
              <a:t></a:t>
            </a:r>
            <a:r>
              <a:rPr lang="en-US" altLang="zh-CN" sz="3000"/>
              <a:t>R) </a:t>
            </a:r>
            <a:endParaRPr lang="zh-CN" altLang="en-US" sz="3000"/>
          </a:p>
          <a:p>
            <a:pPr eaLnBrk="1" hangingPunct="1">
              <a:spcBef>
                <a:spcPct val="0"/>
              </a:spcBef>
              <a:buClrTx/>
              <a:buSzTx/>
              <a:buFontTx/>
              <a:buNone/>
            </a:pPr>
            <a:r>
              <a:rPr lang="en-US" altLang="zh-CN" sz="3000" b="0"/>
              <a:t>=</a:t>
            </a:r>
            <a:r>
              <a:rPr lang="en-US" altLang="zh-CN" sz="3000"/>
              <a:t>(</a:t>
            </a:r>
            <a:r>
              <a:rPr lang="en-US" altLang="zh-CN" sz="3000">
                <a:sym typeface="Symbol" panose="05050102010706020507" pitchFamily="2" charset="2"/>
              </a:rPr>
              <a:t></a:t>
            </a:r>
            <a:r>
              <a:rPr lang="en-US" altLang="zh-CN" sz="3000"/>
              <a:t>P</a:t>
            </a:r>
            <a:r>
              <a:rPr lang="en-US" altLang="zh-CN" sz="3000">
                <a:sym typeface="Symbol" panose="05050102010706020507" pitchFamily="2" charset="2"/>
              </a:rPr>
              <a:t></a:t>
            </a:r>
            <a:r>
              <a:rPr lang="en-US" altLang="zh-CN" sz="3000"/>
              <a:t>S</a:t>
            </a:r>
            <a:r>
              <a:rPr lang="en-US" altLang="zh-CN" sz="3000">
                <a:sym typeface="Symbol" panose="05050102010706020507" pitchFamily="2" charset="2"/>
              </a:rPr>
              <a:t></a:t>
            </a:r>
            <a:r>
              <a:rPr lang="en-US" altLang="zh-CN" sz="3000"/>
              <a:t>Q</a:t>
            </a:r>
            <a:r>
              <a:rPr lang="en-US" altLang="zh-CN" sz="3000">
                <a:sym typeface="Symbol" panose="05050102010706020507" pitchFamily="2" charset="2"/>
              </a:rPr>
              <a:t>R) </a:t>
            </a:r>
            <a:r>
              <a:rPr lang="en-US" altLang="zh-CN" sz="3000"/>
              <a:t>(</a:t>
            </a:r>
            <a:r>
              <a:rPr lang="en-US" altLang="zh-CN" sz="3000">
                <a:sym typeface="Symbol" panose="05050102010706020507" pitchFamily="2" charset="2"/>
              </a:rPr>
              <a:t></a:t>
            </a:r>
            <a:r>
              <a:rPr lang="en-US" altLang="zh-CN" sz="3000"/>
              <a:t>P</a:t>
            </a:r>
            <a:r>
              <a:rPr lang="en-US" altLang="zh-CN" sz="3000">
                <a:sym typeface="Symbol" panose="05050102010706020507" pitchFamily="2" charset="2"/>
              </a:rPr>
              <a:t></a:t>
            </a:r>
            <a:r>
              <a:rPr lang="en-US" altLang="zh-CN" sz="3000"/>
              <a:t>S</a:t>
            </a:r>
            <a:r>
              <a:rPr lang="en-US" altLang="zh-CN" sz="3000">
                <a:sym typeface="Symbol" panose="05050102010706020507" pitchFamily="2" charset="2"/>
              </a:rPr>
              <a:t></a:t>
            </a:r>
            <a:r>
              <a:rPr lang="en-US" altLang="zh-CN" sz="3000"/>
              <a:t>Q</a:t>
            </a:r>
            <a:r>
              <a:rPr lang="en-US" altLang="zh-CN" sz="3000">
                <a:sym typeface="Symbol" panose="05050102010706020507" pitchFamily="2" charset="2"/>
              </a:rPr>
              <a:t></a:t>
            </a:r>
            <a:r>
              <a:rPr lang="en-US" altLang="zh-CN" sz="3000"/>
              <a:t>R)</a:t>
            </a:r>
            <a:r>
              <a:rPr lang="en-US" altLang="zh-CN" sz="3000">
                <a:sym typeface="Symbol" panose="05050102010706020507" pitchFamily="2" charset="2"/>
              </a:rPr>
              <a:t> </a:t>
            </a:r>
            <a:r>
              <a:rPr lang="en-US" altLang="zh-CN" sz="3000"/>
              <a:t>(</a:t>
            </a:r>
            <a:r>
              <a:rPr lang="en-US" altLang="zh-CN" sz="3000">
                <a:sym typeface="Symbol" panose="05050102010706020507" pitchFamily="2" charset="2"/>
              </a:rPr>
              <a:t></a:t>
            </a:r>
            <a:r>
              <a:rPr lang="en-US" altLang="zh-CN" sz="3000"/>
              <a:t>P</a:t>
            </a:r>
            <a:r>
              <a:rPr lang="en-US" altLang="zh-CN" sz="3000">
                <a:sym typeface="Symbol" panose="05050102010706020507" pitchFamily="2" charset="2"/>
              </a:rPr>
              <a:t></a:t>
            </a:r>
            <a:r>
              <a:rPr lang="en-US" altLang="zh-CN" sz="3000"/>
              <a:t>S</a:t>
            </a:r>
            <a:r>
              <a:rPr lang="en-US" altLang="zh-CN" sz="3000">
                <a:sym typeface="Symbol" panose="05050102010706020507" pitchFamily="2" charset="2"/>
              </a:rPr>
              <a:t></a:t>
            </a:r>
            <a:r>
              <a:rPr lang="en-US" altLang="zh-CN" sz="3000"/>
              <a:t>R)(</a:t>
            </a:r>
            <a:r>
              <a:rPr lang="zh-CN" altLang="en-US" sz="3000"/>
              <a:t>合取）</a:t>
            </a:r>
            <a:r>
              <a:rPr lang="en-US" altLang="zh-CN" sz="3000"/>
              <a:t> </a:t>
            </a:r>
            <a:endParaRPr lang="zh-CN" altLang="en-US" sz="3000" b="0"/>
          </a:p>
        </p:txBody>
      </p:sp>
      <p:grpSp>
        <p:nvGrpSpPr>
          <p:cNvPr id="2" name="组合 22"/>
          <p:cNvGrpSpPr/>
          <p:nvPr/>
        </p:nvGrpSpPr>
        <p:grpSpPr bwMode="auto">
          <a:xfrm>
            <a:off x="323850" y="2924175"/>
            <a:ext cx="7272338" cy="2097088"/>
            <a:chOff x="323900" y="2924919"/>
            <a:chExt cx="7272436" cy="2096968"/>
          </a:xfrm>
        </p:grpSpPr>
        <p:sp>
          <p:nvSpPr>
            <p:cNvPr id="197641" name="TextBox 18"/>
            <p:cNvSpPr txBox="1">
              <a:spLocks noChangeArrowheads="1"/>
            </p:cNvSpPr>
            <p:nvPr/>
          </p:nvSpPr>
          <p:spPr bwMode="auto">
            <a:xfrm>
              <a:off x="971600" y="4437112"/>
              <a:ext cx="66247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a:t>=(</a:t>
              </a:r>
              <a:r>
                <a:rPr lang="zh-CN" altLang="en-US" sz="3200">
                  <a:solidFill>
                    <a:srgbClr val="FFC000"/>
                  </a:solidFill>
                  <a:sym typeface="Symbol" panose="05050102010706020507" pitchFamily="2" charset="2"/>
                </a:rPr>
                <a:t></a:t>
              </a:r>
              <a:r>
                <a:rPr lang="en-US" altLang="zh-CN" sz="3200">
                  <a:solidFill>
                    <a:srgbClr val="FFC000"/>
                  </a:solidFill>
                </a:rPr>
                <a:t>P</a:t>
              </a:r>
              <a:r>
                <a:rPr lang="en-US" altLang="zh-CN" sz="3200">
                  <a:solidFill>
                    <a:srgbClr val="FFC000"/>
                  </a:solidFill>
                  <a:sym typeface="Symbol" panose="05050102010706020507" pitchFamily="2" charset="2"/>
                </a:rPr>
                <a:t></a:t>
              </a:r>
              <a:r>
                <a:rPr lang="en-US" altLang="zh-CN" sz="3200">
                  <a:solidFill>
                    <a:srgbClr val="FFC000"/>
                  </a:solidFill>
                </a:rPr>
                <a:t>S</a:t>
              </a:r>
              <a:r>
                <a:rPr lang="en-US" altLang="zh-CN" sz="3200"/>
                <a:t>)</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endParaRPr lang="zh-CN" altLang="en-US" sz="3200"/>
            </a:p>
          </p:txBody>
        </p:sp>
        <p:sp>
          <p:nvSpPr>
            <p:cNvPr id="197642" name="Freeform 4"/>
            <p:cNvSpPr/>
            <p:nvPr/>
          </p:nvSpPr>
          <p:spPr bwMode="auto">
            <a:xfrm>
              <a:off x="323900" y="2924919"/>
              <a:ext cx="647700" cy="1800225"/>
            </a:xfrm>
            <a:custGeom>
              <a:avLst/>
              <a:gdLst>
                <a:gd name="T0" fmla="*/ 2147483646 w 567"/>
                <a:gd name="T1" fmla="*/ 0 h 1134"/>
                <a:gd name="T2" fmla="*/ 2147483646 w 567"/>
                <a:gd name="T3" fmla="*/ 2147483646 h 1134"/>
                <a:gd name="T4" fmla="*/ 2147483646 w 567"/>
                <a:gd name="T5" fmla="*/ 2147483646 h 1134"/>
                <a:gd name="T6" fmla="*/ 2147483646 w 567"/>
                <a:gd name="T7" fmla="*/ 2147483646 h 1134"/>
                <a:gd name="T8" fmla="*/ 0 60000 65536"/>
                <a:gd name="T9" fmla="*/ 0 60000 65536"/>
                <a:gd name="T10" fmla="*/ 0 60000 65536"/>
                <a:gd name="T11" fmla="*/ 0 60000 65536"/>
                <a:gd name="T12" fmla="*/ 0 w 567"/>
                <a:gd name="T13" fmla="*/ 0 h 1134"/>
                <a:gd name="T14" fmla="*/ 567 w 567"/>
                <a:gd name="T15" fmla="*/ 1134 h 1134"/>
              </a:gdLst>
              <a:ahLst/>
              <a:cxnLst>
                <a:cxn ang="T8">
                  <a:pos x="T0" y="T1"/>
                </a:cxn>
                <a:cxn ang="T9">
                  <a:pos x="T2" y="T3"/>
                </a:cxn>
                <a:cxn ang="T10">
                  <a:pos x="T4" y="T5"/>
                </a:cxn>
                <a:cxn ang="T11">
                  <a:pos x="T6" y="T7"/>
                </a:cxn>
              </a:cxnLst>
              <a:rect l="T12" t="T13" r="T14" b="T15"/>
              <a:pathLst>
                <a:path w="567" h="1134">
                  <a:moveTo>
                    <a:pt x="567" y="0"/>
                  </a:moveTo>
                  <a:cubicBezTo>
                    <a:pt x="382" y="102"/>
                    <a:pt x="197" y="204"/>
                    <a:pt x="114" y="363"/>
                  </a:cubicBezTo>
                  <a:cubicBezTo>
                    <a:pt x="31" y="522"/>
                    <a:pt x="0" y="823"/>
                    <a:pt x="68" y="952"/>
                  </a:cubicBezTo>
                  <a:cubicBezTo>
                    <a:pt x="136" y="1081"/>
                    <a:pt x="446" y="1104"/>
                    <a:pt x="522" y="1134"/>
                  </a:cubicBezTo>
                </a:path>
              </a:pathLst>
            </a:custGeom>
            <a:noFill/>
            <a:ln w="63500" cap="flat" cmpd="sng">
              <a:solidFill>
                <a:schemeClr val="tx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3" name="灯片编号占位符 2"/>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21"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1" name="Rectangle 3"/>
          <p:cNvSpPr>
            <a:spLocks noGrp="1" noChangeArrowheads="1"/>
          </p:cNvSpPr>
          <p:nvPr>
            <p:ph type="body" idx="1"/>
          </p:nvPr>
        </p:nvSpPr>
        <p:spPr>
          <a:xfrm>
            <a:off x="323850" y="620713"/>
            <a:ext cx="8135938" cy="2376487"/>
          </a:xfrm>
        </p:spPr>
        <p:txBody>
          <a:bodyPr/>
          <a:lstStyle/>
          <a:p>
            <a:pPr marL="0" indent="0" eaLnBrk="1" hangingPunct="1">
              <a:lnSpc>
                <a:spcPct val="114000"/>
              </a:lnSpc>
              <a:tabLst>
                <a:tab pos="952500" algn="l"/>
                <a:tab pos="1995170" algn="l"/>
              </a:tabLst>
            </a:pPr>
            <a:r>
              <a:rPr lang="zh-CN" altLang="en-US" sz="3200" dirty="0">
                <a:solidFill>
                  <a:schemeClr val="tx2"/>
                </a:solidFill>
              </a:rPr>
              <a:t>定义</a:t>
            </a:r>
            <a:r>
              <a:rPr lang="en-US" altLang="zh-CN" sz="3200" dirty="0">
                <a:solidFill>
                  <a:schemeClr val="tx2"/>
                </a:solidFill>
              </a:rPr>
              <a:t>3</a:t>
            </a:r>
            <a:r>
              <a:rPr lang="zh-CN" altLang="en-US" sz="3200" dirty="0">
                <a:solidFill>
                  <a:schemeClr val="tx2"/>
                </a:solidFill>
              </a:rPr>
              <a:t>.</a:t>
            </a:r>
            <a:r>
              <a:rPr lang="en-US" altLang="zh-CN" sz="3200" dirty="0">
                <a:solidFill>
                  <a:schemeClr val="tx2"/>
                </a:solidFill>
              </a:rPr>
              <a:t>1</a:t>
            </a:r>
            <a:r>
              <a:rPr lang="zh-CN" altLang="en-US" sz="3200" dirty="0">
                <a:solidFill>
                  <a:schemeClr val="tx2"/>
                </a:solidFill>
              </a:rPr>
              <a:t>.</a:t>
            </a:r>
            <a:r>
              <a:rPr lang="en-US" altLang="zh-CN" sz="3200" dirty="0">
                <a:solidFill>
                  <a:schemeClr val="tx2"/>
                </a:solidFill>
              </a:rPr>
              <a:t> 2</a:t>
            </a:r>
            <a:r>
              <a:rPr lang="zh-CN" altLang="en-US" sz="3200" dirty="0">
                <a:solidFill>
                  <a:schemeClr val="tx2"/>
                </a:solidFill>
              </a:rPr>
              <a:t>1</a:t>
            </a:r>
            <a:r>
              <a:rPr lang="zh-CN" altLang="en-US" sz="3200" dirty="0"/>
              <a:t> 设</a:t>
            </a:r>
            <a:r>
              <a:rPr lang="en-US" altLang="zh-CN" sz="3200" dirty="0"/>
              <a:t>P</a:t>
            </a:r>
            <a:r>
              <a:rPr lang="en-US" altLang="zh-CN" sz="3200" baseline="-30000" dirty="0"/>
              <a:t>1</a:t>
            </a:r>
            <a:r>
              <a:rPr lang="en-US" altLang="zh-CN" sz="3200" dirty="0"/>
              <a:t>,…,</a:t>
            </a:r>
            <a:r>
              <a:rPr lang="en-US" altLang="zh-CN" sz="3200" dirty="0" err="1"/>
              <a:t>P</a:t>
            </a:r>
            <a:r>
              <a:rPr lang="en-US" altLang="zh-CN" sz="3200" baseline="-30000" dirty="0" err="1"/>
              <a:t>n</a:t>
            </a:r>
            <a:r>
              <a:rPr lang="zh-CN" altLang="en-US" sz="3200" dirty="0"/>
              <a:t>是</a:t>
            </a:r>
            <a:r>
              <a:rPr lang="en-US" altLang="zh-CN" sz="3200" dirty="0"/>
              <a:t>n</a:t>
            </a:r>
            <a:r>
              <a:rPr lang="zh-CN" altLang="en-US" sz="3200" dirty="0"/>
              <a:t>个不同原子，一个</a:t>
            </a:r>
            <a:r>
              <a:rPr lang="zh-CN" altLang="en-US" sz="3200" dirty="0">
                <a:solidFill>
                  <a:schemeClr val="tx2"/>
                </a:solidFill>
              </a:rPr>
              <a:t>短语</a:t>
            </a:r>
            <a:r>
              <a:rPr lang="zh-CN" altLang="en-US" sz="3200" dirty="0"/>
              <a:t>如果恰好</a:t>
            </a:r>
            <a:r>
              <a:rPr lang="zh-CN" altLang="en-US" sz="3200" dirty="0">
                <a:solidFill>
                  <a:schemeClr val="tx2"/>
                </a:solidFill>
              </a:rPr>
              <a:t>包含所有</a:t>
            </a:r>
            <a:r>
              <a:rPr lang="zh-CN" altLang="en-US" sz="3200" dirty="0"/>
              <a:t>这</a:t>
            </a:r>
            <a:r>
              <a:rPr lang="en-US" altLang="zh-CN" sz="3200" dirty="0"/>
              <a:t>n</a:t>
            </a:r>
            <a:r>
              <a:rPr lang="zh-CN" altLang="en-US" sz="3200" dirty="0"/>
              <a:t>个原子或其否定，且其排列顺序与</a:t>
            </a:r>
            <a:r>
              <a:rPr lang="en-US" altLang="zh-CN" sz="3200" dirty="0"/>
              <a:t>P</a:t>
            </a:r>
            <a:r>
              <a:rPr lang="en-US" altLang="zh-CN" sz="3200" baseline="-30000" dirty="0"/>
              <a:t>1</a:t>
            </a:r>
            <a:r>
              <a:rPr lang="en-US" altLang="zh-CN" sz="3200" dirty="0"/>
              <a:t>,…,</a:t>
            </a:r>
            <a:r>
              <a:rPr lang="en-US" altLang="zh-CN" sz="3200" dirty="0" err="1"/>
              <a:t>P</a:t>
            </a:r>
            <a:r>
              <a:rPr lang="en-US" altLang="zh-CN" sz="3200" baseline="-30000" dirty="0" err="1"/>
              <a:t>n</a:t>
            </a:r>
            <a:r>
              <a:rPr lang="zh-CN" altLang="en-US" sz="3200" dirty="0"/>
              <a:t>的顺序一致，则称此短语为关于</a:t>
            </a:r>
            <a:r>
              <a:rPr lang="en-US" altLang="zh-CN" sz="3200" dirty="0"/>
              <a:t>P</a:t>
            </a:r>
            <a:r>
              <a:rPr lang="en-US" altLang="zh-CN" sz="3200" baseline="-30000" dirty="0"/>
              <a:t>1</a:t>
            </a:r>
            <a:r>
              <a:rPr lang="en-US" altLang="zh-CN" sz="3200" dirty="0"/>
              <a:t>,…,</a:t>
            </a:r>
            <a:r>
              <a:rPr lang="en-US" altLang="zh-CN" sz="3200" dirty="0" err="1"/>
              <a:t>P</a:t>
            </a:r>
            <a:r>
              <a:rPr lang="en-US" altLang="zh-CN" sz="3200" baseline="-30000" dirty="0" err="1"/>
              <a:t>n</a:t>
            </a:r>
            <a:r>
              <a:rPr lang="zh-CN" altLang="en-US" sz="3200" dirty="0"/>
              <a:t>的一个</a:t>
            </a:r>
            <a:r>
              <a:rPr lang="zh-CN" altLang="en-US" sz="3200" dirty="0">
                <a:solidFill>
                  <a:srgbClr val="FFC000"/>
                </a:solidFill>
              </a:rPr>
              <a:t>极小项</a:t>
            </a:r>
            <a:r>
              <a:rPr lang="zh-CN" altLang="en-US" sz="3200" dirty="0"/>
              <a:t>。</a:t>
            </a:r>
            <a:endParaRPr lang="zh-CN" altLang="en-US" sz="3200" dirty="0"/>
          </a:p>
        </p:txBody>
      </p:sp>
      <p:sp>
        <p:nvSpPr>
          <p:cNvPr id="199682" name="Rectangle 5"/>
          <p:cNvSpPr>
            <a:spLocks noGrp="1" noChangeArrowheads="1"/>
          </p:cNvSpPr>
          <p:nvPr>
            <p:ph type="title"/>
          </p:nvPr>
        </p:nvSpPr>
        <p:spPr>
          <a:xfrm>
            <a:off x="76200" y="60325"/>
            <a:ext cx="9067800" cy="701675"/>
          </a:xfrm>
          <a:noFill/>
        </p:spPr>
        <p:txBody>
          <a:bodyPr/>
          <a:lstStyle/>
          <a:p>
            <a:pPr eaLnBrk="1" hangingPunct="1"/>
            <a:r>
              <a:rPr lang="en-US" altLang="zh-CN" sz="4000" b="1"/>
              <a:t>2 </a:t>
            </a:r>
            <a:r>
              <a:rPr lang="zh-CN" altLang="en-US" sz="4000" b="1"/>
              <a:t>、</a:t>
            </a:r>
            <a:r>
              <a:rPr lang="en-US" altLang="zh-CN" sz="4000" b="1"/>
              <a:t> </a:t>
            </a:r>
            <a:r>
              <a:rPr lang="zh-CN" altLang="en-US" sz="4000" b="1"/>
              <a:t>主析取范式</a:t>
            </a:r>
            <a:endParaRPr lang="zh-CN" altLang="en-US" sz="4000" b="1"/>
          </a:p>
        </p:txBody>
      </p:sp>
      <p:sp>
        <p:nvSpPr>
          <p:cNvPr id="3" name="矩形 2"/>
          <p:cNvSpPr>
            <a:spLocks noChangeArrowheads="1"/>
          </p:cNvSpPr>
          <p:nvPr/>
        </p:nvSpPr>
        <p:spPr bwMode="auto">
          <a:xfrm>
            <a:off x="217488" y="2924175"/>
            <a:ext cx="89296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200" b="0" dirty="0">
                <a:latin typeface="宋体" panose="02010600030101010101" pitchFamily="2" charset="-122"/>
              </a:rPr>
              <a:t>例：对原子</a:t>
            </a:r>
            <a:r>
              <a:rPr lang="en-US" altLang="zh-CN" sz="3200" b="0" dirty="0"/>
              <a:t>P</a:t>
            </a:r>
            <a:r>
              <a:rPr lang="en-US" altLang="zh-CN" sz="3200" b="0" dirty="0">
                <a:latin typeface="宋体" panose="02010600030101010101" pitchFamily="2" charset="-122"/>
              </a:rPr>
              <a:t>，</a:t>
            </a:r>
            <a:r>
              <a:rPr lang="en-US" altLang="zh-CN" sz="3200" b="0" dirty="0"/>
              <a:t>Q</a:t>
            </a:r>
            <a:r>
              <a:rPr lang="zh-CN" altLang="en-US" sz="3200" b="0" dirty="0">
                <a:latin typeface="宋体" panose="02010600030101010101" pitchFamily="2" charset="-122"/>
              </a:rPr>
              <a:t>而言，</a:t>
            </a:r>
            <a:r>
              <a:rPr lang="zh-CN" altLang="en-US" sz="3200" b="0" dirty="0">
                <a:sym typeface="Symbol" panose="05050102010706020507" pitchFamily="2" charset="2"/>
              </a:rPr>
              <a:t></a:t>
            </a:r>
            <a:r>
              <a:rPr lang="en-US" altLang="zh-CN" sz="3200" b="0" dirty="0"/>
              <a:t>P</a:t>
            </a:r>
            <a:r>
              <a:rPr lang="zh-CN" altLang="en-US" sz="3200" b="0" dirty="0"/>
              <a:t>，</a:t>
            </a:r>
            <a:r>
              <a:rPr lang="zh-CN" altLang="en-US" sz="3200" b="0" dirty="0">
                <a:solidFill>
                  <a:srgbClr val="FFC000"/>
                </a:solidFill>
                <a:sym typeface="Symbol" panose="05050102010706020507" pitchFamily="2" charset="2"/>
              </a:rPr>
              <a:t></a:t>
            </a:r>
            <a:r>
              <a:rPr lang="en-US" altLang="zh-CN" sz="3200" b="0" dirty="0">
                <a:solidFill>
                  <a:srgbClr val="FFC000"/>
                </a:solidFill>
              </a:rPr>
              <a:t>P</a:t>
            </a:r>
            <a:r>
              <a:rPr lang="en-US" altLang="zh-CN" sz="3200" b="0" dirty="0">
                <a:sym typeface="Symbol" panose="05050102010706020507" pitchFamily="2" charset="2"/>
              </a:rPr>
              <a:t> </a:t>
            </a:r>
            <a:r>
              <a:rPr lang="en-US" altLang="zh-CN" sz="3200" b="0" dirty="0"/>
              <a:t>Q</a:t>
            </a:r>
            <a:r>
              <a:rPr lang="en-US" altLang="zh-CN" sz="3200" b="0" dirty="0">
                <a:sym typeface="Symbol" panose="05050102010706020507" pitchFamily="2" charset="2"/>
              </a:rPr>
              <a:t> </a:t>
            </a:r>
            <a:r>
              <a:rPr lang="en-US" altLang="zh-CN" sz="3200" b="0" dirty="0"/>
              <a:t> </a:t>
            </a:r>
            <a:r>
              <a:rPr lang="en-US" altLang="zh-CN" sz="3200" b="0" dirty="0">
                <a:solidFill>
                  <a:srgbClr val="FFC000"/>
                </a:solidFill>
              </a:rPr>
              <a:t>P</a:t>
            </a:r>
            <a:r>
              <a:rPr lang="zh-CN" altLang="en-US" sz="3200" b="0" dirty="0"/>
              <a:t>，</a:t>
            </a:r>
            <a:r>
              <a:rPr lang="en-US" altLang="zh-CN" sz="3200" b="0" dirty="0"/>
              <a:t>Q</a:t>
            </a:r>
            <a:r>
              <a:rPr lang="en-US" altLang="zh-CN" sz="3200" b="0" dirty="0">
                <a:sym typeface="Symbol" panose="05050102010706020507" pitchFamily="2" charset="2"/>
              </a:rPr>
              <a:t> </a:t>
            </a:r>
            <a:r>
              <a:rPr lang="zh-CN" altLang="en-US" sz="3200" b="0" dirty="0">
                <a:sym typeface="Symbol" panose="05050102010706020507" pitchFamily="2" charset="2"/>
              </a:rPr>
              <a:t> </a:t>
            </a:r>
            <a:r>
              <a:rPr lang="en-US" altLang="zh-CN" sz="3200" b="0" dirty="0"/>
              <a:t>P</a:t>
            </a:r>
            <a:r>
              <a:rPr lang="zh-CN" altLang="en-US" sz="3200" b="0" dirty="0"/>
              <a:t>，都不是极小项</a:t>
            </a:r>
            <a:endParaRPr lang="zh-CN" altLang="en-US" sz="3200" b="0" dirty="0"/>
          </a:p>
        </p:txBody>
      </p:sp>
      <p:sp>
        <p:nvSpPr>
          <p:cNvPr id="7" name="文本框 6"/>
          <p:cNvSpPr txBox="1">
            <a:spLocks noChangeArrowheads="1"/>
          </p:cNvSpPr>
          <p:nvPr/>
        </p:nvSpPr>
        <p:spPr bwMode="auto">
          <a:xfrm>
            <a:off x="2208213" y="4076700"/>
            <a:ext cx="16303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200" dirty="0">
                <a:sym typeface="Symbol" panose="05050102010706020507" pitchFamily="2" charset="2"/>
              </a:rPr>
              <a:t></a:t>
            </a:r>
            <a:r>
              <a:rPr lang="en-US" altLang="zh-CN" sz="3200" dirty="0"/>
              <a:t>P</a:t>
            </a:r>
            <a:r>
              <a:rPr lang="en-US" altLang="zh-CN" sz="3200" dirty="0">
                <a:sym typeface="Symbol" panose="05050102010706020507" pitchFamily="2" charset="2"/>
              </a:rPr>
              <a:t> </a:t>
            </a:r>
            <a:r>
              <a:rPr lang="zh-CN" altLang="en-US" sz="3200" dirty="0">
                <a:sym typeface="Symbol" panose="05050102010706020507" pitchFamily="2" charset="2"/>
              </a:rPr>
              <a:t></a:t>
            </a:r>
            <a:r>
              <a:rPr lang="en-US" altLang="zh-CN" sz="3200" dirty="0"/>
              <a:t>Q</a:t>
            </a:r>
            <a:endParaRPr lang="zh-CN" altLang="en-US" sz="3200" dirty="0"/>
          </a:p>
        </p:txBody>
      </p:sp>
      <p:sp>
        <p:nvSpPr>
          <p:cNvPr id="8" name="矩形 7"/>
          <p:cNvSpPr>
            <a:spLocks noChangeArrowheads="1"/>
          </p:cNvSpPr>
          <p:nvPr/>
        </p:nvSpPr>
        <p:spPr bwMode="auto">
          <a:xfrm>
            <a:off x="2208213" y="4581525"/>
            <a:ext cx="16684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200" dirty="0">
                <a:sym typeface="Symbol" panose="05050102010706020507" pitchFamily="2" charset="2"/>
              </a:rPr>
              <a:t></a:t>
            </a:r>
            <a:r>
              <a:rPr lang="en-US" altLang="zh-CN" sz="3200" dirty="0"/>
              <a:t>P</a:t>
            </a:r>
            <a:r>
              <a:rPr lang="en-US" altLang="zh-CN" sz="3200" dirty="0">
                <a:sym typeface="Symbol" panose="05050102010706020507" pitchFamily="2" charset="2"/>
              </a:rPr>
              <a:t> </a:t>
            </a:r>
            <a:r>
              <a:rPr lang="en-US" altLang="zh-CN" sz="3200" dirty="0"/>
              <a:t>Q</a:t>
            </a:r>
            <a:endParaRPr lang="zh-CN" altLang="en-US" sz="3200" dirty="0"/>
          </a:p>
        </p:txBody>
      </p:sp>
      <p:sp>
        <p:nvSpPr>
          <p:cNvPr id="9" name="矩形 8"/>
          <p:cNvSpPr>
            <a:spLocks noChangeArrowheads="1"/>
          </p:cNvSpPr>
          <p:nvPr/>
        </p:nvSpPr>
        <p:spPr bwMode="auto">
          <a:xfrm>
            <a:off x="2484438" y="5084763"/>
            <a:ext cx="16684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t>P</a:t>
            </a:r>
            <a:r>
              <a:rPr lang="en-US" altLang="zh-CN" sz="3200">
                <a:sym typeface="Symbol" panose="05050102010706020507" pitchFamily="2" charset="2"/>
              </a:rPr>
              <a:t> </a:t>
            </a:r>
            <a:r>
              <a:rPr lang="zh-CN" altLang="en-US" sz="3200">
                <a:sym typeface="Symbol" panose="05050102010706020507" pitchFamily="2" charset="2"/>
              </a:rPr>
              <a:t></a:t>
            </a:r>
            <a:r>
              <a:rPr lang="en-US" altLang="zh-CN" sz="3200"/>
              <a:t>Q</a:t>
            </a:r>
            <a:endParaRPr lang="zh-CN" altLang="en-US" sz="3200"/>
          </a:p>
        </p:txBody>
      </p:sp>
      <p:sp>
        <p:nvSpPr>
          <p:cNvPr id="10" name="矩形 9"/>
          <p:cNvSpPr>
            <a:spLocks noChangeArrowheads="1"/>
          </p:cNvSpPr>
          <p:nvPr/>
        </p:nvSpPr>
        <p:spPr bwMode="auto">
          <a:xfrm>
            <a:off x="2484438" y="5586413"/>
            <a:ext cx="1800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dirty="0"/>
              <a:t>P</a:t>
            </a:r>
            <a:r>
              <a:rPr lang="en-US" altLang="zh-CN" sz="3200" dirty="0">
                <a:sym typeface="Symbol" panose="05050102010706020507" pitchFamily="2" charset="2"/>
              </a:rPr>
              <a:t> </a:t>
            </a:r>
            <a:r>
              <a:rPr lang="en-US" altLang="zh-CN" sz="3200" dirty="0"/>
              <a:t>Q</a:t>
            </a:r>
            <a:endParaRPr lang="zh-CN" altLang="en-US" sz="3200" dirty="0"/>
          </a:p>
        </p:txBody>
      </p:sp>
      <p:sp>
        <p:nvSpPr>
          <p:cNvPr id="11" name="文本框 10"/>
          <p:cNvSpPr txBox="1"/>
          <p:nvPr/>
        </p:nvSpPr>
        <p:spPr>
          <a:xfrm>
            <a:off x="684213" y="4129088"/>
            <a:ext cx="1004887" cy="2062162"/>
          </a:xfrm>
          <a:prstGeom prst="rect">
            <a:avLst/>
          </a:prstGeom>
          <a:noFill/>
        </p:spPr>
        <p:txBody>
          <a:bodyPr wrap="none">
            <a:spAutoFit/>
          </a:bodyPr>
          <a:lstStyle/>
          <a:p>
            <a:pPr>
              <a:defRPr/>
            </a:pPr>
            <a:r>
              <a:rPr lang="en-US" altLang="zh-CN" sz="3200" dirty="0"/>
              <a:t>0</a:t>
            </a:r>
            <a:r>
              <a:rPr lang="zh-CN" altLang="en-US" sz="3200" dirty="0"/>
              <a:t>    </a:t>
            </a:r>
            <a:r>
              <a:rPr lang="en-US" altLang="zh-CN" sz="3200" dirty="0"/>
              <a:t>0</a:t>
            </a:r>
            <a:endParaRPr lang="en-US" altLang="zh-CN" sz="3200" dirty="0"/>
          </a:p>
          <a:p>
            <a:pPr>
              <a:defRPr/>
            </a:pPr>
            <a:r>
              <a:rPr lang="en-US" altLang="zh-CN" sz="3200" dirty="0"/>
              <a:t>0</a:t>
            </a:r>
            <a:r>
              <a:rPr lang="zh-CN" altLang="en-US" sz="3200" dirty="0"/>
              <a:t>    </a:t>
            </a:r>
            <a:r>
              <a:rPr lang="en-US" altLang="zh-CN" sz="3200" dirty="0"/>
              <a:t>1</a:t>
            </a:r>
            <a:endParaRPr lang="en-US" altLang="zh-CN" sz="3200" dirty="0"/>
          </a:p>
          <a:p>
            <a:pPr marL="514350" indent="-514350">
              <a:buFontTx/>
              <a:buAutoNum type="arabicPlain"/>
              <a:defRPr/>
            </a:pPr>
            <a:r>
              <a:rPr lang="zh-CN" altLang="en-US" sz="3200" dirty="0"/>
              <a:t> </a:t>
            </a:r>
            <a:r>
              <a:rPr lang="en-US" altLang="zh-CN" sz="3200" dirty="0"/>
              <a:t>0</a:t>
            </a:r>
            <a:endParaRPr lang="en-US" altLang="zh-CN" sz="3200" dirty="0"/>
          </a:p>
          <a:p>
            <a:pPr>
              <a:defRPr/>
            </a:pPr>
            <a:r>
              <a:rPr lang="en-US" altLang="zh-CN" sz="3200" dirty="0"/>
              <a:t>1</a:t>
            </a:r>
            <a:r>
              <a:rPr lang="zh-CN" altLang="en-US" sz="3200" dirty="0"/>
              <a:t>    </a:t>
            </a:r>
            <a:r>
              <a:rPr lang="en-US" altLang="zh-CN" sz="3200" dirty="0"/>
              <a:t>1</a:t>
            </a:r>
            <a:endParaRPr lang="zh-CN" altLang="en-US" sz="3200" dirty="0"/>
          </a:p>
        </p:txBody>
      </p:sp>
      <p:sp>
        <p:nvSpPr>
          <p:cNvPr id="13" name="文本框 12"/>
          <p:cNvSpPr txBox="1">
            <a:spLocks noChangeArrowheads="1"/>
          </p:cNvSpPr>
          <p:nvPr/>
        </p:nvSpPr>
        <p:spPr bwMode="auto">
          <a:xfrm>
            <a:off x="4430713" y="4049713"/>
            <a:ext cx="73183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t>m</a:t>
            </a:r>
            <a:r>
              <a:rPr lang="en-US" altLang="zh-CN" sz="3200" baseline="-25000"/>
              <a:t>0</a:t>
            </a:r>
            <a:endParaRPr lang="en-US" altLang="zh-CN" sz="3200" baseline="-25000"/>
          </a:p>
          <a:p>
            <a:pPr>
              <a:spcBef>
                <a:spcPct val="0"/>
              </a:spcBef>
              <a:buClrTx/>
              <a:buSzTx/>
              <a:buFontTx/>
              <a:buNone/>
            </a:pPr>
            <a:r>
              <a:rPr lang="en-US" altLang="zh-CN" sz="3200"/>
              <a:t>m</a:t>
            </a:r>
            <a:r>
              <a:rPr lang="en-US" altLang="zh-CN" sz="3200" baseline="-25000"/>
              <a:t>1</a:t>
            </a:r>
            <a:endParaRPr lang="en-US" altLang="zh-CN" sz="3200" baseline="-25000"/>
          </a:p>
          <a:p>
            <a:pPr>
              <a:spcBef>
                <a:spcPct val="0"/>
              </a:spcBef>
              <a:buClrTx/>
              <a:buSzTx/>
              <a:buFontTx/>
              <a:buNone/>
            </a:pPr>
            <a:r>
              <a:rPr lang="en-US" altLang="zh-CN" sz="3200"/>
              <a:t>m</a:t>
            </a:r>
            <a:r>
              <a:rPr lang="en-US" altLang="zh-CN" sz="3200" baseline="-25000"/>
              <a:t>2</a:t>
            </a:r>
            <a:endParaRPr lang="en-US" altLang="zh-CN" sz="3200" baseline="-25000"/>
          </a:p>
          <a:p>
            <a:pPr>
              <a:spcBef>
                <a:spcPct val="0"/>
              </a:spcBef>
              <a:buClrTx/>
              <a:buSzTx/>
              <a:buFontTx/>
              <a:buNone/>
            </a:pPr>
            <a:r>
              <a:rPr lang="en-US" altLang="zh-CN" sz="3200"/>
              <a:t>m</a:t>
            </a:r>
            <a:r>
              <a:rPr lang="en-US" altLang="zh-CN" sz="3200" baseline="-25000"/>
              <a:t>3</a:t>
            </a:r>
            <a:endParaRPr lang="en-US" altLang="zh-CN" sz="3200" baseline="-25000"/>
          </a:p>
        </p:txBody>
      </p:sp>
      <p:sp>
        <p:nvSpPr>
          <p:cNvPr id="15" name="文本框 14"/>
          <p:cNvSpPr txBox="1">
            <a:spLocks noChangeArrowheads="1"/>
          </p:cNvSpPr>
          <p:nvPr/>
        </p:nvSpPr>
        <p:spPr bwMode="auto">
          <a:xfrm>
            <a:off x="5370513" y="4065588"/>
            <a:ext cx="34417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dirty="0"/>
              <a:t>m</a:t>
            </a:r>
            <a:r>
              <a:rPr lang="en-US" altLang="zh-CN" sz="3200" baseline="-25000" dirty="0"/>
              <a:t>i</a:t>
            </a:r>
            <a:r>
              <a:rPr lang="en-US" altLang="zh-CN" sz="3200" dirty="0">
                <a:sym typeface="Symbol" panose="05050102010706020507" pitchFamily="2" charset="2"/>
              </a:rPr>
              <a:t> </a:t>
            </a:r>
            <a:r>
              <a:rPr lang="en-US" altLang="zh-CN" sz="3200" dirty="0" err="1">
                <a:sym typeface="Symbol" panose="05050102010706020507" pitchFamily="2" charset="2"/>
              </a:rPr>
              <a:t>m</a:t>
            </a:r>
            <a:r>
              <a:rPr lang="en-US" altLang="zh-CN" sz="3200" baseline="-25000" dirty="0" err="1">
                <a:sym typeface="Symbol" panose="05050102010706020507" pitchFamily="2" charset="2"/>
              </a:rPr>
              <a:t>j</a:t>
            </a:r>
            <a:r>
              <a:rPr lang="en-US" altLang="zh-CN" sz="3200" dirty="0">
                <a:sym typeface="Symbol" panose="05050102010706020507" pitchFamily="2" charset="2"/>
              </a:rPr>
              <a:t>=0(m</a:t>
            </a:r>
            <a:r>
              <a:rPr lang="en-US" altLang="zh-CN" sz="3200" baseline="-25000" dirty="0">
                <a:sym typeface="Symbol" panose="05050102010706020507" pitchFamily="2" charset="2"/>
              </a:rPr>
              <a:t>i</a:t>
            </a:r>
            <a:r>
              <a:rPr lang="en-US" altLang="zh-CN" sz="3200" dirty="0">
                <a:sym typeface="Symbol" panose="05050102010706020507" pitchFamily="2" charset="2"/>
              </a:rPr>
              <a:t> ≠</a:t>
            </a:r>
            <a:r>
              <a:rPr lang="en-US" altLang="zh-CN" sz="3200" dirty="0" err="1">
                <a:sym typeface="Symbol" panose="05050102010706020507" pitchFamily="2" charset="2"/>
              </a:rPr>
              <a:t>m</a:t>
            </a:r>
            <a:r>
              <a:rPr lang="en-US" altLang="zh-CN" sz="3200" baseline="-25000" dirty="0" err="1">
                <a:sym typeface="Symbol" panose="05050102010706020507" pitchFamily="2" charset="2"/>
              </a:rPr>
              <a:t>j</a:t>
            </a:r>
            <a:r>
              <a:rPr lang="en-US" altLang="zh-CN" sz="3200" dirty="0">
                <a:sym typeface="Symbol" panose="05050102010706020507" pitchFamily="2" charset="2"/>
              </a:rPr>
              <a:t>)</a:t>
            </a:r>
            <a:endParaRPr lang="zh-CN" altLang="en-US" sz="3200" dirty="0"/>
          </a:p>
        </p:txBody>
      </p:sp>
      <p:grpSp>
        <p:nvGrpSpPr>
          <p:cNvPr id="20" name="组合 19"/>
          <p:cNvGrpSpPr/>
          <p:nvPr/>
        </p:nvGrpSpPr>
        <p:grpSpPr bwMode="auto">
          <a:xfrm>
            <a:off x="5641975" y="4651375"/>
            <a:ext cx="1839913" cy="1155700"/>
            <a:chOff x="6620080" y="4814150"/>
            <a:chExt cx="1839386" cy="1156636"/>
          </a:xfrm>
        </p:grpSpPr>
        <p:sp>
          <p:nvSpPr>
            <p:cNvPr id="199692" name="文本框 16"/>
            <p:cNvSpPr txBox="1">
              <a:spLocks noChangeArrowheads="1"/>
            </p:cNvSpPr>
            <p:nvPr/>
          </p:nvSpPr>
          <p:spPr bwMode="auto">
            <a:xfrm>
              <a:off x="6696223" y="5509121"/>
              <a:ext cx="596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t>i=0</a:t>
              </a:r>
              <a:endParaRPr lang="zh-CN" altLang="en-US" sz="2400"/>
            </a:p>
          </p:txBody>
        </p:sp>
        <p:sp>
          <p:nvSpPr>
            <p:cNvPr id="199693" name="矩形 17"/>
            <p:cNvSpPr>
              <a:spLocks noChangeArrowheads="1"/>
            </p:cNvSpPr>
            <p:nvPr/>
          </p:nvSpPr>
          <p:spPr bwMode="auto">
            <a:xfrm>
              <a:off x="6696223" y="4860317"/>
              <a:ext cx="5966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5400">
                  <a:sym typeface="Symbol" panose="05050102010706020507" pitchFamily="2" charset="2"/>
                </a:rPr>
                <a:t></a:t>
              </a:r>
              <a:endParaRPr lang="zh-CN" altLang="en-US" sz="5400"/>
            </a:p>
          </p:txBody>
        </p:sp>
        <p:sp>
          <p:nvSpPr>
            <p:cNvPr id="199694" name="文本框 20"/>
            <p:cNvSpPr txBox="1">
              <a:spLocks noChangeArrowheads="1"/>
            </p:cNvSpPr>
            <p:nvPr/>
          </p:nvSpPr>
          <p:spPr bwMode="auto">
            <a:xfrm>
              <a:off x="6620080" y="4814150"/>
              <a:ext cx="6976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t>2</a:t>
              </a:r>
              <a:r>
                <a:rPr lang="en-US" altLang="zh-CN" sz="2400" baseline="30000"/>
                <a:t>n</a:t>
              </a:r>
              <a:r>
                <a:rPr lang="en-US" altLang="zh-CN" sz="2400"/>
                <a:t>-1</a:t>
              </a:r>
              <a:endParaRPr lang="zh-CN" altLang="en-US" sz="2400"/>
            </a:p>
          </p:txBody>
        </p:sp>
        <p:sp>
          <p:nvSpPr>
            <p:cNvPr id="199695" name="矩形 18"/>
            <p:cNvSpPr>
              <a:spLocks noChangeArrowheads="1"/>
            </p:cNvSpPr>
            <p:nvPr/>
          </p:nvSpPr>
          <p:spPr bwMode="auto">
            <a:xfrm>
              <a:off x="7195718" y="5105322"/>
              <a:ext cx="12637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sym typeface="Symbol" panose="05050102010706020507" pitchFamily="2" charset="2"/>
                </a:rPr>
                <a:t>m</a:t>
              </a:r>
              <a:r>
                <a:rPr lang="en-US" altLang="zh-CN" sz="3200" baseline="-25000">
                  <a:sym typeface="Symbol" panose="05050102010706020507" pitchFamily="2" charset="2"/>
                </a:rPr>
                <a:t>i</a:t>
              </a:r>
              <a:r>
                <a:rPr lang="en-US" altLang="zh-CN" sz="3200">
                  <a:sym typeface="Symbol" panose="05050102010706020507" pitchFamily="2" charset="2"/>
                </a:rPr>
                <a:t>=1</a:t>
              </a:r>
              <a:endParaRPr lang="zh-CN" altLang="en-US" sz="3200"/>
            </a:p>
          </p:txBody>
        </p:sp>
      </p:gr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3" grpId="0"/>
      <p:bldP spid="15"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29" name="Rectangle 3"/>
          <p:cNvSpPr>
            <a:spLocks noGrp="1" noChangeArrowheads="1"/>
          </p:cNvSpPr>
          <p:nvPr>
            <p:ph type="body" idx="1"/>
          </p:nvPr>
        </p:nvSpPr>
        <p:spPr>
          <a:xfrm>
            <a:off x="539750" y="765175"/>
            <a:ext cx="8135938" cy="5410200"/>
          </a:xfrm>
        </p:spPr>
        <p:txBody>
          <a:bodyPr/>
          <a:lstStyle/>
          <a:p>
            <a:pPr marL="0" indent="0" algn="just" eaLnBrk="1" hangingPunct="1">
              <a:lnSpc>
                <a:spcPct val="114000"/>
              </a:lnSpc>
              <a:buFont typeface="Wingdings" panose="05000000000000000000" pitchFamily="2" charset="2"/>
              <a:buNone/>
              <a:tabLst>
                <a:tab pos="952500" algn="l"/>
                <a:tab pos="1995170" algn="l"/>
              </a:tabLst>
            </a:pPr>
            <a:r>
              <a:rPr lang="zh-CN" altLang="en-US" sz="3200">
                <a:solidFill>
                  <a:srgbClr val="FFC000"/>
                </a:solidFill>
                <a:latin typeface="宋体" panose="02010600030101010101" pitchFamily="2" charset="-122"/>
              </a:rPr>
              <a:t>例</a:t>
            </a:r>
            <a:r>
              <a:rPr lang="en-US" altLang="zh-CN" sz="3200">
                <a:solidFill>
                  <a:srgbClr val="FFC000"/>
                </a:solidFill>
                <a:latin typeface="宋体" panose="02010600030101010101" pitchFamily="2" charset="-122"/>
              </a:rPr>
              <a:t>.</a:t>
            </a:r>
            <a:r>
              <a:rPr lang="zh-CN" altLang="en-US" sz="3200">
                <a:latin typeface="宋体" panose="02010600030101010101" pitchFamily="2" charset="-122"/>
              </a:rPr>
              <a:t>对原子</a:t>
            </a:r>
            <a:r>
              <a:rPr lang="en-US" altLang="zh-CN" sz="3200"/>
              <a:t>P</a:t>
            </a:r>
            <a:r>
              <a:rPr lang="en-US" altLang="zh-CN" sz="3200">
                <a:latin typeface="宋体" panose="02010600030101010101" pitchFamily="2" charset="-122"/>
              </a:rPr>
              <a:t>，</a:t>
            </a:r>
            <a:r>
              <a:rPr lang="en-US" altLang="zh-CN" sz="3200"/>
              <a:t>Q</a:t>
            </a:r>
            <a:r>
              <a:rPr lang="en-US" altLang="zh-CN" sz="3200">
                <a:latin typeface="宋体" panose="02010600030101010101" pitchFamily="2" charset="-122"/>
              </a:rPr>
              <a:t>，</a:t>
            </a:r>
            <a:r>
              <a:rPr lang="en-US" altLang="zh-CN" sz="3200"/>
              <a:t>R</a:t>
            </a:r>
            <a:r>
              <a:rPr lang="zh-CN" altLang="en-US" sz="3200">
                <a:latin typeface="宋体" panose="02010600030101010101" pitchFamily="2" charset="-122"/>
              </a:rPr>
              <a:t>而言，</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latin typeface="宋体" panose="02010600030101010101" pitchFamily="2" charset="-122"/>
              </a:rPr>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en-US" altLang="zh-CN" sz="3200">
                <a:latin typeface="宋体" panose="02010600030101010101" pitchFamily="2" charset="-122"/>
              </a:rPr>
              <a:t>，</a:t>
            </a:r>
            <a:r>
              <a:rPr lang="en-US" altLang="zh-CN" sz="3200"/>
              <a:t>P</a:t>
            </a:r>
            <a:r>
              <a:rPr lang="en-US" altLang="zh-CN" sz="3200">
                <a:sym typeface="Symbol" panose="05050102010706020507" pitchFamily="2" charset="2"/>
              </a:rPr>
              <a:t></a:t>
            </a:r>
            <a:r>
              <a:rPr lang="en-US" altLang="zh-CN" sz="3200"/>
              <a:t>Q</a:t>
            </a:r>
            <a:r>
              <a:rPr lang="en-US" altLang="zh-CN" sz="3200">
                <a:sym typeface="Symbol" panose="05050102010706020507" pitchFamily="2" charset="2"/>
              </a:rPr>
              <a:t></a:t>
            </a:r>
            <a:r>
              <a:rPr lang="en-US" altLang="zh-CN" sz="3200"/>
              <a:t>R</a:t>
            </a:r>
            <a:r>
              <a:rPr lang="zh-CN" altLang="en-US" sz="3200">
                <a:latin typeface="宋体" panose="02010600030101010101" pitchFamily="2" charset="-122"/>
              </a:rPr>
              <a:t>都是极小项，但是，</a:t>
            </a:r>
            <a:r>
              <a:rPr lang="en-US" altLang="zh-CN" sz="3200"/>
              <a:t>P</a:t>
            </a:r>
            <a:r>
              <a:rPr lang="en-US" altLang="zh-CN" sz="3200">
                <a:latin typeface="宋体" panose="02010600030101010101" pitchFamily="2" charset="-122"/>
              </a:rPr>
              <a:t>，</a:t>
            </a:r>
            <a:r>
              <a:rPr lang="en-US" altLang="zh-CN"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zh-CN" altLang="en-US" sz="3200">
                <a:latin typeface="宋体" panose="02010600030101010101" pitchFamily="2" charset="-122"/>
              </a:rPr>
              <a:t>不是极小项，而</a:t>
            </a:r>
            <a:r>
              <a:rPr lang="zh-CN" altLang="en-US" sz="3200">
                <a:sym typeface="Symbol" panose="05050102010706020507" pitchFamily="2" charset="2"/>
              </a:rPr>
              <a:t></a:t>
            </a:r>
            <a:r>
              <a:rPr lang="en-US" altLang="zh-CN" sz="3200"/>
              <a:t>P</a:t>
            </a:r>
            <a:r>
              <a:rPr lang="en-US" altLang="zh-CN" sz="3200">
                <a:sym typeface="Symbol" panose="05050102010706020507" pitchFamily="2" charset="2"/>
              </a:rPr>
              <a:t></a:t>
            </a:r>
            <a:r>
              <a:rPr lang="en-US" altLang="zh-CN" sz="3200"/>
              <a:t>Q</a:t>
            </a:r>
            <a:r>
              <a:rPr lang="zh-CN" altLang="en-US" sz="3200">
                <a:latin typeface="宋体" panose="02010600030101010101" pitchFamily="2" charset="-122"/>
              </a:rPr>
              <a:t>对原子</a:t>
            </a:r>
            <a:r>
              <a:rPr lang="en-US" altLang="zh-CN" sz="3200"/>
              <a:t>P</a:t>
            </a:r>
            <a:r>
              <a:rPr lang="en-US" altLang="zh-CN" sz="3200">
                <a:latin typeface="宋体" panose="02010600030101010101" pitchFamily="2" charset="-122"/>
              </a:rPr>
              <a:t>，</a:t>
            </a:r>
            <a:r>
              <a:rPr lang="en-US" altLang="zh-CN" sz="3200"/>
              <a:t>Q</a:t>
            </a:r>
            <a:r>
              <a:rPr lang="zh-CN" altLang="en-US" sz="3200">
                <a:latin typeface="宋体" panose="02010600030101010101" pitchFamily="2" charset="-122"/>
              </a:rPr>
              <a:t>而言是极小项。</a:t>
            </a:r>
            <a:r>
              <a:rPr lang="zh-CN" altLang="en-US" sz="3200"/>
              <a:t> </a:t>
            </a:r>
            <a:endParaRPr lang="en-US" altLang="zh-CN" sz="3200"/>
          </a:p>
          <a:p>
            <a:pPr marL="0" indent="0" algn="just" eaLnBrk="1" hangingPunct="1">
              <a:lnSpc>
                <a:spcPct val="114000"/>
              </a:lnSpc>
              <a:buFont typeface="Wingdings" panose="05000000000000000000" pitchFamily="2" charset="2"/>
              <a:buNone/>
              <a:tabLst>
                <a:tab pos="952500" algn="l"/>
                <a:tab pos="1995170" algn="l"/>
              </a:tabLst>
            </a:pPr>
            <a:endParaRPr lang="zh-CN" altLang="en-US" sz="3200"/>
          </a:p>
          <a:p>
            <a:pPr marL="0" indent="0" algn="just" eaLnBrk="1" hangingPunct="1">
              <a:lnSpc>
                <a:spcPct val="114000"/>
              </a:lnSpc>
              <a:tabLst>
                <a:tab pos="952500" algn="l"/>
                <a:tab pos="1995170" algn="l"/>
              </a:tabLst>
            </a:pPr>
            <a:r>
              <a:rPr lang="zh-CN" altLang="en-US" sz="3200">
                <a:latin typeface="宋体" panose="02010600030101010101" pitchFamily="2" charset="-122"/>
              </a:rPr>
              <a:t>显然，共有</a:t>
            </a:r>
            <a:r>
              <a:rPr lang="zh-CN" altLang="en-US" sz="3200"/>
              <a:t>2</a:t>
            </a:r>
            <a:r>
              <a:rPr lang="en-US" altLang="zh-CN" sz="3200" baseline="30000"/>
              <a:t>n</a:t>
            </a:r>
            <a:r>
              <a:rPr lang="zh-CN" altLang="en-US" sz="3200">
                <a:latin typeface="宋体" panose="02010600030101010101" pitchFamily="2" charset="-122"/>
              </a:rPr>
              <a:t>个不同的极小项。</a:t>
            </a:r>
            <a:endParaRPr lang="zh-CN" altLang="en-US" sz="3200">
              <a:solidFill>
                <a:srgbClr val="FFFF00"/>
              </a:solidFill>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a:xfrm>
            <a:off x="395288" y="836613"/>
            <a:ext cx="8353425" cy="5732462"/>
          </a:xfrm>
        </p:spPr>
        <p:txBody>
          <a:bodyPr/>
          <a:lstStyle/>
          <a:p>
            <a:pPr marL="0" indent="0" algn="just" eaLnBrk="1" hangingPunct="1">
              <a:lnSpc>
                <a:spcPct val="114000"/>
              </a:lnSpc>
              <a:tabLst>
                <a:tab pos="952500" algn="l"/>
                <a:tab pos="1995170" algn="l"/>
              </a:tabLst>
            </a:pPr>
            <a:r>
              <a:rPr lang="zh-CN" altLang="en-US" sz="3200"/>
              <a:t>对于</a:t>
            </a:r>
            <a:r>
              <a:rPr lang="en-US" altLang="zh-CN" sz="3200"/>
              <a:t>n</a:t>
            </a:r>
            <a:r>
              <a:rPr lang="zh-CN" altLang="en-US" sz="3200"/>
              <a:t>个原子</a:t>
            </a:r>
            <a:r>
              <a:rPr lang="en-US" altLang="zh-CN" sz="3200"/>
              <a:t>P</a:t>
            </a:r>
            <a:r>
              <a:rPr lang="en-US" altLang="zh-CN" sz="3200" baseline="-30000"/>
              <a:t>1</a:t>
            </a:r>
            <a:r>
              <a:rPr lang="en-US" altLang="zh-CN" sz="3200"/>
              <a:t>,…,P</a:t>
            </a:r>
            <a:r>
              <a:rPr lang="en-US" altLang="zh-CN" sz="3200" baseline="-30000"/>
              <a:t>n</a:t>
            </a:r>
            <a:r>
              <a:rPr lang="zh-CN" altLang="en-US" sz="3200"/>
              <a:t>而言，其不同的解释共有2</a:t>
            </a:r>
            <a:r>
              <a:rPr lang="en-US" altLang="zh-CN" sz="3200" baseline="30000"/>
              <a:t>n</a:t>
            </a:r>
            <a:r>
              <a:rPr lang="zh-CN" altLang="en-US" sz="3200"/>
              <a:t>个，对于</a:t>
            </a:r>
            <a:r>
              <a:rPr lang="en-US" altLang="zh-CN" sz="3200"/>
              <a:t>P</a:t>
            </a:r>
            <a:r>
              <a:rPr lang="en-US" altLang="zh-CN" sz="3200" baseline="-30000"/>
              <a:t>1</a:t>
            </a:r>
            <a:r>
              <a:rPr lang="en-US" altLang="zh-CN" sz="3200"/>
              <a:t>,…,P</a:t>
            </a:r>
            <a:r>
              <a:rPr lang="en-US" altLang="zh-CN" sz="3200" baseline="-30000"/>
              <a:t>n</a:t>
            </a:r>
            <a:r>
              <a:rPr lang="zh-CN" altLang="en-US" sz="3200"/>
              <a:t>的任一个极小项</a:t>
            </a:r>
            <a:r>
              <a:rPr lang="en-US" altLang="zh-CN" sz="3200"/>
              <a:t>m，2</a:t>
            </a:r>
            <a:r>
              <a:rPr lang="en-US" altLang="zh-CN" sz="3200" baseline="30000"/>
              <a:t>n</a:t>
            </a:r>
            <a:r>
              <a:rPr lang="zh-CN" altLang="en-US" sz="3200"/>
              <a:t>个解释中，</a:t>
            </a:r>
            <a:r>
              <a:rPr lang="zh-CN" altLang="en-US" sz="3200">
                <a:solidFill>
                  <a:srgbClr val="FFC000"/>
                </a:solidFill>
              </a:rPr>
              <a:t>有且只有一个解释使</a:t>
            </a:r>
            <a:r>
              <a:rPr lang="en-US" altLang="zh-CN" sz="3200">
                <a:solidFill>
                  <a:srgbClr val="FFC000"/>
                </a:solidFill>
              </a:rPr>
              <a:t>m</a:t>
            </a:r>
            <a:r>
              <a:rPr lang="zh-CN" altLang="en-US" sz="3200">
                <a:solidFill>
                  <a:srgbClr val="FFC000"/>
                </a:solidFill>
              </a:rPr>
              <a:t>取1值</a:t>
            </a:r>
            <a:r>
              <a:rPr lang="zh-CN" altLang="en-US" sz="3200"/>
              <a:t>。</a:t>
            </a:r>
            <a:endParaRPr lang="zh-CN" altLang="en-US" sz="3200"/>
          </a:p>
          <a:p>
            <a:pPr marL="0" indent="0" algn="just" eaLnBrk="1" hangingPunct="1">
              <a:lnSpc>
                <a:spcPct val="114000"/>
              </a:lnSpc>
              <a:tabLst>
                <a:tab pos="952500" algn="l"/>
                <a:tab pos="1995170" algn="l"/>
              </a:tabLst>
            </a:pPr>
            <a:r>
              <a:rPr lang="zh-CN" altLang="en-US" sz="3200"/>
              <a:t>证明：任取一个极小项，按照如下方法构造其解释：对原子</a:t>
            </a:r>
            <a:r>
              <a:rPr lang="en-US" altLang="zh-CN" sz="3200"/>
              <a:t>P</a:t>
            </a:r>
            <a:r>
              <a:rPr lang="en-US" altLang="zh-CN" sz="3200" baseline="-25000"/>
              <a:t>i</a:t>
            </a:r>
            <a:r>
              <a:rPr lang="zh-CN" altLang="en-US" sz="3200"/>
              <a:t> </a:t>
            </a:r>
            <a:r>
              <a:rPr lang="en-US" altLang="zh-CN" sz="3200"/>
              <a:t>(1</a:t>
            </a:r>
            <a:r>
              <a:rPr lang="en-US" altLang="en-US" sz="3200"/>
              <a:t>≤</a:t>
            </a:r>
            <a:r>
              <a:rPr lang="en-US" altLang="zh-CN" sz="3200"/>
              <a:t>i</a:t>
            </a:r>
            <a:r>
              <a:rPr lang="en-US" altLang="en-US" sz="3200"/>
              <a:t>≤</a:t>
            </a:r>
            <a:r>
              <a:rPr lang="en-US" altLang="zh-CN" sz="3200"/>
              <a:t>n)</a:t>
            </a:r>
            <a:r>
              <a:rPr lang="zh-CN" altLang="en-US" sz="3200"/>
              <a:t>，如果</a:t>
            </a:r>
            <a:r>
              <a:rPr lang="en-US" altLang="zh-CN" sz="3200"/>
              <a:t>P</a:t>
            </a:r>
            <a:r>
              <a:rPr lang="en-US" altLang="zh-CN" sz="3200" baseline="-25000"/>
              <a:t>i</a:t>
            </a:r>
            <a:r>
              <a:rPr lang="zh-CN" altLang="en-US" sz="3200"/>
              <a:t>出现在该极小项中，</a:t>
            </a:r>
            <a:r>
              <a:rPr lang="en-US" altLang="zh-CN" sz="3200"/>
              <a:t>P</a:t>
            </a:r>
            <a:r>
              <a:rPr lang="en-US" altLang="zh-CN" sz="3200" baseline="-25000"/>
              <a:t>i</a:t>
            </a:r>
            <a:r>
              <a:rPr lang="zh-CN" altLang="en-US" sz="3200"/>
              <a:t>指定为</a:t>
            </a:r>
            <a:r>
              <a:rPr lang="en-US" altLang="zh-CN" sz="3200"/>
              <a:t>1</a:t>
            </a:r>
            <a:r>
              <a:rPr lang="zh-CN" altLang="en-US" sz="3200"/>
              <a:t>；如果</a:t>
            </a:r>
            <a:r>
              <a:rPr lang="en-US" altLang="zh-CN" sz="3200"/>
              <a:t>P</a:t>
            </a:r>
            <a:r>
              <a:rPr lang="en-US" altLang="zh-CN" sz="3200" baseline="-25000"/>
              <a:t>i</a:t>
            </a:r>
            <a:r>
              <a:rPr lang="zh-CN" altLang="en-US" sz="3200"/>
              <a:t>的否定出现在该极小项中，</a:t>
            </a:r>
            <a:r>
              <a:rPr lang="en-US" altLang="zh-CN" sz="3200"/>
              <a:t>P</a:t>
            </a:r>
            <a:r>
              <a:rPr lang="en-US" altLang="zh-CN" sz="3200" baseline="-25000"/>
              <a:t>i</a:t>
            </a:r>
            <a:r>
              <a:rPr lang="zh-CN" altLang="en-US" sz="3200"/>
              <a:t>指定为</a:t>
            </a:r>
            <a:r>
              <a:rPr lang="en-US" altLang="zh-CN" sz="3200"/>
              <a:t>0</a:t>
            </a:r>
            <a:r>
              <a:rPr lang="zh-CN" altLang="en-US" sz="3200"/>
              <a:t>。则构造出来的解释使该极小项取</a:t>
            </a:r>
            <a:r>
              <a:rPr lang="en-US" altLang="zh-CN" sz="3200"/>
              <a:t>1</a:t>
            </a:r>
            <a:r>
              <a:rPr lang="zh-CN" altLang="en-US" sz="3200"/>
              <a:t>值</a:t>
            </a:r>
            <a:r>
              <a:rPr lang="en-US" altLang="zh-CN" sz="3200"/>
              <a:t>, </a:t>
            </a:r>
            <a:r>
              <a:rPr lang="zh-CN" altLang="en-US" sz="3200"/>
              <a:t>而且只能构造出来一个这样的解释。</a:t>
            </a:r>
            <a:endParaRPr lang="zh-CN" altLang="en-US" sz="3200"/>
          </a:p>
        </p:txBody>
      </p:sp>
      <p:sp>
        <p:nvSpPr>
          <p:cNvPr id="203778" name="Rectangle 6"/>
          <p:cNvSpPr>
            <a:spLocks noGrp="1" noChangeArrowheads="1"/>
          </p:cNvSpPr>
          <p:nvPr>
            <p:ph type="title"/>
          </p:nvPr>
        </p:nvSpPr>
        <p:spPr>
          <a:xfrm>
            <a:off x="152400" y="131763"/>
            <a:ext cx="8740775" cy="647700"/>
          </a:xfrm>
          <a:noFill/>
        </p:spPr>
        <p:txBody>
          <a:bodyPr/>
          <a:lstStyle/>
          <a:p>
            <a:pPr eaLnBrk="1" hangingPunct="1"/>
            <a:r>
              <a:rPr lang="zh-CN" altLang="en-US" sz="3600" b="1"/>
              <a:t>极小项与解释的</a:t>
            </a:r>
            <a:r>
              <a:rPr lang="en-US" altLang="zh-CN" sz="3600" b="1">
                <a:latin typeface="Times New Roman" panose="02020603050405020304" pitchFamily="18" charset="0"/>
              </a:rPr>
              <a:t>1-1</a:t>
            </a:r>
            <a:r>
              <a:rPr lang="zh-CN" altLang="en-US" sz="3600" b="1"/>
              <a:t>对应关系</a:t>
            </a:r>
            <a:endParaRPr lang="zh-CN" altLang="en-US" sz="3600" b="1"/>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2">
                                            <p:txEl>
                                              <p:pRg st="1" end="1"/>
                                            </p:txEl>
                                          </p:spTgt>
                                        </p:tgtEl>
                                        <p:attrNameLst>
                                          <p:attrName>style.visibility</p:attrName>
                                        </p:attrNameLst>
                                      </p:cBhvr>
                                      <p:to>
                                        <p:strVal val="visible"/>
                                      </p:to>
                                    </p:set>
                                    <p:anim calcmode="lin" valueType="num">
                                      <p:cBhvr additive="base">
                                        <p:cTn id="7" dur="500" fill="hold"/>
                                        <p:tgtEl>
                                          <p:spTgt spid="1280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5" name="Rectangle 2"/>
          <p:cNvSpPr>
            <a:spLocks noGrp="1" noChangeArrowheads="1"/>
          </p:cNvSpPr>
          <p:nvPr>
            <p:ph type="body" idx="1"/>
          </p:nvPr>
        </p:nvSpPr>
        <p:spPr>
          <a:xfrm>
            <a:off x="323850" y="1484313"/>
            <a:ext cx="8351838" cy="4752975"/>
          </a:xfrm>
        </p:spPr>
        <p:txBody>
          <a:bodyPr/>
          <a:lstStyle/>
          <a:p>
            <a:pPr marL="0" indent="0" algn="just" eaLnBrk="1" hangingPunct="1">
              <a:lnSpc>
                <a:spcPct val="125000"/>
              </a:lnSpc>
              <a:tabLst>
                <a:tab pos="952500" algn="l"/>
                <a:tab pos="1995170" algn="l"/>
              </a:tabLst>
            </a:pPr>
            <a:r>
              <a:rPr lang="zh-CN" altLang="en-US" sz="3300"/>
              <a:t>例如，对</a:t>
            </a:r>
            <a:r>
              <a:rPr lang="en-US" altLang="zh-CN" sz="3300"/>
              <a:t>P，Q，R</a:t>
            </a:r>
            <a:r>
              <a:rPr lang="zh-CN" altLang="en-US" sz="3300"/>
              <a:t>而言，</a:t>
            </a:r>
            <a:r>
              <a:rPr lang="zh-CN" altLang="en-US" sz="3300">
                <a:sym typeface="Symbol" panose="05050102010706020507" pitchFamily="2" charset="2"/>
              </a:rPr>
              <a:t></a:t>
            </a:r>
            <a:r>
              <a:rPr lang="en-US" altLang="zh-CN" sz="3300"/>
              <a:t>P</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R</a:t>
            </a:r>
            <a:r>
              <a:rPr lang="zh-CN" altLang="en-US" sz="3300"/>
              <a:t>是极小项，解释{</a:t>
            </a:r>
            <a:r>
              <a:rPr lang="zh-CN" altLang="en-US" sz="3300">
                <a:sym typeface="Symbol" panose="05050102010706020507" pitchFamily="2" charset="2"/>
              </a:rPr>
              <a:t></a:t>
            </a:r>
            <a:r>
              <a:rPr lang="en-US" altLang="zh-CN" sz="3300"/>
              <a:t>P，Q，</a:t>
            </a:r>
            <a:r>
              <a:rPr lang="en-US" altLang="zh-CN" sz="3300">
                <a:sym typeface="Symbol" panose="05050102010706020507" pitchFamily="2" charset="2"/>
              </a:rPr>
              <a:t></a:t>
            </a:r>
            <a:r>
              <a:rPr lang="en-US" altLang="zh-CN" sz="3300"/>
              <a:t>R}</a:t>
            </a:r>
            <a:r>
              <a:rPr lang="zh-CN" altLang="en-US" sz="3300"/>
              <a:t>使该极小项取1值，其他解释都使该极小项取0值</a:t>
            </a:r>
            <a:r>
              <a:rPr lang="zh-CN" altLang="en-US"/>
              <a:t>。</a:t>
            </a:r>
            <a:endParaRPr lang="zh-CN" altLang="en-US"/>
          </a:p>
        </p:txBody>
      </p:sp>
      <p:sp>
        <p:nvSpPr>
          <p:cNvPr id="205826" name="Rectangle 3"/>
          <p:cNvSpPr>
            <a:spLocks noGrp="1" noChangeArrowheads="1"/>
          </p:cNvSpPr>
          <p:nvPr>
            <p:ph type="title"/>
          </p:nvPr>
        </p:nvSpPr>
        <p:spPr>
          <a:xfrm>
            <a:off x="152400" y="363538"/>
            <a:ext cx="8740775" cy="706437"/>
          </a:xfrm>
          <a:noFill/>
        </p:spPr>
        <p:txBody>
          <a:bodyPr/>
          <a:lstStyle/>
          <a:p>
            <a:pPr eaLnBrk="1" hangingPunct="1"/>
            <a:r>
              <a:rPr lang="zh-CN" altLang="en-US" sz="4000" b="1"/>
              <a:t>极小项与解释的</a:t>
            </a:r>
            <a:r>
              <a:rPr lang="en-US" altLang="zh-CN" sz="4000" b="1">
                <a:latin typeface="Times New Roman" panose="02020603050405020304" pitchFamily="18" charset="0"/>
              </a:rPr>
              <a:t>1-1</a:t>
            </a:r>
            <a:r>
              <a:rPr lang="zh-CN" altLang="en-US" sz="4000" b="1"/>
              <a:t>对应关系</a:t>
            </a:r>
            <a:endParaRPr lang="zh-CN" altLang="en-US" sz="4000" b="1"/>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a:xfrm>
            <a:off x="152400" y="393700"/>
            <a:ext cx="8740775" cy="647700"/>
          </a:xfrm>
        </p:spPr>
        <p:txBody>
          <a:bodyPr/>
          <a:lstStyle/>
          <a:p>
            <a:pPr eaLnBrk="1" hangingPunct="1"/>
            <a:r>
              <a:rPr lang="zh-CN" altLang="en-US" sz="3600" b="1"/>
              <a:t>解释与</a:t>
            </a:r>
            <a:r>
              <a:rPr lang="en-US" altLang="zh-CN" sz="3600" b="1">
                <a:latin typeface="Times New Roman" panose="02020603050405020304" pitchFamily="18" charset="0"/>
              </a:rPr>
              <a:t>n</a:t>
            </a:r>
            <a:r>
              <a:rPr lang="zh-CN" altLang="en-US" sz="3600" b="1">
                <a:latin typeface="Times New Roman" panose="02020603050405020304" pitchFamily="18" charset="0"/>
              </a:rPr>
              <a:t>位</a:t>
            </a:r>
            <a:r>
              <a:rPr lang="zh-CN" altLang="en-US" sz="3600" b="1"/>
              <a:t>二进制数</a:t>
            </a:r>
            <a:r>
              <a:rPr lang="zh-CN" altLang="en-US" sz="3600" b="1">
                <a:latin typeface="Times New Roman" panose="02020603050405020304" pitchFamily="18" charset="0"/>
              </a:rPr>
              <a:t>的</a:t>
            </a:r>
            <a:r>
              <a:rPr lang="en-US" altLang="zh-CN" sz="3600" b="1">
                <a:latin typeface="Times New Roman" panose="02020603050405020304" pitchFamily="18" charset="0"/>
              </a:rPr>
              <a:t>1-1</a:t>
            </a:r>
            <a:r>
              <a:rPr lang="zh-CN" altLang="en-US" sz="3600" b="1"/>
              <a:t>对应关系</a:t>
            </a:r>
            <a:endParaRPr lang="zh-CN" altLang="en-US" sz="3600" b="1"/>
          </a:p>
        </p:txBody>
      </p:sp>
      <p:sp>
        <p:nvSpPr>
          <p:cNvPr id="207874" name="Rectangle 3"/>
          <p:cNvSpPr>
            <a:spLocks noGrp="1" noChangeArrowheads="1"/>
          </p:cNvSpPr>
          <p:nvPr>
            <p:ph type="body" idx="1"/>
          </p:nvPr>
        </p:nvSpPr>
        <p:spPr>
          <a:xfrm>
            <a:off x="323850" y="1524000"/>
            <a:ext cx="8351838" cy="4572000"/>
          </a:xfrm>
        </p:spPr>
        <p:txBody>
          <a:bodyPr/>
          <a:lstStyle/>
          <a:p>
            <a:pPr algn="just" eaLnBrk="1" hangingPunct="1">
              <a:lnSpc>
                <a:spcPct val="125000"/>
              </a:lnSpc>
            </a:pPr>
            <a:r>
              <a:rPr lang="zh-CN" altLang="en-US" sz="3300"/>
              <a:t>如果将真值1，0看做是数，则每一个解释对应一个</a:t>
            </a:r>
            <a:r>
              <a:rPr lang="en-US" altLang="zh-CN" sz="3300"/>
              <a:t>n</a:t>
            </a:r>
            <a:r>
              <a:rPr lang="zh-CN" altLang="en-US" sz="3300"/>
              <a:t>位二进制数。</a:t>
            </a:r>
            <a:endParaRPr lang="zh-CN" altLang="en-US" sz="3300"/>
          </a:p>
          <a:p>
            <a:pPr eaLnBrk="1" hangingPunct="1">
              <a:lnSpc>
                <a:spcPct val="125000"/>
              </a:lnSpc>
            </a:pPr>
            <a:r>
              <a:rPr lang="zh-CN" altLang="en-US" sz="3300">
                <a:latin typeface="宋体" panose="02010600030101010101" pitchFamily="2" charset="-122"/>
              </a:rPr>
              <a:t>假设使极小项</a:t>
            </a:r>
            <a:r>
              <a:rPr lang="en-US" altLang="zh-CN" sz="3300"/>
              <a:t>m</a:t>
            </a:r>
            <a:r>
              <a:rPr lang="zh-CN" altLang="en-US" sz="3300">
                <a:latin typeface="宋体" panose="02010600030101010101" pitchFamily="2" charset="-122"/>
              </a:rPr>
              <a:t>取</a:t>
            </a:r>
            <a:r>
              <a:rPr lang="zh-CN" altLang="en-US" sz="3300"/>
              <a:t>1</a:t>
            </a:r>
            <a:r>
              <a:rPr lang="zh-CN" altLang="en-US" sz="3300">
                <a:latin typeface="宋体" panose="02010600030101010101" pitchFamily="2" charset="-122"/>
              </a:rPr>
              <a:t>值的解释对应的二进制数转换成十进制数为</a:t>
            </a:r>
            <a:r>
              <a:rPr lang="en-US" altLang="zh-CN" sz="3300"/>
              <a:t>i</a:t>
            </a:r>
            <a:r>
              <a:rPr lang="en-US" altLang="zh-CN" sz="3300">
                <a:latin typeface="宋体" panose="02010600030101010101" pitchFamily="2" charset="-122"/>
              </a:rPr>
              <a:t>，</a:t>
            </a:r>
            <a:r>
              <a:rPr lang="zh-CN" altLang="en-US" sz="3300">
                <a:latin typeface="宋体" panose="02010600030101010101" pitchFamily="2" charset="-122"/>
              </a:rPr>
              <a:t>今后将</a:t>
            </a:r>
            <a:r>
              <a:rPr lang="en-US" altLang="zh-CN" sz="3300"/>
              <a:t>m</a:t>
            </a:r>
            <a:r>
              <a:rPr lang="zh-CN" altLang="en-US" sz="3300">
                <a:latin typeface="宋体" panose="02010600030101010101" pitchFamily="2" charset="-122"/>
              </a:rPr>
              <a:t>记为</a:t>
            </a:r>
            <a:r>
              <a:rPr lang="en-US" altLang="zh-CN" sz="3300">
                <a:solidFill>
                  <a:srgbClr val="FFFF00"/>
                </a:solidFill>
              </a:rPr>
              <a:t>m</a:t>
            </a:r>
            <a:r>
              <a:rPr lang="en-US" altLang="zh-CN" sz="3300" baseline="-30000">
                <a:solidFill>
                  <a:srgbClr val="FFFF00"/>
                </a:solidFill>
              </a:rPr>
              <a:t>i</a:t>
            </a:r>
            <a:r>
              <a:rPr lang="en-US" altLang="zh-CN" sz="3300">
                <a:latin typeface="宋体" panose="02010600030101010101" pitchFamily="2" charset="-122"/>
              </a:rPr>
              <a:t>。</a:t>
            </a:r>
            <a:endParaRPr lang="zh-CN" altLang="en-US" sz="3300">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a:xfrm>
            <a:off x="76200" y="303213"/>
            <a:ext cx="9067800" cy="823912"/>
          </a:xfrm>
        </p:spPr>
        <p:txBody>
          <a:bodyPr/>
          <a:lstStyle/>
          <a:p>
            <a:pPr eaLnBrk="1" hangingPunct="1"/>
            <a:r>
              <a:rPr lang="zh-CN" altLang="en-US" b="1">
                <a:latin typeface="宋体" panose="02010600030101010101" pitchFamily="2" charset="-122"/>
              </a:rPr>
              <a:t>例</a:t>
            </a:r>
            <a:r>
              <a:rPr lang="zh-CN" altLang="en-US" b="1">
                <a:latin typeface="Times New Roman" panose="02020603050405020304" pitchFamily="18" charset="0"/>
              </a:rPr>
              <a:t>:</a:t>
            </a:r>
            <a:endParaRPr lang="zh-CN" altLang="en-US" b="1">
              <a:latin typeface="Times New Roman" panose="02020603050405020304" pitchFamily="18" charset="0"/>
            </a:endParaRPr>
          </a:p>
        </p:txBody>
      </p:sp>
      <p:sp>
        <p:nvSpPr>
          <p:cNvPr id="109571" name="Rectangle 3"/>
          <p:cNvSpPr>
            <a:spLocks noGrp="1" noChangeArrowheads="1"/>
          </p:cNvSpPr>
          <p:nvPr>
            <p:ph type="body" idx="1"/>
          </p:nvPr>
        </p:nvSpPr>
        <p:spPr>
          <a:xfrm>
            <a:off x="539750" y="1143000"/>
            <a:ext cx="8064500" cy="3429000"/>
          </a:xfrm>
        </p:spPr>
        <p:txBody>
          <a:bodyPr/>
          <a:lstStyle/>
          <a:p>
            <a:pPr marL="0" indent="0" eaLnBrk="1" hangingPunct="1">
              <a:lnSpc>
                <a:spcPct val="125000"/>
              </a:lnSpc>
              <a:tabLst>
                <a:tab pos="952500" algn="l"/>
                <a:tab pos="1995170" algn="l"/>
              </a:tabLst>
            </a:pPr>
            <a:r>
              <a:rPr lang="zh-CN" altLang="en-US" sz="3300">
                <a:latin typeface="宋体" panose="02010600030101010101" pitchFamily="2" charset="-122"/>
              </a:rPr>
              <a:t>对</a:t>
            </a:r>
            <a:r>
              <a:rPr lang="en-US" altLang="zh-CN" sz="3300"/>
              <a:t>P</a:t>
            </a:r>
            <a:r>
              <a:rPr lang="en-US" altLang="zh-CN" sz="3300">
                <a:latin typeface="宋体" panose="02010600030101010101" pitchFamily="2" charset="-122"/>
              </a:rPr>
              <a:t>，</a:t>
            </a:r>
            <a:r>
              <a:rPr lang="en-US" altLang="zh-CN" sz="3300"/>
              <a:t>Q</a:t>
            </a:r>
            <a:r>
              <a:rPr lang="en-US" altLang="zh-CN" sz="3300">
                <a:latin typeface="宋体" panose="02010600030101010101" pitchFamily="2" charset="-122"/>
              </a:rPr>
              <a:t>，</a:t>
            </a:r>
            <a:r>
              <a:rPr lang="en-US" altLang="zh-CN" sz="3300"/>
              <a:t>R</a:t>
            </a:r>
            <a:r>
              <a:rPr lang="zh-CN" altLang="en-US" sz="3300">
                <a:latin typeface="宋体" panose="02010600030101010101" pitchFamily="2" charset="-122"/>
              </a:rPr>
              <a:t>而言，</a:t>
            </a:r>
            <a:r>
              <a:rPr lang="zh-CN" altLang="en-US" sz="3300">
                <a:sym typeface="Symbol" panose="05050102010706020507" pitchFamily="2" charset="2"/>
              </a:rPr>
              <a:t></a:t>
            </a:r>
            <a:r>
              <a:rPr lang="en-US" altLang="zh-CN" sz="3300"/>
              <a:t>P</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R</a:t>
            </a:r>
            <a:r>
              <a:rPr lang="zh-CN" altLang="en-US" sz="3300">
                <a:latin typeface="宋体" panose="02010600030101010101" pitchFamily="2" charset="-122"/>
              </a:rPr>
              <a:t>是极小项，解释</a:t>
            </a:r>
            <a:r>
              <a:rPr lang="zh-CN" altLang="en-US" sz="3300"/>
              <a:t>(0</a:t>
            </a:r>
            <a:r>
              <a:rPr lang="zh-CN" altLang="en-US" sz="3300">
                <a:latin typeface="宋体" panose="02010600030101010101" pitchFamily="2" charset="-122"/>
              </a:rPr>
              <a:t>，</a:t>
            </a:r>
            <a:r>
              <a:rPr lang="zh-CN" altLang="en-US" sz="3300"/>
              <a:t>1</a:t>
            </a:r>
            <a:r>
              <a:rPr lang="zh-CN" altLang="en-US" sz="3300">
                <a:latin typeface="宋体" panose="02010600030101010101" pitchFamily="2" charset="-122"/>
              </a:rPr>
              <a:t>，</a:t>
            </a:r>
            <a:r>
              <a:rPr lang="zh-CN" altLang="en-US" sz="3300"/>
              <a:t>0)</a:t>
            </a:r>
            <a:r>
              <a:rPr lang="zh-CN" altLang="en-US" sz="3300">
                <a:latin typeface="宋体" panose="02010600030101010101" pitchFamily="2" charset="-122"/>
              </a:rPr>
              <a:t>使该极小项取</a:t>
            </a:r>
            <a:r>
              <a:rPr lang="zh-CN" altLang="en-US" sz="3300"/>
              <a:t>1</a:t>
            </a:r>
            <a:r>
              <a:rPr lang="zh-CN" altLang="en-US" sz="3300">
                <a:latin typeface="宋体" panose="02010600030101010101" pitchFamily="2" charset="-122"/>
              </a:rPr>
              <a:t>值，解释</a:t>
            </a:r>
            <a:r>
              <a:rPr lang="zh-CN" altLang="en-US" sz="3300"/>
              <a:t>(0</a:t>
            </a:r>
            <a:r>
              <a:rPr lang="zh-CN" altLang="en-US" sz="3300">
                <a:latin typeface="宋体" panose="02010600030101010101" pitchFamily="2" charset="-122"/>
              </a:rPr>
              <a:t>，</a:t>
            </a:r>
            <a:r>
              <a:rPr lang="zh-CN" altLang="en-US" sz="3300"/>
              <a:t>1</a:t>
            </a:r>
            <a:r>
              <a:rPr lang="zh-CN" altLang="en-US" sz="3300">
                <a:latin typeface="宋体" panose="02010600030101010101" pitchFamily="2" charset="-122"/>
              </a:rPr>
              <a:t>，</a:t>
            </a:r>
            <a:r>
              <a:rPr lang="zh-CN" altLang="en-US" sz="3300"/>
              <a:t>0)</a:t>
            </a:r>
            <a:r>
              <a:rPr lang="zh-CN" altLang="en-US" sz="3300">
                <a:latin typeface="宋体" panose="02010600030101010101" pitchFamily="2" charset="-122"/>
              </a:rPr>
              <a:t>对应的二进制数是</a:t>
            </a:r>
            <a:r>
              <a:rPr lang="en-US" altLang="zh-CN" sz="3300"/>
              <a:t>010</a:t>
            </a:r>
            <a:r>
              <a:rPr lang="zh-CN" altLang="en-US" sz="3300">
                <a:latin typeface="宋体" panose="02010600030101010101" pitchFamily="2" charset="-122"/>
              </a:rPr>
              <a:t>，转化成十进制数为</a:t>
            </a:r>
            <a:r>
              <a:rPr lang="en-US" altLang="zh-CN" sz="3300"/>
              <a:t>2</a:t>
            </a:r>
            <a:r>
              <a:rPr lang="zh-CN" altLang="en-US" sz="3300">
                <a:latin typeface="宋体" panose="02010600030101010101" pitchFamily="2" charset="-122"/>
              </a:rPr>
              <a:t>，于是</a:t>
            </a:r>
            <a:r>
              <a:rPr lang="zh-CN" altLang="en-US" sz="3300">
                <a:sym typeface="Symbol" panose="05050102010706020507" pitchFamily="2" charset="2"/>
              </a:rPr>
              <a:t></a:t>
            </a:r>
            <a:r>
              <a:rPr lang="en-US" altLang="zh-CN" sz="3300"/>
              <a:t>P</a:t>
            </a:r>
            <a:r>
              <a:rPr lang="en-US" altLang="zh-CN" sz="3300">
                <a:sym typeface="Symbol" panose="05050102010706020507" pitchFamily="2" charset="2"/>
              </a:rPr>
              <a:t></a:t>
            </a:r>
            <a:r>
              <a:rPr lang="en-US" altLang="zh-CN" sz="3300"/>
              <a:t>Q</a:t>
            </a:r>
            <a:r>
              <a:rPr lang="en-US" altLang="zh-CN" sz="3300">
                <a:sym typeface="Symbol" panose="05050102010706020507" pitchFamily="2" charset="2"/>
              </a:rPr>
              <a:t></a:t>
            </a:r>
            <a:r>
              <a:rPr lang="en-US" altLang="zh-CN" sz="3300"/>
              <a:t>R</a:t>
            </a:r>
            <a:r>
              <a:rPr lang="zh-CN" altLang="en-US" sz="3300">
                <a:latin typeface="宋体" panose="02010600030101010101" pitchFamily="2" charset="-122"/>
              </a:rPr>
              <a:t>记为</a:t>
            </a:r>
            <a:r>
              <a:rPr lang="en-US" altLang="zh-CN" sz="3300"/>
              <a:t>m</a:t>
            </a:r>
            <a:r>
              <a:rPr lang="en-US" altLang="zh-CN" sz="3300" baseline="-30000"/>
              <a:t>2</a:t>
            </a:r>
            <a:r>
              <a:rPr lang="en-US" altLang="zh-CN" sz="3300">
                <a:latin typeface="宋体" panose="02010600030101010101" pitchFamily="2" charset="-122"/>
              </a:rPr>
              <a:t>。</a:t>
            </a:r>
            <a:r>
              <a:rPr lang="en-US" altLang="zh-CN" sz="3300"/>
              <a:t> </a:t>
            </a:r>
            <a:endParaRPr lang="en-US" altLang="zh-CN" sz="3300"/>
          </a:p>
          <a:p>
            <a:pPr marL="0" indent="0" eaLnBrk="1" hangingPunct="1">
              <a:lnSpc>
                <a:spcPct val="125000"/>
              </a:lnSpc>
              <a:tabLst>
                <a:tab pos="952500" algn="l"/>
                <a:tab pos="1995170" algn="l"/>
              </a:tabLst>
            </a:pPr>
            <a:r>
              <a:rPr lang="zh-CN" altLang="en-US" sz="3300">
                <a:latin typeface="宋体" panose="02010600030101010101" pitchFamily="2" charset="-122"/>
              </a:rPr>
              <a:t>对</a:t>
            </a:r>
            <a:r>
              <a:rPr lang="en-US" altLang="zh-CN" sz="3300"/>
              <a:t>P</a:t>
            </a:r>
            <a:r>
              <a:rPr lang="en-US" altLang="zh-CN" sz="3300">
                <a:latin typeface="宋体" panose="02010600030101010101" pitchFamily="2" charset="-122"/>
              </a:rPr>
              <a:t>，</a:t>
            </a:r>
            <a:r>
              <a:rPr lang="en-US" altLang="zh-CN" sz="3300"/>
              <a:t>Q</a:t>
            </a:r>
            <a:r>
              <a:rPr lang="en-US" altLang="zh-CN" sz="3300">
                <a:latin typeface="宋体" panose="02010600030101010101" pitchFamily="2" charset="-122"/>
              </a:rPr>
              <a:t>，</a:t>
            </a:r>
            <a:r>
              <a:rPr lang="en-US" altLang="zh-CN" sz="3300"/>
              <a:t>R</a:t>
            </a:r>
            <a:r>
              <a:rPr lang="zh-CN" altLang="en-US" sz="3300">
                <a:latin typeface="宋体" panose="02010600030101010101" pitchFamily="2" charset="-122"/>
              </a:rPr>
              <a:t>而言，</a:t>
            </a:r>
            <a:r>
              <a:rPr lang="zh-CN" altLang="en-US" sz="3300"/>
              <a:t>8</a:t>
            </a:r>
            <a:r>
              <a:rPr lang="zh-CN" altLang="en-US" sz="3300">
                <a:latin typeface="宋体" panose="02010600030101010101" pitchFamily="2" charset="-122"/>
              </a:rPr>
              <a:t>个极小项与其对应的解释如下：</a:t>
            </a:r>
            <a:r>
              <a:rPr lang="zh-CN" altLang="en-US" sz="3300"/>
              <a:t> </a:t>
            </a:r>
            <a:endParaRPr lang="zh-CN" altLang="en-US" sz="3300"/>
          </a:p>
        </p:txBody>
      </p:sp>
      <p:sp>
        <p:nvSpPr>
          <p:cNvPr id="2" name="灯片编号占位符 1"/>
          <p:cNvSpPr>
            <a:spLocks noGrp="1"/>
          </p:cNvSpPr>
          <p:nvPr>
            <p:ph type="sldNum" sz="quarter" idx="12"/>
          </p:nvPr>
        </p:nvSpPr>
        <p:spPr/>
        <p:txBody>
          <a:bodyPr/>
          <a:lstStyle/>
          <a:p>
            <a:pPr>
              <a:defRPr/>
            </a:pPr>
            <a:fld id="{9F8ED747-F514-BC43-A064-60E26EAAD2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 calcmode="lin" valueType="num">
                                      <p:cBhvr additive="base">
                                        <p:cTn id="7"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2E2ZjdiMDcyODFiNzgyZWJlOGQyZDVmOWE5ZmZhMjEifQ=="/>
</p:tagLst>
</file>

<file path=ppt/theme/theme1.xml><?xml version="1.0" encoding="utf-8"?>
<a:theme xmlns:a="http://schemas.openxmlformats.org/drawingml/2006/main" name="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Designs\Network Blitz.pot</Template>
  <TotalTime>0</TotalTime>
  <Words>20487</Words>
  <Application>WPS 演示</Application>
  <PresentationFormat>全屏显示(4:3)</PresentationFormat>
  <Paragraphs>2042</Paragraphs>
  <Slides>141</Slides>
  <Notes>74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141</vt:i4>
      </vt:variant>
    </vt:vector>
  </HeadingPairs>
  <TitlesOfParts>
    <vt:vector size="157" baseType="lpstr">
      <vt:lpstr>Arial</vt:lpstr>
      <vt:lpstr>宋体</vt:lpstr>
      <vt:lpstr>Wingdings</vt:lpstr>
      <vt:lpstr>Times New Roman</vt:lpstr>
      <vt:lpstr>Arial Black</vt:lpstr>
      <vt:lpstr>楷体_GB2312</vt:lpstr>
      <vt:lpstr>新宋体</vt:lpstr>
      <vt:lpstr>黑体</vt:lpstr>
      <vt:lpstr>Symbol</vt:lpstr>
      <vt:lpstr>微软雅黑</vt:lpstr>
      <vt:lpstr>Arial Unicode MS</vt:lpstr>
      <vt:lpstr>Network Blitz</vt:lpstr>
      <vt:lpstr>Equation.3</vt:lpstr>
      <vt:lpstr>Equation.3</vt:lpstr>
      <vt:lpstr>Equation.DSMT4</vt:lpstr>
      <vt:lpstr>Equation.DSMT4</vt:lpstr>
      <vt:lpstr>第三章   古典数理逻辑 </vt:lpstr>
      <vt:lpstr>第三章   古典数理逻辑</vt:lpstr>
      <vt:lpstr>3.1.1   命题与公式 </vt:lpstr>
      <vt:lpstr>1 命题 </vt:lpstr>
      <vt:lpstr>下列句子中不是命题的有(     ) </vt:lpstr>
      <vt:lpstr>PowerPoint 演示文稿</vt:lpstr>
      <vt:lpstr>2 逻辑联结词  定义3.1.1  否定</vt:lpstr>
      <vt:lpstr>定义3.1.2  析取</vt:lpstr>
      <vt:lpstr>定义3.1.3  合取</vt:lpstr>
      <vt:lpstr>注意：</vt:lpstr>
      <vt:lpstr>PowerPoint 演示文稿</vt:lpstr>
      <vt:lpstr>定义3.1.4   蕴涵</vt:lpstr>
      <vt:lpstr>PowerPoint 演示文稿</vt:lpstr>
      <vt:lpstr>定义3.1.5   等价</vt:lpstr>
      <vt:lpstr>3、公式 </vt:lpstr>
      <vt:lpstr>定义3.1.7 命题公式</vt:lpstr>
      <vt:lpstr>规定：</vt:lpstr>
      <vt:lpstr>4、解释 </vt:lpstr>
      <vt:lpstr>例 </vt:lpstr>
      <vt:lpstr>定义3.1.9 </vt:lpstr>
      <vt:lpstr> </vt:lpstr>
      <vt:lpstr>PowerPoint 演示文稿</vt:lpstr>
      <vt:lpstr> </vt:lpstr>
      <vt:lpstr>定义3.1.10 </vt:lpstr>
      <vt:lpstr>PowerPoint 演示文稿</vt:lpstr>
      <vt:lpstr>PowerPoint 演示文稿</vt:lpstr>
      <vt:lpstr>PowerPoint 演示文稿</vt:lpstr>
      <vt:lpstr>5、判定问题</vt:lpstr>
      <vt:lpstr>§3.1.2 	命题公式的等价关   系和蕴涵关系 </vt:lpstr>
      <vt:lpstr>1 、公式的等价 </vt:lpstr>
      <vt:lpstr>基本等价式 </vt:lpstr>
      <vt:lpstr>PowerPoint 演示文稿</vt:lpstr>
      <vt:lpstr>证明命题公式恒真或恒假的两个方法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、完备集 定义3.1.12 完备集</vt:lpstr>
      <vt:lpstr>证明 {，} 是完备集</vt:lpstr>
      <vt:lpstr>证明 {， } 是完备集</vt:lpstr>
      <vt:lpstr>证明 {， } 是完备集</vt:lpstr>
      <vt:lpstr>定义3.1.13 与非式</vt:lpstr>
      <vt:lpstr>{}是完备集</vt:lpstr>
      <vt:lpstr>定义3.1.14  或非式</vt:lpstr>
      <vt:lpstr>{}是完备集</vt:lpstr>
      <vt:lpstr>3 、公式的蕴涵 </vt:lpstr>
      <vt:lpstr>PowerPoint 演示文稿</vt:lpstr>
      <vt:lpstr>定义3.1.15  蕴涵</vt:lpstr>
      <vt:lpstr>定义2.3.5  蕴涵</vt:lpstr>
      <vt:lpstr>GH当且仅当GH是恒真的</vt:lpstr>
      <vt:lpstr>是一种部分序关系</vt:lpstr>
      <vt:lpstr>是一种部分序关系</vt:lpstr>
      <vt:lpstr>定义3.1.16  </vt:lpstr>
      <vt:lpstr>定理3.1.1 </vt:lpstr>
      <vt:lpstr>定理3.1.1  如果H1, …, Hm，P共同蕴涵公式Q，则H1, …, Hm共同蕴涵公式PQ。 </vt:lpstr>
      <vt:lpstr>4、演绎 </vt:lpstr>
      <vt:lpstr>例</vt:lpstr>
      <vt:lpstr>5 、演绎方法的可靠性与完备性</vt:lpstr>
      <vt:lpstr>定理3.1.2</vt:lpstr>
      <vt:lpstr>PowerPoint 演示文稿</vt:lpstr>
      <vt:lpstr>PowerPoint 演示文稿</vt:lpstr>
      <vt:lpstr>PowerPoint 演示文稿</vt:lpstr>
      <vt:lpstr>6、演绎定理</vt:lpstr>
      <vt:lpstr>基本蕴涵式 </vt:lpstr>
      <vt:lpstr>基本蕴涵式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 公式蕴涵的证明方法 </vt:lpstr>
      <vt:lpstr>8 、 形式演绎法</vt:lpstr>
      <vt:lpstr>例3.1.1 </vt:lpstr>
      <vt:lpstr>例3.1.1  证明{(PQ)，(PR)，(QS)}SR</vt:lpstr>
      <vt:lpstr>PowerPoint 演示文稿</vt:lpstr>
      <vt:lpstr>例3.1.2 </vt:lpstr>
      <vt:lpstr>例3.1.3 </vt:lpstr>
      <vt:lpstr>PowerPoint 演示文稿</vt:lpstr>
      <vt:lpstr>PowerPoint 演示文稿</vt:lpstr>
      <vt:lpstr>PowerPoint 演示文稿</vt:lpstr>
      <vt:lpstr>§3.1.3  范式 </vt:lpstr>
      <vt:lpstr>范式的引入</vt:lpstr>
      <vt:lpstr>1、  析取范式和合取范式 </vt:lpstr>
      <vt:lpstr>定义3.1.20 析取范式、合取范式</vt:lpstr>
      <vt:lpstr>定理3.1.4 </vt:lpstr>
      <vt:lpstr>PowerPoint 演示文稿</vt:lpstr>
      <vt:lpstr>2 、 主析取范式</vt:lpstr>
      <vt:lpstr>PowerPoint 演示文稿</vt:lpstr>
      <vt:lpstr>极小项与解释的1-1对应关系</vt:lpstr>
      <vt:lpstr>极小项与解释的1-1对应关系</vt:lpstr>
      <vt:lpstr>解释与n位二进制数的1-1对应关系</vt:lpstr>
      <vt:lpstr>例:</vt:lpstr>
      <vt:lpstr>PowerPoint 演示文稿</vt:lpstr>
      <vt:lpstr>PowerPoint 演示文稿</vt:lpstr>
      <vt:lpstr>定义3.1.22主析取范式</vt:lpstr>
      <vt:lpstr>3  主析取范式（存在性）</vt:lpstr>
      <vt:lpstr>PowerPoint 演示文稿</vt:lpstr>
      <vt:lpstr>例</vt:lpstr>
      <vt:lpstr>PowerPoint 演示文稿</vt:lpstr>
      <vt:lpstr>PowerPoint 演示文稿</vt:lpstr>
      <vt:lpstr>真值表法写主析取范式的正确性 </vt:lpstr>
      <vt:lpstr>4 、用范式判断公式的等价性</vt:lpstr>
      <vt:lpstr>5、 主析取范式（唯一性）   </vt:lpstr>
      <vt:lpstr>6 、 用范式判定公式的恒真恒假性</vt:lpstr>
      <vt:lpstr>PowerPoint 演示文稿</vt:lpstr>
      <vt:lpstr>定理3.1.8</vt:lpstr>
      <vt:lpstr>例3.1.4 </vt:lpstr>
      <vt:lpstr>例3.1.5 </vt:lpstr>
      <vt:lpstr>7、  判定公式是否恒真的其它方法 </vt:lpstr>
      <vt:lpstr>PowerPoint 演示文稿</vt:lpstr>
      <vt:lpstr>2.一种判定算法---例3.1.6</vt:lpstr>
      <vt:lpstr>补充:主合取范式 </vt:lpstr>
      <vt:lpstr>补充:主合取范式 </vt:lpstr>
      <vt:lpstr>极小项与极大项性质</vt:lpstr>
      <vt:lpstr>极小项与极大项性质</vt:lpstr>
      <vt:lpstr>PowerPoint 演示文稿</vt:lpstr>
      <vt:lpstr>主合取范式与主析取范式之间的关系</vt:lpstr>
      <vt:lpstr>PowerPoint 演示文稿</vt:lpstr>
      <vt:lpstr>PowerPoint 演示文稿</vt:lpstr>
      <vt:lpstr>PowerPoint 演示文稿</vt:lpstr>
      <vt:lpstr>PowerPoint 演示文稿</vt:lpstr>
      <vt:lpstr>PowerPoint 演示文稿</vt:lpstr>
      <vt:lpstr>PowerPoint 演示文稿</vt:lpstr>
      <vt:lpstr>求主合取范式和主析取范式的方法 </vt:lpstr>
      <vt:lpstr>PowerPoint 演示文稿</vt:lpstr>
      <vt:lpstr>PowerPoint 演示文稿</vt:lpstr>
      <vt:lpstr>PowerPoint 演示文稿</vt:lpstr>
      <vt:lpstr>PowerPoint 演示文稿</vt:lpstr>
      <vt:lpstr>PowerPoint 演示文稿</vt:lpstr>
      <vt:lpstr>PowerPoint 演示文稿</vt:lpstr>
      <vt:lpstr>子句是恒真的当且仅当至少有一个原子及其否定同时在此子句中出现。  </vt:lpstr>
      <vt:lpstr>主合取范式与主析取范式的应用 </vt:lpstr>
      <vt:lpstr>PowerPoint 演示文稿</vt:lpstr>
      <vt:lpstr>PowerPoint 演示文稿</vt:lpstr>
    </vt:vector>
  </TitlesOfParts>
  <Company>jlu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3-古典数理逻辑_1_2014</dc:title>
  <dc:creator/>
  <cp:lastModifiedBy>李炫彬</cp:lastModifiedBy>
  <cp:revision>1302</cp:revision>
  <cp:lastPrinted>2113-01-01T00:00:00Z</cp:lastPrinted>
  <dcterms:created xsi:type="dcterms:W3CDTF">2002-08-19T06:25:00Z</dcterms:created>
  <dcterms:modified xsi:type="dcterms:W3CDTF">2024-05-15T13:54:41Z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C0B3BEEA24AB4E24A01BE80CE3E05091_12</vt:lpwstr>
  </property>
  <property fmtid="{D5CDD505-2E9C-101B-9397-08002B2CF9AE}" pid="3" name="KSOProductBuildVer">
    <vt:lpwstr>2052-12.1.0.16729</vt:lpwstr>
  </property>
</Properties>
</file>