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4600" r:id="rId2"/>
    <p:sldMasterId id="2147484612" r:id="rId3"/>
  </p:sldMasterIdLst>
  <p:notesMasterIdLst>
    <p:notesMasterId r:id="rId118"/>
  </p:notesMasterIdLst>
  <p:handoutMasterIdLst>
    <p:handoutMasterId r:id="rId119"/>
  </p:handoutMasterIdLst>
  <p:sldIdLst>
    <p:sldId id="257" r:id="rId4"/>
    <p:sldId id="259" r:id="rId5"/>
    <p:sldId id="370" r:id="rId6"/>
    <p:sldId id="258" r:id="rId7"/>
    <p:sldId id="332" r:id="rId8"/>
    <p:sldId id="333" r:id="rId9"/>
    <p:sldId id="261" r:id="rId10"/>
    <p:sldId id="262" r:id="rId11"/>
    <p:sldId id="264" r:id="rId12"/>
    <p:sldId id="371" r:id="rId13"/>
    <p:sldId id="265" r:id="rId14"/>
    <p:sldId id="263" r:id="rId15"/>
    <p:sldId id="266" r:id="rId16"/>
    <p:sldId id="267" r:id="rId17"/>
    <p:sldId id="268" r:id="rId18"/>
    <p:sldId id="545" r:id="rId19"/>
    <p:sldId id="546" r:id="rId20"/>
    <p:sldId id="547" r:id="rId21"/>
    <p:sldId id="269" r:id="rId22"/>
    <p:sldId id="270" r:id="rId23"/>
    <p:sldId id="271" r:id="rId24"/>
    <p:sldId id="375" r:id="rId25"/>
    <p:sldId id="391" r:id="rId26"/>
    <p:sldId id="392" r:id="rId27"/>
    <p:sldId id="273" r:id="rId28"/>
    <p:sldId id="335" r:id="rId29"/>
    <p:sldId id="274" r:id="rId30"/>
    <p:sldId id="275" r:id="rId31"/>
    <p:sldId id="276" r:id="rId32"/>
    <p:sldId id="277" r:id="rId33"/>
    <p:sldId id="32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383" r:id="rId45"/>
    <p:sldId id="384" r:id="rId46"/>
    <p:sldId id="385" r:id="rId47"/>
    <p:sldId id="386" r:id="rId48"/>
    <p:sldId id="520" r:id="rId49"/>
    <p:sldId id="521" r:id="rId50"/>
    <p:sldId id="389" r:id="rId51"/>
    <p:sldId id="393" r:id="rId52"/>
    <p:sldId id="390" r:id="rId53"/>
    <p:sldId id="394" r:id="rId54"/>
    <p:sldId id="288" r:id="rId55"/>
    <p:sldId id="395" r:id="rId56"/>
    <p:sldId id="396" r:id="rId57"/>
    <p:sldId id="289" r:id="rId58"/>
    <p:sldId id="290" r:id="rId59"/>
    <p:sldId id="397" r:id="rId60"/>
    <p:sldId id="466" r:id="rId61"/>
    <p:sldId id="398" r:id="rId62"/>
    <p:sldId id="291" r:id="rId63"/>
    <p:sldId id="399" r:id="rId64"/>
    <p:sldId id="292" r:id="rId65"/>
    <p:sldId id="414" r:id="rId66"/>
    <p:sldId id="415" r:id="rId67"/>
    <p:sldId id="416" r:id="rId68"/>
    <p:sldId id="522" r:id="rId69"/>
    <p:sldId id="417" r:id="rId70"/>
    <p:sldId id="438" r:id="rId71"/>
    <p:sldId id="293" r:id="rId72"/>
    <p:sldId id="400" r:id="rId73"/>
    <p:sldId id="355" r:id="rId74"/>
    <p:sldId id="305" r:id="rId75"/>
    <p:sldId id="340" r:id="rId76"/>
    <p:sldId id="306" r:id="rId77"/>
    <p:sldId id="401" r:id="rId78"/>
    <p:sldId id="307" r:id="rId79"/>
    <p:sldId id="528" r:id="rId80"/>
    <p:sldId id="529" r:id="rId81"/>
    <p:sldId id="308" r:id="rId82"/>
    <p:sldId id="366" r:id="rId83"/>
    <p:sldId id="309" r:id="rId84"/>
    <p:sldId id="341" r:id="rId85"/>
    <p:sldId id="588" r:id="rId86"/>
    <p:sldId id="310" r:id="rId87"/>
    <p:sldId id="311" r:id="rId88"/>
    <p:sldId id="312" r:id="rId89"/>
    <p:sldId id="342" r:id="rId90"/>
    <p:sldId id="541" r:id="rId91"/>
    <p:sldId id="542" r:id="rId92"/>
    <p:sldId id="403" r:id="rId93"/>
    <p:sldId id="543" r:id="rId94"/>
    <p:sldId id="544" r:id="rId95"/>
    <p:sldId id="313" r:id="rId96"/>
    <p:sldId id="314" r:id="rId97"/>
    <p:sldId id="315" r:id="rId98"/>
    <p:sldId id="406" r:id="rId99"/>
    <p:sldId id="405" r:id="rId100"/>
    <p:sldId id="316" r:id="rId101"/>
    <p:sldId id="317" r:id="rId102"/>
    <p:sldId id="351" r:id="rId103"/>
    <p:sldId id="318" r:id="rId104"/>
    <p:sldId id="445" r:id="rId105"/>
    <p:sldId id="407" r:id="rId106"/>
    <p:sldId id="350" r:id="rId107"/>
    <p:sldId id="319" r:id="rId108"/>
    <p:sldId id="352" r:id="rId109"/>
    <p:sldId id="320" r:id="rId110"/>
    <p:sldId id="353" r:id="rId111"/>
    <p:sldId id="321" r:id="rId112"/>
    <p:sldId id="322" r:id="rId113"/>
    <p:sldId id="323" r:id="rId114"/>
    <p:sldId id="324" r:id="rId115"/>
    <p:sldId id="326" r:id="rId116"/>
    <p:sldId id="344" r:id="rId1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8" autoAdjust="0"/>
    <p:restoredTop sz="83197" autoAdjust="0"/>
  </p:normalViewPr>
  <p:slideViewPr>
    <p:cSldViewPr>
      <p:cViewPr varScale="1">
        <p:scale>
          <a:sx n="103" d="100"/>
          <a:sy n="103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1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2" Type="http://schemas.openxmlformats.org/officeDocument/2006/relationships/slide" Target="slides/slide4.xml"/><Relationship Id="rId16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9.xml"/><Relationship Id="rId5" Type="http://schemas.openxmlformats.org/officeDocument/2006/relationships/slide" Target="slides/slide9.xml"/><Relationship Id="rId15" Type="http://schemas.openxmlformats.org/officeDocument/2006/relationships/slide" Target="slides/slide29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AB5FE17D-D875-53F4-E8A8-BBA6621DCA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CEE8597F-569E-D430-94F5-ED2AB1290F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45FBD16-3B9A-6C44-ABF9-F7C8E20F211F}" type="datetimeFigureOut">
              <a:rPr lang="zh-CN" altLang="en-US"/>
              <a:pPr>
                <a:defRPr/>
              </a:pPr>
              <a:t>2023/4/4</a:t>
            </a:fld>
            <a:endParaRPr lang="en-US" altLang="zh-CN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C0295ABD-0B8D-3B69-3BE3-7C827E3774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7969CE1D-6CB3-3493-E2A7-811D1FA292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F535A3-8E6F-6344-9256-CF421782A5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8603E88-F6B5-ACEC-1D7C-F16587A66E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75EFB63-1656-EFF2-4D66-E4CA2A3CE0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00147B40-BB4A-FF16-C043-D1FA1D144B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B44E85D-05A4-37FA-7DA1-321AEECE2A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498D120A-2C70-4AA9-317B-DB7813812E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A3B8E265-B820-D1E5-1E29-70714DC4C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6CEF4A-B37C-DB4E-B333-60539DA0E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63A49B88-F58B-22DB-B93F-2071B687B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636865F4-1492-07D9-1672-7CBECF246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这个三段论一定是正确的。因此一定要用恒真的公式表达。而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</a:t>
            </a:r>
            <a:r>
              <a:rPr lang="en-US" altLang="zh-CN">
                <a:latin typeface="Arial" panose="020B0604020202020204" pitchFamily="34" charset="0"/>
              </a:rPr>
              <a:t>Q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zh-CN" altLang="en-US">
                <a:latin typeface="Arial" panose="020B0604020202020204" pitchFamily="34" charset="0"/>
              </a:rPr>
              <a:t>却不是恒真的。那么一定不是自然语言有问题，而是表达方式有问题。即命题逻辑无法准确地表达。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错误在于命题逻辑把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zh-CN" altLang="en-US">
                <a:latin typeface="Arial" panose="020B0604020202020204" pitchFamily="34" charset="0"/>
              </a:rPr>
              <a:t>看成是独立的、与</a:t>
            </a:r>
            <a:r>
              <a:rPr lang="en-US" altLang="zh-CN">
                <a:latin typeface="Arial" panose="020B0604020202020204" pitchFamily="34" charset="0"/>
              </a:rPr>
              <a:t>PQ</a:t>
            </a:r>
            <a:r>
              <a:rPr lang="zh-CN" altLang="en-US">
                <a:latin typeface="Arial" panose="020B0604020202020204" pitchFamily="34" charset="0"/>
              </a:rPr>
              <a:t>无关的命题，实际上是有联系的，不能独立取假。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为了考虑这种联系，要分析命题的内部结构。发现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zh-CN" altLang="en-US">
                <a:latin typeface="Arial" panose="020B0604020202020204" pitchFamily="34" charset="0"/>
              </a:rPr>
              <a:t>似乎是凡人落实到具体个体上，那么就需要考虑具体这个个体。把这个个体看成变量。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含有变量的命题，在变量未知的时候都不是命题。本节课就讨论从这种语句产生命题的方法。</a:t>
            </a:r>
          </a:p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1DE0F87F-CC95-4F59-F924-3EE9EABE8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583AB4-A918-4544-8632-9619E43D229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75654CB3-94C7-F29E-E762-D02F7EAC7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7901C9-C9DA-BE44-A176-90CDF979E15D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EB1C319-93E8-196E-AD5E-EFD6BD5D2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635F0BB-E05F-D79F-5E63-D4DC9CBB6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自由变元没有量词规定其作用域，即相当于没有确定值的变量，不是命题。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4A161EC9-60D0-CAAF-7640-946E2DCD6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14621A-0BA1-1F47-BD3F-E15646D486C5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DD630FD-6AF6-606D-72EF-AB36E7BAA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583D75A-A278-9CC1-0762-5B0655DF9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由于公式是由常量符号，变量符号，函数符号，谓词符号通过逻辑联结词和量词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当然还有括号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连结起来的抽象符号串，所以若不对它们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常量符号，变量符号，函数符号，谓词符号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给以具体解释，则公式是没有实在意思的。所谓给公式以解释，就是将公式中的常量符号指为常量，函数符号指为函数，谓词符号指为谓词。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822262C4-68E9-8BE3-F20B-05A455BD4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0A4FF6-4D80-D94A-A8A1-61F60C779ECF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F228221-1DEC-5A03-536F-7259322B0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2F3651B-315B-0C96-ABD2-47A6D6D3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56C4C706-E451-0B8B-BAE4-8398A9E62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049882-EA61-BA48-8423-6E205ED2F507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647ABE83-A14D-6D88-A005-1607ED2C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D329E7B-2872-BCD0-BCB5-6B7EDC2DD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7A91F655-7120-A411-F35D-62081E71E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BC9DF3-11D8-F04D-BCCE-44CE6B7ED7AD}" type="slidenum">
              <a:rPr lang="en-US" altLang="zh-CN" smtClean="0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AF362969-95CA-5F3E-C3F2-852B7776F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FAAFD29-C763-86DD-CD3F-1FE4F0A2C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D3EE5038-901B-8476-DC4B-DE34C8B8A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FACCBA-5BDF-C049-9095-339155543D07}" type="slidenum">
              <a:rPr lang="en-US" altLang="zh-CN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935EB27D-1C65-F649-877C-613E5477F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FCB6541-D7BD-9779-C581-5D9147091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8CDED95D-8B65-11D6-4410-BFD020502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03B27A-EE60-B84E-A7A0-B20A9054A8C2}" type="slidenum">
              <a:rPr lang="en-US" altLang="zh-CN" smtClean="0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82E5BFE3-3324-53D7-53B7-766D07EF7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0942C11-3ACA-77BE-56BC-1923E7141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A94ECF26-6277-9201-7218-E19D31092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EC61FC-588C-214C-8F61-A77AB3A336AB}" type="slidenum">
              <a:rPr lang="en-US" altLang="zh-CN" smtClean="0"/>
              <a:pPr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5BCE0829-9BD9-2259-EB01-7C4E171F8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585EA1A-2A8F-6D53-E256-B5C620DC6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>
            <a:extLst>
              <a:ext uri="{FF2B5EF4-FFF2-40B4-BE49-F238E27FC236}">
                <a16:creationId xmlns:a16="http://schemas.microsoft.com/office/drawing/2014/main" id="{579FE7A8-35B2-FC72-A84A-51CA14B88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备注占位符 2">
            <a:extLst>
              <a:ext uri="{FF2B5EF4-FFF2-40B4-BE49-F238E27FC236}">
                <a16:creationId xmlns:a16="http://schemas.microsoft.com/office/drawing/2014/main" id="{CE2E55D1-3577-FFAD-1DB4-BE139582B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在命题逻辑中，每个公式都有与之等价的范式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析取范式、合取范式、主析取、主合取等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，是一种统一的表达方式，对于研究公式的恒真、恒假等特点有重要的作用。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在谓词逻辑中，也有范式：前束范式、</a:t>
            </a:r>
            <a:r>
              <a:rPr lang="en-US" altLang="zh-CN" dirty="0" err="1">
                <a:latin typeface="Arial" panose="020B0604020202020204" pitchFamily="34" charset="0"/>
              </a:rPr>
              <a:t>Skolem</a:t>
            </a:r>
            <a:r>
              <a:rPr lang="zh-CN" altLang="en-US" dirty="0">
                <a:latin typeface="Arial" panose="020B0604020202020204" pitchFamily="34" charset="0"/>
              </a:rPr>
              <a:t>范式。其中前束范式与原公式等价，</a:t>
            </a:r>
            <a:r>
              <a:rPr lang="en-US" altLang="zh-CN" dirty="0" err="1">
                <a:latin typeface="Arial" panose="020B0604020202020204" pitchFamily="34" charset="0"/>
              </a:rPr>
              <a:t>Skolem</a:t>
            </a:r>
            <a:r>
              <a:rPr lang="zh-CN" altLang="en-US" dirty="0">
                <a:latin typeface="Arial" panose="020B0604020202020204" pitchFamily="34" charset="0"/>
              </a:rPr>
              <a:t>范式不是。</a:t>
            </a:r>
          </a:p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48483" name="灯片编号占位符 3">
            <a:extLst>
              <a:ext uri="{FF2B5EF4-FFF2-40B4-BE49-F238E27FC236}">
                <a16:creationId xmlns:a16="http://schemas.microsoft.com/office/drawing/2014/main" id="{FE227EE8-F0F3-EE32-1DBE-2E1FFC067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03A8A7-63BA-4944-9B84-0E08758FC69B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3C71E2A1-3E8D-CA03-8790-3278EAB7E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1A85F3-050F-3541-8F60-3859161C659A}" type="slidenum">
              <a:rPr lang="en-US" altLang="zh-CN" smtClean="0"/>
              <a:pPr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DBBE7803-7112-B57D-D130-B25C1E5D5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1F5575F-2922-3200-3252-B14D908C6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>
            <a:extLst>
              <a:ext uri="{FF2B5EF4-FFF2-40B4-BE49-F238E27FC236}">
                <a16:creationId xmlns:a16="http://schemas.microsoft.com/office/drawing/2014/main" id="{951A5423-7078-D6E6-0857-DB210629D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>
            <a:extLst>
              <a:ext uri="{FF2B5EF4-FFF2-40B4-BE49-F238E27FC236}">
                <a16:creationId xmlns:a16="http://schemas.microsoft.com/office/drawing/2014/main" id="{400334A0-3185-6214-92C1-F1AE4B31C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FF93283C-79BE-CCAB-06F3-265A7AB51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4A0EFB-320F-8A46-BA0B-0D5B5919D52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>
            <a:extLst>
              <a:ext uri="{FF2B5EF4-FFF2-40B4-BE49-F238E27FC236}">
                <a16:creationId xmlns:a16="http://schemas.microsoft.com/office/drawing/2014/main" id="{02AD3A90-99B3-6CBF-12B4-A3E272998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9CB4E1-12E3-A54C-B25D-E64F35B9D31A}" type="slidenum">
              <a:rPr lang="en-US" altLang="zh-CN" smtClean="0"/>
              <a:pPr>
                <a:spcBef>
                  <a:spcPct val="0"/>
                </a:spcBef>
              </a:pPr>
              <a:t>76</a:t>
            </a:fld>
            <a:endParaRPr lang="en-US" altLang="zh-CN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BE93ED79-AD66-D446-76BF-FF2D49994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8A1D4C96-DDA4-78F7-7AEC-8E40DAF05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>
            <a:extLst>
              <a:ext uri="{FF2B5EF4-FFF2-40B4-BE49-F238E27FC236}">
                <a16:creationId xmlns:a16="http://schemas.microsoft.com/office/drawing/2014/main" id="{07E627BF-8FDC-FE42-8F91-26EEF2CD9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BBBFCC-7AEF-374C-95F1-02A79B500D32}" type="slidenum">
              <a:rPr lang="en-US" altLang="zh-CN" smtClean="0"/>
              <a:pPr>
                <a:spcBef>
                  <a:spcPct val="0"/>
                </a:spcBef>
              </a:pPr>
              <a:t>79</a:t>
            </a:fld>
            <a:endParaRPr lang="en-US" altLang="zh-CN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240C5056-7792-2C48-81CA-2E5CC71A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2C88EDA1-B9AD-D088-D5C2-CCA4D03C5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>
            <a:extLst>
              <a:ext uri="{FF2B5EF4-FFF2-40B4-BE49-F238E27FC236}">
                <a16:creationId xmlns:a16="http://schemas.microsoft.com/office/drawing/2014/main" id="{5F30AF54-0789-5B07-F9A7-74FDB1A5C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D5BBC-08F6-A846-A929-D9130B3A9F6B}" type="slidenum">
              <a:rPr lang="en-US" altLang="zh-CN" smtClean="0"/>
              <a:pPr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72BA0DF5-65C4-D870-549C-98A899F1F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2AF3F556-98F7-92B2-28B2-01409057D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>
            <a:extLst>
              <a:ext uri="{FF2B5EF4-FFF2-40B4-BE49-F238E27FC236}">
                <a16:creationId xmlns:a16="http://schemas.microsoft.com/office/drawing/2014/main" id="{E55D134C-67C0-588A-51F0-7A05967AF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B3B49B-07E0-3442-9DFE-E472D811919A}" type="slidenum">
              <a:rPr lang="en-US" altLang="zh-CN" smtClean="0"/>
              <a:pPr>
                <a:spcBef>
                  <a:spcPct val="0"/>
                </a:spcBef>
              </a:pPr>
              <a:t>84</a:t>
            </a:fld>
            <a:endParaRPr lang="en-US" altLang="zh-CN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48F4F5E-AD13-1F63-B65E-C81D0CA8B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3D6F7D41-5F77-2631-6A32-0931EFF83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>
            <a:extLst>
              <a:ext uri="{FF2B5EF4-FFF2-40B4-BE49-F238E27FC236}">
                <a16:creationId xmlns:a16="http://schemas.microsoft.com/office/drawing/2014/main" id="{B3BEBBC7-4A6E-F3CD-7299-0D8078352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309B9-A6EE-5B4F-894E-74003F995E57}" type="slidenum">
              <a:rPr lang="en-US" altLang="zh-CN" smtClean="0"/>
              <a:pPr>
                <a:spcBef>
                  <a:spcPct val="0"/>
                </a:spcBef>
              </a:pPr>
              <a:t>85</a:t>
            </a:fld>
            <a:endParaRPr lang="en-US" altLang="zh-CN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D7F8DFA1-A331-0C06-DCD6-7C725062B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E224E15-C6DA-71A5-EF31-D8CC18F5F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>
            <a:extLst>
              <a:ext uri="{FF2B5EF4-FFF2-40B4-BE49-F238E27FC236}">
                <a16:creationId xmlns:a16="http://schemas.microsoft.com/office/drawing/2014/main" id="{E11BE4B7-96F6-2646-678E-27D92720C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7A89AA-4D25-BC49-8ACC-FB8256303C7E}" type="slidenum">
              <a:rPr lang="en-US" altLang="zh-CN" smtClean="0"/>
              <a:pPr>
                <a:spcBef>
                  <a:spcPct val="0"/>
                </a:spcBef>
              </a:pPr>
              <a:t>86</a:t>
            </a:fld>
            <a:endParaRPr lang="en-US" altLang="zh-CN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627EF173-74A6-A38C-F56F-0037F0CE3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5BF43953-17DA-6F8C-A56B-F18E6F955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幻灯片图像占位符 1">
            <a:extLst>
              <a:ext uri="{FF2B5EF4-FFF2-40B4-BE49-F238E27FC236}">
                <a16:creationId xmlns:a16="http://schemas.microsoft.com/office/drawing/2014/main" id="{09CBF302-221E-CE44-BF61-1F0C88EBB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2" name="备注占位符 2">
            <a:extLst>
              <a:ext uri="{FF2B5EF4-FFF2-40B4-BE49-F238E27FC236}">
                <a16:creationId xmlns:a16="http://schemas.microsoft.com/office/drawing/2014/main" id="{D1832D2A-6773-AF79-5A8F-3397A5CF8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</a:rPr>
              <a:t>等价会证明，不等价会举反例，如何构造解释</a:t>
            </a:r>
          </a:p>
        </p:txBody>
      </p:sp>
      <p:sp>
        <p:nvSpPr>
          <p:cNvPr id="179203" name="灯片编号占位符 3">
            <a:extLst>
              <a:ext uri="{FF2B5EF4-FFF2-40B4-BE49-F238E27FC236}">
                <a16:creationId xmlns:a16="http://schemas.microsoft.com/office/drawing/2014/main" id="{6194994F-B121-E588-E40D-A481BD5A5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63CF84-0226-9444-9079-6F2EE11D2ACF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>
            <a:extLst>
              <a:ext uri="{FF2B5EF4-FFF2-40B4-BE49-F238E27FC236}">
                <a16:creationId xmlns:a16="http://schemas.microsoft.com/office/drawing/2014/main" id="{C51C475D-AFF5-D330-E33D-3A73DA090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F636F2-525D-7747-A796-AAF169139807}" type="slidenum">
              <a:rPr lang="en-US" altLang="zh-CN" smtClean="0"/>
              <a:pPr>
                <a:spcBef>
                  <a:spcPct val="0"/>
                </a:spcBef>
              </a:pPr>
              <a:t>93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6D28278-7099-68AE-5FBA-152DE6CDC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EF211E6-A28B-2EF6-D64B-B52F9FA9B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>
            <a:extLst>
              <a:ext uri="{FF2B5EF4-FFF2-40B4-BE49-F238E27FC236}">
                <a16:creationId xmlns:a16="http://schemas.microsoft.com/office/drawing/2014/main" id="{52514117-0D82-E858-113C-EB0481397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D449A3-6D2B-444C-AA16-65AB4FB67140}" type="slidenum">
              <a:rPr lang="en-US" altLang="zh-CN" smtClean="0"/>
              <a:pPr>
                <a:spcBef>
                  <a:spcPct val="0"/>
                </a:spcBef>
              </a:pPr>
              <a:t>94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3064ED85-9511-6142-CF29-4732E2BF8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420A5FB-FD4B-2F0B-5315-A0C6648A1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>
            <a:extLst>
              <a:ext uri="{FF2B5EF4-FFF2-40B4-BE49-F238E27FC236}">
                <a16:creationId xmlns:a16="http://schemas.microsoft.com/office/drawing/2014/main" id="{1D698471-0F6F-F583-B9EA-1DE2A4BD1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124336-6945-F542-B16C-6FD4F7F4B8B8}" type="slidenum">
              <a:rPr lang="en-US" altLang="zh-CN" smtClean="0"/>
              <a:pPr>
                <a:spcBef>
                  <a:spcPct val="0"/>
                </a:spcBef>
              </a:pPr>
              <a:t>95</a:t>
            </a:fld>
            <a:endParaRPr lang="en-US" altLang="zh-CN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F245B2FA-0EAE-F8B6-B809-96CBCBBA1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55FED2F5-B718-608B-3A55-41767AF6F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1)</a:t>
            </a:r>
            <a:r>
              <a:rPr lang="zh-CN" altLang="en-US" dirty="0">
                <a:latin typeface="Arial" panose="020B0604020202020204" pitchFamily="34" charset="0"/>
              </a:rPr>
              <a:t>消去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；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2)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把放在原子前；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3)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提取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到最前面（引理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）；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4)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提取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u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到最前面（引理</a:t>
            </a:r>
            <a:r>
              <a:rPr lang="en-US" altLang="zh-CN" dirty="0">
                <a:latin typeface="Arial" panose="020B0604020202020204" pitchFamily="34" charset="0"/>
                <a:sym typeface="Symbol" pitchFamily="2" charset="2"/>
              </a:rPr>
              <a:t>3.2.1</a:t>
            </a:r>
            <a:r>
              <a:rPr lang="zh-CN" altLang="en-US" dirty="0">
                <a:latin typeface="Arial" panose="020B0604020202020204" pitchFamily="34" charset="0"/>
                <a:sym typeface="Symbol" pitchFamily="2" charset="2"/>
              </a:rPr>
              <a:t>）</a:t>
            </a: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>
            <a:extLst>
              <a:ext uri="{FF2B5EF4-FFF2-40B4-BE49-F238E27FC236}">
                <a16:creationId xmlns:a16="http://schemas.microsoft.com/office/drawing/2014/main" id="{71134B31-0852-8F0E-E7E5-889765AFB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备注占位符 2">
            <a:extLst>
              <a:ext uri="{FF2B5EF4-FFF2-40B4-BE49-F238E27FC236}">
                <a16:creationId xmlns:a16="http://schemas.microsoft.com/office/drawing/2014/main" id="{22A6543C-71CF-9874-F5D8-0FC435140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G(</a:t>
            </a:r>
            <a:r>
              <a:rPr lang="en-US" altLang="zh-CN" dirty="0" err="1">
                <a:latin typeface="Arial" panose="020B0604020202020204" pitchFamily="34" charset="0"/>
              </a:rPr>
              <a:t>x,y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中的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有确定值则是命题；没有类似于变量则是命题函数即谓词。</a:t>
            </a:r>
          </a:p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1" name="灯片编号占位符 3">
            <a:extLst>
              <a:ext uri="{FF2B5EF4-FFF2-40B4-BE49-F238E27FC236}">
                <a16:creationId xmlns:a16="http://schemas.microsoft.com/office/drawing/2014/main" id="{FA83FD74-94BF-8A5D-BA47-26D0593FD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3CB294-A24D-C941-B5DE-863FDAF605B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幻灯片图像占位符 1">
            <a:extLst>
              <a:ext uri="{FF2B5EF4-FFF2-40B4-BE49-F238E27FC236}">
                <a16:creationId xmlns:a16="http://schemas.microsoft.com/office/drawing/2014/main" id="{C60B2E0F-5CD2-D0E5-1A5F-1F08C8B2F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8" name="备注占位符 2">
            <a:extLst>
              <a:ext uri="{FF2B5EF4-FFF2-40B4-BE49-F238E27FC236}">
                <a16:creationId xmlns:a16="http://schemas.microsoft.com/office/drawing/2014/main" id="{F0B3DB13-9CFB-C98E-4DFD-B4279382D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</a:rPr>
              <a:t>分配律把母式化为合取范式，为</a:t>
            </a:r>
            <a:r>
              <a:rPr kumimoji="1" lang="en-US" altLang="zh-CN" dirty="0" err="1">
                <a:latin typeface="Arial" panose="020B0604020202020204" pitchFamily="34" charset="0"/>
              </a:rPr>
              <a:t>skolem</a:t>
            </a:r>
            <a:r>
              <a:rPr kumimoji="1" lang="zh-CN" altLang="en-US" dirty="0">
                <a:latin typeface="Arial" panose="020B0604020202020204" pitchFamily="34" charset="0"/>
              </a:rPr>
              <a:t>范式打基础</a:t>
            </a:r>
          </a:p>
        </p:txBody>
      </p:sp>
      <p:sp>
        <p:nvSpPr>
          <p:cNvPr id="188419" name="灯片编号占位符 3">
            <a:extLst>
              <a:ext uri="{FF2B5EF4-FFF2-40B4-BE49-F238E27FC236}">
                <a16:creationId xmlns:a16="http://schemas.microsoft.com/office/drawing/2014/main" id="{75870D18-6F4A-7494-1F1F-1109AB089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9FF35F-F958-7843-A825-74B337939103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>
            <a:extLst>
              <a:ext uri="{FF2B5EF4-FFF2-40B4-BE49-F238E27FC236}">
                <a16:creationId xmlns:a16="http://schemas.microsoft.com/office/drawing/2014/main" id="{9FC287EF-344E-828E-7FE7-4CD6DE347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FE4B93-F2AE-B547-B9CF-511913C5FDDA}" type="slidenum">
              <a:rPr lang="en-US" altLang="zh-CN" smtClean="0"/>
              <a:pPr>
                <a:spcBef>
                  <a:spcPct val="0"/>
                </a:spcBef>
              </a:pPr>
              <a:t>98</a:t>
            </a:fld>
            <a:endParaRPr lang="en-US" altLang="zh-CN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B829B9A8-639E-2C05-D5F3-7793B9B73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D0AFAD7-6BAD-296C-C93A-7AD8C5B7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>
            <a:extLst>
              <a:ext uri="{FF2B5EF4-FFF2-40B4-BE49-F238E27FC236}">
                <a16:creationId xmlns:a16="http://schemas.microsoft.com/office/drawing/2014/main" id="{F4DD2391-EEA6-6D80-F957-12BB36A3C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D0100B-A372-DA44-8808-0F278132633A}" type="slidenum">
              <a:rPr lang="en-US" altLang="zh-CN" smtClean="0"/>
              <a:pPr>
                <a:spcBef>
                  <a:spcPct val="0"/>
                </a:spcBef>
              </a:pPr>
              <a:t>99</a:t>
            </a:fld>
            <a:endParaRPr lang="en-US" altLang="zh-CN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2A62940E-0887-48CC-2AC5-DC6B14502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A179D2E5-A6FD-B2D0-CC87-F5B3667D4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>
            <a:extLst>
              <a:ext uri="{FF2B5EF4-FFF2-40B4-BE49-F238E27FC236}">
                <a16:creationId xmlns:a16="http://schemas.microsoft.com/office/drawing/2014/main" id="{F690293A-4F3D-DE74-A261-669F009DC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08D83A-82BE-6447-AFF1-236C9F4E6A4B}" type="slidenum">
              <a:rPr lang="en-US" altLang="zh-CN" smtClean="0"/>
              <a:pPr>
                <a:spcBef>
                  <a:spcPct val="0"/>
                </a:spcBef>
              </a:pPr>
              <a:t>100</a:t>
            </a:fld>
            <a:endParaRPr lang="en-US" altLang="zh-CN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C9782103-D94C-2436-15A1-808E210F4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56632A7D-D9F9-92B9-C06F-5E72AD72E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>
            <a:extLst>
              <a:ext uri="{FF2B5EF4-FFF2-40B4-BE49-F238E27FC236}">
                <a16:creationId xmlns:a16="http://schemas.microsoft.com/office/drawing/2014/main" id="{5593D3F0-37E3-8C01-0911-57D928001A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3C735C-014B-2443-9211-E1E430E929CC}" type="slidenum">
              <a:rPr lang="en-US" altLang="zh-CN" smtClean="0"/>
              <a:pPr>
                <a:spcBef>
                  <a:spcPct val="0"/>
                </a:spcBef>
              </a:pPr>
              <a:t>101</a:t>
            </a:fld>
            <a:endParaRPr lang="en-US" altLang="zh-CN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EA0FE10B-3420-2A29-F7A3-91005578C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66CA2131-8CB1-457A-EEEC-FFAAA1C4F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>
            <a:extLst>
              <a:ext uri="{FF2B5EF4-FFF2-40B4-BE49-F238E27FC236}">
                <a16:creationId xmlns:a16="http://schemas.microsoft.com/office/drawing/2014/main" id="{09F332E7-D30E-CB76-B40A-F4DF06B29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0EB4F7-1761-BD41-A1E3-149126214606}" type="slidenum">
              <a:rPr lang="en-US" altLang="zh-CN" smtClean="0"/>
              <a:pPr>
                <a:spcBef>
                  <a:spcPct val="0"/>
                </a:spcBef>
              </a:pPr>
              <a:t>104</a:t>
            </a:fld>
            <a:endParaRPr lang="en-US" altLang="zh-CN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101664E3-A807-49AE-28F5-2889A60FD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A11C4720-826B-A064-CB0A-3DE1F584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>
            <a:extLst>
              <a:ext uri="{FF2B5EF4-FFF2-40B4-BE49-F238E27FC236}">
                <a16:creationId xmlns:a16="http://schemas.microsoft.com/office/drawing/2014/main" id="{6DC93635-3760-20DA-23A5-26910C1D2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CF50BB-6164-C84E-BABD-995600C46A5C}" type="slidenum">
              <a:rPr lang="en-US" altLang="zh-CN" smtClean="0"/>
              <a:pPr>
                <a:spcBef>
                  <a:spcPct val="0"/>
                </a:spcBef>
              </a:pPr>
              <a:t>105</a:t>
            </a:fld>
            <a:endParaRPr lang="en-US" altLang="zh-CN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4410D3BB-8CA4-2109-2AA2-79B30DA65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3B9CED69-DF51-40C3-7DBD-A0417C418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>
            <a:extLst>
              <a:ext uri="{FF2B5EF4-FFF2-40B4-BE49-F238E27FC236}">
                <a16:creationId xmlns:a16="http://schemas.microsoft.com/office/drawing/2014/main" id="{8937071A-8BF6-B280-B284-44217F493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2974D2-7CFF-DD48-BC78-7D5C888641B0}" type="slidenum">
              <a:rPr lang="en-US" altLang="zh-CN" smtClean="0"/>
              <a:pPr>
                <a:spcBef>
                  <a:spcPct val="0"/>
                </a:spcBef>
              </a:pPr>
              <a:t>106</a:t>
            </a:fld>
            <a:endParaRPr lang="en-US" altLang="zh-CN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E7146CF4-CD0A-A7D6-515B-B96AAF9E7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53632874-B51E-577C-36ED-1CCC0132A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>
            <a:extLst>
              <a:ext uri="{FF2B5EF4-FFF2-40B4-BE49-F238E27FC236}">
                <a16:creationId xmlns:a16="http://schemas.microsoft.com/office/drawing/2014/main" id="{6FB8B148-A64F-181B-CA40-AC91D185E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872F15-FAD8-9046-BDB5-0C1B415CA3B0}" type="slidenum">
              <a:rPr lang="en-US" altLang="zh-CN" smtClean="0"/>
              <a:pPr>
                <a:spcBef>
                  <a:spcPct val="0"/>
                </a:spcBef>
              </a:pPr>
              <a:t>107</a:t>
            </a:fld>
            <a:endParaRPr lang="en-US" altLang="zh-CN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214F9CCC-E7CC-DDE8-1F71-7FFBD9FB6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690A63B0-746E-CC1D-9948-FDB9E6DBA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7">
            <a:extLst>
              <a:ext uri="{FF2B5EF4-FFF2-40B4-BE49-F238E27FC236}">
                <a16:creationId xmlns:a16="http://schemas.microsoft.com/office/drawing/2014/main" id="{CEC38A15-315E-D3BF-26D0-D89F3F036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C15E8F-1BA8-E147-8536-46AA2884B26E}" type="slidenum">
              <a:rPr lang="en-US" altLang="zh-CN" smtClean="0"/>
              <a:pPr>
                <a:spcBef>
                  <a:spcPct val="0"/>
                </a:spcBef>
              </a:pPr>
              <a:t>108</a:t>
            </a:fld>
            <a:endParaRPr lang="en-US" altLang="zh-CN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434C1DEB-AE7B-4D5A-A290-38EF505A1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9DA8EF63-DB85-01AE-DBA3-6E045BFA1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71F8BC6E-21D6-E9BF-64FD-8FC8798D7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EA60587B-6BFA-4087-D539-36BD2EF7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43A13E3E-480F-1C92-8DFF-D094E3BF7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094CC7-704C-AE42-BE95-156793B46EF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>
            <a:extLst>
              <a:ext uri="{FF2B5EF4-FFF2-40B4-BE49-F238E27FC236}">
                <a16:creationId xmlns:a16="http://schemas.microsoft.com/office/drawing/2014/main" id="{08039DE7-5672-DC70-366F-93C79A0E4A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C26AFC-C593-9F44-AEC1-291374A5388E}" type="slidenum">
              <a:rPr lang="en-US" altLang="zh-CN" smtClean="0"/>
              <a:pPr>
                <a:spcBef>
                  <a:spcPct val="0"/>
                </a:spcBef>
              </a:pPr>
              <a:t>109</a:t>
            </a:fld>
            <a:endParaRPr lang="en-US" altLang="zh-CN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2534E089-3269-A58E-381D-8282ACB86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B02DA42A-F0BC-1913-6722-8502232A2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0733B2DF-82E5-91EC-C514-B9F8F10E3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05C25D-37B8-D84F-A05D-8EFEF4F6FE6A}" type="slidenum">
              <a:rPr lang="en-US" altLang="zh-CN" smtClean="0"/>
              <a:pPr>
                <a:spcBef>
                  <a:spcPct val="0"/>
                </a:spcBef>
              </a:pPr>
              <a:t>110</a:t>
            </a:fld>
            <a:endParaRPr lang="en-US" altLang="zh-CN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732C88A3-E897-7138-A183-B2075A87F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A62989F-642B-C805-4985-E45B72184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27D413CD-95F1-FA32-F9E9-A91D3070D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239B4C-73D8-F448-9746-EC30C43370B1}" type="slidenum">
              <a:rPr lang="en-US" altLang="zh-CN" smtClean="0"/>
              <a:pPr>
                <a:spcBef>
                  <a:spcPct val="0"/>
                </a:spcBef>
              </a:pPr>
              <a:t>111</a:t>
            </a:fld>
            <a:endParaRPr lang="en-US" altLang="zh-CN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8B776BA0-4621-1286-F5DD-DEA351EE6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C252A50B-5674-61B2-6EE1-24E13C55B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有多个扩充的选择，我们只选择扩充后使</a:t>
            </a:r>
            <a:r>
              <a:rPr lang="en-US" altLang="zh-CN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为真的那个扩充。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>
            <a:extLst>
              <a:ext uri="{FF2B5EF4-FFF2-40B4-BE49-F238E27FC236}">
                <a16:creationId xmlns:a16="http://schemas.microsoft.com/office/drawing/2014/main" id="{CD315F7C-53E2-A8ED-EE46-4DAA2FD6E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25BECE-6CAA-8146-AAC9-B41969A00C7E}" type="slidenum">
              <a:rPr lang="en-US" altLang="zh-CN" smtClean="0"/>
              <a:pPr>
                <a:spcBef>
                  <a:spcPct val="0"/>
                </a:spcBef>
              </a:pPr>
              <a:t>112</a:t>
            </a:fld>
            <a:endParaRPr lang="en-US" altLang="zh-CN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A59830E1-A3C9-7726-C06E-98009858F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70470FB9-8690-EA93-266D-8AD8D1DF2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>
            <a:extLst>
              <a:ext uri="{FF2B5EF4-FFF2-40B4-BE49-F238E27FC236}">
                <a16:creationId xmlns:a16="http://schemas.microsoft.com/office/drawing/2014/main" id="{A67D813B-7634-C42B-D4A2-734E79522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DFBBD5-BDA4-CC4D-B0CC-284ACD2CF1F2}" type="slidenum">
              <a:rPr lang="en-US" altLang="zh-CN" smtClean="0"/>
              <a:pPr>
                <a:spcBef>
                  <a:spcPct val="0"/>
                </a:spcBef>
              </a:pPr>
              <a:t>113</a:t>
            </a:fld>
            <a:endParaRPr lang="en-US" altLang="zh-CN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724F4DFF-22CA-5DF0-3521-8EC97E0A6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83A521DD-55AD-F7B4-FE63-46A4CF338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>
            <a:extLst>
              <a:ext uri="{FF2B5EF4-FFF2-40B4-BE49-F238E27FC236}">
                <a16:creationId xmlns:a16="http://schemas.microsoft.com/office/drawing/2014/main" id="{966AE048-B0CA-AE6A-2072-6011D618B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备注占位符 2">
            <a:extLst>
              <a:ext uri="{FF2B5EF4-FFF2-40B4-BE49-F238E27FC236}">
                <a16:creationId xmlns:a16="http://schemas.microsoft.com/office/drawing/2014/main" id="{34655F53-F082-672D-44D3-9CB561B2E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如果确切地表示出“对任意</a:t>
            </a:r>
            <a:r>
              <a:rPr lang="en-US" altLang="zh-CN" dirty="0">
                <a:latin typeface="Arial" panose="020B0604020202020204" pitchFamily="34" charset="0"/>
              </a:rPr>
              <a:t>x”</a:t>
            </a:r>
            <a:r>
              <a:rPr lang="zh-CN" altLang="en-US" dirty="0">
                <a:latin typeface="Arial" panose="020B0604020202020204" pitchFamily="34" charset="0"/>
              </a:rPr>
              <a:t>，那么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也算有了明确的值，那么就是命题。</a:t>
            </a:r>
          </a:p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75779" name="灯片编号占位符 3">
            <a:extLst>
              <a:ext uri="{FF2B5EF4-FFF2-40B4-BE49-F238E27FC236}">
                <a16:creationId xmlns:a16="http://schemas.microsoft.com/office/drawing/2014/main" id="{98B82229-EFDE-39EE-DD98-460B9CAB2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F30CC5-3836-504A-97AD-AB3934BB9F5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97C3DD06-2E84-A95B-DAE7-804D31722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6D9A82-158D-F74A-AA25-CC287B2594C8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C7A603BB-DC1D-3FF6-6881-4DF529582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2A21C11-695E-D75E-FBE0-4CFE9DBC7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anose="02010600030101010101" pitchFamily="2" charset="-122"/>
              </a:rPr>
              <a:t>因此，在谓词逻辑中的一个表达式里，我们总可以通过改名规则，使得该表达式中所有的约束变量都不是自由变量，于是所有的自由变量也都不是约束变量了。以后的讨论，我们总是在这种假定下进行。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>
            <a:extLst>
              <a:ext uri="{FF2B5EF4-FFF2-40B4-BE49-F238E27FC236}">
                <a16:creationId xmlns:a16="http://schemas.microsoft.com/office/drawing/2014/main" id="{2F6C4FC9-9212-BF66-EA4B-837144872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备注占位符 2">
            <a:extLst>
              <a:ext uri="{FF2B5EF4-FFF2-40B4-BE49-F238E27FC236}">
                <a16:creationId xmlns:a16="http://schemas.microsoft.com/office/drawing/2014/main" id="{DF239674-2B7B-7076-D509-A589BAA6E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9C406B31-5177-9093-46CA-DD681C50F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F4971-1507-614F-BA57-C09DF9E456D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D2D953FD-68E6-7B80-3996-F49ABD88F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1B79A234-A5C9-EE13-6A4F-FAFA444D0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3)t1</a:t>
            </a:r>
            <a:r>
              <a:rPr lang="zh-CN" altLang="en-US" dirty="0">
                <a:latin typeface="Arial" panose="020B0604020202020204" pitchFamily="34" charset="0"/>
              </a:rPr>
              <a:t>等是变量、常量，都使函数变为项；因为变量也是项；</a:t>
            </a:r>
          </a:p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424D73A2-E899-9641-14D0-FBA0840CE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B85721-E66E-1B42-8E18-234C70BAE91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59EFFD24-FFF8-BEB5-F9BF-B4033D0E7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8DC331-E9F6-034C-AFD9-D83137543715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B7B1FBE-0686-3618-F421-E1F7BB7B3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B36519C-A966-6286-05E1-D00E26868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由于公式是由常量符号，变量符号，函数符号，谓词符号通过逻辑联结词和量词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当然还有括号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连结起来的抽象符号串，所以若不对它们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常量符号，变量符号，函数符号，谓词符号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给以具体解释，则公式是没有实在意思的。所谓给公式以解释，就是将公式中的常量符号指为常量，函数符号指为函数，谓词符号指为谓词。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只有对它们解释和赋值后，才能对公式的意义做出说明，则公式的值可能真可能假。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864F076-354D-FD8A-1BB2-F514CF6465B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AC0A64-FB50-A2AB-CFC8-34DD64B2F0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4934228-A668-D561-FC0A-2C2848758C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F638E15-1210-E905-23E6-1A8CDDA04D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55F9D3-F96A-1AC0-AD7F-912732B80B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52 w 1722"/>
                <a:gd name="T1" fmla="*/ 33 h 66"/>
                <a:gd name="T2" fmla="*/ 1652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52 w 1722"/>
                <a:gd name="T9" fmla="*/ 33 h 66"/>
                <a:gd name="T10" fmla="*/ 1652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64C2415-DF0F-0F9C-17B1-E316A8F0C8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C2D760D-6594-C1A7-BD4F-E21B70796F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0 w 975"/>
                <a:gd name="T1" fmla="*/ 48 h 101"/>
                <a:gd name="T2" fmla="*/ 94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0 w 975"/>
                <a:gd name="T9" fmla="*/ 48 h 101"/>
                <a:gd name="T10" fmla="*/ 94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1D336D7-4D80-8E35-EE6F-8735AD672C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7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71 w 2141"/>
                <a:gd name="T7" fmla="*/ 0 h 198"/>
                <a:gd name="T8" fmla="*/ 207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C73D077-2D8A-4817-F59C-30C5FD1323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E553500-EAE3-5A3D-FCAD-8787833A6A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83 w 2517"/>
                <a:gd name="T1" fmla="*/ 276 h 276"/>
                <a:gd name="T2" fmla="*/ 2412 w 2517"/>
                <a:gd name="T3" fmla="*/ 204 h 276"/>
                <a:gd name="T4" fmla="*/ 2155 w 2517"/>
                <a:gd name="T5" fmla="*/ 0 h 276"/>
                <a:gd name="T6" fmla="*/ 0 w 2517"/>
                <a:gd name="T7" fmla="*/ 276 h 276"/>
                <a:gd name="T8" fmla="*/ 2083 w 2517"/>
                <a:gd name="T9" fmla="*/ 276 h 276"/>
                <a:gd name="T10" fmla="*/ 208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3011E8A-2B98-9C8B-55BE-C480C503DC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1A2729E-95B0-4C64-0E1E-1267C3C9E2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9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94 w 729"/>
                <a:gd name="T7" fmla="*/ 240 h 240"/>
                <a:gd name="T8" fmla="*/ 69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7F86B72-1B41-DAA0-3902-8BBCB17FBB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2620E6F-B655-ED9A-997B-DB6DA25430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94 w 729"/>
                <a:gd name="T1" fmla="*/ 318 h 318"/>
                <a:gd name="T2" fmla="*/ 69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94 w 729"/>
                <a:gd name="T9" fmla="*/ 318 h 318"/>
                <a:gd name="T10" fmla="*/ 69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4DAE62D-0C15-C213-C81F-5EDA7EC3C0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A3CB7D4-A342-C40A-4802-ACE1D84374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4CFB1D0-60BE-5E9B-CBDB-1925706B3F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2CF4625-3DF6-90ED-FA44-17235E9875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8B8BFB4-B6EC-5319-105F-DB8EDB2C76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2D275FC-7B4C-26A7-4077-87CB521580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31396EF-41CA-FD59-3C3A-A994D3190A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005EDEA-AC63-69EE-2A02-A2612CA2B6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5ADD3BA-690D-012D-0321-C71A85C82C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D77832C-0380-77C7-8EC8-7FC76A826C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281B83F-46EA-F878-4AF4-C2C6DBDD34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00E5E94-5FF5-AD5A-98A0-9EA7FE66378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2E30C7A-50FF-251C-CD38-EF2AC08171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DDF2D36-5C86-453A-BFFA-7E5919A61A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989FD73-3270-B92D-C82F-23071BA71C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A2CF9A6-CDC1-5AAD-596C-2E4D97A64B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1F8129E-C8EB-E6DA-3BDE-400BD3D1A6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DF27019-35FD-EB8F-8A73-08D50F1377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700FCDD-2B27-2689-2A1E-A2F8C47C41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9A834E2-F0D9-2241-8783-905817C4C9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F4FFF50-4F2A-2361-A909-DA97300325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EBBB09B-D17D-8046-DCF5-1CF662AF0C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85BD73C-F831-2E79-86D8-E083EF1D387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9" name="Group 39">
              <a:extLst>
                <a:ext uri="{FF2B5EF4-FFF2-40B4-BE49-F238E27FC236}">
                  <a16:creationId xmlns:a16="http://schemas.microsoft.com/office/drawing/2014/main" id="{91FF712F-4CE4-5CB1-F7E5-E61B046DD3A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id="{4946E8F9-AC4B-B500-B01E-0B296E612C1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F522BABD-A49A-DDBB-6522-2A5E6F3877F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1745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45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459CCAD3-D7C2-4477-19AA-1ACB08BF79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8C2BACB2-6DAC-375C-F6B3-3B813F993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A14633F7-860A-D38D-EC5E-37D82146A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81496-3310-7B4E-83B7-C71E73C06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9455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E1A587D-DB91-98D7-0B75-30A65D8E9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B259BE6-F8C4-8C12-422F-0D118D23A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549815E-FB83-4496-7D02-71EBEE659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7B3F7-66C3-1B48-8400-0941DC1A7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58853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5C55A3F-06BB-46CE-CD72-A7DAE5D44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EFB9126D-A607-C1E3-5E85-5C79C82CE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C3A26B1-D1DA-5A0A-A12F-6834D28B9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2013-CEB5-BC41-A1CF-51FF5841B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20052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E856755-65D3-347A-79F6-20F790FDB26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87C9E369-2312-1CC7-AC85-A50CC6747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D7798FDC-C143-2B06-6277-D67E22AA5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B417300D-627B-6059-FC8B-82201EFE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5EE8F3E2-E14D-9529-E768-054162858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682 w 1722"/>
                <a:gd name="T1" fmla="*/ 46 h 66"/>
                <a:gd name="T2" fmla="*/ 1682 w 1722"/>
                <a:gd name="T3" fmla="*/ 40 h 66"/>
                <a:gd name="T4" fmla="*/ 0 w 1722"/>
                <a:gd name="T5" fmla="*/ 0 h 66"/>
                <a:gd name="T6" fmla="*/ 0 w 1722"/>
                <a:gd name="T7" fmla="*/ 33 h 66"/>
                <a:gd name="T8" fmla="*/ 1682 w 1722"/>
                <a:gd name="T9" fmla="*/ 46 h 66"/>
                <a:gd name="T10" fmla="*/ 1682 w 1722"/>
                <a:gd name="T11" fmla="*/ 4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4DB786E8-461A-FC13-2575-EE32264BE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08389969-A872-72CD-23E6-C48DD4EF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55 w 975"/>
                <a:gd name="T1" fmla="*/ 48 h 101"/>
                <a:gd name="T2" fmla="*/ 95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5 w 975"/>
                <a:gd name="T9" fmla="*/ 48 h 101"/>
                <a:gd name="T10" fmla="*/ 95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2720E702-A322-345E-07D3-1F62429E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0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01 w 2141"/>
                <a:gd name="T7" fmla="*/ 0 h 198"/>
                <a:gd name="T8" fmla="*/ 210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AF02C536-9A1F-BA0A-51C9-AAF682DB3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04347F1A-4317-FD1D-421F-C92ADE1E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22 w 2517"/>
                <a:gd name="T1" fmla="*/ 276 h 276"/>
                <a:gd name="T2" fmla="*/ 2457 w 2517"/>
                <a:gd name="T3" fmla="*/ 204 h 276"/>
                <a:gd name="T4" fmla="*/ 2200 w 2517"/>
                <a:gd name="T5" fmla="*/ 0 h 276"/>
                <a:gd name="T6" fmla="*/ 0 w 2517"/>
                <a:gd name="T7" fmla="*/ 276 h 276"/>
                <a:gd name="T8" fmla="*/ 2122 w 2517"/>
                <a:gd name="T9" fmla="*/ 276 h 276"/>
                <a:gd name="T10" fmla="*/ 212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5E03262C-5F15-A427-1E01-D9871EB8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61048EC4-A851-6DC0-CB5F-F60AF1BA5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0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9 w 729"/>
                <a:gd name="T7" fmla="*/ 240 h 240"/>
                <a:gd name="T8" fmla="*/ 70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372AE992-8BC3-AC46-DD68-4BF275482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B238E823-6313-2413-F3FD-C4664809A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09 w 729"/>
                <a:gd name="T1" fmla="*/ 318 h 318"/>
                <a:gd name="T2" fmla="*/ 70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9 w 729"/>
                <a:gd name="T9" fmla="*/ 318 h 318"/>
                <a:gd name="T10" fmla="*/ 70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2B69D19C-E1B8-0553-8304-405541C2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09F4D407-470E-E04F-4335-42CD4D370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A3EB529F-09D2-6E90-348B-6E41220BE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未知">
              <a:extLst>
                <a:ext uri="{FF2B5EF4-FFF2-40B4-BE49-F238E27FC236}">
                  <a16:creationId xmlns:a16="http://schemas.microsoft.com/office/drawing/2014/main" id="{98FC45C3-05ED-6373-6C59-FB524188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3405AEFD-BBFB-4DF1-522F-783D580AB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D41C0ED8-D219-A6E6-A500-C9FEC418B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5475EDC7-7AA3-EA59-EE41-7193459A3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184743E2-301E-2E93-31B3-A83FF7DA0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F90C3D7F-DA31-9D6C-A11C-33FFBD525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26834BF-9BD1-A087-1CAE-E06BDADD7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44C1DF78-E41D-8345-9943-2FA04FE5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EE3B20E9-199E-182F-BB66-87E0C0DF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59E1355E-761B-13A4-90DA-FBBCA4BDE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99ECF945-6825-D2C6-BFD2-193B37FE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F0F11F27-08B6-84AB-78E7-2073514A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8DA636E9-5A90-7877-2D7A-B4480DBC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C9C163F3-C585-9F15-43C1-362F3C3D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75B505BB-6C7C-00C5-8C8F-BFB8B266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D8658FE8-4AE6-3716-7CD7-0CCE3585F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A5423E0D-AB94-53AE-F7AF-62A4D386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未知">
              <a:extLst>
                <a:ext uri="{FF2B5EF4-FFF2-40B4-BE49-F238E27FC236}">
                  <a16:creationId xmlns:a16="http://schemas.microsoft.com/office/drawing/2014/main" id="{4024CE20-B603-A6C3-D9AB-9F3D469CD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未知">
              <a:extLst>
                <a:ext uri="{FF2B5EF4-FFF2-40B4-BE49-F238E27FC236}">
                  <a16:creationId xmlns:a16="http://schemas.microsoft.com/office/drawing/2014/main" id="{9F6F898A-2216-9EAB-17A3-49216C316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未知">
              <a:extLst>
                <a:ext uri="{FF2B5EF4-FFF2-40B4-BE49-F238E27FC236}">
                  <a16:creationId xmlns:a16="http://schemas.microsoft.com/office/drawing/2014/main" id="{FC122F1A-2B3F-BA93-2B13-0D7AC4DF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9" name="Group 39">
              <a:extLst>
                <a:ext uri="{FF2B5EF4-FFF2-40B4-BE49-F238E27FC236}">
                  <a16:creationId xmlns:a16="http://schemas.microsoft.com/office/drawing/2014/main" id="{C1C22FFF-E6CB-5885-EAEE-6DAC646ADE5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0" name="未知">
                <a:extLst>
                  <a:ext uri="{FF2B5EF4-FFF2-40B4-BE49-F238E27FC236}">
                    <a16:creationId xmlns:a16="http://schemas.microsoft.com/office/drawing/2014/main" id="{29DF320B-0B20-DAC0-EA94-F3A54B081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未知">
                <a:extLst>
                  <a:ext uri="{FF2B5EF4-FFF2-40B4-BE49-F238E27FC236}">
                    <a16:creationId xmlns:a16="http://schemas.microsoft.com/office/drawing/2014/main" id="{9F17668A-DF8A-C40B-EBA9-63D2BEF5C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zh-CN" noProof="0"/>
              <a:t>Click to edit Master title style</a:t>
            </a:r>
          </a:p>
        </p:txBody>
      </p:sp>
      <p:sp>
        <p:nvSpPr>
          <p:cNvPr id="20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CN" altLang="zh-CN" noProof="0"/>
              <a:t>Click to edit Master subtitle style</a:t>
            </a:r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91589650-B02F-DAA0-E40A-58A0EC7C92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C7BDCF22-42DC-6CB8-2D28-A4013B995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0BBE8B0A-1CC6-CEEF-8A43-5642D4CB2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6FB0BC1-1A03-1A40-A943-A0AA2CD062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32258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3484-3E79-F7E5-2CF4-AC3AAC4D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96CE-F575-449C-0C4C-11134EA5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435A0-9DA6-02F8-ED73-072544ED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8CAFEB0-0815-AC4A-AD9A-033F2717D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233838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D769F-C5B3-1C97-B4EF-033E6B70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56103-A880-5232-6D98-8827DF8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9F0E6-A11C-CB3D-AE12-80B1BE27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F397008-657B-BA48-AC8A-28A1694B53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61287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368F0-B9D1-C258-5085-C55D070E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BBEAA-2FFE-D968-15E9-FE33F719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29C20-9985-E7F1-AFB6-E325E65F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A1782B8-69B8-0D4A-B5A1-36765C53ED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99149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C041B-37AA-2DDE-55D4-ECB11649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EAA84-F4E2-C8FF-34FF-9E3E0C33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3BFB-FEF4-EFF1-07D5-13A3989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2C1FFB9-A18D-2F40-85A7-D340B5A437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67557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5231A-7D9C-EF2F-124C-8B4BF1D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AC749-9551-B82C-695B-50692E94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4F957-06B1-69C7-0624-745AF1F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AE5F3FC-D459-884E-B52C-E353C4BD9E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83415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72B74-8ED0-1642-972A-6EA57D9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75E33-9BFF-EBF9-AD83-16FB955E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B8009-6865-43A8-E077-2F12B215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8748F8-A408-5544-A42E-A0021A9236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64023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F9A4D-5848-6B60-F7C8-AF8D757F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AA032-1D22-6877-C2AC-80123FB7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F3082-64F9-6C93-634F-80486109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1830A8A-9886-6243-BCB8-A8DB42D4F1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79496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CD3028B-6FBD-DD8A-A8C3-96DA05D76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7919E1C-D7F0-0925-C6ED-505F64079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7EB356A-3DA9-F183-45CE-A4D0FD1B4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E1B1-3F09-264B-AEE1-41320CA2F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09673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0DEA1-D29E-FB80-70A9-E5037B73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55222-8651-4CEC-09CC-A02483AC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22D6C-EF3A-1C84-4300-B826E29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088E11-3C85-9F47-A0FB-09DA91C7C8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473399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2B3B3-60F7-5553-858D-12246B05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FF3D8-6862-39BE-8CE6-BD5A51F0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2F5C3-7AC3-86F2-E804-39F9F54E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E893F63-B413-4846-8704-ED8090E6C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15866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3F624-D6AA-33C4-3B39-072BB14C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52F63-9D46-E8D1-6256-D10EEF85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78E8E-E793-A41E-38C5-3D4281C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0E7CBF-E86A-B341-8D3E-F1032F496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533833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2763C17-30FF-C682-619F-B9434EAF7FD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3C13897A-2CDC-853E-6217-C00DBA99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B4366473-BE4F-5A1A-6D45-72A357CB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42586833-CE2E-888A-D205-DB2D4063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8DD2038D-7A34-9FB5-A260-0B6451A84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682 w 1722"/>
                <a:gd name="T1" fmla="*/ 46 h 66"/>
                <a:gd name="T2" fmla="*/ 1682 w 1722"/>
                <a:gd name="T3" fmla="*/ 40 h 66"/>
                <a:gd name="T4" fmla="*/ 0 w 1722"/>
                <a:gd name="T5" fmla="*/ 0 h 66"/>
                <a:gd name="T6" fmla="*/ 0 w 1722"/>
                <a:gd name="T7" fmla="*/ 33 h 66"/>
                <a:gd name="T8" fmla="*/ 1682 w 1722"/>
                <a:gd name="T9" fmla="*/ 46 h 66"/>
                <a:gd name="T10" fmla="*/ 1682 w 1722"/>
                <a:gd name="T11" fmla="*/ 4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071C59B5-9667-C826-5188-12E4BD54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462D5D61-D8C3-6237-9855-8D8C2728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55 w 975"/>
                <a:gd name="T1" fmla="*/ 48 h 101"/>
                <a:gd name="T2" fmla="*/ 95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5 w 975"/>
                <a:gd name="T9" fmla="*/ 48 h 101"/>
                <a:gd name="T10" fmla="*/ 95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C79C9C61-835F-6763-2EC6-7612BAD10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0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01 w 2141"/>
                <a:gd name="T7" fmla="*/ 0 h 198"/>
                <a:gd name="T8" fmla="*/ 210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79685DF9-AA00-CA97-A46D-03E0DD56C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498C6A05-3660-DA05-A64C-36CD07BD4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22 w 2517"/>
                <a:gd name="T1" fmla="*/ 276 h 276"/>
                <a:gd name="T2" fmla="*/ 2457 w 2517"/>
                <a:gd name="T3" fmla="*/ 204 h 276"/>
                <a:gd name="T4" fmla="*/ 2200 w 2517"/>
                <a:gd name="T5" fmla="*/ 0 h 276"/>
                <a:gd name="T6" fmla="*/ 0 w 2517"/>
                <a:gd name="T7" fmla="*/ 276 h 276"/>
                <a:gd name="T8" fmla="*/ 2122 w 2517"/>
                <a:gd name="T9" fmla="*/ 276 h 276"/>
                <a:gd name="T10" fmla="*/ 212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8F9F3A2B-B71C-4F0F-78BE-3C414686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116154C4-5A7E-038E-E498-304C386D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0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9 w 729"/>
                <a:gd name="T7" fmla="*/ 240 h 240"/>
                <a:gd name="T8" fmla="*/ 70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93874EA5-525F-FBC6-B43B-EF2942D7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BC4FE565-1D63-087A-A044-62962E884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09 w 729"/>
                <a:gd name="T1" fmla="*/ 318 h 318"/>
                <a:gd name="T2" fmla="*/ 70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9 w 729"/>
                <a:gd name="T9" fmla="*/ 318 h 318"/>
                <a:gd name="T10" fmla="*/ 70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52F57B56-A2C0-634D-9060-20737C8FB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9F94A5F4-E199-4BE8-A686-89C8D7D11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946F03E0-0DE2-ECB8-13E4-FA0772D6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未知">
              <a:extLst>
                <a:ext uri="{FF2B5EF4-FFF2-40B4-BE49-F238E27FC236}">
                  <a16:creationId xmlns:a16="http://schemas.microsoft.com/office/drawing/2014/main" id="{5C4CB755-F22A-924B-9CB8-9C253F215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F40619A5-F927-2C1A-66A2-EF4AB3C95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AE8210D4-897C-2001-E93C-E40203CB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98441207-F5B0-BC22-FE23-9F69A0D93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B48812DF-95B2-366D-9186-1D3DB1BB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66E515EF-251E-EAED-DD37-9C563E562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F0B14CFD-58DE-1CF9-F35F-D6B72792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7921FBAE-87B0-143B-F7AD-011F25F29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BB8BB027-24E7-CCF6-F269-252F0AA7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4324DD8-E932-ACB6-FDFF-01BC33DF7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D6CCD9E8-8298-CC15-C7B1-6EA654F02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DEB6B803-0B27-5065-8238-33F11C23D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DB0E14D9-EC07-28F5-152E-B330C715F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6CA1B8AC-19B6-741B-8D14-AE3A0094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F7D4CD65-E28C-DE92-8859-B717C3206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7FA4470A-E418-4872-CD87-524F3621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4A74F20A-66C7-9993-F9F0-453B79A2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未知">
              <a:extLst>
                <a:ext uri="{FF2B5EF4-FFF2-40B4-BE49-F238E27FC236}">
                  <a16:creationId xmlns:a16="http://schemas.microsoft.com/office/drawing/2014/main" id="{5875D0FB-54BF-FFCE-0BEF-375B3131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未知">
              <a:extLst>
                <a:ext uri="{FF2B5EF4-FFF2-40B4-BE49-F238E27FC236}">
                  <a16:creationId xmlns:a16="http://schemas.microsoft.com/office/drawing/2014/main" id="{C11B3486-FE6F-92CA-A19C-C78E9C440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未知">
              <a:extLst>
                <a:ext uri="{FF2B5EF4-FFF2-40B4-BE49-F238E27FC236}">
                  <a16:creationId xmlns:a16="http://schemas.microsoft.com/office/drawing/2014/main" id="{9379C880-6825-C73E-607F-FFEC52D41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9" name="Group 39">
              <a:extLst>
                <a:ext uri="{FF2B5EF4-FFF2-40B4-BE49-F238E27FC236}">
                  <a16:creationId xmlns:a16="http://schemas.microsoft.com/office/drawing/2014/main" id="{36736F0E-00B4-14FE-3C90-8AD19DF7078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0" name="未知">
                <a:extLst>
                  <a:ext uri="{FF2B5EF4-FFF2-40B4-BE49-F238E27FC236}">
                    <a16:creationId xmlns:a16="http://schemas.microsoft.com/office/drawing/2014/main" id="{4D6FA099-0530-01A9-4FB0-A122995C9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未知">
                <a:extLst>
                  <a:ext uri="{FF2B5EF4-FFF2-40B4-BE49-F238E27FC236}">
                    <a16:creationId xmlns:a16="http://schemas.microsoft.com/office/drawing/2014/main" id="{E3B4ECEC-6D1F-6577-8EE4-5BBA7E943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zh-CN" noProof="0"/>
              <a:t>Click to edit Master title style</a:t>
            </a:r>
          </a:p>
        </p:txBody>
      </p:sp>
      <p:sp>
        <p:nvSpPr>
          <p:cNvPr id="20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CN" altLang="zh-CN" noProof="0"/>
              <a:t>Click to edit Master subtitle style</a:t>
            </a:r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E4AAD023-6DE6-406E-0F86-40A687FD36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D90FCDA-43A3-0DCE-A7FE-C529B4D30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2B3AC21C-9B83-0A84-9AAD-FDC3A9778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961C8C5-8728-6F46-A226-502DB6E1F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918931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EAFF1-C147-0784-9F02-07D54CC6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DD501-F37B-59B4-D7D7-2DA459F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072F-02B2-0953-B2AF-A35FD1F8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868E829-9FBF-704A-ABAC-38E191F094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4705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694-8679-E69A-879C-F6FC5DC1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FB9E-C03B-E680-D1EC-845C33DF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CFD0F-3F96-B926-C6C7-34BD086E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21E6644-89FD-EC4F-8975-63F6DF98B2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505690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714C4-6E26-9DE1-12B8-90430E17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892E1-E7BB-0476-C03A-264B8ACD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F7DA4-5295-7C1F-45D9-C55A6950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84F0695-9D04-1245-BEED-6E32092EF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657141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B6556-4F48-9D47-DB1D-C308C11C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91EEF-2CAE-4CD4-17BA-EB53B08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536E98-3F08-D3B1-A20D-017D443E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CD43958-4A4C-F24D-AF28-F29AFF34F4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958735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08D4F-2004-0613-6809-0ADB04DC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0ABBF3-770E-86B3-2051-E5A9D983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49771-FBF6-78A1-E30E-35FE2AB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3639FA-6A3D-EA41-AAF6-A3C331B584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746196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B711C-0685-FC85-11D8-B7D78861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DD2BD-532F-1AFF-A91E-F4A6DBE1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F0529-B44A-659B-0280-89BB578E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A6128F2-5B0E-1B4D-88D4-179AEF11CA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61418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08DA108-8DFF-6AF3-5592-C03BB8C2B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DBBB776-6F69-3904-9AA0-B06C1CF41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18E8F48-BB71-F859-BBC4-28DEE0BB2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36D3-CDA3-4546-8019-3F0C576C4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338449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99C8-E70C-F169-D833-B66CDBF6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5542A-95FC-2F3A-9A9E-C1681850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69A39-0D41-D7C1-E1E8-CD4B9EA4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1B28A88-DD2E-014A-9980-3C440558EC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900506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EE756-A2DB-0A7E-3692-3A8FA07C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17598-F387-6EB3-DAC0-7DB87FCE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22F29-915B-9B7C-658C-2EF782D4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F77923-7F7F-2F40-B05D-65FEBFEA2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961387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7E05A-103A-B5A4-F579-78AB5BA4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ADE69-B8DA-D01D-C203-B5443903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6F0AB-6360-90CB-3B27-639A1A06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1970C3E-BF1D-284E-B4CC-CC93B66E5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641063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FF594-78EB-26F1-6C61-CE7A9B1B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C2550-9E77-4FC2-401C-4A57617B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00010-9234-FA31-2DD1-FC50261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DDC26EF-42D2-1043-9E38-37117CBA7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89637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0D3310CE-25F5-5596-B4D7-4334FA3E0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66D8FBF-BE4F-3C55-2160-DA435F4A5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88B0FABB-9F4C-99C4-A177-C422F7434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5E63-5F24-8645-A302-E2570C790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07405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A909B21E-341C-BC29-3F00-930BC822D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CB8215AE-EEC3-15E0-3CFB-E446A523E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460594D0-C6AB-DC67-6575-D93327926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A61A-7FE5-DC4C-9C48-5864FB7F1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6547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B14481B6-40C9-618F-F7C4-B63DDAE75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3A373928-A541-D68A-C2B9-EA4988D32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37A269D-EE84-9429-3048-547CA21CC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F2E6-0277-824D-AD0B-D9EE29A5D6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59084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BCE09C25-AD21-AA2D-266D-DCCAC57C6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8AC028B7-02EE-7B9A-3F61-09D17334A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B716CCDD-A978-4E44-AC8C-D846346D7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912E9-A09B-DE44-A66A-D11ABD349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72123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CE0A287-AE9B-85EF-A136-AFF284C4D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86FC48F6-7A7A-169B-FDE7-ACAF5DA4A3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DEC2D70-48B9-B025-0121-BDB94FEF7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D791A-E7AF-1746-BD1B-DD85BC8FD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3214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DD2F52F-99C5-2CB2-C7C6-7EED9B986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8B17C99F-D2D0-4217-E67E-FE8F8FEC4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56374AEB-F625-8C81-4A63-FB6F0BC3D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80992-FE37-DF4E-8485-D8557C77D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43165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618F6F8-7A73-3423-E3F0-5AC0C87CDDE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6387" name="Freeform 3">
              <a:extLst>
                <a:ext uri="{FF2B5EF4-FFF2-40B4-BE49-F238E27FC236}">
                  <a16:creationId xmlns:a16="http://schemas.microsoft.com/office/drawing/2014/main" id="{C9208C27-3ACA-73C7-70D5-81347BEC19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388" name="Freeform 4">
              <a:extLst>
                <a:ext uri="{FF2B5EF4-FFF2-40B4-BE49-F238E27FC236}">
                  <a16:creationId xmlns:a16="http://schemas.microsoft.com/office/drawing/2014/main" id="{3DC5639C-A45C-0C67-9797-78911918C8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389" name="Freeform 5">
              <a:extLst>
                <a:ext uri="{FF2B5EF4-FFF2-40B4-BE49-F238E27FC236}">
                  <a16:creationId xmlns:a16="http://schemas.microsoft.com/office/drawing/2014/main" id="{CD518A20-EEAF-40CA-1C35-8023525E19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9C7F0816-B63D-29D6-31E3-0C2447C078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52 w 1722"/>
                <a:gd name="T1" fmla="*/ 33 h 66"/>
                <a:gd name="T2" fmla="*/ 1652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52 w 1722"/>
                <a:gd name="T9" fmla="*/ 33 h 66"/>
                <a:gd name="T10" fmla="*/ 1652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Freeform 7">
              <a:extLst>
                <a:ext uri="{FF2B5EF4-FFF2-40B4-BE49-F238E27FC236}">
                  <a16:creationId xmlns:a16="http://schemas.microsoft.com/office/drawing/2014/main" id="{98AA8B87-C38E-04EF-9D44-CD43B59AF6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352AFD76-E91F-0B83-0432-AFB7BA6BFB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0 w 975"/>
                <a:gd name="T1" fmla="*/ 48 h 101"/>
                <a:gd name="T2" fmla="*/ 94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0 w 975"/>
                <a:gd name="T9" fmla="*/ 48 h 101"/>
                <a:gd name="T10" fmla="*/ 94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D44059E9-9C30-F672-A37F-E64727DF51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7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71 w 2141"/>
                <a:gd name="T7" fmla="*/ 0 h 198"/>
                <a:gd name="T8" fmla="*/ 207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Freeform 10">
              <a:extLst>
                <a:ext uri="{FF2B5EF4-FFF2-40B4-BE49-F238E27FC236}">
                  <a16:creationId xmlns:a16="http://schemas.microsoft.com/office/drawing/2014/main" id="{11173DF7-53F9-6509-7B25-EF0F766AA7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29B3EA4A-8BEA-D110-AD11-5ED58CECAB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83 w 2517"/>
                <a:gd name="T1" fmla="*/ 276 h 276"/>
                <a:gd name="T2" fmla="*/ 2412 w 2517"/>
                <a:gd name="T3" fmla="*/ 204 h 276"/>
                <a:gd name="T4" fmla="*/ 2155 w 2517"/>
                <a:gd name="T5" fmla="*/ 0 h 276"/>
                <a:gd name="T6" fmla="*/ 0 w 2517"/>
                <a:gd name="T7" fmla="*/ 276 h 276"/>
                <a:gd name="T8" fmla="*/ 2083 w 2517"/>
                <a:gd name="T9" fmla="*/ 276 h 276"/>
                <a:gd name="T10" fmla="*/ 208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Freeform 12">
              <a:extLst>
                <a:ext uri="{FF2B5EF4-FFF2-40B4-BE49-F238E27FC236}">
                  <a16:creationId xmlns:a16="http://schemas.microsoft.com/office/drawing/2014/main" id="{63DDE7A1-BD3A-AA2C-0597-FEEF18756E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3C63B142-5FC0-9914-1748-0881E2A9FF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9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94 w 729"/>
                <a:gd name="T7" fmla="*/ 240 h 240"/>
                <a:gd name="T8" fmla="*/ 69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14">
              <a:extLst>
                <a:ext uri="{FF2B5EF4-FFF2-40B4-BE49-F238E27FC236}">
                  <a16:creationId xmlns:a16="http://schemas.microsoft.com/office/drawing/2014/main" id="{83AE0D38-0A59-3579-40C6-CD45DFD6D6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7CB49266-E22B-02EC-D63F-FEA25A8C89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94 w 729"/>
                <a:gd name="T1" fmla="*/ 318 h 318"/>
                <a:gd name="T2" fmla="*/ 69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94 w 729"/>
                <a:gd name="T9" fmla="*/ 318 h 318"/>
                <a:gd name="T10" fmla="*/ 69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16">
              <a:extLst>
                <a:ext uri="{FF2B5EF4-FFF2-40B4-BE49-F238E27FC236}">
                  <a16:creationId xmlns:a16="http://schemas.microsoft.com/office/drawing/2014/main" id="{528D86F3-FF0E-5F78-ADB2-CFC31C11BD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01" name="Freeform 17">
              <a:extLst>
                <a:ext uri="{FF2B5EF4-FFF2-40B4-BE49-F238E27FC236}">
                  <a16:creationId xmlns:a16="http://schemas.microsoft.com/office/drawing/2014/main" id="{6FCA3890-11A7-42CE-F0C1-8A12FBEAEE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02" name="Freeform 18">
              <a:extLst>
                <a:ext uri="{FF2B5EF4-FFF2-40B4-BE49-F238E27FC236}">
                  <a16:creationId xmlns:a16="http://schemas.microsoft.com/office/drawing/2014/main" id="{F1CE1F3F-E0E9-1767-7C8B-144D11A8A7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3B89627E-6F65-880E-7FD9-134193C151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20">
              <a:extLst>
                <a:ext uri="{FF2B5EF4-FFF2-40B4-BE49-F238E27FC236}">
                  <a16:creationId xmlns:a16="http://schemas.microsoft.com/office/drawing/2014/main" id="{6F5CE166-FE3F-83AF-E8C1-835D52E3AF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04B3A583-FF10-5A8E-07C2-D59C663992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22">
              <a:extLst>
                <a:ext uri="{FF2B5EF4-FFF2-40B4-BE49-F238E27FC236}">
                  <a16:creationId xmlns:a16="http://schemas.microsoft.com/office/drawing/2014/main" id="{7522403B-EC50-EB54-C77F-96537B4849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07" name="Freeform 23">
              <a:extLst>
                <a:ext uri="{FF2B5EF4-FFF2-40B4-BE49-F238E27FC236}">
                  <a16:creationId xmlns:a16="http://schemas.microsoft.com/office/drawing/2014/main" id="{4C84A479-2A9E-53EF-2997-0CBC2E9791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08" name="Freeform 24">
              <a:extLst>
                <a:ext uri="{FF2B5EF4-FFF2-40B4-BE49-F238E27FC236}">
                  <a16:creationId xmlns:a16="http://schemas.microsoft.com/office/drawing/2014/main" id="{92C75491-7311-6BB1-C92B-51F27A8A1E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374F4A47-34F8-46CC-7CC0-6AB7762834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26">
              <a:extLst>
                <a:ext uri="{FF2B5EF4-FFF2-40B4-BE49-F238E27FC236}">
                  <a16:creationId xmlns:a16="http://schemas.microsoft.com/office/drawing/2014/main" id="{37FCDDDF-506F-AE6E-9AD8-346FE1EEC2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11" name="Freeform 27">
              <a:extLst>
                <a:ext uri="{FF2B5EF4-FFF2-40B4-BE49-F238E27FC236}">
                  <a16:creationId xmlns:a16="http://schemas.microsoft.com/office/drawing/2014/main" id="{3591E93E-F42A-C741-4FF9-E94C506AF9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711F9F29-6465-EEA9-E713-AA0060FA0A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29">
              <a:extLst>
                <a:ext uri="{FF2B5EF4-FFF2-40B4-BE49-F238E27FC236}">
                  <a16:creationId xmlns:a16="http://schemas.microsoft.com/office/drawing/2014/main" id="{A14A7054-3DAE-994D-D5F2-C0B36057FB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DE478F09-DD74-D139-3B3E-928C57B929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31">
              <a:extLst>
                <a:ext uri="{FF2B5EF4-FFF2-40B4-BE49-F238E27FC236}">
                  <a16:creationId xmlns:a16="http://schemas.microsoft.com/office/drawing/2014/main" id="{69EE8C30-8F6A-2D63-D712-C6362144A9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16" name="Freeform 32">
              <a:extLst>
                <a:ext uri="{FF2B5EF4-FFF2-40B4-BE49-F238E27FC236}">
                  <a16:creationId xmlns:a16="http://schemas.microsoft.com/office/drawing/2014/main" id="{CCC4C792-AF58-0072-AC4A-C848813D73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17" name="Freeform 33">
              <a:extLst>
                <a:ext uri="{FF2B5EF4-FFF2-40B4-BE49-F238E27FC236}">
                  <a16:creationId xmlns:a16="http://schemas.microsoft.com/office/drawing/2014/main" id="{F8A786A6-0F91-88F5-D591-D24D02275B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18" name="Freeform 34">
              <a:extLst>
                <a:ext uri="{FF2B5EF4-FFF2-40B4-BE49-F238E27FC236}">
                  <a16:creationId xmlns:a16="http://schemas.microsoft.com/office/drawing/2014/main" id="{085E017E-C382-7070-7FA8-AFED7040EF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19" name="Freeform 35">
              <a:extLst>
                <a:ext uri="{FF2B5EF4-FFF2-40B4-BE49-F238E27FC236}">
                  <a16:creationId xmlns:a16="http://schemas.microsoft.com/office/drawing/2014/main" id="{8292779C-C23A-EBF3-60D7-9D57FA30CD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20" name="Freeform 36">
              <a:extLst>
                <a:ext uri="{FF2B5EF4-FFF2-40B4-BE49-F238E27FC236}">
                  <a16:creationId xmlns:a16="http://schemas.microsoft.com/office/drawing/2014/main" id="{3C8C7751-ECD7-5055-0A13-FD129EC9EB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21" name="Freeform 37">
              <a:extLst>
                <a:ext uri="{FF2B5EF4-FFF2-40B4-BE49-F238E27FC236}">
                  <a16:creationId xmlns:a16="http://schemas.microsoft.com/office/drawing/2014/main" id="{02633A30-EEFD-86A0-16FD-F92A34CB45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422" name="Freeform 38">
              <a:extLst>
                <a:ext uri="{FF2B5EF4-FFF2-40B4-BE49-F238E27FC236}">
                  <a16:creationId xmlns:a16="http://schemas.microsoft.com/office/drawing/2014/main" id="{8A2C9F68-0C50-5687-0118-DCB2F30DF4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2D1DDAD3-B3B2-E30A-DDC1-CAB8716BD0F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6424" name="Freeform 40">
                <a:extLst>
                  <a:ext uri="{FF2B5EF4-FFF2-40B4-BE49-F238E27FC236}">
                    <a16:creationId xmlns:a16="http://schemas.microsoft.com/office/drawing/2014/main" id="{5F8B60D2-7C70-3274-BB4C-0B150BAA577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6425" name="Freeform 41">
                <a:extLst>
                  <a:ext uri="{FF2B5EF4-FFF2-40B4-BE49-F238E27FC236}">
                    <a16:creationId xmlns:a16="http://schemas.microsoft.com/office/drawing/2014/main" id="{8F41E4AA-9D28-B8E5-3925-2DF0D0F2514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BF8BFF38-EBEA-DBA9-4FCD-41DB7DFE8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FDF82907-D3D3-512D-D1F6-63F034C63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AD62BB1B-4365-411E-FF89-A9FFD3AE89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93DDB808-FBFC-FC62-5F6B-33F617D6E2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5F7F2A15-C0A1-2D34-3914-9824188B61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A64BDFC-2792-6D45-BBF9-5350B2C08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394" r:id="rId1"/>
    <p:sldLayoutId id="2147486384" r:id="rId2"/>
    <p:sldLayoutId id="2147486385" r:id="rId3"/>
    <p:sldLayoutId id="2147486386" r:id="rId4"/>
    <p:sldLayoutId id="2147486387" r:id="rId5"/>
    <p:sldLayoutId id="2147486388" r:id="rId6"/>
    <p:sldLayoutId id="2147486389" r:id="rId7"/>
    <p:sldLayoutId id="2147486390" r:id="rId8"/>
    <p:sldLayoutId id="2147486391" r:id="rId9"/>
    <p:sldLayoutId id="2147486392" r:id="rId10"/>
    <p:sldLayoutId id="2147486393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D40C3F1A-7B41-8E16-83B4-FA4A5D91278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027" name="未知">
              <a:extLst>
                <a:ext uri="{FF2B5EF4-FFF2-40B4-BE49-F238E27FC236}">
                  <a16:creationId xmlns:a16="http://schemas.microsoft.com/office/drawing/2014/main" id="{0D97AA5C-B147-FF97-2847-9B5156C7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8" name="未知">
              <a:extLst>
                <a:ext uri="{FF2B5EF4-FFF2-40B4-BE49-F238E27FC236}">
                  <a16:creationId xmlns:a16="http://schemas.microsoft.com/office/drawing/2014/main" id="{BD1D5C7A-2DD4-0AE1-6B0F-0497E487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9" name="未知">
              <a:extLst>
                <a:ext uri="{FF2B5EF4-FFF2-40B4-BE49-F238E27FC236}">
                  <a16:creationId xmlns:a16="http://schemas.microsoft.com/office/drawing/2014/main" id="{CCB8863E-A3C8-1947-3612-8560765A8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23" name="未知">
              <a:extLst>
                <a:ext uri="{FF2B5EF4-FFF2-40B4-BE49-F238E27FC236}">
                  <a16:creationId xmlns:a16="http://schemas.microsoft.com/office/drawing/2014/main" id="{FEFFDC19-51D3-C3D5-5FD2-30E06FA2F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682 w 1722"/>
                <a:gd name="T1" fmla="*/ 46 h 66"/>
                <a:gd name="T2" fmla="*/ 1682 w 1722"/>
                <a:gd name="T3" fmla="*/ 40 h 66"/>
                <a:gd name="T4" fmla="*/ 0 w 1722"/>
                <a:gd name="T5" fmla="*/ 0 h 66"/>
                <a:gd name="T6" fmla="*/ 0 w 1722"/>
                <a:gd name="T7" fmla="*/ 33 h 66"/>
                <a:gd name="T8" fmla="*/ 1682 w 1722"/>
                <a:gd name="T9" fmla="*/ 46 h 66"/>
                <a:gd name="T10" fmla="*/ 1682 w 1722"/>
                <a:gd name="T11" fmla="*/ 4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935B206A-0611-A861-761D-7B2DF240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25" name="未知">
              <a:extLst>
                <a:ext uri="{FF2B5EF4-FFF2-40B4-BE49-F238E27FC236}">
                  <a16:creationId xmlns:a16="http://schemas.microsoft.com/office/drawing/2014/main" id="{8848F4A2-B850-6844-5627-EDDF90B7E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55 w 975"/>
                <a:gd name="T1" fmla="*/ 48 h 101"/>
                <a:gd name="T2" fmla="*/ 95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5 w 975"/>
                <a:gd name="T9" fmla="*/ 48 h 101"/>
                <a:gd name="T10" fmla="*/ 95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未知">
              <a:extLst>
                <a:ext uri="{FF2B5EF4-FFF2-40B4-BE49-F238E27FC236}">
                  <a16:creationId xmlns:a16="http://schemas.microsoft.com/office/drawing/2014/main" id="{17E0C1EA-71EA-84E4-DFA4-4CEAB36E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0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01 w 2141"/>
                <a:gd name="T7" fmla="*/ 0 h 198"/>
                <a:gd name="T8" fmla="*/ 210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F4F97D59-43FE-84F0-2745-1464094AF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28" name="未知">
              <a:extLst>
                <a:ext uri="{FF2B5EF4-FFF2-40B4-BE49-F238E27FC236}">
                  <a16:creationId xmlns:a16="http://schemas.microsoft.com/office/drawing/2014/main" id="{3B598792-D326-103D-2C0B-A9120B86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22 w 2517"/>
                <a:gd name="T1" fmla="*/ 276 h 276"/>
                <a:gd name="T2" fmla="*/ 2457 w 2517"/>
                <a:gd name="T3" fmla="*/ 204 h 276"/>
                <a:gd name="T4" fmla="*/ 2200 w 2517"/>
                <a:gd name="T5" fmla="*/ 0 h 276"/>
                <a:gd name="T6" fmla="*/ 0 w 2517"/>
                <a:gd name="T7" fmla="*/ 276 h 276"/>
                <a:gd name="T8" fmla="*/ 2122 w 2517"/>
                <a:gd name="T9" fmla="*/ 276 h 276"/>
                <a:gd name="T10" fmla="*/ 212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948FE5F2-448E-5568-C8DC-3AFFEDA6C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0" name="未知">
              <a:extLst>
                <a:ext uri="{FF2B5EF4-FFF2-40B4-BE49-F238E27FC236}">
                  <a16:creationId xmlns:a16="http://schemas.microsoft.com/office/drawing/2014/main" id="{264F1BE3-A1B2-67CE-C9D8-56B4C7197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0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9 w 729"/>
                <a:gd name="T7" fmla="*/ 240 h 240"/>
                <a:gd name="T8" fmla="*/ 70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未知">
              <a:extLst>
                <a:ext uri="{FF2B5EF4-FFF2-40B4-BE49-F238E27FC236}">
                  <a16:creationId xmlns:a16="http://schemas.microsoft.com/office/drawing/2014/main" id="{F1DDBDBA-5986-8637-E2C8-021DBEC94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2" name="未知">
              <a:extLst>
                <a:ext uri="{FF2B5EF4-FFF2-40B4-BE49-F238E27FC236}">
                  <a16:creationId xmlns:a16="http://schemas.microsoft.com/office/drawing/2014/main" id="{3E05226C-4BB0-5241-4A7B-4A1A617D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09 w 729"/>
                <a:gd name="T1" fmla="*/ 318 h 318"/>
                <a:gd name="T2" fmla="*/ 70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9 w 729"/>
                <a:gd name="T9" fmla="*/ 318 h 318"/>
                <a:gd name="T10" fmla="*/ 70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>
              <a:extLst>
                <a:ext uri="{FF2B5EF4-FFF2-40B4-BE49-F238E27FC236}">
                  <a16:creationId xmlns:a16="http://schemas.microsoft.com/office/drawing/2014/main" id="{0586B991-9435-A751-5169-27DBDA0C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891002E4-80B8-98A8-DDD6-ECCA30A09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E6F930DC-F84E-BFAD-813E-D8539954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6" name="未知">
              <a:extLst>
                <a:ext uri="{FF2B5EF4-FFF2-40B4-BE49-F238E27FC236}">
                  <a16:creationId xmlns:a16="http://schemas.microsoft.com/office/drawing/2014/main" id="{C7651E42-FFFE-1DA9-466F-8EE327022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7BC05209-4987-2214-273F-082A1BAC1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8" name="未知">
              <a:extLst>
                <a:ext uri="{FF2B5EF4-FFF2-40B4-BE49-F238E27FC236}">
                  <a16:creationId xmlns:a16="http://schemas.microsoft.com/office/drawing/2014/main" id="{52A21D59-F5E4-3826-3A39-7648B6E43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F62DD49F-07EF-993C-DDF5-DF6594D8C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E500787F-59EB-EA74-99C3-83DC08C9E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B2C21DF9-5ECE-6EB2-A586-025A41F9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42" name="未知">
              <a:extLst>
                <a:ext uri="{FF2B5EF4-FFF2-40B4-BE49-F238E27FC236}">
                  <a16:creationId xmlns:a16="http://schemas.microsoft.com/office/drawing/2014/main" id="{EB57BDE4-9ED1-C9A8-601D-0F31B956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D99C42CC-E099-AA7D-BB4E-1AF4A663B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18A12693-2593-7640-9F1B-6622DD31D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45" name="未知">
              <a:extLst>
                <a:ext uri="{FF2B5EF4-FFF2-40B4-BE49-F238E27FC236}">
                  <a16:creationId xmlns:a16="http://schemas.microsoft.com/office/drawing/2014/main" id="{A40F26AE-2248-FD5F-891A-DAD599AF2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未知">
              <a:extLst>
                <a:ext uri="{FF2B5EF4-FFF2-40B4-BE49-F238E27FC236}">
                  <a16:creationId xmlns:a16="http://schemas.microsoft.com/office/drawing/2014/main" id="{A9C9A597-C9DE-B457-14FE-F5335D766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47" name="未知">
              <a:extLst>
                <a:ext uri="{FF2B5EF4-FFF2-40B4-BE49-F238E27FC236}">
                  <a16:creationId xmlns:a16="http://schemas.microsoft.com/office/drawing/2014/main" id="{347C658A-6E6A-BD6B-4451-450CB724D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未知">
              <a:extLst>
                <a:ext uri="{FF2B5EF4-FFF2-40B4-BE49-F238E27FC236}">
                  <a16:creationId xmlns:a16="http://schemas.microsoft.com/office/drawing/2014/main" id="{81A5FC51-F28E-2C8B-5DAD-1B66A049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6" name="未知">
              <a:extLst>
                <a:ext uri="{FF2B5EF4-FFF2-40B4-BE49-F238E27FC236}">
                  <a16:creationId xmlns:a16="http://schemas.microsoft.com/office/drawing/2014/main" id="{99F4F132-DC63-BBC8-6D1A-0A01A4628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7" name="未知">
              <a:extLst>
                <a:ext uri="{FF2B5EF4-FFF2-40B4-BE49-F238E27FC236}">
                  <a16:creationId xmlns:a16="http://schemas.microsoft.com/office/drawing/2014/main" id="{B0B9F83B-DF43-C4D2-243E-646769CE1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8" name="未知">
              <a:extLst>
                <a:ext uri="{FF2B5EF4-FFF2-40B4-BE49-F238E27FC236}">
                  <a16:creationId xmlns:a16="http://schemas.microsoft.com/office/drawing/2014/main" id="{AC055C9D-70C2-A569-44E6-8CB64BBEE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未知">
              <a:extLst>
                <a:ext uri="{FF2B5EF4-FFF2-40B4-BE49-F238E27FC236}">
                  <a16:creationId xmlns:a16="http://schemas.microsoft.com/office/drawing/2014/main" id="{B3B8B9AF-819C-4FF8-7D51-BC5CC4F1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未知">
              <a:extLst>
                <a:ext uri="{FF2B5EF4-FFF2-40B4-BE49-F238E27FC236}">
                  <a16:creationId xmlns:a16="http://schemas.microsoft.com/office/drawing/2014/main" id="{D9C99B37-A00B-AC62-362E-AD79FC98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未知">
              <a:extLst>
                <a:ext uri="{FF2B5EF4-FFF2-40B4-BE49-F238E27FC236}">
                  <a16:creationId xmlns:a16="http://schemas.microsoft.com/office/drawing/2014/main" id="{FC7FFB88-96AA-C00D-23E4-913A2C159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未知">
              <a:extLst>
                <a:ext uri="{FF2B5EF4-FFF2-40B4-BE49-F238E27FC236}">
                  <a16:creationId xmlns:a16="http://schemas.microsoft.com/office/drawing/2014/main" id="{B49D6DDD-3FDE-9AC7-D4CC-6002CDAAB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3356" name="Group 39">
              <a:extLst>
                <a:ext uri="{FF2B5EF4-FFF2-40B4-BE49-F238E27FC236}">
                  <a16:creationId xmlns:a16="http://schemas.microsoft.com/office/drawing/2014/main" id="{8AAD5AA0-22B8-E95B-5064-712FBD6E22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064" name="未知">
                <a:extLst>
                  <a:ext uri="{FF2B5EF4-FFF2-40B4-BE49-F238E27FC236}">
                    <a16:creationId xmlns:a16="http://schemas.microsoft.com/office/drawing/2014/main" id="{49655E22-AD3C-3750-D057-57260ADF7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65" name="未知">
                <a:extLst>
                  <a:ext uri="{FF2B5EF4-FFF2-40B4-BE49-F238E27FC236}">
                    <a16:creationId xmlns:a16="http://schemas.microsoft.com/office/drawing/2014/main" id="{CE36A96A-12E9-0216-3C87-D61F18D1C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66" name="Rectangle 42">
            <a:extLst>
              <a:ext uri="{FF2B5EF4-FFF2-40B4-BE49-F238E27FC236}">
                <a16:creationId xmlns:a16="http://schemas.microsoft.com/office/drawing/2014/main" id="{C89886D4-3FEA-0D1F-9A29-AA87D196D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67" name="Rectangle 43">
            <a:extLst>
              <a:ext uri="{FF2B5EF4-FFF2-40B4-BE49-F238E27FC236}">
                <a16:creationId xmlns:a16="http://schemas.microsoft.com/office/drawing/2014/main" id="{D224641B-1EF4-62CC-EE40-3AB048606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84A39BBC-6E1C-F4D3-B415-7D700EB13F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id="{D9114FE4-1F72-E4F2-BCF4-FA3E680A13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9D39A957-59B4-82E8-715B-2AB94D64B0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1242A94-1B74-CF41-983C-8385D3CCF5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395" r:id="rId1"/>
    <p:sldLayoutId id="2147486396" r:id="rId2"/>
    <p:sldLayoutId id="2147486397" r:id="rId3"/>
    <p:sldLayoutId id="2147486398" r:id="rId4"/>
    <p:sldLayoutId id="2147486399" r:id="rId5"/>
    <p:sldLayoutId id="2147486400" r:id="rId6"/>
    <p:sldLayoutId id="2147486401" r:id="rId7"/>
    <p:sldLayoutId id="2147486402" r:id="rId8"/>
    <p:sldLayoutId id="2147486403" r:id="rId9"/>
    <p:sldLayoutId id="2147486404" r:id="rId10"/>
    <p:sldLayoutId id="2147486405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855A3852-EFC1-93EF-0942-9019FC61C9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027" name="未知">
              <a:extLst>
                <a:ext uri="{FF2B5EF4-FFF2-40B4-BE49-F238E27FC236}">
                  <a16:creationId xmlns:a16="http://schemas.microsoft.com/office/drawing/2014/main" id="{A2F70E55-A798-56FB-7307-C9D16A86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8" name="未知">
              <a:extLst>
                <a:ext uri="{FF2B5EF4-FFF2-40B4-BE49-F238E27FC236}">
                  <a16:creationId xmlns:a16="http://schemas.microsoft.com/office/drawing/2014/main" id="{CBC9BFA0-CBF1-FB8D-30E2-F7290A92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9" name="未知">
              <a:extLst>
                <a:ext uri="{FF2B5EF4-FFF2-40B4-BE49-F238E27FC236}">
                  <a16:creationId xmlns:a16="http://schemas.microsoft.com/office/drawing/2014/main" id="{65F23376-08E7-8A1A-EEE9-95541453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11" name="未知">
              <a:extLst>
                <a:ext uri="{FF2B5EF4-FFF2-40B4-BE49-F238E27FC236}">
                  <a16:creationId xmlns:a16="http://schemas.microsoft.com/office/drawing/2014/main" id="{E36F86E0-DC23-37A2-EDDA-FDCB6A7C3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682 w 1722"/>
                <a:gd name="T1" fmla="*/ 46 h 66"/>
                <a:gd name="T2" fmla="*/ 1682 w 1722"/>
                <a:gd name="T3" fmla="*/ 40 h 66"/>
                <a:gd name="T4" fmla="*/ 0 w 1722"/>
                <a:gd name="T5" fmla="*/ 0 h 66"/>
                <a:gd name="T6" fmla="*/ 0 w 1722"/>
                <a:gd name="T7" fmla="*/ 33 h 66"/>
                <a:gd name="T8" fmla="*/ 1682 w 1722"/>
                <a:gd name="T9" fmla="*/ 46 h 66"/>
                <a:gd name="T10" fmla="*/ 1682 w 1722"/>
                <a:gd name="T11" fmla="*/ 4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83BCCA3B-038E-5349-C35D-30DA5791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13" name="未知">
              <a:extLst>
                <a:ext uri="{FF2B5EF4-FFF2-40B4-BE49-F238E27FC236}">
                  <a16:creationId xmlns:a16="http://schemas.microsoft.com/office/drawing/2014/main" id="{FE6677C3-C9FD-B481-C279-EBC1A3B09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55 w 975"/>
                <a:gd name="T1" fmla="*/ 48 h 101"/>
                <a:gd name="T2" fmla="*/ 95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5 w 975"/>
                <a:gd name="T9" fmla="*/ 48 h 101"/>
                <a:gd name="T10" fmla="*/ 95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未知">
              <a:extLst>
                <a:ext uri="{FF2B5EF4-FFF2-40B4-BE49-F238E27FC236}">
                  <a16:creationId xmlns:a16="http://schemas.microsoft.com/office/drawing/2014/main" id="{C23112D6-97A6-E8D2-874D-A679E15A8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0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01 w 2141"/>
                <a:gd name="T7" fmla="*/ 0 h 198"/>
                <a:gd name="T8" fmla="*/ 210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7BEFE597-9CA7-F43B-46A5-A2DA8D5B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16" name="未知">
              <a:extLst>
                <a:ext uri="{FF2B5EF4-FFF2-40B4-BE49-F238E27FC236}">
                  <a16:creationId xmlns:a16="http://schemas.microsoft.com/office/drawing/2014/main" id="{A55B52AB-2C8C-8B89-AFBA-9BE7AD5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22 w 2517"/>
                <a:gd name="T1" fmla="*/ 276 h 276"/>
                <a:gd name="T2" fmla="*/ 2457 w 2517"/>
                <a:gd name="T3" fmla="*/ 204 h 276"/>
                <a:gd name="T4" fmla="*/ 2200 w 2517"/>
                <a:gd name="T5" fmla="*/ 0 h 276"/>
                <a:gd name="T6" fmla="*/ 0 w 2517"/>
                <a:gd name="T7" fmla="*/ 276 h 276"/>
                <a:gd name="T8" fmla="*/ 2122 w 2517"/>
                <a:gd name="T9" fmla="*/ 276 h 276"/>
                <a:gd name="T10" fmla="*/ 212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D05F213F-FBC0-7594-431B-67FD3F2C9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18" name="未知">
              <a:extLst>
                <a:ext uri="{FF2B5EF4-FFF2-40B4-BE49-F238E27FC236}">
                  <a16:creationId xmlns:a16="http://schemas.microsoft.com/office/drawing/2014/main" id="{D3B76929-4A3B-5635-3E0F-40628C4AA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0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9 w 729"/>
                <a:gd name="T7" fmla="*/ 240 h 240"/>
                <a:gd name="T8" fmla="*/ 70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未知">
              <a:extLst>
                <a:ext uri="{FF2B5EF4-FFF2-40B4-BE49-F238E27FC236}">
                  <a16:creationId xmlns:a16="http://schemas.microsoft.com/office/drawing/2014/main" id="{A045B3CF-4C3F-9405-0540-D5350B008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20" name="未知">
              <a:extLst>
                <a:ext uri="{FF2B5EF4-FFF2-40B4-BE49-F238E27FC236}">
                  <a16:creationId xmlns:a16="http://schemas.microsoft.com/office/drawing/2014/main" id="{87B304DC-9DAC-533B-6542-A5E538F65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09 w 729"/>
                <a:gd name="T1" fmla="*/ 318 h 318"/>
                <a:gd name="T2" fmla="*/ 70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9 w 729"/>
                <a:gd name="T9" fmla="*/ 318 h 318"/>
                <a:gd name="T10" fmla="*/ 70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>
              <a:extLst>
                <a:ext uri="{FF2B5EF4-FFF2-40B4-BE49-F238E27FC236}">
                  <a16:creationId xmlns:a16="http://schemas.microsoft.com/office/drawing/2014/main" id="{E87C302D-19A9-63D9-1D49-8B59FEF44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70262D5A-63D8-CE83-B951-4D13E3726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EC596AA5-CE5E-A31E-E023-7F66758D1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24" name="未知">
              <a:extLst>
                <a:ext uri="{FF2B5EF4-FFF2-40B4-BE49-F238E27FC236}">
                  <a16:creationId xmlns:a16="http://schemas.microsoft.com/office/drawing/2014/main" id="{9068B7D0-B7D6-A5A0-5E0C-F6F6B909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E1E87706-DC33-0FD3-E221-6EE12E454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26" name="未知">
              <a:extLst>
                <a:ext uri="{FF2B5EF4-FFF2-40B4-BE49-F238E27FC236}">
                  <a16:creationId xmlns:a16="http://schemas.microsoft.com/office/drawing/2014/main" id="{68133710-BE00-10E0-568A-24A2217B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03B135A1-F873-ADE2-4785-8D42FCDED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1D12B9E5-C67E-89D4-A9EE-200D40AF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E9396685-5564-F092-A113-40BB7CBF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30" name="未知">
              <a:extLst>
                <a:ext uri="{FF2B5EF4-FFF2-40B4-BE49-F238E27FC236}">
                  <a16:creationId xmlns:a16="http://schemas.microsoft.com/office/drawing/2014/main" id="{43E8FF31-97FF-7A82-B02C-FF0B0BE8A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01FA4BD3-067B-DC47-BA04-2421620B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338EA48A-12F0-5586-B409-4377BBF9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33" name="未知">
              <a:extLst>
                <a:ext uri="{FF2B5EF4-FFF2-40B4-BE49-F238E27FC236}">
                  <a16:creationId xmlns:a16="http://schemas.microsoft.com/office/drawing/2014/main" id="{BE8E6571-9253-ED68-0A79-BCD99C662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未知">
              <a:extLst>
                <a:ext uri="{FF2B5EF4-FFF2-40B4-BE49-F238E27FC236}">
                  <a16:creationId xmlns:a16="http://schemas.microsoft.com/office/drawing/2014/main" id="{680B634A-CAB3-79F0-5D34-46898CB9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635" name="未知">
              <a:extLst>
                <a:ext uri="{FF2B5EF4-FFF2-40B4-BE49-F238E27FC236}">
                  <a16:creationId xmlns:a16="http://schemas.microsoft.com/office/drawing/2014/main" id="{0E946F55-D211-5A54-34C2-D0F37B65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未知">
              <a:extLst>
                <a:ext uri="{FF2B5EF4-FFF2-40B4-BE49-F238E27FC236}">
                  <a16:creationId xmlns:a16="http://schemas.microsoft.com/office/drawing/2014/main" id="{200301F8-630F-5ED8-A11B-4755281CC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6" name="未知">
              <a:extLst>
                <a:ext uri="{FF2B5EF4-FFF2-40B4-BE49-F238E27FC236}">
                  <a16:creationId xmlns:a16="http://schemas.microsoft.com/office/drawing/2014/main" id="{EDB0B648-483A-575B-66BB-AC55A702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7" name="未知">
              <a:extLst>
                <a:ext uri="{FF2B5EF4-FFF2-40B4-BE49-F238E27FC236}">
                  <a16:creationId xmlns:a16="http://schemas.microsoft.com/office/drawing/2014/main" id="{B3F5DD08-CD61-DF64-D3FB-BC5D74764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8" name="未知">
              <a:extLst>
                <a:ext uri="{FF2B5EF4-FFF2-40B4-BE49-F238E27FC236}">
                  <a16:creationId xmlns:a16="http://schemas.microsoft.com/office/drawing/2014/main" id="{26CE664B-1EC6-43E8-9960-8A4AC005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未知">
              <a:extLst>
                <a:ext uri="{FF2B5EF4-FFF2-40B4-BE49-F238E27FC236}">
                  <a16:creationId xmlns:a16="http://schemas.microsoft.com/office/drawing/2014/main" id="{6083107C-0BB1-8E31-81EE-1572CA96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未知">
              <a:extLst>
                <a:ext uri="{FF2B5EF4-FFF2-40B4-BE49-F238E27FC236}">
                  <a16:creationId xmlns:a16="http://schemas.microsoft.com/office/drawing/2014/main" id="{2F7FE071-D62B-7054-33E5-9A53E585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未知">
              <a:extLst>
                <a:ext uri="{FF2B5EF4-FFF2-40B4-BE49-F238E27FC236}">
                  <a16:creationId xmlns:a16="http://schemas.microsoft.com/office/drawing/2014/main" id="{34EA8F33-E3AF-23BB-020A-904BDE65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未知">
              <a:extLst>
                <a:ext uri="{FF2B5EF4-FFF2-40B4-BE49-F238E27FC236}">
                  <a16:creationId xmlns:a16="http://schemas.microsoft.com/office/drawing/2014/main" id="{719504EC-150F-35CF-24B9-CF6519AE7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5644" name="Group 39">
              <a:extLst>
                <a:ext uri="{FF2B5EF4-FFF2-40B4-BE49-F238E27FC236}">
                  <a16:creationId xmlns:a16="http://schemas.microsoft.com/office/drawing/2014/main" id="{74EB6C9F-081A-A09F-1C2D-0864FF945DE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064" name="未知">
                <a:extLst>
                  <a:ext uri="{FF2B5EF4-FFF2-40B4-BE49-F238E27FC236}">
                    <a16:creationId xmlns:a16="http://schemas.microsoft.com/office/drawing/2014/main" id="{40005186-08BE-9300-FFC5-DDE8BF13F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65" name="未知">
                <a:extLst>
                  <a:ext uri="{FF2B5EF4-FFF2-40B4-BE49-F238E27FC236}">
                    <a16:creationId xmlns:a16="http://schemas.microsoft.com/office/drawing/2014/main" id="{80D452F0-7513-8889-B2B0-46B1DFEE6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66" name="Rectangle 42">
            <a:extLst>
              <a:ext uri="{FF2B5EF4-FFF2-40B4-BE49-F238E27FC236}">
                <a16:creationId xmlns:a16="http://schemas.microsoft.com/office/drawing/2014/main" id="{CC4ABF89-99A5-A654-FC4D-B4DF4B88F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67" name="Rectangle 43">
            <a:extLst>
              <a:ext uri="{FF2B5EF4-FFF2-40B4-BE49-F238E27FC236}">
                <a16:creationId xmlns:a16="http://schemas.microsoft.com/office/drawing/2014/main" id="{E004AA34-E368-1026-C663-63113729D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5FFEB145-28FB-ADB3-8247-C5F36703B0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id="{F79E1629-51DD-3B60-879C-18DF1E91CB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45762512-4EC9-883E-5F7E-DD66419FDD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C0C526E-2B0A-5948-8D29-B1279B50D9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06" r:id="rId1"/>
    <p:sldLayoutId id="2147486407" r:id="rId2"/>
    <p:sldLayoutId id="2147486408" r:id="rId3"/>
    <p:sldLayoutId id="2147486409" r:id="rId4"/>
    <p:sldLayoutId id="2147486410" r:id="rId5"/>
    <p:sldLayoutId id="2147486411" r:id="rId6"/>
    <p:sldLayoutId id="2147486412" r:id="rId7"/>
    <p:sldLayoutId id="2147486413" r:id="rId8"/>
    <p:sldLayoutId id="2147486414" r:id="rId9"/>
    <p:sldLayoutId id="2147486415" r:id="rId10"/>
    <p:sldLayoutId id="2147486416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6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8778117-9EE3-DE65-A632-13BC39A0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latin typeface="Times New Roman" pitchFamily="18" charset="0"/>
              </a:rPr>
              <a:t>§3.2</a:t>
            </a:r>
            <a:r>
              <a:rPr lang="zh-CN" altLang="en-US" sz="4800" b="1" dirty="0">
                <a:latin typeface="Times New Roman" pitchFamily="18" charset="0"/>
              </a:rPr>
              <a:t>   谓词逻辑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EF15D9-F200-216B-50D2-0613CFEE2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buClr>
                <a:srgbClr val="FE1A14"/>
              </a:buClr>
              <a:buFont typeface="Wingdings" pitchFamily="2" charset="2"/>
              <a:buChar char="ü"/>
              <a:tabLst>
                <a:tab pos="457200" algn="l"/>
                <a:tab pos="1768475" algn="l"/>
              </a:tabLst>
              <a:defRPr/>
            </a:pPr>
            <a:r>
              <a:rPr lang="en-US" altLang="zh-CN" b="1">
                <a:latin typeface="Times New Roman" panose="02020603050405020304" pitchFamily="18" charset="0"/>
              </a:rPr>
              <a:t>§3.2.1	 </a:t>
            </a:r>
            <a:r>
              <a:rPr lang="zh-CN" altLang="en-US" b="1">
                <a:latin typeface="Times New Roman" panose="02020603050405020304" pitchFamily="18" charset="0"/>
              </a:rPr>
              <a:t>谓词逻辑的基本概念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Clr>
                <a:srgbClr val="FE1A14"/>
              </a:buClr>
              <a:buFont typeface="Wingdings" pitchFamily="2" charset="2"/>
              <a:buChar char="ü"/>
              <a:tabLst>
                <a:tab pos="457200" algn="l"/>
                <a:tab pos="1768475" algn="l"/>
              </a:tabLst>
              <a:defRPr/>
            </a:pPr>
            <a:r>
              <a:rPr lang="en-US" altLang="zh-CN" b="1">
                <a:latin typeface="Times New Roman" panose="02020603050405020304" pitchFamily="18" charset="0"/>
              </a:rPr>
              <a:t>§3.2.2  </a:t>
            </a:r>
            <a:r>
              <a:rPr lang="zh-CN" altLang="en-US" b="1">
                <a:latin typeface="Times New Roman" panose="02020603050405020304" pitchFamily="18" charset="0"/>
              </a:rPr>
              <a:t>谓词公式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Clr>
                <a:srgbClr val="FE1A14"/>
              </a:buClr>
              <a:buFont typeface="Wingdings" pitchFamily="2" charset="2"/>
              <a:buChar char="ü"/>
              <a:tabLst>
                <a:tab pos="457200" algn="l"/>
                <a:tab pos="1768475" algn="l"/>
              </a:tabLst>
              <a:defRPr/>
            </a:pPr>
            <a:r>
              <a:rPr lang="en-US" altLang="zh-CN" b="1">
                <a:latin typeface="Times New Roman" panose="02020603050405020304" pitchFamily="18" charset="0"/>
              </a:rPr>
              <a:t>§3.2.3 </a:t>
            </a:r>
            <a:r>
              <a:rPr lang="zh-CN" altLang="en-US" b="1">
                <a:latin typeface="Times New Roman" panose="02020603050405020304" pitchFamily="18" charset="0"/>
              </a:rPr>
              <a:t>谓词公式的等价关系和蕴涵关系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Clr>
                <a:srgbClr val="FE1A14"/>
              </a:buClr>
              <a:buFont typeface="Wingdings" pitchFamily="2" charset="2"/>
              <a:buChar char="ü"/>
              <a:tabLst>
                <a:tab pos="457200" algn="l"/>
                <a:tab pos="1768475" algn="l"/>
              </a:tabLst>
              <a:defRPr/>
            </a:pPr>
            <a:r>
              <a:rPr lang="en-US" altLang="zh-CN" b="1">
                <a:latin typeface="Times New Roman" panose="02020603050405020304" pitchFamily="18" charset="0"/>
              </a:rPr>
              <a:t>§3.2.4  </a:t>
            </a:r>
            <a:r>
              <a:rPr lang="zh-CN" altLang="en-US" b="1">
                <a:latin typeface="Times New Roman" panose="02020603050405020304" pitchFamily="18" charset="0"/>
              </a:rPr>
              <a:t>范式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57200" algn="l"/>
                <a:tab pos="1768475" algn="l"/>
              </a:tabLst>
              <a:defRPr/>
            </a:pPr>
            <a:r>
              <a:rPr lang="zh-CN" altLang="en-US" b="1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2D4C02-98A4-A67A-8B69-B2030534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1D98-D058-2045-81C3-1AAF49E4088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>
            <a:extLst>
              <a:ext uri="{FF2B5EF4-FFF2-40B4-BE49-F238E27FC236}">
                <a16:creationId xmlns:a16="http://schemas.microsoft.com/office/drawing/2014/main" id="{49C980B8-B61F-DF16-260C-CE324AFCF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05800" cy="6248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</a:rPr>
              <a:t>D={2,3,4}</a:t>
            </a: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Char char="u"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一元</a:t>
            </a:r>
            <a:r>
              <a:rPr lang="zh-CN" altLang="en-US" sz="3200" b="1" dirty="0">
                <a:latin typeface="Times New Roman" panose="02020603050405020304" pitchFamily="18" charset="0"/>
              </a:rPr>
              <a:t>谓词。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指定元素</a:t>
            </a:r>
            <a:r>
              <a:rPr lang="en-US" altLang="zh-CN" sz="3200" b="1" dirty="0">
                <a:latin typeface="Times New Roman" panose="02020603050405020304" pitchFamily="18" charset="0"/>
              </a:rPr>
              <a:t>--</a:t>
            </a:r>
            <a:r>
              <a:rPr lang="zh-CN" altLang="en-US" sz="3200" b="1" dirty="0">
                <a:latin typeface="Times New Roman" panose="02020603050405020304" pitchFamily="18" charset="0"/>
              </a:rPr>
              <a:t>命题：</a:t>
            </a:r>
            <a:r>
              <a:rPr lang="en-US" altLang="zh-CN" sz="3200" b="1" dirty="0">
                <a:latin typeface="Times New Roman" panose="02020603050405020304" pitchFamily="18" charset="0"/>
              </a:rPr>
              <a:t>P(2)=0, P(3)=0, P(4)=1</a:t>
            </a: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Char char="u"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3200" b="1" dirty="0">
                <a:latin typeface="Times New Roman" panose="02020603050405020304" pitchFamily="18" charset="0"/>
              </a:rPr>
              <a:t>y,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en-US" altLang="zh-CN" sz="3200" b="1" dirty="0">
                <a:latin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二元</a:t>
            </a:r>
            <a:r>
              <a:rPr lang="zh-CN" altLang="en-US" sz="3200" b="1" dirty="0">
                <a:latin typeface="Times New Roman" panose="02020603050405020304" pitchFamily="18" charset="0"/>
              </a:rPr>
              <a:t>谓词。</a:t>
            </a: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指定元素</a:t>
            </a:r>
            <a:r>
              <a:rPr lang="en-US" altLang="zh-CN" sz="3200" b="1" dirty="0">
                <a:latin typeface="Times New Roman" panose="02020603050405020304" pitchFamily="18" charset="0"/>
              </a:rPr>
              <a:t>--</a:t>
            </a:r>
            <a:r>
              <a:rPr lang="zh-CN" altLang="en-US" sz="3200" b="1" dirty="0">
                <a:latin typeface="Times New Roman" panose="02020603050405020304" pitchFamily="18" charset="0"/>
              </a:rPr>
              <a:t>命题：</a:t>
            </a:r>
            <a:r>
              <a:rPr lang="en-US" altLang="zh-CN" sz="3200" b="1" dirty="0">
                <a:latin typeface="Times New Roman" panose="02020603050405020304" pitchFamily="18" charset="0"/>
              </a:rPr>
              <a:t>P(2,3)=0, P(4,2)=1</a:t>
            </a: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Char char="u"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：若</a:t>
            </a:r>
            <a:r>
              <a:rPr lang="en-US" altLang="zh-CN" sz="3200" b="1" dirty="0">
                <a:latin typeface="Times New Roman" panose="02020603050405020304" pitchFamily="18" charset="0"/>
              </a:rPr>
              <a:t>x+y-1=z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3200" b="1" dirty="0">
                <a:latin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x,y,z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，否则为</a:t>
            </a:r>
            <a:r>
              <a:rPr lang="en-US" altLang="zh-CN" sz="3200" b="1" dirty="0">
                <a:latin typeface="Times New Roman" panose="02020603050405020304" pitchFamily="18" charset="0"/>
              </a:rPr>
              <a:t>0 </a:t>
            </a:r>
            <a:r>
              <a:rPr lang="zh-CN" altLang="en-US" sz="3200" b="1" dirty="0">
                <a:latin typeface="Times New Roman" panose="02020603050405020304" pitchFamily="18" charset="0"/>
              </a:rPr>
              <a:t>。则</a:t>
            </a:r>
            <a:r>
              <a:rPr lang="en-US" altLang="zh-CN" sz="3200" b="1" dirty="0">
                <a:latin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x,y,z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三元</a:t>
            </a:r>
            <a:r>
              <a:rPr lang="zh-CN" altLang="en-US" sz="3200" b="1" dirty="0">
                <a:latin typeface="Times New Roman" panose="02020603050405020304" pitchFamily="18" charset="0"/>
              </a:rPr>
              <a:t>谓词。</a:t>
            </a: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指定元素</a:t>
            </a:r>
            <a:r>
              <a:rPr lang="en-US" altLang="zh-CN" sz="3200" b="1" dirty="0">
                <a:latin typeface="Times New Roman" panose="02020603050405020304" pitchFamily="18" charset="0"/>
              </a:rPr>
              <a:t>--</a:t>
            </a:r>
            <a:r>
              <a:rPr lang="zh-CN" altLang="en-US" sz="3200" b="1" dirty="0">
                <a:latin typeface="Times New Roman" panose="02020603050405020304" pitchFamily="18" charset="0"/>
              </a:rPr>
              <a:t>命题：</a:t>
            </a:r>
            <a:r>
              <a:rPr lang="en-US" altLang="zh-CN" sz="3200" b="1" dirty="0">
                <a:latin typeface="Times New Roman" panose="02020603050405020304" pitchFamily="18" charset="0"/>
              </a:rPr>
              <a:t>P(2,3,4)=1,P(4,2,2)=0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0DF8DB-F98F-7849-CCC4-7B267FAC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4AFD1-099A-5F44-A0EE-E298DD8FAEF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341FF8E-0214-4808-048E-3308F428D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181292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对首标中的所有存在量词做上述处理后，得到一个在首标中没有存在量词的前束范式，这个前束范式就称为公式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的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Skolem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范式</a:t>
            </a:r>
            <a:r>
              <a:rPr lang="zh-CN" altLang="en-US" sz="3200" b="1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tabLst>
                <a:tab pos="181292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其中用来代替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宋体" panose="02010600030101010101" pitchFamily="2" charset="-122"/>
              </a:rPr>
              <a:t>的那些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常量符号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函数符号</a:t>
            </a:r>
            <a:r>
              <a:rPr lang="zh-CN" altLang="en-US" sz="3200" b="1">
                <a:latin typeface="宋体" panose="02010600030101010101" pitchFamily="2" charset="-122"/>
              </a:rPr>
              <a:t>称为公式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的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Skolem</a:t>
            </a:r>
            <a:r>
              <a:rPr lang="zh-CN" altLang="en-US" sz="3200" b="1">
                <a:latin typeface="宋体" panose="02010600030101010101" pitchFamily="2" charset="-122"/>
              </a:rPr>
              <a:t>函数</a:t>
            </a:r>
            <a:r>
              <a:rPr lang="en-US" altLang="zh-CN" sz="3200" b="1">
                <a:latin typeface="宋体" panose="02010600030101010101" pitchFamily="2" charset="-122"/>
              </a:rPr>
              <a:t>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02224B-AFFF-EAF2-F153-E4F36B3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B320C-C170-5F44-AAD9-C2CD2A3EAE78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81012B4-824B-BDFC-3350-7E632548E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0" indent="0">
              <a:lnSpc>
                <a:spcPct val="125000"/>
              </a:lnSpc>
              <a:tabLst>
                <a:tab pos="768350" algn="l"/>
              </a:tabLst>
              <a:defRPr/>
            </a:pPr>
            <a:r>
              <a:rPr lang="en-US" altLang="zh-CN" b="1" dirty="0">
                <a:latin typeface="Times New Roman" pitchFamily="18" charset="0"/>
              </a:rPr>
              <a:t>G=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u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v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w</a:t>
            </a:r>
            <a:r>
              <a:rPr lang="en-US" altLang="zh-CN" b="1" dirty="0" err="1">
                <a:latin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u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v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w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768350" algn="l"/>
              </a:tabLst>
              <a:defRPr/>
            </a:pPr>
            <a:r>
              <a:rPr lang="zh-CN" altLang="en-US" sz="3300" b="1" dirty="0">
                <a:latin typeface="Times New Roman" pitchFamily="18" charset="0"/>
              </a:rPr>
              <a:t>用</a:t>
            </a:r>
            <a:r>
              <a:rPr lang="en-US" altLang="zh-CN" sz="3300" b="1" dirty="0">
                <a:latin typeface="Times New Roman" pitchFamily="18" charset="0"/>
              </a:rPr>
              <a:t>a</a:t>
            </a:r>
            <a:r>
              <a:rPr lang="zh-CN" altLang="en-US" sz="3300" b="1" dirty="0">
                <a:latin typeface="Times New Roman" pitchFamily="18" charset="0"/>
              </a:rPr>
              <a:t>代替</a:t>
            </a:r>
            <a:r>
              <a:rPr lang="en-US" altLang="zh-CN" sz="3300" b="1" dirty="0">
                <a:latin typeface="Times New Roman" pitchFamily="18" charset="0"/>
              </a:rPr>
              <a:t>x</a:t>
            </a:r>
            <a:r>
              <a:rPr lang="zh-CN" altLang="en-US" sz="3300" b="1" dirty="0">
                <a:latin typeface="Times New Roman" pitchFamily="18" charset="0"/>
              </a:rPr>
              <a:t>，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768350" algn="l"/>
              </a:tabLst>
              <a:defRPr/>
            </a:pPr>
            <a:r>
              <a:rPr lang="zh-CN" altLang="en-US" sz="3300" b="1" dirty="0">
                <a:latin typeface="Times New Roman" pitchFamily="18" charset="0"/>
              </a:rPr>
              <a:t>用</a:t>
            </a:r>
            <a:r>
              <a:rPr lang="en-US" altLang="zh-CN" sz="3300" b="1" dirty="0">
                <a:latin typeface="Times New Roman" pitchFamily="18" charset="0"/>
              </a:rPr>
              <a:t>f(y</a:t>
            </a:r>
            <a:r>
              <a:rPr lang="zh-CN" altLang="en-US" sz="3300" b="1" dirty="0">
                <a:latin typeface="Times New Roman" pitchFamily="18" charset="0"/>
              </a:rPr>
              <a:t>，</a:t>
            </a:r>
            <a:r>
              <a:rPr lang="en-US" altLang="zh-CN" sz="3300" b="1" dirty="0">
                <a:latin typeface="Times New Roman" pitchFamily="18" charset="0"/>
              </a:rPr>
              <a:t>z)</a:t>
            </a:r>
            <a:r>
              <a:rPr lang="zh-CN" altLang="en-US" sz="3300" b="1" dirty="0">
                <a:latin typeface="Times New Roman" pitchFamily="18" charset="0"/>
              </a:rPr>
              <a:t>代替</a:t>
            </a:r>
            <a:r>
              <a:rPr lang="en-US" altLang="zh-CN" sz="3300" b="1" dirty="0">
                <a:latin typeface="Times New Roman" pitchFamily="18" charset="0"/>
              </a:rPr>
              <a:t>u</a:t>
            </a:r>
            <a:r>
              <a:rPr lang="zh-CN" altLang="en-US" sz="3300" b="1" dirty="0">
                <a:latin typeface="Times New Roman" pitchFamily="18" charset="0"/>
              </a:rPr>
              <a:t>，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768350" algn="l"/>
              </a:tabLst>
              <a:defRPr/>
            </a:pPr>
            <a:r>
              <a:rPr lang="zh-CN" altLang="en-US" sz="3300" b="1" dirty="0">
                <a:latin typeface="Times New Roman" pitchFamily="18" charset="0"/>
              </a:rPr>
              <a:t>用</a:t>
            </a:r>
            <a:r>
              <a:rPr lang="en-US" altLang="zh-CN" sz="3300" b="1" dirty="0">
                <a:latin typeface="Times New Roman" pitchFamily="18" charset="0"/>
              </a:rPr>
              <a:t>g(y</a:t>
            </a:r>
            <a:r>
              <a:rPr lang="zh-CN" altLang="en-US" sz="3300" b="1" dirty="0">
                <a:latin typeface="Times New Roman" pitchFamily="18" charset="0"/>
              </a:rPr>
              <a:t>，</a:t>
            </a:r>
            <a:r>
              <a:rPr lang="en-US" altLang="zh-CN" sz="3300" b="1" dirty="0">
                <a:latin typeface="Times New Roman" pitchFamily="18" charset="0"/>
              </a:rPr>
              <a:t>z</a:t>
            </a:r>
            <a:r>
              <a:rPr lang="zh-CN" altLang="en-US" sz="3300" b="1" dirty="0">
                <a:latin typeface="Times New Roman" pitchFamily="18" charset="0"/>
              </a:rPr>
              <a:t>，</a:t>
            </a:r>
            <a:r>
              <a:rPr lang="en-US" altLang="zh-CN" sz="3300" b="1" dirty="0">
                <a:latin typeface="Times New Roman" pitchFamily="18" charset="0"/>
              </a:rPr>
              <a:t>v)</a:t>
            </a:r>
            <a:r>
              <a:rPr lang="zh-CN" altLang="en-US" sz="3300" b="1" dirty="0">
                <a:latin typeface="Times New Roman" pitchFamily="18" charset="0"/>
              </a:rPr>
              <a:t>代替</a:t>
            </a:r>
            <a:r>
              <a:rPr lang="en-US" altLang="zh-CN" sz="3300" b="1" dirty="0">
                <a:latin typeface="Times New Roman" pitchFamily="18" charset="0"/>
              </a:rPr>
              <a:t>w</a:t>
            </a:r>
            <a:r>
              <a:rPr lang="zh-CN" altLang="en-US" sz="3300" b="1" dirty="0">
                <a:latin typeface="Times New Roman" pitchFamily="18" charset="0"/>
              </a:rPr>
              <a:t>，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768350" algn="l"/>
              </a:tabLst>
              <a:defRPr/>
            </a:pPr>
            <a:r>
              <a:rPr lang="zh-CN" altLang="en-US" sz="3300" b="1" dirty="0">
                <a:solidFill>
                  <a:srgbClr val="FFCC00"/>
                </a:solidFill>
                <a:latin typeface="Times New Roman" pitchFamily="18" charset="0"/>
              </a:rPr>
              <a:t>得</a:t>
            </a:r>
            <a:r>
              <a:rPr lang="zh-CN" altLang="en-US" sz="3300" b="1" dirty="0">
                <a:latin typeface="Times New Roman" pitchFamily="18" charset="0"/>
              </a:rPr>
              <a:t>公式</a:t>
            </a:r>
            <a:r>
              <a:rPr lang="en-US" altLang="zh-CN" sz="3300" b="1" dirty="0">
                <a:latin typeface="Times New Roman" pitchFamily="18" charset="0"/>
              </a:rPr>
              <a:t>G</a:t>
            </a:r>
            <a:r>
              <a:rPr lang="zh-CN" altLang="en-US" sz="3300" b="1" dirty="0">
                <a:latin typeface="Times New Roman" pitchFamily="18" charset="0"/>
              </a:rPr>
              <a:t>的</a:t>
            </a:r>
            <a:r>
              <a:rPr lang="en-US" altLang="zh-CN" sz="3300" b="1" dirty="0" err="1">
                <a:latin typeface="Times New Roman" pitchFamily="18" charset="0"/>
              </a:rPr>
              <a:t>Skolem</a:t>
            </a:r>
            <a:r>
              <a:rPr lang="zh-CN" altLang="en-US" sz="3300" b="1" dirty="0">
                <a:latin typeface="Times New Roman" pitchFamily="18" charset="0"/>
              </a:rPr>
              <a:t>范式：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	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vP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a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y</a:t>
            </a:r>
            <a:r>
              <a:rPr lang="en-US" altLang="zh-CN" b="1" dirty="0" err="1">
                <a:solidFill>
                  <a:srgbClr val="FFCC00"/>
                </a:solidFill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z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v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g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y</a:t>
            </a:r>
            <a:r>
              <a:rPr lang="en-US" altLang="zh-CN" b="1" dirty="0" err="1">
                <a:solidFill>
                  <a:srgbClr val="FFCC00"/>
                </a:solidFill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z</a:t>
            </a:r>
            <a:r>
              <a:rPr lang="en-US" altLang="zh-CN" b="1" dirty="0" err="1">
                <a:solidFill>
                  <a:srgbClr val="FFCC00"/>
                </a:solidFill>
                <a:latin typeface="宋体" pitchFamily="2" charset="-122"/>
              </a:rPr>
              <a:t>,</a:t>
            </a:r>
            <a:r>
              <a:rPr lang="en-US" altLang="zh-CN" b="1" dirty="0" err="1">
                <a:solidFill>
                  <a:srgbClr val="FFCC00"/>
                </a:solidFill>
                <a:latin typeface="Times New Roman" pitchFamily="18" charset="0"/>
              </a:rPr>
              <a:t>v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</a:rPr>
              <a:t>) 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05881FC-D15C-E011-1A1F-852DD5049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latin typeface="宋体" pitchFamily="2" charset="-122"/>
              </a:rPr>
              <a:t>例</a:t>
            </a:r>
            <a:r>
              <a:rPr lang="en-US" altLang="zh-CN" sz="4000" b="1" dirty="0">
                <a:latin typeface="Times New Roman" pitchFamily="18" charset="0"/>
              </a:rPr>
              <a:t>3.2.2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10291-5437-95CB-46E0-ECC543D8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0CDA8-A018-0541-BE15-D1E3BE2F66A1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9A6BC-EC62-1165-9170-B705D2D0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30725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一公式的前束范式与原公式是等价的，但一般情况下一公式的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Skolem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范式与原公式是不等价的。很多人在写公式的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Skolem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范式时与原公式间“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相连，这是不对的。</a:t>
            </a:r>
            <a:endParaRPr lang="zh-CN" altLang="en-US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F9196A-DE43-956C-5DE6-5696DAD7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8143B-1329-F549-A2CE-75AB1BD51BF6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>
            <a:extLst>
              <a:ext uri="{FF2B5EF4-FFF2-40B4-BE49-F238E27FC236}">
                <a16:creationId xmlns:a16="http://schemas.microsoft.com/office/drawing/2014/main" id="{23276EA8-A268-490B-98B7-21085249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9916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b="1" dirty="0"/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将下面公式化为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Skolem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范式。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  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(A(x)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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(z))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前面已经将该公式化成了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前束范式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，且母式为合取范式。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(A(x)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D(z))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D(z))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公式的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Skolem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范式：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t((A(a)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C(t)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D(f(t)))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C(t)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D(f(t))))</a:t>
            </a:r>
            <a:r>
              <a:rPr lang="en-US" altLang="zh-CN" sz="32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6B7402-1D4C-745A-7C51-1562E3F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894E4-B07F-F94F-81CF-BF9111F6EC9F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22CE4E99-AE4F-78DC-DD4D-524720E4C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334000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： 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宋体" panose="02010600030101010101" pitchFamily="2" charset="-122"/>
              </a:rPr>
              <a:t>与</a:t>
            </a:r>
            <a:r>
              <a:rPr lang="en-US" altLang="zh-CN" sz="3000" b="1" dirty="0">
                <a:latin typeface="Times New Roman" panose="02020603050405020304" pitchFamily="18" charset="0"/>
              </a:rPr>
              <a:t>S</a:t>
            </a:r>
            <a:r>
              <a:rPr lang="zh-CN" altLang="en-US" sz="3000" b="1" dirty="0">
                <a:latin typeface="宋体" panose="02010600030101010101" pitchFamily="2" charset="-122"/>
              </a:rPr>
              <a:t>的可满足性是等价的。</a:t>
            </a:r>
            <a:endParaRPr lang="zh-CN" altLang="en-US" sz="3000" b="1" dirty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3000" b="1" dirty="0">
                <a:latin typeface="Times New Roman" panose="02020603050405020304" pitchFamily="18" charset="0"/>
              </a:rPr>
              <a:t>待证</a:t>
            </a:r>
            <a:r>
              <a:rPr lang="en-US" altLang="zh-CN" sz="3000" b="1" dirty="0">
                <a:latin typeface="Times New Roman" panose="02020603050405020304" pitchFamily="18" charset="0"/>
              </a:rPr>
              <a:t>,G</a:t>
            </a:r>
            <a:r>
              <a:rPr lang="zh-CN" altLang="en-US" sz="3000" b="1" dirty="0">
                <a:latin typeface="Times New Roman" panose="02020603050405020304" pitchFamily="18" charset="0"/>
              </a:rPr>
              <a:t>是可满足的 当且仅当 </a:t>
            </a:r>
            <a:r>
              <a:rPr lang="en-US" altLang="zh-CN" sz="3000" b="1" dirty="0">
                <a:latin typeface="Times New Roman" panose="02020603050405020304" pitchFamily="18" charset="0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</a:rPr>
              <a:t>是可满足的。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    设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已经化成了前束范式。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000" b="1" dirty="0">
                <a:latin typeface="Times New Roman" panose="02020603050405020304" pitchFamily="18" charset="0"/>
              </a:rPr>
              <a:t>若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中没有存在量词，则命题显然成立</a:t>
            </a:r>
            <a:r>
              <a:rPr lang="en-US" altLang="zh-CN" sz="3000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000" b="1" dirty="0">
                <a:latin typeface="Times New Roman" panose="02020603050405020304" pitchFamily="18" charset="0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</a:rPr>
              <a:t>是由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一步步去掉存在量词得到的，因为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中存在量词的个数是有限的，经过有限步的转换，可以从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到</a:t>
            </a:r>
            <a:r>
              <a:rPr lang="en-US" altLang="zh-CN" sz="3000" b="1" dirty="0">
                <a:latin typeface="Times New Roman" panose="02020603050405020304" pitchFamily="18" charset="0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</a:rPr>
              <a:t>。这样，从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到</a:t>
            </a:r>
            <a:r>
              <a:rPr lang="en-US" altLang="zh-CN" sz="3000" b="1" dirty="0">
                <a:latin typeface="Times New Roman" panose="02020603050405020304" pitchFamily="18" charset="0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</a:rPr>
              <a:t>有：</a:t>
            </a:r>
            <a:r>
              <a:rPr lang="en-US" altLang="zh-CN" sz="3000" b="1" dirty="0">
                <a:latin typeface="Times New Roman" panose="02020603050405020304" pitchFamily="18" charset="0"/>
              </a:rPr>
              <a:t>G ,  G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</a:rPr>
              <a:t>, G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>
                <a:latin typeface="Times New Roman" panose="02020603050405020304" pitchFamily="18" charset="0"/>
              </a:rPr>
              <a:t>, ……, S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    如果可以证明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0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的可满足性等价</a:t>
            </a:r>
            <a:r>
              <a:rPr lang="en-US" altLang="zh-CN" sz="3000" b="1" dirty="0">
                <a:latin typeface="Times New Roman" panose="02020603050405020304" pitchFamily="18" charset="0"/>
              </a:rPr>
              <a:t>,G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与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的可满足性等价，</a:t>
            </a:r>
            <a:r>
              <a:rPr lang="en-US" altLang="zh-CN" sz="3000" b="1" dirty="0">
                <a:latin typeface="Times New Roman" panose="02020603050405020304" pitchFamily="18" charset="0"/>
              </a:rPr>
              <a:t>…, </a:t>
            </a:r>
            <a:r>
              <a:rPr lang="zh-CN" altLang="en-US" sz="3000" b="1" dirty="0">
                <a:latin typeface="Times New Roman" panose="02020603050405020304" pitchFamily="18" charset="0"/>
              </a:rPr>
              <a:t>则最后有</a:t>
            </a:r>
            <a:r>
              <a:rPr lang="en-US" altLang="zh-CN" sz="3000" b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与</a:t>
            </a:r>
            <a:r>
              <a:rPr lang="en-US" altLang="zh-CN" sz="3000" b="1" dirty="0">
                <a:latin typeface="Times New Roman" panose="02020603050405020304" pitchFamily="18" charset="0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的可满足性等价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B1735DEB-A539-70B8-95A1-BA57EF49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-228600"/>
            <a:ext cx="906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  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公式</a:t>
            </a: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与其</a:t>
            </a: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Skolem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范式</a:t>
            </a: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间的关系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FAD1C-C2A3-B080-6813-22CF7203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BB1D5-4DED-D948-8E2B-65E945047D80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5337E87-FDFC-E37B-238F-EE8A7180C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610600" cy="5334000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是前束范式：</a:t>
            </a:r>
            <a:br>
              <a:rPr lang="zh-CN" altLang="en-US" b="1">
                <a:latin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    </a:t>
            </a:r>
            <a:r>
              <a:rPr lang="en-US" altLang="zh-CN" sz="3300" b="1">
                <a:latin typeface="Times New Roman" panose="02020603050405020304" pitchFamily="18" charset="0"/>
              </a:rPr>
              <a:t>G= Q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…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300" b="1" baseline="-2500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b="1" baseline="-2500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b="1">
                <a:latin typeface="Times New Roman" panose="02020603050405020304" pitchFamily="18" charset="0"/>
              </a:rPr>
              <a:t>…Q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300" b="1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300" b="1">
                <a:latin typeface="Times New Roman" panose="02020603050405020304" pitchFamily="18" charset="0"/>
              </a:rPr>
              <a:t>M(x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,…x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r</a:t>
            </a:r>
            <a:r>
              <a:rPr lang="en-US" altLang="zh-CN" sz="3300" b="1">
                <a:latin typeface="Times New Roman" panose="02020603050405020304" pitchFamily="18" charset="0"/>
              </a:rPr>
              <a:t>,…,x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300" b="1">
                <a:latin typeface="Times New Roman" panose="02020603050405020304" pitchFamily="18" charset="0"/>
              </a:rPr>
              <a:t>) </a:t>
            </a:r>
            <a:r>
              <a:rPr lang="zh-CN" altLang="en-US" sz="3300" b="1">
                <a:latin typeface="Times New Roman" panose="02020603050405020304" pitchFamily="18" charset="0"/>
              </a:rPr>
              <a:t>其中</a:t>
            </a:r>
            <a:r>
              <a:rPr lang="en-US" altLang="zh-CN" sz="3300" b="1">
                <a:latin typeface="Times New Roman" panose="02020603050405020304" pitchFamily="18" charset="0"/>
              </a:rPr>
              <a:t>M(x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,…x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r</a:t>
            </a:r>
            <a:r>
              <a:rPr lang="en-US" altLang="zh-CN" sz="3300" b="1">
                <a:latin typeface="Times New Roman" panose="02020603050405020304" pitchFamily="18" charset="0"/>
              </a:rPr>
              <a:t>,…,x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300" b="1">
                <a:latin typeface="Times New Roman" panose="02020603050405020304" pitchFamily="18" charset="0"/>
              </a:rPr>
              <a:t>)</a:t>
            </a:r>
            <a:r>
              <a:rPr lang="zh-CN" altLang="en-US" sz="3300" b="1">
                <a:latin typeface="Times New Roman" panose="02020603050405020304" pitchFamily="18" charset="0"/>
              </a:rPr>
              <a:t>为合取范式形式。 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设 </a:t>
            </a:r>
            <a:r>
              <a:rPr lang="en-US" altLang="zh-CN" sz="3300" b="1">
                <a:latin typeface="Times New Roman" panose="02020603050405020304" pitchFamily="18" charset="0"/>
              </a:rPr>
              <a:t>Q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</a:t>
            </a:r>
            <a:r>
              <a:rPr lang="zh-CN" altLang="en-US" sz="3300" b="1">
                <a:latin typeface="Times New Roman" panose="02020603050405020304" pitchFamily="18" charset="0"/>
              </a:rPr>
              <a:t>是从左往右看第一个存在量词。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    令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= 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r-1</a:t>
            </a:r>
            <a:r>
              <a:rPr lang="en-US" altLang="zh-CN" sz="3300" b="1">
                <a:latin typeface="Times New Roman" panose="02020603050405020304" pitchFamily="18" charset="0"/>
              </a:rPr>
              <a:t>Q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r+1 </a:t>
            </a:r>
            <a:r>
              <a:rPr lang="en-US" altLang="zh-CN" sz="3300" b="1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r+1</a:t>
            </a:r>
            <a:r>
              <a:rPr lang="en-US" altLang="zh-CN" sz="3300" b="1">
                <a:latin typeface="Times New Roman" panose="02020603050405020304" pitchFamily="18" charset="0"/>
              </a:rPr>
              <a:t>…Q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300" b="1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300" b="1">
                <a:latin typeface="Times New Roman" panose="02020603050405020304" pitchFamily="18" charset="0"/>
              </a:rPr>
              <a:t>M(x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,…,x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r-1 </a:t>
            </a:r>
            <a:r>
              <a:rPr lang="en-US" altLang="zh-CN" sz="3300" b="1">
                <a:latin typeface="Times New Roman" panose="02020603050405020304" pitchFamily="18" charset="0"/>
              </a:rPr>
              <a:t>,f(x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,…,x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r-1</a:t>
            </a:r>
            <a:r>
              <a:rPr lang="en-US" altLang="zh-CN" sz="3300" b="1">
                <a:latin typeface="Times New Roman" panose="02020603050405020304" pitchFamily="18" charset="0"/>
              </a:rPr>
              <a:t>),x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r+1</a:t>
            </a:r>
            <a:r>
              <a:rPr lang="zh-CN" altLang="en-US" sz="3300" b="1" baseline="-30000">
                <a:latin typeface="Times New Roman" panose="02020603050405020304" pitchFamily="18" charset="0"/>
              </a:rPr>
              <a:t>，</a:t>
            </a:r>
            <a:r>
              <a:rPr lang="en-US" altLang="zh-CN" sz="3300" b="1">
                <a:latin typeface="Times New Roman" panose="02020603050405020304" pitchFamily="18" charset="0"/>
              </a:rPr>
              <a:t>,…,x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300" b="1">
                <a:latin typeface="Times New Roman" panose="02020603050405020304" pitchFamily="18" charset="0"/>
              </a:rPr>
              <a:t>)</a:t>
            </a:r>
            <a:br>
              <a:rPr lang="en-US" altLang="zh-CN" sz="3300" b="1">
                <a:latin typeface="Times New Roman" panose="02020603050405020304" pitchFamily="18" charset="0"/>
              </a:rPr>
            </a:br>
            <a:r>
              <a:rPr lang="zh-CN" altLang="en-US" sz="3300" b="1">
                <a:latin typeface="Times New Roman" panose="02020603050405020304" pitchFamily="18" charset="0"/>
              </a:rPr>
              <a:t>其中</a:t>
            </a:r>
            <a:r>
              <a:rPr lang="en-US" altLang="zh-CN" sz="3300" b="1">
                <a:latin typeface="Times New Roman" panose="02020603050405020304" pitchFamily="18" charset="0"/>
              </a:rPr>
              <a:t>f(x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300" b="1">
                <a:latin typeface="Times New Roman" panose="02020603050405020304" pitchFamily="18" charset="0"/>
              </a:rPr>
              <a:t>,…,x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r-1</a:t>
            </a:r>
            <a:r>
              <a:rPr lang="en-US" altLang="zh-CN" sz="3300" b="1">
                <a:latin typeface="Times New Roman" panose="02020603050405020304" pitchFamily="18" charset="0"/>
              </a:rPr>
              <a:t>)</a:t>
            </a:r>
            <a:r>
              <a:rPr lang="zh-CN" altLang="en-US" sz="3300" b="1">
                <a:latin typeface="Times New Roman" panose="02020603050405020304" pitchFamily="18" charset="0"/>
              </a:rPr>
              <a:t>是代替</a:t>
            </a:r>
            <a:r>
              <a:rPr lang="en-US" altLang="zh-CN" sz="3300" b="1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r</a:t>
            </a:r>
            <a:r>
              <a:rPr lang="zh-CN" altLang="en-US" sz="3300" b="1">
                <a:latin typeface="Times New Roman" panose="02020603050405020304" pitchFamily="18" charset="0"/>
              </a:rPr>
              <a:t>的</a:t>
            </a:r>
            <a:r>
              <a:rPr lang="en-US" altLang="zh-CN" sz="3300" b="1">
                <a:latin typeface="Times New Roman" panose="02020603050405020304" pitchFamily="18" charset="0"/>
              </a:rPr>
              <a:t>Skolem</a:t>
            </a:r>
            <a:r>
              <a:rPr lang="zh-CN" altLang="en-US" sz="3300" b="1">
                <a:latin typeface="Times New Roman" panose="02020603050405020304" pitchFamily="18" charset="0"/>
              </a:rPr>
              <a:t>函数。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FDA705-FDF3-9A7F-0CB6-B8E92AF7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0632-1E3A-E94A-BF3C-FFF218BBBF00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54F49F15-CCBE-47F7-B205-E5642A205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10600" cy="53340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下面证明</a:t>
            </a:r>
            <a:r>
              <a:rPr lang="en-US" altLang="zh-CN" sz="3200" b="1">
                <a:latin typeface="Times New Roman" panose="02020603050405020304" pitchFamily="18" charset="0"/>
              </a:rPr>
              <a:t>: G</a:t>
            </a:r>
            <a:r>
              <a:rPr lang="zh-CN" altLang="en-US" sz="3200" b="1">
                <a:latin typeface="Times New Roman" panose="02020603050405020304" pitchFamily="18" charset="0"/>
              </a:rPr>
              <a:t>与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的可满足性是等价的，也即：如果有解释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，那么就存在解释</a:t>
            </a:r>
            <a:r>
              <a:rPr lang="en-US" altLang="zh-CN" sz="3200" b="1">
                <a:latin typeface="Times New Roman" panose="02020603050405020304" pitchFamily="18" charset="0"/>
              </a:rPr>
              <a:t>I’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 ;</a:t>
            </a:r>
            <a:r>
              <a:rPr lang="zh-CN" altLang="en-US" sz="3200" b="1">
                <a:latin typeface="Times New Roman" panose="02020603050405020304" pitchFamily="18" charset="0"/>
              </a:rPr>
              <a:t>反之，如果有解释</a:t>
            </a:r>
            <a:r>
              <a:rPr lang="en-US" altLang="zh-CN" sz="3200" b="1">
                <a:latin typeface="Times New Roman" panose="02020603050405020304" pitchFamily="18" charset="0"/>
              </a:rPr>
              <a:t>I’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，那么存在解释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有更好的结果：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</a:t>
            </a:r>
            <a:r>
              <a:rPr lang="en-US" altLang="zh-CN" sz="3200" b="1">
                <a:latin typeface="Times New Roman" panose="02020603050405020304" pitchFamily="18" charset="0"/>
              </a:rPr>
              <a:t>1)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的解释满足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；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    </a:t>
            </a:r>
            <a:r>
              <a:rPr lang="en-US" altLang="zh-CN" sz="3200" b="1">
                <a:latin typeface="Times New Roman" panose="02020603050405020304" pitchFamily="18" charset="0"/>
              </a:rPr>
              <a:t>2)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的解释，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适当扩充后</a:t>
            </a:r>
            <a:r>
              <a:rPr lang="zh-CN" altLang="en-US" sz="3200" b="1">
                <a:latin typeface="Times New Roman" panose="02020603050405020304" pitchFamily="18" charset="0"/>
              </a:rPr>
              <a:t>可满足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1B24AD-E19F-1DE2-1758-84E4063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89FA-7901-7D4B-8DBE-3FDB3C417375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425CC76-0489-AD61-1AB1-1A92AD140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915400" cy="5486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的解释满足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：</a:t>
            </a:r>
          </a:p>
          <a:p>
            <a:pPr marL="0" indent="0"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取一个满足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的解释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，设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规定的个体域为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，于是，按照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的构成，可理解为：对每一组</a:t>
            </a:r>
            <a:r>
              <a:rPr lang="en-US" altLang="zh-CN" sz="3200" b="1" dirty="0">
                <a:latin typeface="Times New Roman" panose="02020603050405020304" pitchFamily="18" charset="0"/>
              </a:rPr>
              <a:t>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’,…,x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sz="3200" b="1" dirty="0">
                <a:latin typeface="Times New Roman" panose="02020603050405020304" pitchFamily="18" charset="0"/>
              </a:rPr>
              <a:t>’)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r-1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，都有函数值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 dirty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’,…,x</a:t>
            </a:r>
            <a:r>
              <a:rPr lang="en-US" altLang="zh-CN" sz="3200" b="1" baseline="-30000" dirty="0">
                <a:solidFill>
                  <a:srgbClr val="FFCC00"/>
                </a:solidFill>
                <a:latin typeface="Times New Roman" panose="02020603050405020304" pitchFamily="18" charset="0"/>
              </a:rPr>
              <a:t>r-1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’)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，使得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r+1 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r+1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’,…,x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sz="2800" b="1" dirty="0">
                <a:latin typeface="Times New Roman" panose="02020603050405020304" pitchFamily="18" charset="0"/>
              </a:rPr>
              <a:t>’,f(x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’,…,x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sz="2800" b="1" dirty="0">
                <a:latin typeface="Times New Roman" panose="02020603050405020304" pitchFamily="18" charset="0"/>
              </a:rPr>
              <a:t>’), 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r+1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宋体" panose="02010600030101010101" pitchFamily="2" charset="-122"/>
              </a:rPr>
              <a:t>下取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值。</a:t>
            </a:r>
            <a:r>
              <a:rPr lang="zh-CN" altLang="en-US" sz="3200" b="1" dirty="0">
                <a:latin typeface="Times New Roman" panose="02020603050405020304" pitchFamily="18" charset="0"/>
              </a:rPr>
              <a:t>所以</a:t>
            </a:r>
          </a:p>
          <a:p>
            <a:pPr marL="0" indent="0"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G 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r+1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r+1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下为真，即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9B842B-3505-E20A-036C-3943CC7A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E12EE-2857-DC4A-8B77-16980A6727B7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FC44F804-ECA3-F29D-7678-3C8B0B62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106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的解释，适当扩充后可满足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  取一个满足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的解释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。于是，按照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的构成，可以理解为：对每一组</a:t>
            </a:r>
            <a:r>
              <a:rPr lang="en-US" altLang="zh-CN" sz="3200" b="1">
                <a:latin typeface="Times New Roman" panose="02020603050405020304" pitchFamily="18" charset="0"/>
              </a:rPr>
              <a:t>(x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’,…,x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r-1</a:t>
            </a:r>
            <a:r>
              <a:rPr lang="en-US" altLang="zh-CN" sz="3200" b="1">
                <a:latin typeface="Times New Roman" panose="02020603050405020304" pitchFamily="18" charset="0"/>
              </a:rPr>
              <a:t>’)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r-1</a:t>
            </a:r>
            <a:r>
              <a:rPr lang="zh-CN" altLang="en-US" sz="3200" b="1">
                <a:latin typeface="Times New Roman" panose="02020603050405020304" pitchFamily="18" charset="0"/>
              </a:rPr>
              <a:t>，都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存在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，使得</a:t>
            </a: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r+1 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r+1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…Q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M(x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’,…,x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r-1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’, 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’,x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r+1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,…,x</a:t>
            </a:r>
            <a:r>
              <a:rPr lang="en-US" altLang="zh-CN" sz="2800" b="1" baseline="-30000">
                <a:solidFill>
                  <a:srgbClr val="FFCC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下取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值。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  现在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还不是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的解释，因为有函数符号没有指定，扩充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为</a:t>
            </a:r>
            <a:r>
              <a:rPr lang="en-US" altLang="zh-CN" sz="3200" b="1">
                <a:latin typeface="Times New Roman" panose="02020603050405020304" pitchFamily="18" charset="0"/>
              </a:rPr>
              <a:t>I’</a:t>
            </a:r>
            <a:r>
              <a:rPr lang="zh-CN" altLang="en-US" sz="3200" b="1">
                <a:latin typeface="Times New Roman" panose="02020603050405020304" pitchFamily="18" charset="0"/>
              </a:rPr>
              <a:t>，使</a:t>
            </a:r>
            <a:r>
              <a:rPr lang="en-US" altLang="zh-CN" sz="3200" b="1">
                <a:latin typeface="Times New Roman" panose="02020603050405020304" pitchFamily="18" charset="0"/>
              </a:rPr>
              <a:t>I’</a:t>
            </a:r>
            <a:r>
              <a:rPr lang="zh-CN" altLang="en-US" sz="3200" b="1">
                <a:latin typeface="Times New Roman" panose="02020603050405020304" pitchFamily="18" charset="0"/>
              </a:rPr>
              <a:t>包含对函数符号</a:t>
            </a:r>
            <a:r>
              <a:rPr lang="en-US" altLang="zh-CN" sz="3200" b="1"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,…,x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r-1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的如下指定：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’,…,x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r-1</a:t>
            </a:r>
            <a:r>
              <a:rPr lang="en-US" altLang="zh-CN" sz="3200" b="1">
                <a:latin typeface="Times New Roman" panose="02020603050405020304" pitchFamily="18" charset="0"/>
              </a:rPr>
              <a:t>’)= </a:t>
            </a: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3200" b="1">
                <a:latin typeface="Times New Roman" panose="02020603050405020304" pitchFamily="18" charset="0"/>
              </a:rPr>
              <a:t>，对每一组</a:t>
            </a:r>
            <a:r>
              <a:rPr lang="en-US" altLang="zh-CN" sz="3200" b="1">
                <a:latin typeface="Times New Roman" panose="02020603050405020304" pitchFamily="18" charset="0"/>
              </a:rPr>
              <a:t>(x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’,…,x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r-1</a:t>
            </a:r>
            <a:r>
              <a:rPr lang="en-US" altLang="zh-CN" sz="3200" b="1">
                <a:latin typeface="Times New Roman" panose="02020603050405020304" pitchFamily="18" charset="0"/>
              </a:rPr>
              <a:t>’)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>
                <a:latin typeface="Times New Roman" panose="02020603050405020304" pitchFamily="18" charset="0"/>
              </a:rPr>
              <a:t> D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r-1</a:t>
            </a:r>
            <a:r>
              <a:rPr lang="en-US" altLang="zh-CN" sz="3200" b="1">
                <a:latin typeface="Times New Roman" panose="02020603050405020304" pitchFamily="18" charset="0"/>
              </a:rPr>
              <a:t>.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</a:t>
            </a:r>
            <a:r>
              <a:rPr lang="zh-CN" altLang="en-US" sz="3200" b="1">
                <a:latin typeface="Times New Roman" panose="02020603050405020304" pitchFamily="18" charset="0"/>
              </a:rPr>
              <a:t>于是</a:t>
            </a:r>
            <a:r>
              <a:rPr lang="en-US" altLang="zh-CN" sz="3200" b="1">
                <a:latin typeface="Times New Roman" panose="02020603050405020304" pitchFamily="18" charset="0"/>
              </a:rPr>
              <a:t>I’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2B1FD9-5539-E9B9-93F3-6DB04890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A6070-C61A-5246-AC7D-75AB2C5CACC9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F836E63D-3C5D-1443-008A-93591F8BA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334000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b="1">
                <a:latin typeface="宋体" panose="02010600030101010101" pitchFamily="2" charset="-122"/>
              </a:rPr>
              <a:t>   </a:t>
            </a:r>
            <a:r>
              <a:rPr lang="zh-CN" altLang="en-US" sz="3300" b="1">
                <a:latin typeface="宋体" panose="02010600030101010101" pitchFamily="2" charset="-122"/>
              </a:rPr>
              <a:t>同理，对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zh-CN" altLang="en-US" sz="3300" b="1">
                <a:latin typeface="宋体" panose="02010600030101010101" pitchFamily="2" charset="-122"/>
              </a:rPr>
              <a:t>往右找下一个存在量词，用</a:t>
            </a:r>
            <a:r>
              <a:rPr lang="en-US" altLang="zh-CN" sz="3300" b="1">
                <a:latin typeface="Times New Roman" panose="02020603050405020304" pitchFamily="18" charset="0"/>
              </a:rPr>
              <a:t>Skolem</a:t>
            </a:r>
            <a:r>
              <a:rPr lang="zh-CN" altLang="en-US" sz="3300" b="1">
                <a:latin typeface="宋体" panose="02010600030101010101" pitchFamily="2" charset="-122"/>
              </a:rPr>
              <a:t>函数代替得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2</a:t>
            </a:r>
            <a:r>
              <a:rPr lang="zh-CN" altLang="en-US" sz="3300" b="1">
                <a:latin typeface="宋体" panose="02010600030101010101" pitchFamily="2" charset="-122"/>
              </a:rPr>
              <a:t>，则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1</a:t>
            </a:r>
            <a:r>
              <a:rPr lang="zh-CN" altLang="en-US" sz="3300" b="1">
                <a:latin typeface="宋体" panose="02010600030101010101" pitchFamily="2" charset="-122"/>
              </a:rPr>
              <a:t>与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en-US" altLang="zh-CN" sz="3300" b="1" baseline="-30000">
                <a:latin typeface="Times New Roman" panose="02020603050405020304" pitchFamily="18" charset="0"/>
              </a:rPr>
              <a:t>2</a:t>
            </a:r>
            <a:r>
              <a:rPr lang="zh-CN" altLang="en-US" sz="3300" b="1">
                <a:latin typeface="宋体" panose="02010600030101010101" pitchFamily="2" charset="-122"/>
              </a:rPr>
              <a:t>的可满足性是等价的；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300" b="1">
                <a:latin typeface="宋体" panose="02010600030101010101" pitchFamily="2" charset="-122"/>
              </a:rPr>
              <a:t>   依此类推，可知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zh-CN" altLang="en-US" sz="3300" b="1">
                <a:latin typeface="宋体" panose="02010600030101010101" pitchFamily="2" charset="-122"/>
              </a:rPr>
              <a:t>与</a:t>
            </a:r>
            <a:r>
              <a:rPr lang="en-US" altLang="zh-CN" sz="3300" b="1">
                <a:latin typeface="Times New Roman" panose="02020603050405020304" pitchFamily="18" charset="0"/>
              </a:rPr>
              <a:t>S</a:t>
            </a:r>
            <a:r>
              <a:rPr lang="zh-CN" altLang="en-US" sz="3300" b="1">
                <a:latin typeface="宋体" panose="02010600030101010101" pitchFamily="2" charset="-122"/>
              </a:rPr>
              <a:t>的可满足性是等价的。</a:t>
            </a:r>
            <a:endParaRPr lang="en-US" altLang="zh-CN" sz="3300" b="1">
              <a:latin typeface="宋体" panose="02010600030101010101" pitchFamily="2" charset="-122"/>
            </a:endParaRPr>
          </a:p>
          <a:p>
            <a:pPr marL="0" indent="0" algn="r"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750092-E06E-7280-9EBD-E77FE94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84958-BBE4-F140-8945-D3AEA75303D1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C3B8E103-E0CC-8774-5FB9-902EB9339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15400" cy="52165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>
                <a:latin typeface="Times New Roman" panose="02020603050405020304" pitchFamily="18" charset="0"/>
              </a:rPr>
              <a:t>用谓词的概念可将三段论做如下的符号化： 令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H(x)</a:t>
            </a:r>
            <a:r>
              <a:rPr lang="zh-CN" altLang="en-US" sz="3200" b="1">
                <a:latin typeface="Times New Roman" panose="02020603050405020304" pitchFamily="18" charset="0"/>
              </a:rPr>
              <a:t>表示 “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是人”，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M(x)</a:t>
            </a:r>
            <a:r>
              <a:rPr lang="zh-CN" altLang="en-US" sz="3200" b="1">
                <a:latin typeface="Times New Roman" panose="02020603050405020304" pitchFamily="18" charset="0"/>
              </a:rPr>
              <a:t>表示 “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必死”。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则三段论的三个命题表示如下：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： </a:t>
            </a:r>
            <a:r>
              <a:rPr lang="en-US" altLang="zh-CN" sz="3200" b="1">
                <a:latin typeface="Times New Roman" panose="02020603050405020304" pitchFamily="18" charset="0"/>
              </a:rPr>
              <a:t>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zh-CN" altLang="en-US" sz="3200" b="1">
                <a:latin typeface="Times New Roman" panose="02020603050405020304" pitchFamily="18" charset="0"/>
              </a:rPr>
              <a:t>： </a:t>
            </a:r>
            <a:r>
              <a:rPr lang="en-US" altLang="zh-CN" sz="3200" b="1">
                <a:latin typeface="Times New Roman" panose="02020603050405020304" pitchFamily="18" charset="0"/>
              </a:rPr>
              <a:t>H(</a:t>
            </a:r>
            <a:r>
              <a:rPr lang="zh-CN" altLang="en-US" sz="3200" b="1">
                <a:latin typeface="Times New Roman" panose="02020603050405020304" pitchFamily="18" charset="0"/>
              </a:rPr>
              <a:t>张三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： </a:t>
            </a:r>
            <a:r>
              <a:rPr lang="en-US" altLang="zh-CN" sz="3200" b="1">
                <a:latin typeface="Times New Roman" panose="02020603050405020304" pitchFamily="18" charset="0"/>
              </a:rPr>
              <a:t>M(</a:t>
            </a:r>
            <a:r>
              <a:rPr lang="zh-CN" altLang="en-US" sz="3200" b="1">
                <a:latin typeface="Times New Roman" panose="02020603050405020304" pitchFamily="18" charset="0"/>
              </a:rPr>
              <a:t>张三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07A363-68CF-8878-57BA-1BF98FCA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46112-1F86-084C-939B-E14F40E5770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37900C4-162D-70D3-3DCF-A0BFF01FA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685800"/>
            <a:ext cx="88392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</a:t>
            </a:r>
            <a:r>
              <a:rPr lang="zh-CN" altLang="en-US" sz="3200" b="1">
                <a:latin typeface="Times New Roman" panose="02020603050405020304" pitchFamily="18" charset="0"/>
              </a:rPr>
              <a:t>设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G=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yP(x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y)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的</a:t>
            </a:r>
            <a:r>
              <a:rPr lang="en-US" altLang="zh-CN" sz="3200" b="1">
                <a:latin typeface="Times New Roman" panose="02020603050405020304" pitchFamily="18" charset="0"/>
              </a:rPr>
              <a:t>Skolem</a:t>
            </a:r>
            <a:r>
              <a:rPr lang="zh-CN" altLang="en-US" sz="3200" b="1">
                <a:latin typeface="Times New Roman" panose="02020603050405020304" pitchFamily="18" charset="0"/>
              </a:rPr>
              <a:t>范式为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S=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xP(x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f(x))</a:t>
            </a:r>
            <a:r>
              <a:rPr lang="en-US" altLang="zh-CN" sz="3200" b="1">
                <a:latin typeface="Times New Roman" panose="02020603050405020304" pitchFamily="18" charset="0"/>
              </a:rPr>
              <a:t> ;   </a:t>
            </a:r>
            <a:r>
              <a:rPr lang="zh-CN" altLang="en-US" sz="3200" b="1">
                <a:latin typeface="Times New Roman" panose="02020603050405020304" pitchFamily="18" charset="0"/>
              </a:rPr>
              <a:t>设</a:t>
            </a:r>
            <a:r>
              <a:rPr lang="en-US" altLang="zh-CN" sz="3200" b="1">
                <a:latin typeface="Times New Roman" panose="02020603050405020304" pitchFamily="18" charset="0"/>
              </a:rPr>
              <a:t>D={1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2}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取满足</a:t>
            </a: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</a:rPr>
              <a:t>的解释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如下： 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u="sng">
                <a:latin typeface="Times New Roman" panose="02020603050405020304" pitchFamily="18" charset="0"/>
              </a:rPr>
              <a:t> </a:t>
            </a:r>
            <a:r>
              <a:rPr lang="en-US" altLang="zh-CN" sz="3200" b="1" u="sng">
                <a:latin typeface="Times New Roman" panose="02020603050405020304" pitchFamily="18" charset="0"/>
              </a:rPr>
              <a:t>f(1)  f(2)  P(1,1)  P(1,2)  P(2,1)  P(2,2) 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    2      1        0         1           1          0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则对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宋体" panose="02010600030101010101" pitchFamily="2" charset="-122"/>
              </a:rPr>
              <a:t>不看函数的解释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latin typeface="宋体" panose="02010600030101010101" pitchFamily="2" charset="-122"/>
              </a:rPr>
              <a:t>也是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的解释</a:t>
            </a:r>
            <a:r>
              <a:rPr lang="en-US" altLang="zh-CN" sz="3200" b="1">
                <a:latin typeface="宋体" panose="02010600030101010101" pitchFamily="2" charset="-122"/>
              </a:rPr>
              <a:t>,</a:t>
            </a:r>
            <a:r>
              <a:rPr lang="zh-CN" altLang="en-US" sz="3200" b="1">
                <a:latin typeface="宋体" panose="02010600030101010101" pitchFamily="2" charset="-122"/>
              </a:rPr>
              <a:t>且满足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宋体" panose="02010600030101010101" pitchFamily="2" charset="-122"/>
              </a:rPr>
              <a:t>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(S)</a:t>
            </a:r>
            <a:r>
              <a:rPr lang="en-US" altLang="zh-CN" sz="3200" b="1">
                <a:latin typeface="Times New Roman" panose="02020603050405020304" pitchFamily="18" charset="0"/>
              </a:rPr>
              <a:t> = 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 P(1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f(1))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200" b="1">
                <a:latin typeface="Times New Roman" panose="02020603050405020304" pitchFamily="18" charset="0"/>
              </a:rPr>
              <a:t>P(2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f(2)) ) =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= 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 P(1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2)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200" b="1">
                <a:latin typeface="Times New Roman" panose="02020603050405020304" pitchFamily="18" charset="0"/>
              </a:rPr>
              <a:t>P(2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1) ) = 1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(G)</a:t>
            </a:r>
            <a:r>
              <a:rPr lang="en-US" altLang="zh-CN" sz="3200" b="1">
                <a:latin typeface="Times New Roman" panose="02020603050405020304" pitchFamily="18" charset="0"/>
              </a:rPr>
              <a:t> = 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 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yP(1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y))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yP(2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y)) 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= 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 (P(1, 1)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P(1, 2)</a:t>
            </a:r>
            <a:r>
              <a:rPr lang="en-US" altLang="zh-CN" sz="3200" b="1">
                <a:latin typeface="Times New Roman" panose="02020603050405020304" pitchFamily="18" charset="0"/>
              </a:rPr>
              <a:t>)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(P(2, 1)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P(2, 2)</a:t>
            </a:r>
            <a:r>
              <a:rPr lang="en-US" altLang="zh-CN" sz="3200" b="1">
                <a:latin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= 1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761E0EB-2DE0-2D70-0E9F-027F16144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latin typeface="Times New Roman" pitchFamily="18" charset="0"/>
              </a:rPr>
              <a:t>例</a:t>
            </a:r>
            <a:r>
              <a:rPr lang="en-US" altLang="zh-CN" sz="3600" b="1" dirty="0">
                <a:latin typeface="Times New Roman" pitchFamily="18" charset="0"/>
              </a:rPr>
              <a:t>3.2.3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579BE7-89F8-6718-9340-60656D3F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8B994-A8E4-F447-A979-2FF9962B6DB9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E3CA60A-3DB1-8D5C-91A5-D1C8A2331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反之，取满足</a:t>
            </a:r>
            <a:r>
              <a:rPr lang="en-US" altLang="zh-CN" sz="3000" b="1">
                <a:latin typeface="Times New Roman" panose="02020603050405020304" pitchFamily="18" charset="0"/>
              </a:rPr>
              <a:t>G</a:t>
            </a:r>
            <a:r>
              <a:rPr lang="zh-CN" altLang="en-US" sz="3000" b="1">
                <a:latin typeface="Times New Roman" panose="02020603050405020304" pitchFamily="18" charset="0"/>
              </a:rPr>
              <a:t>的解释</a:t>
            </a:r>
            <a:r>
              <a:rPr lang="en-US" altLang="zh-CN" sz="3000" b="1"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如下：</a:t>
            </a:r>
            <a:br>
              <a:rPr lang="zh-CN" altLang="en-US" sz="3000" b="1">
                <a:latin typeface="Times New Roman" panose="02020603050405020304" pitchFamily="18" charset="0"/>
              </a:rPr>
            </a:br>
            <a:r>
              <a:rPr lang="zh-CN" altLang="en-US" sz="3000" b="1" u="sng">
                <a:latin typeface="Times New Roman" panose="02020603050405020304" pitchFamily="18" charset="0"/>
              </a:rPr>
              <a:t> </a:t>
            </a:r>
            <a:r>
              <a:rPr lang="en-US" altLang="zh-CN" sz="3000" b="1" u="sng">
                <a:latin typeface="Times New Roman" panose="02020603050405020304" pitchFamily="18" charset="0"/>
              </a:rPr>
              <a:t>P(1</a:t>
            </a:r>
            <a:r>
              <a:rPr lang="zh-CN" altLang="en-US" sz="3000" b="1" u="sng">
                <a:latin typeface="Times New Roman" panose="02020603050405020304" pitchFamily="18" charset="0"/>
              </a:rPr>
              <a:t>，</a:t>
            </a:r>
            <a:r>
              <a:rPr lang="en-US" altLang="zh-CN" sz="3000" b="1" u="sng">
                <a:latin typeface="Times New Roman" panose="02020603050405020304" pitchFamily="18" charset="0"/>
              </a:rPr>
              <a:t>1)   P(1</a:t>
            </a:r>
            <a:r>
              <a:rPr lang="zh-CN" altLang="en-US" sz="3000" b="1" u="sng">
                <a:latin typeface="Times New Roman" panose="02020603050405020304" pitchFamily="18" charset="0"/>
              </a:rPr>
              <a:t>，</a:t>
            </a:r>
            <a:r>
              <a:rPr lang="en-US" altLang="zh-CN" sz="3000" b="1" u="sng">
                <a:latin typeface="Times New Roman" panose="02020603050405020304" pitchFamily="18" charset="0"/>
              </a:rPr>
              <a:t>2)   P(2</a:t>
            </a:r>
            <a:r>
              <a:rPr lang="zh-CN" altLang="en-US" sz="3000" b="1" u="sng">
                <a:latin typeface="Times New Roman" panose="02020603050405020304" pitchFamily="18" charset="0"/>
              </a:rPr>
              <a:t>，</a:t>
            </a:r>
            <a:r>
              <a:rPr lang="en-US" altLang="zh-CN" sz="3000" b="1" u="sng">
                <a:latin typeface="Times New Roman" panose="02020603050405020304" pitchFamily="18" charset="0"/>
              </a:rPr>
              <a:t>1)   P(2</a:t>
            </a:r>
            <a:r>
              <a:rPr lang="zh-CN" altLang="en-US" sz="3000" b="1" u="sng">
                <a:latin typeface="Times New Roman" panose="02020603050405020304" pitchFamily="18" charset="0"/>
              </a:rPr>
              <a:t>，</a:t>
            </a:r>
            <a:r>
              <a:rPr lang="en-US" altLang="zh-CN" sz="3000" b="1" u="sng">
                <a:latin typeface="Times New Roman" panose="02020603050405020304" pitchFamily="18" charset="0"/>
              </a:rPr>
              <a:t>2) </a:t>
            </a:r>
            <a:endParaRPr lang="en-US" altLang="zh-CN" sz="3000" b="1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000" b="1">
                <a:latin typeface="Times New Roman" panose="02020603050405020304" pitchFamily="18" charset="0"/>
              </a:rPr>
              <a:t>      1               0               1            0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现在</a:t>
            </a:r>
            <a:r>
              <a:rPr lang="en-US" altLang="zh-CN" sz="3000" b="1"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还不是</a:t>
            </a:r>
            <a:r>
              <a:rPr lang="en-US" altLang="zh-CN" sz="3000" b="1">
                <a:latin typeface="Times New Roman" panose="02020603050405020304" pitchFamily="18" charset="0"/>
              </a:rPr>
              <a:t>S</a:t>
            </a:r>
            <a:r>
              <a:rPr lang="zh-CN" altLang="en-US" sz="3000" b="1">
                <a:latin typeface="Times New Roman" panose="02020603050405020304" pitchFamily="18" charset="0"/>
              </a:rPr>
              <a:t>的解释，因为有函数符号</a:t>
            </a:r>
            <a:r>
              <a:rPr lang="en-US" altLang="zh-CN" sz="3000" b="1">
                <a:latin typeface="Times New Roman" panose="02020603050405020304" pitchFamily="18" charset="0"/>
              </a:rPr>
              <a:t>f(x)</a:t>
            </a:r>
            <a:r>
              <a:rPr lang="zh-CN" altLang="en-US" sz="3000" b="1">
                <a:latin typeface="Times New Roman" panose="02020603050405020304" pitchFamily="18" charset="0"/>
              </a:rPr>
              <a:t>没有指定，</a:t>
            </a:r>
            <a:r>
              <a:rPr lang="zh-CN" altLang="en-US" sz="3000" b="1">
                <a:solidFill>
                  <a:srgbClr val="FFCC00"/>
                </a:solidFill>
                <a:latin typeface="Times New Roman" panose="02020603050405020304" pitchFamily="18" charset="0"/>
              </a:rPr>
              <a:t>扩充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solidFill>
                  <a:srgbClr val="FFCC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</a:rPr>
              <a:t>I’</a:t>
            </a:r>
            <a:r>
              <a:rPr lang="zh-CN" altLang="en-US" sz="3000" b="1">
                <a:latin typeface="Times New Roman" panose="02020603050405020304" pitchFamily="18" charset="0"/>
              </a:rPr>
              <a:t>，使其包括对</a:t>
            </a:r>
            <a:r>
              <a:rPr lang="en-US" altLang="zh-CN" sz="3000" b="1">
                <a:latin typeface="Times New Roman" panose="02020603050405020304" pitchFamily="18" charset="0"/>
              </a:rPr>
              <a:t>f(x)</a:t>
            </a:r>
            <a:r>
              <a:rPr lang="zh-CN" altLang="en-US" sz="3000" b="1">
                <a:latin typeface="Times New Roman" panose="02020603050405020304" pitchFamily="18" charset="0"/>
              </a:rPr>
              <a:t>的指定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              </a:t>
            </a:r>
            <a:r>
              <a:rPr lang="zh-CN" altLang="en-US" sz="3000" b="1" u="sng">
                <a:latin typeface="Times New Roman" panose="02020603050405020304" pitchFamily="18" charset="0"/>
              </a:rPr>
              <a:t> </a:t>
            </a:r>
            <a:r>
              <a:rPr lang="en-US" altLang="zh-CN" sz="3000" b="1" u="sng">
                <a:latin typeface="Times New Roman" panose="02020603050405020304" pitchFamily="18" charset="0"/>
              </a:rPr>
              <a:t>f(1)   f(2)</a:t>
            </a:r>
            <a:br>
              <a:rPr lang="en-US" altLang="zh-CN" sz="3000" b="1">
                <a:latin typeface="Times New Roman" panose="02020603050405020304" pitchFamily="18" charset="0"/>
              </a:rPr>
            </a:br>
            <a:r>
              <a:rPr lang="zh-CN" altLang="en-US" sz="3000" b="1">
                <a:latin typeface="Times New Roman" panose="02020603050405020304" pitchFamily="18" charset="0"/>
              </a:rPr>
              <a:t>　　　　 </a:t>
            </a:r>
            <a:r>
              <a:rPr lang="en-US" altLang="zh-CN" sz="3000" b="1">
                <a:latin typeface="Times New Roman" panose="02020603050405020304" pitchFamily="18" charset="0"/>
              </a:rPr>
              <a:t>1     1           ,</a:t>
            </a:r>
            <a:r>
              <a:rPr lang="zh-CN" altLang="en-US" sz="3000" b="1">
                <a:latin typeface="宋体" panose="02010600030101010101" pitchFamily="2" charset="-122"/>
              </a:rPr>
              <a:t>则</a:t>
            </a:r>
            <a:r>
              <a:rPr lang="en-US" altLang="zh-CN" sz="3000" b="1">
                <a:latin typeface="Times New Roman" panose="02020603050405020304" pitchFamily="18" charset="0"/>
              </a:rPr>
              <a:t>I’</a:t>
            </a:r>
            <a:r>
              <a:rPr lang="zh-CN" altLang="en-US" sz="3000" b="1">
                <a:latin typeface="宋体" panose="02010600030101010101" pitchFamily="2" charset="-122"/>
              </a:rPr>
              <a:t>满足</a:t>
            </a:r>
            <a:r>
              <a:rPr lang="en-US" altLang="zh-CN" sz="3000" b="1">
                <a:latin typeface="Times New Roman" panose="02020603050405020304" pitchFamily="18" charset="0"/>
              </a:rPr>
              <a:t>S</a:t>
            </a:r>
            <a:r>
              <a:rPr lang="zh-CN" altLang="en-US" sz="30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000" b="1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>
                <a:latin typeface="Times New Roman" panose="02020603050405020304" pitchFamily="18" charset="0"/>
              </a:rPr>
              <a:t>I’</a:t>
            </a:r>
            <a:r>
              <a:rPr lang="en-US" altLang="zh-CN" sz="3000" b="1">
                <a:latin typeface="Times New Roman" panose="02020603050405020304" pitchFamily="18" charset="0"/>
              </a:rPr>
              <a:t>(S) = T</a:t>
            </a:r>
            <a:r>
              <a:rPr lang="en-US" altLang="zh-CN" sz="3000" b="1" baseline="-25000">
                <a:latin typeface="Times New Roman" panose="02020603050405020304" pitchFamily="18" charset="0"/>
              </a:rPr>
              <a:t>I’</a:t>
            </a:r>
            <a:r>
              <a:rPr lang="en-US" altLang="zh-CN" sz="3000" b="1">
                <a:latin typeface="Times New Roman" panose="02020603050405020304" pitchFamily="18" charset="0"/>
              </a:rPr>
              <a:t>( P(1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f(1)) 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000" b="1">
                <a:latin typeface="Times New Roman" panose="02020603050405020304" pitchFamily="18" charset="0"/>
              </a:rPr>
              <a:t>P(2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f(2)) 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000" b="1">
                <a:latin typeface="Times New Roman" panose="02020603050405020304" pitchFamily="18" charset="0"/>
              </a:rPr>
              <a:t>            = T</a:t>
            </a:r>
            <a:r>
              <a:rPr lang="en-US" altLang="zh-CN" sz="3000" b="1" baseline="-25000">
                <a:latin typeface="Times New Roman" panose="02020603050405020304" pitchFamily="18" charset="0"/>
              </a:rPr>
              <a:t>I’</a:t>
            </a:r>
            <a:r>
              <a:rPr lang="en-US" altLang="zh-CN" sz="3000" b="1">
                <a:latin typeface="Times New Roman" panose="02020603050405020304" pitchFamily="18" charset="0"/>
              </a:rPr>
              <a:t>( P(1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1) 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000" b="1">
                <a:latin typeface="Times New Roman" panose="02020603050405020304" pitchFamily="18" charset="0"/>
              </a:rPr>
              <a:t>P(2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1) 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en-US" altLang="zh-CN" sz="3000" b="1">
                <a:latin typeface="Times New Roman" panose="02020603050405020304" pitchFamily="18" charset="0"/>
              </a:rPr>
              <a:t>            = 1                                                               </a:t>
            </a:r>
            <a:endParaRPr lang="en-US" altLang="zh-CN" sz="3000" b="1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DC39CAA-0D81-D174-FCF2-42239116E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latin typeface="Times New Roman" panose="02020603050405020304" pitchFamily="18" charset="0"/>
              </a:rPr>
              <a:t>3.2.3</a:t>
            </a:r>
            <a:r>
              <a:rPr lang="zh-CN" altLang="en-US" sz="3200" b="1">
                <a:latin typeface="Times New Roman" panose="02020603050405020304" pitchFamily="18" charset="0"/>
              </a:rPr>
              <a:t>设</a:t>
            </a:r>
            <a:r>
              <a:rPr lang="en-US" altLang="zh-CN" sz="3200" b="1">
                <a:latin typeface="Times New Roman" panose="02020603050405020304" pitchFamily="18" charset="0"/>
              </a:rPr>
              <a:t>G=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yP(x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的</a:t>
            </a:r>
            <a:r>
              <a:rPr lang="en-US" altLang="zh-CN" sz="3200" b="1">
                <a:latin typeface="Times New Roman" panose="02020603050405020304" pitchFamily="18" charset="0"/>
              </a:rPr>
              <a:t>Skolem</a:t>
            </a:r>
            <a:r>
              <a:rPr lang="zh-CN" altLang="en-US" sz="3200" b="1">
                <a:latin typeface="Times New Roman" panose="02020603050405020304" pitchFamily="18" charset="0"/>
              </a:rPr>
              <a:t>范式为</a:t>
            </a:r>
            <a:r>
              <a:rPr lang="en-US" altLang="zh-CN" sz="3200" b="1">
                <a:latin typeface="Times New Roman" panose="02020603050405020304" pitchFamily="18" charset="0"/>
              </a:rPr>
              <a:t>S=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xP(x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f(x))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C142FF-9307-2C4D-D605-920222D4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2032C-CEAA-7D41-9D07-F5D8E5C9AC5F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0165C80-5A88-8AF4-F627-5E3A81E2F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1336675" algn="l"/>
              </a:tabLst>
              <a:defRPr/>
            </a:pP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： 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不等价。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由上面的证明过程可知，满足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，不一定满足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，因为在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扩充</a:t>
            </a:r>
            <a:r>
              <a:rPr lang="zh-CN" altLang="en-US" sz="3200" b="1" dirty="0">
                <a:latin typeface="Times New Roman" panose="02020603050405020304" pitchFamily="18" charset="0"/>
              </a:rPr>
              <a:t>时，可随意指定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Skolem</a:t>
            </a:r>
            <a:r>
              <a:rPr lang="zh-CN" altLang="en-US" sz="3200" b="1" dirty="0">
                <a:latin typeface="Times New Roman" panose="02020603050405020304" pitchFamily="18" charset="0"/>
              </a:rPr>
              <a:t>函数的值。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例如，</a:t>
            </a:r>
            <a:r>
              <a:rPr lang="en-US" altLang="zh-CN" sz="3200" b="1" dirty="0">
                <a:latin typeface="Times New Roman" panose="02020603050405020304" pitchFamily="18" charset="0"/>
              </a:rPr>
              <a:t>G=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S=P(a)</a:t>
            </a:r>
            <a:r>
              <a:rPr lang="zh-CN" altLang="en-US" sz="3200" b="1" dirty="0">
                <a:latin typeface="Times New Roman" panose="02020603050405020304" pitchFamily="18" charset="0"/>
              </a:rPr>
              <a:t>。令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的解释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如下：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D={2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3}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u="sng" dirty="0">
                <a:latin typeface="Times New Roman" panose="02020603050405020304" pitchFamily="18" charset="0"/>
              </a:rPr>
              <a:t>    P(2)   P(3) </a:t>
            </a:r>
            <a:br>
              <a:rPr lang="en-US" altLang="zh-CN" sz="3200" b="1" u="sng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0       1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则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宋体" panose="02010600030101010101" pitchFamily="2" charset="-122"/>
              </a:rPr>
              <a:t>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宋体" panose="02010600030101010101" pitchFamily="2" charset="-122"/>
              </a:rPr>
              <a:t>，但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宋体" panose="02010600030101010101" pitchFamily="2" charset="-122"/>
              </a:rPr>
              <a:t>弄假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宋体" panose="02010600030101010101" pitchFamily="2" charset="-122"/>
              </a:rPr>
              <a:t>。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48CDF3E0-B4CD-3185-80CC-B77FF5327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4  </a:t>
            </a:r>
            <a:r>
              <a:rPr lang="zh-CN" altLang="en-US" sz="4000" b="1">
                <a:latin typeface="Times New Roman" panose="02020603050405020304" pitchFamily="18" charset="0"/>
              </a:rPr>
              <a:t>公式</a:t>
            </a:r>
            <a:r>
              <a:rPr lang="en-US" altLang="zh-CN" sz="4000" b="1">
                <a:latin typeface="Times New Roman" panose="02020603050405020304" pitchFamily="18" charset="0"/>
              </a:rPr>
              <a:t>G</a:t>
            </a:r>
            <a:r>
              <a:rPr lang="zh-CN" altLang="en-US" sz="4000" b="1">
                <a:latin typeface="宋体" panose="02010600030101010101" pitchFamily="2" charset="-122"/>
              </a:rPr>
              <a:t>与其</a:t>
            </a:r>
            <a:r>
              <a:rPr lang="en-US" altLang="zh-CN" sz="4000" b="1">
                <a:latin typeface="Times New Roman" panose="02020603050405020304" pitchFamily="18" charset="0"/>
              </a:rPr>
              <a:t>Skolem</a:t>
            </a:r>
            <a:r>
              <a:rPr lang="zh-CN" altLang="en-US" sz="4000" b="1">
                <a:latin typeface="Times New Roman" panose="02020603050405020304" pitchFamily="18" charset="0"/>
              </a:rPr>
              <a:t>范式</a:t>
            </a:r>
            <a:r>
              <a:rPr lang="en-US" altLang="zh-CN" sz="4000" b="1">
                <a:latin typeface="Times New Roman" panose="02020603050405020304" pitchFamily="18" charset="0"/>
              </a:rPr>
              <a:t>S</a:t>
            </a:r>
            <a:r>
              <a:rPr lang="zh-CN" altLang="en-US" sz="4000" b="1">
                <a:latin typeface="Times New Roman" panose="02020603050405020304" pitchFamily="18" charset="0"/>
              </a:rPr>
              <a:t>间的关系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615FD9-B3D0-6249-8D94-20702B27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00476-253A-1B4E-995C-DA8055055ACC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0F18F87-032A-EE0C-A160-A56A63C25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0" indent="0">
              <a:lnSpc>
                <a:spcPct val="120000"/>
              </a:lnSpc>
              <a:tabLst>
                <a:tab pos="133667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3.2.2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Skolem</a:t>
            </a:r>
            <a:r>
              <a:rPr lang="zh-CN" altLang="en-US" sz="3200" b="1" dirty="0">
                <a:latin typeface="Times New Roman" panose="02020603050405020304" pitchFamily="18" charset="0"/>
              </a:rPr>
              <a:t>范式，于是，公式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是恒假的 当且仅当 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是恒假的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(G</a:t>
            </a:r>
            <a:r>
              <a:rPr lang="zh-CN" altLang="en-US" sz="3200" b="1" dirty="0">
                <a:solidFill>
                  <a:srgbClr val="FFC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solidFill>
                  <a:srgbClr val="FFC000"/>
                </a:solidFill>
                <a:latin typeface="宋体" panose="02010600030101010101" pitchFamily="2" charset="-122"/>
              </a:rPr>
              <a:t>的恒假性等价</a:t>
            </a:r>
            <a:r>
              <a:rPr lang="en-US" altLang="zh-CN" sz="3200" b="1" dirty="0">
                <a:solidFill>
                  <a:srgbClr val="FFC000"/>
                </a:solidFill>
                <a:latin typeface="宋体" panose="02010600030101010101" pitchFamily="2" charset="-122"/>
              </a:rPr>
              <a:t>)</a:t>
            </a:r>
            <a:endParaRPr lang="zh-CN" altLang="en-US" sz="32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恒假，而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可满足，由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宋体" panose="02010600030101010101" pitchFamily="2" charset="-122"/>
              </a:rPr>
              <a:t>与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宋体" panose="02010600030101010101" pitchFamily="2" charset="-122"/>
              </a:rPr>
              <a:t>的可满足性是等价</a:t>
            </a:r>
            <a:r>
              <a:rPr lang="zh-CN" altLang="en-US" sz="3200" b="1" dirty="0">
                <a:latin typeface="Times New Roman" panose="02020603050405020304" pitchFamily="18" charset="0"/>
              </a:rPr>
              <a:t>知，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是可满足的，矛盾。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恒假，而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可满足，由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宋体" panose="02010600030101010101" pitchFamily="2" charset="-122"/>
              </a:rPr>
              <a:t>与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宋体" panose="02010600030101010101" pitchFamily="2" charset="-122"/>
              </a:rPr>
              <a:t>的可满足性是等价</a:t>
            </a:r>
            <a:r>
              <a:rPr lang="zh-CN" altLang="en-US" sz="3200" b="1" dirty="0">
                <a:latin typeface="Times New Roman" panose="02020603050405020304" pitchFamily="18" charset="0"/>
              </a:rPr>
              <a:t>知，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是可满足的，矛盾。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13366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故定理成立。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A469AC90-5AA8-9F46-23D5-B4A00F01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  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公式</a:t>
            </a: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与其</a:t>
            </a: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Skolem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范式</a:t>
            </a:r>
            <a:r>
              <a:rPr lang="en-US" altLang="zh-CN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4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间的关系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CB7919-5A6C-70E8-8EED-C79CC8DD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51464-68D8-3D43-A2E1-565CF292C20D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EBEFEF8-1ECA-38E9-34B4-DBCFE0A6F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/>
              <a:t>讨论： </a:t>
            </a:r>
            <a:r>
              <a:rPr lang="en-US" altLang="zh-CN" sz="3600" b="1">
                <a:latin typeface="Times New Roman" panose="02020603050405020304" pitchFamily="18" charset="0"/>
              </a:rPr>
              <a:t>G</a:t>
            </a:r>
            <a:r>
              <a:rPr lang="zh-CN" altLang="en-US" sz="3600" b="1">
                <a:latin typeface="宋体" panose="02010600030101010101" pitchFamily="2" charset="-122"/>
              </a:rPr>
              <a:t>与</a:t>
            </a:r>
            <a:r>
              <a:rPr lang="en-US" altLang="zh-CN" sz="3600" b="1">
                <a:latin typeface="Times New Roman" panose="02020603050405020304" pitchFamily="18" charset="0"/>
              </a:rPr>
              <a:t>S</a:t>
            </a:r>
            <a:r>
              <a:rPr lang="zh-CN" altLang="en-US" sz="3600" b="1">
                <a:latin typeface="宋体" panose="02010600030101010101" pitchFamily="2" charset="-122"/>
              </a:rPr>
              <a:t>的恒真性是否等价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C5E20726-1CE0-52F0-283B-54CDD2E4F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是恒真的，</a:t>
            </a: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</a:rPr>
              <a:t>是否是恒真的？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	不一定！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</a:rPr>
              <a:t>D={2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3}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   </a:t>
            </a:r>
            <a:r>
              <a:rPr lang="en-US" altLang="zh-CN" sz="3200" b="1" u="sng">
                <a:latin typeface="Times New Roman" panose="02020603050405020304" pitchFamily="18" charset="0"/>
              </a:rPr>
              <a:t>a  b  P(2)   P(3) </a:t>
            </a:r>
            <a:br>
              <a:rPr lang="en-US" altLang="zh-CN" sz="3200" b="1" u="sng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    2  3    0       1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G=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P(a)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S=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P(b)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P(a)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是恒真的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  <a:r>
              <a:rPr lang="zh-CN" altLang="en-US" sz="3200" b="1">
                <a:latin typeface="Times New Roman" panose="02020603050405020304" pitchFamily="18" charset="0"/>
              </a:rPr>
              <a:t>而</a:t>
            </a:r>
            <a:r>
              <a:rPr lang="en-US" altLang="zh-CN" sz="3200" b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(S)=0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</a:rPr>
              <a:t>是恒真的，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是否是恒真的？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确定（ </a:t>
            </a:r>
            <a:r>
              <a:rPr lang="en-US" altLang="zh-CN" sz="3200" b="1">
                <a:latin typeface="Times New Roman" panose="02020603050405020304" pitchFamily="18" charset="0"/>
              </a:rPr>
              <a:t>S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3200" b="1">
                <a:latin typeface="Times New Roman" panose="02020603050405020304" pitchFamily="18" charset="0"/>
              </a:rPr>
              <a:t> G </a:t>
            </a:r>
            <a:r>
              <a:rPr lang="zh-CN" altLang="en-US" sz="32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F304F1-38DC-9E14-0FF7-3A273179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51C0F-0471-7B46-8B32-60F9D0EE630B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27C3930-1CBE-6441-C21D-9830D1F74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>
                <a:latin typeface="Times New Roman" panose="02020603050405020304" pitchFamily="18" charset="0"/>
              </a:rPr>
              <a:t>2  </a:t>
            </a:r>
            <a:r>
              <a:rPr lang="zh-CN" altLang="en-US" sz="3600" b="1">
                <a:latin typeface="Times New Roman" panose="02020603050405020304" pitchFamily="18" charset="0"/>
              </a:rPr>
              <a:t>量词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9C572FF-9797-E819-8891-1F1022D3C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若想得到 “命题”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的否定 “命题”，应该就是“命题”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。但是，	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P=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	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M(x))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	=H(x)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200" b="1">
                <a:latin typeface="Times New Roman" panose="02020603050405020304" pitchFamily="18" charset="0"/>
              </a:rPr>
              <a:t>M(x)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1716088" algn="l"/>
                <a:tab pos="2343150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　亦即，“命题”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的否定 “命题”是 “</a:t>
            </a:r>
            <a:r>
              <a:rPr lang="zh-CN" altLang="en-US" sz="3200" b="1" u="sng">
                <a:solidFill>
                  <a:srgbClr val="FFCC00"/>
                </a:solidFill>
                <a:latin typeface="Times New Roman" panose="02020603050405020304" pitchFamily="18" charset="0"/>
              </a:rPr>
              <a:t>所有人都不死</a:t>
            </a:r>
            <a:r>
              <a:rPr lang="zh-CN" altLang="en-US" sz="3200" b="1">
                <a:latin typeface="Times New Roman" panose="02020603050405020304" pitchFamily="18" charset="0"/>
              </a:rPr>
              <a:t>”。这和人们日常对命题 “所有人都必死”的否定的理解，相差得实在太远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6B9CB8-3897-361E-D683-10793A2D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9B648-C333-DA42-906E-D44EBF623B4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750D5005-182E-AFEC-9DE8-53D72A8C4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原因－－命题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的确切意思应该是： “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对任意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，如果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是人，则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必死”。 但是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中并没有确切的表示出 “对任意</a:t>
            </a:r>
            <a:r>
              <a:rPr lang="en-US" altLang="zh-CN" sz="3200" b="1">
                <a:latin typeface="Times New Roman" panose="02020603050405020304" pitchFamily="18" charset="0"/>
              </a:rPr>
              <a:t>x”</a:t>
            </a:r>
            <a:r>
              <a:rPr lang="zh-CN" altLang="en-US" sz="3200" b="1">
                <a:latin typeface="Times New Roman" panose="02020603050405020304" pitchFamily="18" charset="0"/>
              </a:rPr>
              <a:t>这个意思，亦即</a:t>
            </a:r>
            <a:r>
              <a:rPr lang="en-US" altLang="zh-CN" sz="3200" b="1">
                <a:latin typeface="Times New Roman" panose="02020603050405020304" pitchFamily="18" charset="0"/>
              </a:rPr>
              <a:t>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</a:t>
            </a:r>
            <a:r>
              <a:rPr lang="zh-CN" altLang="en-US" sz="3200" b="1">
                <a:latin typeface="Times New Roman" panose="02020603050405020304" pitchFamily="18" charset="0"/>
              </a:rPr>
              <a:t>不是一个命题。 因此，在谓词逻辑中除引进谓词外，还需要引进 “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对任意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”</a:t>
            </a:r>
            <a:r>
              <a:rPr lang="zh-CN" altLang="en-US" sz="3200" b="1">
                <a:latin typeface="Times New Roman" panose="02020603050405020304" pitchFamily="18" charset="0"/>
              </a:rPr>
              <a:t>这个语句，及其对偶的语句 “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存在一个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”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77F420-F283-6A28-7EED-FAEFD851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644BC-8C1A-884D-AA81-6D4C90F5A65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03B7DC8-E252-B7F0-5E3B-C664AA09B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>
                <a:latin typeface="Times New Roman" panose="02020603050405020304" pitchFamily="18" charset="0"/>
              </a:rPr>
              <a:t>2  </a:t>
            </a:r>
            <a:r>
              <a:rPr lang="zh-CN" altLang="en-US" sz="3600" b="1">
                <a:latin typeface="Times New Roman" panose="02020603050405020304" pitchFamily="18" charset="0"/>
              </a:rPr>
              <a:t>量词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679CA2E-350F-F55E-798B-EBC703835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534400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3.2.3</a:t>
            </a:r>
            <a:r>
              <a:rPr lang="en-US" altLang="zh-CN" sz="3000" b="1" dirty="0">
                <a:latin typeface="Times New Roman" panose="02020603050405020304" pitchFamily="18" charset="0"/>
              </a:rPr>
              <a:t>  </a:t>
            </a:r>
            <a:r>
              <a:rPr lang="zh-CN" altLang="en-US" sz="3000" b="1" dirty="0">
                <a:latin typeface="Times New Roman" panose="02020603050405020304" pitchFamily="18" charset="0"/>
              </a:rPr>
              <a:t>语句 “对任意</a:t>
            </a:r>
            <a:r>
              <a:rPr lang="en-US" altLang="zh-CN" sz="3000" b="1" dirty="0">
                <a:latin typeface="Times New Roman" panose="02020603050405020304" pitchFamily="18" charset="0"/>
              </a:rPr>
              <a:t>x”</a:t>
            </a:r>
            <a:r>
              <a:rPr lang="zh-CN" altLang="en-US" sz="30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全称量词</a:t>
            </a:r>
            <a:r>
              <a:rPr lang="zh-CN" altLang="en-US" sz="3000" b="1" dirty="0">
                <a:latin typeface="Times New Roman" panose="02020603050405020304" pitchFamily="18" charset="0"/>
              </a:rPr>
              <a:t>，记以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</a:rPr>
              <a:t>； 语句 “存在一个</a:t>
            </a:r>
            <a:r>
              <a:rPr lang="en-US" altLang="zh-CN" sz="3000" b="1" dirty="0">
                <a:latin typeface="Times New Roman" panose="02020603050405020304" pitchFamily="18" charset="0"/>
              </a:rPr>
              <a:t>x”</a:t>
            </a:r>
            <a:r>
              <a:rPr lang="zh-CN" altLang="en-US" sz="30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存在量词</a:t>
            </a:r>
            <a:r>
              <a:rPr lang="zh-CN" altLang="en-US" sz="3000" b="1" dirty="0">
                <a:latin typeface="Times New Roman" panose="02020603050405020304" pitchFamily="18" charset="0"/>
              </a:rPr>
              <a:t>，记以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这时，命题</a:t>
            </a:r>
            <a:r>
              <a:rPr lang="en-US" altLang="zh-CN" sz="3000" b="1" dirty="0">
                <a:latin typeface="Times New Roman" panose="02020603050405020304" pitchFamily="18" charset="0"/>
              </a:rPr>
              <a:t>P</a:t>
            </a:r>
            <a:r>
              <a:rPr lang="zh-CN" altLang="en-US" sz="3000" b="1" dirty="0">
                <a:latin typeface="Times New Roman" panose="02020603050405020304" pitchFamily="18" charset="0"/>
              </a:rPr>
              <a:t>就可确切地符号化如下：	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x(H(x)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 dirty="0">
                <a:latin typeface="Times New Roman" panose="02020603050405020304" pitchFamily="18" charset="0"/>
              </a:rPr>
              <a:t>M(x))</a:t>
            </a:r>
          </a:p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命题</a:t>
            </a:r>
            <a:r>
              <a:rPr lang="en-US" altLang="zh-CN" sz="3000" b="1" dirty="0">
                <a:latin typeface="Times New Roman" panose="02020603050405020304" pitchFamily="18" charset="0"/>
              </a:rPr>
              <a:t>P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的否定命题为：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000" b="1" dirty="0">
                <a:latin typeface="Times New Roman" panose="02020603050405020304" pitchFamily="18" charset="0"/>
              </a:rPr>
              <a:t>P=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x(H(x)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 dirty="0">
                <a:latin typeface="Times New Roman" panose="02020603050405020304" pitchFamily="18" charset="0"/>
              </a:rPr>
              <a:t>M(x)))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1716088" algn="l"/>
                <a:tab pos="2343150" algn="l"/>
              </a:tabLst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            =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  </a:t>
            </a:r>
            <a:r>
              <a:rPr lang="en-US" altLang="zh-CN" sz="3000" b="1" dirty="0">
                <a:latin typeface="Times New Roman" panose="02020603050405020304" pitchFamily="18" charset="0"/>
              </a:rPr>
              <a:t>M(x) ))</a:t>
            </a:r>
            <a:br>
              <a:rPr lang="en-US" altLang="zh-CN" sz="3000" b="1" dirty="0">
                <a:latin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</a:rPr>
              <a:t>	  =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>
                <a:latin typeface="Times New Roman" panose="02020603050405020304" pitchFamily="18" charset="0"/>
              </a:rPr>
              <a:t>x(H(x)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000" b="1" dirty="0">
                <a:latin typeface="Times New Roman" panose="02020603050405020304" pitchFamily="18" charset="0"/>
              </a:rPr>
              <a:t>M(x))</a:t>
            </a:r>
            <a:br>
              <a:rPr lang="en-US" altLang="zh-CN" sz="3000" b="1" dirty="0">
                <a:latin typeface="Times New Roman" panose="02020603050405020304" pitchFamily="18" charset="0"/>
              </a:rPr>
            </a:br>
            <a:r>
              <a:rPr lang="zh-CN" altLang="en-US" sz="3000" b="1" dirty="0">
                <a:latin typeface="Times New Roman" panose="02020603050405020304" pitchFamily="18" charset="0"/>
              </a:rPr>
              <a:t>亦即 “有一个人是不死的”。这个命题确实是 “所有人都要死”的否定。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E9A8F8-8811-B26B-DA20-BEE4E879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3C65-760A-214E-9523-783EEC8EDAE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38B3D1BB-B751-9F4B-C609-9AA76D8D7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三段论的三个命题，在谓词逻辑中是如下这样表示的：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Q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</a:rPr>
              <a:t>H(</a:t>
            </a:r>
            <a:r>
              <a:rPr lang="zh-CN" altLang="en-US" sz="3200" b="1">
                <a:latin typeface="Times New Roman" panose="02020603050405020304" pitchFamily="18" charset="0"/>
              </a:rPr>
              <a:t>张三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R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</a:rPr>
              <a:t>M(</a:t>
            </a:r>
            <a:r>
              <a:rPr lang="zh-CN" altLang="en-US" sz="3200" b="1">
                <a:latin typeface="Times New Roman" panose="02020603050405020304" pitchFamily="18" charset="0"/>
              </a:rPr>
              <a:t>张三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以后</a:t>
            </a:r>
            <a:r>
              <a:rPr lang="zh-CN" altLang="en-US" sz="3200" b="1">
                <a:latin typeface="Times New Roman" panose="02020603050405020304" pitchFamily="18" charset="0"/>
              </a:rPr>
              <a:t>可以证明：在谓词逻辑中，</a:t>
            </a:r>
            <a:r>
              <a:rPr lang="en-US" altLang="zh-CN" sz="3200" b="1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是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zh-CN" altLang="en-US" sz="3200" b="1">
                <a:latin typeface="Times New Roman" panose="02020603050405020304" pitchFamily="18" charset="0"/>
              </a:rPr>
              <a:t>的逻辑结果。</a:t>
            </a:r>
            <a:r>
              <a:rPr lang="zh-CN" altLang="en-US" sz="32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DBACFB-4E29-4731-AD02-4C2BA6BD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B4C-1EE7-BD46-9EBF-0016BD2C7E8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0481">
            <a:extLst>
              <a:ext uri="{FF2B5EF4-FFF2-40B4-BE49-F238E27FC236}">
                <a16:creationId xmlns:a16="http://schemas.microsoft.com/office/drawing/2014/main" id="{29A8381C-E559-651C-6DB3-CAFD4A2FA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457200"/>
            <a:ext cx="8686800" cy="6019800"/>
          </a:xfrm>
        </p:spPr>
        <p:txBody>
          <a:bodyPr/>
          <a:lstStyle/>
          <a:p>
            <a:pPr eaLnBrk="1" hangingPunct="1"/>
            <a:r>
              <a:rPr lang="zh-CN" altLang="en-US" b="1" noProof="1">
                <a:solidFill>
                  <a:srgbClr val="FFCC00"/>
                </a:solidFill>
                <a:effectLst/>
                <a:latin typeface="Times New Roman" panose="02020603050405020304" pitchFamily="18" charset="0"/>
              </a:rPr>
              <a:t>例.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将下列命题符号化：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noProof="1">
                <a:effectLst/>
                <a:latin typeface="Times New Roman" panose="02020603050405020304" pitchFamily="18" charset="0"/>
              </a:rPr>
              <a:t>1) 一切事物都是发展变化的　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noProof="1">
                <a:effectLst/>
                <a:latin typeface="Times New Roman" panose="02020603050405020304" pitchFamily="18" charset="0"/>
                <a:sym typeface="Symbol" pitchFamily="2" charset="2"/>
              </a:rPr>
              <a:t>    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F(x)：x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是发展变化的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b="1" noProof="1">
                <a:effectLst/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xF(x)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2) 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存在着会说话的机器人 </a:t>
            </a:r>
          </a:p>
          <a:p>
            <a:pPr eaLnBrk="1" hangingPunct="1"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    F(x)：x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会说话    </a:t>
            </a:r>
            <a:r>
              <a:rPr lang="en" altLang="en-US" b="1" noProof="1">
                <a:effectLst/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(x):   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是机器人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b="1" noProof="1">
                <a:effectLst/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x(F(x)</a:t>
            </a:r>
            <a:r>
              <a:rPr lang="en" altLang="en-US" b="1" noProof="1">
                <a:effectLst/>
                <a:latin typeface="Times New Roman" panose="02020603050405020304" pitchFamily="18" charset="0"/>
                <a:sym typeface="Symbol" pitchFamily="2" charset="2"/>
              </a:rPr>
              <a:t>G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(x))</a:t>
            </a:r>
          </a:p>
          <a:p>
            <a:pPr eaLnBrk="1" hangingPunct="1"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   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其中如果没有明确给出个体域，则认为个体域为一切事物。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3E55D9-5368-DA0B-7AEF-64A260D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DE26C-B6B9-A14A-9978-8B1A4770036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1505">
            <a:extLst>
              <a:ext uri="{FF2B5EF4-FFF2-40B4-BE49-F238E27FC236}">
                <a16:creationId xmlns:a16="http://schemas.microsoft.com/office/drawing/2014/main" id="{EB28FD29-CB00-971A-C37E-5EBCE704A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6106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noProof="1">
                <a:effectLst/>
                <a:latin typeface="Times New Roman" panose="02020603050405020304" pitchFamily="18" charset="0"/>
              </a:rPr>
              <a:t>3) 每个软件学院的学生都学离散数学。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D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：全校学生集合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P(x)：x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是软件学院的学生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R(x):  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学离散数学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noProof="1">
                <a:solidFill>
                  <a:srgbClr val="FFC000"/>
                </a:solidFill>
                <a:effectLst/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" altLang="en-US" b="1" noProof="1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(P(x)</a:t>
            </a:r>
            <a:r>
              <a:rPr lang="en" altLang="en-US" b="1" noProof="1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R(x))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4) 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存在着偶素数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D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：正整数集合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E(x)：x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是偶数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" altLang="en-US" b="1" noProof="1">
                <a:effectLst/>
                <a:latin typeface="Times New Roman" panose="02020603050405020304" pitchFamily="18" charset="0"/>
              </a:rPr>
              <a:t>P(x)：x</a:t>
            </a:r>
            <a:r>
              <a:rPr lang="zh-CN" altLang="en-US" b="1" noProof="1">
                <a:effectLst/>
                <a:latin typeface="Times New Roman" panose="02020603050405020304" pitchFamily="18" charset="0"/>
              </a:rPr>
              <a:t>是素数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noProof="1">
                <a:solidFill>
                  <a:srgbClr val="FFC000"/>
                </a:solidFill>
                <a:effectLst/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" altLang="en-US" b="1" noProof="1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(E(x)</a:t>
            </a:r>
            <a:r>
              <a:rPr lang="en" altLang="en-US" b="1" noProof="1">
                <a:solidFill>
                  <a:srgbClr val="FFC000"/>
                </a:solidFill>
                <a:effectLst/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" altLang="en-US" b="1" noProof="1">
                <a:effectLst/>
                <a:latin typeface="Times New Roman" panose="02020603050405020304" pitchFamily="18" charset="0"/>
                <a:sym typeface="Symbol" pitchFamily="2" charset="2"/>
              </a:rPr>
              <a:t>P</a:t>
            </a:r>
            <a:r>
              <a:rPr lang="en" altLang="en-US" b="1" noProof="1">
                <a:effectLst/>
                <a:latin typeface="Times New Roman" panose="02020603050405020304" pitchFamily="18" charset="0"/>
              </a:rPr>
              <a:t>(x))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C82235-4285-9D51-0D07-B0E48FC7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D8326-42F3-BC4D-AC0E-EF7114A4F4C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占位符 22529">
            <a:extLst>
              <a:ext uri="{FF2B5EF4-FFF2-40B4-BE49-F238E27FC236}">
                <a16:creationId xmlns:a16="http://schemas.microsoft.com/office/drawing/2014/main" id="{48A67764-5C23-1219-A77E-A2EA6624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396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effectLst/>
                <a:latin typeface="Times New Roman" panose="02020603050405020304" pitchFamily="18" charset="0"/>
              </a:rPr>
              <a:t>5) 每个人都会犯错误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>
              <a:effectLst/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effectLst/>
                <a:latin typeface="Times New Roman" panose="02020603050405020304" pitchFamily="18" charset="0"/>
              </a:rPr>
              <a:t>R(x)：x是人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effectLst/>
                <a:latin typeface="Times New Roman" panose="02020603050405020304" pitchFamily="18" charset="0"/>
              </a:rPr>
              <a:t>P(x)：x会犯错误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effectLst/>
                <a:latin typeface="Times New Roman" panose="02020603050405020304" pitchFamily="18" charset="0"/>
              </a:rPr>
              <a:t>(R(x)</a:t>
            </a:r>
            <a:r>
              <a:rPr lang="zh-CN" altLang="en-U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zh-CN" altLang="en-US" b="1" dirty="0">
                <a:effectLst/>
                <a:latin typeface="Times New Roman" panose="02020603050405020304" pitchFamily="18" charset="0"/>
              </a:rPr>
              <a:t>P(x))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E6B836-2BB2-6CC3-9141-633ED373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4B6E2-245E-5249-8FD0-E6BBA079E4F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20F0DEF-59CB-043B-8E0F-A6EBDF958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8392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>
                <a:latin typeface="Times New Roman" panose="02020603050405020304" pitchFamily="18" charset="0"/>
              </a:rPr>
              <a:t>3  </a:t>
            </a:r>
            <a:r>
              <a:rPr lang="zh-CN" altLang="en-US" sz="3600" b="1">
                <a:latin typeface="Times New Roman" panose="02020603050405020304" pitchFamily="18" charset="0"/>
              </a:rPr>
              <a:t>量词的语义规定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6CF42CA-4A3C-33DA-207A-A2649CA7D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7150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是一元谓词，任取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是一个命题。于是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是这样一个命题 “对任意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，都有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G(x)”</a:t>
            </a:r>
            <a:r>
              <a:rPr lang="zh-CN" altLang="en-US" sz="3200" b="1" dirty="0">
                <a:latin typeface="Times New Roman" panose="02020603050405020304" pitchFamily="18" charset="0"/>
              </a:rPr>
              <a:t>。故对命题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的真值做如下规定：</a:t>
            </a:r>
          </a:p>
          <a:p>
            <a:pPr eaLnBrk="1" hangingPunct="1">
              <a:lnSpc>
                <a:spcPct val="114000"/>
              </a:lnSpc>
              <a:tabLst>
                <a:tab pos="1716088" algn="l"/>
                <a:tab pos="2343150" algn="l"/>
              </a:tabLst>
              <a:defRPr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值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lang="zh-CN" altLang="en-US" sz="3200" b="1" dirty="0">
                <a:latin typeface="Times New Roman" panose="02020603050405020304" pitchFamily="18" charset="0"/>
              </a:rPr>
              <a:t>对任意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</a:t>
            </a:r>
            <a:r>
              <a:rPr lang="zh-CN" altLang="en-US" sz="3200" b="1" dirty="0">
                <a:latin typeface="Times New Roman" panose="02020603050405020304" pitchFamily="18" charset="0"/>
              </a:rPr>
              <a:t>都取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值；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至少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有一个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，使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值。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1716088" algn="l"/>
                <a:tab pos="2343150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                                                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242DEF-6BD8-9130-0D25-0208563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F101C-0183-1D49-A5F3-E19B923ED44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83DEB4F-95B2-9C1E-9BF3-6CD46D9EAA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Times New Roman" panose="02020603050405020304" pitchFamily="18" charset="0"/>
              </a:rPr>
              <a:t>§3.2.1  </a:t>
            </a:r>
            <a:r>
              <a:rPr lang="zh-CN" altLang="en-US" b="1">
                <a:latin typeface="Times New Roman" panose="02020603050405020304" pitchFamily="18" charset="0"/>
              </a:rPr>
              <a:t>谓词逻辑的基本概念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E98555-7487-265E-325D-50DF018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17CB2-6755-994D-B6FB-A356ED47EE2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34E11811-9C59-C13B-BF52-11CE9DD96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458200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是命题 “存在一个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，使得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成立”。对命题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的真值规定如下：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endParaRPr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tabLst>
                <a:tab pos="1716088" algn="l"/>
                <a:tab pos="2343150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值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至少</a:t>
            </a:r>
            <a:r>
              <a:rPr lang="zh-CN" altLang="en-US" sz="3200" b="1" dirty="0">
                <a:latin typeface="Times New Roman" panose="02020603050405020304" pitchFamily="18" charset="0"/>
              </a:rPr>
              <a:t>有一个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，使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值；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对所有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G(x)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都取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1716088" algn="l"/>
                <a:tab pos="2343150" algn="l"/>
              </a:tabLst>
              <a:defRPr/>
            </a:pPr>
            <a:r>
              <a:rPr lang="zh-CN" altLang="en-US" sz="3200" dirty="0">
                <a:latin typeface="Times New Roman" panose="02020603050405020304" pitchFamily="18" charset="0"/>
              </a:rPr>
              <a:t>                                               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57DB9C-57F4-F183-2400-A66CFB6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FCD0F-583B-A849-9399-1E333721951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7548482-2C11-1F75-CD24-7BE0147D5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3  </a:t>
            </a:r>
            <a:r>
              <a:rPr lang="zh-CN" altLang="en-US" sz="4000" b="1">
                <a:latin typeface="Times New Roman" panose="02020603050405020304" pitchFamily="18" charset="0"/>
              </a:rPr>
              <a:t>量词的语义规定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BC5337B-8B20-B170-62AC-FEBAC47B8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4724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通过这个规定可以看出，当</a:t>
            </a:r>
            <a:r>
              <a:rPr lang="en-US" altLang="zh-CN" sz="3200" b="1" dirty="0">
                <a:latin typeface="Times New Roman" panose="02020603050405020304" pitchFamily="18" charset="0"/>
              </a:rPr>
              <a:t>D={x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,x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,…}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是可数集合时，	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	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	 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… 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6E9C60-6167-F38C-11DE-BE02FED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EB5C6-CC10-774E-948C-1C88DBCEF3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CB935A54-DE5D-B959-9DCF-430A07B7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562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</a:rPr>
              <a:t>D={2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4}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x&gt;3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 P(x)</a:t>
            </a:r>
            <a:r>
              <a:rPr lang="zh-CN" altLang="en-US" sz="3200" b="1" dirty="0">
                <a:latin typeface="Times New Roman" panose="02020603050405020304" pitchFamily="18" charset="0"/>
              </a:rPr>
              <a:t>等价于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P(2)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200" b="1" dirty="0">
                <a:latin typeface="Times New Roman" panose="02020603050405020304" pitchFamily="18" charset="0"/>
              </a:rPr>
              <a:t>P(3)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3200" b="1" dirty="0">
                <a:latin typeface="Times New Roman" panose="02020603050405020304" pitchFamily="18" charset="0"/>
              </a:rPr>
              <a:t>P(4)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　　所以真值为 ０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０ １＝０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　　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 P(x)</a:t>
            </a:r>
            <a:r>
              <a:rPr lang="zh-CN" altLang="en-US" sz="3200" b="1" dirty="0">
                <a:latin typeface="Times New Roman" panose="02020603050405020304" pitchFamily="18" charset="0"/>
              </a:rPr>
              <a:t>等价于 </a:t>
            </a:r>
            <a:r>
              <a:rPr lang="en-US" altLang="zh-CN" sz="3200" b="1" dirty="0">
                <a:latin typeface="Times New Roman" panose="02020603050405020304" pitchFamily="18" charset="0"/>
              </a:rPr>
              <a:t>P(2)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CN" sz="3200" b="1" dirty="0">
                <a:latin typeface="Times New Roman" panose="02020603050405020304" pitchFamily="18" charset="0"/>
              </a:rPr>
              <a:t>P(3)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CN" sz="3200" b="1" dirty="0">
                <a:latin typeface="Times New Roman" panose="02020603050405020304" pitchFamily="18" charset="0"/>
              </a:rPr>
              <a:t>P(4)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　　所以真值为 ０ 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 ０  １＝１</a:t>
            </a:r>
            <a:endParaRPr lang="en-US" altLang="zh-CN" sz="3200" b="1" dirty="0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725D11-24F0-FF20-BA96-64512B7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4B4D0-53EC-7742-B31E-78139594386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AE22245B-F15C-8068-702E-BE0192FBB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/>
              <a:t>练习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76C56161-F224-02F6-30A8-A714620E9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设个体域</a:t>
            </a:r>
            <a:r>
              <a:rPr lang="en-US" altLang="zh-CN" sz="3200" b="1">
                <a:latin typeface="Times New Roman" panose="02020603050405020304" pitchFamily="18" charset="0"/>
              </a:rPr>
              <a:t>D={1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3}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P(x) 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</a:rPr>
              <a:t>x&gt;2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试判断下列公式的真值：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(1)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P(2)</a:t>
            </a:r>
            <a:r>
              <a:rPr lang="zh-CN" altLang="en-US" sz="32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(2) P(3)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>
                <a:latin typeface="Times New Roman" panose="02020603050405020304" pitchFamily="18" charset="0"/>
              </a:rPr>
              <a:t>xP(x).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C7726B-7665-CAC9-B312-6EB5E71D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C9714-3010-FD4F-963D-110937822AD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559A617B-425D-A3D4-CCF5-35992F980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86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>
                <a:solidFill>
                  <a:srgbClr val="FFC000"/>
                </a:solidFill>
                <a:latin typeface="Times New Roman" panose="02020603050405020304" pitchFamily="18" charset="0"/>
              </a:rPr>
              <a:t>解：</a:t>
            </a:r>
            <a:endParaRPr lang="zh-CN" altLang="en-US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latin typeface="Times New Roman" panose="02020603050405020304" pitchFamily="18" charset="0"/>
              </a:rPr>
              <a:t>等价于</a:t>
            </a:r>
            <a:r>
              <a:rPr lang="en-US" altLang="zh-CN" sz="3200" b="1">
                <a:latin typeface="Times New Roman" panose="02020603050405020304" pitchFamily="18" charset="0"/>
              </a:rPr>
              <a:t>(P(1)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P(2)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P(3))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latin typeface="Times New Roman" panose="02020603050405020304" pitchFamily="18" charset="0"/>
              </a:rPr>
              <a:t>所以真值为 </a:t>
            </a:r>
            <a:r>
              <a:rPr lang="en-US" altLang="zh-CN" sz="3200" b="1">
                <a:latin typeface="Times New Roman" panose="02020603050405020304" pitchFamily="18" charset="0"/>
              </a:rPr>
              <a:t>(0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1)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         =1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         =0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(2)  P(3)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>
                <a:latin typeface="Times New Roman" panose="02020603050405020304" pitchFamily="18" charset="0"/>
              </a:rPr>
              <a:t>xP(x)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</a:t>
            </a:r>
            <a:r>
              <a:rPr lang="zh-CN" altLang="en-US" sz="3200" b="1">
                <a:latin typeface="Times New Roman" panose="02020603050405020304" pitchFamily="18" charset="0"/>
              </a:rPr>
              <a:t>等价于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( P(1)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P(2)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P(3))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</a:t>
            </a:r>
            <a:r>
              <a:rPr lang="zh-CN" altLang="en-US" sz="3200" b="1">
                <a:latin typeface="Times New Roman" panose="02020603050405020304" pitchFamily="18" charset="0"/>
              </a:rPr>
              <a:t>所以真值为 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( 0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0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      =1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      =0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72628B-434C-3FD5-89BC-ECD5E827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06AC7-0EB7-384A-BB40-C59ED6CD38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830B4FD-239A-83E4-F6FA-F3B726E80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4  </a:t>
            </a:r>
            <a:r>
              <a:rPr lang="zh-CN" altLang="en-US" sz="4000" b="1">
                <a:latin typeface="Times New Roman" panose="02020603050405020304" pitchFamily="18" charset="0"/>
              </a:rPr>
              <a:t>量词的约束范围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D51BA5C-300C-1F51-7266-ED958DEF2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3.2.4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在一个由谓词，量词，逻辑联结词，括号组成的有意义的符号串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</a:rPr>
              <a:t>实际是指下一节将严格定义的公式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中，称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变量的出现</a:t>
            </a:r>
            <a:r>
              <a:rPr lang="zh-CN" altLang="en-US" sz="3200" b="1">
                <a:latin typeface="Times New Roman" panose="02020603050405020304" pitchFamily="18" charset="0"/>
              </a:rPr>
              <a:t>是</a:t>
            </a:r>
            <a:r>
              <a:rPr lang="zh-CN" altLang="en-US" sz="3200" b="1" u="sng">
                <a:solidFill>
                  <a:srgbClr val="FFCC00"/>
                </a:solidFill>
                <a:latin typeface="Times New Roman" panose="02020603050405020304" pitchFamily="18" charset="0"/>
              </a:rPr>
              <a:t>约束的</a:t>
            </a:r>
            <a:r>
              <a:rPr lang="zh-CN" altLang="en-US" sz="3200" b="1">
                <a:latin typeface="Times New Roman" panose="02020603050405020304" pitchFamily="18" charset="0"/>
              </a:rPr>
              <a:t>，当且仅当它出现在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使用这个变量的量词范围之内</a:t>
            </a:r>
            <a:r>
              <a:rPr lang="zh-CN" altLang="en-US" sz="3200" b="1">
                <a:latin typeface="Times New Roman" panose="02020603050405020304" pitchFamily="18" charset="0"/>
              </a:rPr>
              <a:t>；称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变量的出现</a:t>
            </a:r>
            <a:r>
              <a:rPr lang="zh-CN" altLang="en-US" sz="3200" b="1">
                <a:latin typeface="Times New Roman" panose="02020603050405020304" pitchFamily="18" charset="0"/>
              </a:rPr>
              <a:t>是</a:t>
            </a:r>
            <a:r>
              <a:rPr lang="zh-CN" altLang="en-US" sz="3200" b="1" u="sng">
                <a:solidFill>
                  <a:srgbClr val="FFCC00"/>
                </a:solidFill>
                <a:latin typeface="Times New Roman" panose="02020603050405020304" pitchFamily="18" charset="0"/>
              </a:rPr>
              <a:t>自由的</a:t>
            </a:r>
            <a:r>
              <a:rPr lang="zh-CN" altLang="en-US" sz="3200" b="1">
                <a:latin typeface="Times New Roman" panose="02020603050405020304" pitchFamily="18" charset="0"/>
              </a:rPr>
              <a:t>，当且仅当这个出现不是约束的。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9CD9E-3878-7CC8-2689-6880B556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1DEA0-D1AB-4345-A34E-9433BA7122C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>
            <a:extLst>
              <a:ext uri="{FF2B5EF4-FFF2-40B4-BE49-F238E27FC236}">
                <a16:creationId xmlns:a16="http://schemas.microsoft.com/office/drawing/2014/main" id="{CE48FAD6-5901-2D39-8673-5614F1E13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10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300" b="1">
                <a:latin typeface="宋体" panose="02010600030101010101" pitchFamily="2" charset="-122"/>
              </a:rPr>
              <a:t>例如，</a:t>
            </a:r>
            <a:endParaRPr lang="zh-CN" altLang="en-US" sz="3300" b="1">
              <a:solidFill>
                <a:srgbClr val="FFCC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zh-CN" altLang="en-US" sz="3300" b="1">
                <a:latin typeface="Times New Roman" panose="02020603050405020304" pitchFamily="18" charset="0"/>
                <a:sym typeface="Symbol" pitchFamily="2" charset="2"/>
              </a:rPr>
              <a:t>		</a:t>
            </a:r>
            <a:r>
              <a:rPr lang="en-US" altLang="zh-CN" sz="3300" b="1">
                <a:latin typeface="Times New Roman" panose="02020603050405020304" pitchFamily="18" charset="0"/>
              </a:rPr>
              <a:t>x(P(x</a:t>
            </a:r>
            <a:r>
              <a:rPr lang="zh-CN" altLang="en-US" sz="3300" b="1">
                <a:latin typeface="宋体" panose="02010600030101010101" pitchFamily="2" charset="-122"/>
              </a:rPr>
              <a:t>，</a:t>
            </a:r>
            <a:r>
              <a:rPr lang="en-US" altLang="zh-CN" sz="3300" b="1">
                <a:latin typeface="Times New Roman" panose="02020603050405020304" pitchFamily="18" charset="0"/>
              </a:rPr>
              <a:t>y)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>
                <a:latin typeface="Times New Roman" panose="02020603050405020304" pitchFamily="18" charset="0"/>
              </a:rPr>
              <a:t>Q(x</a:t>
            </a:r>
            <a:r>
              <a:rPr lang="zh-CN" altLang="en-US" sz="3300" b="1">
                <a:latin typeface="宋体" panose="02010600030101010101" pitchFamily="2" charset="-122"/>
              </a:rPr>
              <a:t>，</a:t>
            </a:r>
            <a:r>
              <a:rPr lang="en-US" altLang="zh-CN" sz="3300" b="1">
                <a:latin typeface="Times New Roman" panose="02020603050405020304" pitchFamily="18" charset="0"/>
              </a:rPr>
              <a:t>z))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300" b="1">
                <a:latin typeface="Times New Roman" panose="02020603050405020304" pitchFamily="18" charset="0"/>
              </a:rPr>
              <a:t>R(x)</a:t>
            </a:r>
            <a:endParaRPr lang="en-US" altLang="zh-CN" sz="33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300" b="1">
                <a:latin typeface="宋体" panose="02010600030101010101" pitchFamily="2" charset="-122"/>
              </a:rPr>
              <a:t>	</a:t>
            </a:r>
            <a:r>
              <a:rPr lang="zh-CN" altLang="en-US" sz="3300" b="1">
                <a:latin typeface="宋体" panose="02010600030101010101" pitchFamily="2" charset="-122"/>
              </a:rPr>
              <a:t>从左向右算起，变量</a:t>
            </a:r>
            <a:r>
              <a:rPr lang="en-US" altLang="zh-CN" sz="3300" b="1">
                <a:latin typeface="Times New Roman" panose="02020603050405020304" pitchFamily="18" charset="0"/>
              </a:rPr>
              <a:t>x</a:t>
            </a:r>
            <a:r>
              <a:rPr lang="zh-CN" altLang="en-US" sz="3300" b="1">
                <a:latin typeface="宋体" panose="02010600030101010101" pitchFamily="2" charset="-122"/>
              </a:rPr>
              <a:t>的第一，第二次出现是约束的，第三次出现是自由的；变量</a:t>
            </a:r>
            <a:r>
              <a:rPr lang="en-US" altLang="zh-CN" sz="3300" b="1">
                <a:latin typeface="Times New Roman" panose="02020603050405020304" pitchFamily="18" charset="0"/>
              </a:rPr>
              <a:t>y</a:t>
            </a:r>
            <a:r>
              <a:rPr lang="zh-CN" altLang="en-US" sz="3300" b="1">
                <a:latin typeface="宋体" panose="02010600030101010101" pitchFamily="2" charset="-122"/>
              </a:rPr>
              <a:t>，</a:t>
            </a:r>
            <a:r>
              <a:rPr lang="en-US" altLang="zh-CN" sz="3300" b="1">
                <a:latin typeface="Times New Roman" panose="02020603050405020304" pitchFamily="18" charset="0"/>
              </a:rPr>
              <a:t>z</a:t>
            </a:r>
            <a:r>
              <a:rPr lang="zh-CN" altLang="en-US" sz="3300" b="1">
                <a:latin typeface="宋体" panose="02010600030101010101" pitchFamily="2" charset="-122"/>
              </a:rPr>
              <a:t>的出现是自由的</a:t>
            </a:r>
            <a:r>
              <a:rPr lang="zh-CN" altLang="en-US" sz="4000" b="1">
                <a:latin typeface="宋体" panose="02010600030101010101" pitchFamily="2" charset="-122"/>
              </a:rPr>
              <a:t>。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7E365A-0B46-502B-7A59-A6D1E33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7F2BB-46EC-614D-A524-6F95BAAA71A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A5FBB371-FAF8-F07F-5E6D-87915AE23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3.2.5</a:t>
            </a: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latin typeface="Times New Roman" panose="02020603050405020304" pitchFamily="18" charset="0"/>
              </a:rPr>
              <a:t>称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变量是约束的</a:t>
            </a:r>
            <a:r>
              <a:rPr lang="zh-CN" altLang="en-US" sz="3200" b="1">
                <a:latin typeface="Times New Roman" panose="02020603050405020304" pitchFamily="18" charset="0"/>
              </a:rPr>
              <a:t>，如果至少有一个它的出现是约束的；称变量是自由的，如果至少有一个它的出现是自由的。</a:t>
            </a:r>
          </a:p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由定义可以看出一个变量可以既是约束变量又是自由变量。</a:t>
            </a:r>
          </a:p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x(P(x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Q(x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z))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R(x) </a:t>
            </a:r>
            <a:r>
              <a:rPr lang="zh-CN" altLang="en-US" sz="3200" b="1">
                <a:latin typeface="Times New Roman" panose="02020603050405020304" pitchFamily="18" charset="0"/>
              </a:rPr>
              <a:t>中的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既是约束变量，又是自由变量；</a:t>
            </a:r>
            <a:r>
              <a:rPr lang="en-US" altLang="zh-CN" sz="3200" b="1"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</a:t>
            </a:r>
            <a:r>
              <a:rPr lang="zh-CN" altLang="en-US" sz="3200" b="1">
                <a:latin typeface="Times New Roman" panose="02020603050405020304" pitchFamily="18" charset="0"/>
              </a:rPr>
              <a:t>只是自由变量。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B0865A-2DCD-CD33-A8F2-7B5530E8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0236B-195D-D44B-B4D5-EFD7203C62B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AEE73BC-D227-6980-DC11-F7E97516F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solidFill>
                  <a:srgbClr val="FFC000"/>
                </a:solidFill>
                <a:latin typeface="Times New Roman" panose="02020603050405020304" pitchFamily="18" charset="0"/>
              </a:rPr>
              <a:t>5  </a:t>
            </a:r>
            <a:r>
              <a:rPr lang="zh-CN" altLang="en-US" sz="4000" b="1">
                <a:solidFill>
                  <a:srgbClr val="FFC000"/>
                </a:solidFill>
                <a:latin typeface="Times New Roman" panose="02020603050405020304" pitchFamily="18" charset="0"/>
              </a:rPr>
              <a:t>约束变量的改名规则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2D7ED5C-1E84-F4A2-D5BA-8402B1BB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5867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改名规则的理论依据</a:t>
            </a:r>
          </a:p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与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yP</a:t>
            </a:r>
            <a:r>
              <a:rPr lang="en-US" altLang="zh-CN" sz="3000" b="1" dirty="0">
                <a:latin typeface="Times New Roman" panose="02020603050405020304" pitchFamily="18" charset="0"/>
              </a:rPr>
              <a:t>(y)</a:t>
            </a:r>
            <a:r>
              <a:rPr lang="zh-CN" altLang="en-US" sz="3000" b="1" dirty="0">
                <a:latin typeface="Times New Roman" panose="02020603050405020304" pitchFamily="18" charset="0"/>
              </a:rPr>
              <a:t>都是表示个体域</a:t>
            </a:r>
            <a:r>
              <a:rPr lang="en-US" altLang="zh-CN" sz="3000" b="1" dirty="0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中的“每个个体都具有性质</a:t>
            </a:r>
            <a:r>
              <a:rPr lang="en-US" altLang="zh-CN" sz="3000" b="1" dirty="0">
                <a:latin typeface="Times New Roman" panose="02020603050405020304" pitchFamily="18" charset="0"/>
              </a:rPr>
              <a:t>P”</a:t>
            </a:r>
            <a:r>
              <a:rPr lang="zh-CN" altLang="en-US" sz="3000" b="1" dirty="0">
                <a:latin typeface="Times New Roman" panose="02020603050405020304" pitchFamily="18" charset="0"/>
              </a:rPr>
              <a:t>，所以可以把</a:t>
            </a:r>
            <a:r>
              <a:rPr lang="en-US" altLang="zh-CN" sz="3000" b="1" dirty="0">
                <a:latin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</a:rPr>
              <a:t>改名为</a:t>
            </a:r>
            <a:r>
              <a:rPr lang="en-US" altLang="zh-CN" sz="3000" b="1" dirty="0">
                <a:latin typeface="Times New Roman" panose="02020603050405020304" pitchFamily="18" charset="0"/>
              </a:rPr>
              <a:t>y</a:t>
            </a:r>
            <a:r>
              <a:rPr lang="zh-CN" altLang="en-US" sz="3000" b="1" dirty="0">
                <a:latin typeface="Times New Roman" panose="02020603050405020304" pitchFamily="18" charset="0"/>
              </a:rPr>
              <a:t>，即把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改成为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yP</a:t>
            </a:r>
            <a:r>
              <a:rPr lang="en-US" altLang="zh-CN" sz="3000" b="1" dirty="0">
                <a:latin typeface="Times New Roman" panose="02020603050405020304" pitchFamily="18" charset="0"/>
              </a:rPr>
              <a:t>(y)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与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yP</a:t>
            </a:r>
            <a:r>
              <a:rPr lang="en-US" altLang="zh-CN" sz="3000" b="1" dirty="0">
                <a:latin typeface="Times New Roman" panose="02020603050405020304" pitchFamily="18" charset="0"/>
              </a:rPr>
              <a:t>(y)</a:t>
            </a:r>
            <a:r>
              <a:rPr lang="zh-CN" altLang="en-US" sz="3000" b="1" dirty="0">
                <a:latin typeface="Times New Roman" panose="02020603050405020304" pitchFamily="18" charset="0"/>
              </a:rPr>
              <a:t>都是表示个体域</a:t>
            </a:r>
            <a:r>
              <a:rPr lang="en-US" altLang="zh-CN" sz="3000" b="1" dirty="0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中的“某个个体具有性质</a:t>
            </a:r>
            <a:r>
              <a:rPr lang="en-US" altLang="zh-CN" sz="3000" b="1" dirty="0">
                <a:latin typeface="Times New Roman" panose="02020603050405020304" pitchFamily="18" charset="0"/>
              </a:rPr>
              <a:t>P” </a:t>
            </a:r>
            <a:r>
              <a:rPr lang="zh-CN" altLang="en-US" sz="3000" b="1" dirty="0">
                <a:latin typeface="Times New Roman" panose="02020603050405020304" pitchFamily="18" charset="0"/>
              </a:rPr>
              <a:t>，所以也可以把</a:t>
            </a:r>
            <a:r>
              <a:rPr lang="en-US" altLang="zh-CN" sz="3000" b="1" dirty="0">
                <a:latin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</a:rPr>
              <a:t>改名为</a:t>
            </a:r>
            <a:r>
              <a:rPr lang="en-US" altLang="zh-CN" sz="3000" b="1" dirty="0">
                <a:latin typeface="Times New Roman" panose="02020603050405020304" pitchFamily="18" charset="0"/>
              </a:rPr>
              <a:t>y</a:t>
            </a:r>
            <a:r>
              <a:rPr lang="zh-CN" altLang="en-US" sz="3000" b="1" dirty="0">
                <a:latin typeface="Times New Roman" panose="02020603050405020304" pitchFamily="18" charset="0"/>
              </a:rPr>
              <a:t>，即把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改成为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yP</a:t>
            </a:r>
            <a:r>
              <a:rPr lang="en-US" altLang="zh-CN" sz="3000" b="1" dirty="0">
                <a:latin typeface="Times New Roman" panose="02020603050405020304" pitchFamily="18" charset="0"/>
              </a:rPr>
              <a:t>(y)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  <a:endParaRPr lang="en-US" altLang="zh-CN" sz="3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亦即，谓词逻辑中命题的真值，与命题中的约束变量的记法无关。这就引出了谓词逻辑中的改名规则。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tabLst>
                <a:tab pos="1146175" algn="l"/>
              </a:tabLst>
              <a:defRPr/>
            </a:pP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1AFE3B-9B7D-E8A7-1F59-355326A0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7C620-4E27-4440-9B09-504D0D5E1B6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D3AF93D-67E6-5671-3960-CA978E902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5  </a:t>
            </a:r>
            <a:r>
              <a:rPr lang="zh-CN" altLang="en-US" sz="4000" b="1">
                <a:latin typeface="Times New Roman" panose="02020603050405020304" pitchFamily="18" charset="0"/>
              </a:rPr>
              <a:t>约束变量的改名规则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5449FE9-8249-BDDC-FEE4-4E8226E11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在由谓词，量词，逻辑联结词，括号组成的有意义的符号串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latin typeface="宋体" panose="02010600030101010101" pitchFamily="2" charset="-122"/>
              </a:rPr>
              <a:t>实际是下节定义的公式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宋体" panose="02010600030101010101" pitchFamily="2" charset="-122"/>
              </a:rPr>
              <a:t>中，可将其中出现的约束变量改为另一个约束变量，这种改名必须在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量词</a:t>
            </a:r>
            <a:r>
              <a:rPr lang="zh-CN" altLang="en-US" sz="3200" b="1" u="sng">
                <a:solidFill>
                  <a:srgbClr val="FFCC00"/>
                </a:solidFill>
                <a:latin typeface="宋体" panose="02010600030101010101" pitchFamily="2" charset="-122"/>
              </a:rPr>
              <a:t>作用区域内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各处</a:t>
            </a:r>
            <a:r>
              <a:rPr lang="zh-CN" altLang="en-US" sz="3200" b="1">
                <a:latin typeface="宋体" panose="02010600030101010101" pitchFamily="2" charset="-122"/>
              </a:rPr>
              <a:t>以及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该量词符号中</a:t>
            </a:r>
            <a:r>
              <a:rPr lang="zh-CN" altLang="en-US" sz="3200" b="1">
                <a:latin typeface="宋体" panose="02010600030101010101" pitchFamily="2" charset="-122"/>
              </a:rPr>
              <a:t>实行，并且改成的新约束变量要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有别于</a:t>
            </a:r>
            <a:r>
              <a:rPr lang="zh-CN" altLang="en-US" sz="3200" b="1">
                <a:latin typeface="宋体" panose="02010600030101010101" pitchFamily="2" charset="-122"/>
              </a:rPr>
              <a:t>改名区域中的所有其它变量。</a:t>
            </a:r>
          </a:p>
          <a:p>
            <a:pPr marL="0" indent="0" eaLnBrk="1" hangingPunct="1">
              <a:lnSpc>
                <a:spcPct val="114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显然改名规则不改变原符号串的真值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5DA31F-41A2-F469-1CC5-05467F95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9F9F2-22A9-3D40-90F8-A05D378289D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0B30928E-582B-750A-59A3-249169568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命题逻辑的缺陷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3C0DAADB-0A99-3E5D-267E-D7B83E2CD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latin typeface="Times New Roman" panose="02020603050405020304" pitchFamily="18" charset="0"/>
              </a:rPr>
              <a:t>把问题看成一个个孤立的命题，忽略了问题之间的联系，不能反映某些重要的常见的逻辑思维过程。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繁琐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>
                <a:latin typeface="Times New Roman" panose="02020603050405020304" pitchFamily="18" charset="0"/>
              </a:rPr>
              <a:t>表述集合个体性质及相互关系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 </a:t>
            </a:r>
            <a:r>
              <a:rPr lang="en-US" altLang="zh-CN" sz="3200" b="1">
                <a:latin typeface="Times New Roman" panose="02020603050405020304" pitchFamily="18" charset="0"/>
              </a:rPr>
              <a:t>S={1,2,…,50}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表述</a:t>
            </a:r>
            <a:r>
              <a:rPr lang="en-US" altLang="zh-CN" sz="3200" b="1"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latin typeface="Times New Roman" panose="02020603050405020304" pitchFamily="18" charset="0"/>
              </a:rPr>
              <a:t>中元素大于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这样一个性质，需要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1&gt;3,2&gt;3,…,50&gt;3</a:t>
            </a:r>
            <a:r>
              <a:rPr lang="zh-CN" altLang="en-US" sz="3200" b="1">
                <a:latin typeface="Times New Roman" panose="02020603050405020304" pitchFamily="18" charset="0"/>
              </a:rPr>
              <a:t>等</a:t>
            </a:r>
            <a:r>
              <a:rPr lang="en-US" altLang="zh-CN" sz="3200" b="1">
                <a:latin typeface="Times New Roman" panose="02020603050405020304" pitchFamily="18" charset="0"/>
              </a:rPr>
              <a:t>50</a:t>
            </a:r>
            <a:r>
              <a:rPr lang="zh-CN" altLang="en-US" sz="3200" b="1">
                <a:latin typeface="Times New Roman" panose="02020603050405020304" pitchFamily="18" charset="0"/>
              </a:rPr>
              <a:t>个命题。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E8628C-7C5F-35D6-2278-A5D4FA77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5D3FE-FABE-FC47-B9B5-0376E51064F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A75D738-8A78-0217-C66A-73B58C5A9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>
                <a:latin typeface="Times New Roman" pitchFamily="18" charset="0"/>
              </a:rPr>
              <a:t>例</a:t>
            </a:r>
            <a:r>
              <a:rPr lang="en-US" altLang="zh-CN" b="1">
                <a:latin typeface="Times New Roman" pitchFamily="18" charset="0"/>
              </a:rPr>
              <a:t>: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4EC51EF-E7FC-FA1C-4643-F49F9F923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对于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x(P(x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Q(x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z)) 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 R(x, v)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0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可改名为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u(P(u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Q(u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R(x, v) 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但下面的改名都是不对的：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   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a.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u(P(u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Q(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R(x, v)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b.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(P(u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Q(u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R(x, v)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c.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u(P(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Q(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R(x, v)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d.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y(P(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Q(y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R(x, v)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        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e.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z(P(z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Q(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b="1">
                <a:latin typeface="Times New Roman" panose="02020603050405020304" pitchFamily="18" charset="0"/>
              </a:rPr>
              <a:t>))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R(x, v)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061AC8-F47A-7B65-AA03-36C0C571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8C32-5B39-5043-8171-C8F19149773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01978-506D-04B6-3251-1998712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3BDEF1-3DF6-AB43-B0CF-19A8E9234A2D}" type="slidenum">
              <a:rPr lang="en-US" altLang="zh-CN"/>
              <a:pPr eaLnBrk="1" hangingPunct="1">
                <a:defRPr/>
              </a:pPr>
              <a:t>31</a:t>
            </a:fld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F5F40EF-269E-C2EA-8753-FE26367AC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229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宋体" panose="02010600030101010101" pitchFamily="2" charset="-122"/>
              </a:rPr>
              <a:t>因此，在谓词逻辑中的一个表达式里，我们总可以通过改名规则，使得该表达式中所有的约束变量都不是自由变量，于是所有的自由变量也都不是约束变量了。</a:t>
            </a:r>
          </a:p>
          <a:p>
            <a:pPr eaLnBrk="1" hangingPunct="1">
              <a:defRPr/>
            </a:pPr>
            <a:endParaRPr lang="zh-CN" altLang="en-US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v"/>
              <a:defRPr/>
            </a:pPr>
            <a:r>
              <a:rPr lang="zh-CN" altLang="en-US">
                <a:solidFill>
                  <a:srgbClr val="FFFF00"/>
                </a:solidFill>
                <a:sym typeface="Symbol" pitchFamily="2" charset="2"/>
              </a:rPr>
              <a:t>例如</a:t>
            </a:r>
            <a:r>
              <a:rPr lang="zh-CN" altLang="en-US">
                <a:sym typeface="Symbol" pitchFamily="2" charset="2"/>
              </a:rPr>
              <a:t>：</a:t>
            </a:r>
            <a:br>
              <a:rPr lang="zh-CN" altLang="en-US">
                <a:sym typeface="Symbol" pitchFamily="2" charset="2"/>
              </a:rPr>
            </a:br>
            <a:r>
              <a:rPr lang="zh-CN" altLang="en-US">
                <a:sym typeface="Symbol" pitchFamily="2" charset="2"/>
              </a:rPr>
              <a:t></a:t>
            </a:r>
            <a:r>
              <a:rPr lang="en-US" altLang="zh-CN"/>
              <a:t>x(P(x, y)</a:t>
            </a:r>
            <a:r>
              <a:rPr lang="en-US" altLang="zh-CN">
                <a:sym typeface="Symbol" pitchFamily="2" charset="2"/>
              </a:rPr>
              <a:t></a:t>
            </a:r>
            <a:r>
              <a:rPr lang="en-US" altLang="zh-CN"/>
              <a:t>Q(x, z))</a:t>
            </a:r>
            <a:r>
              <a:rPr lang="en-US" altLang="zh-CN">
                <a:sym typeface="Symbol" pitchFamily="2" charset="2"/>
              </a:rPr>
              <a:t></a:t>
            </a:r>
            <a:r>
              <a:rPr lang="en-US" altLang="zh-CN"/>
              <a:t>R(x)</a:t>
            </a:r>
            <a:r>
              <a:rPr lang="zh-CN" altLang="en-US"/>
              <a:t>可改名为：</a:t>
            </a:r>
            <a:br>
              <a:rPr lang="zh-CN" altLang="en-US"/>
            </a:br>
            <a:r>
              <a:rPr lang="zh-CN" altLang="en-US">
                <a:sym typeface="Symbol" pitchFamily="2" charset="2"/>
              </a:rPr>
              <a:t></a:t>
            </a:r>
            <a:r>
              <a:rPr lang="en-US" altLang="zh-CN"/>
              <a:t>u(P(u, y)</a:t>
            </a:r>
            <a:r>
              <a:rPr lang="en-US" altLang="zh-CN">
                <a:sym typeface="Symbol" pitchFamily="2" charset="2"/>
              </a:rPr>
              <a:t></a:t>
            </a:r>
            <a:r>
              <a:rPr lang="en-US" altLang="zh-CN"/>
              <a:t>Q(u, z))</a:t>
            </a:r>
            <a:r>
              <a:rPr lang="en-US" altLang="zh-CN">
                <a:sym typeface="Symbol" pitchFamily="2" charset="2"/>
              </a:rPr>
              <a:t></a:t>
            </a:r>
            <a:r>
              <a:rPr lang="en-US" altLang="zh-CN"/>
              <a:t>R(x)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71CDA59-3CA6-81AD-EED0-D6FA9B69BE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6000" b="1" dirty="0">
                <a:latin typeface="Times New Roman" pitchFamily="18" charset="0"/>
              </a:rPr>
              <a:t>§</a:t>
            </a:r>
            <a:r>
              <a:rPr lang="en-US" altLang="zh-CN" sz="6000" b="1" dirty="0">
                <a:latin typeface="Times New Roman" pitchFamily="18" charset="0"/>
                <a:cs typeface="Times New Roman" pitchFamily="18" charset="0"/>
              </a:rPr>
              <a:t>3.2.2  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</a:rPr>
              <a:t>谓词</a:t>
            </a:r>
            <a:r>
              <a:rPr lang="zh-CN" altLang="en-US" sz="6000" b="1" dirty="0">
                <a:latin typeface="Times New Roman" pitchFamily="18" charset="0"/>
              </a:rPr>
              <a:t>公式</a:t>
            </a:r>
            <a:r>
              <a:rPr lang="zh-CN" altLang="en-US" b="1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FF83D1-B56B-A098-A8CE-AA8F65DD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8C83C-C109-BF4B-9B7B-FE1FF67D9DE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26716133-C81F-7BE1-3ADE-6E4336347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029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tabLst>
                <a:tab pos="11461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在形式化中，将使用如下四种符号：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常量符号</a:t>
            </a:r>
            <a:r>
              <a:rPr lang="zh-CN" altLang="en-US" sz="3200" b="1">
                <a:latin typeface="Times New Roman" panose="02020603050405020304" pitchFamily="18" charset="0"/>
              </a:rPr>
              <a:t>：用小写英文字母</a:t>
            </a:r>
            <a:r>
              <a:rPr lang="en-US" altLang="zh-CN" sz="3200" b="1"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…</a:t>
            </a:r>
            <a:r>
              <a:rPr lang="zh-CN" altLang="en-US" sz="3200" b="1">
                <a:latin typeface="Times New Roman" panose="02020603050405020304" pitchFamily="18" charset="0"/>
              </a:rPr>
              <a:t>表示，当个体名称集合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给出时，它可以是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中某个元素。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变量符号</a:t>
            </a:r>
            <a:r>
              <a:rPr lang="zh-CN" altLang="en-US" sz="3200" b="1">
                <a:latin typeface="Times New Roman" panose="02020603050405020304" pitchFamily="18" charset="0"/>
              </a:rPr>
              <a:t>：用小写英文字母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z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…</a:t>
            </a:r>
            <a:r>
              <a:rPr lang="zh-CN" altLang="en-US" sz="3200" b="1">
                <a:latin typeface="Times New Roman" panose="02020603050405020304" pitchFamily="18" charset="0"/>
              </a:rPr>
              <a:t>表示，当个体名称集合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给出时，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中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任意元素</a:t>
            </a:r>
            <a:r>
              <a:rPr lang="zh-CN" altLang="en-US" sz="3200" b="1">
                <a:latin typeface="Times New Roman" panose="02020603050405020304" pitchFamily="18" charset="0"/>
              </a:rPr>
              <a:t>可代入变量符号。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8678C51-6D9B-46ED-47AD-DCFC6958B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latin typeface="Times New Roman" pitchFamily="18" charset="0"/>
              </a:rPr>
              <a:t>1  </a:t>
            </a:r>
            <a:r>
              <a:rPr lang="zh-CN" altLang="en-US" sz="4000" b="1" dirty="0">
                <a:latin typeface="Times New Roman" pitchFamily="18" charset="0"/>
              </a:rPr>
              <a:t>基本符号</a:t>
            </a:r>
            <a:r>
              <a:rPr lang="zh-CN" altLang="en-US" sz="40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7D87DD-F3F5-C1C3-B8D8-74067A3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71E9B-F611-B945-9B98-A33C4D9D791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F14A2DA0-939D-D232-D3FE-0FEE085B4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058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函数符号</a:t>
            </a:r>
            <a:r>
              <a:rPr lang="zh-CN" altLang="en-US" sz="3200" b="1" dirty="0">
                <a:latin typeface="Times New Roman" panose="02020603050405020304" pitchFamily="18" charset="0"/>
              </a:rPr>
              <a:t>：用小写英文字母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表示，当个体名称集合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给出时，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元函数符号</a:t>
            </a:r>
            <a:r>
              <a:rPr lang="en-US" altLang="zh-CN" sz="3200" b="1" dirty="0"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可以是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的任意一个映射。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4)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CC00"/>
                </a:solidFill>
                <a:latin typeface="宋体" panose="02010600030101010101" pitchFamily="2" charset="-122"/>
              </a:rPr>
              <a:t>谓词符号</a:t>
            </a:r>
            <a:r>
              <a:rPr lang="zh-CN" altLang="en-US" sz="3200" b="1" dirty="0">
                <a:latin typeface="宋体" panose="02010600030101010101" pitchFamily="2" charset="-122"/>
              </a:rPr>
              <a:t>：用大写英文字母</a:t>
            </a:r>
            <a:r>
              <a:rPr lang="en-US" altLang="zh-CN" sz="3200" b="1" dirty="0">
                <a:latin typeface="Times New Roman" panose="02020603050405020304" pitchFamily="18" charset="0"/>
              </a:rPr>
              <a:t>P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zh-CN" altLang="en-US" sz="3200" b="1" dirty="0">
                <a:latin typeface="宋体" panose="02010600030101010101" pitchFamily="2" charset="-122"/>
              </a:rPr>
              <a:t>表示，当个体名称集合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宋体" panose="02010600030101010101" pitchFamily="2" charset="-122"/>
              </a:rPr>
              <a:t>给出时，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元谓词符号</a:t>
            </a:r>
            <a:r>
              <a:rPr lang="en-US" altLang="zh-CN" sz="3200" b="1" dirty="0">
                <a:latin typeface="Times New Roman" panose="02020603050405020304" pitchFamily="18" charset="0"/>
              </a:rPr>
              <a:t>P(x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可以是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上的任意一个谓词，可以是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{0, 1}</a:t>
            </a:r>
            <a:r>
              <a:rPr lang="zh-CN" altLang="en-US" sz="3200" b="1" dirty="0">
                <a:latin typeface="Times New Roman" panose="02020603050405020304" pitchFamily="18" charset="0"/>
              </a:rPr>
              <a:t>的任意一个映射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4092A-3E63-A79D-098A-D73B4B15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94D77-ACCC-7C4D-882C-2F6E6324411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A5DD2AA-27E0-A663-AA31-162D23DFA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latin typeface="Times New Roman" pitchFamily="18" charset="0"/>
              </a:rPr>
              <a:t>2   </a:t>
            </a:r>
            <a:r>
              <a:rPr lang="zh-CN" altLang="en-US" sz="4000" b="1" dirty="0">
                <a:latin typeface="Times New Roman" pitchFamily="18" charset="0"/>
              </a:rPr>
              <a:t>项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92D020F-F2CA-6262-7048-901F265A6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0292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tabLst>
                <a:tab pos="568325" algn="l"/>
              </a:tabLst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3.2.6   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项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谓词逻辑中的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项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，被递归定义为：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zh-CN" altLang="en-US" sz="3200" b="1" dirty="0">
                <a:latin typeface="Times New Roman" panose="02020603050405020304" pitchFamily="18" charset="0"/>
              </a:rPr>
              <a:t>常量符号是项；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zh-CN" altLang="en-US" sz="3200" b="1" dirty="0">
                <a:latin typeface="Times New Roman" panose="02020603050405020304" pitchFamily="18" charset="0"/>
              </a:rPr>
              <a:t>变量符号是项；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元函数符号，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br>
              <a:rPr lang="en-US" altLang="zh-CN" sz="3200" b="1" baseline="-30000" dirty="0">
                <a:latin typeface="Times New Roman" panose="02020603050405020304" pitchFamily="18" charset="0"/>
              </a:rPr>
            </a:br>
            <a:r>
              <a:rPr lang="en-US" altLang="zh-CN" sz="3200" b="1" baseline="-30000" dirty="0">
                <a:latin typeface="Times New Roman" panose="02020603050405020304" pitchFamily="18" charset="0"/>
              </a:rPr>
              <a:t>	</a:t>
            </a:r>
            <a:r>
              <a:rPr lang="zh-CN" altLang="en-US" sz="3200" b="1" dirty="0">
                <a:latin typeface="Times New Roman" panose="02020603050405020304" pitchFamily="18" charset="0"/>
              </a:rPr>
              <a:t>是项，则</a:t>
            </a:r>
            <a:r>
              <a:rPr lang="en-US" altLang="zh-CN" sz="3200" b="1" dirty="0">
                <a:latin typeface="Times New Roman" panose="02020603050405020304" pitchFamily="18" charset="0"/>
              </a:rPr>
              <a:t>f(t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是项；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4)	</a:t>
            </a:r>
            <a:r>
              <a:rPr lang="zh-CN" altLang="en-US" sz="3200" b="1" dirty="0">
                <a:latin typeface="宋体" panose="02010600030101010101" pitchFamily="2" charset="-122"/>
              </a:rPr>
              <a:t>所有项都是有限次使用</a:t>
            </a:r>
            <a:r>
              <a:rPr lang="en-US" altLang="zh-CN" sz="3200" b="1" dirty="0">
                <a:latin typeface="Times New Roman" panose="02020603050405020304" pitchFamily="18" charset="0"/>
              </a:rPr>
              <a:t>1)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2)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3)</a:t>
            </a:r>
            <a:r>
              <a:rPr lang="zh-CN" altLang="en-US" sz="3200" b="1" dirty="0">
                <a:latin typeface="宋体" panose="02010600030101010101" pitchFamily="2" charset="-122"/>
              </a:rPr>
              <a:t>生成</a:t>
            </a:r>
            <a:br>
              <a:rPr lang="zh-CN" altLang="en-US" sz="3200" b="1" dirty="0">
                <a:latin typeface="宋体" panose="02010600030101010101" pitchFamily="2" charset="-122"/>
              </a:rPr>
            </a:br>
            <a:r>
              <a:rPr lang="zh-CN" altLang="en-US" sz="3200" b="1" dirty="0">
                <a:latin typeface="宋体" panose="02010600030101010101" pitchFamily="2" charset="-122"/>
              </a:rPr>
              <a:t>	的符号串。</a:t>
            </a:r>
            <a:endParaRPr lang="zh-CN" altLang="en-US" sz="32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25DF69-141A-3ABF-5D81-F75275A5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31443-618B-FC4B-995F-3F562F92C3F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9F07B020-1B4F-EBF3-1612-B2A2EC49B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3.2.7   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</a:t>
            </a:r>
            <a:endParaRPr lang="en-US" altLang="zh-C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zh-CN" altLang="en-US" sz="3300" b="1" dirty="0">
                <a:latin typeface="宋体" panose="02010600030101010101" pitchFamily="2" charset="-122"/>
              </a:rPr>
              <a:t>若</a:t>
            </a:r>
            <a:r>
              <a:rPr lang="en-US" altLang="zh-CN" sz="3300" b="1" dirty="0">
                <a:latin typeface="Times New Roman" panose="02020603050405020304" pitchFamily="18" charset="0"/>
              </a:rPr>
              <a:t>P(x</a:t>
            </a:r>
            <a:r>
              <a:rPr lang="en-US" altLang="zh-CN" sz="33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>
                <a:latin typeface="宋体" panose="02010600030101010101" pitchFamily="2" charset="-122"/>
              </a:rPr>
              <a:t>,</a:t>
            </a:r>
            <a:r>
              <a:rPr lang="en-US" altLang="zh-CN" sz="3300" b="1" dirty="0">
                <a:latin typeface="Times New Roman" panose="02020603050405020304" pitchFamily="18" charset="0"/>
              </a:rPr>
              <a:t>…</a:t>
            </a:r>
            <a:r>
              <a:rPr lang="en-US" altLang="zh-CN" sz="3300" b="1" dirty="0">
                <a:latin typeface="宋体" panose="02010600030101010101" pitchFamily="2" charset="-122"/>
              </a:rPr>
              <a:t>,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300" b="1" dirty="0">
                <a:latin typeface="Times New Roman" panose="02020603050405020304" pitchFamily="18" charset="0"/>
              </a:rPr>
              <a:t>)</a:t>
            </a:r>
            <a:r>
              <a:rPr lang="zh-CN" altLang="en-US" sz="3300" b="1" dirty="0">
                <a:latin typeface="宋体" panose="02010600030101010101" pitchFamily="2" charset="-122"/>
              </a:rPr>
              <a:t>是</a:t>
            </a:r>
            <a:r>
              <a:rPr lang="en-US" altLang="zh-CN" sz="3300" b="1" dirty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>
                <a:latin typeface="宋体" panose="02010600030101010101" pitchFamily="2" charset="-122"/>
              </a:rPr>
              <a:t>元谓词符号，</a:t>
            </a:r>
            <a:r>
              <a:rPr lang="en-US" altLang="zh-CN" sz="3300" b="1" dirty="0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>
                <a:latin typeface="宋体" panose="02010600030101010101" pitchFamily="2" charset="-122"/>
              </a:rPr>
              <a:t>,</a:t>
            </a:r>
            <a:r>
              <a:rPr lang="en-US" altLang="zh-CN" sz="3300" b="1" dirty="0">
                <a:latin typeface="Times New Roman" panose="02020603050405020304" pitchFamily="18" charset="0"/>
              </a:rPr>
              <a:t>…</a:t>
            </a:r>
            <a:r>
              <a:rPr lang="en-US" altLang="zh-CN" sz="3300" b="1" dirty="0">
                <a:latin typeface="宋体" panose="02010600030101010101" pitchFamily="2" charset="-122"/>
              </a:rPr>
              <a:t>,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3300" b="1" dirty="0">
                <a:latin typeface="宋体" panose="02010600030101010101" pitchFamily="2" charset="-122"/>
              </a:rPr>
              <a:t>是项，则</a:t>
            </a:r>
            <a:r>
              <a:rPr lang="en-US" altLang="zh-CN" sz="3300" b="1" dirty="0">
                <a:latin typeface="Times New Roman" panose="02020603050405020304" pitchFamily="18" charset="0"/>
              </a:rPr>
              <a:t>P(t</a:t>
            </a:r>
            <a:r>
              <a:rPr lang="en-US" altLang="zh-CN" sz="33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>
                <a:latin typeface="宋体" panose="02010600030101010101" pitchFamily="2" charset="-122"/>
              </a:rPr>
              <a:t>,</a:t>
            </a:r>
            <a:r>
              <a:rPr lang="en-US" altLang="zh-CN" sz="3300" b="1" dirty="0">
                <a:latin typeface="Times New Roman" panose="02020603050405020304" pitchFamily="18" charset="0"/>
              </a:rPr>
              <a:t>…</a:t>
            </a:r>
            <a:r>
              <a:rPr lang="en-US" altLang="zh-CN" sz="3300" b="1" dirty="0">
                <a:latin typeface="宋体" panose="02010600030101010101" pitchFamily="2" charset="-122"/>
              </a:rPr>
              <a:t>,</a:t>
            </a:r>
            <a:r>
              <a:rPr lang="en-US" altLang="zh-CN" sz="3300" b="1" dirty="0" err="1">
                <a:latin typeface="宋体" panose="02010600030101010101" pitchFamily="2" charset="-122"/>
              </a:rPr>
              <a:t>t</a:t>
            </a:r>
            <a:r>
              <a:rPr lang="en-US" altLang="zh-CN" sz="33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300" b="1" dirty="0">
                <a:latin typeface="Times New Roman" panose="02020603050405020304" pitchFamily="18" charset="0"/>
              </a:rPr>
              <a:t>)</a:t>
            </a:r>
            <a:r>
              <a:rPr lang="zh-CN" altLang="en-US" sz="3300" b="1" dirty="0">
                <a:latin typeface="宋体" panose="02010600030101010101" pitchFamily="2" charset="-122"/>
              </a:rPr>
              <a:t>是</a:t>
            </a:r>
            <a:r>
              <a:rPr lang="zh-CN" altLang="en-US" sz="3300" b="1" dirty="0">
                <a:solidFill>
                  <a:srgbClr val="FFCC00"/>
                </a:solidFill>
                <a:latin typeface="宋体" panose="02010600030101010101" pitchFamily="2" charset="-122"/>
              </a:rPr>
              <a:t>原子</a:t>
            </a:r>
            <a:r>
              <a:rPr lang="zh-CN" altLang="en-US" sz="3300" b="1" dirty="0">
                <a:latin typeface="宋体" panose="02010600030101010101" pitchFamily="2" charset="-122"/>
              </a:rPr>
              <a:t>。</a:t>
            </a:r>
            <a:r>
              <a:rPr lang="zh-CN" altLang="en-US" sz="3300" b="1" dirty="0">
                <a:latin typeface="Times New Roman" panose="02020603050405020304" pitchFamily="18" charset="0"/>
              </a:rPr>
              <a:t> </a:t>
            </a:r>
            <a:endParaRPr lang="en-US" altLang="zh-CN" sz="33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endParaRPr lang="en-US" altLang="zh-CN" sz="33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1146175" algn="l"/>
              </a:tabLst>
              <a:defRPr/>
            </a:pP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元</a:t>
            </a:r>
            <a:r>
              <a:rPr lang="zh-CN" altLang="en-US" b="1" dirty="0">
                <a:latin typeface="Times New Roman" panose="02020603050405020304" pitchFamily="18" charset="0"/>
              </a:rPr>
              <a:t>谓词符号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，看作命题符号，即命题公式中的原子。</a:t>
            </a:r>
            <a:endParaRPr lang="en-US" altLang="zh-CN" sz="3300" b="1" dirty="0">
              <a:latin typeface="Times New Roman" panose="02020603050405020304" pitchFamily="18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E6C09EE-AF4B-3030-8AC7-E0D74C2D8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77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>
                <a:latin typeface="Times New Roman" pitchFamily="18" charset="0"/>
              </a:rPr>
              <a:t>3  </a:t>
            </a:r>
            <a:r>
              <a:rPr lang="zh-CN" altLang="en-US" b="1">
                <a:latin typeface="Times New Roman" pitchFamily="18" charset="0"/>
              </a:rPr>
              <a:t>公式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42ED7C-C6BC-D8A8-BEF8-BF5E3A8A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3E6A6-8B05-F94D-8B3D-2E7A3695E44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D9D478E-2D28-263E-14A3-651483D06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latin typeface="Times New Roman" pitchFamily="18" charset="0"/>
              </a:rPr>
              <a:t>3  </a:t>
            </a:r>
            <a:r>
              <a:rPr lang="zh-CN" altLang="en-US" sz="4000" b="1" dirty="0">
                <a:latin typeface="宋体" pitchFamily="2" charset="-122"/>
              </a:rPr>
              <a:t>公式</a:t>
            </a:r>
            <a:r>
              <a:rPr lang="zh-CN" altLang="en-US" sz="4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2E1A274-BE24-089E-F83A-12415909F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5626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tabLst>
                <a:tab pos="568325" algn="l"/>
              </a:tabLst>
              <a:defRPr/>
            </a:pPr>
            <a:r>
              <a:rPr lang="zh-CN" altLang="en-US" sz="3000" b="1">
                <a:solidFill>
                  <a:srgbClr val="FFC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000" b="1">
                <a:solidFill>
                  <a:srgbClr val="FFC000"/>
                </a:solidFill>
                <a:latin typeface="Times New Roman" panose="02020603050405020304" pitchFamily="18" charset="0"/>
              </a:rPr>
              <a:t>3.2.8  </a:t>
            </a:r>
            <a:r>
              <a:rPr lang="zh-CN" altLang="en-US" sz="3000" b="1">
                <a:solidFill>
                  <a:srgbClr val="FFC000"/>
                </a:solidFill>
                <a:latin typeface="Times New Roman" panose="02020603050405020304" pitchFamily="18" charset="0"/>
              </a:rPr>
              <a:t>公式 </a:t>
            </a:r>
            <a:endParaRPr lang="en-US" altLang="zh-CN" sz="30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谓词逻辑中的公式，被递归定义如下：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000" b="1">
                <a:solidFill>
                  <a:srgbClr val="FFC000"/>
                </a:solidFill>
                <a:latin typeface="Times New Roman" panose="02020603050405020304" pitchFamily="18" charset="0"/>
              </a:rPr>
              <a:t>1)  </a:t>
            </a:r>
            <a:r>
              <a:rPr lang="zh-CN" altLang="en-US" sz="3000" b="1">
                <a:latin typeface="Times New Roman" panose="02020603050405020304" pitchFamily="18" charset="0"/>
              </a:rPr>
              <a:t>原子是公式；</a:t>
            </a:r>
            <a:endParaRPr lang="en-US" altLang="zh-CN" sz="300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000" b="1">
                <a:solidFill>
                  <a:srgbClr val="FFC000"/>
                </a:solidFill>
                <a:latin typeface="Times New Roman" panose="02020603050405020304" pitchFamily="18" charset="0"/>
              </a:rPr>
              <a:t>2)  </a:t>
            </a:r>
            <a:r>
              <a:rPr lang="en-US" altLang="zh-CN" sz="3000" b="1">
                <a:latin typeface="Times New Roman" panose="02020603050405020304" pitchFamily="18" charset="0"/>
              </a:rPr>
              <a:t>0, 1 </a:t>
            </a:r>
            <a:r>
              <a:rPr lang="zh-CN" altLang="en-US" sz="3000" b="1">
                <a:latin typeface="Times New Roman" panose="02020603050405020304" pitchFamily="18" charset="0"/>
              </a:rPr>
              <a:t>是公式；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</a:rPr>
              <a:t>3)</a:t>
            </a:r>
            <a:r>
              <a:rPr lang="en-US" altLang="zh-CN" sz="3000" b="1">
                <a:latin typeface="Times New Roman" panose="02020603050405020304" pitchFamily="18" charset="0"/>
              </a:rPr>
              <a:t> 	</a:t>
            </a:r>
            <a:r>
              <a:rPr lang="zh-CN" altLang="en-US" sz="3000" b="1">
                <a:latin typeface="Times New Roman" panose="02020603050405020304" pitchFamily="18" charset="0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</a:rPr>
              <a:t>G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</a:rPr>
              <a:t>是公式，则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000" b="1">
                <a:latin typeface="Times New Roman" panose="02020603050405020304" pitchFamily="18" charset="0"/>
              </a:rPr>
              <a:t>G)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(G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latin typeface="Times New Roman" panose="02020603050405020304" pitchFamily="18" charset="0"/>
              </a:rPr>
              <a:t>H)</a:t>
            </a:r>
            <a:r>
              <a:rPr lang="zh-CN" altLang="en-US" sz="3000" b="1">
                <a:latin typeface="Times New Roman" panose="02020603050405020304" pitchFamily="18" charset="0"/>
              </a:rPr>
              <a:t>， 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      </a:t>
            </a:r>
            <a:r>
              <a:rPr lang="en-US" altLang="zh-CN" sz="3000" b="1">
                <a:latin typeface="Times New Roman" panose="02020603050405020304" pitchFamily="18" charset="0"/>
              </a:rPr>
              <a:t>(G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>
                <a:latin typeface="Times New Roman" panose="02020603050405020304" pitchFamily="18" charset="0"/>
              </a:rPr>
              <a:t>H)</a:t>
            </a:r>
            <a:r>
              <a:rPr lang="zh-CN" altLang="en-US" sz="3000" b="1">
                <a:latin typeface="Times New Roman" panose="02020603050405020304" pitchFamily="18" charset="0"/>
              </a:rPr>
              <a:t>， </a:t>
            </a:r>
            <a:r>
              <a:rPr lang="en-US" altLang="zh-CN" sz="3000" b="1">
                <a:latin typeface="Times New Roman" panose="02020603050405020304" pitchFamily="18" charset="0"/>
              </a:rPr>
              <a:t>(G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</a:rPr>
              <a:t>H)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latin typeface="Times New Roman" panose="02020603050405020304" pitchFamily="18" charset="0"/>
              </a:rPr>
              <a:t>(G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altLang="zh-CN" sz="3000" b="1">
                <a:latin typeface="Times New Roman" panose="02020603050405020304" pitchFamily="18" charset="0"/>
              </a:rPr>
              <a:t>H)</a:t>
            </a:r>
            <a:r>
              <a:rPr lang="zh-CN" altLang="en-US" sz="3000" b="1">
                <a:latin typeface="Times New Roman" panose="02020603050405020304" pitchFamily="18" charset="0"/>
              </a:rPr>
              <a:t>是公式；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</a:rPr>
              <a:t>4)</a:t>
            </a:r>
            <a:r>
              <a:rPr lang="en-US" altLang="zh-CN" sz="3000" b="1">
                <a:latin typeface="Times New Roman" panose="02020603050405020304" pitchFamily="18" charset="0"/>
              </a:rPr>
              <a:t> 	</a:t>
            </a:r>
            <a:r>
              <a:rPr lang="zh-CN" altLang="en-US" sz="3000" b="1">
                <a:latin typeface="Times New Roman" panose="02020603050405020304" pitchFamily="18" charset="0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</a:rPr>
              <a:t>G</a:t>
            </a:r>
            <a:r>
              <a:rPr lang="zh-CN" altLang="en-US" sz="3000" b="1">
                <a:latin typeface="Times New Roman" panose="02020603050405020304" pitchFamily="18" charset="0"/>
              </a:rPr>
              <a:t>是公式，</a:t>
            </a:r>
            <a:r>
              <a:rPr lang="en-US" altLang="zh-CN" sz="3000" b="1">
                <a:latin typeface="Times New Roman" panose="02020603050405020304" pitchFamily="18" charset="0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</a:rPr>
              <a:t>是</a:t>
            </a:r>
            <a:r>
              <a:rPr lang="en-US" altLang="zh-CN" sz="3000" b="1">
                <a:latin typeface="Times New Roman" panose="02020603050405020304" pitchFamily="18" charset="0"/>
              </a:rPr>
              <a:t>G</a:t>
            </a:r>
            <a:r>
              <a:rPr lang="zh-CN" altLang="en-US" sz="3000" b="1">
                <a:latin typeface="Times New Roman" panose="02020603050405020304" pitchFamily="18" charset="0"/>
              </a:rPr>
              <a:t>中的自由变量，则</a:t>
            </a:r>
            <a:r>
              <a:rPr lang="zh-CN" altLang="en-US" sz="30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>
                <a:latin typeface="Times New Roman" panose="02020603050405020304" pitchFamily="18" charset="0"/>
              </a:rPr>
              <a:t>xG</a:t>
            </a:r>
            <a:r>
              <a:rPr lang="zh-CN" altLang="en-US" sz="3000" b="1">
                <a:latin typeface="Times New Roman" panose="02020603050405020304" pitchFamily="18" charset="0"/>
              </a:rPr>
              <a:t>，</a:t>
            </a:r>
            <a:br>
              <a:rPr lang="zh-CN" altLang="en-US" sz="3000" b="1">
                <a:latin typeface="Times New Roman" panose="02020603050405020304" pitchFamily="18" charset="0"/>
              </a:rPr>
            </a:br>
            <a:r>
              <a:rPr lang="zh-CN" altLang="en-US" sz="3000" b="1">
                <a:latin typeface="Times New Roman" panose="02020603050405020304" pitchFamily="18" charset="0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</a:rPr>
              <a:t>xG</a:t>
            </a:r>
            <a:r>
              <a:rPr lang="zh-CN" altLang="en-US" sz="3000" b="1">
                <a:latin typeface="Times New Roman" panose="02020603050405020304" pitchFamily="18" charset="0"/>
              </a:rPr>
              <a:t>是公式；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tabLst>
                <a:tab pos="568325" algn="l"/>
              </a:tabLst>
              <a:defRPr/>
            </a:pP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</a:rPr>
              <a:t>5)</a:t>
            </a:r>
            <a:r>
              <a:rPr lang="en-US" altLang="zh-CN" sz="3000" b="1">
                <a:latin typeface="Times New Roman" panose="02020603050405020304" pitchFamily="18" charset="0"/>
              </a:rPr>
              <a:t> 	</a:t>
            </a:r>
            <a:r>
              <a:rPr lang="zh-CN" altLang="en-US" sz="3000" b="1">
                <a:latin typeface="宋体" panose="02010600030101010101" pitchFamily="2" charset="-122"/>
              </a:rPr>
              <a:t>所有公式都是有限次使用</a:t>
            </a:r>
            <a:r>
              <a:rPr lang="en-US" altLang="zh-CN" sz="3000" b="1">
                <a:latin typeface="Times New Roman" panose="02020603050405020304" pitchFamily="18" charset="0"/>
              </a:rPr>
              <a:t>1)</a:t>
            </a:r>
            <a:r>
              <a:rPr lang="zh-CN" altLang="en-US" sz="3000" b="1">
                <a:latin typeface="宋体" panose="02010600030101010101" pitchFamily="2" charset="-122"/>
              </a:rPr>
              <a:t>～</a:t>
            </a:r>
            <a:r>
              <a:rPr lang="en-US" altLang="zh-CN" sz="3000" b="1">
                <a:latin typeface="Times New Roman" panose="02020603050405020304" pitchFamily="18" charset="0"/>
              </a:rPr>
              <a:t>4)</a:t>
            </a:r>
            <a:r>
              <a:rPr lang="zh-CN" altLang="en-US" sz="3000" b="1">
                <a:latin typeface="宋体" panose="02010600030101010101" pitchFamily="2" charset="-122"/>
              </a:rPr>
              <a:t>生成的</a:t>
            </a:r>
            <a:r>
              <a:rPr lang="zh-CN" altLang="en-US" sz="3000" b="1">
                <a:solidFill>
                  <a:srgbClr val="FFC000"/>
                </a:solidFill>
                <a:latin typeface="宋体" panose="02010600030101010101" pitchFamily="2" charset="-122"/>
              </a:rPr>
              <a:t>符号</a:t>
            </a:r>
            <a:br>
              <a:rPr lang="zh-CN" altLang="en-US" sz="3000" b="1">
                <a:solidFill>
                  <a:srgbClr val="FFC000"/>
                </a:solidFill>
                <a:latin typeface="宋体" panose="02010600030101010101" pitchFamily="2" charset="-122"/>
              </a:rPr>
            </a:br>
            <a:r>
              <a:rPr lang="zh-CN" altLang="en-US" sz="3000" b="1">
                <a:solidFill>
                  <a:srgbClr val="FFC000"/>
                </a:solidFill>
                <a:latin typeface="宋体" panose="02010600030101010101" pitchFamily="2" charset="-122"/>
              </a:rPr>
              <a:t>	串。</a:t>
            </a:r>
            <a:r>
              <a:rPr lang="zh-CN" altLang="en-US" sz="3000" b="1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C16772-57C6-5088-924D-3141C99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F0F75-6A9C-5449-B157-3E66103E019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3E76A2E-F628-83D9-7EDD-FA33D33BA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4 </a:t>
            </a:r>
            <a:r>
              <a:rPr lang="zh-CN" altLang="en-US" sz="4000" b="1">
                <a:latin typeface="Times New Roman" panose="02020603050405020304" pitchFamily="18" charset="0"/>
              </a:rPr>
              <a:t>解释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501E81-6A25-8D75-A680-47889E69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029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tabLst>
                <a:tab pos="476250" algn="l"/>
              </a:tabLst>
              <a:defRPr/>
            </a:pPr>
            <a:r>
              <a:rPr lang="zh-CN" altLang="en-US" sz="2900" b="1">
                <a:solidFill>
                  <a:srgbClr val="FFC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900" b="1">
                <a:solidFill>
                  <a:srgbClr val="FFC000"/>
                </a:solidFill>
                <a:latin typeface="Times New Roman" panose="02020603050405020304" pitchFamily="18" charset="0"/>
              </a:rPr>
              <a:t>3.2.9  </a:t>
            </a:r>
            <a:r>
              <a:rPr lang="zh-CN" altLang="en-US" sz="2900" b="1">
                <a:solidFill>
                  <a:srgbClr val="FFCC00"/>
                </a:solidFill>
                <a:latin typeface="Times New Roman" panose="02020603050405020304" pitchFamily="18" charset="0"/>
              </a:rPr>
              <a:t>解释</a:t>
            </a:r>
            <a:endParaRPr lang="en-US" altLang="zh-CN" sz="2900" b="1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zh-CN" altLang="en-US" sz="2900" b="1">
                <a:latin typeface="Times New Roman" panose="02020603050405020304" pitchFamily="18" charset="0"/>
              </a:rPr>
              <a:t>谓词逻辑中公式</a:t>
            </a:r>
            <a:r>
              <a:rPr lang="en-US" altLang="zh-CN" sz="2900" b="1">
                <a:latin typeface="Times New Roman" panose="02020603050405020304" pitchFamily="18" charset="0"/>
              </a:rPr>
              <a:t>G</a:t>
            </a:r>
            <a:r>
              <a:rPr lang="zh-CN" altLang="en-US" sz="2900" b="1">
                <a:latin typeface="Times New Roman" panose="02020603050405020304" pitchFamily="18" charset="0"/>
              </a:rPr>
              <a:t>的一个解释</a:t>
            </a:r>
            <a:r>
              <a:rPr lang="en-US" altLang="zh-CN" sz="2900" b="1">
                <a:latin typeface="Times New Roman" panose="02020603050405020304" pitchFamily="18" charset="0"/>
              </a:rPr>
              <a:t>I</a:t>
            </a:r>
            <a:r>
              <a:rPr lang="zh-CN" altLang="en-US" sz="2900" b="1">
                <a:latin typeface="Times New Roman" panose="02020603050405020304" pitchFamily="18" charset="0"/>
              </a:rPr>
              <a:t>，是由非空区域</a:t>
            </a:r>
            <a:r>
              <a:rPr lang="en-US" altLang="zh-CN" sz="2900" b="1">
                <a:latin typeface="Times New Roman" panose="02020603050405020304" pitchFamily="18" charset="0"/>
              </a:rPr>
              <a:t>D</a:t>
            </a:r>
            <a:r>
              <a:rPr lang="zh-CN" altLang="en-US" sz="2900" b="1">
                <a:latin typeface="Times New Roman" panose="02020603050405020304" pitchFamily="18" charset="0"/>
              </a:rPr>
              <a:t>和对</a:t>
            </a:r>
            <a:r>
              <a:rPr lang="en-US" altLang="zh-CN" sz="2900" b="1">
                <a:latin typeface="Times New Roman" panose="02020603050405020304" pitchFamily="18" charset="0"/>
              </a:rPr>
              <a:t>G</a:t>
            </a:r>
            <a:r>
              <a:rPr lang="zh-CN" altLang="en-US" sz="2900" b="1">
                <a:latin typeface="Times New Roman" panose="02020603050405020304" pitchFamily="18" charset="0"/>
              </a:rPr>
              <a:t>中常量符号，函数符号，谓词符号以下列规则进行的一组指定组成：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en-US" altLang="zh-CN" sz="2900" b="1">
                <a:solidFill>
                  <a:srgbClr val="FFCC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900" b="1">
                <a:latin typeface="Times New Roman" panose="02020603050405020304" pitchFamily="18" charset="0"/>
              </a:rPr>
              <a:t> 	</a:t>
            </a:r>
            <a:r>
              <a:rPr lang="zh-CN" altLang="en-US" sz="2900" b="1">
                <a:latin typeface="Times New Roman" panose="02020603050405020304" pitchFamily="18" charset="0"/>
              </a:rPr>
              <a:t>对每个常量符号，指定</a:t>
            </a:r>
            <a:r>
              <a:rPr lang="en-US" altLang="zh-CN" sz="2900" b="1">
                <a:latin typeface="Times New Roman" panose="02020603050405020304" pitchFamily="18" charset="0"/>
              </a:rPr>
              <a:t>D</a:t>
            </a:r>
            <a:r>
              <a:rPr lang="zh-CN" altLang="en-US" sz="2900" b="1">
                <a:latin typeface="Times New Roman" panose="02020603050405020304" pitchFamily="18" charset="0"/>
              </a:rPr>
              <a:t>中一个元素；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en-US" altLang="zh-CN" sz="2900" b="1">
                <a:solidFill>
                  <a:srgbClr val="FFCC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sz="2900" b="1">
                <a:latin typeface="Times New Roman" panose="02020603050405020304" pitchFamily="18" charset="0"/>
              </a:rPr>
              <a:t> 	</a:t>
            </a:r>
            <a:r>
              <a:rPr lang="zh-CN" altLang="en-US" sz="2900" b="1">
                <a:latin typeface="Times New Roman" panose="02020603050405020304" pitchFamily="18" charset="0"/>
              </a:rPr>
              <a:t>对每个</a:t>
            </a:r>
            <a:r>
              <a:rPr lang="en-US" altLang="zh-CN" sz="2900" b="1">
                <a:latin typeface="Times New Roman" panose="02020603050405020304" pitchFamily="18" charset="0"/>
              </a:rPr>
              <a:t>n</a:t>
            </a:r>
            <a:r>
              <a:rPr lang="zh-CN" altLang="en-US" sz="2900" b="1">
                <a:latin typeface="Times New Roman" panose="02020603050405020304" pitchFamily="18" charset="0"/>
              </a:rPr>
              <a:t>元函数符号，指定一个函数，即指</a:t>
            </a:r>
            <a:br>
              <a:rPr lang="zh-CN" altLang="en-US" sz="2900" b="1">
                <a:latin typeface="Times New Roman" panose="02020603050405020304" pitchFamily="18" charset="0"/>
              </a:rPr>
            </a:br>
            <a:r>
              <a:rPr lang="zh-CN" altLang="en-US" sz="2900" b="1">
                <a:latin typeface="Times New Roman" panose="02020603050405020304" pitchFamily="18" charset="0"/>
              </a:rPr>
              <a:t>	定</a:t>
            </a:r>
            <a:r>
              <a:rPr lang="en-US" altLang="zh-CN" sz="2900" b="1">
                <a:latin typeface="Times New Roman" panose="02020603050405020304" pitchFamily="18" charset="0"/>
              </a:rPr>
              <a:t>D</a:t>
            </a:r>
            <a:r>
              <a:rPr lang="en-US" altLang="zh-CN" sz="2900" b="1" baseline="30000">
                <a:latin typeface="Times New Roman" panose="02020603050405020304" pitchFamily="18" charset="0"/>
              </a:rPr>
              <a:t>n</a:t>
            </a:r>
            <a:r>
              <a:rPr lang="zh-CN" altLang="en-US" sz="2900" b="1">
                <a:latin typeface="Times New Roman" panose="02020603050405020304" pitchFamily="18" charset="0"/>
              </a:rPr>
              <a:t>到</a:t>
            </a:r>
            <a:r>
              <a:rPr lang="en-US" altLang="zh-CN" sz="2900" b="1">
                <a:latin typeface="Times New Roman" panose="02020603050405020304" pitchFamily="18" charset="0"/>
              </a:rPr>
              <a:t>D</a:t>
            </a:r>
            <a:r>
              <a:rPr lang="zh-CN" altLang="en-US" sz="2900" b="1">
                <a:latin typeface="Times New Roman" panose="02020603050405020304" pitchFamily="18" charset="0"/>
              </a:rPr>
              <a:t>的一个映射；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en-US" altLang="zh-CN" sz="2900" b="1">
                <a:solidFill>
                  <a:srgbClr val="FFCC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2900" b="1">
                <a:latin typeface="Times New Roman" panose="02020603050405020304" pitchFamily="18" charset="0"/>
              </a:rPr>
              <a:t> 	</a:t>
            </a:r>
            <a:r>
              <a:rPr lang="zh-CN" altLang="en-US" sz="2900" b="1">
                <a:latin typeface="Times New Roman" panose="02020603050405020304" pitchFamily="18" charset="0"/>
              </a:rPr>
              <a:t>对每个</a:t>
            </a:r>
            <a:r>
              <a:rPr lang="en-US" altLang="zh-CN" sz="2900" b="1">
                <a:latin typeface="Times New Roman" panose="02020603050405020304" pitchFamily="18" charset="0"/>
              </a:rPr>
              <a:t>n</a:t>
            </a:r>
            <a:r>
              <a:rPr lang="zh-CN" altLang="en-US" sz="2900" b="1">
                <a:latin typeface="Times New Roman" panose="02020603050405020304" pitchFamily="18" charset="0"/>
              </a:rPr>
              <a:t>元谓词符号，指定一个谓词，即指</a:t>
            </a:r>
            <a:br>
              <a:rPr lang="zh-CN" altLang="en-US" sz="2900" b="1">
                <a:latin typeface="Times New Roman" panose="02020603050405020304" pitchFamily="18" charset="0"/>
              </a:rPr>
            </a:br>
            <a:r>
              <a:rPr lang="zh-CN" altLang="en-US" sz="2900" b="1">
                <a:latin typeface="Times New Roman" panose="02020603050405020304" pitchFamily="18" charset="0"/>
              </a:rPr>
              <a:t>	定</a:t>
            </a:r>
            <a:r>
              <a:rPr lang="en-US" altLang="zh-CN" sz="2900" b="1">
                <a:latin typeface="Times New Roman" panose="02020603050405020304" pitchFamily="18" charset="0"/>
              </a:rPr>
              <a:t>D</a:t>
            </a:r>
            <a:r>
              <a:rPr lang="en-US" altLang="zh-CN" sz="2900" b="1" baseline="30000">
                <a:latin typeface="Times New Roman" panose="02020603050405020304" pitchFamily="18" charset="0"/>
              </a:rPr>
              <a:t>n</a:t>
            </a:r>
            <a:r>
              <a:rPr lang="zh-CN" altLang="en-US" sz="2900" b="1">
                <a:latin typeface="Times New Roman" panose="02020603050405020304" pitchFamily="18" charset="0"/>
              </a:rPr>
              <a:t>到</a:t>
            </a:r>
            <a:r>
              <a:rPr lang="en-US" altLang="zh-CN" sz="2900" b="1">
                <a:latin typeface="Times New Roman" panose="02020603050405020304" pitchFamily="18" charset="0"/>
              </a:rPr>
              <a:t>{0</a:t>
            </a:r>
            <a:r>
              <a:rPr lang="zh-CN" altLang="en-US" sz="2900" b="1">
                <a:latin typeface="Times New Roman" panose="02020603050405020304" pitchFamily="18" charset="0"/>
              </a:rPr>
              <a:t>，</a:t>
            </a:r>
            <a:r>
              <a:rPr lang="en-US" altLang="zh-CN" sz="2900" b="1">
                <a:latin typeface="Times New Roman" panose="02020603050405020304" pitchFamily="18" charset="0"/>
              </a:rPr>
              <a:t>1}</a:t>
            </a:r>
            <a:r>
              <a:rPr lang="zh-CN" altLang="en-US" sz="2900" b="1">
                <a:latin typeface="Times New Roman" panose="02020603050405020304" pitchFamily="18" charset="0"/>
              </a:rPr>
              <a:t>的一个映射。                        </a:t>
            </a:r>
            <a:endParaRPr lang="zh-CN" altLang="en-US" sz="2900" b="1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CE5382-E8A5-AE87-859A-D69EA537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92DA7-267D-154E-BF4B-D7F92F14F01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4D66C4-D831-A0E4-A653-9AC3CDA7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3568D8D-6EE3-454E-A90A-8A24DBECB5BA}" type="slidenum">
              <a:rPr lang="en-US" altLang="zh-CN"/>
              <a:pPr eaLnBrk="1" hangingPunct="1">
                <a:defRPr/>
              </a:pPr>
              <a:t>39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62F4E5F-BD74-2A6C-83F4-1C904061E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规定：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1364390-CCC2-C0FD-C4B2-D73EE6FF6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610600" cy="5029200"/>
          </a:xfrm>
        </p:spPr>
        <p:txBody>
          <a:bodyPr/>
          <a:lstStyle/>
          <a:p>
            <a:pPr marL="365125" indent="-365125" eaLnBrk="1" hangingPunct="1">
              <a:lnSpc>
                <a:spcPct val="150000"/>
              </a:lnSpc>
              <a:tabLst>
                <a:tab pos="669925" algn="l"/>
              </a:tabLst>
              <a:defRPr/>
            </a:pPr>
            <a:r>
              <a:rPr lang="zh-CN" altLang="en-US">
                <a:latin typeface="宋体" panose="02010600030101010101" pitchFamily="2" charset="-122"/>
              </a:rPr>
              <a:t>只有不包括自由变元的公式才有可能求出其真值，谓词公式变成了命题。</a:t>
            </a:r>
          </a:p>
          <a:p>
            <a:pPr marL="365125" indent="-365125" eaLnBrk="1" hangingPunct="1">
              <a:lnSpc>
                <a:spcPct val="150000"/>
              </a:lnSpc>
              <a:tabLst>
                <a:tab pos="669925" algn="l"/>
              </a:tabLst>
              <a:defRPr/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规定：</a:t>
            </a:r>
            <a:r>
              <a:rPr lang="zh-CN" altLang="en-US">
                <a:latin typeface="宋体" panose="02010600030101010101" pitchFamily="2" charset="-122"/>
              </a:rPr>
              <a:t>公式中无自由变量，或将自由变量看做常量。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0B1ED239-3230-7EA6-E22F-27C105EC2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458200" cy="6019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1716088" algn="l"/>
              </a:tabLst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不能描述问题间的逻辑联系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例如，逻辑学中著名的三段论：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P</a:t>
            </a:r>
            <a:r>
              <a:rPr lang="zh-CN" altLang="en-US" sz="3200" b="1">
                <a:latin typeface="Times New Roman" panose="02020603050405020304" pitchFamily="18" charset="0"/>
              </a:rPr>
              <a:t>：凡人必死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zh-CN" altLang="en-US" sz="3200" b="1">
                <a:latin typeface="Times New Roman" panose="02020603050405020304" pitchFamily="18" charset="0"/>
              </a:rPr>
              <a:t>：张三是人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：张三必死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在命题逻辑中：	应该有</a:t>
            </a:r>
            <a:r>
              <a:rPr lang="en-US" altLang="zh-CN" sz="3200" b="1">
                <a:latin typeface="Times New Roman" panose="02020603050405020304" pitchFamily="18" charset="0"/>
              </a:rPr>
              <a:t>(P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Q) </a:t>
            </a:r>
            <a:r>
              <a:rPr lang="en-US" altLang="zh-CN" sz="320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3200" b="1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，从而公式</a:t>
            </a:r>
            <a:r>
              <a:rPr lang="en-US" altLang="zh-CN" sz="3200" b="1">
                <a:latin typeface="Times New Roman" panose="02020603050405020304" pitchFamily="18" charset="0"/>
              </a:rPr>
              <a:t>(P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Q)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应该是恒真的。</a:t>
            </a:r>
          </a:p>
          <a:p>
            <a:pPr eaLnBrk="1" hangingPunct="1">
              <a:lnSpc>
                <a:spcPct val="125000"/>
              </a:lnSpc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显然该公式不是恒真的，解释</a:t>
            </a:r>
            <a:r>
              <a:rPr lang="en-US" altLang="zh-CN" sz="3200" b="1">
                <a:latin typeface="Times New Roman" panose="02020603050405020304" pitchFamily="18" charset="0"/>
              </a:rPr>
              <a:t>{P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R}</a:t>
            </a:r>
            <a:r>
              <a:rPr lang="zh-CN" altLang="en-US" sz="3200" b="1">
                <a:latin typeface="Times New Roman" panose="02020603050405020304" pitchFamily="18" charset="0"/>
              </a:rPr>
              <a:t>就能弄假该公式。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9B642E-8B03-21B3-1CC2-CB24028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DCAB3-7D1E-9B42-A16A-26C732F36CC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0B62877-99A9-81D3-840B-02809C89E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010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latin typeface="Times New Roman" pitchFamily="18" charset="0"/>
              </a:rPr>
              <a:t>例</a:t>
            </a:r>
            <a:r>
              <a:rPr lang="en-US" altLang="zh-CN" sz="4000" b="1" dirty="0">
                <a:latin typeface="Times New Roman" pitchFamily="18" charset="0"/>
              </a:rPr>
              <a:t>: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666CB41-F43F-14F1-6D93-D6E6CDAEC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tabLst>
                <a:tab pos="193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给出如下两个公式：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1) G=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</a:rPr>
              <a:t>P(f(x))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Q(x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f(a))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2) H=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</a:rPr>
              <a:t>P(x)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Q(x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a)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tabLst>
                <a:tab pos="19367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设解释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>
                <a:latin typeface="Times New Roman" panose="02020603050405020304" pitchFamily="18" charset="0"/>
              </a:rPr>
              <a:t>D={2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3}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 	</a:t>
            </a:r>
            <a:r>
              <a:rPr lang="en-US" altLang="zh-CN" sz="3200" b="1" u="sng">
                <a:latin typeface="Times New Roman" panose="02020603050405020304" pitchFamily="18" charset="0"/>
              </a:rPr>
              <a:t> a  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 u="sng">
                <a:latin typeface="Times New Roman" panose="02020603050405020304" pitchFamily="18" charset="0"/>
              </a:rPr>
              <a:t> </a:t>
            </a:r>
            <a:br>
              <a:rPr lang="en-US" altLang="zh-CN" sz="3200" b="1" u="sng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 	 2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 u="sng">
                <a:latin typeface="Times New Roman" panose="02020603050405020304" pitchFamily="18" charset="0"/>
              </a:rPr>
              <a:t> f(2)   f(3)  </a:t>
            </a:r>
            <a:br>
              <a:rPr lang="en-US" altLang="zh-CN" sz="3200" b="1" u="sng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 	   3       2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</a:t>
            </a:r>
            <a:r>
              <a:rPr lang="en-US" altLang="zh-CN" sz="3200" b="1" u="sng">
                <a:latin typeface="Times New Roman" panose="02020603050405020304" pitchFamily="18" charset="0"/>
              </a:rPr>
              <a:t> P(2)   P(3)   Q(2, 2)   Q(2, 3)   Q(3, 2)   Q(3, 3)  </a:t>
            </a:r>
            <a:br>
              <a:rPr lang="en-US" altLang="zh-CN" sz="3200" b="1" u="sng">
                <a:latin typeface="Times New Roman" panose="02020603050405020304" pitchFamily="18" charset="0"/>
              </a:rPr>
            </a:br>
            <a:r>
              <a:rPr lang="en-US" altLang="zh-CN" sz="3200" b="1">
                <a:latin typeface="Times New Roman" panose="02020603050405020304" pitchFamily="18" charset="0"/>
              </a:rPr>
              <a:t>	    0        1           1             1             0             1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B06678-7850-0701-AAF5-5CE7D52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30EB0-7D7E-1643-AEE2-8C1DA5FCF38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31ECBD-F048-6B2A-A146-63535FE85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itchFamily="18" charset="0"/>
              </a:rPr>
              <a:t>例</a:t>
            </a:r>
            <a:r>
              <a:rPr lang="en-US" altLang="zh-CN" b="1" dirty="0">
                <a:latin typeface="Times New Roman" pitchFamily="18" charset="0"/>
              </a:rPr>
              <a:t>: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6A83436-521D-9C1C-15D3-6A1A7F9C8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tabLst>
                <a:tab pos="1428750" algn="l"/>
                <a:tab pos="1814513" algn="l"/>
              </a:tabLst>
              <a:defRPr/>
            </a:pPr>
            <a:r>
              <a:rPr lang="en-US" altLang="zh-CN" sz="3200" b="1" dirty="0">
                <a:latin typeface="Times New Roman" pitchFamily="18" charset="0"/>
              </a:rPr>
              <a:t>T</a:t>
            </a:r>
            <a:r>
              <a:rPr lang="en-US" altLang="zh-CN" sz="3200" b="1" baseline="-30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(G)	= T</a:t>
            </a:r>
            <a:r>
              <a:rPr lang="en-US" altLang="zh-CN" sz="3200" b="1" baseline="-30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((P(f(2))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Q(2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f(2)))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 				 (P(f(3))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Q(3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f(2))))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	= T</a:t>
            </a:r>
            <a:r>
              <a:rPr lang="en-US" altLang="zh-CN" sz="3200" b="1" baseline="-30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((P(3)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Q(2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3))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(P(2)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Q(3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3)))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	=(1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1)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latin typeface="Times New Roman" pitchFamily="18" charset="0"/>
              </a:rPr>
              <a:t>(0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1)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	=1</a:t>
            </a:r>
          </a:p>
          <a:p>
            <a:pPr marL="0" indent="0" eaLnBrk="1" hangingPunct="1">
              <a:lnSpc>
                <a:spcPct val="125000"/>
              </a:lnSpc>
              <a:tabLst>
                <a:tab pos="1428750" algn="l"/>
                <a:tab pos="1814513" algn="l"/>
              </a:tabLst>
              <a:defRPr/>
            </a:pPr>
            <a:r>
              <a:rPr lang="en-US" altLang="zh-CN" sz="3200" b="1" dirty="0">
                <a:latin typeface="Times New Roman" pitchFamily="18" charset="0"/>
              </a:rPr>
              <a:t>T</a:t>
            </a:r>
            <a:r>
              <a:rPr lang="en-US" altLang="zh-CN" sz="3200" b="1" baseline="-30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(H)	= T</a:t>
            </a:r>
            <a:r>
              <a:rPr lang="en-US" altLang="zh-CN" sz="3200" b="1" baseline="-30000" dirty="0">
                <a:latin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</a:rPr>
              <a:t>(P(2)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Q(2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2)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P(3)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Q(3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dirty="0">
                <a:latin typeface="Times New Roman" pitchFamily="18" charset="0"/>
              </a:rPr>
              <a:t>2))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	=0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Times New Roman" pitchFamily="18" charset="0"/>
              </a:rPr>
              <a:t>0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	=0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D9E35C-FEC0-A6C8-C51D-5EC29664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084B4-E102-E74C-9A19-13C9FB92DBD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>
            <a:extLst>
              <a:ext uri="{FF2B5EF4-FFF2-40B4-BE49-F238E27FC236}">
                <a16:creationId xmlns:a16="http://schemas.microsoft.com/office/drawing/2014/main" id="{578649CD-C2FC-FC77-3F7A-9F24632F7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868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使用量词时应注意以下几个问题：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(1) </a:t>
            </a:r>
            <a:r>
              <a:rPr lang="zh-CN" altLang="en-US" sz="3200" b="1" dirty="0">
                <a:latin typeface="Times New Roman" panose="02020603050405020304" pitchFamily="18" charset="0"/>
              </a:rPr>
              <a:t>量词的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论域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，即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中都有哪些元素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D={2,3}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P(x):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x&gt;3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　　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(</a:t>
            </a:r>
            <a:r>
              <a:rPr lang="en-US" altLang="zh-CN" sz="3200" b="1" dirty="0">
                <a:latin typeface="Times New Roman" panose="02020603050405020304" pitchFamily="18" charset="0"/>
              </a:rPr>
              <a:t>x P(x))</a:t>
            </a:r>
            <a:r>
              <a:rPr lang="zh-CN" altLang="en-US" sz="3200" b="1" dirty="0">
                <a:latin typeface="Times New Roman" panose="02020603050405020304" pitchFamily="18" charset="0"/>
              </a:rPr>
              <a:t>＝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(P(2)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CN" sz="3200" b="1" dirty="0">
                <a:latin typeface="Times New Roman" panose="02020603050405020304" pitchFamily="18" charset="0"/>
              </a:rPr>
              <a:t>P(3))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　　　　　 　       ＝ ０ 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 ０ ＝０</a:t>
            </a:r>
            <a:endParaRPr lang="en-US" altLang="zh-CN" sz="3200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200" b="1" dirty="0">
              <a:solidFill>
                <a:srgbClr val="FFCC00"/>
              </a:solidFill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202133-21E2-A978-DE44-CD70DAF5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16D61-765D-0446-86F5-A1531930B94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82D42A3E-E282-98BE-D6FB-58A8D46AD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在多重量词时，应注意量词的顺序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y P(</a:t>
            </a:r>
            <a:r>
              <a:rPr lang="en-US" altLang="zh-CN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FFCC00"/>
                </a:solidFill>
              </a:rPr>
              <a:t>≠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 P(</a:t>
            </a:r>
            <a:r>
              <a:rPr lang="en-US" altLang="zh-CN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FFCC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b="1" dirty="0">
                <a:latin typeface="Times New Roman" panose="02020603050405020304" pitchFamily="18" charset="0"/>
              </a:rPr>
              <a:t>I:D={2,3,4}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P(</a:t>
            </a:r>
            <a:r>
              <a:rPr lang="en-US" altLang="zh-CN" b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</a:rPr>
              <a:t>):x=y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>
                <a:latin typeface="Times New Roman" panose="02020603050405020304" pitchFamily="18" charset="0"/>
              </a:rPr>
              <a:t>y P(</a:t>
            </a:r>
            <a:r>
              <a:rPr lang="en-US" altLang="zh-CN" b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(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>
                <a:latin typeface="Times New Roman" panose="02020603050405020304" pitchFamily="18" charset="0"/>
              </a:rPr>
              <a:t>y P(</a:t>
            </a:r>
            <a:r>
              <a:rPr lang="en-US" altLang="zh-CN" b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</a:rPr>
              <a:t>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(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 P(2,y)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</a:t>
            </a:r>
            <a:r>
              <a:rPr lang="en-US" altLang="zh-CN" b="1" dirty="0">
                <a:latin typeface="Times New Roman" panose="02020603050405020304" pitchFamily="18" charset="0"/>
              </a:rPr>
              <a:t>y P(3,y)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  </a:t>
            </a:r>
            <a:r>
              <a:rPr lang="en-US" altLang="zh-CN" b="1" dirty="0">
                <a:latin typeface="Times New Roman" panose="02020603050405020304" pitchFamily="18" charset="0"/>
              </a:rPr>
              <a:t>y P(4,y)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P(2,2)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CN" b="1" dirty="0">
                <a:latin typeface="Times New Roman" panose="02020603050405020304" pitchFamily="18" charset="0"/>
              </a:rPr>
              <a:t>P(2,3)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P(2,4) 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(P(3,2)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P(3,3)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P(3,4) 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(P(4,2)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 </a:t>
            </a:r>
            <a:r>
              <a:rPr lang="en-US" altLang="zh-CN" b="1" dirty="0">
                <a:latin typeface="Times New Roman" panose="02020603050405020304" pitchFamily="18" charset="0"/>
              </a:rPr>
              <a:t>P(4,3)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P(4,4)</a:t>
            </a:r>
            <a:r>
              <a:rPr lang="en-US" altLang="zh-CN" b="1" dirty="0">
                <a:latin typeface="Times New Roman" panose="02020603050405020304" pitchFamily="18" charset="0"/>
              </a:rPr>
              <a:t> 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=1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11=1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146696-EDA7-9647-B9EC-79D03EB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9DD51-7219-0A4E-8B62-F989626BC62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452A04CA-D13D-E280-79B3-2A25C4D16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I:D={2,3,4}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):x=y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T</a:t>
            </a:r>
            <a:r>
              <a:rPr lang="en-US" altLang="zh-CN" b="1" baseline="-25000" dirty="0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</a:t>
            </a:r>
            <a:r>
              <a:rPr lang="en-US" altLang="zh-CN" b="1" dirty="0">
                <a:latin typeface="Times New Roman" pitchFamily="18" charset="0"/>
              </a:rPr>
              <a:t>y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>
                <a:latin typeface="Times New Roman" pitchFamily="18" charset="0"/>
              </a:rPr>
              <a:t>x P(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= T</a:t>
            </a:r>
            <a:r>
              <a:rPr lang="en-US" altLang="zh-CN" b="1" baseline="-25000" dirty="0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latin typeface="Times New Roman" pitchFamily="18" charset="0"/>
              </a:rPr>
              <a:t> 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>
                <a:latin typeface="Times New Roman" pitchFamily="18" charset="0"/>
              </a:rPr>
              <a:t>x P(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= T</a:t>
            </a:r>
            <a:r>
              <a:rPr lang="en-US" altLang="zh-CN" b="1" baseline="-25000" dirty="0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>
                <a:solidFill>
                  <a:srgbClr val="FFCC00"/>
                </a:solidFill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 P(x,2)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 </a:t>
            </a:r>
            <a:r>
              <a:rPr lang="en-US" altLang="zh-CN" b="1" dirty="0">
                <a:latin typeface="Times New Roman" pitchFamily="18" charset="0"/>
              </a:rPr>
              <a:t>x P(x,3)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 </a:t>
            </a:r>
            <a:r>
              <a:rPr lang="en-US" altLang="zh-CN" b="1" dirty="0">
                <a:latin typeface="Times New Roman" pitchFamily="18" charset="0"/>
              </a:rPr>
              <a:t>x P(x,4))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=T</a:t>
            </a:r>
            <a:r>
              <a:rPr lang="en-US" altLang="zh-CN" b="1" baseline="-25000" dirty="0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( </a:t>
            </a:r>
            <a:r>
              <a:rPr lang="en-US" altLang="zh-CN" b="1" dirty="0">
                <a:latin typeface="Times New Roman" pitchFamily="18" charset="0"/>
              </a:rPr>
              <a:t>( P(2,2)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P(3,2)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P(4,2))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( P(2,3)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P(3,3)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P(4,3))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( P(2,4)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P(3,4)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P(4,4))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= 0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0 0=0</a:t>
            </a:r>
            <a:endParaRPr lang="en-US" altLang="zh-CN" sz="2000" b="1" dirty="0">
              <a:solidFill>
                <a:srgbClr val="FFC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A3FB72-C540-B197-38BC-4A04135E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630A-64F8-4747-BCDA-8BDA5CFAAEF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4FFCD803-0030-DF0D-558A-E1818F503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229600" cy="5943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设个体域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为实数集合，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P(x, y)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3200" b="1" dirty="0">
                <a:latin typeface="Times New Roman" panose="02020603050405020304" pitchFamily="18" charset="0"/>
              </a:rPr>
              <a:t>x&lt;y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，则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yP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(x, y)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(x, y)</a:t>
            </a:r>
            <a:r>
              <a:rPr lang="zh-CN" altLang="en-US" sz="3200" b="1" dirty="0">
                <a:latin typeface="Times New Roman" panose="02020603050405020304" pitchFamily="18" charset="0"/>
              </a:rPr>
              <a:t>含义是不同的：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yP</a:t>
            </a:r>
            <a:r>
              <a:rPr lang="en-US" altLang="zh-CN" sz="3200" b="1" dirty="0">
                <a:latin typeface="Times New Roman" panose="02020603050405020304" pitchFamily="18" charset="0"/>
              </a:rPr>
              <a:t>(x, y) 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表示对任意一个实数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，都存在实数</a:t>
            </a: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，使得</a:t>
            </a:r>
            <a:r>
              <a:rPr lang="en-US" altLang="zh-CN" sz="3200" b="1" dirty="0">
                <a:latin typeface="Times New Roman" panose="02020603050405020304" pitchFamily="18" charset="0"/>
              </a:rPr>
              <a:t>x&lt;y</a:t>
            </a:r>
            <a:r>
              <a:rPr lang="zh-CN" altLang="en-US" sz="3200" b="1" dirty="0">
                <a:latin typeface="Times New Roman" panose="02020603050405020304" pitchFamily="18" charset="0"/>
              </a:rPr>
              <a:t>；即对任意实数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，都有比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大的实数存在；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latin typeface="Times New Roman" panose="02020603050405020304" pitchFamily="18" charset="0"/>
              </a:rPr>
              <a:t>(x, y) 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表示存在一个实数</a:t>
            </a: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，对任意实数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，都有</a:t>
            </a:r>
            <a:r>
              <a:rPr lang="en-US" altLang="zh-CN" sz="3200" b="1" dirty="0">
                <a:latin typeface="Times New Roman" panose="02020603050405020304" pitchFamily="18" charset="0"/>
              </a:rPr>
              <a:t>x&lt;y</a:t>
            </a:r>
            <a:r>
              <a:rPr lang="zh-CN" altLang="en-US" sz="3200" b="1" dirty="0">
                <a:latin typeface="Times New Roman" panose="02020603050405020304" pitchFamily="18" charset="0"/>
              </a:rPr>
              <a:t>；即有一个实数</a:t>
            </a: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</a:rPr>
              <a:t>比所有实数都大。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A62A0B-9509-F2B1-12DD-BF088B26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ACD01-475F-7140-AFE8-9D1FC82DB18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D63E4BF-7F73-06FC-5D30-2FEC95514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868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yP(x,y)≠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44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xP(x,y)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例.</a:t>
            </a:r>
            <a:r>
              <a:rPr lang="zh-CN" altLang="en-US" sz="3000" b="1" dirty="0">
                <a:latin typeface="Times New Roman" panose="02020603050405020304" pitchFamily="18" charset="0"/>
              </a:rPr>
              <a:t>设D为自然数的集合，P(x,y)：x&gt;y。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     判断下列谓词公式所表达的命题的真值：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（1）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3000" b="1" dirty="0">
                <a:latin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3000" b="1" dirty="0">
                <a:latin typeface="Times New Roman" panose="02020603050405020304" pitchFamily="18" charset="0"/>
              </a:rPr>
              <a:t>yP(x,y)；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（2）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3000" b="1" dirty="0">
                <a:latin typeface="Times New Roman" panose="02020603050405020304" pitchFamily="18" charset="0"/>
              </a:rPr>
              <a:t>y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3000" b="1" dirty="0">
                <a:latin typeface="Times New Roman" panose="02020603050405020304" pitchFamily="18" charset="0"/>
              </a:rPr>
              <a:t>xP(x,y)；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解：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(1)   T</a:t>
            </a:r>
            <a:r>
              <a:rPr lang="zh-CN" altLang="en-US" sz="3000" b="1" baseline="-30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(xyP(x,y))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 = T</a:t>
            </a:r>
            <a:r>
              <a:rPr lang="zh-CN" altLang="en-US" sz="3000" b="1" baseline="-30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(yP(0,y) yP(1,y) …yP(n,y) …)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而   T</a:t>
            </a:r>
            <a:r>
              <a:rPr lang="zh-CN" altLang="en-US" sz="3000" b="1" baseline="-30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(yP(0,y))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=  T</a:t>
            </a:r>
            <a:r>
              <a:rPr lang="zh-CN" altLang="en-US" sz="3000" b="1" baseline="-30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(P(0,0)  P(0,1) …)=  0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yP(0,y)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表达的含义是：存在比0小的自然数，当然是假命题。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故，T</a:t>
            </a:r>
            <a:r>
              <a:rPr lang="zh-CN" altLang="en-US" sz="3000" b="1" baseline="-30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(xyP(x,y))=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０</a:t>
            </a:r>
            <a:endParaRPr lang="zh-CN" altLang="en-US" sz="3000" b="1" dirty="0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1846FE-F42F-260A-5BB0-CADBB8FB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DB09A-8FD7-274C-8D52-9CD3C7A1C85D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AC66970-D0B5-A019-C1AA-9B624C4D5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6106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solidFill>
                  <a:srgbClr val="FFCC00"/>
                </a:solidFill>
                <a:latin typeface="Times New Roman" panose="02020603050405020304" pitchFamily="18" charset="0"/>
              </a:rPr>
              <a:t>例.</a:t>
            </a:r>
            <a:r>
              <a:rPr lang="zh-CN" altLang="en-US" sz="3000" b="1">
                <a:solidFill>
                  <a:srgbClr val="FFFFFF"/>
                </a:solidFill>
                <a:latin typeface="Times New Roman" panose="02020603050405020304" pitchFamily="18" charset="0"/>
              </a:rPr>
              <a:t>设D为自然数的集合，P(x,y)：x&gt;y。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（2） T</a:t>
            </a:r>
            <a:r>
              <a:rPr lang="zh-CN" altLang="en-US" b="1" baseline="-3000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(yxP(x,y))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      =T</a:t>
            </a:r>
            <a:r>
              <a:rPr lang="zh-CN" altLang="en-US" b="1" baseline="-3000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(xP(x,0) xP(x,1) …xP(x,n) …)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      =  1  1 …1 …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      =  1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        (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zh-CN" altLang="en-US" sz="2800" b="1" baseline="-3000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xP(x,n))=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zh-CN" altLang="en-US" sz="2800" b="1" baseline="-3000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(P(0,n) 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…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P(n+1,n)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 …)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当D可数时,</a:t>
            </a:r>
          </a:p>
          <a:p>
            <a:pPr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yP(x,y)=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xP(x,y)</a:t>
            </a:r>
          </a:p>
          <a:p>
            <a:pPr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 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y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P(x,y)=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x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P(x,y)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1F2930-F24E-D579-80E2-182BCCF0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BA5F5-94CC-5540-8743-D9D5B473211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D72ED97D-C210-0F1F-3236-435C96572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915400" cy="6629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注意量词的作用范围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设个体域为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a∈D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上任意一个谓词。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(1)</a:t>
            </a:r>
            <a:r>
              <a:rPr lang="zh-CN" altLang="en-US" sz="3200" b="1" dirty="0">
                <a:latin typeface="Times New Roman" panose="02020603050405020304" pitchFamily="18" charset="0"/>
              </a:rPr>
              <a:t>判断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</a:rPr>
              <a:t>P(x)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是否等价。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(2)</a:t>
            </a:r>
            <a:r>
              <a:rPr lang="zh-CN" altLang="en-US" sz="3200" b="1" dirty="0">
                <a:latin typeface="Times New Roman" panose="02020603050405020304" pitchFamily="18" charset="0"/>
              </a:rPr>
              <a:t>判断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latin typeface="Times New Roman" panose="02020603050405020304" pitchFamily="18" charset="0"/>
              </a:rPr>
              <a:t>x(P(x)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P(a))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是否等价。</a:t>
            </a:r>
            <a:endParaRPr lang="zh-CN" altLang="en-US" sz="3200" b="1" dirty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解：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(1)</a:t>
            </a:r>
            <a:r>
              <a:rPr lang="en-US" altLang="zh-CN" sz="32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任取解释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 </a:t>
            </a: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下为真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</a:rPr>
              <a:t>→P(a)</a:t>
            </a: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下为真</a:t>
            </a:r>
            <a:r>
              <a:rPr lang="en-US" altLang="zh-CN" sz="3200" b="1" dirty="0">
                <a:latin typeface="Times New Roman" panose="02020603050405020304" pitchFamily="18" charset="0"/>
              </a:rPr>
              <a:t>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 </a:t>
            </a: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下为假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下为假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故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</a:rPr>
              <a:t>→P(a)</a:t>
            </a: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下为真．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因此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(x)→P(a) 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latin typeface="Times New Roman" panose="02020603050405020304" pitchFamily="18" charset="0"/>
                <a:hlinkClick r:id="rId2" action="ppaction://hlinksldjump"/>
              </a:rPr>
              <a:t>恒真公式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EB9DE0-0A28-8794-D5B7-89DDC1DE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C4F52-DBF8-1A4F-9CC7-9EB2F31FB5E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>
            <a:extLst>
              <a:ext uri="{FF2B5EF4-FFF2-40B4-BE49-F238E27FC236}">
                <a16:creationId xmlns:a16="http://schemas.microsoft.com/office/drawing/2014/main" id="{EBE8EDD7-4C65-5CEB-9F6F-1A34EEC1E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而</a:t>
            </a:r>
            <a:r>
              <a:rPr lang="zh-CN" altLang="en-US" sz="33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x(P(x) 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>
                <a:solidFill>
                  <a:srgbClr val="FFCC00"/>
                </a:solidFill>
                <a:latin typeface="Times New Roman" panose="02020603050405020304" pitchFamily="18" charset="0"/>
              </a:rPr>
              <a:t>P(a))</a:t>
            </a:r>
            <a:r>
              <a:rPr lang="zh-CN" altLang="en-US" sz="3300" b="1">
                <a:solidFill>
                  <a:srgbClr val="FFCC00"/>
                </a:solidFill>
                <a:latin typeface="Times New Roman" panose="02020603050405020304" pitchFamily="18" charset="0"/>
              </a:rPr>
              <a:t>不是恒真公式</a:t>
            </a:r>
            <a:r>
              <a:rPr lang="zh-CN" altLang="en-US" sz="3300" b="1">
                <a:latin typeface="Times New Roman" panose="02020603050405020304" pitchFamily="18" charset="0"/>
              </a:rPr>
              <a:t>。设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解释</a:t>
            </a:r>
            <a:r>
              <a:rPr lang="en-US" altLang="zh-CN" sz="3300" b="1">
                <a:latin typeface="Times New Roman" panose="02020603050405020304" pitchFamily="18" charset="0"/>
              </a:rPr>
              <a:t>I</a:t>
            </a:r>
            <a:r>
              <a:rPr lang="zh-CN" altLang="en-US" sz="3300" b="1">
                <a:latin typeface="Times New Roman" panose="02020603050405020304" pitchFamily="18" charset="0"/>
              </a:rPr>
              <a:t>为：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>
                <a:latin typeface="Times New Roman" panose="02020603050405020304" pitchFamily="18" charset="0"/>
              </a:rPr>
              <a:t>D={1</a:t>
            </a:r>
            <a:r>
              <a:rPr lang="zh-CN" altLang="en-US" sz="3300" b="1">
                <a:latin typeface="Times New Roman" panose="02020603050405020304" pitchFamily="18" charset="0"/>
              </a:rPr>
              <a:t>，</a:t>
            </a:r>
            <a:r>
              <a:rPr lang="en-US" altLang="zh-CN" sz="3300" b="1">
                <a:latin typeface="Times New Roman" panose="02020603050405020304" pitchFamily="18" charset="0"/>
              </a:rPr>
              <a:t>2}</a:t>
            </a:r>
            <a:endParaRPr lang="en-US" altLang="zh-CN" sz="3300" b="1" u="sng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 u="sng">
                <a:latin typeface="Times New Roman" panose="02020603050405020304" pitchFamily="18" charset="0"/>
              </a:rPr>
              <a:t> a</a:t>
            </a:r>
            <a:r>
              <a:rPr lang="en-US" altLang="zh-CN" sz="3300" b="1" u="sng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300" b="1" u="sng">
                <a:latin typeface="Times New Roman" panose="02020603050405020304" pitchFamily="18" charset="0"/>
              </a:rPr>
              <a:t> </a:t>
            </a:r>
            <a:endParaRPr lang="en-US" altLang="zh-CN" sz="33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>
                <a:latin typeface="Times New Roman" panose="02020603050405020304" pitchFamily="18" charset="0"/>
              </a:rPr>
              <a:t> 1  </a:t>
            </a:r>
            <a:endParaRPr lang="en-US" altLang="zh-CN" sz="3300" b="1" u="sng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 u="sng">
                <a:latin typeface="Times New Roman" panose="02020603050405020304" pitchFamily="18" charset="0"/>
              </a:rPr>
              <a:t>   P(1)   P(2)  </a:t>
            </a:r>
            <a:endParaRPr lang="en-US" altLang="zh-CN" sz="33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>
                <a:latin typeface="Times New Roman" panose="02020603050405020304" pitchFamily="18" charset="0"/>
              </a:rPr>
              <a:t>     0         1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则 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latin typeface="Times New Roman" panose="02020603050405020304" pitchFamily="18" charset="0"/>
              </a:rPr>
              <a:t>x(P(x) 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>
                <a:latin typeface="Times New Roman" panose="02020603050405020304" pitchFamily="18" charset="0"/>
              </a:rPr>
              <a:t>P(a)))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>
                <a:latin typeface="Times New Roman" panose="02020603050405020304" pitchFamily="18" charset="0"/>
              </a:rPr>
              <a:t>  = 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 ((P(1) 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>
                <a:latin typeface="Times New Roman" panose="02020603050405020304" pitchFamily="18" charset="0"/>
              </a:rPr>
              <a:t>P(1)) 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(</a:t>
            </a:r>
            <a:r>
              <a:rPr lang="en-US" altLang="zh-CN" sz="3300" b="1">
                <a:latin typeface="Times New Roman" panose="02020603050405020304" pitchFamily="18" charset="0"/>
              </a:rPr>
              <a:t>P(2) 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>
                <a:latin typeface="Times New Roman" panose="02020603050405020304" pitchFamily="18" charset="0"/>
              </a:rPr>
              <a:t>P(1)))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300" b="1">
                <a:latin typeface="Times New Roman" panose="02020603050405020304" pitchFamily="18" charset="0"/>
              </a:rPr>
              <a:t>  =  1 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300" b="1">
                <a:latin typeface="Times New Roman" panose="02020603050405020304" pitchFamily="18" charset="0"/>
              </a:rPr>
              <a:t> 0 =  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11EBE5-06E5-A893-4BFB-CE807B5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E3ECE-159C-3143-A759-C4F8CF63E88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59603C86-CA9E-F167-730D-364A0F56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原因：命题</a:t>
            </a:r>
            <a:r>
              <a:rPr lang="en-US" altLang="zh-CN" sz="3200" b="1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是和命题</a:t>
            </a:r>
            <a:r>
              <a:rPr lang="en-US" altLang="zh-CN" sz="3200" b="1">
                <a:latin typeface="Times New Roman" panose="02020603050405020304" pitchFamily="18" charset="0"/>
              </a:rPr>
              <a:t>P, Q</a:t>
            </a:r>
            <a:r>
              <a:rPr lang="zh-CN" altLang="en-US" sz="3200" b="1">
                <a:latin typeface="Times New Roman" panose="02020603050405020304" pitchFamily="18" charset="0"/>
              </a:rPr>
              <a:t>有关系的，只是这种关系在命题逻辑中无法表示。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因此，需要对命题的成分、结构和命题间的共同特性等作进一步的分析，这正是谓词逻辑所要研究的问题。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132A2B3F-814E-E6C1-631B-DADB1928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604A0-223E-76E7-79D1-1E07D999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158FE-4F96-C841-A120-71CEAB9212C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BBF63F95-D138-349C-6C8D-2E6CD57A5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43434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sz="3300" b="1" dirty="0">
                <a:latin typeface="Times New Roman" panose="02020603050405020304" pitchFamily="18" charset="0"/>
              </a:rPr>
              <a:t>(2)</a:t>
            </a:r>
            <a:r>
              <a:rPr lang="zh-CN" altLang="en-US" sz="3300" b="1" dirty="0">
                <a:latin typeface="Times New Roman" panose="02020603050405020304" pitchFamily="18" charset="0"/>
              </a:rPr>
              <a:t>判断</a:t>
            </a:r>
            <a:r>
              <a:rPr lang="zh-CN" altLang="en-US" sz="33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x(</a:t>
            </a:r>
            <a:r>
              <a:rPr lang="en-US" altLang="zh-CN" sz="3300" b="1" dirty="0">
                <a:latin typeface="Times New Roman" panose="02020603050405020304" pitchFamily="18" charset="0"/>
              </a:rPr>
              <a:t>P(x)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 dirty="0">
                <a:latin typeface="Times New Roman" panose="02020603050405020304" pitchFamily="18" charset="0"/>
              </a:rPr>
              <a:t>P(a)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300" b="1" dirty="0">
                <a:latin typeface="Times New Roman" panose="02020603050405020304" pitchFamily="18" charset="0"/>
              </a:rPr>
              <a:t>和</a:t>
            </a:r>
            <a:r>
              <a:rPr lang="zh-CN" altLang="en-US" sz="33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 dirty="0">
                <a:latin typeface="Times New Roman" panose="02020603050405020304" pitchFamily="18" charset="0"/>
              </a:rPr>
              <a:t>P(a)</a:t>
            </a:r>
            <a:r>
              <a:rPr lang="zh-CN" altLang="en-US" sz="3300" b="1" dirty="0">
                <a:latin typeface="Times New Roman" panose="02020603050405020304" pitchFamily="18" charset="0"/>
              </a:rPr>
              <a:t>是否等价。</a:t>
            </a:r>
            <a:endParaRPr lang="zh-CN" altLang="en-US" sz="3300" b="1" dirty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任取解释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 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为真，知，</a:t>
            </a:r>
          </a:p>
          <a:p>
            <a:pPr algn="just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存在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3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300" b="1" dirty="0">
                <a:latin typeface="Times New Roman" panose="02020603050405020304" pitchFamily="18" charset="0"/>
              </a:rPr>
              <a:t>，使得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为真，即</a:t>
            </a:r>
          </a:p>
          <a:p>
            <a:pPr algn="just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）为真。</a:t>
            </a:r>
          </a:p>
          <a:p>
            <a:pPr algn="just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因此，</a:t>
            </a:r>
            <a:r>
              <a:rPr lang="zh-CN" altLang="en-US" sz="33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x(P(x) 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P(a))</a:t>
            </a:r>
            <a:r>
              <a:rPr lang="zh-CN" altLang="en-US" sz="33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为恒真公式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30BC3E-E470-B24C-F824-6F7D7A29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07666-3D1F-714A-8A5D-05EFF4EC2E4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>
            <a:extLst>
              <a:ext uri="{FF2B5EF4-FFF2-40B4-BE49-F238E27FC236}">
                <a16:creationId xmlns:a16="http://schemas.microsoft.com/office/drawing/2014/main" id="{3CEC4C0B-0646-9A58-0FCF-5E967DE03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2484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30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xP(x) 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不是恒真公式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。对于解释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，则如果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，否则如果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下为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比如，对于（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）中给出的解释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P(a))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000" b="1" baseline="-30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(P(1)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P(2))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P(1)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=  (0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</a:p>
          <a:p>
            <a:pPr algn="just" eaLnBrk="1" hangingPunct="1">
              <a:lnSpc>
                <a:spcPct val="105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x(P(x)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xP(x)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不等价。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0147B5-027A-FD9C-A92F-04CA1C32B081}"/>
              </a:ext>
            </a:extLst>
          </p:cNvPr>
          <p:cNvSpPr txBox="1"/>
          <p:nvPr/>
        </p:nvSpPr>
        <p:spPr>
          <a:xfrm>
            <a:off x="4572000" y="3657600"/>
            <a:ext cx="3962400" cy="2160588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86D1EC"/>
              </a:buClr>
              <a:buSzPct val="90000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D={1</a:t>
            </a:r>
            <a:r>
              <a:rPr lang="zh-CN" altLang="en-US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，</a:t>
            </a: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2}</a:t>
            </a:r>
            <a:endParaRPr lang="en-US" altLang="zh-CN" sz="2800" b="1" u="sng" kern="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宋体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86D1EC"/>
              </a:buClr>
              <a:buSzPct val="90000"/>
              <a:defRPr/>
            </a:pPr>
            <a:r>
              <a:rPr lang="en-US" altLang="zh-CN" sz="2800" b="1" u="sng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 a     </a:t>
            </a:r>
            <a:endParaRPr lang="en-US" altLang="zh-CN" sz="2800" b="1" kern="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宋体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86D1EC"/>
              </a:buClr>
              <a:buSzPct val="90000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 1  </a:t>
            </a:r>
            <a:endParaRPr lang="en-US" altLang="zh-CN" sz="2800" b="1" u="sng" kern="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宋体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86D1EC"/>
              </a:buClr>
              <a:buSzPct val="90000"/>
              <a:defRPr/>
            </a:pPr>
            <a:r>
              <a:rPr lang="en-US" altLang="zh-CN" sz="2800" b="1" u="sng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   P(1)   P(2)  </a:t>
            </a:r>
            <a:endParaRPr lang="en-US" altLang="zh-CN" sz="2800" b="1" kern="0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ea typeface="宋体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86D1EC"/>
              </a:buClr>
              <a:buSzPct val="90000"/>
              <a:defRPr/>
            </a:pPr>
            <a:r>
              <a:rPr lang="en-US" altLang="zh-CN" sz="2800" b="1" kern="0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宋体"/>
              </a:rPr>
              <a:t>     0         1 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AC54E8-7180-0EEA-777B-9AB41F04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B7BC3-AF04-5D4F-86D6-5F54F2729A3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9FEE554-460E-E85A-ACF8-DC1342363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686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5 </a:t>
            </a:r>
            <a:r>
              <a:rPr lang="zh-CN" altLang="en-US" sz="4000" b="1">
                <a:latin typeface="Times New Roman" panose="02020603050405020304" pitchFamily="18" charset="0"/>
              </a:rPr>
              <a:t>谓词公式的恒真、恒假、可满足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73D72FE-5594-2F33-16FC-9B1EBEC5F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tabLst>
                <a:tab pos="66992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3.2.10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可满足</a:t>
            </a:r>
            <a:r>
              <a:rPr lang="zh-CN" altLang="en-US" sz="3200" b="1" dirty="0">
                <a:latin typeface="Times New Roman" panose="02020603050405020304" pitchFamily="18" charset="0"/>
              </a:rPr>
              <a:t>的，如果存在解释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，使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值，简称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。若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，则简称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弄假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tabLst>
                <a:tab pos="66992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3.2.11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称为是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恒假的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或不可满足的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，如果不存在解释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；公式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恒真的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，如果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的所有解释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都满足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16739" name="文本框 1">
            <a:extLst>
              <a:ext uri="{FF2B5EF4-FFF2-40B4-BE49-F238E27FC236}">
                <a16:creationId xmlns:a16="http://schemas.microsoft.com/office/drawing/2014/main" id="{249779D7-12AE-B001-7974-96EABF701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C000"/>
                </a:solidFill>
                <a:hlinkClick r:id="rId6" action="ppaction://hlinksldjump"/>
              </a:rPr>
              <a:t>幻灯片</a:t>
            </a:r>
            <a:r>
              <a:rPr kumimoji="1" lang="en-US" altLang="zh-CN" sz="2400">
                <a:solidFill>
                  <a:srgbClr val="FFC000"/>
                </a:solidFill>
              </a:rPr>
              <a:t>48</a:t>
            </a:r>
            <a:endParaRPr kumimoji="1" lang="zh-CN" altLang="en-US" sz="2400">
              <a:solidFill>
                <a:srgbClr val="FFC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DBB77-4009-9B74-1BCF-EA1A3B35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F4A90-E23B-3647-ACC3-06974E78BE3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7" name="Rectangle 5">
            <a:extLst>
              <a:ext uri="{FF2B5EF4-FFF2-40B4-BE49-F238E27FC236}">
                <a16:creationId xmlns:a16="http://schemas.microsoft.com/office/drawing/2014/main" id="{FFC7EFB9-A0E7-29EE-1766-655CC2995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3340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solidFill>
                  <a:srgbClr val="FFCC00"/>
                </a:solidFill>
              </a:rPr>
              <a:t>例</a:t>
            </a:r>
            <a:r>
              <a:rPr lang="en-US" altLang="zh-CN" sz="3300" b="1">
                <a:solidFill>
                  <a:srgbClr val="FFCC00"/>
                </a:solidFill>
              </a:rPr>
              <a:t>.</a:t>
            </a:r>
            <a:r>
              <a:rPr lang="zh-CN" altLang="en-US" sz="3300" b="1">
                <a:latin typeface="Times New Roman" panose="02020603050405020304" pitchFamily="18" charset="0"/>
              </a:rPr>
              <a:t>设</a:t>
            </a:r>
            <a:r>
              <a:rPr lang="en-US" altLang="zh-CN" sz="3300" b="1">
                <a:latin typeface="Times New Roman" panose="02020603050405020304" pitchFamily="18" charset="0"/>
              </a:rPr>
              <a:t>G=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latin typeface="Times New Roman" panose="02020603050405020304" pitchFamily="18" charset="0"/>
              </a:rPr>
              <a:t>xP(x)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300" b="1">
                <a:latin typeface="Times New Roman" panose="02020603050405020304" pitchFamily="18" charset="0"/>
              </a:rPr>
              <a:t>P(a)</a:t>
            </a:r>
            <a:r>
              <a:rPr lang="zh-CN" altLang="en-US" sz="3300" b="1">
                <a:latin typeface="Times New Roman" panose="02020603050405020304" pitchFamily="18" charset="0"/>
              </a:rPr>
              <a:t>，则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zh-CN" altLang="en-US" sz="3300" b="1">
                <a:latin typeface="Times New Roman" panose="02020603050405020304" pitchFamily="18" charset="0"/>
              </a:rPr>
              <a:t>是</a:t>
            </a:r>
            <a:r>
              <a:rPr lang="zh-CN" altLang="en-US" sz="3300" b="1">
                <a:solidFill>
                  <a:srgbClr val="FFC000"/>
                </a:solidFill>
                <a:latin typeface="Times New Roman" panose="02020603050405020304" pitchFamily="18" charset="0"/>
              </a:rPr>
              <a:t>恒假</a:t>
            </a:r>
            <a:r>
              <a:rPr lang="zh-CN" altLang="en-US" sz="3300" b="1">
                <a:latin typeface="Times New Roman" panose="02020603050405020304" pitchFamily="18" charset="0"/>
              </a:rPr>
              <a:t>公式。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证明：对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zh-CN" altLang="en-US" sz="3300" b="1">
                <a:latin typeface="Times New Roman" panose="02020603050405020304" pitchFamily="18" charset="0"/>
              </a:rPr>
              <a:t>的任意解释</a:t>
            </a:r>
            <a:r>
              <a:rPr lang="en-US" altLang="zh-CN" sz="3300" b="1">
                <a:latin typeface="Times New Roman" panose="02020603050405020304" pitchFamily="18" charset="0"/>
              </a:rPr>
              <a:t>I</a:t>
            </a:r>
            <a:r>
              <a:rPr lang="zh-CN" altLang="en-US" sz="3300" b="1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Char char="Ø"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若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solidFill>
                  <a:srgbClr val="FFC000"/>
                </a:solidFill>
                <a:latin typeface="Times New Roman" panose="02020603050405020304" pitchFamily="18" charset="0"/>
              </a:rPr>
              <a:t>P(a)</a:t>
            </a:r>
            <a:r>
              <a:rPr lang="en-US" altLang="zh-CN" sz="3300" b="1">
                <a:latin typeface="Times New Roman" panose="02020603050405020304" pitchFamily="18" charset="0"/>
              </a:rPr>
              <a:t>)=1</a:t>
            </a:r>
            <a:r>
              <a:rPr lang="zh-CN" altLang="en-US" sz="3300" b="1">
                <a:latin typeface="Times New Roman" panose="02020603050405020304" pitchFamily="18" charset="0"/>
              </a:rPr>
              <a:t>，则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300" b="1">
                <a:latin typeface="Times New Roman" panose="02020603050405020304" pitchFamily="18" charset="0"/>
              </a:rPr>
              <a:t>P(a))=0</a:t>
            </a:r>
            <a:r>
              <a:rPr lang="zh-CN" altLang="en-US" sz="3300" b="1">
                <a:latin typeface="Times New Roman" panose="02020603050405020304" pitchFamily="18" charset="0"/>
              </a:rPr>
              <a:t>，故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   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latin typeface="Times New Roman" panose="02020603050405020304" pitchFamily="18" charset="0"/>
              </a:rPr>
              <a:t>xP(x)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300" b="1">
                <a:latin typeface="Times New Roman" panose="02020603050405020304" pitchFamily="18" charset="0"/>
              </a:rPr>
              <a:t>P(a))=0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Char char="Ø"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若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solidFill>
                  <a:srgbClr val="FFC000"/>
                </a:solidFill>
                <a:latin typeface="Times New Roman" panose="02020603050405020304" pitchFamily="18" charset="0"/>
              </a:rPr>
              <a:t>P(a)</a:t>
            </a:r>
            <a:r>
              <a:rPr lang="en-US" altLang="zh-CN" sz="3300" b="1">
                <a:latin typeface="Times New Roman" panose="02020603050405020304" pitchFamily="18" charset="0"/>
              </a:rPr>
              <a:t>)=0</a:t>
            </a:r>
            <a:r>
              <a:rPr lang="zh-CN" altLang="en-US" sz="3300" b="1">
                <a:latin typeface="Times New Roman" panose="02020603050405020304" pitchFamily="18" charset="0"/>
              </a:rPr>
              <a:t>，则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latin typeface="Times New Roman" panose="02020603050405020304" pitchFamily="18" charset="0"/>
              </a:rPr>
              <a:t>xP(x))=0</a:t>
            </a:r>
            <a:r>
              <a:rPr lang="zh-CN" altLang="en-US" sz="3300" b="1">
                <a:latin typeface="Times New Roman" panose="02020603050405020304" pitchFamily="18" charset="0"/>
              </a:rPr>
              <a:t>，故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    </a:t>
            </a:r>
            <a:r>
              <a:rPr lang="en-US" altLang="zh-CN" sz="3300" b="1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300" b="1">
                <a:latin typeface="Times New Roman" panose="02020603050405020304" pitchFamily="18" charset="0"/>
              </a:rPr>
              <a:t>(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>
                <a:latin typeface="Times New Roman" panose="02020603050405020304" pitchFamily="18" charset="0"/>
              </a:rPr>
              <a:t>xP(x)</a:t>
            </a:r>
            <a:r>
              <a:rPr lang="en-US" altLang="zh-CN" sz="3300" b="1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300" b="1">
                <a:latin typeface="Times New Roman" panose="02020603050405020304" pitchFamily="18" charset="0"/>
              </a:rPr>
              <a:t>P(a))=0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sz="3300" b="1">
                <a:latin typeface="Times New Roman" panose="02020603050405020304" pitchFamily="18" charset="0"/>
              </a:rPr>
              <a:t>因此， </a:t>
            </a:r>
            <a:r>
              <a:rPr lang="en-US" altLang="zh-CN" sz="3300" b="1">
                <a:latin typeface="Times New Roman" panose="02020603050405020304" pitchFamily="18" charset="0"/>
              </a:rPr>
              <a:t>G</a:t>
            </a:r>
            <a:r>
              <a:rPr lang="zh-CN" altLang="en-US" sz="3300" b="1">
                <a:latin typeface="Times New Roman" panose="02020603050405020304" pitchFamily="18" charset="0"/>
              </a:rPr>
              <a:t>是恒假公式。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8BD6B5-0AB9-53B7-983E-82169AAC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12B69-16C6-2942-B8AB-F449D5B237E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3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Rectangle 5">
            <a:extLst>
              <a:ext uri="{FF2B5EF4-FFF2-40B4-BE49-F238E27FC236}">
                <a16:creationId xmlns:a16="http://schemas.microsoft.com/office/drawing/2014/main" id="{A5986041-2241-6EDD-B688-96AA891C2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300" b="1" dirty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>
                <a:latin typeface="Times New Roman" panose="02020603050405020304" pitchFamily="18" charset="0"/>
              </a:rPr>
              <a:t>G=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 </a:t>
            </a:r>
            <a:r>
              <a:rPr lang="en-US" altLang="en-US" sz="3300" b="1" dirty="0">
                <a:latin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</a:t>
            </a:r>
            <a:r>
              <a:rPr lang="en-US" altLang="en-US" sz="33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33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3300" b="1" dirty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>
                <a:latin typeface="Times New Roman" panose="02020603050405020304" pitchFamily="18" charset="0"/>
              </a:rPr>
              <a:t>是</a:t>
            </a:r>
            <a:r>
              <a:rPr lang="zh-CN" altLang="en-US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恒真</a:t>
            </a:r>
            <a:r>
              <a:rPr lang="zh-CN" altLang="en-US" sz="33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</a:rPr>
              <a:t>     公式。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</a:rPr>
              <a:t>证明：对</a:t>
            </a:r>
            <a:r>
              <a:rPr lang="en-US" altLang="zh-CN" sz="3300" b="1" dirty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>
                <a:latin typeface="Times New Roman" panose="02020603050405020304" pitchFamily="18" charset="0"/>
              </a:rPr>
              <a:t>的任意解释</a:t>
            </a:r>
            <a:r>
              <a:rPr lang="en-US" altLang="zh-CN" sz="3300" b="1" dirty="0">
                <a:latin typeface="Times New Roman" panose="02020603050405020304" pitchFamily="18" charset="0"/>
              </a:rPr>
              <a:t>I</a:t>
            </a:r>
            <a:r>
              <a:rPr lang="zh-CN" altLang="en-US" sz="33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(x))=1</a:t>
            </a:r>
            <a:r>
              <a:rPr lang="zh-CN" altLang="en-US" sz="3300" b="1" dirty="0">
                <a:latin typeface="Times New Roman" panose="02020603050405020304" pitchFamily="18" charset="0"/>
              </a:rPr>
              <a:t>，则至少有</a:t>
            </a:r>
            <a:r>
              <a:rPr lang="en-US" altLang="zh-CN" sz="3300" b="1" dirty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300" b="1" dirty="0">
                <a:latin typeface="Times New Roman" panose="02020603050405020304" pitchFamily="18" charset="0"/>
              </a:rPr>
              <a:t>D</a:t>
            </a:r>
            <a:r>
              <a:rPr lang="zh-CN" altLang="en-US" sz="3300" b="1" dirty="0">
                <a:latin typeface="Times New Roman" panose="02020603050405020304" pitchFamily="18" charset="0"/>
              </a:rPr>
              <a:t>， 使得</a:t>
            </a:r>
            <a:r>
              <a:rPr lang="en-US" altLang="zh-CN" sz="3300" b="1" dirty="0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latin typeface="Times New Roman" panose="02020603050405020304" pitchFamily="18" charset="0"/>
              </a:rPr>
              <a:t>(P(x</a:t>
            </a:r>
            <a:r>
              <a:rPr lang="en-US" altLang="zh-CN" sz="33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300" b="1" dirty="0">
                <a:latin typeface="Times New Roman" panose="02020603050405020304" pitchFamily="18" charset="0"/>
              </a:rPr>
              <a:t>) )=1</a:t>
            </a:r>
            <a:r>
              <a:rPr lang="zh-CN" altLang="en-US" sz="3300" b="1" dirty="0">
                <a:latin typeface="Times New Roman" panose="02020603050405020304" pitchFamily="18" charset="0"/>
              </a:rPr>
              <a:t>，故</a:t>
            </a:r>
            <a:r>
              <a:rPr lang="en-US" altLang="zh-CN" sz="3300" b="1" dirty="0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latin typeface="Times New Roman" panose="02020603050405020304" pitchFamily="18" charset="0"/>
              </a:rPr>
              <a:t>(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(x))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=1</a:t>
            </a:r>
            <a:r>
              <a:rPr lang="zh-CN" altLang="en-US" sz="3300" b="1" dirty="0">
                <a:latin typeface="Times New Roman" panose="02020603050405020304" pitchFamily="18" charset="0"/>
                <a:sym typeface="Symbol" pitchFamily="2" charset="2"/>
              </a:rPr>
              <a:t>，因此， </a:t>
            </a:r>
            <a:r>
              <a:rPr lang="en-US" altLang="zh-CN" sz="3300" b="1" dirty="0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latin typeface="Times New Roman" panose="02020603050405020304" pitchFamily="18" charset="0"/>
              </a:rPr>
              <a:t>(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 </a:t>
            </a:r>
            <a:r>
              <a:rPr lang="en-US" altLang="en-US" sz="3300" b="1" dirty="0">
                <a:latin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</a:t>
            </a:r>
            <a:r>
              <a:rPr lang="zh-CN" altLang="en-US" sz="3300" b="1" dirty="0">
                <a:latin typeface="Times New Roman" panose="02020603050405020304" pitchFamily="18" charset="0"/>
                <a:sym typeface="Symbol" pitchFamily="2" charset="2"/>
              </a:rPr>
              <a:t>）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=1</a:t>
            </a:r>
            <a:r>
              <a:rPr lang="zh-CN" altLang="en-US" sz="3300" b="1" dirty="0">
                <a:latin typeface="Times New Roman" panose="02020603050405020304" pitchFamily="18" charset="0"/>
                <a:sym typeface="Symbol" pitchFamily="2" charset="2"/>
              </a:rPr>
              <a:t>。</a:t>
            </a:r>
            <a:endParaRPr lang="zh-CN" altLang="en-US" sz="33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 )=0</a:t>
            </a:r>
            <a:r>
              <a:rPr lang="zh-CN" altLang="en-US" sz="3300" b="1" dirty="0">
                <a:latin typeface="Times New Roman" panose="02020603050405020304" pitchFamily="18" charset="0"/>
              </a:rPr>
              <a:t>，则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300" b="1" dirty="0"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latin typeface="Times New Roman" panose="02020603050405020304" pitchFamily="18" charset="0"/>
              </a:rPr>
              <a:t>(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 </a:t>
            </a:r>
            <a:r>
              <a:rPr lang="en-US" altLang="en-US" sz="3300" b="1" dirty="0">
                <a:latin typeface="Times New Roman" panose="02020603050405020304" pitchFamily="18" charset="0"/>
                <a:sym typeface="Symbol" pitchFamily="2" charset="2"/>
              </a:rPr>
              <a:t>→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300" b="1" dirty="0" err="1">
                <a:latin typeface="Times New Roman" panose="02020603050405020304" pitchFamily="18" charset="0"/>
              </a:rPr>
              <a:t>xP</a:t>
            </a:r>
            <a:r>
              <a:rPr lang="en-US" altLang="zh-CN" sz="3300" b="1" dirty="0">
                <a:latin typeface="Times New Roman" panose="02020603050405020304" pitchFamily="18" charset="0"/>
              </a:rPr>
              <a:t>(x)</a:t>
            </a:r>
            <a:r>
              <a:rPr lang="zh-CN" altLang="en-US" sz="3300" b="1" dirty="0">
                <a:latin typeface="Times New Roman" panose="02020603050405020304" pitchFamily="18" charset="0"/>
                <a:sym typeface="Symbol" pitchFamily="2" charset="2"/>
              </a:rPr>
              <a:t>）</a:t>
            </a:r>
            <a:r>
              <a:rPr lang="en-US" altLang="zh-CN" sz="3300" b="1" dirty="0">
                <a:latin typeface="Times New Roman" panose="02020603050405020304" pitchFamily="18" charset="0"/>
                <a:sym typeface="Symbol" pitchFamily="2" charset="2"/>
              </a:rPr>
              <a:t>=1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</a:rPr>
              <a:t>因此， </a:t>
            </a:r>
            <a:r>
              <a:rPr lang="en-US" altLang="zh-CN" sz="3300" b="1" dirty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>
                <a:latin typeface="Times New Roman" panose="02020603050405020304" pitchFamily="18" charset="0"/>
              </a:rPr>
              <a:t>是恒真公式。</a:t>
            </a:r>
            <a:endParaRPr lang="en-US" altLang="zh-CN" sz="33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zh-CN" sz="3300" b="1" dirty="0"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9461B8-0CC8-0947-82FA-FAB7E3A4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6D40F-18C8-0340-B0F8-1EF98964F15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>
            <a:extLst>
              <a:ext uri="{FF2B5EF4-FFF2-40B4-BE49-F238E27FC236}">
                <a16:creationId xmlns:a16="http://schemas.microsoft.com/office/drawing/2014/main" id="{87971133-D872-22E0-CFD4-7466641C96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Times New Roman" panose="02020603050405020304" pitchFamily="18" charset="0"/>
              </a:rPr>
              <a:t>§3.2.3 </a:t>
            </a:r>
            <a:r>
              <a:rPr lang="zh-CN" altLang="en-US" b="1">
                <a:latin typeface="Times New Roman" panose="02020603050405020304" pitchFamily="18" charset="0"/>
              </a:rPr>
              <a:t>谓词公式的等价关系和蕴涵关系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AF249C-3290-5766-9B8D-6B7B6F7C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3AEFC-FEE2-974E-9398-C1497A4A3B7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id="{4DD56F85-456E-130B-E93A-DD4A1FB00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1 </a:t>
            </a:r>
            <a:r>
              <a:rPr lang="zh-CN" altLang="en-US" sz="4000" b="1">
                <a:latin typeface="Times New Roman" panose="02020603050405020304" pitchFamily="18" charset="0"/>
              </a:rPr>
              <a:t>公式间的等价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53457C41-BF77-75C7-9388-84EA13F2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02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669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latin typeface="Times New Roman" panose="02020603050405020304" pitchFamily="18" charset="0"/>
              </a:rPr>
              <a:t>3.2.12 </a:t>
            </a:r>
            <a:r>
              <a:rPr lang="zh-CN" altLang="en-US" sz="3200" b="1">
                <a:latin typeface="Times New Roman" panose="02020603050405020304" pitchFamily="18" charset="0"/>
              </a:rPr>
              <a:t>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称为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等价</a:t>
            </a:r>
            <a:r>
              <a:rPr lang="zh-CN" altLang="en-US" sz="3200" b="1">
                <a:latin typeface="Times New Roman" panose="02020603050405020304" pitchFamily="18" charset="0"/>
              </a:rPr>
              <a:t>，记以</a:t>
            </a:r>
            <a:r>
              <a:rPr lang="en-US" altLang="zh-CN" sz="3200" b="1">
                <a:latin typeface="Times New Roman" panose="02020603050405020304" pitchFamily="18" charset="0"/>
              </a:rPr>
              <a:t>G=H</a:t>
            </a:r>
            <a:r>
              <a:rPr lang="zh-CN" altLang="en-US" sz="3200" b="1">
                <a:latin typeface="Times New Roman" panose="02020603050405020304" pitchFamily="18" charset="0"/>
              </a:rPr>
              <a:t>，如 果公式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是恒真的。</a:t>
            </a:r>
          </a:p>
          <a:p>
            <a:pPr marL="0" indent="0" eaLnBrk="1" hangingPunct="1">
              <a:lnSpc>
                <a:spcPct val="120000"/>
              </a:lnSpc>
              <a:tabLst>
                <a:tab pos="669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显然，公式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等价的充要条件是：对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的任意解释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下的真值相同。</a:t>
            </a:r>
          </a:p>
          <a:p>
            <a:pPr marL="0" indent="0" eaLnBrk="1" hangingPunct="1">
              <a:lnSpc>
                <a:spcPct val="120000"/>
              </a:lnSpc>
              <a:tabLst>
                <a:tab pos="669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因为对任意公式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，在解释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下，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就是两个命题，所以命题逻辑中给出的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基本等价式</a:t>
            </a:r>
            <a:r>
              <a:rPr lang="zh-CN" altLang="en-US" sz="3200" b="1">
                <a:latin typeface="Times New Roman" panose="02020603050405020304" pitchFamily="18" charset="0"/>
              </a:rPr>
              <a:t>，在谓词逻辑中仍然成立。</a:t>
            </a:r>
            <a:r>
              <a:rPr lang="zh-CN" altLang="en-US" sz="32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AB2D22-4F3F-CFD0-C95A-653D3AB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860A-8BC6-BF46-B2AA-40738382587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5">
            <a:extLst>
              <a:ext uri="{FF2B5EF4-FFF2-40B4-BE49-F238E27FC236}">
                <a16:creationId xmlns:a16="http://schemas.microsoft.com/office/drawing/2014/main" id="{CAC3C4A7-C59C-5E02-B0DF-AAE13B05C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10600" cy="6553200"/>
          </a:xfrm>
        </p:spPr>
        <p:txBody>
          <a:bodyPr/>
          <a:lstStyle/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900" b="1" dirty="0">
                <a:latin typeface="Times New Roman" panose="02020603050405020304" pitchFamily="18" charset="0"/>
              </a:rPr>
              <a:t> </a:t>
            </a:r>
            <a:r>
              <a:rPr lang="zh-CN" altLang="en-US" sz="2900" b="1" dirty="0">
                <a:latin typeface="Times New Roman" panose="02020603050405020304" pitchFamily="18" charset="0"/>
              </a:rPr>
              <a:t>设</a:t>
            </a:r>
            <a:r>
              <a:rPr lang="en-US" altLang="zh-CN" sz="2900" b="1" dirty="0">
                <a:latin typeface="Times New Roman" panose="02020603050405020304" pitchFamily="18" charset="0"/>
              </a:rPr>
              <a:t>G= 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9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900" b="1" dirty="0">
                <a:latin typeface="Times New Roman" panose="02020603050405020304" pitchFamily="18" charset="0"/>
              </a:rPr>
              <a:t>(x)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900" b="1" dirty="0">
                <a:latin typeface="Times New Roman" panose="02020603050405020304" pitchFamily="18" charset="0"/>
              </a:rPr>
              <a:t>B</a:t>
            </a:r>
            <a:r>
              <a:rPr lang="zh-CN" altLang="en-US" sz="2900" b="1" dirty="0">
                <a:latin typeface="Times New Roman" panose="02020603050405020304" pitchFamily="18" charset="0"/>
              </a:rPr>
              <a:t>，</a:t>
            </a:r>
            <a:r>
              <a:rPr lang="en-US" altLang="zh-CN" sz="2900" b="1" dirty="0">
                <a:latin typeface="Times New Roman" panose="02020603050405020304" pitchFamily="18" charset="0"/>
              </a:rPr>
              <a:t>H= 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9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900" b="1" dirty="0">
                <a:latin typeface="Times New Roman" panose="02020603050405020304" pitchFamily="18" charset="0"/>
              </a:rPr>
              <a:t>B) </a:t>
            </a:r>
            <a:r>
              <a:rPr lang="zh-CN" altLang="en-US" sz="2900" b="1" dirty="0">
                <a:latin typeface="Times New Roman" panose="02020603050405020304" pitchFamily="18" charset="0"/>
              </a:rPr>
              <a:t>，</a:t>
            </a:r>
            <a:endParaRPr lang="en-US" altLang="zh-CN" sz="29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latin typeface="Times New Roman" panose="02020603050405020304" pitchFamily="18" charset="0"/>
              </a:rPr>
              <a:t> 其中</a:t>
            </a:r>
            <a:r>
              <a:rPr lang="en-US" altLang="zh-CN" sz="2900" b="1" dirty="0">
                <a:latin typeface="Times New Roman" panose="02020603050405020304" pitchFamily="18" charset="0"/>
              </a:rPr>
              <a:t>A(x)</a:t>
            </a:r>
            <a:r>
              <a:rPr lang="zh-CN" altLang="en-US" sz="2900" b="1" dirty="0">
                <a:latin typeface="Times New Roman" panose="02020603050405020304" pitchFamily="18" charset="0"/>
              </a:rPr>
              <a:t>，表示含自由变量</a:t>
            </a:r>
            <a:r>
              <a:rPr lang="en-US" altLang="zh-CN" sz="2900" b="1" dirty="0">
                <a:latin typeface="Times New Roman" panose="02020603050405020304" pitchFamily="18" charset="0"/>
              </a:rPr>
              <a:t>x</a:t>
            </a:r>
            <a:r>
              <a:rPr lang="zh-CN" altLang="en-US" sz="2900" b="1" dirty="0">
                <a:latin typeface="Times New Roman" panose="02020603050405020304" pitchFamily="18" charset="0"/>
              </a:rPr>
              <a:t>的公式，</a:t>
            </a:r>
            <a:endParaRPr lang="en-US" altLang="zh-CN" sz="29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latin typeface="Times New Roman" panose="02020603050405020304" pitchFamily="18" charset="0"/>
              </a:rPr>
              <a:t>  </a:t>
            </a:r>
            <a:r>
              <a:rPr lang="en-US" altLang="zh-CN" sz="2900" b="1" dirty="0">
                <a:latin typeface="Times New Roman" panose="02020603050405020304" pitchFamily="18" charset="0"/>
              </a:rPr>
              <a:t>B</a:t>
            </a:r>
            <a:r>
              <a:rPr lang="zh-CN" altLang="en-US" sz="2900" b="1" dirty="0">
                <a:latin typeface="Times New Roman" panose="02020603050405020304" pitchFamily="18" charset="0"/>
              </a:rPr>
              <a:t>表示不含变量</a:t>
            </a:r>
            <a:r>
              <a:rPr lang="en-US" altLang="zh-CN" sz="2900" b="1" dirty="0">
                <a:latin typeface="Times New Roman" panose="02020603050405020304" pitchFamily="18" charset="0"/>
              </a:rPr>
              <a:t>x(</a:t>
            </a:r>
            <a:r>
              <a:rPr lang="zh-CN" altLang="en-US" sz="2900" b="1" dirty="0">
                <a:latin typeface="Times New Roman" panose="02020603050405020304" pitchFamily="18" charset="0"/>
              </a:rPr>
              <a:t>不论是自由的还是约束的</a:t>
            </a:r>
            <a:r>
              <a:rPr lang="en-US" altLang="zh-CN" sz="2900" b="1" dirty="0">
                <a:latin typeface="Times New Roman" panose="02020603050405020304" pitchFamily="18" charset="0"/>
              </a:rPr>
              <a:t>)</a:t>
            </a:r>
            <a:r>
              <a:rPr lang="zh-CN" altLang="en-US" sz="2900" b="1" dirty="0">
                <a:latin typeface="Times New Roman" panose="02020603050405020304" pitchFamily="18" charset="0"/>
              </a:rPr>
              <a:t>的公式。  </a:t>
            </a:r>
            <a:endParaRPr lang="en-US" altLang="zh-CN" sz="29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latin typeface="Times New Roman" panose="02020603050405020304" pitchFamily="18" charset="0"/>
              </a:rPr>
              <a:t>  证明 </a:t>
            </a:r>
            <a:r>
              <a:rPr lang="en-US" altLang="zh-CN" sz="2900" b="1" dirty="0">
                <a:latin typeface="Times New Roman" panose="02020603050405020304" pitchFamily="18" charset="0"/>
              </a:rPr>
              <a:t>G,H</a:t>
            </a:r>
            <a:r>
              <a:rPr lang="zh-CN" altLang="en-US" sz="2900" b="1" dirty="0">
                <a:latin typeface="Times New Roman" panose="02020603050405020304" pitchFamily="18" charset="0"/>
              </a:rPr>
              <a:t>等价。</a:t>
            </a: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latin typeface="Times New Roman" panose="02020603050405020304" pitchFamily="18" charset="0"/>
              </a:rPr>
              <a:t>证明：任取解释</a:t>
            </a:r>
            <a:r>
              <a:rPr lang="en-US" altLang="zh-CN" sz="2900" b="1" dirty="0">
                <a:latin typeface="Times New Roman" panose="02020603050405020304" pitchFamily="18" charset="0"/>
              </a:rPr>
              <a:t>I</a:t>
            </a:r>
            <a:r>
              <a:rPr lang="zh-CN" altLang="en-US" sz="2900" b="1" dirty="0">
                <a:latin typeface="Times New Roman" panose="02020603050405020304" pitchFamily="18" charset="0"/>
              </a:rPr>
              <a:t>，</a:t>
            </a: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(G)=1</a:t>
            </a:r>
            <a:r>
              <a:rPr lang="zh-CN" altLang="en-US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900" b="1" dirty="0">
                <a:latin typeface="Times New Roman" panose="02020603050405020304" pitchFamily="18" charset="0"/>
              </a:rPr>
              <a:t>则</a:t>
            </a:r>
            <a:endParaRPr lang="zh-CN" altLang="en-US" sz="2900" b="1" dirty="0">
              <a:latin typeface="Times New Roman" panose="02020603050405020304" pitchFamily="18" charset="0"/>
              <a:sym typeface="Wingdings 2" pitchFamily="2" charset="2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latin typeface="Times New Roman" panose="02020603050405020304" pitchFamily="18" charset="0"/>
                <a:sym typeface="Wingdings 2" pitchFamily="2" charset="2"/>
              </a:rPr>
              <a:t> </a:t>
            </a:r>
            <a:r>
              <a:rPr lang="zh-CN" altLang="en-US" sz="29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9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(B)=1</a:t>
            </a:r>
            <a:r>
              <a:rPr lang="zh-CN" altLang="en-US" sz="2900" b="1" dirty="0">
                <a:latin typeface="Times New Roman" panose="02020603050405020304" pitchFamily="18" charset="0"/>
              </a:rPr>
              <a:t>，则对于所有的</a:t>
            </a:r>
            <a:r>
              <a:rPr lang="en-US" altLang="zh-CN" sz="2900" b="1" dirty="0">
                <a:latin typeface="Times New Roman" panose="02020603050405020304" pitchFamily="18" charset="0"/>
              </a:rPr>
              <a:t>x</a:t>
            </a:r>
            <a:r>
              <a:rPr lang="zh-CN" altLang="en-US" sz="2900" b="1" dirty="0">
                <a:latin typeface="Times New Roman" panose="02020603050405020304" pitchFamily="18" charset="0"/>
              </a:rPr>
              <a:t>，无论</a:t>
            </a:r>
            <a:r>
              <a:rPr lang="en-US" altLang="zh-CN" sz="2900" b="1" dirty="0">
                <a:latin typeface="Times New Roman" panose="02020603050405020304" pitchFamily="18" charset="0"/>
              </a:rPr>
              <a:t>A(x)</a:t>
            </a:r>
            <a:r>
              <a:rPr lang="zh-CN" altLang="en-US" sz="2900" b="1" dirty="0">
                <a:latin typeface="Times New Roman" panose="02020603050405020304" pitchFamily="18" charset="0"/>
              </a:rPr>
              <a:t>取何真值，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900" b="1" dirty="0">
                <a:latin typeface="Times New Roman" panose="02020603050405020304" pitchFamily="18" charset="0"/>
              </a:rPr>
              <a:t>(A(x)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900" b="1" dirty="0">
                <a:latin typeface="Times New Roman" panose="02020603050405020304" pitchFamily="18" charset="0"/>
              </a:rPr>
              <a:t>B)=1</a:t>
            </a:r>
            <a:r>
              <a:rPr lang="zh-CN" altLang="en-US" sz="2900" b="1" dirty="0">
                <a:latin typeface="Times New Roman" panose="02020603050405020304" pitchFamily="18" charset="0"/>
              </a:rPr>
              <a:t>，</a:t>
            </a:r>
            <a:r>
              <a:rPr lang="en-US" altLang="zh-CN" sz="2900" b="1" dirty="0">
                <a:latin typeface="Times New Roman" panose="02020603050405020304" pitchFamily="18" charset="0"/>
              </a:rPr>
              <a:t> 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</a:rPr>
              <a:t>(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9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900" b="1" dirty="0">
                <a:latin typeface="Times New Roman" panose="02020603050405020304" pitchFamily="18" charset="0"/>
              </a:rPr>
              <a:t>B))=1</a:t>
            </a:r>
            <a:r>
              <a:rPr lang="zh-CN" altLang="en-US" sz="2900" b="1" dirty="0">
                <a:latin typeface="Times New Roman" panose="02020603050405020304" pitchFamily="18" charset="0"/>
              </a:rPr>
              <a:t>，即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(H)=1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900" b="1" dirty="0">
                <a:latin typeface="Times New Roman" panose="02020603050405020304" pitchFamily="18" charset="0"/>
                <a:sym typeface="Wingdings 2" pitchFamily="2" charset="2"/>
              </a:rPr>
              <a:t></a:t>
            </a:r>
            <a:r>
              <a:rPr lang="zh-CN" altLang="en-US" sz="2900" b="1" dirty="0">
                <a:solidFill>
                  <a:srgbClr val="FFC000"/>
                </a:solidFill>
                <a:latin typeface="Times New Roman" panose="02020603050405020304" pitchFamily="18" charset="0"/>
                <a:sym typeface="Wingdings 2" pitchFamily="2" charset="2"/>
              </a:rPr>
              <a:t>若</a:t>
            </a:r>
            <a:r>
              <a:rPr lang="en-US" altLang="zh-CN" sz="29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9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9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sz="29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(x))=0</a:t>
            </a:r>
            <a:r>
              <a:rPr lang="zh-CN" altLang="en-US" sz="2900" b="1" dirty="0">
                <a:latin typeface="Times New Roman" panose="02020603050405020304" pitchFamily="18" charset="0"/>
              </a:rPr>
              <a:t>，即对于所有的</a:t>
            </a:r>
            <a:r>
              <a:rPr lang="en-US" altLang="zh-CN" sz="2900" b="1" dirty="0">
                <a:latin typeface="Times New Roman" panose="02020603050405020304" pitchFamily="18" charset="0"/>
              </a:rPr>
              <a:t>x</a:t>
            </a:r>
            <a:r>
              <a:rPr lang="zh-CN" altLang="en-US" sz="2900" b="1" dirty="0">
                <a:latin typeface="Times New Roman" panose="02020603050405020304" pitchFamily="18" charset="0"/>
              </a:rPr>
              <a:t>， </a:t>
            </a:r>
            <a:r>
              <a:rPr lang="en-US" altLang="zh-CN" sz="2900" b="1" dirty="0"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</a:rPr>
              <a:t>(A(x))=0</a:t>
            </a:r>
            <a:r>
              <a:rPr lang="zh-CN" altLang="en-US" sz="2900" b="1" dirty="0">
                <a:latin typeface="Times New Roman" panose="02020603050405020304" pitchFamily="18" charset="0"/>
              </a:rPr>
              <a:t>，所以，对于所有的</a:t>
            </a:r>
            <a:r>
              <a:rPr lang="en-US" altLang="zh-CN" sz="2900" b="1" dirty="0">
                <a:latin typeface="Times New Roman" panose="02020603050405020304" pitchFamily="18" charset="0"/>
              </a:rPr>
              <a:t>x</a:t>
            </a:r>
            <a:r>
              <a:rPr lang="zh-CN" altLang="en-US" sz="2900" b="1" dirty="0">
                <a:latin typeface="Times New Roman" panose="02020603050405020304" pitchFamily="18" charset="0"/>
              </a:rPr>
              <a:t>，</a:t>
            </a:r>
            <a:r>
              <a:rPr lang="en-US" altLang="zh-CN" sz="2900" b="1" dirty="0"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</a:rPr>
              <a:t>(A(x)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900" b="1" dirty="0">
                <a:latin typeface="Times New Roman" panose="02020603050405020304" pitchFamily="18" charset="0"/>
              </a:rPr>
              <a:t>B)=1</a:t>
            </a:r>
            <a:r>
              <a:rPr lang="zh-CN" altLang="en-US" sz="2900" b="1" dirty="0">
                <a:latin typeface="Times New Roman" panose="02020603050405020304" pitchFamily="18" charset="0"/>
              </a:rPr>
              <a:t>，即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</a:rPr>
              <a:t>(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9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29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900" b="1" dirty="0">
                <a:latin typeface="Times New Roman" panose="02020603050405020304" pitchFamily="18" charset="0"/>
              </a:rPr>
              <a:t>B)</a:t>
            </a:r>
            <a:r>
              <a:rPr lang="zh-CN" altLang="en-US" sz="2900" b="1" dirty="0">
                <a:latin typeface="Times New Roman" panose="02020603050405020304" pitchFamily="18" charset="0"/>
              </a:rPr>
              <a:t>）</a:t>
            </a:r>
            <a:r>
              <a:rPr lang="en-US" altLang="zh-CN" sz="2900" b="1" dirty="0">
                <a:latin typeface="Times New Roman" panose="02020603050405020304" pitchFamily="18" charset="0"/>
              </a:rPr>
              <a:t>=1</a:t>
            </a:r>
            <a:r>
              <a:rPr lang="zh-CN" altLang="en-US" sz="2900" b="1" dirty="0">
                <a:latin typeface="Times New Roman" panose="02020603050405020304" pitchFamily="18" charset="0"/>
              </a:rPr>
              <a:t>，亦即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9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(H)=1</a:t>
            </a:r>
            <a:r>
              <a:rPr lang="zh-CN" altLang="en-US" sz="29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45D44F-9B4E-7063-A071-3C21D6D4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6029A-5C7A-5B47-AA28-605ADFBFC2B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6271-30B3-1D21-7E08-4BC3A6D7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92138"/>
            <a:ext cx="8839200" cy="5673725"/>
          </a:xfrm>
        </p:spPr>
        <p:txBody>
          <a:bodyPr/>
          <a:lstStyle/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G=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H=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B) 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其中</a:t>
            </a:r>
            <a:r>
              <a:rPr lang="en-US" altLang="zh-CN" sz="3200" b="1" dirty="0">
                <a:latin typeface="Times New Roman" panose="02020603050405020304" pitchFamily="18" charset="0"/>
              </a:rPr>
              <a:t>A(x)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，表示含自由变量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的公式，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表示不含变量</a:t>
            </a:r>
            <a:r>
              <a:rPr lang="en-US" altLang="zh-CN" sz="3200" b="1" dirty="0">
                <a:latin typeface="Times New Roman" panose="02020603050405020304" pitchFamily="18" charset="0"/>
              </a:rPr>
              <a:t>x(</a:t>
            </a:r>
            <a:r>
              <a:rPr lang="zh-CN" altLang="en-US" sz="3200" b="1" dirty="0">
                <a:latin typeface="Times New Roman" panose="02020603050405020304" pitchFamily="18" charset="0"/>
              </a:rPr>
              <a:t>不论是自由的还是约束的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的公式。 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证明 </a:t>
            </a:r>
            <a:r>
              <a:rPr lang="en-US" altLang="zh-CN" sz="3200" b="1" dirty="0">
                <a:latin typeface="Times New Roman" panose="02020603050405020304" pitchFamily="18" charset="0"/>
              </a:rPr>
              <a:t>G,H</a:t>
            </a:r>
            <a:r>
              <a:rPr lang="zh-CN" altLang="en-US" sz="3200" b="1" dirty="0">
                <a:latin typeface="Times New Roman" panose="02020603050405020304" pitchFamily="18" charset="0"/>
              </a:rPr>
              <a:t>等价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95250" indent="-9525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Wingdings" pitchFamily="2" charset="2"/>
              </a:rPr>
              <a:t>(2)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(G)=0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000" b="1" dirty="0">
                <a:latin typeface="Times New Roman" panose="02020603050405020304" pitchFamily="18" charset="0"/>
              </a:rPr>
              <a:t>则必有</a:t>
            </a:r>
            <a:r>
              <a:rPr lang="en-US" altLang="zh-CN" sz="3000" b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(x))=1</a:t>
            </a:r>
            <a:r>
              <a:rPr lang="zh-CN" altLang="en-US" sz="3000" b="1" dirty="0">
                <a:latin typeface="Times New Roman" panose="02020603050405020304" pitchFamily="18" charset="0"/>
              </a:rPr>
              <a:t>，且</a:t>
            </a:r>
            <a:r>
              <a:rPr lang="en-US" altLang="zh-CN" sz="3000" b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(B)=0</a:t>
            </a:r>
            <a:r>
              <a:rPr lang="zh-CN" altLang="en-US" sz="3000" b="1" dirty="0">
                <a:latin typeface="Times New Roman" panose="02020603050405020304" pitchFamily="18" charset="0"/>
              </a:rPr>
              <a:t>，于是存在</a:t>
            </a:r>
            <a:r>
              <a:rPr lang="en-US" altLang="zh-CN" sz="3000" b="1" dirty="0">
                <a:latin typeface="Times New Roman" panose="02020603050405020304" pitchFamily="18" charset="0"/>
              </a:rPr>
              <a:t>x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， 使得</a:t>
            </a:r>
            <a:r>
              <a:rPr lang="en-US" altLang="zh-CN" sz="3000" b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 )=1</a:t>
            </a:r>
            <a:r>
              <a:rPr lang="zh-CN" altLang="en-US" sz="3000" b="1" dirty="0">
                <a:latin typeface="Times New Roman" panose="02020603050405020304" pitchFamily="18" charset="0"/>
              </a:rPr>
              <a:t>，即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 dirty="0">
                <a:latin typeface="Times New Roman" panose="02020603050405020304" pitchFamily="18" charset="0"/>
              </a:rPr>
              <a:t>B))=0</a:t>
            </a:r>
            <a:r>
              <a:rPr lang="zh-CN" altLang="en-US" sz="3000" b="1" dirty="0">
                <a:latin typeface="Times New Roman" panose="02020603050405020304" pitchFamily="18" charset="0"/>
              </a:rPr>
              <a:t>，从而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 dirty="0">
                <a:latin typeface="Times New Roman" panose="02020603050405020304" pitchFamily="18" charset="0"/>
              </a:rPr>
              <a:t>B))=0</a:t>
            </a:r>
            <a:r>
              <a:rPr lang="zh-CN" altLang="en-US" sz="3000" b="1" dirty="0">
                <a:latin typeface="Times New Roman" panose="02020603050405020304" pitchFamily="18" charset="0"/>
              </a:rPr>
              <a:t>，亦即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(H)=0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因此，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 dirty="0">
                <a:latin typeface="Times New Roman" panose="02020603050405020304" pitchFamily="18" charset="0"/>
              </a:rPr>
              <a:t>B)=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 dirty="0">
                <a:latin typeface="Times New Roman" panose="02020603050405020304" pitchFamily="18" charset="0"/>
              </a:rPr>
              <a:t>B)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</a:p>
          <a:p>
            <a:pPr>
              <a:defRPr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7A1AE8-A829-695D-986F-70F1D775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27C31-F24A-7C48-A74E-D748B2CBDCB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9" name="Rectangle 5">
            <a:extLst>
              <a:ext uri="{FF2B5EF4-FFF2-40B4-BE49-F238E27FC236}">
                <a16:creationId xmlns:a16="http://schemas.microsoft.com/office/drawing/2014/main" id="{06E2DB8F-A33B-7EAE-F267-99F65EB7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1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1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100" b="1" dirty="0">
                <a:latin typeface="Times New Roman" panose="02020603050405020304" pitchFamily="18" charset="0"/>
              </a:rPr>
              <a:t> </a:t>
            </a:r>
            <a:r>
              <a:rPr lang="zh-CN" altLang="en-US" sz="3100" b="1" dirty="0">
                <a:latin typeface="Times New Roman" panose="02020603050405020304" pitchFamily="18" charset="0"/>
              </a:rPr>
              <a:t>设</a:t>
            </a:r>
            <a:r>
              <a:rPr lang="en-US" altLang="zh-CN" sz="3100" b="1" dirty="0">
                <a:latin typeface="Times New Roman" panose="02020603050405020304" pitchFamily="18" charset="0"/>
              </a:rPr>
              <a:t>G= </a:t>
            </a:r>
            <a:r>
              <a:rPr lang="en-US" altLang="zh-CN" sz="31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1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1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100" b="1" dirty="0">
                <a:latin typeface="Times New Roman" panose="02020603050405020304" pitchFamily="18" charset="0"/>
              </a:rPr>
              <a:t>B(x))</a:t>
            </a:r>
            <a:r>
              <a:rPr lang="zh-CN" altLang="en-US" sz="31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1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3100" b="1" dirty="0">
                <a:latin typeface="Times New Roman" panose="02020603050405020304" pitchFamily="18" charset="0"/>
              </a:rPr>
              <a:t>H= </a:t>
            </a:r>
            <a:r>
              <a:rPr lang="en-US" altLang="zh-CN" sz="31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100" b="1" dirty="0">
                <a:latin typeface="Times New Roman" panose="02020603050405020304" pitchFamily="18" charset="0"/>
              </a:rPr>
              <a:t>x A(x)</a:t>
            </a:r>
            <a:r>
              <a:rPr lang="en-US" altLang="zh-CN" sz="3100" b="1" dirty="0">
                <a:latin typeface="Times New Roman" panose="02020603050405020304" pitchFamily="18" charset="0"/>
                <a:sym typeface="Symbol" pitchFamily="2" charset="2"/>
              </a:rPr>
              <a:t> </a:t>
            </a:r>
            <a:r>
              <a:rPr lang="en-US" altLang="zh-CN" sz="3100" b="1" dirty="0">
                <a:latin typeface="Times New Roman" panose="02020603050405020304" pitchFamily="18" charset="0"/>
              </a:rPr>
              <a:t>x B(x)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100" b="1" dirty="0">
                <a:latin typeface="Times New Roman" panose="02020603050405020304" pitchFamily="18" charset="0"/>
              </a:rPr>
              <a:t>       G</a:t>
            </a:r>
            <a:r>
              <a:rPr lang="zh-CN" altLang="en-US" sz="3100" b="1" dirty="0">
                <a:latin typeface="Times New Roman" panose="02020603050405020304" pitchFamily="18" charset="0"/>
              </a:rPr>
              <a:t>，</a:t>
            </a:r>
            <a:r>
              <a:rPr lang="en-US" altLang="zh-CN" sz="3100" b="1" dirty="0">
                <a:latin typeface="Times New Roman" panose="02020603050405020304" pitchFamily="18" charset="0"/>
              </a:rPr>
              <a:t>H</a:t>
            </a:r>
            <a:r>
              <a:rPr lang="zh-CN" altLang="en-US" sz="3100" b="1" dirty="0">
                <a:latin typeface="Times New Roman" panose="02020603050405020304" pitchFamily="18" charset="0"/>
              </a:rPr>
              <a:t>不等价。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100" b="1" dirty="0">
                <a:latin typeface="Times New Roman" panose="02020603050405020304" pitchFamily="18" charset="0"/>
              </a:rPr>
              <a:t>举反例：简单扼要、击中要害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100" b="1" dirty="0">
                <a:latin typeface="Times New Roman" panose="02020603050405020304" pitchFamily="18" charset="0"/>
              </a:rPr>
              <a:t>I: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300" b="1" dirty="0">
                <a:latin typeface="Times New Roman" panose="02020603050405020304" pitchFamily="18" charset="0"/>
              </a:rPr>
              <a:t>        D={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3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300" b="1" dirty="0">
                <a:latin typeface="Times New Roman" panose="02020603050405020304" pitchFamily="18" charset="0"/>
              </a:rPr>
              <a:t> </a:t>
            </a:r>
            <a:r>
              <a:rPr lang="en-US" altLang="zh-CN" sz="3000" b="1" u="sng" dirty="0">
                <a:latin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A(2)   A(3)   B(2)   B(3) </a:t>
            </a: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A(2)   A(3)   B(2)   B(3) </a:t>
            </a:r>
            <a:r>
              <a:rPr lang="en-US" altLang="zh-CN" sz="3000" b="1" dirty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 1        0       0      </a:t>
            </a:r>
            <a:r>
              <a:rPr lang="zh-CN" altLang="en-US" sz="3000" b="1" dirty="0">
                <a:latin typeface="Times New Roman" panose="02020603050405020304" pitchFamily="18" charset="0"/>
              </a:rPr>
              <a:t>任意</a:t>
            </a:r>
            <a:r>
              <a:rPr lang="en-US" altLang="zh-CN" sz="3000" b="1" dirty="0">
                <a:latin typeface="Times New Roman" panose="02020603050405020304" pitchFamily="18" charset="0"/>
              </a:rPr>
              <a:t>   </a:t>
            </a:r>
            <a:r>
              <a:rPr lang="zh-CN" altLang="en-US" sz="3000" b="1" dirty="0">
                <a:latin typeface="Times New Roman" panose="02020603050405020304" pitchFamily="18" charset="0"/>
              </a:rPr>
              <a:t>；</a:t>
            </a:r>
            <a:r>
              <a:rPr lang="en-US" altLang="zh-CN" sz="3000" b="1" dirty="0">
                <a:latin typeface="Times New Roman" panose="02020603050405020304" pitchFamily="18" charset="0"/>
              </a:rPr>
              <a:t>      0       1       </a:t>
            </a:r>
            <a:r>
              <a:rPr lang="zh-CN" altLang="en-US" sz="3000" b="1" dirty="0">
                <a:latin typeface="Times New Roman" panose="02020603050405020304" pitchFamily="18" charset="0"/>
              </a:rPr>
              <a:t>任意   </a:t>
            </a:r>
            <a:r>
              <a:rPr lang="en-US" altLang="zh-CN" sz="3000" b="1" dirty="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(G)=0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300" b="1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3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(H)=1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858B3C-30E3-2575-B6F6-F4483C3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AFA74-7D05-B84C-876A-B8DF060B0E6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6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6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6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>
            <a:extLst>
              <a:ext uri="{FF2B5EF4-FFF2-40B4-BE49-F238E27FC236}">
                <a16:creationId xmlns:a16="http://schemas.microsoft.com/office/drawing/2014/main" id="{EC5AD789-D6A7-8704-7723-E6BB3EC11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/>
              <a:t>为了表示出这三个命题的内在关系，需要引进谓词的概念。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/>
              <a:t>例如，在前面的例子“张三是人”中的“是人”是谓语，称为</a:t>
            </a:r>
            <a:r>
              <a:rPr lang="zh-CN" altLang="en-US" sz="3200" b="1">
                <a:solidFill>
                  <a:srgbClr val="FFCC00"/>
                </a:solidFill>
              </a:rPr>
              <a:t>谓词</a:t>
            </a:r>
            <a:r>
              <a:rPr lang="zh-CN" altLang="en-US" sz="3200" b="1"/>
              <a:t>，“张三”是主语，称为</a:t>
            </a:r>
            <a:r>
              <a:rPr lang="zh-CN" altLang="en-US" sz="3200" b="1">
                <a:solidFill>
                  <a:srgbClr val="FFCC00"/>
                </a:solidFill>
              </a:rPr>
              <a:t>个体</a:t>
            </a:r>
            <a:r>
              <a:rPr lang="zh-CN" altLang="en-US" sz="3200" b="1"/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FC4432-17A0-6E00-F823-D6475A9F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B7E3E-534D-534C-90FF-47A067B63AE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C20377B1-4407-A9B2-C178-6641ED00A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3.2.13</a:t>
            </a: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latin typeface="Times New Roman" panose="02020603050405020304" pitchFamily="18" charset="0"/>
              </a:rPr>
              <a:t>设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是公式，称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蕴涵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，或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是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的逻辑结果，如果公式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是恒真的，并记以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显然，对任意两个公式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蕴涵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的充要条件是：对任意解释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，若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必满足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同样，命题逻辑中的基本蕴涵式仍成立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5EE26DA-9F71-C469-7BC7-8C86F392B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2  </a:t>
            </a:r>
            <a:r>
              <a:rPr lang="zh-CN" altLang="en-US" sz="4000" b="1">
                <a:latin typeface="Times New Roman" panose="02020603050405020304" pitchFamily="18" charset="0"/>
              </a:rPr>
              <a:t>公式间的蕴涵</a:t>
            </a:r>
            <a:r>
              <a:rPr lang="zh-CN" altLang="en-US" sz="40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E8AC87-00DA-08C2-73DC-7516B42F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033D8-17DA-534E-8D77-D334AA01E071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>
            <a:extLst>
              <a:ext uri="{FF2B5EF4-FFF2-40B4-BE49-F238E27FC236}">
                <a16:creationId xmlns:a16="http://schemas.microsoft.com/office/drawing/2014/main" id="{10CAF066-8E27-CC1C-6638-E7C269F2B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G=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B(x))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H=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 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 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 B(x)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证明： 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证明：设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是满足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的任意一个解释。</a:t>
            </a: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 A(x))=0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 )=1;</a:t>
            </a:r>
          </a:p>
          <a:p>
            <a:pPr eaLnBrk="1" hangingPunct="1">
              <a:lnSpc>
                <a:spcPct val="90000"/>
              </a:lnSpc>
              <a:buClr>
                <a:srgbClr val="FFC000"/>
              </a:buClr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 A(x))=1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则在</a:t>
            </a:r>
            <a:r>
              <a:rPr lang="en-US" altLang="zh-CN" sz="3200" b="1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下对任意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，有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(A(x))=1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又由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B(x)))=1</a:t>
            </a:r>
            <a:r>
              <a:rPr lang="zh-CN" altLang="en-US" sz="3200" b="1" dirty="0">
                <a:latin typeface="Times New Roman" panose="02020603050405020304" pitchFamily="18" charset="0"/>
              </a:rPr>
              <a:t>知，对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任意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(A(x)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B(x)) =1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，故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(B(x))=1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即，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x(B(x)))=1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因此，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 )=1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4EEEC8-DD4C-A151-F75B-C17D6C7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E377B-DBDD-2546-8F64-76BAAE89B8F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231669AD-FD1D-11CB-9AAD-4C060B1D9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305800" cy="6248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tabLst>
                <a:tab pos="669925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令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3200" b="1">
                <a:latin typeface="Times New Roman" panose="02020603050405020304" pitchFamily="18" charset="0"/>
              </a:rPr>
              <a:t>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M(x))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</a:rPr>
              <a:t>=H(a)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         </a:t>
            </a:r>
            <a:r>
              <a:rPr lang="en-US" altLang="zh-CN" sz="3200" b="1">
                <a:latin typeface="Times New Roman" panose="02020603050405020304" pitchFamily="18" charset="0"/>
              </a:rPr>
              <a:t>H=M(a)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证明：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是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的逻辑结果。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证明：设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是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H</a:t>
            </a:r>
            <a:r>
              <a:rPr lang="zh-CN" altLang="en-US" sz="3200" b="1">
                <a:latin typeface="Times New Roman" panose="02020603050405020304" pitchFamily="18" charset="0"/>
              </a:rPr>
              <a:t>的一个解释，且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，即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			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>
                <a:latin typeface="Times New Roman" panose="02020603050405020304" pitchFamily="18" charset="0"/>
              </a:rPr>
              <a:t>H(a)</a:t>
            </a:r>
            <a:br>
              <a:rPr lang="en-US" altLang="zh-CN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则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应该满足</a:t>
            </a:r>
            <a:r>
              <a:rPr lang="en-US" altLang="zh-CN" sz="3200" b="1">
                <a:latin typeface="Times New Roman" panose="02020603050405020304" pitchFamily="18" charset="0"/>
              </a:rPr>
              <a:t>M(a)</a:t>
            </a:r>
            <a:r>
              <a:rPr lang="zh-CN" altLang="en-US" sz="3200" b="1">
                <a:latin typeface="Times New Roman" panose="02020603050405020304" pitchFamily="18" charset="0"/>
              </a:rPr>
              <a:t>。否则，令</a:t>
            </a:r>
            <a:r>
              <a:rPr lang="en-US" altLang="zh-CN" sz="3200" b="1">
                <a:latin typeface="Times New Roman" panose="02020603050405020304" pitchFamily="18" charset="0"/>
              </a:rPr>
              <a:t>M(a)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下为假，而</a:t>
            </a:r>
            <a:r>
              <a:rPr lang="en-US" altLang="zh-CN" sz="3200" b="1">
                <a:latin typeface="Times New Roman" panose="02020603050405020304" pitchFamily="18" charset="0"/>
              </a:rPr>
              <a:t>H(a)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下为真，于是</a:t>
            </a:r>
            <a:r>
              <a:rPr lang="en-US" altLang="zh-CN" sz="3200" b="1">
                <a:latin typeface="Times New Roman" panose="02020603050405020304" pitchFamily="18" charset="0"/>
              </a:rPr>
              <a:t>H(a)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M(a)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下为假，故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(H(x)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M(x))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下为假，矛盾。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故</a:t>
            </a:r>
            <a:r>
              <a:rPr lang="en-US" altLang="zh-CN" sz="3200" b="1">
                <a:latin typeface="Times New Roman" panose="02020603050405020304" pitchFamily="18" charset="0"/>
              </a:rPr>
              <a:t>M(a)</a:t>
            </a:r>
            <a:r>
              <a:rPr lang="zh-CN" altLang="en-US" sz="3200" b="1"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下为真命题。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C26A-6F74-A224-393B-71A0A67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063C4-ED1A-AE46-97B4-C76F6021E7F6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76118539-F8E6-C06F-6F1A-26EF5FB95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/>
              <a:t>谓词公式蕴涵的证明方法</a:t>
            </a:r>
            <a:r>
              <a:rPr lang="zh-CN" altLang="en-US" sz="4000"/>
              <a:t> 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0BF666E5-DBB4-6B55-C240-C9AB25D1B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证明谓词公式间的等价和蕴涵一般很少用到真值表法。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对于谓词公式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，一般有如下证明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的方法：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方法一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是恒真公式。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方法二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由基本等价式和基本蕴涵式推导出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常用的基本蕴涵式有：</a:t>
            </a:r>
            <a:endParaRPr lang="zh-CN" altLang="en-US" sz="2800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8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B(x))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</a:t>
            </a:r>
            <a:r>
              <a:rPr lang="en-US" altLang="zh-CN" sz="2800" b="1" dirty="0">
                <a:latin typeface="Times New Roman" panose="02020603050405020304" pitchFamily="18" charset="0"/>
              </a:rPr>
              <a:t>x(B(x))          (a)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</a:rPr>
              <a:t>(x))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28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B(x))         (b)</a:t>
            </a:r>
            <a:endParaRPr lang="en-US" altLang="zh-CN" sz="2800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B(x))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x B(x)      (c)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方法三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任取解释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，若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，往证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方法四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EDDFF4-224A-8531-F066-9D75469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8E41C-0ADE-1742-9DC1-CF75F7056F6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>
            <a:extLst>
              <a:ext uri="{FF2B5EF4-FFF2-40B4-BE49-F238E27FC236}">
                <a16:creationId xmlns:a16="http://schemas.microsoft.com/office/drawing/2014/main" id="{ED5BF436-C79E-D1EB-38D2-50F9DE089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705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</a:rPr>
              <a:t>证明下列蕴涵式，其中</a:t>
            </a:r>
            <a:r>
              <a:rPr lang="en-US" altLang="zh-CN" sz="3000" b="1" dirty="0">
                <a:latin typeface="Times New Roman" panose="02020603050405020304" pitchFamily="18" charset="0"/>
              </a:rPr>
              <a:t>A(x)</a:t>
            </a:r>
            <a:r>
              <a:rPr lang="zh-CN" altLang="en-US" sz="3000" b="1" dirty="0">
                <a:latin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</a:rPr>
              <a:t>B(x)</a:t>
            </a:r>
            <a:r>
              <a:rPr lang="zh-CN" altLang="en-US" sz="3000" b="1" dirty="0">
                <a:latin typeface="Times New Roman" panose="02020603050405020304" pitchFamily="18" charset="0"/>
              </a:rPr>
              <a:t>表示含自由变量</a:t>
            </a:r>
            <a:r>
              <a:rPr lang="en-US" altLang="zh-CN" sz="3000" b="1" dirty="0">
                <a:latin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的公式。（使用方法一）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（</a:t>
            </a:r>
            <a:r>
              <a:rPr lang="en-US" altLang="zh-CN" sz="3000" b="1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）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B(y))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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证明：往证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B(y))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是恒真公式。</a:t>
            </a:r>
            <a:endParaRPr lang="zh-CN" altLang="en-US" sz="3000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           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B(y))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=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>
                <a:latin typeface="Times New Roman" panose="02020603050405020304" pitchFamily="18" charset="0"/>
              </a:rPr>
              <a:t>y B(y)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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（下一节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hlinkClick r:id="rId2" action="ppaction://hlinksldjump"/>
              </a:rPr>
              <a:t>引理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hlinkClick r:id="rId2" action="ppaction://hlinksldjump"/>
              </a:rPr>
              <a:t>3.2.1</a:t>
            </a:r>
            <a:r>
              <a:rPr lang="zh-CN" altLang="en-US" sz="3000" b="1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3000" b="1" dirty="0">
                <a:latin typeface="Times New Roman" panose="02020603050405020304" pitchFamily="18" charset="0"/>
              </a:rPr>
              <a:t>=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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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yB</a:t>
            </a:r>
            <a:r>
              <a:rPr lang="en-US" altLang="zh-CN" sz="3000" b="1" dirty="0">
                <a:latin typeface="Times New Roman" panose="02020603050405020304" pitchFamily="18" charset="0"/>
              </a:rPr>
              <a:t>(y)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=(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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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yB</a:t>
            </a:r>
            <a:r>
              <a:rPr lang="en-US" altLang="zh-CN" sz="3000" b="1" dirty="0">
                <a:latin typeface="Times New Roman" panose="02020603050405020304" pitchFamily="18" charset="0"/>
              </a:rPr>
              <a:t>(y)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=1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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yB</a:t>
            </a:r>
            <a:r>
              <a:rPr lang="en-US" altLang="zh-CN" sz="3000" b="1" dirty="0">
                <a:latin typeface="Times New Roman" panose="02020603050405020304" pitchFamily="18" charset="0"/>
              </a:rPr>
              <a:t>(y)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</a:rPr>
              <a:t>        =1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因此，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000" b="1" dirty="0">
                <a:latin typeface="Times New Roman" panose="02020603050405020304" pitchFamily="18" charset="0"/>
              </a:rPr>
              <a:t>(A(x)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B(y))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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65D3D5-3FB3-25D2-7C73-D80AC13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06BAA-F03D-664F-8839-FFFA3A30F0C1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>
            <a:extLst>
              <a:ext uri="{FF2B5EF4-FFF2-40B4-BE49-F238E27FC236}">
                <a16:creationId xmlns:a16="http://schemas.microsoft.com/office/drawing/2014/main" id="{466501D3-3EFB-DF1C-F305-C8FF4A14B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534400" cy="6096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B(x))</a:t>
            </a:r>
            <a:r>
              <a:rPr lang="zh-CN" altLang="en-US" sz="3200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使用方法二。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  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  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A(x))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 </a:t>
            </a:r>
            <a:r>
              <a:rPr lang="zh-CN" altLang="en-US" sz="3200" b="1" dirty="0">
                <a:latin typeface="Times New Roman" panose="02020603050405020304" pitchFamily="18" charset="0"/>
              </a:rPr>
              <a:t>（下一节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hlinkClick r:id="rId2" action="ppaction://hlinksldjump"/>
              </a:rPr>
              <a:t>引理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hlinkClick r:id="rId2" action="ppaction://hlinksldjump"/>
              </a:rPr>
              <a:t>3.2.1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由基本蕴涵式（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）知，</a:t>
            </a:r>
            <a:endParaRPr lang="zh-CN" altLang="en-US" sz="3200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x(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A(x))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x(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A(x)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B(x))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而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 B(x))=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x(A(x)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B(x))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因此，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xB</a:t>
            </a:r>
            <a:r>
              <a:rPr lang="en-US" altLang="zh-CN" sz="3200" b="1" dirty="0">
                <a:latin typeface="Times New Roman" panose="02020603050405020304" pitchFamily="18" charset="0"/>
              </a:rPr>
              <a:t>(x))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B(x))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Note: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C7472B-0484-A848-FE0C-E287D451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CC4B0-39B5-0C49-B0C8-2F27AFA75B9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AF4D-C196-560A-B5BB-EF8C627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172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000" b="1">
                <a:solidFill>
                  <a:srgbClr val="FFFF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xA(x)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xB(x))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x(A(x)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B(x))</a:t>
            </a:r>
            <a:r>
              <a:rPr lang="zh-CN" altLang="en-US" sz="3000" b="1">
                <a:solidFill>
                  <a:srgbClr val="FFFFFF"/>
                </a:solidFill>
                <a:latin typeface="Times New Roman" panose="02020603050405020304" pitchFamily="18" charset="0"/>
              </a:rPr>
              <a:t>；使用方法三。</a:t>
            </a:r>
            <a:endParaRPr lang="en-US" altLang="zh-CN" sz="3000" b="1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zh-CN" altLang="en-US" sz="3000" b="1">
                <a:solidFill>
                  <a:srgbClr val="FFFFFF"/>
                </a:solidFill>
                <a:latin typeface="Times New Roman" panose="02020603050405020304" pitchFamily="18" charset="0"/>
              </a:rPr>
              <a:t>证明：任取解释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solidFill>
                  <a:srgbClr val="FFFFFF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xA(x)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000" b="1">
                <a:solidFill>
                  <a:srgbClr val="FFFFFF"/>
                </a:solidFill>
                <a:latin typeface="Times New Roman" panose="02020603050405020304" pitchFamily="18" charset="0"/>
              </a:rPr>
              <a:t>xB(x)</a:t>
            </a:r>
            <a:r>
              <a:rPr lang="zh-CN" altLang="en-US" sz="3000" b="1">
                <a:solidFill>
                  <a:srgbClr val="FFFFFF"/>
                </a:solidFill>
                <a:latin typeface="Times New Roman" panose="02020603050405020304" pitchFamily="18" charset="0"/>
              </a:rPr>
              <a:t>，则</a:t>
            </a:r>
            <a:endParaRPr lang="en-US" altLang="zh-CN" sz="3000" b="1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2800" b="1">
                <a:latin typeface="Times New Roman" panose="02020603050405020304" pitchFamily="18" charset="0"/>
              </a:rPr>
              <a:t>xA(x))=0 </a:t>
            </a:r>
            <a:r>
              <a:rPr lang="zh-CN" altLang="en-US" sz="2800" b="1">
                <a:latin typeface="Times New Roman" panose="02020603050405020304" pitchFamily="18" charset="0"/>
              </a:rPr>
              <a:t>或者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>
                <a:latin typeface="Times New Roman" panose="02020603050405020304" pitchFamily="18" charset="0"/>
              </a:rPr>
              <a:t>xB(x))=1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latin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xA(x))=0 </a:t>
            </a:r>
            <a:r>
              <a:rPr lang="zh-CN" altLang="en-US" sz="3200" b="1">
                <a:latin typeface="Times New Roman" panose="02020603050405020304" pitchFamily="18" charset="0"/>
              </a:rPr>
              <a:t>，对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中任意元素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(A(x))=0  ,</a:t>
            </a:r>
            <a:r>
              <a:rPr lang="en-US" altLang="zh-CN" sz="3200" b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 </a:t>
            </a:r>
            <a:r>
              <a:rPr lang="en-US" altLang="zh-CN" sz="3000" b="1">
                <a:latin typeface="Times New Roman" panose="02020603050405020304" pitchFamily="18" charset="0"/>
              </a:rPr>
              <a:t>(A(x)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</a:rPr>
              <a:t>B(x))=1 ,</a:t>
            </a:r>
            <a:r>
              <a:rPr lang="zh-CN" altLang="en-US" sz="3000" b="1">
                <a:latin typeface="Times New Roman" panose="02020603050405020304" pitchFamily="18" charset="0"/>
              </a:rPr>
              <a:t> 则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>
                <a:latin typeface="Times New Roman" panose="02020603050405020304" pitchFamily="18" charset="0"/>
              </a:rPr>
              <a:t>x(A(x)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</a:rPr>
              <a:t>B(x))=1</a:t>
            </a:r>
            <a:r>
              <a:rPr lang="zh-CN" altLang="en-US" sz="3000" b="1">
                <a:latin typeface="Times New Roman" panose="02020603050405020304" pitchFamily="18" charset="0"/>
              </a:rPr>
              <a:t>，即</a:t>
            </a:r>
            <a:r>
              <a:rPr lang="en-US" altLang="zh-CN" sz="3000" b="1"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满足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>
                <a:latin typeface="Times New Roman" panose="02020603050405020304" pitchFamily="18" charset="0"/>
              </a:rPr>
              <a:t>x(A(x)</a:t>
            </a:r>
            <a:r>
              <a:rPr lang="en-US" altLang="zh-CN" sz="30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000" b="1">
                <a:latin typeface="Times New Roman" panose="02020603050405020304" pitchFamily="18" charset="0"/>
              </a:rPr>
              <a:t>B(x))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en-US" altLang="zh-CN" sz="3000" b="1">
                <a:latin typeface="Times New Roman" panose="02020603050405020304" pitchFamily="18" charset="0"/>
              </a:rPr>
              <a:t>(2)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xB(x))=1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200" b="1">
                <a:latin typeface="Times New Roman" panose="02020603050405020304" pitchFamily="18" charset="0"/>
              </a:rPr>
              <a:t>对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中任意元素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(B(x))=1 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(A(x)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B(x))=1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</a:rPr>
              <a:t>，则</a:t>
            </a:r>
            <a:endParaRPr lang="en-US" altLang="zh-CN" sz="3200" b="1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x(A(x)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B(x))=1</a:t>
            </a:r>
            <a:r>
              <a:rPr lang="zh-CN" altLang="en-US" sz="3200" b="1">
                <a:latin typeface="Times New Roman" panose="02020603050405020304" pitchFamily="18" charset="0"/>
              </a:rPr>
              <a:t>，即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x(A(x)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B(x))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86D1EC"/>
              </a:buClr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综上，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xA(x)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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xB(x))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x(A(x)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</a:rPr>
              <a:t>B(x))</a:t>
            </a:r>
            <a:endParaRPr lang="en-US" altLang="zh-CN" sz="32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rgbClr val="86D1EC"/>
              </a:buClr>
              <a:buFont typeface="Wingdings" pitchFamily="2" charset="2"/>
              <a:buNone/>
              <a:defRPr/>
            </a:pPr>
            <a:endParaRPr lang="zh-CN" altLang="en-US" sz="3000" b="1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80CABD-43D0-5467-4DB6-BC035A00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561DF-81AA-534C-BF45-551559D2AC65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>
            <a:extLst>
              <a:ext uri="{FF2B5EF4-FFF2-40B4-BE49-F238E27FC236}">
                <a16:creationId xmlns:a16="http://schemas.microsoft.com/office/drawing/2014/main" id="{F70C6FE6-C0F6-DAD6-4285-A5FCF5FBF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610600" cy="6553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（</a:t>
            </a:r>
            <a:r>
              <a:rPr lang="en-US" altLang="zh-CN" sz="3000" b="1" dirty="0">
                <a:latin typeface="Times New Roman" panose="02020603050405020304" pitchFamily="18" charset="0"/>
              </a:rPr>
              <a:t>3</a:t>
            </a:r>
            <a:r>
              <a:rPr lang="zh-CN" altLang="en-US" sz="3000" b="1" dirty="0">
                <a:latin typeface="Times New Roman" panose="02020603050405020304" pitchFamily="18" charset="0"/>
              </a:rPr>
              <a:t>）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x(A(x)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</a:rPr>
              <a:t> B(x))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</a:rPr>
              <a:t>(x)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000" b="1" dirty="0">
                <a:latin typeface="Times New Roman" panose="02020603050405020304" pitchFamily="18" charset="0"/>
              </a:rPr>
              <a:t> B(x)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首先使用方法三。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任取解释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x(A(x)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B(x))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下为真，则对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中每个元素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，都有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若对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中某个元素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000" b="1" baseline="-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B(x</a:t>
            </a:r>
            <a:r>
              <a:rPr lang="en-US" altLang="zh-CN" sz="3000" b="1" baseline="-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为真，因此，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B(x)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若对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中每个元素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B(x)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都为假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为真知，一定有对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中每个元素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均为真，即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为真。因此，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B(x)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综上，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x(A(x)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B(x))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B(x)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4A903D-14D4-1B32-F1F3-95CFC9C9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85280-5ECE-3940-85CF-6A00EBC86351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A6345-0380-D4C6-6966-DC9FBA07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x(A(x)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</a:rPr>
              <a:t> B(x))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200" b="1">
                <a:latin typeface="Times New Roman" panose="02020603050405020304" pitchFamily="18" charset="0"/>
              </a:rPr>
              <a:t>xA(x)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>
                <a:latin typeface="Times New Roman" panose="02020603050405020304" pitchFamily="18" charset="0"/>
              </a:rPr>
              <a:t>x B(x)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再使用方法四。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假设存在解释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xA(x)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xB(x)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xA(x)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为假，且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xB(x)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为假，即，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中存在元素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A(x</a:t>
            </a:r>
            <a:r>
              <a:rPr lang="en-US" altLang="zh-CN" sz="32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为假，且对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中任意元素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B(x)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均为假，于是，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A(x</a:t>
            </a:r>
            <a:r>
              <a:rPr lang="en-US" altLang="zh-CN" sz="32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B(x</a:t>
            </a:r>
            <a:r>
              <a:rPr lang="en-US" altLang="zh-CN" sz="32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为假，故，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x(A(x)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B(x))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下为假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x(A(x)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B(x))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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xA(x)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x B(x)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735CA9-0B9C-BF8C-4CBB-DFE13745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3965-735A-0943-AF28-6DC8C7A9B253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632FA478-0EBC-BA99-E0F7-2203A9973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3340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tabLst>
                <a:tab pos="6699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谓词逻辑中公式恒真、恒假性的判断异常困难。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原因：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谓词逻辑中的恒真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</a:rPr>
              <a:t>恒假</a:t>
            </a:r>
            <a:r>
              <a:rPr lang="en-US" altLang="zh-CN" sz="3000" b="1">
                <a:latin typeface="Times New Roman" panose="02020603050405020304" pitchFamily="18" charset="0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</a:rPr>
              <a:t>公式，要求</a:t>
            </a:r>
            <a:r>
              <a:rPr lang="zh-CN" altLang="en-US" sz="3000" b="1">
                <a:solidFill>
                  <a:srgbClr val="FFCC00"/>
                </a:solidFill>
                <a:latin typeface="Times New Roman" panose="02020603050405020304" pitchFamily="18" charset="0"/>
              </a:rPr>
              <a:t>所有解释</a:t>
            </a:r>
            <a:r>
              <a:rPr lang="en-US" altLang="zh-CN" sz="3000" b="1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都满足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</a:rPr>
              <a:t>弄假</a:t>
            </a:r>
            <a:r>
              <a:rPr lang="en-US" altLang="zh-CN" sz="3000" b="1">
                <a:latin typeface="Times New Roman" panose="02020603050405020304" pitchFamily="18" charset="0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</a:rPr>
              <a:t>该公式。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而解释</a:t>
            </a:r>
            <a:r>
              <a:rPr lang="en-US" altLang="zh-CN" sz="3000" b="1"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</a:rPr>
              <a:t>依赖于一个非空集合</a:t>
            </a:r>
            <a:r>
              <a:rPr lang="en-US" altLang="zh-CN" sz="3000" b="1">
                <a:latin typeface="Times New Roman" panose="02020603050405020304" pitchFamily="18" charset="0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由于集合</a:t>
            </a:r>
            <a:r>
              <a:rPr lang="en-US" altLang="zh-CN" sz="3000" b="1">
                <a:latin typeface="Times New Roman" panose="02020603050405020304" pitchFamily="18" charset="0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</a:rPr>
              <a:t>可以是无穷集合，而集合</a:t>
            </a:r>
            <a:r>
              <a:rPr lang="en-US" altLang="zh-CN" sz="3000" b="1">
                <a:latin typeface="Times New Roman" panose="02020603050405020304" pitchFamily="18" charset="0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</a:rPr>
              <a:t>的 “数目”也可能是无穷多个。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  <a:tabLst>
                <a:tab pos="669925" algn="l"/>
              </a:tabLst>
              <a:defRPr/>
            </a:pPr>
            <a:r>
              <a:rPr lang="zh-CN" altLang="en-US" sz="3000" b="1">
                <a:latin typeface="Times New Roman" panose="02020603050405020304" pitchFamily="18" charset="0"/>
              </a:rPr>
              <a:t>因此，所谓公式的 “所有”解释，实际上是无法考虑的。</a:t>
            </a:r>
          </a:p>
          <a:p>
            <a:pPr marL="0" indent="0" eaLnBrk="1" hangingPunct="1">
              <a:spcBef>
                <a:spcPct val="10000"/>
              </a:spcBef>
              <a:tabLst>
                <a:tab pos="669925" algn="l"/>
              </a:tabLst>
              <a:defRPr/>
            </a:pPr>
            <a:r>
              <a:rPr lang="en-US" altLang="zh-CN" sz="3000" b="1">
                <a:latin typeface="Times New Roman" panose="02020603050405020304" pitchFamily="18" charset="0"/>
              </a:rPr>
              <a:t>1936</a:t>
            </a:r>
            <a:r>
              <a:rPr lang="zh-CN" altLang="en-US" sz="3000" b="1">
                <a:latin typeface="Times New Roman" panose="02020603050405020304" pitchFamily="18" charset="0"/>
              </a:rPr>
              <a:t>年</a:t>
            </a:r>
            <a:r>
              <a:rPr lang="en-US" altLang="zh-CN" sz="3000" b="1">
                <a:latin typeface="Times New Roman" panose="02020603050405020304" pitchFamily="18" charset="0"/>
              </a:rPr>
              <a:t>Church</a:t>
            </a:r>
            <a:r>
              <a:rPr lang="zh-CN" altLang="en-US" sz="3000" b="1">
                <a:latin typeface="Times New Roman" panose="02020603050405020304" pitchFamily="18" charset="0"/>
              </a:rPr>
              <a:t>和</a:t>
            </a:r>
            <a:r>
              <a:rPr lang="en-US" altLang="zh-CN" sz="3000" b="1">
                <a:latin typeface="Times New Roman" panose="02020603050405020304" pitchFamily="18" charset="0"/>
              </a:rPr>
              <a:t>Turing</a:t>
            </a:r>
            <a:r>
              <a:rPr lang="zh-CN" altLang="en-US" sz="3000" b="1">
                <a:latin typeface="Times New Roman" panose="02020603050405020304" pitchFamily="18" charset="0"/>
              </a:rPr>
              <a:t>分别独立地证明了：对于谓词逻辑，判定问题是不可解的。</a:t>
            </a:r>
            <a:endParaRPr lang="zh-CN" altLang="en-US" sz="3000">
              <a:latin typeface="Times New Roman" panose="02020603050405020304" pitchFamily="18" charset="0"/>
            </a:endParaRP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8A20819E-62B7-CBBA-7457-267484120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>
                <a:latin typeface="Times New Roman" panose="02020603050405020304" pitchFamily="18" charset="0"/>
              </a:rPr>
              <a:t>3  </a:t>
            </a:r>
            <a:r>
              <a:rPr lang="zh-CN" altLang="en-US" sz="4000" b="1">
                <a:latin typeface="Times New Roman" panose="02020603050405020304" pitchFamily="18" charset="0"/>
              </a:rPr>
              <a:t>谓词逻辑的判定问题</a:t>
            </a:r>
            <a:r>
              <a:rPr lang="zh-CN" altLang="en-US" sz="40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E9409B-0EDF-44B4-9776-532E9938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0E46F-2319-7742-845F-4D1C81757DB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998495E-D055-37FB-252D-9A96A6FE7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>
                <a:latin typeface="Times New Roman" panose="02020603050405020304" pitchFamily="18" charset="0"/>
              </a:rPr>
              <a:t>1 </a:t>
            </a:r>
            <a:r>
              <a:rPr lang="zh-CN" altLang="en-US" sz="3600" b="1">
                <a:latin typeface="Times New Roman" panose="02020603050405020304" pitchFamily="18" charset="0"/>
              </a:rPr>
              <a:t>谓词：个体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3B0DE0E-73FE-8C43-7620-DC8741DF2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15400" cy="4530725"/>
          </a:xfrm>
        </p:spPr>
        <p:txBody>
          <a:bodyPr/>
          <a:lstStyle/>
          <a:p>
            <a:pPr eaLnBrk="1" hangingPunct="1">
              <a:tabLst>
                <a:tab pos="1716088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3.2.1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可以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独立存在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的物体称为个体。</a:t>
            </a:r>
          </a:p>
          <a:p>
            <a:pPr eaLnBrk="1" hangingPunct="1">
              <a:buFont typeface="Wingdings" pitchFamily="2" charset="2"/>
              <a:buNone/>
              <a:tabLst>
                <a:tab pos="1716088" algn="l"/>
              </a:tabLst>
              <a:defRPr/>
            </a:pPr>
            <a:r>
              <a:rPr lang="zh-CN" altLang="en-US" sz="3200" dirty="0"/>
              <a:t>     </a:t>
            </a:r>
            <a:r>
              <a:rPr lang="en-US" altLang="zh-CN" sz="3200" dirty="0"/>
              <a:t>(</a:t>
            </a:r>
            <a:r>
              <a:rPr lang="zh-CN" altLang="en-US" sz="3200" dirty="0"/>
              <a:t>它可以是抽象的，也可以是具体的。</a:t>
            </a:r>
            <a:r>
              <a:rPr lang="en-US" altLang="zh-CN" sz="3200" dirty="0"/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1716088" algn="l"/>
              </a:tabLst>
              <a:defRPr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1716088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如人、学生、桌子、自然数等都可以做个体。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1716088" algn="l"/>
              </a:tabLst>
              <a:defRPr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1716088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在谓词演算中，个体通常指一个命题里的思维对象。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12B84D-1255-0EF8-C0F2-068B93AC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BF91C-E8E0-2C4F-815E-C1E2C1EEF62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>
            <a:extLst>
              <a:ext uri="{FF2B5EF4-FFF2-40B4-BE49-F238E27FC236}">
                <a16:creationId xmlns:a16="http://schemas.microsoft.com/office/drawing/2014/main" id="{2AFD20CD-2C56-9DCF-1574-D43EF7C4A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344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谓词逻辑是半可判定的：</a:t>
            </a:r>
            <a:r>
              <a:rPr lang="zh-CN" altLang="en-US" sz="3200" b="1"/>
              <a:t>如果谓词逻辑中的公式是恒真的，则有算法在有限步之内检验出这个公式的恒真性。如果该公式不是恒真的</a:t>
            </a:r>
            <a:r>
              <a:rPr lang="en-US" altLang="zh-CN" sz="3200" b="1"/>
              <a:t>(</a:t>
            </a:r>
            <a:r>
              <a:rPr lang="zh-CN" altLang="en-US" sz="3200" b="1"/>
              <a:t>当然也不是恒假的</a:t>
            </a:r>
            <a:r>
              <a:rPr lang="en-US" altLang="zh-CN" sz="3200" b="1"/>
              <a:t>)</a:t>
            </a:r>
            <a:r>
              <a:rPr lang="zh-CN" altLang="en-US" sz="3200" b="1"/>
              <a:t>，则无法在有限步内判定这个事实。</a:t>
            </a:r>
            <a:endParaRPr lang="en-US" altLang="zh-CN" sz="3200" b="1"/>
          </a:p>
          <a:p>
            <a:pPr algn="r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zh-CN" altLang="en-US"/>
              <a:t> 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04DB7A-1419-FB06-E488-A4BDF68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56607-A23C-3741-B050-65B67EFFA502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4" name="Rectangle 6">
            <a:extLst>
              <a:ext uri="{FF2B5EF4-FFF2-40B4-BE49-F238E27FC236}">
                <a16:creationId xmlns:a16="http://schemas.microsoft.com/office/drawing/2014/main" id="{F91FD6EB-7C0E-3E7A-7A4D-6917F501D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>
                <a:latin typeface="Times New Roman" panose="02020603050405020304" pitchFamily="18" charset="0"/>
              </a:rPr>
              <a:t>4  </a:t>
            </a:r>
            <a:r>
              <a:rPr lang="zh-CN" altLang="en-US" sz="3600" b="1">
                <a:latin typeface="Times New Roman" panose="02020603050405020304" pitchFamily="18" charset="0"/>
              </a:rPr>
              <a:t>关于高阶逻辑</a:t>
            </a: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A2F3FBF6-151E-7776-61CB-1E470DD33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172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500" b="1">
                <a:latin typeface="Times New Roman" panose="02020603050405020304" pitchFamily="18" charset="0"/>
              </a:rPr>
              <a:t>设</a:t>
            </a:r>
            <a:r>
              <a:rPr lang="en-US" altLang="zh-CN" sz="2500" b="1">
                <a:latin typeface="Times New Roman" panose="02020603050405020304" pitchFamily="18" charset="0"/>
              </a:rPr>
              <a:t>G(x)</a:t>
            </a:r>
            <a:r>
              <a:rPr lang="zh-CN" altLang="en-US" sz="2500" b="1">
                <a:latin typeface="Times New Roman" panose="02020603050405020304" pitchFamily="18" charset="0"/>
              </a:rPr>
              <a:t>是一元谓词符号，则</a:t>
            </a:r>
            <a:r>
              <a:rPr lang="zh-CN" altLang="en-US" sz="2500" b="1">
                <a:solidFill>
                  <a:srgbClr val="FFCC00"/>
                </a:solidFill>
                <a:latin typeface="Times New Roman" panose="02020603050405020304" pitchFamily="18" charset="0"/>
              </a:rPr>
              <a:t>用“</a:t>
            </a:r>
            <a:r>
              <a:rPr lang="zh-CN" altLang="en-US" sz="25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solidFill>
                  <a:srgbClr val="FFCC00"/>
                </a:solidFill>
                <a:latin typeface="Times New Roman" panose="02020603050405020304" pitchFamily="18" charset="0"/>
              </a:rPr>
              <a:t>xG(x)</a:t>
            </a:r>
            <a:r>
              <a:rPr lang="zh-CN" altLang="en-US" sz="2500" b="1">
                <a:solidFill>
                  <a:srgbClr val="FFCC00"/>
                </a:solidFill>
                <a:latin typeface="Times New Roman" panose="02020603050405020304" pitchFamily="18" charset="0"/>
              </a:rPr>
              <a:t>是恒真的”来表达“对任意一元谓词</a:t>
            </a:r>
            <a:r>
              <a:rPr lang="en-US" altLang="zh-CN" sz="2500" b="1">
                <a:solidFill>
                  <a:srgbClr val="FFCC00"/>
                </a:solidFill>
                <a:latin typeface="Times New Roman" panose="02020603050405020304" pitchFamily="18" charset="0"/>
              </a:rPr>
              <a:t>G(x)</a:t>
            </a:r>
            <a:r>
              <a:rPr lang="zh-CN" altLang="en-US" sz="2500" b="1">
                <a:solidFill>
                  <a:srgbClr val="FFCC00"/>
                </a:solidFill>
                <a:latin typeface="Times New Roman" panose="02020603050405020304" pitchFamily="18" charset="0"/>
              </a:rPr>
              <a:t>，命题</a:t>
            </a:r>
            <a:r>
              <a:rPr lang="zh-CN" altLang="en-US" sz="2500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solidFill>
                  <a:srgbClr val="FFCC00"/>
                </a:solidFill>
                <a:latin typeface="Times New Roman" panose="02020603050405020304" pitchFamily="18" charset="0"/>
              </a:rPr>
              <a:t>xG(x)</a:t>
            </a:r>
            <a:r>
              <a:rPr lang="zh-CN" altLang="en-US" sz="2500" b="1">
                <a:solidFill>
                  <a:srgbClr val="FFCC00"/>
                </a:solidFill>
                <a:latin typeface="Times New Roman" panose="02020603050405020304" pitchFamily="18" charset="0"/>
              </a:rPr>
              <a:t>都是真的。”是不确切的：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500" b="1">
                <a:latin typeface="Times New Roman" panose="02020603050405020304" pitchFamily="18" charset="0"/>
              </a:rPr>
              <a:t>1) </a:t>
            </a:r>
            <a:r>
              <a:rPr lang="zh-CN" altLang="en-US" sz="2500" b="1">
                <a:latin typeface="Times New Roman" panose="02020603050405020304" pitchFamily="18" charset="0"/>
              </a:rPr>
              <a:t>这个命题的否定，应该是如下命题：有一个一元谓词</a:t>
            </a:r>
            <a:r>
              <a:rPr lang="en-US" altLang="zh-CN" sz="2500" b="1">
                <a:latin typeface="Times New Roman" panose="02020603050405020304" pitchFamily="18" charset="0"/>
              </a:rPr>
              <a:t>G(x)</a:t>
            </a:r>
            <a:r>
              <a:rPr lang="zh-CN" altLang="en-US" sz="2500" b="1">
                <a:latin typeface="Times New Roman" panose="02020603050405020304" pitchFamily="18" charset="0"/>
              </a:rPr>
              <a:t>，使得命题</a:t>
            </a:r>
            <a:r>
              <a:rPr lang="zh-CN" altLang="en-US" sz="2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latin typeface="Times New Roman" panose="02020603050405020304" pitchFamily="18" charset="0"/>
              </a:rPr>
              <a:t>xG(x)</a:t>
            </a:r>
            <a:r>
              <a:rPr lang="zh-CN" altLang="en-US" sz="2500" b="1">
                <a:latin typeface="Times New Roman" panose="02020603050405020304" pitchFamily="18" charset="0"/>
              </a:rPr>
              <a:t>是假的。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500" b="1">
                <a:latin typeface="Times New Roman" panose="02020603050405020304" pitchFamily="18" charset="0"/>
              </a:rPr>
              <a:t>2) </a:t>
            </a:r>
            <a:r>
              <a:rPr lang="zh-CN" altLang="en-US" sz="2500" b="1">
                <a:latin typeface="Times New Roman" panose="02020603050405020304" pitchFamily="18" charset="0"/>
              </a:rPr>
              <a:t>而公式</a:t>
            </a:r>
            <a:r>
              <a:rPr lang="zh-CN" altLang="en-US" sz="2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latin typeface="Times New Roman" panose="02020603050405020304" pitchFamily="18" charset="0"/>
              </a:rPr>
              <a:t>xG(x)</a:t>
            </a:r>
            <a:r>
              <a:rPr lang="zh-CN" altLang="en-US" sz="2500" b="1">
                <a:latin typeface="Times New Roman" panose="02020603050405020304" pitchFamily="18" charset="0"/>
              </a:rPr>
              <a:t>的否定是公式</a:t>
            </a:r>
            <a:r>
              <a:rPr lang="zh-CN" altLang="en-US" sz="25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500" b="1">
                <a:latin typeface="Times New Roman" panose="02020603050405020304" pitchFamily="18" charset="0"/>
              </a:rPr>
              <a:t>(</a:t>
            </a:r>
            <a:r>
              <a:rPr lang="en-US" altLang="zh-CN" sz="2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latin typeface="Times New Roman" panose="02020603050405020304" pitchFamily="18" charset="0"/>
              </a:rPr>
              <a:t>xG(x))</a:t>
            </a:r>
            <a:r>
              <a:rPr lang="zh-CN" altLang="en-US" sz="2500" b="1">
                <a:latin typeface="Times New Roman" panose="02020603050405020304" pitchFamily="18" charset="0"/>
              </a:rPr>
              <a:t>，表示的命题是：公式</a:t>
            </a:r>
            <a:r>
              <a:rPr lang="zh-CN" altLang="en-US" sz="2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latin typeface="Times New Roman" panose="02020603050405020304" pitchFamily="18" charset="0"/>
              </a:rPr>
              <a:t>xG(x)</a:t>
            </a:r>
            <a:r>
              <a:rPr lang="zh-CN" altLang="en-US" sz="2500" b="1">
                <a:latin typeface="Times New Roman" panose="02020603050405020304" pitchFamily="18" charset="0"/>
              </a:rPr>
              <a:t>是恒假的，亦即，对任意一元谓词</a:t>
            </a:r>
            <a:r>
              <a:rPr lang="en-US" altLang="zh-CN" sz="2500" b="1">
                <a:latin typeface="Times New Roman" panose="02020603050405020304" pitchFamily="18" charset="0"/>
              </a:rPr>
              <a:t>G(x)</a:t>
            </a:r>
            <a:r>
              <a:rPr lang="zh-CN" altLang="en-US" sz="2500" b="1">
                <a:latin typeface="Times New Roman" panose="02020603050405020304" pitchFamily="18" charset="0"/>
              </a:rPr>
              <a:t>，命题</a:t>
            </a:r>
            <a:r>
              <a:rPr lang="zh-CN" altLang="en-US" sz="2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latin typeface="Times New Roman" panose="02020603050405020304" pitchFamily="18" charset="0"/>
              </a:rPr>
              <a:t>xG(x)</a:t>
            </a:r>
            <a:r>
              <a:rPr lang="zh-CN" altLang="en-US" sz="2500" b="1">
                <a:latin typeface="Times New Roman" panose="02020603050405020304" pitchFamily="18" charset="0"/>
              </a:rPr>
              <a:t>都是假的。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500" b="1">
                <a:latin typeface="Times New Roman" panose="02020603050405020304" pitchFamily="18" charset="0"/>
              </a:rPr>
              <a:t>应该用 “公式</a:t>
            </a: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solidFill>
                  <a:srgbClr val="FFC000"/>
                </a:solidFill>
                <a:latin typeface="Times New Roman" panose="02020603050405020304" pitchFamily="18" charset="0"/>
              </a:rPr>
              <a:t>G(</a:t>
            </a:r>
            <a:r>
              <a:rPr lang="en-US" altLang="zh-CN" sz="25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500" b="1">
                <a:solidFill>
                  <a:srgbClr val="FFC000"/>
                </a:solidFill>
                <a:latin typeface="Times New Roman" panose="02020603050405020304" pitchFamily="18" charset="0"/>
              </a:rPr>
              <a:t>xG(x))</a:t>
            </a:r>
            <a:r>
              <a:rPr lang="zh-CN" altLang="en-US" sz="2500" b="1">
                <a:latin typeface="Times New Roman" panose="02020603050405020304" pitchFamily="18" charset="0"/>
              </a:rPr>
              <a:t>是恒真的”来表达。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该公式中，不仅有关于个体变量</a:t>
            </a:r>
            <a:r>
              <a:rPr lang="en-US" altLang="zh-CN" sz="2500" b="1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的量词，而且有关于谓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词变量</a:t>
            </a:r>
            <a:r>
              <a:rPr lang="en-US" altLang="zh-CN" sz="2500" b="1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即谓词符号，亦即原子</a:t>
            </a:r>
            <a:r>
              <a:rPr lang="en-US" altLang="zh-CN" sz="2500" b="1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的量词。由这样的公式组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成的系统就称为高阶逻辑。高阶逻辑中，不仅判定问题不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500" b="1">
                <a:solidFill>
                  <a:srgbClr val="FFC000"/>
                </a:solidFill>
                <a:latin typeface="Times New Roman" panose="02020603050405020304" pitchFamily="18" charset="0"/>
              </a:rPr>
              <a:t>可解，甚至连一个完备的公理系统都没有。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087479-3496-0523-7A26-EDEE97F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F5ACD-FDAE-4449-B4A4-86D05247361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D4CC056-AD7F-F1FA-2E53-3869B7171B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6000" b="1" dirty="0">
                <a:latin typeface="Times New Roman" pitchFamily="18" charset="0"/>
              </a:rPr>
              <a:t>§</a:t>
            </a:r>
            <a:r>
              <a:rPr lang="en-US" altLang="zh-CN" sz="6000" b="1" dirty="0">
                <a:latin typeface="Times New Roman" pitchFamily="18" charset="0"/>
                <a:cs typeface="Times New Roman" pitchFamily="18" charset="0"/>
              </a:rPr>
              <a:t>3.2.4  </a:t>
            </a:r>
            <a:r>
              <a:rPr lang="zh-CN" altLang="en-US" sz="6000" b="1" dirty="0">
                <a:latin typeface="Times New Roman" pitchFamily="18" charset="0"/>
              </a:rPr>
              <a:t>范式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7AF9C0-B1A2-35B8-97C7-278E4FDB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93295-0B56-264F-B2B0-283B1D6726F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>
            <a:extLst>
              <a:ext uri="{FF2B5EF4-FFF2-40B4-BE49-F238E27FC236}">
                <a16:creationId xmlns:a16="http://schemas.microsoft.com/office/drawing/2014/main" id="{E3185A99-30FA-755E-209A-C08D404E9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在命题逻辑中，引进过公式的标准形式，即范式。因为一个公式，在等价意义下，可以有各种不同的表示，因此，公式的标准表示形式就是一个有意义的问题。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在命题逻辑中，已经使用过范式来解决公式的判定问题，范式在谓词逻辑中有同样重要的作用。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本节讨论谓词逻辑中公式的两种标准形式。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A8436A-D926-AB56-394F-2A04D035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309A6-5190-4746-A991-D176CBFD0AF6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E94ECD8-3230-1ECC-02E7-797C4B782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219200"/>
            <a:ext cx="8610600" cy="4724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tabLst>
                <a:tab pos="181292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3.2.1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谓词逻辑中公式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前束范式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，如果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有如下形状：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   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其中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或者是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，或者是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=1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不含量词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的公式，</a:t>
            </a: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首标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母式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tabLst>
                <a:tab pos="181292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例如，	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</a:t>
            </a:r>
            <a:r>
              <a:rPr lang="en-US" altLang="zh-CN" sz="3200" b="1" dirty="0">
                <a:latin typeface="Times New Roman" panose="02020603050405020304" pitchFamily="18" charset="0"/>
              </a:rPr>
              <a:t>(P(x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y)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Q(x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z))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zP</a:t>
            </a:r>
            <a:r>
              <a:rPr lang="en-US" altLang="zh-CN" sz="3200" b="1" dirty="0">
                <a:latin typeface="Times New Roman" panose="02020603050405020304" pitchFamily="18" charset="0"/>
              </a:rPr>
              <a:t>(x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z)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F7001621-5942-A15C-D80D-9A9D3D47F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latin typeface="Times New Roman" pitchFamily="18" charset="0"/>
              </a:rPr>
              <a:t>1  </a:t>
            </a:r>
            <a:r>
              <a:rPr lang="zh-CN" altLang="en-US" sz="4000" b="1" dirty="0">
                <a:latin typeface="Times New Roman" pitchFamily="18" charset="0"/>
              </a:rPr>
              <a:t>前束范式</a:t>
            </a:r>
            <a:r>
              <a:rPr lang="zh-CN" altLang="en-US" sz="40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E97AED-97F3-CBEF-17EB-50BA05AD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AA3B9-F21F-234B-AE07-DEDD6203DE84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>
            <a:extLst>
              <a:ext uri="{FF2B5EF4-FFF2-40B4-BE49-F238E27FC236}">
                <a16:creationId xmlns:a16="http://schemas.microsoft.com/office/drawing/2014/main" id="{4E0AA754-3030-C5D0-9209-B48A45C43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对任意谓词公式，量词是不能随便提前的。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如前面的例子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xP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(x)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P(a) </a:t>
            </a:r>
            <a:r>
              <a:rPr lang="en-US" altLang="zh-CN" b="1" dirty="0">
                <a:latin typeface="Times New Roman" panose="02020603050405020304" pitchFamily="18" charset="0"/>
              </a:rPr>
              <a:t>≠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</a:rPr>
              <a:t>x(P(x)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P(a))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 err="1">
                <a:latin typeface="Times New Roman" panose="02020603050405020304" pitchFamily="18" charset="0"/>
              </a:rPr>
              <a:t>xP</a:t>
            </a:r>
            <a:r>
              <a:rPr lang="en-US" altLang="zh-CN" b="1" dirty="0">
                <a:latin typeface="Times New Roman" panose="02020603050405020304" pitchFamily="18" charset="0"/>
              </a:rPr>
              <a:t>(x)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P(a) ≠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x(P(x)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P(a))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1BF035-7038-46D8-C503-5A31A69C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90AE7-C6E6-784B-BDAD-96B81C93E1C8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11E844C-F6D2-581B-0E4A-6D4DF65D0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tabLst>
                <a:tab pos="86042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是公式，其中自由变量有且仅有一个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，记以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是不含变量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的公式，于是有：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1’)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H)=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2’)</a:t>
            </a:r>
            <a:r>
              <a:rPr lang="en-US" altLang="zh-CN" sz="3200" b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H)=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latin typeface="Times New Roman" panose="02020603050405020304" pitchFamily="18" charset="0"/>
              </a:rPr>
              <a:t>x(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G(x))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4)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x(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G(x))                          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67938EF-4BEA-CD4D-4FA6-CB66863FA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latin typeface="宋体" pitchFamily="2" charset="-122"/>
              </a:rPr>
              <a:t>引理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3.2.</a:t>
            </a:r>
            <a:r>
              <a:rPr lang="en-US" altLang="zh-CN" sz="3600" b="1" dirty="0">
                <a:latin typeface="Times New Roman" pitchFamily="18" charset="0"/>
              </a:rPr>
              <a:t>1</a:t>
            </a:r>
            <a:r>
              <a:rPr lang="en-US" altLang="zh-CN" sz="3600" b="1" dirty="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53603" name="文本框 1">
            <a:extLst>
              <a:ext uri="{FF2B5EF4-FFF2-40B4-BE49-F238E27FC236}">
                <a16:creationId xmlns:a16="http://schemas.microsoft.com/office/drawing/2014/main" id="{E46B0D16-52D4-00D6-24F5-E2742E03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5518150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hlinkClick r:id="rId6" action="ppaction://hlinksldjump"/>
              </a:rPr>
              <a:t>返回</a:t>
            </a:r>
            <a:r>
              <a:rPr kumimoji="1" lang="zh-CN" altLang="en-US" sz="2800"/>
              <a:t>幻灯片</a:t>
            </a:r>
            <a:r>
              <a:rPr kumimoji="1" lang="en-US" altLang="zh-CN" sz="2800"/>
              <a:t>64</a:t>
            </a:r>
            <a:endParaRPr kumimoji="1" lang="zh-CN" altLang="en-US" sz="2800"/>
          </a:p>
        </p:txBody>
      </p:sp>
      <p:sp>
        <p:nvSpPr>
          <p:cNvPr id="153604" name="文本框 2">
            <a:extLst>
              <a:ext uri="{FF2B5EF4-FFF2-40B4-BE49-F238E27FC236}">
                <a16:creationId xmlns:a16="http://schemas.microsoft.com/office/drawing/2014/main" id="{4142E11D-A849-39CB-94FC-3A3240BD6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6172200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hlinkClick r:id="rId7" action="ppaction://hlinksldjump"/>
              </a:rPr>
              <a:t>返回幻灯片</a:t>
            </a:r>
            <a:r>
              <a:rPr kumimoji="1" lang="en-US" altLang="zh-CN" sz="2800">
                <a:hlinkClick r:id="rId7" action="ppaction://hlinksldjump"/>
              </a:rPr>
              <a:t>65</a:t>
            </a:r>
            <a:endParaRPr kumimoji="1" lang="zh-CN" altLang="en-US" sz="2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70F36-91CF-AFAB-429F-75E9CE8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59F48-4674-0146-AA4C-3C8AC5E1CA18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645B7-9029-E50C-6933-2196F705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368925"/>
          </a:xfrm>
        </p:spPr>
        <p:txBody>
          <a:bodyPr/>
          <a:lstStyle/>
          <a:p>
            <a:pPr>
              <a:defRPr/>
            </a:pP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练习：证明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P(a)=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x(P(x) 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P(a))</a:t>
            </a:r>
            <a:r>
              <a:rPr lang="en-US" altLang="zh-CN" sz="3200" b="1">
                <a:solidFill>
                  <a:srgbClr val="FFC000"/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b="1"/>
              <a:t>证明：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</a:t>
            </a:r>
            <a:endParaRPr lang="en-US" altLang="zh-CN" sz="3200" b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P(a)=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 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>
                <a:latin typeface="Times New Roman" panose="02020603050405020304" pitchFamily="18" charset="0"/>
              </a:rPr>
              <a:t>xP(x)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P(a)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                    =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>
                <a:latin typeface="Times New Roman" panose="02020603050405020304" pitchFamily="18" charset="0"/>
              </a:rPr>
              <a:t>x(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P(x)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) P(a)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                    =</a:t>
            </a:r>
            <a:r>
              <a:rPr lang="en-US" altLang="zh-CN" b="1">
                <a:latin typeface="Times New Roman" panose="02020603050405020304" pitchFamily="18" charset="0"/>
              </a:rPr>
              <a:t>x(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P(x)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P(a))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                    =</a:t>
            </a:r>
            <a:r>
              <a:rPr lang="en-US" altLang="zh-CN" b="1">
                <a:latin typeface="Times New Roman" panose="02020603050405020304" pitchFamily="18" charset="0"/>
              </a:rPr>
              <a:t>x(P(x) 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P(a))</a:t>
            </a:r>
            <a:r>
              <a:rPr lang="en-US" altLang="zh-CN" b="1"/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b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b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8F24A2-61E5-04C8-0F2D-28C346D4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9C51B-08C8-784E-BB4D-D2AC2ECDCD2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1669A-A8E8-C592-4817-7B376264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>
              <a:defRPr/>
            </a:pP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练习：证明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x(P(x) 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P(a))= 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P(a)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证明：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xP(x)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P(a) =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 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xP(x)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 P(a)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                         =</a:t>
            </a:r>
            <a:r>
              <a:rPr lang="en-US" altLang="zh-CN" sz="3200" b="1">
                <a:latin typeface="Times New Roman" panose="02020603050405020304" pitchFamily="18" charset="0"/>
              </a:rPr>
              <a:t>x(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P(x))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 P(a)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                         =</a:t>
            </a:r>
            <a:r>
              <a:rPr lang="en-US" altLang="zh-CN" sz="3200" b="1">
                <a:latin typeface="Times New Roman" panose="02020603050405020304" pitchFamily="18" charset="0"/>
              </a:rPr>
              <a:t>x(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P(x))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 P(a))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                         =</a:t>
            </a:r>
            <a:r>
              <a:rPr lang="en-US" altLang="zh-CN" sz="3200" b="1">
                <a:latin typeface="Times New Roman" panose="02020603050405020304" pitchFamily="18" charset="0"/>
              </a:rPr>
              <a:t>x(P(x) 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>
                <a:latin typeface="Times New Roman" panose="02020603050405020304" pitchFamily="18" charset="0"/>
              </a:rPr>
              <a:t>P(a))</a:t>
            </a:r>
            <a:endParaRPr lang="en-US" altLang="zh-CN" sz="3200" b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3200" b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3200" b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>
              <a:solidFill>
                <a:srgbClr val="FFC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54CDCA-5C75-368E-A9A7-3230C93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021BE-C58A-CF44-8D57-EBFF3F4E552D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CA5D605-A711-EDB6-D138-E5D6FD592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设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是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zh-CN" altLang="en-US" sz="3000" b="1" dirty="0">
                <a:latin typeface="Times New Roman" panose="02020603050405020304" pitchFamily="18" charset="0"/>
              </a:rPr>
              <a:t>和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</a:rPr>
              <a:t>的任意一个解释。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x(G(x)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H)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下取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3000" b="1" dirty="0">
                <a:latin typeface="Times New Roman" panose="02020603050405020304" pitchFamily="18" charset="0"/>
              </a:rPr>
              <a:t>，则在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下，对任意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</a:rPr>
              <a:t>都是真命题。若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下是真命题，则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</a:rPr>
              <a:t>是真命题；若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下是假命题，则必然是对每个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zh-CN" altLang="en-US" sz="3000" b="1" dirty="0">
                <a:latin typeface="Times New Roman" panose="02020603050405020304" pitchFamily="18" charset="0"/>
              </a:rPr>
              <a:t>都是真命题，故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Times New Roman" panose="02020603050405020304" pitchFamily="18" charset="0"/>
              </a:rPr>
              <a:t>取</a:t>
            </a:r>
            <a:r>
              <a:rPr lang="en-US" altLang="zh-CN" sz="3000" b="1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值。所以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下取</a:t>
            </a:r>
            <a:r>
              <a:rPr lang="en-US" altLang="zh-CN" sz="3000" b="1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值</a:t>
            </a:r>
            <a:r>
              <a:rPr lang="en-US" altLang="zh-CN" sz="3000" b="1" dirty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zh-CN" altLang="en-US" sz="3000" b="1" dirty="0">
                <a:solidFill>
                  <a:srgbClr val="FFCC00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x(G(x)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H)</a:t>
            </a:r>
            <a:r>
              <a:rPr lang="zh-CN" altLang="en-US" sz="3000" b="1" dirty="0">
                <a:solidFill>
                  <a:srgbClr val="FFCC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FFCC00"/>
                </a:solidFill>
                <a:latin typeface="宋体" panose="02010600030101010101" pitchFamily="2" charset="-122"/>
              </a:rPr>
              <a:t>下取</a:t>
            </a:r>
            <a:r>
              <a:rPr lang="en-US" altLang="zh-CN" sz="30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solidFill>
                  <a:srgbClr val="FFCC00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sz="3000" b="1" dirty="0">
                <a:latin typeface="宋体" panose="02010600030101010101" pitchFamily="2" charset="-122"/>
              </a:rPr>
              <a:t>，则必有一个</a:t>
            </a:r>
            <a:r>
              <a:rPr lang="en-US" altLang="zh-CN" sz="3000" b="1" dirty="0">
                <a:latin typeface="Times New Roman" panose="02020603050405020304" pitchFamily="18" charset="0"/>
              </a:rPr>
              <a:t>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宋体" panose="02010600030101010101" pitchFamily="2" charset="-122"/>
              </a:rPr>
              <a:t>，使</a:t>
            </a:r>
            <a:r>
              <a:rPr lang="en-US" altLang="zh-CN" sz="3000" b="1" dirty="0">
                <a:latin typeface="Times New Roman" panose="02020603050405020304" pitchFamily="18" charset="0"/>
              </a:rPr>
              <a:t>G(x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宋体" panose="02010600030101010101" pitchFamily="2" charset="-122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宋体" panose="02010600030101010101" pitchFamily="2" charset="-122"/>
              </a:rPr>
              <a:t>下取</a:t>
            </a:r>
            <a:r>
              <a:rPr lang="en-US" altLang="zh-CN" sz="3000" b="1" dirty="0"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latin typeface="宋体" panose="02010600030101010101" pitchFamily="2" charset="-122"/>
              </a:rPr>
              <a:t>值。故</a:t>
            </a:r>
            <a:r>
              <a:rPr lang="en-US" altLang="zh-CN" sz="3000" b="1" dirty="0">
                <a:latin typeface="Times New Roman" panose="02020603050405020304" pitchFamily="18" charset="0"/>
              </a:rPr>
              <a:t>G(x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宋体" panose="02010600030101010101" pitchFamily="2" charset="-122"/>
              </a:rPr>
              <a:t>为假命题，并且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宋体" panose="02010600030101010101" pitchFamily="2" charset="-122"/>
              </a:rPr>
              <a:t>为假命题。所以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宋体" panose="02010600030101010101" pitchFamily="2" charset="-122"/>
              </a:rPr>
              <a:t>取</a:t>
            </a:r>
            <a:r>
              <a:rPr lang="en-US" altLang="zh-CN" sz="3000" b="1" dirty="0"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latin typeface="宋体" panose="02010600030101010101" pitchFamily="2" charset="-122"/>
              </a:rPr>
              <a:t>值。从而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 dirty="0">
                <a:latin typeface="Times New Roman" panose="02020603050405020304" pitchFamily="18" charset="0"/>
              </a:rPr>
              <a:t>H</a:t>
            </a:r>
            <a:r>
              <a:rPr lang="zh-CN" altLang="en-US" sz="3000" b="1" dirty="0">
                <a:latin typeface="宋体" panose="02010600030101010101" pitchFamily="2" charset="-122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宋体" panose="02010600030101010101" pitchFamily="2" charset="-122"/>
              </a:rPr>
              <a:t>下取</a:t>
            </a:r>
            <a:r>
              <a:rPr lang="en-US" altLang="zh-CN" sz="3000" b="1" dirty="0"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latin typeface="宋体" panose="02010600030101010101" pitchFamily="2" charset="-122"/>
              </a:rPr>
              <a:t>值。</a:t>
            </a:r>
            <a:r>
              <a:rPr lang="zh-CN" altLang="en-US" sz="3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FF2495A-3D83-0054-A811-141ACDD26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500" b="1">
                <a:latin typeface="宋体" panose="02010600030101010101" pitchFamily="2" charset="-122"/>
              </a:rPr>
              <a:t>1) </a:t>
            </a:r>
            <a:r>
              <a:rPr lang="zh-CN" altLang="en-US" sz="3500" b="1">
                <a:latin typeface="宋体" panose="02010600030101010101" pitchFamily="2" charset="-122"/>
              </a:rPr>
              <a:t>证明：</a:t>
            </a:r>
            <a:r>
              <a:rPr lang="zh-CN" altLang="en-US" sz="3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500" b="1">
                <a:latin typeface="Times New Roman" panose="02020603050405020304" pitchFamily="18" charset="0"/>
              </a:rPr>
              <a:t>x(G(x)</a:t>
            </a:r>
            <a:r>
              <a:rPr lang="en-US" altLang="zh-CN" sz="35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500" b="1">
                <a:latin typeface="Times New Roman" panose="02020603050405020304" pitchFamily="18" charset="0"/>
              </a:rPr>
              <a:t>H)=</a:t>
            </a:r>
            <a:r>
              <a:rPr lang="en-US" altLang="zh-CN" sz="35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500" b="1">
                <a:latin typeface="Times New Roman" panose="02020603050405020304" pitchFamily="18" charset="0"/>
              </a:rPr>
              <a:t>xG(x)</a:t>
            </a:r>
            <a:r>
              <a:rPr lang="en-US" altLang="zh-CN" sz="3500" b="1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500" b="1">
                <a:latin typeface="Times New Roman" panose="02020603050405020304" pitchFamily="18" charset="0"/>
              </a:rPr>
              <a:t>H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020EF3-CF05-0976-B01E-097B877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FC53E-E6BC-D648-9BD7-E9B9DAE51775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9EBDA82-9C07-26D4-D6EB-6ED681E3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2381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>
                <a:latin typeface="Times New Roman" pitchFamily="18" charset="0"/>
              </a:rPr>
              <a:t>1 </a:t>
            </a:r>
            <a:r>
              <a:rPr lang="zh-CN" altLang="en-US" sz="3600" b="1" dirty="0">
                <a:latin typeface="Times New Roman" pitchFamily="18" charset="0"/>
              </a:rPr>
              <a:t>谓词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DAF2620-748E-6F70-6BC4-A7CAEC7B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tabLst>
                <a:tab pos="1716088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3.2.2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是非空个体名称集合，定义在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上取值于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{1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0}</a:t>
            </a:r>
            <a:r>
              <a:rPr lang="zh-CN" altLang="en-US" sz="3200" b="1" dirty="0">
                <a:latin typeface="Times New Roman" panose="02020603050405020304" pitchFamily="18" charset="0"/>
              </a:rPr>
              <a:t>上的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元函数，称为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元命题函数或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元谓词</a:t>
            </a:r>
            <a:r>
              <a:rPr lang="zh-CN" altLang="en-US" sz="3200" b="1" dirty="0">
                <a:latin typeface="Times New Roman" panose="02020603050405020304" pitchFamily="18" charset="0"/>
              </a:rPr>
              <a:t>。其中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表示集合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次笛卡尔乘积。</a:t>
            </a:r>
          </a:p>
          <a:p>
            <a:pPr eaLnBrk="1" hangingPunct="1">
              <a:lnSpc>
                <a:spcPct val="125000"/>
              </a:lnSpc>
              <a:tabLst>
                <a:tab pos="1716088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一般地，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一元</a:t>
            </a:r>
            <a:r>
              <a:rPr lang="zh-CN" altLang="en-US" sz="3200" b="1" dirty="0">
                <a:latin typeface="Times New Roman" panose="02020603050405020304" pitchFamily="18" charset="0"/>
              </a:rPr>
              <a:t>谓词描述个体的性质，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二元</a:t>
            </a:r>
            <a:r>
              <a:rPr lang="zh-CN" altLang="en-US" sz="3200" b="1" dirty="0">
                <a:latin typeface="Times New Roman" panose="02020603050405020304" pitchFamily="18" charset="0"/>
              </a:rPr>
              <a:t>或多元谓词描述两个或多个个体间的关系。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元</a:t>
            </a:r>
            <a:r>
              <a:rPr lang="zh-CN" altLang="en-US" sz="3200" b="1" dirty="0">
                <a:latin typeface="Times New Roman" panose="02020603050405020304" pitchFamily="18" charset="0"/>
              </a:rPr>
              <a:t>谓词中无个体，理解为就是命题，这样，谓词逻辑包括命题逻辑。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DADD95-D75D-8873-0752-0404B0B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C7689-008F-6B4E-B41F-B93B5A55687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>
            <a:extLst>
              <a:ext uri="{FF2B5EF4-FFF2-40B4-BE49-F238E27FC236}">
                <a16:creationId xmlns:a16="http://schemas.microsoft.com/office/drawing/2014/main" id="{2533ADE0-2AC6-41D0-F533-F8FD78C7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1’)  </a:t>
            </a:r>
            <a:r>
              <a:rPr lang="zh-CN" altLang="en-US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x(G(x)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H)=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xG(x)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6B5927A3-DDF0-F44E-325F-AD5A0BB9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G(x)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的任意一个解释。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若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x(G(x)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H)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在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下取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值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下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存在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G(x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是真命题。若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是真命题，则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xG(x)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是真命题；若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是假命题，则必然有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G(x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是真命题，故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xG(x)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取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值。所以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xG(x)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下取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值。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x(G(x)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H)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在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下取</a:t>
            </a:r>
            <a:r>
              <a:rPr lang="en-US" altLang="zh-CN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30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值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，则在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下对任意的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，使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G(x)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下取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值。故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G(x)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都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为假命题，所以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xG(x)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下取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值。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A0B69B-08E0-89B7-5190-84AFDE10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CB13E-2B2F-0A4E-BFA4-2D2A9203C3C8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DEDAEA8-BAD0-4637-01DC-D44D0C0B9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384175" indent="-384175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Char char="l"/>
              <a:tabLst>
                <a:tab pos="8604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xG( x))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弄假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xG(x)</a:t>
            </a:r>
            <a:r>
              <a:rPr lang="zh-CN" altLang="en-US" sz="3200" b="1">
                <a:latin typeface="Times New Roman" panose="02020603050405020304" pitchFamily="18" charset="0"/>
              </a:rPr>
              <a:t>。故对任意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G(x)</a:t>
            </a:r>
            <a:r>
              <a:rPr lang="zh-CN" altLang="en-US" sz="3200" b="1">
                <a:latin typeface="Times New Roman" panose="02020603050405020304" pitchFamily="18" charset="0"/>
              </a:rPr>
              <a:t>都是假命题，从而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G(x)</a:t>
            </a:r>
            <a:r>
              <a:rPr lang="zh-CN" altLang="en-US" sz="3200" b="1">
                <a:latin typeface="Times New Roman" panose="02020603050405020304" pitchFamily="18" charset="0"/>
              </a:rPr>
              <a:t>都是真命题，故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G(x))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marL="384175" indent="-384175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Char char="l"/>
              <a:tabLst>
                <a:tab pos="8604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弄假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xG(x))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满足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xG(x)</a:t>
            </a:r>
            <a:r>
              <a:rPr lang="zh-CN" altLang="en-US" sz="3200" b="1">
                <a:latin typeface="Times New Roman" panose="02020603050405020304" pitchFamily="18" charset="0"/>
              </a:rPr>
              <a:t>。故有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，使得</a:t>
            </a:r>
            <a:r>
              <a:rPr lang="en-US" altLang="zh-CN" sz="3200" b="1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是真命题。从而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G(x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是假命题，故</a:t>
            </a:r>
            <a:r>
              <a:rPr lang="en-US" altLang="zh-CN" sz="3200" b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弄假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G(x))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14BA132-CA7B-A77A-494B-71AD2939B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>
                <a:latin typeface="宋体" panose="02010600030101010101" pitchFamily="2" charset="-122"/>
              </a:rPr>
              <a:t>4) </a:t>
            </a:r>
            <a:r>
              <a:rPr lang="zh-CN" altLang="en-US" sz="3600" b="1">
                <a:latin typeface="宋体" panose="02010600030101010101" pitchFamily="2" charset="-122"/>
              </a:rPr>
              <a:t>证明： </a:t>
            </a:r>
            <a:r>
              <a:rPr lang="zh-CN" altLang="en-US" sz="36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600" b="1">
                <a:latin typeface="Times New Roman" panose="02020603050405020304" pitchFamily="18" charset="0"/>
              </a:rPr>
              <a:t>xG(x))=</a:t>
            </a:r>
            <a:r>
              <a:rPr lang="en-US" altLang="zh-CN" sz="36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600" b="1">
                <a:latin typeface="Times New Roman" panose="02020603050405020304" pitchFamily="18" charset="0"/>
              </a:rPr>
              <a:t>x(</a:t>
            </a:r>
            <a:r>
              <a:rPr lang="en-US" altLang="zh-CN" sz="36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600" b="1">
                <a:latin typeface="Times New Roman" panose="02020603050405020304" pitchFamily="18" charset="0"/>
              </a:rPr>
              <a:t>G(x))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D33C6D-D0CB-0D11-B7E6-EAB39827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A3035-4ECD-6140-9DAE-17BFB3F13BBB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E4129BAF-F862-33F1-100D-9D62EF39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/>
              <a:t>提示：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360FFEDD-FFDC-35EF-837D-0E5A16400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>
                <a:solidFill>
                  <a:srgbClr val="FFCC00"/>
                </a:solidFill>
                <a:latin typeface="Times New Roman" panose="02020603050405020304" pitchFamily="18" charset="0"/>
              </a:rPr>
              <a:t>xG(x)</a:t>
            </a: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</a:rPr>
              <a:t>真</a:t>
            </a:r>
            <a:r>
              <a:rPr lang="zh-CN" altLang="en-US" b="1">
                <a:latin typeface="Times New Roman" panose="02020603050405020304" pitchFamily="18" charset="0"/>
              </a:rPr>
              <a:t>，则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>
                <a:latin typeface="Times New Roman" panose="02020603050405020304" pitchFamily="18" charset="0"/>
              </a:rPr>
              <a:t>xG(x)</a:t>
            </a:r>
            <a:r>
              <a:rPr lang="zh-CN" altLang="en-US" b="1">
                <a:latin typeface="Times New Roman" panose="02020603050405020304" pitchFamily="18" charset="0"/>
              </a:rPr>
              <a:t>真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>
                <a:latin typeface="Times New Roman" panose="02020603050405020304" pitchFamily="18" charset="0"/>
              </a:rPr>
              <a:t>	即有： 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>
                <a:latin typeface="Times New Roman" panose="02020603050405020304" pitchFamily="18" charset="0"/>
              </a:rPr>
              <a:t>xG(x) 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>
                <a:latin typeface="Times New Roman" panose="02020603050405020304" pitchFamily="18" charset="0"/>
              </a:rPr>
              <a:t>xG(x)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b="1">
                <a:solidFill>
                  <a:srgbClr val="FFCC00"/>
                </a:solidFill>
                <a:latin typeface="Times New Roman" panose="02020603050405020304" pitchFamily="18" charset="0"/>
              </a:rPr>
              <a:t>xG(x) </a:t>
            </a:r>
            <a:r>
              <a:rPr lang="zh-CN" altLang="en-US" b="1">
                <a:solidFill>
                  <a:srgbClr val="FFCC00"/>
                </a:solidFill>
                <a:latin typeface="Times New Roman" panose="02020603050405020304" pitchFamily="18" charset="0"/>
              </a:rPr>
              <a:t>假</a:t>
            </a:r>
            <a:r>
              <a:rPr lang="zh-CN" altLang="en-US" b="1">
                <a:latin typeface="Times New Roman" panose="02020603050405020304" pitchFamily="18" charset="0"/>
              </a:rPr>
              <a:t>，则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>
                <a:latin typeface="Times New Roman" panose="02020603050405020304" pitchFamily="18" charset="0"/>
              </a:rPr>
              <a:t>xG(x)</a:t>
            </a:r>
            <a:r>
              <a:rPr lang="zh-CN" altLang="en-US" b="1">
                <a:latin typeface="Times New Roman" panose="02020603050405020304" pitchFamily="18" charset="0"/>
              </a:rPr>
              <a:t>假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>
                <a:latin typeface="Times New Roman" panose="02020603050405020304" pitchFamily="18" charset="0"/>
              </a:rPr>
              <a:t>xG(x) 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 G(a)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   G(a)  </a:t>
            </a:r>
            <a:r>
              <a:rPr lang="en-US" altLang="zh-CN" b="1">
                <a:latin typeface="Times New Roman" panose="02020603050405020304" pitchFamily="18" charset="0"/>
              </a:rPr>
              <a:t>xG(x)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5AE8E5-0B45-00FD-5EF3-353D6282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1CC4E-0A9A-844D-9280-497713CDA5CA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ABFD0-7D77-4B60-6831-242904B1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337BE-0FE5-6841-9FEA-C17820519EA9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605287B-8BD7-3B2E-66E8-DF89FFBE17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746" y="0"/>
            <a:ext cx="9067800" cy="6543676"/>
          </a:xfrm>
          <a:blipFill>
            <a:blip r:embed="rId2"/>
            <a:stretch>
              <a:fillRect l="2189" t="8871" r="2291" b="-434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E774254-26E1-7445-2A94-4DB3DFC5E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tabLst>
                <a:tab pos="86042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宋体" panose="02010600030101010101" pitchFamily="2" charset="-122"/>
              </a:rPr>
              <a:t>引理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是两个公式，其中自由变量有且只有一个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，分别记以</a:t>
            </a:r>
            <a:r>
              <a:rPr lang="en-US" altLang="zh-CN" sz="3200" b="1" dirty="0">
                <a:latin typeface="Times New Roman" panose="02020603050405020304" pitchFamily="18" charset="0"/>
              </a:rPr>
              <a:t>G(x)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H(x)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，于是有：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200" b="1" dirty="0">
                <a:latin typeface="Times New Roman" panose="02020603050405020304" pitchFamily="18" charset="0"/>
              </a:rPr>
              <a:t>(x)=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(G(x)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H(x))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3200" b="1" dirty="0">
                <a:latin typeface="Times New Roman" panose="02020603050405020304" pitchFamily="18" charset="0"/>
              </a:rPr>
              <a:t> 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200" b="1" dirty="0">
                <a:latin typeface="Times New Roman" panose="02020603050405020304" pitchFamily="18" charset="0"/>
              </a:rPr>
              <a:t>(x)=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(G(x)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H(x))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3)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200" b="1" dirty="0">
                <a:latin typeface="Times New Roman" panose="02020603050405020304" pitchFamily="18" charset="0"/>
              </a:rPr>
              <a:t>(x)=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(G(x)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H(y))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4)	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200" b="1" dirty="0">
                <a:latin typeface="Times New Roman" panose="02020603050405020304" pitchFamily="18" charset="0"/>
              </a:rPr>
              <a:t>(x)=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(G(x)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H(y)) 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0C13DC97-996E-A283-EEFC-D81756187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>
                <a:latin typeface="Times New Roman" pitchFamily="18" charset="0"/>
              </a:rPr>
              <a:t>2 </a:t>
            </a:r>
            <a:r>
              <a:rPr lang="zh-CN" altLang="en-US" sz="3600" b="1" dirty="0">
                <a:latin typeface="Times New Roman" pitchFamily="18" charset="0"/>
              </a:rPr>
              <a:t>公式的前束范式化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1CB1FF-1BA9-582E-DD92-B95A34E4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8FB1-0AC0-9F43-B1DE-83C21316BDEC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B2A75FC-1C82-BAD7-9295-F37C7E02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tabLst>
                <a:tab pos="860425" algn="l"/>
              </a:tabLst>
              <a:defRPr/>
            </a:pPr>
            <a:r>
              <a:rPr lang="zh-CN" altLang="en-US" sz="3000" b="1" dirty="0">
                <a:latin typeface="Times New Roman" panose="02020603050405020304" pitchFamily="18" charset="0"/>
              </a:rPr>
              <a:t>设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是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zh-CN" altLang="en-US" sz="3000" b="1" dirty="0">
                <a:latin typeface="Times New Roman" panose="02020603050405020304" pitchFamily="18" charset="0"/>
              </a:rPr>
              <a:t>和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</a:t>
            </a:r>
            <a:r>
              <a:rPr lang="zh-CN" altLang="en-US" sz="3000" b="1" dirty="0">
                <a:latin typeface="Times New Roman" panose="02020603050405020304" pitchFamily="18" charset="0"/>
              </a:rPr>
              <a:t>的一个解释。若： 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</a:t>
            </a:r>
            <a:r>
              <a:rPr lang="en-US" altLang="zh-CN" sz="30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xH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下取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3000" b="1" dirty="0">
                <a:latin typeface="Times New Roman" panose="02020603050405020304" pitchFamily="18" charset="0"/>
              </a:rPr>
              <a:t>，则在解释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下，对任意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zh-CN" altLang="en-US" sz="3000" b="1" dirty="0"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</a:t>
            </a:r>
            <a:r>
              <a:rPr lang="zh-CN" altLang="en-US" sz="3000" b="1" dirty="0">
                <a:latin typeface="Times New Roman" panose="02020603050405020304" pitchFamily="18" charset="0"/>
              </a:rPr>
              <a:t>都是真命题，所以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</a:t>
            </a:r>
            <a:r>
              <a:rPr lang="zh-CN" altLang="en-US" sz="3000" b="1" dirty="0">
                <a:latin typeface="Times New Roman" panose="02020603050405020304" pitchFamily="18" charset="0"/>
              </a:rPr>
              <a:t>是真命题</a:t>
            </a:r>
            <a:r>
              <a:rPr lang="en-US" altLang="zh-CN" sz="3000" b="1" dirty="0">
                <a:latin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</a:rPr>
              <a:t>即对任意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Times New Roman" panose="02020603050405020304" pitchFamily="18" charset="0"/>
              </a:rPr>
              <a:t>， </a:t>
            </a:r>
            <a:r>
              <a:rPr lang="en-US" altLang="zh-CN" sz="3000" b="1" dirty="0">
                <a:latin typeface="Times New Roman" panose="02020603050405020304" pitchFamily="18" charset="0"/>
              </a:rPr>
              <a:t>G(x)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</a:t>
            </a:r>
            <a:r>
              <a:rPr lang="zh-CN" altLang="en-US" sz="3000" b="1" dirty="0">
                <a:latin typeface="Times New Roman" panose="02020603050405020304" pitchFamily="18" charset="0"/>
              </a:rPr>
              <a:t>是真命题，所以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H(x))</a:t>
            </a:r>
            <a:r>
              <a:rPr lang="zh-CN" altLang="en-US" sz="3000" b="1" dirty="0"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下取</a:t>
            </a:r>
            <a:r>
              <a:rPr lang="en-US" altLang="zh-CN" sz="3000" b="1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值。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zh-CN" altLang="en-US" sz="3000" b="1" dirty="0">
                <a:solidFill>
                  <a:srgbClr val="FFC000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sz="30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</a:t>
            </a:r>
            <a:r>
              <a:rPr lang="en-US" altLang="zh-CN" sz="30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xH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solidFill>
                  <a:srgbClr val="FFC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FFC000"/>
                </a:solidFill>
                <a:latin typeface="宋体" panose="02010600030101010101" pitchFamily="2" charset="-122"/>
              </a:rPr>
              <a:t>下取</a:t>
            </a:r>
            <a:r>
              <a:rPr lang="en-US" altLang="zh-CN" sz="3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solidFill>
                  <a:srgbClr val="FFC000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sz="3000" b="1" dirty="0">
                <a:latin typeface="宋体" panose="02010600030101010101" pitchFamily="2" charset="-122"/>
              </a:rPr>
              <a:t>，则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宋体" panose="02010600030101010101" pitchFamily="2" charset="-122"/>
              </a:rPr>
              <a:t>为假，或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宋体" panose="02010600030101010101" pitchFamily="2" charset="-122"/>
              </a:rPr>
              <a:t>为假，若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宋体" panose="02010600030101010101" pitchFamily="2" charset="-122"/>
              </a:rPr>
              <a:t>为假，必有一个</a:t>
            </a:r>
            <a:r>
              <a:rPr lang="en-US" altLang="zh-CN" sz="3000" b="1" dirty="0">
                <a:latin typeface="Times New Roman" panose="02020603050405020304" pitchFamily="18" charset="0"/>
              </a:rPr>
              <a:t>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latin typeface="宋体" panose="02010600030101010101" pitchFamily="2" charset="-122"/>
              </a:rPr>
              <a:t>，使</a:t>
            </a:r>
            <a:r>
              <a:rPr lang="en-US" altLang="zh-CN" sz="3000" b="1" dirty="0">
                <a:latin typeface="Times New Roman" panose="02020603050405020304" pitchFamily="18" charset="0"/>
              </a:rPr>
              <a:t>G(x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 </a:t>
            </a:r>
            <a:r>
              <a:rPr lang="zh-CN" altLang="en-US" sz="3000" b="1" dirty="0">
                <a:latin typeface="宋体" panose="02010600030101010101" pitchFamily="2" charset="-122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宋体" panose="02010600030101010101" pitchFamily="2" charset="-122"/>
              </a:rPr>
              <a:t>下取</a:t>
            </a:r>
            <a:r>
              <a:rPr lang="en-US" altLang="zh-CN" sz="3000" b="1" dirty="0"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latin typeface="宋体" panose="02010600030101010101" pitchFamily="2" charset="-122"/>
              </a:rPr>
              <a:t>值，所以</a:t>
            </a:r>
            <a:r>
              <a:rPr lang="en-US" altLang="zh-CN" sz="3000" b="1" dirty="0">
                <a:latin typeface="Times New Roman" panose="02020603050405020304" pitchFamily="18" charset="0"/>
              </a:rPr>
              <a:t>G(x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 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H(x</a:t>
            </a:r>
            <a:r>
              <a:rPr lang="en-US" altLang="zh-CN" sz="30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宋体" panose="02010600030101010101" pitchFamily="2" charset="-122"/>
              </a:rPr>
              <a:t>为假命题，所以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0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000" b="1" dirty="0">
                <a:latin typeface="Times New Roman" panose="02020603050405020304" pitchFamily="18" charset="0"/>
              </a:rPr>
              <a:t>H(x))</a:t>
            </a:r>
            <a:r>
              <a:rPr lang="zh-CN" altLang="en-US" sz="3000" b="1" dirty="0">
                <a:latin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Times New Roman" panose="02020603050405020304" pitchFamily="18" charset="0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</a:rPr>
              <a:t>下取</a:t>
            </a:r>
            <a:r>
              <a:rPr lang="en-US" altLang="zh-CN" sz="3000" b="1" dirty="0">
                <a:latin typeface="Times New Roman" panose="02020603050405020304" pitchFamily="18" charset="0"/>
              </a:rPr>
              <a:t>0</a:t>
            </a:r>
            <a:r>
              <a:rPr lang="zh-CN" altLang="en-US" sz="3000" b="1" dirty="0">
                <a:latin typeface="Times New Roman" panose="02020603050405020304" pitchFamily="18" charset="0"/>
              </a:rPr>
              <a:t>值。</a:t>
            </a:r>
            <a:r>
              <a:rPr lang="zh-CN" altLang="en-US" sz="3000" b="1" dirty="0">
                <a:latin typeface="宋体" panose="02010600030101010101" pitchFamily="2" charset="-122"/>
              </a:rPr>
              <a:t>若</a:t>
            </a:r>
            <a:r>
              <a:rPr lang="zh-CN" altLang="en-US" sz="30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000" b="1" dirty="0">
                <a:latin typeface="Times New Roman" panose="02020603050405020304" pitchFamily="18" charset="0"/>
              </a:rPr>
              <a:t>(x)</a:t>
            </a:r>
            <a:r>
              <a:rPr lang="zh-CN" altLang="en-US" sz="3000" b="1" dirty="0">
                <a:latin typeface="宋体" panose="02010600030101010101" pitchFamily="2" charset="-122"/>
              </a:rPr>
              <a:t>为假，同理可证。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546FEED8-3A1B-AB4A-AE4D-EBED9ACDA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</a:rPr>
              <a:t>1)  </a:t>
            </a:r>
            <a:r>
              <a:rPr lang="zh-CN" altLang="en-US" sz="3600" b="1" dirty="0">
                <a:latin typeface="Times New Roman" panose="02020603050405020304" pitchFamily="18" charset="0"/>
              </a:rPr>
              <a:t>证明：</a:t>
            </a:r>
            <a:r>
              <a:rPr lang="zh-CN" altLang="en-US" sz="36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600" b="1" dirty="0">
                <a:latin typeface="Times New Roman" panose="02020603050405020304" pitchFamily="18" charset="0"/>
              </a:rPr>
              <a:t>(x)</a:t>
            </a:r>
            <a:r>
              <a:rPr lang="en-US" altLang="zh-CN" sz="3600" b="1" dirty="0">
                <a:latin typeface="Times New Roman" panose="02020603050405020304" pitchFamily="18" charset="0"/>
                <a:sym typeface="Symbol" pitchFamily="2" charset="2"/>
              </a:rPr>
              <a:t>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600" b="1" dirty="0">
                <a:latin typeface="Times New Roman" panose="02020603050405020304" pitchFamily="18" charset="0"/>
              </a:rPr>
              <a:t>(x)=</a:t>
            </a:r>
            <a:r>
              <a:rPr lang="en-US" altLang="zh-CN" sz="36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600" b="1" dirty="0">
                <a:latin typeface="Times New Roman" panose="02020603050405020304" pitchFamily="18" charset="0"/>
              </a:rPr>
              <a:t>x(G(x)</a:t>
            </a:r>
            <a:r>
              <a:rPr lang="en-US" altLang="zh-CN" sz="36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600" b="1" dirty="0">
                <a:latin typeface="Times New Roman" panose="02020603050405020304" pitchFamily="18" charset="0"/>
              </a:rPr>
              <a:t>H(x))</a:t>
            </a:r>
            <a:r>
              <a:rPr lang="en-US" altLang="zh-CN" sz="4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A55F5D-D06E-1263-487E-4C2B403D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BD12F-E442-AF4F-8FC9-3666BC7953E7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843395B-8866-E769-EEEC-2D08856BD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>
                <a:srgbClr val="FFCC00"/>
              </a:buClr>
              <a:buFont typeface="Wingdings" pitchFamily="2" charset="2"/>
              <a:buNone/>
              <a:tabLst>
                <a:tab pos="5330825" algn="l"/>
              </a:tabLst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b="1" dirty="0" err="1">
                <a:latin typeface="Times New Roman" panose="02020603050405020304" pitchFamily="18" charset="0"/>
              </a:rPr>
              <a:t>xH</a:t>
            </a:r>
            <a:r>
              <a:rPr lang="en-US" altLang="zh-CN" b="1" dirty="0">
                <a:latin typeface="Times New Roman" panose="02020603050405020304" pitchFamily="18" charset="0"/>
              </a:rPr>
              <a:t>(x)</a:t>
            </a:r>
          </a:p>
          <a:p>
            <a:pPr marL="0" indent="0" eaLnBrk="1" hangingPunct="1">
              <a:lnSpc>
                <a:spcPct val="150000"/>
              </a:lnSpc>
              <a:buClr>
                <a:srgbClr val="FFCC00"/>
              </a:buClr>
              <a:buFont typeface="Wingdings" pitchFamily="2" charset="2"/>
              <a:buNone/>
              <a:tabLst>
                <a:tab pos="5330825" algn="l"/>
              </a:tabLst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b="1" dirty="0" err="1">
                <a:latin typeface="Times New Roman" panose="02020603050405020304" pitchFamily="18" charset="0"/>
              </a:rPr>
              <a:t>yH</a:t>
            </a:r>
            <a:r>
              <a:rPr lang="en-US" altLang="zh-CN" b="1" dirty="0">
                <a:latin typeface="Times New Roman" panose="02020603050405020304" pitchFamily="18" charset="0"/>
              </a:rPr>
              <a:t>(y)             	</a:t>
            </a:r>
            <a:r>
              <a:rPr lang="zh-CN" altLang="en-US" i="1" dirty="0">
                <a:latin typeface="Times New Roman" panose="02020603050405020304" pitchFamily="18" charset="0"/>
              </a:rPr>
              <a:t>改名规则</a:t>
            </a:r>
          </a:p>
          <a:p>
            <a:pPr marL="0" indent="0" eaLnBrk="1" hangingPunct="1">
              <a:lnSpc>
                <a:spcPct val="150000"/>
              </a:lnSpc>
              <a:buClr>
                <a:srgbClr val="FFCC00"/>
              </a:buClr>
              <a:buFont typeface="Wingdings" pitchFamily="2" charset="2"/>
              <a:buNone/>
              <a:tabLst>
                <a:tab pos="5330825" algn="l"/>
              </a:tabLst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</a:rPr>
              <a:t>x(G(x)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b="1" dirty="0" err="1">
                <a:latin typeface="Times New Roman" panose="02020603050405020304" pitchFamily="18" charset="0"/>
              </a:rPr>
              <a:t>yH</a:t>
            </a:r>
            <a:r>
              <a:rPr lang="en-US" altLang="zh-CN" b="1" dirty="0">
                <a:latin typeface="Times New Roman" panose="02020603050405020304" pitchFamily="18" charset="0"/>
              </a:rPr>
              <a:t>(y))             	</a:t>
            </a:r>
            <a:r>
              <a:rPr lang="zh-CN" altLang="en-US" i="1" dirty="0">
                <a:latin typeface="Times New Roman" panose="02020603050405020304" pitchFamily="18" charset="0"/>
              </a:rPr>
              <a:t>引理</a:t>
            </a:r>
            <a:r>
              <a:rPr lang="en-US" altLang="zh-CN" i="1" dirty="0">
                <a:latin typeface="Times New Roman" panose="02020603050405020304" pitchFamily="18" charset="0"/>
              </a:rPr>
              <a:t>3.2.1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FCC00"/>
              </a:buClr>
              <a:buFont typeface="Wingdings" pitchFamily="2" charset="2"/>
              <a:buNone/>
              <a:tabLst>
                <a:tab pos="5330825" algn="l"/>
              </a:tabLst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b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(G(x)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H(y))             	</a:t>
            </a:r>
            <a:r>
              <a:rPr lang="zh-CN" altLang="en-US" i="1" dirty="0">
                <a:latin typeface="Times New Roman" panose="02020603050405020304" pitchFamily="18" charset="0"/>
              </a:rPr>
              <a:t>引理</a:t>
            </a:r>
            <a:r>
              <a:rPr lang="en-US" altLang="zh-CN" i="1" dirty="0">
                <a:latin typeface="Times New Roman" panose="02020603050405020304" pitchFamily="18" charset="0"/>
              </a:rPr>
              <a:t>3.2.1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C0DAF17-826F-7624-9144-87ED60A90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latin typeface="Times New Roman" panose="02020603050405020304" pitchFamily="18" charset="0"/>
              </a:rPr>
              <a:t>3) </a:t>
            </a:r>
            <a:r>
              <a:rPr lang="zh-CN" altLang="en-US" sz="4000" b="1" dirty="0">
                <a:latin typeface="宋体" panose="02010600030101010101" pitchFamily="2" charset="-122"/>
              </a:rPr>
              <a:t>证明：</a:t>
            </a:r>
            <a:r>
              <a:rPr lang="zh-CN" altLang="en-US" sz="40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b="1" dirty="0">
                <a:latin typeface="Times New Roman" panose="02020603050405020304" pitchFamily="18" charset="0"/>
              </a:rPr>
              <a:t>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xH</a:t>
            </a:r>
            <a:r>
              <a:rPr lang="en-US" altLang="zh-CN" sz="3200" b="1" dirty="0">
                <a:latin typeface="Times New Roman" panose="02020603050405020304" pitchFamily="18" charset="0"/>
              </a:rPr>
              <a:t>(x)=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(G(x)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H(y))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9FB622-8258-CA31-1854-156F596E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BECC9-704B-B847-BD5A-FEEFD5633E6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4ECAD15-0A52-E025-0DE1-2B2D6C764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思考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D1F6AB50-BAB3-D0F6-34FF-17C9E57B3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Times New Roman" pitchFamily="18" charset="0"/>
              </a:rPr>
              <a:t>? 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xG</a:t>
            </a:r>
            <a:r>
              <a:rPr lang="en-US" altLang="zh-CN" b="1" dirty="0">
                <a:latin typeface="Times New Roman" pitchFamily="18" charset="0"/>
              </a:rPr>
              <a:t>(x)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</a:t>
            </a:r>
            <a:r>
              <a:rPr lang="en-US" altLang="zh-CN" b="1" dirty="0" err="1">
                <a:latin typeface="Times New Roman" pitchFamily="18" charset="0"/>
              </a:rPr>
              <a:t>xH</a:t>
            </a:r>
            <a:r>
              <a:rPr lang="en-US" altLang="zh-CN" b="1" dirty="0">
                <a:latin typeface="Times New Roman" pitchFamily="18" charset="0"/>
              </a:rPr>
              <a:t>(x)</a:t>
            </a:r>
            <a:r>
              <a:rPr lang="zh-CN" altLang="en-US" b="1" dirty="0">
                <a:latin typeface="Times New Roman" pitchFamily="18" charset="0"/>
              </a:rPr>
              <a:t>＝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>
                <a:latin typeface="Times New Roman" pitchFamily="18" charset="0"/>
              </a:rPr>
              <a:t>x(G(x)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latin typeface="Times New Roman" pitchFamily="18" charset="0"/>
              </a:rPr>
              <a:t>H(x))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CC00"/>
                </a:solidFill>
              </a:rPr>
              <a:t>  ×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?  </a:t>
            </a:r>
            <a:r>
              <a:rPr lang="en-US" altLang="zh-CN" b="1" dirty="0" err="1">
                <a:latin typeface="Times New Roman" pitchFamily="18" charset="0"/>
              </a:rPr>
              <a:t>xG</a:t>
            </a:r>
            <a:r>
              <a:rPr lang="en-US" altLang="zh-CN" b="1" dirty="0">
                <a:latin typeface="Times New Roman" pitchFamily="18" charset="0"/>
              </a:rPr>
              <a:t>(x)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</a:t>
            </a:r>
            <a:r>
              <a:rPr lang="en-US" altLang="zh-CN" b="1" dirty="0" err="1">
                <a:latin typeface="Times New Roman" pitchFamily="18" charset="0"/>
              </a:rPr>
              <a:t>xH</a:t>
            </a:r>
            <a:r>
              <a:rPr lang="en-US" altLang="zh-CN" b="1" dirty="0">
                <a:latin typeface="Times New Roman" pitchFamily="18" charset="0"/>
              </a:rPr>
              <a:t>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>
                <a:latin typeface="Times New Roman" pitchFamily="18" charset="0"/>
              </a:rPr>
              <a:t>x(G(x)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latin typeface="Times New Roman" pitchFamily="18" charset="0"/>
              </a:rPr>
              <a:t>H(x))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sz="4000" b="1" dirty="0">
                <a:solidFill>
                  <a:srgbClr val="FFCC00"/>
                </a:solidFill>
              </a:rPr>
              <a:t>√</a:t>
            </a:r>
            <a:endParaRPr lang="en-US" altLang="zh-CN" sz="4000" b="1" dirty="0">
              <a:solidFill>
                <a:srgbClr val="FFCC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?  </a:t>
            </a:r>
            <a:r>
              <a:rPr lang="en-US" altLang="zh-CN" b="1" dirty="0">
                <a:latin typeface="Times New Roman" pitchFamily="18" charset="0"/>
              </a:rPr>
              <a:t>x(G(x)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latin typeface="Times New Roman" pitchFamily="18" charset="0"/>
              </a:rPr>
              <a:t>H(x))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xG</a:t>
            </a:r>
            <a:r>
              <a:rPr lang="en-US" altLang="zh-CN" b="1" dirty="0">
                <a:latin typeface="Times New Roman" pitchFamily="18" charset="0"/>
              </a:rPr>
              <a:t>(x)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</a:t>
            </a:r>
            <a:r>
              <a:rPr lang="en-US" altLang="zh-CN" b="1" dirty="0" err="1">
                <a:latin typeface="Times New Roman" pitchFamily="18" charset="0"/>
              </a:rPr>
              <a:t>xH</a:t>
            </a:r>
            <a:r>
              <a:rPr lang="en-US" altLang="zh-CN" b="1" dirty="0">
                <a:latin typeface="Times New Roman" pitchFamily="18" charset="0"/>
              </a:rPr>
              <a:t>(x)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	 </a:t>
            </a:r>
            <a:r>
              <a:rPr lang="en-US" altLang="zh-CN" b="1" dirty="0">
                <a:solidFill>
                  <a:srgbClr val="FFCC00"/>
                </a:solidFill>
              </a:rPr>
              <a:t>×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2106F3-37B5-9B9F-D7D8-68020900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6AA92-A637-B44F-A1F5-C10DBF0A7F38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>
            <a:extLst>
              <a:ext uri="{FF2B5EF4-FFF2-40B4-BE49-F238E27FC236}">
                <a16:creationId xmlns:a16="http://schemas.microsoft.com/office/drawing/2014/main" id="{0FA27BFF-9858-6555-886C-7B68C1A80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229600" cy="6248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为：</a:t>
            </a:r>
            <a:r>
              <a:rPr lang="en-US" altLang="zh-CN" b="1" dirty="0">
                <a:latin typeface="Times New Roman" panose="02020603050405020304" pitchFamily="18" charset="0"/>
              </a:rPr>
              <a:t>D={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u="sng" dirty="0">
                <a:latin typeface="Times New Roman" panose="02020603050405020304" pitchFamily="18" charset="0"/>
              </a:rPr>
              <a:t>  G(a)   G(b)   H(a)   H(b)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1          0         0         1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(</a:t>
            </a:r>
            <a:r>
              <a:rPr lang="en-US" altLang="zh-CN" b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b="1" dirty="0" err="1">
                <a:latin typeface="Times New Roman" panose="02020603050405020304" pitchFamily="18" charset="0"/>
              </a:rPr>
              <a:t>xH</a:t>
            </a:r>
            <a:r>
              <a:rPr lang="en-US" altLang="zh-CN" b="1" dirty="0">
                <a:latin typeface="Times New Roman" panose="02020603050405020304" pitchFamily="18" charset="0"/>
              </a:rPr>
              <a:t>(x))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 (G(a)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G(b)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)(H(a)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H(b)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))=0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sym typeface="Symbol" pitchFamily="2" charset="2"/>
              </a:rPr>
              <a:t>           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itchFamily="2" charset="2"/>
              </a:rPr>
              <a:t>        </a:t>
            </a:r>
            <a:endParaRPr lang="en-US" altLang="zh-CN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(</a:t>
            </a:r>
            <a:r>
              <a:rPr lang="en-US" altLang="zh-CN" b="1" dirty="0">
                <a:latin typeface="Times New Roman" panose="02020603050405020304" pitchFamily="18" charset="0"/>
              </a:rPr>
              <a:t>x(G(x)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H(x))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 (G(a)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H(a)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(G(b)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H(b)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</a:rPr>
              <a:t>=1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8074D3-243A-AB8D-B894-AE60D877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678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02619-BA5B-B684-8EED-76849707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97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F5325B-86A3-6C28-B0A4-40A85D520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78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172033-D01E-8163-90EB-92DFFC6D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3697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2E6B3D-F497-1FFC-038D-3D992234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3697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204D03-0C16-2D1C-1F36-19DAACCDE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642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AC650B-5D19-75B4-59E5-36FB32C6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6D00E-BB1D-B74A-877A-5BB55D054650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>
            <a:extLst>
              <a:ext uri="{FF2B5EF4-FFF2-40B4-BE49-F238E27FC236}">
                <a16:creationId xmlns:a16="http://schemas.microsoft.com/office/drawing/2014/main" id="{6834F102-9FC2-6C30-93B7-E7A476AE7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229600" cy="6248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为：</a:t>
            </a:r>
            <a:r>
              <a:rPr lang="en-US" altLang="zh-CN" b="1" dirty="0">
                <a:latin typeface="Times New Roman" panose="02020603050405020304" pitchFamily="18" charset="0"/>
              </a:rPr>
              <a:t>D={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u="sng" dirty="0">
                <a:latin typeface="Times New Roman" panose="02020603050405020304" pitchFamily="18" charset="0"/>
              </a:rPr>
              <a:t>  G(a)   G(b)   H(a)   H(b)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0          1         1         0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(</a:t>
            </a:r>
            <a:r>
              <a:rPr lang="en-US" altLang="zh-CN" b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</a:t>
            </a:r>
            <a:r>
              <a:rPr lang="en-US" altLang="zh-CN" b="1" dirty="0" err="1">
                <a:latin typeface="Times New Roman" panose="02020603050405020304" pitchFamily="18" charset="0"/>
              </a:rPr>
              <a:t>xH</a:t>
            </a:r>
            <a:r>
              <a:rPr lang="en-US" altLang="zh-CN" b="1" dirty="0">
                <a:latin typeface="Times New Roman" panose="02020603050405020304" pitchFamily="18" charset="0"/>
              </a:rPr>
              <a:t>(x))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 (G(a)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G(b)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)(H(a)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H(b)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))=0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sym typeface="Symbol" pitchFamily="2" charset="2"/>
              </a:rPr>
              <a:t>           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sym typeface="Symbol" pitchFamily="2" charset="2"/>
              </a:rPr>
              <a:t>        </a:t>
            </a:r>
            <a:endParaRPr lang="en-US" altLang="zh-CN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(</a:t>
            </a:r>
            <a:r>
              <a:rPr lang="en-US" altLang="zh-CN" b="1" dirty="0">
                <a:latin typeface="Times New Roman" panose="02020603050405020304" pitchFamily="18" charset="0"/>
              </a:rPr>
              <a:t>x(G(x)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H(x))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 (G(a)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H(a)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(G(b)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H(b)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</a:rPr>
              <a:t>=1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6F61A2-8A00-1684-883B-42B5D403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678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0917B-E0E6-FD92-41F4-0E0D3359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97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7095F5-6BF5-FB14-4B95-5310F3FB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78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2748DA-AB3E-C3AE-9BDE-78052EB2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3697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0F314C-C5A8-78EF-BDF4-54B0CECF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3697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D322A4-BE82-B57F-2AA1-69B7E757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642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CAC413-C1B9-7BB9-73BC-8B434767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BA490-0F2A-0C46-AC98-94BF55CEA35A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168897A9-8704-DADB-E78F-59EE8F405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458200" cy="5943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tabLst>
                <a:tab pos="1716088" algn="l"/>
              </a:tabLst>
              <a:defRPr/>
            </a:pP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例：</a:t>
            </a:r>
            <a:br>
              <a:rPr lang="zh-CN" altLang="en-US" sz="3200" b="1">
                <a:latin typeface="Times New Roman" panose="02020603050405020304" pitchFamily="18" charset="0"/>
              </a:rPr>
            </a:br>
            <a:r>
              <a:rPr lang="zh-CN" altLang="en-US" sz="3200" b="1">
                <a:latin typeface="Times New Roman" panose="02020603050405020304" pitchFamily="18" charset="0"/>
              </a:rPr>
              <a:t>令</a:t>
            </a:r>
            <a:r>
              <a:rPr lang="en-US" altLang="zh-CN" sz="3200" b="1">
                <a:latin typeface="Times New Roman" panose="02020603050405020304" pitchFamily="18" charset="0"/>
              </a:rPr>
              <a:t>G(x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zh-CN" altLang="en-US" sz="3200" b="1">
                <a:latin typeface="Times New Roman" panose="02020603050405020304" pitchFamily="18" charset="0"/>
              </a:rPr>
              <a:t>： “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高于</a:t>
            </a:r>
            <a:r>
              <a:rPr lang="en-US" altLang="zh-CN" sz="3200" b="1">
                <a:latin typeface="Times New Roman" panose="02020603050405020304" pitchFamily="18" charset="0"/>
              </a:rPr>
              <a:t>y”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</a:rPr>
              <a:t>G(x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zh-CN" altLang="en-US" sz="3200" b="1">
                <a:latin typeface="Times New Roman" panose="02020603050405020304" pitchFamily="18" charset="0"/>
              </a:rPr>
              <a:t>是一个二元谓词。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  将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代以个体 “张三”，</a:t>
            </a:r>
            <a:r>
              <a:rPr lang="en-US" altLang="zh-CN" sz="3200" b="1"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latin typeface="Times New Roman" panose="02020603050405020304" pitchFamily="18" charset="0"/>
              </a:rPr>
              <a:t>代以个体 “李四”，则</a:t>
            </a:r>
            <a:r>
              <a:rPr lang="en-US" altLang="zh-CN" sz="3200" b="1">
                <a:latin typeface="Times New Roman" panose="02020603050405020304" pitchFamily="18" charset="0"/>
              </a:rPr>
              <a:t>G(</a:t>
            </a:r>
            <a:r>
              <a:rPr lang="zh-CN" altLang="en-US" sz="3200" b="1">
                <a:latin typeface="Times New Roman" panose="02020603050405020304" pitchFamily="18" charset="0"/>
              </a:rPr>
              <a:t>张三，李四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就是命题： “张三高于李四”。</a:t>
            </a:r>
          </a:p>
          <a:p>
            <a:pPr eaLnBrk="1" hangingPunct="1">
              <a:lnSpc>
                <a:spcPct val="120000"/>
              </a:lnSpc>
              <a:tabLst>
                <a:tab pos="1716088" algn="l"/>
              </a:tabLst>
              <a:defRPr/>
            </a:pPr>
            <a:r>
              <a:rPr lang="en-US" altLang="zh-CN" sz="3200" b="1">
                <a:latin typeface="Times New Roman" panose="02020603050405020304" pitchFamily="18" charset="0"/>
              </a:rPr>
              <a:t>G(x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zh-CN" altLang="en-US" sz="3200" b="1">
                <a:latin typeface="Times New Roman" panose="02020603050405020304" pitchFamily="18" charset="0"/>
              </a:rPr>
              <a:t>不是命题，而是一个命题函数即谓词。</a:t>
            </a:r>
          </a:p>
          <a:p>
            <a:pPr eaLnBrk="1" hangingPunct="1">
              <a:lnSpc>
                <a:spcPct val="120000"/>
              </a:lnSpc>
              <a:tabLst>
                <a:tab pos="1716088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随便将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</a:t>
            </a:r>
            <a:r>
              <a:rPr lang="zh-CN" altLang="en-US" sz="3200" b="1">
                <a:latin typeface="Times New Roman" panose="02020603050405020304" pitchFamily="18" charset="0"/>
              </a:rPr>
              <a:t>代以确定的个体，由</a:t>
            </a:r>
            <a:r>
              <a:rPr lang="en-US" altLang="zh-CN" sz="3200" b="1">
                <a:latin typeface="Times New Roman" panose="02020603050405020304" pitchFamily="18" charset="0"/>
              </a:rPr>
              <a:t>G(x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y)</a:t>
            </a:r>
            <a:r>
              <a:rPr lang="zh-CN" altLang="en-US" sz="3200" b="1">
                <a:latin typeface="Times New Roman" panose="02020603050405020304" pitchFamily="18" charset="0"/>
              </a:rPr>
              <a:t>都能得到一个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94BB38-1A2D-4E76-7D55-BA31A3BA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81FCE-D5D7-3E48-BA3B-A3CC6568066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89F24C3D-25A4-F9F7-A08D-EABEA66F8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/>
              <a:t>思考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4B7468D6-3A31-AFF7-5646-280953533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Times New Roman" pitchFamily="18" charset="0"/>
              </a:rPr>
              <a:t>?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 err="1">
                <a:latin typeface="Times New Roman" pitchFamily="18" charset="0"/>
              </a:rPr>
              <a:t>xG</a:t>
            </a:r>
            <a:r>
              <a:rPr lang="en-US" altLang="zh-CN" b="1" dirty="0">
                <a:latin typeface="Times New Roman" pitchFamily="18" charset="0"/>
              </a:rPr>
              <a:t>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</a:t>
            </a:r>
            <a:r>
              <a:rPr lang="en-US" altLang="zh-CN" b="1" dirty="0" err="1">
                <a:latin typeface="Times New Roman" pitchFamily="18" charset="0"/>
              </a:rPr>
              <a:t>xH</a:t>
            </a:r>
            <a:r>
              <a:rPr lang="en-US" altLang="zh-CN" b="1" dirty="0">
                <a:latin typeface="Times New Roman" pitchFamily="18" charset="0"/>
              </a:rPr>
              <a:t>(x)</a:t>
            </a:r>
            <a:r>
              <a:rPr lang="zh-CN" altLang="en-US" b="1" dirty="0">
                <a:latin typeface="Times New Roman" pitchFamily="18" charset="0"/>
              </a:rPr>
              <a:t>＝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>
                <a:latin typeface="Times New Roman" pitchFamily="18" charset="0"/>
              </a:rPr>
              <a:t>x(G(x)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H(x))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CC00"/>
                </a:solidFill>
              </a:rPr>
              <a:t>   ×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? </a:t>
            </a:r>
            <a:r>
              <a:rPr lang="en-US" altLang="zh-CN" b="1" dirty="0">
                <a:latin typeface="Times New Roman" pitchFamily="18" charset="0"/>
              </a:rPr>
              <a:t>x(G(x)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H(x))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 err="1">
                <a:latin typeface="Times New Roman" pitchFamily="18" charset="0"/>
              </a:rPr>
              <a:t>xG</a:t>
            </a:r>
            <a:r>
              <a:rPr lang="en-US" altLang="zh-CN" b="1" dirty="0">
                <a:latin typeface="Times New Roman" pitchFamily="18" charset="0"/>
              </a:rPr>
              <a:t>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</a:t>
            </a:r>
            <a:r>
              <a:rPr lang="en-US" altLang="zh-CN" b="1" dirty="0" err="1">
                <a:latin typeface="Times New Roman" pitchFamily="18" charset="0"/>
              </a:rPr>
              <a:t>xH</a:t>
            </a:r>
            <a:r>
              <a:rPr lang="en-US" altLang="zh-CN" b="1" dirty="0">
                <a:latin typeface="Times New Roman" pitchFamily="18" charset="0"/>
              </a:rPr>
              <a:t>(x) </a:t>
            </a:r>
            <a:r>
              <a:rPr lang="en-US" altLang="zh-CN" sz="4000" b="1" dirty="0">
                <a:solidFill>
                  <a:srgbClr val="FFCC00"/>
                </a:solidFill>
              </a:rPr>
              <a:t>√</a:t>
            </a:r>
            <a:endParaRPr lang="en-US" altLang="zh-CN" sz="4000" b="1" dirty="0">
              <a:solidFill>
                <a:srgbClr val="FFCC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? </a:t>
            </a:r>
            <a:r>
              <a:rPr lang="en-US" altLang="zh-CN" b="1" dirty="0" err="1">
                <a:latin typeface="Times New Roman" pitchFamily="18" charset="0"/>
              </a:rPr>
              <a:t>xG</a:t>
            </a:r>
            <a:r>
              <a:rPr lang="en-US" altLang="zh-CN" b="1" dirty="0">
                <a:latin typeface="Times New Roman" pitchFamily="18" charset="0"/>
              </a:rPr>
              <a:t>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</a:t>
            </a:r>
            <a:r>
              <a:rPr lang="en-US" altLang="zh-CN" b="1" dirty="0" err="1">
                <a:latin typeface="Times New Roman" pitchFamily="18" charset="0"/>
              </a:rPr>
              <a:t>xH</a:t>
            </a:r>
            <a:r>
              <a:rPr lang="en-US" altLang="zh-CN" b="1" dirty="0">
                <a:latin typeface="Times New Roman" pitchFamily="18" charset="0"/>
              </a:rPr>
              <a:t>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>
                <a:latin typeface="Times New Roman" pitchFamily="18" charset="0"/>
              </a:rPr>
              <a:t>x(G(x)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H(x))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	 </a:t>
            </a:r>
            <a:r>
              <a:rPr lang="en-US" altLang="zh-CN" b="1" dirty="0">
                <a:solidFill>
                  <a:srgbClr val="FFCC00"/>
                </a:solidFill>
              </a:rPr>
              <a:t>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5B5CB9-6FB8-215F-B1B4-F554563C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23523-6984-544A-96EC-38797ABBC97C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>
            <a:extLst>
              <a:ext uri="{FF2B5EF4-FFF2-40B4-BE49-F238E27FC236}">
                <a16:creationId xmlns:a16="http://schemas.microsoft.com/office/drawing/2014/main" id="{FA2C8BA2-62F3-B73F-8754-8F1A69592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为：</a:t>
            </a:r>
            <a:r>
              <a:rPr lang="en-US" altLang="zh-CN" b="1" dirty="0">
                <a:latin typeface="Times New Roman" panose="02020603050405020304" pitchFamily="18" charset="0"/>
              </a:rPr>
              <a:t>D={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u="sng" dirty="0">
                <a:latin typeface="Times New Roman" panose="02020603050405020304" pitchFamily="18" charset="0"/>
              </a:rPr>
              <a:t>  G(a)   G(b)   H(a)   H(b)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1          0         0         1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(</a:t>
            </a:r>
            <a:r>
              <a:rPr lang="en-US" altLang="zh-CN" b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(x)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</a:t>
            </a:r>
            <a:r>
              <a:rPr lang="en-US" altLang="zh-CN" b="1" dirty="0" err="1">
                <a:latin typeface="Times New Roman" panose="02020603050405020304" pitchFamily="18" charset="0"/>
              </a:rPr>
              <a:t>xH</a:t>
            </a:r>
            <a:r>
              <a:rPr lang="en-US" altLang="zh-CN" b="1" dirty="0">
                <a:latin typeface="Times New Roman" panose="02020603050405020304" pitchFamily="18" charset="0"/>
              </a:rPr>
              <a:t>(x)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</a:rPr>
              <a:t>G(a)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G(b))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(</a:t>
            </a:r>
            <a:r>
              <a:rPr lang="en-US" altLang="zh-CN" b="1" dirty="0">
                <a:latin typeface="Times New Roman" panose="02020603050405020304" pitchFamily="18" charset="0"/>
              </a:rPr>
              <a:t>H(a)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H(b</a:t>
            </a:r>
            <a:r>
              <a:rPr lang="en-US" altLang="zh-CN" b="1" dirty="0">
                <a:latin typeface="Times New Roman" panose="02020603050405020304" pitchFamily="18" charset="0"/>
              </a:rPr>
              <a:t>)))=1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(</a:t>
            </a:r>
            <a:r>
              <a:rPr lang="en-US" altLang="zh-CN" b="1" dirty="0">
                <a:latin typeface="Times New Roman" panose="02020603050405020304" pitchFamily="18" charset="0"/>
              </a:rPr>
              <a:t>x(G(x)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b="1" dirty="0">
                <a:latin typeface="Times New Roman" panose="02020603050405020304" pitchFamily="18" charset="0"/>
              </a:rPr>
              <a:t>H(x))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</a:rPr>
              <a:t>G(a)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H(a))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(</a:t>
            </a:r>
            <a:r>
              <a:rPr lang="en-US" altLang="zh-CN" b="1" dirty="0">
                <a:latin typeface="Times New Roman" panose="02020603050405020304" pitchFamily="18" charset="0"/>
              </a:rPr>
              <a:t>G(b)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 H(b</a:t>
            </a:r>
            <a:r>
              <a:rPr lang="en-US" altLang="zh-CN" b="1" dirty="0">
                <a:latin typeface="Times New Roman" panose="02020603050405020304" pitchFamily="18" charset="0"/>
              </a:rPr>
              <a:t>)))=0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A56211-2E05-2BC4-107C-F7188BB6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210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4062F-A620-0B1A-F197-AEB615E6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C9675C-9CF4-7F5C-7A90-1CB80604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5602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26EE6B-BFB0-1BFC-A665-C0A045DAD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46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9FCB45-2C9D-A929-9DCF-A74D0597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646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812952-06DF-27F3-4FFA-52854D33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56388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3D1B45-D65C-8CB3-545A-97BC5CFC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02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F08853-29B3-04C4-3192-1E6C32DD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46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BB815C-F9A7-C022-367B-A4B2A7C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FC60-1296-614F-ABA9-81C919B550BF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>
            <a:extLst>
              <a:ext uri="{FF2B5EF4-FFF2-40B4-BE49-F238E27FC236}">
                <a16:creationId xmlns:a16="http://schemas.microsoft.com/office/drawing/2014/main" id="{4E6B2F2F-E09B-5DBF-B423-1CB8E56D1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为：</a:t>
            </a:r>
            <a:r>
              <a:rPr lang="en-US" altLang="zh-CN" b="1" dirty="0">
                <a:latin typeface="Times New Roman" panose="02020603050405020304" pitchFamily="18" charset="0"/>
              </a:rPr>
              <a:t>D={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u="sng" dirty="0">
                <a:latin typeface="Times New Roman" panose="02020603050405020304" pitchFamily="18" charset="0"/>
              </a:rPr>
              <a:t>  G(a)   G(b)   H(a)   H(b)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0          1         1         0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(</a:t>
            </a:r>
            <a:r>
              <a:rPr lang="en-US" altLang="zh-CN" b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(x)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</a:t>
            </a:r>
            <a:r>
              <a:rPr lang="en-US" altLang="zh-CN" b="1" dirty="0" err="1">
                <a:latin typeface="Times New Roman" panose="02020603050405020304" pitchFamily="18" charset="0"/>
              </a:rPr>
              <a:t>xH</a:t>
            </a:r>
            <a:r>
              <a:rPr lang="en-US" altLang="zh-CN" b="1" dirty="0">
                <a:latin typeface="Times New Roman" panose="02020603050405020304" pitchFamily="18" charset="0"/>
              </a:rPr>
              <a:t>(x)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</a:rPr>
              <a:t>G(a)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G(b))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(</a:t>
            </a:r>
            <a:r>
              <a:rPr lang="en-US" altLang="zh-CN" b="1" dirty="0">
                <a:latin typeface="Times New Roman" panose="02020603050405020304" pitchFamily="18" charset="0"/>
              </a:rPr>
              <a:t>H(a)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H(b</a:t>
            </a:r>
            <a:r>
              <a:rPr lang="en-US" altLang="zh-CN" b="1" dirty="0">
                <a:latin typeface="Times New Roman" panose="02020603050405020304" pitchFamily="18" charset="0"/>
              </a:rPr>
              <a:t>)))=1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(</a:t>
            </a:r>
            <a:r>
              <a:rPr lang="en-US" altLang="zh-CN" b="1" dirty="0">
                <a:latin typeface="Times New Roman" panose="02020603050405020304" pitchFamily="18" charset="0"/>
              </a:rPr>
              <a:t>x(G(x) 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b="1" dirty="0">
                <a:latin typeface="Times New Roman" panose="02020603050405020304" pitchFamily="18" charset="0"/>
              </a:rPr>
              <a:t>H(x)) 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</a:rPr>
              <a:t>G(a)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H(a))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(</a:t>
            </a:r>
            <a:r>
              <a:rPr lang="en-US" altLang="zh-CN" b="1" dirty="0">
                <a:latin typeface="Times New Roman" panose="02020603050405020304" pitchFamily="18" charset="0"/>
              </a:rPr>
              <a:t>G(b)</a:t>
            </a:r>
            <a:r>
              <a:rPr lang="en-US" altLang="zh-CN" b="1" dirty="0">
                <a:latin typeface="Times New Roman" panose="02020603050405020304" pitchFamily="18" charset="0"/>
                <a:sym typeface="Symbol" pitchFamily="2" charset="2"/>
              </a:rPr>
              <a:t> H(b</a:t>
            </a:r>
            <a:r>
              <a:rPr lang="en-US" altLang="zh-CN" b="1" dirty="0">
                <a:latin typeface="Times New Roman" panose="02020603050405020304" pitchFamily="18" charset="0"/>
              </a:rPr>
              <a:t>)))=0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343326-7529-FF6D-1FBB-11AD12E76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210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F137B-12AB-FE6D-6DDB-8E17EBAC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0DF167-F8E6-E993-C0DC-F49FC039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5602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E464A8-261F-CDF2-EA88-9B9C7FEFF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46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0A01DF-A6E7-F4FB-786A-2439A47F4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646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90FA95-970F-3560-60A1-C802458C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56388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B0E87A-EB35-3A3D-369F-34DF81E88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022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C8B90A-0301-9314-D141-0C89D8D82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46488"/>
            <a:ext cx="60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CDF440-429F-17AE-657C-21E936C0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74A9A-F6D6-2441-84B9-4DEE542A68E2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FAA9234-3B60-D9EE-440A-A7634132F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tabLst>
                <a:tab pos="860425" algn="l"/>
              </a:tabLst>
              <a:defRPr/>
            </a:pPr>
            <a:r>
              <a:rPr lang="zh-CN" altLang="en-US" b="1" dirty="0">
                <a:solidFill>
                  <a:srgbClr val="FFCC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3.2.1</a:t>
            </a:r>
            <a:r>
              <a:rPr lang="zh-CN" altLang="en-US" sz="3200" b="1" dirty="0">
                <a:latin typeface="宋体" panose="02010600030101010101" pitchFamily="2" charset="-122"/>
              </a:rPr>
              <a:t>对任意公式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宋体" panose="02010600030101010101" pitchFamily="2" charset="-122"/>
              </a:rPr>
              <a:t>，都存在与其等价的前束范式。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zh-CN" altLang="en-US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200" b="1" dirty="0">
                <a:latin typeface="Times New Roman" panose="02020603050405020304" pitchFamily="18" charset="0"/>
              </a:rPr>
              <a:t>通过如下算法，可将公式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化成等价的前束范式。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使用基本等价式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latin typeface="Times New Roman" panose="02020603050405020304" pitchFamily="18" charset="0"/>
              </a:rPr>
              <a:t>(K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</a:t>
            </a:r>
            <a:r>
              <a:rPr lang="en-US" altLang="zh-CN" sz="3200" b="1" dirty="0">
                <a:latin typeface="Times New Roman" panose="02020603050405020304" pitchFamily="18" charset="0"/>
              </a:rPr>
              <a:t>H)=(K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H)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(H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K)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	(K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H)=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H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可将公式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中的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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zh-CN" altLang="en-US" sz="3200" b="1" dirty="0">
                <a:latin typeface="Times New Roman" panose="02020603050405020304" pitchFamily="18" charset="0"/>
              </a:rPr>
              <a:t>删除。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CE996D-B1CA-CCCF-9BB3-DAF3EED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3AA7A-3FE2-B040-AED8-05AA0712FCCA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2EB3030-A22D-3D83-96A7-AB1002E4C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b="1">
                <a:solidFill>
                  <a:srgbClr val="FFCC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使用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H)=H</a:t>
            </a:r>
            <a:r>
              <a:rPr lang="zh-CN" altLang="en-US" sz="3200" b="1">
                <a:latin typeface="Times New Roman" panose="02020603050405020304" pitchFamily="18" charset="0"/>
              </a:rPr>
              <a:t>，摩根律，引理</a:t>
            </a:r>
            <a:r>
              <a:rPr lang="en-US" altLang="zh-CN" sz="3200" b="1">
                <a:latin typeface="Times New Roman" panose="02020603050405020304" pitchFamily="18" charset="0"/>
              </a:rPr>
              <a:t>3.2.1</a:t>
            </a:r>
            <a:r>
              <a:rPr lang="zh-CN" altLang="en-US" sz="3200" b="1">
                <a:latin typeface="Times New Roman" panose="02020603050405020304" pitchFamily="18" charset="0"/>
              </a:rPr>
              <a:t>的公式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3200" b="1">
                <a:latin typeface="Times New Roman" panose="02020603050405020304" pitchFamily="18" charset="0"/>
              </a:rPr>
              <a:t>，可将公式中所有否定号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zh-CN" altLang="en-US" sz="3200" b="1">
                <a:latin typeface="Times New Roman" panose="02020603050405020304" pitchFamily="18" charset="0"/>
              </a:rPr>
              <a:t>放在原子之前。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如果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必要</a:t>
            </a:r>
            <a:r>
              <a:rPr lang="zh-CN" altLang="en-US" sz="3200" b="1">
                <a:latin typeface="Times New Roman" panose="02020603050405020304" pitchFamily="18" charset="0"/>
              </a:rPr>
              <a:t>的话，则将约束变量改名。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4.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使用引理</a:t>
            </a:r>
            <a:r>
              <a:rPr lang="en-US" altLang="zh-CN" sz="3200" b="1">
                <a:latin typeface="Times New Roman" panose="02020603050405020304" pitchFamily="18" charset="0"/>
              </a:rPr>
              <a:t>3.2.1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</a:rPr>
              <a:t>3.2.2</a:t>
            </a:r>
            <a:r>
              <a:rPr lang="zh-CN" altLang="en-US" sz="3200" b="1">
                <a:latin typeface="Times New Roman" panose="02020603050405020304" pitchFamily="18" charset="0"/>
              </a:rPr>
              <a:t>将所有量词都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提到</a:t>
            </a:r>
            <a:r>
              <a:rPr lang="zh-CN" altLang="en-US" sz="3200" b="1">
                <a:latin typeface="Times New Roman" panose="02020603050405020304" pitchFamily="18" charset="0"/>
              </a:rPr>
              <a:t>公式的最左边。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860425" algn="l"/>
              </a:tabLst>
              <a:defRPr/>
            </a:pPr>
            <a:r>
              <a:rPr lang="zh-CN" altLang="en-US" sz="3200" b="1">
                <a:latin typeface="宋体" panose="02010600030101010101" pitchFamily="2" charset="-122"/>
              </a:rPr>
              <a:t>于是，将公式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宋体" panose="02010600030101010101" pitchFamily="2" charset="-122"/>
              </a:rPr>
              <a:t>在</a:t>
            </a:r>
            <a:r>
              <a:rPr lang="zh-CN" altLang="en-US" sz="3200" b="1">
                <a:solidFill>
                  <a:srgbClr val="FFCC00"/>
                </a:solidFill>
                <a:latin typeface="宋体" panose="02010600030101010101" pitchFamily="2" charset="-122"/>
              </a:rPr>
              <a:t>等价意义</a:t>
            </a:r>
            <a:r>
              <a:rPr lang="zh-CN" altLang="en-US" sz="3200" b="1">
                <a:latin typeface="宋体" panose="02010600030101010101" pitchFamily="2" charset="-122"/>
              </a:rPr>
              <a:t>下化成了一个前束范式。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9F80DF-113D-1549-3DBF-DEF61AEC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54FD4-B971-8240-B8F9-D2E67A190721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86E77F8-E2D4-3DEA-44FE-0CF9A439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rgbClr val="FFC000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>
                <a:latin typeface="Times New Roman" pitchFamily="18" charset="0"/>
              </a:rPr>
              <a:t>z(P(</a:t>
            </a:r>
            <a:r>
              <a:rPr lang="en-US" altLang="zh-CN" b="1" dirty="0" err="1">
                <a:latin typeface="Times New Roman" pitchFamily="18" charset="0"/>
              </a:rPr>
              <a:t>x,z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y,z</a:t>
            </a:r>
            <a:r>
              <a:rPr lang="en-US" altLang="zh-CN" b="1" dirty="0">
                <a:latin typeface="Times New Roman" pitchFamily="18" charset="0"/>
              </a:rPr>
              <a:t>))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b="1" dirty="0" err="1">
                <a:latin typeface="Times New Roman" pitchFamily="18" charset="0"/>
              </a:rPr>
              <a:t>uQ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</a:rPr>
              <a:t>x,y,u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C000"/>
                </a:solidFill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     =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rgbClr val="FFC000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>
                <a:latin typeface="Times New Roman" pitchFamily="18" charset="0"/>
              </a:rPr>
              <a:t>z(P(</a:t>
            </a:r>
            <a:r>
              <a:rPr lang="en-US" altLang="zh-CN" b="1" dirty="0" err="1">
                <a:latin typeface="Times New Roman" pitchFamily="18" charset="0"/>
              </a:rPr>
              <a:t>x,z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y,z</a:t>
            </a:r>
            <a:r>
              <a:rPr lang="en-US" altLang="zh-CN" b="1" dirty="0">
                <a:latin typeface="Times New Roman" pitchFamily="18" charset="0"/>
              </a:rPr>
              <a:t>))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b="1" dirty="0" err="1">
                <a:latin typeface="Times New Roman" pitchFamily="18" charset="0"/>
              </a:rPr>
              <a:t>uQ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</a:rPr>
              <a:t>x,y,u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C000"/>
                </a:solidFill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     =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>
                <a:latin typeface="Times New Roman" pitchFamily="18" charset="0"/>
              </a:rPr>
              <a:t>z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x,z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y,z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b="1" dirty="0" err="1">
                <a:solidFill>
                  <a:srgbClr val="FFFF00"/>
                </a:solidFill>
                <a:latin typeface="Times New Roman" pitchFamily="18" charset="0"/>
              </a:rPr>
              <a:t>uQ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FFFF00"/>
                </a:solidFill>
                <a:latin typeface="Times New Roman" pitchFamily="18" charset="0"/>
              </a:rPr>
              <a:t>x,y,u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     =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>
                <a:solidFill>
                  <a:srgbClr val="FFC000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P(</a:t>
            </a:r>
            <a:r>
              <a:rPr lang="en-US" altLang="zh-CN" b="1" dirty="0" err="1">
                <a:solidFill>
                  <a:srgbClr val="FFFF00"/>
                </a:solidFill>
                <a:latin typeface="Times New Roman" pitchFamily="18" charset="0"/>
              </a:rPr>
              <a:t>x,z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P(</a:t>
            </a:r>
            <a:r>
              <a:rPr lang="en-US" altLang="zh-CN" b="1" dirty="0" err="1">
                <a:solidFill>
                  <a:srgbClr val="FFFF00"/>
                </a:solidFill>
                <a:latin typeface="Times New Roman" pitchFamily="18" charset="0"/>
              </a:rPr>
              <a:t>y,z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b="1" dirty="0" err="1">
                <a:latin typeface="Times New Roman" pitchFamily="18" charset="0"/>
              </a:rPr>
              <a:t>uQ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</a:rPr>
              <a:t>x,y,u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C000"/>
                </a:solidFill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     =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dirty="0" err="1">
                <a:latin typeface="Times New Roman" pitchFamily="18" charset="0"/>
              </a:rPr>
              <a:t>u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b="1" dirty="0">
                <a:latin typeface="Times New Roman" pitchFamily="18" charset="0"/>
              </a:rPr>
              <a:t>P(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z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latin typeface="Times New Roman" pitchFamily="18" charset="0"/>
              </a:rPr>
              <a:t>Q(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宋体" pitchFamily="2" charset="-122"/>
              </a:rPr>
              <a:t>,</a:t>
            </a:r>
            <a:r>
              <a:rPr lang="en-US" altLang="zh-CN" b="1" dirty="0" err="1">
                <a:latin typeface="Times New Roman" pitchFamily="18" charset="0"/>
              </a:rPr>
              <a:t>u</a:t>
            </a:r>
            <a:r>
              <a:rPr lang="en-US" altLang="zh-CN" b="1" dirty="0">
                <a:latin typeface="Times New Roman" pitchFamily="18" charset="0"/>
              </a:rPr>
              <a:t>)) 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976F48A-7ADC-33A3-21E6-2452F914F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>
                <a:latin typeface="Times New Roman" pitchFamily="18" charset="0"/>
              </a:rPr>
              <a:t>3.4.1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39B61A-7320-5ACD-7187-078CD08E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6E8AB-6818-8349-B71E-1DF3B934D206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>
            <a:extLst>
              <a:ext uri="{FF2B5EF4-FFF2-40B4-BE49-F238E27FC236}">
                <a16:creationId xmlns:a16="http://schemas.microsoft.com/office/drawing/2014/main" id="{62743732-1E76-F5F8-A7B9-9F76F8174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要强调的是，若需要给变量改名则一定要注意：改名必须在量词作用区域内各处以及该量词符号中实行，并且改成的新约束变量要有别于改名区域中的所有其它变量。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由于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zh-CN" altLang="en-US" sz="3200" b="1">
                <a:latin typeface="Times New Roman" panose="02020603050405020304" pitchFamily="18" charset="0"/>
              </a:rPr>
              <a:t>不能放在全式的前面，故经常使用基本等价式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xG(x))=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G(x))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>
                <a:latin typeface="Times New Roman" panose="02020603050405020304" pitchFamily="18" charset="0"/>
              </a:rPr>
              <a:t>xG(x))=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>
                <a:latin typeface="Times New Roman" panose="02020603050405020304" pitchFamily="18" charset="0"/>
              </a:rPr>
              <a:t>x(</a:t>
            </a:r>
            <a:r>
              <a:rPr lang="en-US" altLang="zh-CN" sz="3200" b="1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</a:rPr>
              <a:t>G(x))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  <a:r>
              <a:rPr lang="zh-CN" altLang="en-US" sz="32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C5E44A-B7EF-E872-EBF2-A155A79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F7585-1B19-1B4C-AEDF-935FE9D46F4A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>
            <a:extLst>
              <a:ext uri="{FF2B5EF4-FFF2-40B4-BE49-F238E27FC236}">
                <a16:creationId xmlns:a16="http://schemas.microsoft.com/office/drawing/2014/main" id="{C950D03C-977E-717E-3839-51341A644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0678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将下面公式化为前束范式。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(A(x)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))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yC</a:t>
            </a:r>
            <a:r>
              <a:rPr lang="en-US" altLang="zh-CN" sz="3200" b="1" dirty="0">
                <a:latin typeface="Times New Roman" panose="02020603050405020304" pitchFamily="18" charset="0"/>
              </a:rPr>
              <a:t>(y)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zD</a:t>
            </a:r>
            <a:r>
              <a:rPr lang="en-US" altLang="zh-CN" sz="3200" b="1" dirty="0">
                <a:latin typeface="Times New Roman" panose="02020603050405020304" pitchFamily="18" charset="0"/>
              </a:rPr>
              <a:t>(z))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(A(x)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B(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))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yC</a:t>
            </a:r>
            <a:r>
              <a:rPr lang="en-US" altLang="zh-CN" sz="3200" b="1" dirty="0">
                <a:latin typeface="Times New Roman" panose="02020603050405020304" pitchFamily="18" charset="0"/>
              </a:rPr>
              <a:t>(y)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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zD</a:t>
            </a:r>
            <a:r>
              <a:rPr lang="en-US" altLang="zh-CN" sz="3200" b="1" dirty="0">
                <a:latin typeface="Times New Roman" panose="02020603050405020304" pitchFamily="18" charset="0"/>
              </a:rPr>
              <a:t>(z)) 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消去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A(x)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 B(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))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sym typeface="Symbol" pitchFamily="2" charset="2"/>
              </a:rPr>
              <a:t>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yC</a:t>
            </a:r>
            <a:r>
              <a:rPr lang="en-US" altLang="zh-CN" sz="3200" b="1" dirty="0">
                <a:latin typeface="Times New Roman" panose="02020603050405020304" pitchFamily="18" charset="0"/>
              </a:rPr>
              <a:t>(y)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zD</a:t>
            </a:r>
            <a:r>
              <a:rPr lang="en-US" altLang="zh-CN" sz="3200" b="1" dirty="0">
                <a:latin typeface="Times New Roman" panose="02020603050405020304" pitchFamily="18" charset="0"/>
              </a:rPr>
              <a:t>(z)) 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2" charset="2"/>
              </a:rPr>
              <a:t>移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(A(x)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B(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C(y)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zD</a:t>
            </a:r>
            <a:r>
              <a:rPr lang="en-US" altLang="zh-CN" sz="3200" b="1" dirty="0">
                <a:latin typeface="Times New Roman" panose="02020603050405020304" pitchFamily="18" charset="0"/>
              </a:rPr>
              <a:t>(z)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改名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(A(x)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B(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C(t) 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zD</a:t>
            </a:r>
            <a:r>
              <a:rPr lang="en-US" altLang="zh-CN" sz="3200" b="1" dirty="0">
                <a:latin typeface="Times New Roman" panose="02020603050405020304" pitchFamily="18" charset="0"/>
              </a:rPr>
              <a:t>(z))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zh-CN" altLang="en-US" sz="2400" b="1" dirty="0">
                <a:latin typeface="Times New Roman" panose="02020603050405020304" pitchFamily="18" charset="0"/>
              </a:rPr>
              <a:t>量前提）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((A(x)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B(</a:t>
            </a:r>
            <a:r>
              <a:rPr lang="en-US" altLang="zh-CN" sz="32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C(t) 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D(z))</a:t>
            </a:r>
            <a:endPara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</a:rPr>
              <a:t>A(x)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</a:t>
            </a:r>
            <a:r>
              <a:rPr lang="en-US" altLang="zh-CN" sz="3200" b="1" dirty="0">
                <a:latin typeface="Times New Roman" panose="02020603050405020304" pitchFamily="18" charset="0"/>
              </a:rPr>
              <a:t>C(t)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D(z)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B(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</a:t>
            </a:r>
            <a:r>
              <a:rPr lang="en-US" altLang="zh-CN" sz="3200" b="1" dirty="0">
                <a:latin typeface="Times New Roman" panose="02020603050405020304" pitchFamily="18" charset="0"/>
              </a:rPr>
              <a:t>C(t)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D(z)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1CD703-0BD5-9EBD-7C3A-209F190C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1018F-51A7-824D-B787-70C1D2B12667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BA79CBA-7752-0F5A-1B4E-9F4AFA7C2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724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1812925" algn="l"/>
              </a:tabLst>
              <a:defRPr/>
            </a:pP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solidFill>
                  <a:srgbClr val="FFCC00"/>
                </a:solidFill>
                <a:latin typeface="Times New Roman" panose="02020603050405020304" pitchFamily="18" charset="0"/>
              </a:rPr>
              <a:t>3.2.15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设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是一个公式，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</a:rPr>
              <a:t>…Q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M</a:t>
            </a:r>
            <a:r>
              <a:rPr lang="zh-CN" altLang="en-US" sz="3200" b="1">
                <a:latin typeface="Times New Roman" panose="02020603050405020304" pitchFamily="18" charset="0"/>
              </a:rPr>
              <a:t>是与</a:t>
            </a:r>
            <a:r>
              <a:rPr lang="en-US" altLang="zh-CN" sz="3200" b="1">
                <a:latin typeface="Times New Roman" panose="02020603050405020304" pitchFamily="18" charset="0"/>
              </a:rPr>
              <a:t>G</a:t>
            </a:r>
            <a:r>
              <a:rPr lang="zh-CN" altLang="en-US" sz="3200" b="1">
                <a:latin typeface="Times New Roman" panose="02020603050405020304" pitchFamily="18" charset="0"/>
              </a:rPr>
              <a:t>等价的前束范式，其中</a:t>
            </a:r>
            <a:r>
              <a:rPr lang="en-US" altLang="zh-CN" sz="3200" b="1">
                <a:latin typeface="Times New Roman" panose="02020603050405020304" pitchFamily="18" charset="0"/>
              </a:rPr>
              <a:t>M</a:t>
            </a:r>
            <a:r>
              <a:rPr lang="zh-CN" altLang="en-US" sz="3200" b="1">
                <a:latin typeface="Times New Roman" panose="02020603050405020304" pitchFamily="18" charset="0"/>
              </a:rPr>
              <a:t>为</a:t>
            </a:r>
            <a:r>
              <a:rPr lang="zh-CN" altLang="en-US" sz="3200" b="1">
                <a:solidFill>
                  <a:srgbClr val="FFCC00"/>
                </a:solidFill>
                <a:latin typeface="Times New Roman" panose="02020603050405020304" pitchFamily="18" charset="0"/>
              </a:rPr>
              <a:t>合取范式</a:t>
            </a:r>
            <a:r>
              <a:rPr lang="zh-CN" altLang="en-US" sz="3200" b="1">
                <a:latin typeface="Times New Roman" panose="02020603050405020304" pitchFamily="18" charset="0"/>
              </a:rPr>
              <a:t>形式。</a:t>
            </a:r>
          </a:p>
          <a:p>
            <a:pPr marL="0" indent="0"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  <a:tabLst>
                <a:tab pos="1812925" algn="l"/>
              </a:tabLst>
              <a:defRPr/>
            </a:pPr>
            <a:r>
              <a:rPr lang="zh-CN" altLang="en-US" sz="3200" b="1">
                <a:latin typeface="Times New Roman" panose="02020603050405020304" pitchFamily="18" charset="0"/>
              </a:rPr>
              <a:t>若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是存在量词，并且它左边没有全称量词，则取异于出现在</a:t>
            </a:r>
            <a:r>
              <a:rPr lang="en-US" altLang="zh-CN" sz="3200" b="1">
                <a:latin typeface="Times New Roman" panose="02020603050405020304" pitchFamily="18" charset="0"/>
              </a:rPr>
              <a:t>M</a:t>
            </a:r>
            <a:r>
              <a:rPr lang="zh-CN" altLang="en-US" sz="3200" b="1">
                <a:latin typeface="Times New Roman" panose="02020603050405020304" pitchFamily="18" charset="0"/>
              </a:rPr>
              <a:t>中所有常量符号的常量符号</a:t>
            </a:r>
            <a:r>
              <a:rPr lang="en-US" altLang="zh-CN" sz="3200" b="1">
                <a:latin typeface="Times New Roman" panose="02020603050405020304" pitchFamily="18" charset="0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</a:rPr>
              <a:t>，并用</a:t>
            </a:r>
            <a:r>
              <a:rPr lang="en-US" altLang="zh-CN" sz="3200" b="1">
                <a:latin typeface="Times New Roman" panose="02020603050405020304" pitchFamily="18" charset="0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</a:rPr>
              <a:t>代替</a:t>
            </a:r>
            <a:r>
              <a:rPr lang="en-US" altLang="zh-CN" sz="3200" b="1">
                <a:latin typeface="Times New Roman" panose="02020603050405020304" pitchFamily="18" charset="0"/>
              </a:rPr>
              <a:t>M</a:t>
            </a:r>
            <a:r>
              <a:rPr lang="zh-CN" altLang="en-US" sz="3200" b="1">
                <a:latin typeface="Times New Roman" panose="02020603050405020304" pitchFamily="18" charset="0"/>
              </a:rPr>
              <a:t>中所有的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，然后在首标中删除</a:t>
            </a:r>
            <a:r>
              <a:rPr lang="en-US" altLang="zh-CN" sz="3200" b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CB5A5597-07FA-6513-33B2-EC5FDE14A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9067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latin typeface="Times New Roman" pitchFamily="18" charset="0"/>
              </a:rPr>
              <a:t>3  </a:t>
            </a:r>
            <a:r>
              <a:rPr lang="en-US" altLang="zh-CN" sz="4000" b="1" dirty="0" err="1">
                <a:solidFill>
                  <a:srgbClr val="FFC000"/>
                </a:solidFill>
                <a:latin typeface="Times New Roman" pitchFamily="18" charset="0"/>
              </a:rPr>
              <a:t>Skolem</a:t>
            </a:r>
            <a:r>
              <a:rPr lang="zh-CN" altLang="en-US" sz="4000" b="1" dirty="0">
                <a:solidFill>
                  <a:srgbClr val="FFC000"/>
                </a:solidFill>
                <a:latin typeface="Times New Roman" pitchFamily="18" charset="0"/>
              </a:rPr>
              <a:t>范式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2501E7-7AE9-7004-2C68-8C06380D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DA5E9-3FC7-8F44-A62E-1E2FD05246DD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52B91E7-B233-CF2F-CF63-56DF87D1E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tabLst>
                <a:tab pos="181292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s1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sm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是所有出现在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r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</a:rPr>
              <a:t>左边的全称量词</a:t>
            </a:r>
            <a:r>
              <a:rPr lang="en-US" altLang="zh-CN" sz="3200" b="1" dirty="0">
                <a:latin typeface="Times New Roman" panose="02020603050405020304" pitchFamily="18" charset="0"/>
              </a:rPr>
              <a:t>(m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3200" b="1" dirty="0">
                <a:latin typeface="Times New Roman" panose="02020603050405020304" pitchFamily="18" charset="0"/>
              </a:rPr>
              <a:t>1,1</a:t>
            </a:r>
            <a:r>
              <a:rPr lang="en-US" altLang="zh-CN" sz="3200" b="1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200" b="1" dirty="0">
                <a:latin typeface="Times New Roman" panose="02020603050405020304" pitchFamily="18" charset="0"/>
              </a:rPr>
              <a:t>s1&lt;s2&lt;…&lt;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sm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&lt;r),</a:t>
            </a: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itchFamily="2" charset="2"/>
              <a:buNone/>
              <a:tabLst>
                <a:tab pos="1812925" algn="l"/>
              </a:tabLst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则取异于出现在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中所有函数符号的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元函数符号</a:t>
            </a:r>
            <a:r>
              <a:rPr lang="en-US" altLang="zh-CN" sz="3200" b="1" dirty="0"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s1</a:t>
            </a:r>
            <a:r>
              <a:rPr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sm</a:t>
            </a:r>
            <a:r>
              <a:rPr lang="en-US" altLang="zh-CN" sz="3200" b="1" dirty="0">
                <a:latin typeface="Times New Roman" panose="02020603050405020304" pitchFamily="18" charset="0"/>
              </a:rPr>
              <a:t> 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，用</a:t>
            </a:r>
            <a:r>
              <a:rPr lang="en-US" altLang="zh-CN" sz="3200" b="1" dirty="0">
                <a:latin typeface="Times New Roman" panose="02020603050405020304" pitchFamily="18" charset="0"/>
              </a:rPr>
              <a:t>f(x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s1</a:t>
            </a:r>
            <a:r>
              <a:rPr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sm</a:t>
            </a:r>
            <a:r>
              <a:rPr lang="en-US" altLang="zh-CN" sz="3200" b="1" dirty="0">
                <a:latin typeface="Times New Roman" panose="02020603050405020304" pitchFamily="18" charset="0"/>
              </a:rPr>
              <a:t> )</a:t>
            </a:r>
            <a:r>
              <a:rPr lang="zh-CN" altLang="en-US" sz="3200" b="1" dirty="0">
                <a:latin typeface="Times New Roman" panose="02020603050405020304" pitchFamily="18" charset="0"/>
              </a:rPr>
              <a:t>代替出现在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中的所有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</a:rPr>
              <a:t>，然后在首标中删除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r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58AABE-1DB0-D7C9-360F-08424502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4C86C-FF60-654A-A8A1-C2FAEB8D8616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24423</TotalTime>
  <Words>14064</Words>
  <Application>Microsoft Macintosh PowerPoint</Application>
  <PresentationFormat>全屏显示(4:3)</PresentationFormat>
  <Paragraphs>846</Paragraphs>
  <Slides>114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114</vt:i4>
      </vt:variant>
    </vt:vector>
  </HeadingPairs>
  <TitlesOfParts>
    <vt:vector size="121" baseType="lpstr">
      <vt:lpstr>宋体</vt:lpstr>
      <vt:lpstr>Arial</vt:lpstr>
      <vt:lpstr>Times New Roman</vt:lpstr>
      <vt:lpstr>Wingdings</vt:lpstr>
      <vt:lpstr>Beam</vt:lpstr>
      <vt:lpstr>1_Beam</vt:lpstr>
      <vt:lpstr>2_Beam</vt:lpstr>
      <vt:lpstr>§3.2   谓词逻辑</vt:lpstr>
      <vt:lpstr>§3.2.1  谓词逻辑的基本概念</vt:lpstr>
      <vt:lpstr>命题逻辑的缺陷</vt:lpstr>
      <vt:lpstr>PowerPoint 演示文稿</vt:lpstr>
      <vt:lpstr>PowerPoint 演示文稿</vt:lpstr>
      <vt:lpstr>PowerPoint 演示文稿</vt:lpstr>
      <vt:lpstr>1 谓词：个体</vt:lpstr>
      <vt:lpstr>1 谓词</vt:lpstr>
      <vt:lpstr>PowerPoint 演示文稿</vt:lpstr>
      <vt:lpstr>PowerPoint 演示文稿</vt:lpstr>
      <vt:lpstr>PowerPoint 演示文稿</vt:lpstr>
      <vt:lpstr>2  量词</vt:lpstr>
      <vt:lpstr>PowerPoint 演示文稿</vt:lpstr>
      <vt:lpstr>2  量词</vt:lpstr>
      <vt:lpstr>PowerPoint 演示文稿</vt:lpstr>
      <vt:lpstr>PowerPoint 演示文稿</vt:lpstr>
      <vt:lpstr>PowerPoint 演示文稿</vt:lpstr>
      <vt:lpstr>PowerPoint 演示文稿</vt:lpstr>
      <vt:lpstr>3  量词的语义规定</vt:lpstr>
      <vt:lpstr>PowerPoint 演示文稿</vt:lpstr>
      <vt:lpstr>3  量词的语义规定</vt:lpstr>
      <vt:lpstr>PowerPoint 演示文稿</vt:lpstr>
      <vt:lpstr>练习</vt:lpstr>
      <vt:lpstr>PowerPoint 演示文稿</vt:lpstr>
      <vt:lpstr>4  量词的约束范围</vt:lpstr>
      <vt:lpstr>PowerPoint 演示文稿</vt:lpstr>
      <vt:lpstr>PowerPoint 演示文稿</vt:lpstr>
      <vt:lpstr>5  约束变量的改名规则</vt:lpstr>
      <vt:lpstr>5  约束变量的改名规则</vt:lpstr>
      <vt:lpstr>例:</vt:lpstr>
      <vt:lpstr>PowerPoint 演示文稿</vt:lpstr>
      <vt:lpstr>§3.2.2  谓词公式 </vt:lpstr>
      <vt:lpstr>1  基本符号 </vt:lpstr>
      <vt:lpstr>PowerPoint 演示文稿</vt:lpstr>
      <vt:lpstr>2   项</vt:lpstr>
      <vt:lpstr>3  公式 </vt:lpstr>
      <vt:lpstr>3  公式 </vt:lpstr>
      <vt:lpstr>4 解释 </vt:lpstr>
      <vt:lpstr>规定： </vt:lpstr>
      <vt:lpstr>例:</vt:lpstr>
      <vt:lpstr>例: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 谓词公式的恒真、恒假、可满足</vt:lpstr>
      <vt:lpstr>PowerPoint 演示文稿</vt:lpstr>
      <vt:lpstr>PowerPoint 演示文稿</vt:lpstr>
      <vt:lpstr>§3.2.3 谓词公式的等价关系和蕴涵关系 </vt:lpstr>
      <vt:lpstr>1 公式间的等价</vt:lpstr>
      <vt:lpstr>PowerPoint 演示文稿</vt:lpstr>
      <vt:lpstr>PowerPoint 演示文稿</vt:lpstr>
      <vt:lpstr>PowerPoint 演示文稿</vt:lpstr>
      <vt:lpstr>2  公式间的蕴涵 </vt:lpstr>
      <vt:lpstr>PowerPoint 演示文稿</vt:lpstr>
      <vt:lpstr>PowerPoint 演示文稿</vt:lpstr>
      <vt:lpstr>谓词公式蕴涵的证明方法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 谓词逻辑的判定问题 </vt:lpstr>
      <vt:lpstr>PowerPoint 演示文稿</vt:lpstr>
      <vt:lpstr>4  关于高阶逻辑</vt:lpstr>
      <vt:lpstr>§3.2.4  范式 </vt:lpstr>
      <vt:lpstr>PowerPoint 演示文稿</vt:lpstr>
      <vt:lpstr>1  前束范式 </vt:lpstr>
      <vt:lpstr>PowerPoint 演示文稿</vt:lpstr>
      <vt:lpstr>引理3.2.1 </vt:lpstr>
      <vt:lpstr>PowerPoint 演示文稿</vt:lpstr>
      <vt:lpstr>PowerPoint 演示文稿</vt:lpstr>
      <vt:lpstr>1) 证明：x(G(x)H)=xG(x)H </vt:lpstr>
      <vt:lpstr>PowerPoint 演示文稿</vt:lpstr>
      <vt:lpstr>4) 证明： (xG(x))=x(G(x)) </vt:lpstr>
      <vt:lpstr>提示：</vt:lpstr>
      <vt:lpstr>PowerPoint 演示文稿</vt:lpstr>
      <vt:lpstr>2 公式的前束范式化</vt:lpstr>
      <vt:lpstr>1)  证明：xG(x)xH(x)=x(G(x)H(x)) </vt:lpstr>
      <vt:lpstr>3) 证明： xG(x)xH(x)=xy(G(x)H(y))</vt:lpstr>
      <vt:lpstr>思考</vt:lpstr>
      <vt:lpstr>PowerPoint 演示文稿</vt:lpstr>
      <vt:lpstr>PowerPoint 演示文稿</vt:lpstr>
      <vt:lpstr>思考</vt:lpstr>
      <vt:lpstr>PowerPoint 演示文稿</vt:lpstr>
      <vt:lpstr>PowerPoint 演示文稿</vt:lpstr>
      <vt:lpstr>PowerPoint 演示文稿</vt:lpstr>
      <vt:lpstr>PowerPoint 演示文稿</vt:lpstr>
      <vt:lpstr>例3.4.1 </vt:lpstr>
      <vt:lpstr>PowerPoint 演示文稿</vt:lpstr>
      <vt:lpstr>PowerPoint 演示文稿</vt:lpstr>
      <vt:lpstr>3  Skolem范式 </vt:lpstr>
      <vt:lpstr>PowerPoint 演示文稿</vt:lpstr>
      <vt:lpstr>PowerPoint 演示文稿</vt:lpstr>
      <vt:lpstr>例3.2.2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例3.2.3</vt:lpstr>
      <vt:lpstr>例3.2.3设G=xyP(x，y)，则G的Skolem范式为S=xP(x，f(x)) </vt:lpstr>
      <vt:lpstr>4  公式G与其Skolem范式S间的关系</vt:lpstr>
      <vt:lpstr>PowerPoint 演示文稿</vt:lpstr>
      <vt:lpstr>讨论： G与S的恒真性是否等价</vt:lpstr>
    </vt:vector>
  </TitlesOfParts>
  <Company>JlU DSS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谓词逻辑</dc:title>
  <dc:creator>yuhh</dc:creator>
  <cp:lastModifiedBy>Microsoft Office User</cp:lastModifiedBy>
  <cp:revision>888</cp:revision>
  <dcterms:created xsi:type="dcterms:W3CDTF">2002-08-26T15:34:01Z</dcterms:created>
  <dcterms:modified xsi:type="dcterms:W3CDTF">2023-04-04T08:17:01Z</dcterms:modified>
</cp:coreProperties>
</file>