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9" r:id="rId4"/>
    <p:sldId id="319" r:id="rId5"/>
    <p:sldId id="323" r:id="rId6"/>
    <p:sldId id="320" r:id="rId7"/>
    <p:sldId id="349" r:id="rId8"/>
    <p:sldId id="258" r:id="rId9"/>
    <p:sldId id="261" r:id="rId10"/>
    <p:sldId id="298" r:id="rId11"/>
    <p:sldId id="260" r:id="rId12"/>
    <p:sldId id="262" r:id="rId13"/>
    <p:sldId id="263" r:id="rId14"/>
    <p:sldId id="264" r:id="rId15"/>
    <p:sldId id="426" r:id="rId16"/>
    <p:sldId id="265" r:id="rId17"/>
    <p:sldId id="266" r:id="rId18"/>
    <p:sldId id="328" r:id="rId19"/>
    <p:sldId id="427" r:id="rId20"/>
    <p:sldId id="428" r:id="rId21"/>
    <p:sldId id="267" r:id="rId22"/>
    <p:sldId id="268" r:id="rId23"/>
    <p:sldId id="337" r:id="rId24"/>
    <p:sldId id="325" r:id="rId25"/>
    <p:sldId id="326" r:id="rId26"/>
    <p:sldId id="270" r:id="rId27"/>
    <p:sldId id="269" r:id="rId28"/>
    <p:sldId id="271" r:id="rId29"/>
    <p:sldId id="272" r:id="rId30"/>
    <p:sldId id="273" r:id="rId31"/>
    <p:sldId id="338" r:id="rId32"/>
    <p:sldId id="417" r:id="rId33"/>
    <p:sldId id="418" r:id="rId34"/>
    <p:sldId id="274" r:id="rId35"/>
    <p:sldId id="275" r:id="rId36"/>
    <p:sldId id="327" r:id="rId37"/>
    <p:sldId id="301" r:id="rId38"/>
    <p:sldId id="276" r:id="rId39"/>
    <p:sldId id="277" r:id="rId40"/>
    <p:sldId id="279" r:id="rId41"/>
    <p:sldId id="280" r:id="rId42"/>
    <p:sldId id="278" r:id="rId43"/>
    <p:sldId id="281" r:id="rId44"/>
    <p:sldId id="282" r:id="rId45"/>
    <p:sldId id="350" r:id="rId46"/>
    <p:sldId id="329" r:id="rId47"/>
    <p:sldId id="330" r:id="rId48"/>
    <p:sldId id="331" r:id="rId49"/>
    <p:sldId id="332" r:id="rId50"/>
    <p:sldId id="333" r:id="rId51"/>
    <p:sldId id="412" r:id="rId52"/>
    <p:sldId id="413" r:id="rId53"/>
    <p:sldId id="415" r:id="rId54"/>
    <p:sldId id="283" r:id="rId55"/>
    <p:sldId id="284" r:id="rId56"/>
    <p:sldId id="285" r:id="rId57"/>
    <p:sldId id="286" r:id="rId58"/>
    <p:sldId id="287" r:id="rId59"/>
    <p:sldId id="305" r:id="rId60"/>
    <p:sldId id="300" r:id="rId61"/>
    <p:sldId id="290" r:id="rId62"/>
    <p:sldId id="291" r:id="rId63"/>
    <p:sldId id="303" r:id="rId64"/>
    <p:sldId id="304" r:id="rId65"/>
    <p:sldId id="302" r:id="rId66"/>
    <p:sldId id="421" r:id="rId67"/>
    <p:sldId id="307" r:id="rId68"/>
    <p:sldId id="293" r:id="rId69"/>
    <p:sldId id="423" r:id="rId70"/>
    <p:sldId id="424" r:id="rId71"/>
    <p:sldId id="425" r:id="rId72"/>
    <p:sldId id="294" r:id="rId73"/>
    <p:sldId id="289" r:id="rId74"/>
    <p:sldId id="370" r:id="rId75"/>
    <p:sldId id="371" r:id="rId76"/>
    <p:sldId id="372" r:id="rId77"/>
    <p:sldId id="373" r:id="rId78"/>
    <p:sldId id="382" r:id="rId79"/>
    <p:sldId id="374" r:id="rId80"/>
    <p:sldId id="385" r:id="rId81"/>
    <p:sldId id="386" r:id="rId82"/>
    <p:sldId id="295" r:id="rId83"/>
    <p:sldId id="318" r:id="rId84"/>
    <p:sldId id="317" r:id="rId85"/>
    <p:sldId id="296" r:id="rId86"/>
    <p:sldId id="381" r:id="rId87"/>
    <p:sldId id="315" r:id="rId88"/>
    <p:sldId id="429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6" y="42907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BE81D8-45AC-1AAF-69D0-3B37580638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6144509-6CBC-D5FF-95C9-5272FA8542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F2EDA8E-F693-A725-8373-31CD3FF7D7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15B7EF27-9D7E-902D-583E-EE76A9AD73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2C6C02BE-06F6-5B2F-C083-36A10D4FA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13789C91-B508-913A-C57F-5CA99D825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7F7F75-28BC-CD41-8289-C56E4B693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7AF43E6E-E0E3-B081-B082-4DD380F1B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7D34766B-7FF5-DA72-3DBC-8E3797F82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026CE629-BF48-5A97-58EC-EAD924A4F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44BD4A-2345-FF46-A381-8433F4559854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59DDA4A-C1E1-3506-9FE4-ABEAFC7E8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95BA74-C862-D74F-A211-F1985867362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9849CB1-2FA1-CD99-AA59-40D9CA83E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1061066-F852-5FFD-CE4B-21ABCC3EF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A6DEE00B-B511-B9E2-4193-96D4CF19D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3C03CE8-DAD7-2669-7DDD-7C57CE141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37B9051C-1A33-CECB-797C-FB6788441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24321A-97ED-3243-9D39-7EEFF5AC6E41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>
            <a:extLst>
              <a:ext uri="{FF2B5EF4-FFF2-40B4-BE49-F238E27FC236}">
                <a16:creationId xmlns:a16="http://schemas.microsoft.com/office/drawing/2014/main" id="{66718CA0-D1C4-5B09-9032-17C20997C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备注占位符 2">
            <a:extLst>
              <a:ext uri="{FF2B5EF4-FFF2-40B4-BE49-F238E27FC236}">
                <a16:creationId xmlns:a16="http://schemas.microsoft.com/office/drawing/2014/main" id="{0DF6F569-E130-E7FB-AE43-94DA4CFDF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3" name="灯片编号占位符 3">
            <a:extLst>
              <a:ext uri="{FF2B5EF4-FFF2-40B4-BE49-F238E27FC236}">
                <a16:creationId xmlns:a16="http://schemas.microsoft.com/office/drawing/2014/main" id="{9F544000-E25C-876E-90D5-A5779C74B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71BFB4-B6AA-7A4B-8813-8823294947C1}" type="slidenum">
              <a:rPr lang="zh-CN" altLang="en-US" sz="1200" smtClean="0"/>
              <a:pPr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>
            <a:extLst>
              <a:ext uri="{FF2B5EF4-FFF2-40B4-BE49-F238E27FC236}">
                <a16:creationId xmlns:a16="http://schemas.microsoft.com/office/drawing/2014/main" id="{FC8C7AD8-3BA2-55CB-2BC0-87D4AD27D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备注占位符 2">
            <a:extLst>
              <a:ext uri="{FF2B5EF4-FFF2-40B4-BE49-F238E27FC236}">
                <a16:creationId xmlns:a16="http://schemas.microsoft.com/office/drawing/2014/main" id="{38F1FF9D-E2A4-B0A4-1C35-BBADEBDD2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灯片编号占位符 3">
            <a:extLst>
              <a:ext uri="{FF2B5EF4-FFF2-40B4-BE49-F238E27FC236}">
                <a16:creationId xmlns:a16="http://schemas.microsoft.com/office/drawing/2014/main" id="{69DD6A1C-4C77-31A9-8244-F9CFBEB7C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A74EDC-5F66-A144-8788-B0C4EAC3324A}" type="slidenum">
              <a:rPr lang="zh-CN" altLang="en-US" sz="1200" smtClean="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67B0B905-5F3D-F035-C09C-D865C7663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CF16C65C-5503-7971-616B-32D8D5C97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84041CA-976A-C48C-EBBB-B9E03AA50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9BE64E-D7A2-8A42-959D-4772D8F78E62}" type="slidenum">
              <a:rPr lang="zh-CN" altLang="en-US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AD82149E-ED59-7A65-0A35-4E171A6AE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3DB4A1EC-DD0B-61CF-0F85-6B42BDA1F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773FB5BC-262B-9849-5E99-1A2604A77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02F1B8-B4BB-3047-864A-0E5882E4467A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88C0A8CA-0606-CDBE-F822-D736FC0A8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A25EAAEC-E911-D8F6-0651-A96DE1D6B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52EBA37F-3176-3263-8B7A-FCEA61DE4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8C2762-1296-A443-9A78-5B6A18F2D084}" type="slidenum">
              <a:rPr lang="zh-CN" altLang="en-US" sz="1200" smtClean="0"/>
              <a:pPr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70B95C3E-0A5F-9509-51A3-4220317C7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7301E-55D6-264D-B293-D5CE614F890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B1D67F7-2846-E3FC-74C0-30AA1037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8A08A1-B28F-8265-299A-80D8E424C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>
            <a:extLst>
              <a:ext uri="{FF2B5EF4-FFF2-40B4-BE49-F238E27FC236}">
                <a16:creationId xmlns:a16="http://schemas.microsoft.com/office/drawing/2014/main" id="{F1F763C4-8353-97AA-531B-445B763DC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>
            <a:extLst>
              <a:ext uri="{FF2B5EF4-FFF2-40B4-BE49-F238E27FC236}">
                <a16:creationId xmlns:a16="http://schemas.microsoft.com/office/drawing/2014/main" id="{716D0102-5EAB-4F06-BF9C-985BF54C7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8E3E9052-F027-C14C-DE95-5BE6C0763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2EA91E-37B4-D845-9191-08A8A2FE5E07}" type="slidenum">
              <a:rPr lang="zh-CN" altLang="en-US" sz="1200" smtClean="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>
            <a:extLst>
              <a:ext uri="{FF2B5EF4-FFF2-40B4-BE49-F238E27FC236}">
                <a16:creationId xmlns:a16="http://schemas.microsoft.com/office/drawing/2014/main" id="{D05E79C6-5915-5602-4969-719E0B07B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备注占位符 2">
            <a:extLst>
              <a:ext uri="{FF2B5EF4-FFF2-40B4-BE49-F238E27FC236}">
                <a16:creationId xmlns:a16="http://schemas.microsoft.com/office/drawing/2014/main" id="{A2362CBE-E872-035F-0BBF-90027EC05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" name="灯片编号占位符 3">
            <a:extLst>
              <a:ext uri="{FF2B5EF4-FFF2-40B4-BE49-F238E27FC236}">
                <a16:creationId xmlns:a16="http://schemas.microsoft.com/office/drawing/2014/main" id="{64783AA0-BA9E-99F5-434E-168AC040B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57FABD-5A4E-9341-B123-7AC9E496E988}" type="slidenum">
              <a:rPr lang="zh-CN" altLang="en-US" sz="1200" smtClean="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38ECF8F9-3EB3-EE8D-F891-6DE1ED3FC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0DB892C9-7DB3-0680-73A8-B13750A91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8419F8CE-D4EA-48D4-B645-6B080BBCD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101A89-D501-E446-8369-99EFCF8A16E6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>
            <a:extLst>
              <a:ext uri="{FF2B5EF4-FFF2-40B4-BE49-F238E27FC236}">
                <a16:creationId xmlns:a16="http://schemas.microsoft.com/office/drawing/2014/main" id="{9631E506-862C-CC27-E1E3-049A9F784F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备注占位符 2">
            <a:extLst>
              <a:ext uri="{FF2B5EF4-FFF2-40B4-BE49-F238E27FC236}">
                <a16:creationId xmlns:a16="http://schemas.microsoft.com/office/drawing/2014/main" id="{A6491253-B016-AFFA-7938-D984F56A0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5" name="灯片编号占位符 3">
            <a:extLst>
              <a:ext uri="{FF2B5EF4-FFF2-40B4-BE49-F238E27FC236}">
                <a16:creationId xmlns:a16="http://schemas.microsoft.com/office/drawing/2014/main" id="{B288E111-642E-EB3E-AC0F-02EAB8090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E1DD95-E65B-1F45-AE4A-83BB8F70B0A4}" type="slidenum">
              <a:rPr lang="zh-CN" altLang="en-US" sz="1200" smtClean="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F5CC87C8-B691-0868-9E95-571C52E9C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51D132E4-1752-4795-E9F2-1E151494A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2C84FECD-A0B8-8A0A-8AA1-88057E0EE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39B8B0-8238-404D-A3B0-038F0A034949}" type="slidenum">
              <a:rPr lang="zh-CN" altLang="en-US" sz="1200" smtClean="0"/>
              <a:pPr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>
            <a:extLst>
              <a:ext uri="{FF2B5EF4-FFF2-40B4-BE49-F238E27FC236}">
                <a16:creationId xmlns:a16="http://schemas.microsoft.com/office/drawing/2014/main" id="{3353B2CC-EE64-D378-8DA1-EEF158307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备注占位符 2">
            <a:extLst>
              <a:ext uri="{FF2B5EF4-FFF2-40B4-BE49-F238E27FC236}">
                <a16:creationId xmlns:a16="http://schemas.microsoft.com/office/drawing/2014/main" id="{1A69F5EF-33CB-D808-D12B-46F2E9508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灯片编号占位符 3">
            <a:extLst>
              <a:ext uri="{FF2B5EF4-FFF2-40B4-BE49-F238E27FC236}">
                <a16:creationId xmlns:a16="http://schemas.microsoft.com/office/drawing/2014/main" id="{82E003CB-D163-2D14-5415-25BC2D6BA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54A24C-4748-394A-B77B-FB119E65214D}" type="slidenum">
              <a:rPr lang="zh-CN" altLang="en-US" sz="1200" smtClean="0"/>
              <a:pPr/>
              <a:t>53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>
            <a:extLst>
              <a:ext uri="{FF2B5EF4-FFF2-40B4-BE49-F238E27FC236}">
                <a16:creationId xmlns:a16="http://schemas.microsoft.com/office/drawing/2014/main" id="{0E6E78A7-4E7C-413C-FC30-70F337D84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备注占位符 2">
            <a:extLst>
              <a:ext uri="{FF2B5EF4-FFF2-40B4-BE49-F238E27FC236}">
                <a16:creationId xmlns:a16="http://schemas.microsoft.com/office/drawing/2014/main" id="{5FFA6EAF-953C-436A-63BE-4BE17759F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6259" name="灯片编号占位符 3">
            <a:extLst>
              <a:ext uri="{FF2B5EF4-FFF2-40B4-BE49-F238E27FC236}">
                <a16:creationId xmlns:a16="http://schemas.microsoft.com/office/drawing/2014/main" id="{6417D421-1ABD-A5AA-EEC3-4F00A6787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ADC2C7-DC6B-FB42-A047-A9D27721A647}" type="slidenum">
              <a:rPr lang="zh-CN" altLang="en-US" sz="1200" smtClean="0"/>
              <a:pPr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>
            <a:extLst>
              <a:ext uri="{FF2B5EF4-FFF2-40B4-BE49-F238E27FC236}">
                <a16:creationId xmlns:a16="http://schemas.microsoft.com/office/drawing/2014/main" id="{4FD9CB50-79A8-A9C9-09AC-96A277C2F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备注占位符 2">
            <a:extLst>
              <a:ext uri="{FF2B5EF4-FFF2-40B4-BE49-F238E27FC236}">
                <a16:creationId xmlns:a16="http://schemas.microsoft.com/office/drawing/2014/main" id="{EC31DF41-6374-88B1-8834-06890A869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D1AAA46E-58FB-B298-B829-362B99537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C453C2-9F78-0642-8D66-8A4FACBE9E1E}" type="slidenum">
              <a:rPr lang="zh-CN" altLang="en-US" sz="1200" smtClean="0"/>
              <a:pPr/>
              <a:t>56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911AD377-A3A5-0AE3-9323-6D66622C0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4FC916-1380-0145-BE53-E505BBB7F74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DF050C3C-7D4E-A600-FA05-C470F7550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4FF5BBD-12C3-814E-8CF5-BE5804841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>
            <a:extLst>
              <a:ext uri="{FF2B5EF4-FFF2-40B4-BE49-F238E27FC236}">
                <a16:creationId xmlns:a16="http://schemas.microsoft.com/office/drawing/2014/main" id="{9325059C-45FF-48A1-18C4-BE2EC8C32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>
            <a:extLst>
              <a:ext uri="{FF2B5EF4-FFF2-40B4-BE49-F238E27FC236}">
                <a16:creationId xmlns:a16="http://schemas.microsoft.com/office/drawing/2014/main" id="{595713AA-B378-5A0F-B6BC-5166DB575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8C0AD3F8-827D-49DB-2627-8FAF2C0BA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44B26D-BFB7-4B4F-96F8-38DECE0F4499}" type="slidenum">
              <a:rPr lang="zh-CN" altLang="en-US" sz="1200" smtClean="0"/>
              <a:pPr/>
              <a:t>61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67585">
            <a:extLst>
              <a:ext uri="{FF2B5EF4-FFF2-40B4-BE49-F238E27FC236}">
                <a16:creationId xmlns:a16="http://schemas.microsoft.com/office/drawing/2014/main" id="{67C804CA-6926-F774-4B21-EBA910B59B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7" name="文本占位符 67586">
            <a:extLst>
              <a:ext uri="{FF2B5EF4-FFF2-40B4-BE49-F238E27FC236}">
                <a16:creationId xmlns:a16="http://schemas.microsoft.com/office/drawing/2014/main" id="{F7DA5956-3B1D-2DCB-D5FA-FA7F9DA6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67585">
            <a:extLst>
              <a:ext uri="{FF2B5EF4-FFF2-40B4-BE49-F238E27FC236}">
                <a16:creationId xmlns:a16="http://schemas.microsoft.com/office/drawing/2014/main" id="{58DBF4BD-6924-11F2-A0F3-AD0EFDDF79B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6739" name="文本占位符 67586">
            <a:extLst>
              <a:ext uri="{FF2B5EF4-FFF2-40B4-BE49-F238E27FC236}">
                <a16:creationId xmlns:a16="http://schemas.microsoft.com/office/drawing/2014/main" id="{1625537E-C44A-5AF7-AB5A-96A2B89D1F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67585">
            <a:extLst>
              <a:ext uri="{FF2B5EF4-FFF2-40B4-BE49-F238E27FC236}">
                <a16:creationId xmlns:a16="http://schemas.microsoft.com/office/drawing/2014/main" id="{3F2CB598-7B1F-C4FE-A7BF-3D6FD73E69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7" name="文本占位符 67586">
            <a:extLst>
              <a:ext uri="{FF2B5EF4-FFF2-40B4-BE49-F238E27FC236}">
                <a16:creationId xmlns:a16="http://schemas.microsoft.com/office/drawing/2014/main" id="{E4705FD4-499D-8D43-9B7E-71D4F2E8F0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B93A2BDF-F607-5DE5-A21D-4A1E76F0A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C2EFA7EC-F6FD-DE9A-2BC4-83E64D160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8AA4434-AA00-1A21-5B58-EF455E967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B69F1E-3A42-D248-B9E5-A998656538EA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67585">
            <a:extLst>
              <a:ext uri="{FF2B5EF4-FFF2-40B4-BE49-F238E27FC236}">
                <a16:creationId xmlns:a16="http://schemas.microsoft.com/office/drawing/2014/main" id="{2EFE66A2-398E-46CD-A47C-5C00FC9458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5" name="文本占位符 67586">
            <a:extLst>
              <a:ext uri="{FF2B5EF4-FFF2-40B4-BE49-F238E27FC236}">
                <a16:creationId xmlns:a16="http://schemas.microsoft.com/office/drawing/2014/main" id="{CB108C64-5F1C-2E62-3606-4B556318BF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386ABEDC-0BF7-76C1-EF63-538BD21E9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F8325C-F979-104F-8947-1D7206616D0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B9418BB-0763-84BD-EAB4-D0994DB09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5AB6DD1-B180-ED4B-150B-63361D846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9ED45EED-1A16-E0DB-087A-4A344E894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CEE18A-48D4-234B-8D1F-AA5A130677C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8D97BC1-7D49-1AEF-548C-E631BC720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D6C2773-3148-2CD3-CC7C-D9FB5F2D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88462FAC-033A-454F-9C12-0D61DC9F4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A9798B-7776-8F4A-AAE3-9B587FED7BA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C1CCB76-7E05-1205-AB2F-64AA669CC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39C79E09-A485-780A-8E2F-C3A25FA48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>
            <a:extLst>
              <a:ext uri="{FF2B5EF4-FFF2-40B4-BE49-F238E27FC236}">
                <a16:creationId xmlns:a16="http://schemas.microsoft.com/office/drawing/2014/main" id="{F5A233DD-02BB-7BB0-711D-98148931F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C63450-395F-044D-9D3F-C30788842A0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55A81B6E-D8B5-E366-3055-81A24EE11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155BC2C-0277-E71C-027E-2304DAD4C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FBB9A590-159D-6E06-B353-47ACD84FF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FC2F50-4541-DC46-A662-59470FE5B81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BE04D8D1-0326-1ABB-65A7-F71D91BC4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558B047-F498-2388-DBC4-F85145058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FB15D314-3C4F-DA02-8778-A447F9CB4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E5B320-BB59-4544-9770-6202B84420E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F19D07FE-06A3-3DC6-37E4-B63CBF707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38C1999-F6F7-0D3B-33A2-3CA08E82E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ABBCE22C-8D2D-F4BA-B3B2-0448FD4AA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07B54-0545-2641-AC7B-CF15C4A582F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DC76FE5-2631-E1FE-0320-4C933E0F2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C7049A11-FC6A-B508-826E-04AF6C233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23ECBC17-C5ED-539A-C225-805218315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0B3071-C1A6-5D4C-AB71-0B29F4DF6D0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7682537-C522-1589-123E-D16418F4C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0BA720B0-04BB-5507-F7AE-C623FA032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幻灯片图像占位符 1">
            <a:extLst>
              <a:ext uri="{FF2B5EF4-FFF2-40B4-BE49-F238E27FC236}">
                <a16:creationId xmlns:a16="http://schemas.microsoft.com/office/drawing/2014/main" id="{8B2AA352-8875-3E6D-3EB5-13769420C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0" name="备注占位符 2">
            <a:extLst>
              <a:ext uri="{FF2B5EF4-FFF2-40B4-BE49-F238E27FC236}">
                <a16:creationId xmlns:a16="http://schemas.microsoft.com/office/drawing/2014/main" id="{124C7958-9408-8FBD-9F89-5FAEB714F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5411" name="灯片编号占位符 3">
            <a:extLst>
              <a:ext uri="{FF2B5EF4-FFF2-40B4-BE49-F238E27FC236}">
                <a16:creationId xmlns:a16="http://schemas.microsoft.com/office/drawing/2014/main" id="{9567EC16-3CF6-16E7-63E8-20676EAA7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54BDF8-6001-3A42-B28C-04FAFBFFED11}" type="slidenum">
              <a:rPr lang="zh-CN" altLang="en-US" sz="1200" smtClean="0"/>
              <a:pPr/>
              <a:t>86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81A67FDC-C3F2-16B8-8E88-4A4791034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02288C3C-7FC9-0A4C-3632-593D5993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DEEFE190-2106-1EC0-C9B2-BFBEE955D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868770-37C5-4247-8717-470788D2539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E9AE0EDC-1257-F2A1-8345-B11B960D3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A3195A-C779-9543-B557-22A03F504F8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57209F4-4080-41F0-6E97-30297CA13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143FDAA3-12CB-C3DC-0CCB-8933899B2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DFB26380-F6E1-D12A-5655-961261D1C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AC986-EC76-E241-94EC-147DA4266B4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BF63AD02-87A8-3CC7-B484-DC59623BE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44236D3-541B-B4A4-D5F7-2DCD3262D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224F560F-214E-5C2E-BC9F-610B5626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486C95E1-F560-143B-A0A9-6F7715E9D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B2F16B8F-E3B3-464F-2E02-7904BC6C8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93713E-75AB-4B48-B6FD-C5281B9D9F31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8AD36200-2A41-2842-3CA2-D71405330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763E6F9A-F263-268B-A111-6FC20749D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F52510D8-D5FB-E0BD-D0BE-BB6B03269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F11FFA-C98C-D74D-B124-E1E6CC6D6D20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0AD70643-3FC2-DF5D-9105-9D3A7DB94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937EE4-F675-5D42-A59C-9EF1886B34E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2A451F5-B4F4-86CA-9A15-0CA529404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2B26CAA-3791-2707-2011-4096A85AB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38F5B7A6-4365-2DD9-C763-1FCCB0171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B55C4020-7042-6A65-5673-9A9ADBC28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A3607981-5B49-AFF0-9E2F-36AAF4F7C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A3ECB9-C341-0D48-9F6D-356A548477AA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73C5D9CD-E3F2-13DE-6D82-C24711B14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ADF9C566-00B0-4D38-58F4-BF59F91A2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A2E08F67-CD11-4D27-CD14-F618E1385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3B3D70-9343-CF44-B6C9-A6033FAA60A7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51DACA08-A18B-03D1-2067-8ABE0D17C378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183AFAD7-C38F-D6DA-59D6-A544F2EBAF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E9ABCB1-C39F-94D2-648D-230D1E9A1F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136B404-B4D5-42F0-947A-E413E79D12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6C9781F-402A-16CA-1EA8-470905E2C2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8B0CEE8F-1109-66DE-7078-867C37F0F7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F29AE822-26C1-3606-7532-AA741221A098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F7D576CA-EB38-A79B-8115-6E04E42DC4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8B0C6AD9-F365-E512-BE80-2D6C8E08078F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74A9EC54-E23D-0B6C-EC23-F725D3A6843F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5223998C-1AE5-8060-4F71-807250A3ACCE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C21F6E3A-BC70-AF03-A30A-8981EEDCD5D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BE803004-9F74-0116-5442-D4E23CA3A71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D308EFF-8ECF-744F-7A92-98C4392322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77D1AF69-583D-D47C-13AA-F6A5B21F5C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D251C1D-D322-5481-84C4-15A8D7FB69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9ED3DFD3-5404-8318-DD93-CA8D590E2F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2DAC80A9-4578-C3BB-47AA-E9AE25E991A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C1CAABB5-D776-6438-1784-026275B600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6DF75CFF-F2E1-63D1-58E3-F2F1A8710173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297B3117-A969-7417-C61D-B610CB6A9917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F0520FC7-884C-C487-E44F-D52CC0FC7EF1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0C1C90A3-5E0A-8687-0037-7D3E824D92D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68D7B895-051D-35C8-4579-EEFBBF0FE3C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A3CEA055-11C8-4947-1007-9A4C7433D9FD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BA9BC056-CB39-97CD-676C-1F13DD9197C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28B9EA3-CADF-5CD8-2692-99AE1AC2969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8F92BF2B-57D1-0259-50D1-8FF1693D374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6398628C-082F-A578-1825-906E02F75E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2687716A-2473-0979-8E20-ACFE9B23BF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142F04C3-0DDF-58AF-CBC8-6B6BE0460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18B6FFE8-8940-7095-53FA-64856B096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0EF42A8B-4BE1-22B5-9AAA-8C5E412D3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539C4708-D8FF-FA10-9F03-90B344C96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DAA6D-E716-7449-AAFB-E797FAC5B5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4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8D8A9-B48E-F54A-934C-78A1D194B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80868-D98F-4E7D-28BD-DFAB9525B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8CC643-51F7-E14A-90FC-ABECE5DDC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8E71-91F7-E848-8131-3A48122573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2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4124B4-DE4D-1574-11EC-86929EAD10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1E453A-C305-EBED-A63E-BADBFBE36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3199C-8FDE-2402-BA1E-AF5F20229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C3246-5661-B749-A4AA-C990631572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41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3A7724-2D42-D435-C01E-131126F55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3B96FC-0617-1075-8EC2-56F05E124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1ACA1C-2E4F-6130-119A-9DEB6A39A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B1A98-F88A-6241-BF81-A27099455C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32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F2F11-DB50-28F3-147F-475B848493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E93EC-C639-64BF-B8AA-37A7853CC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3AA55-27B5-BCF5-A16F-BF8B1AE82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C355-E489-9148-A210-00518486B7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09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C40C8-CF83-9B1D-9C48-69C5F344C1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67940-348C-E27A-95F2-115E2CE8C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B6814-9694-8849-8C92-3039AA394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B12F-F688-5B49-8819-F32A5BA06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7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00100"/>
            <a:ext cx="7772400" cy="529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6D041A-A0E6-5320-91EB-C0B8D97E9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0F8919-0FD5-6435-72A4-E99ADFC74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2D60C4-0B81-452D-59DE-FF914E489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A46B-3231-4F48-8BE0-06CECD1E4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7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C06D4-9D57-CF48-543E-423667EC2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66EA72-8703-9C13-6F3E-B5091DDAC4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F2CECB-1374-6F48-CE70-74B6BC466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21289-DA0F-3A4F-BBA5-DA7BC8C89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2052D-2051-6232-B709-1C2A5789B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D94E9-9D51-824B-6BE8-53DA3A5C5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2C60B-1454-25FE-C1C5-292859148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B4DB1-4053-E346-ADC1-9146D97EE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1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236BD-7BDF-E83A-8C17-BA0611695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ECAA2-A907-92F1-3CF1-882809F60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C305C-C2A6-DFD4-3A2C-782E691C1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6586-43F5-6B46-B0E4-BC90E90A61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4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543BD5-593B-79D0-C0F9-D22BF6543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9F1C24-D151-0212-C24D-98467442B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F4B7C2-E0C8-98B6-BB44-BC00ADE67C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2D8F8-2F42-D94C-855B-9878B865F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4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4BEE20-034F-A023-CAD2-BAA1D604A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6944F9-91E3-519C-3CBD-075C874D9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5AA10C-35A6-B018-478F-1EC2AF7B4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FD1D9-C113-4946-825E-4B859BA4C8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50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8C7888-FB22-74BD-66DC-05E571AFD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13219-9E7A-FFA8-14B3-4C8AA531E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B4FB53-BC9E-8F90-A9CF-E1AF4365F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762E-53EC-5345-A3A5-D84B4E4AB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DCC4B-10A0-8B26-4C31-28782D32A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C3166-19D9-41D9-5343-8728F10FF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21923-6010-5C2C-5477-FA3EDC405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9259B-28D7-9E44-A969-7635C56B4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2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2661F-3C66-86F7-6B71-D74246FD8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9B040-C159-52A6-241E-C0E0819B2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9ED80-55E5-2E97-42D4-3E479564D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E581B-2052-DA4C-B521-434DA49F21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D92F3322-FBF3-B3FC-28E0-88B55EC65B7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3D4CEB3B-05CF-7DAB-9978-DAC743A2B3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4A18BA41-6B03-5872-F90A-DA958720A3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033FBE18-9A03-3B23-73C7-93FE61CE88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B72A3A6D-9F2D-4E75-6FAA-C4182E92AA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D68EF9C5-83AC-984F-B741-0D275E4E3B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67C48BE7-CD91-8141-EA39-8FF5DC69D4BE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7E99F618-4CAF-066A-B15A-1D5000BC79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B55CE3F2-588A-40AD-E7C6-87E8D0990D10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DB18E225-D280-1BCC-6C3F-1F425A09813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C1D6E84B-7615-D760-833A-A71964317227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E0EFC4B2-98D0-9A8A-5857-63DFA04A87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15E9198A-966F-9FA9-5B65-EAA6550D9A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59F6638D-74E8-0BC7-8252-7783012846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251A3FF3-A33B-A01E-3C76-D098B85475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907F808-093E-8422-3A15-07F8342C07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E4DBB5BC-10AC-71C7-EB94-7B6C3661D6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A26928A2-C406-5FF7-C1D1-E378F519E8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EEDA90DB-CD1B-4EEC-D1CD-052177F261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3102FEB3-6944-AF2F-2AD0-132E4B16338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53C81B50-57E9-592C-2CB4-A44C137F6516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6FA8E8CD-F247-8574-6481-3AB7330F13AE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6AA75932-8B65-F40E-DCFB-615CD3F6A05D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B692D669-D502-9D4F-44D7-52BDDBEA43D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59FCB624-4AB3-EAF8-70F7-491807D273EF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10AEC4EF-8068-7697-2872-81D44ED1913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45217D08-6B43-112D-F190-C3FE4CFB9841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B55EA383-C097-A0E5-9E5E-B828E1358E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40A2A64F-BA04-C096-8ACB-E4D051E5F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EA1F7ED-E7B4-8F39-B01C-5C63FFFB9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FF5D57-41EE-23F5-2020-17474B2AAB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1EE1CE-4A94-657C-BE3E-21154C9826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73905D-9B75-A490-B7B3-452545CD67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BF4235-B6F6-E645-BE79-72B45728DB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95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592" r:id="rId13"/>
    <p:sldLayoutId id="2147484593" r:id="rId14"/>
    <p:sldLayoutId id="214748459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slide" Target="slide8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C413DC4-A5BF-395A-A829-D737493F8E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第四章  图与网络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4E330515-B703-C2EA-3022-65BD6220C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E745C7-C781-074F-8D5E-A5831D79881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9536AAB9-D96C-D40B-9119-95412FB6A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6019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G＝(P, L)</a:t>
            </a:r>
            <a:r>
              <a:rPr lang="zh-CN" altLang="en-US">
                <a:latin typeface="Times New Roman" panose="02020603050405020304" pitchFamily="18" charset="0"/>
              </a:rPr>
              <a:t>是一个图，今后，我们用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的(节)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点集</a:t>
            </a:r>
            <a:r>
              <a:rPr lang="zh-CN" altLang="en-US">
                <a:latin typeface="Times New Roman" panose="02020603050405020304" pitchFamily="18" charset="0"/>
              </a:rPr>
              <a:t>，用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边集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L(G)，</a:t>
            </a:r>
            <a:r>
              <a:rPr lang="zh-CN" altLang="en-US">
                <a:latin typeface="Times New Roman" panose="02020603050405020304" pitchFamily="18" charset="0"/>
              </a:rPr>
              <a:t>并假设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是连接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</a:t>
            </a:r>
            <a:r>
              <a:rPr lang="en-US" altLang="zh-CN">
                <a:latin typeface="Times New Roman" panose="02020603050405020304" pitchFamily="18" charset="0"/>
              </a:rPr>
              <a:t>u，</a:t>
            </a:r>
            <a:r>
              <a:rPr lang="zh-CN" altLang="en-US">
                <a:latin typeface="Times New Roman" panose="02020603050405020304" pitchFamily="18" charset="0"/>
              </a:rPr>
              <a:t>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的边，则称</a:t>
            </a:r>
            <a:r>
              <a:rPr lang="en-US" altLang="zh-CN">
                <a:latin typeface="Times New Roman" panose="02020603050405020304" pitchFamily="18" charset="0"/>
              </a:rPr>
              <a:t>u，v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的端点，并称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>
                <a:latin typeface="Times New Roman" panose="02020603050405020304" pitchFamily="18" charset="0"/>
              </a:rPr>
              <a:t>。有时，在不致引起混淆的情况下，将</a:t>
            </a:r>
            <a:r>
              <a:rPr lang="en-US" altLang="zh-CN" i="1">
                <a:solidFill>
                  <a:srgbClr val="FFC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uv。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L(G)，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L(G)。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有公共的端点，则称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i="1">
                <a:solidFill>
                  <a:srgbClr val="FFC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-3000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solidFill>
                  <a:srgbClr val="FFC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-3000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0255B961-2619-2910-92F4-DB863A368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44434-0642-7E40-91E3-EA4EE544175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>
            <a:extLst>
              <a:ext uri="{FF2B5EF4-FFF2-40B4-BE49-F238E27FC236}">
                <a16:creationId xmlns:a16="http://schemas.microsoft.com/office/drawing/2014/main" id="{32EA431A-C2EB-CEFD-6644-7DEB96322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1828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没有任何边(</a:t>
            </a:r>
            <a:r>
              <a:rPr lang="en-US" altLang="zh-CN">
                <a:latin typeface="Times New Roman" panose="02020603050405020304" pitchFamily="18" charset="0"/>
              </a:rPr>
              <a:t>L(G)=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)</a:t>
            </a:r>
            <a:r>
              <a:rPr lang="zh-CN" altLang="en-US">
                <a:latin typeface="Times New Roman" panose="02020603050405020304" pitchFamily="18" charset="0"/>
              </a:rPr>
              <a:t>的图称为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零图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只有一个点的图称为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平凡图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任意两点之间都有边的图称为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完全图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</p:txBody>
      </p:sp>
      <p:grpSp>
        <p:nvGrpSpPr>
          <p:cNvPr id="36866" name="Group 40">
            <a:extLst>
              <a:ext uri="{FF2B5EF4-FFF2-40B4-BE49-F238E27FC236}">
                <a16:creationId xmlns:a16="http://schemas.microsoft.com/office/drawing/2014/main" id="{D3A9B829-FF38-0687-2843-CC5BF6392C7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2590800" cy="2503488"/>
            <a:chOff x="432" y="2256"/>
            <a:chExt cx="1512" cy="1577"/>
          </a:xfrm>
        </p:grpSpPr>
        <p:sp>
          <p:nvSpPr>
            <p:cNvPr id="36887" name="Line 14">
              <a:extLst>
                <a:ext uri="{FF2B5EF4-FFF2-40B4-BE49-F238E27FC236}">
                  <a16:creationId xmlns:a16="http://schemas.microsoft.com/office/drawing/2014/main" id="{3984DAB9-D38B-03D7-6876-735E169D1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Oval 15">
              <a:extLst>
                <a:ext uri="{FF2B5EF4-FFF2-40B4-BE49-F238E27FC236}">
                  <a16:creationId xmlns:a16="http://schemas.microsoft.com/office/drawing/2014/main" id="{F03E1F25-AE19-E024-B94C-446C3FE2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89" name="Oval 16">
              <a:extLst>
                <a:ext uri="{FF2B5EF4-FFF2-40B4-BE49-F238E27FC236}">
                  <a16:creationId xmlns:a16="http://schemas.microsoft.com/office/drawing/2014/main" id="{EC2760E7-0C3C-7ACB-85FE-68B87EE4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90" name="Oval 17">
              <a:extLst>
                <a:ext uri="{FF2B5EF4-FFF2-40B4-BE49-F238E27FC236}">
                  <a16:creationId xmlns:a16="http://schemas.microsoft.com/office/drawing/2014/main" id="{6A497056-197A-653F-612F-8A2F8027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91" name="Oval 18">
              <a:extLst>
                <a:ext uri="{FF2B5EF4-FFF2-40B4-BE49-F238E27FC236}">
                  <a16:creationId xmlns:a16="http://schemas.microsoft.com/office/drawing/2014/main" id="{3CD85EA2-13A7-CF63-6D2F-944860AA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92" name="Line 19">
              <a:extLst>
                <a:ext uri="{FF2B5EF4-FFF2-40B4-BE49-F238E27FC236}">
                  <a16:creationId xmlns:a16="http://schemas.microsoft.com/office/drawing/2014/main" id="{5BD482B6-A2F4-AA31-BC4F-FB46F6B15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" y="23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20">
              <a:extLst>
                <a:ext uri="{FF2B5EF4-FFF2-40B4-BE49-F238E27FC236}">
                  <a16:creationId xmlns:a16="http://schemas.microsoft.com/office/drawing/2014/main" id="{10294AA5-8DB4-525B-10E4-2679A89E8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" y="2322"/>
              <a:ext cx="786" cy="9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21">
              <a:extLst>
                <a:ext uri="{FF2B5EF4-FFF2-40B4-BE49-F238E27FC236}">
                  <a16:creationId xmlns:a16="http://schemas.microsoft.com/office/drawing/2014/main" id="{B4234E28-7C9D-C9D6-B4C0-561DF2788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" y="2343"/>
              <a:ext cx="78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Text Box 37">
              <a:extLst>
                <a:ext uri="{FF2B5EF4-FFF2-40B4-BE49-F238E27FC236}">
                  <a16:creationId xmlns:a16="http://schemas.microsoft.com/office/drawing/2014/main" id="{1F4070CA-6613-0E6E-2F0B-40292F48B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68"/>
              <a:ext cx="14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latin typeface="Times New Roman" panose="02020603050405020304" pitchFamily="18" charset="0"/>
                </a:rPr>
                <a:t>a) (</a:t>
              </a:r>
              <a:r>
                <a:rPr lang="zh-CN" altLang="en-US">
                  <a:latin typeface="Times New Roman" panose="02020603050405020304" pitchFamily="18" charset="0"/>
                </a:rPr>
                <a:t>简单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</a:rPr>
                <a:t>图</a:t>
              </a:r>
            </a:p>
          </p:txBody>
        </p:sp>
      </p:grpSp>
      <p:grpSp>
        <p:nvGrpSpPr>
          <p:cNvPr id="36867" name="Group 41">
            <a:extLst>
              <a:ext uri="{FF2B5EF4-FFF2-40B4-BE49-F238E27FC236}">
                <a16:creationId xmlns:a16="http://schemas.microsoft.com/office/drawing/2014/main" id="{1B6EC494-A615-FB21-AD10-769804E07A0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505200"/>
            <a:ext cx="1828800" cy="2560638"/>
            <a:chOff x="2304" y="2208"/>
            <a:chExt cx="1008" cy="1613"/>
          </a:xfrm>
        </p:grpSpPr>
        <p:sp>
          <p:nvSpPr>
            <p:cNvPr id="36882" name="Oval 33">
              <a:extLst>
                <a:ext uri="{FF2B5EF4-FFF2-40B4-BE49-F238E27FC236}">
                  <a16:creationId xmlns:a16="http://schemas.microsoft.com/office/drawing/2014/main" id="{735F7879-4D8A-2C28-504F-A159EB09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83" name="Oval 34">
              <a:extLst>
                <a:ext uri="{FF2B5EF4-FFF2-40B4-BE49-F238E27FC236}">
                  <a16:creationId xmlns:a16="http://schemas.microsoft.com/office/drawing/2014/main" id="{5058F48E-7988-85BE-EA14-2B052CBF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84" name="Oval 35">
              <a:extLst>
                <a:ext uri="{FF2B5EF4-FFF2-40B4-BE49-F238E27FC236}">
                  <a16:creationId xmlns:a16="http://schemas.microsoft.com/office/drawing/2014/main" id="{51D8D92D-9795-9AB1-ED5E-2F7A6AA9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85" name="Oval 36">
              <a:extLst>
                <a:ext uri="{FF2B5EF4-FFF2-40B4-BE49-F238E27FC236}">
                  <a16:creationId xmlns:a16="http://schemas.microsoft.com/office/drawing/2014/main" id="{AC2E2B76-8ADA-67B2-A7E8-967A6FF4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1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86" name="Text Box 38">
              <a:extLst>
                <a:ext uri="{FF2B5EF4-FFF2-40B4-BE49-F238E27FC236}">
                  <a16:creationId xmlns:a16="http://schemas.microsoft.com/office/drawing/2014/main" id="{DC600BF1-E2B3-D19F-4394-9230C342D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56"/>
              <a:ext cx="8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latin typeface="Times New Roman" panose="02020603050405020304" pitchFamily="18" charset="0"/>
                </a:rPr>
                <a:t>b) </a:t>
              </a:r>
              <a:r>
                <a:rPr lang="zh-CN" altLang="en-US">
                  <a:latin typeface="Times New Roman" panose="02020603050405020304" pitchFamily="18" charset="0"/>
                </a:rPr>
                <a:t>零图</a:t>
              </a:r>
            </a:p>
          </p:txBody>
        </p:sp>
      </p:grpSp>
      <p:grpSp>
        <p:nvGrpSpPr>
          <p:cNvPr id="36868" name="Group 42">
            <a:extLst>
              <a:ext uri="{FF2B5EF4-FFF2-40B4-BE49-F238E27FC236}">
                <a16:creationId xmlns:a16="http://schemas.microsoft.com/office/drawing/2014/main" id="{A13A5434-B3C5-9537-6C06-43043757BE6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505200"/>
            <a:ext cx="1960563" cy="2560638"/>
            <a:chOff x="4176" y="2208"/>
            <a:chExt cx="1135" cy="1613"/>
          </a:xfrm>
        </p:grpSpPr>
        <p:sp>
          <p:nvSpPr>
            <p:cNvPr id="36871" name="Line 23">
              <a:extLst>
                <a:ext uri="{FF2B5EF4-FFF2-40B4-BE49-F238E27FC236}">
                  <a16:creationId xmlns:a16="http://schemas.microsoft.com/office/drawing/2014/main" id="{3BD2038F-31C0-1AFF-26D4-653F2977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30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2" name="Oval 24">
              <a:extLst>
                <a:ext uri="{FF2B5EF4-FFF2-40B4-BE49-F238E27FC236}">
                  <a16:creationId xmlns:a16="http://schemas.microsoft.com/office/drawing/2014/main" id="{0C8B8967-2362-382E-BCD5-18E3A1E9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73" name="Oval 25">
              <a:extLst>
                <a:ext uri="{FF2B5EF4-FFF2-40B4-BE49-F238E27FC236}">
                  <a16:creationId xmlns:a16="http://schemas.microsoft.com/office/drawing/2014/main" id="{D22D875C-0473-F3B1-44F1-8DB0A5CA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74" name="Oval 26">
              <a:extLst>
                <a:ext uri="{FF2B5EF4-FFF2-40B4-BE49-F238E27FC236}">
                  <a16:creationId xmlns:a16="http://schemas.microsoft.com/office/drawing/2014/main" id="{E26E221D-575E-86ED-57B2-58D50542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75" name="Oval 27">
              <a:extLst>
                <a:ext uri="{FF2B5EF4-FFF2-40B4-BE49-F238E27FC236}">
                  <a16:creationId xmlns:a16="http://schemas.microsoft.com/office/drawing/2014/main" id="{F835F3C5-F840-FED1-5702-D1C00C81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31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76" name="Line 28">
              <a:extLst>
                <a:ext uri="{FF2B5EF4-FFF2-40B4-BE49-F238E27FC236}">
                  <a16:creationId xmlns:a16="http://schemas.microsoft.com/office/drawing/2014/main" id="{BDC8D948-C92C-ECB2-C981-F4B37C056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30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29">
              <a:extLst>
                <a:ext uri="{FF2B5EF4-FFF2-40B4-BE49-F238E27FC236}">
                  <a16:creationId xmlns:a16="http://schemas.microsoft.com/office/drawing/2014/main" id="{C2B86F4E-BDAC-E655-BD31-C5FB67D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2274"/>
              <a:ext cx="786" cy="9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30">
              <a:extLst>
                <a:ext uri="{FF2B5EF4-FFF2-40B4-BE49-F238E27FC236}">
                  <a16:creationId xmlns:a16="http://schemas.microsoft.com/office/drawing/2014/main" id="{7DBA5450-736C-4C8D-E9F9-9957BEAA8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0" y="2295"/>
              <a:ext cx="78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Line 31">
              <a:extLst>
                <a:ext uri="{FF2B5EF4-FFF2-40B4-BE49-F238E27FC236}">
                  <a16:creationId xmlns:a16="http://schemas.microsoft.com/office/drawing/2014/main" id="{4B5614BC-3FE0-E7CA-578A-03A0197D5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1" y="2256"/>
              <a:ext cx="7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0" name="Line 32">
              <a:extLst>
                <a:ext uri="{FF2B5EF4-FFF2-40B4-BE49-F238E27FC236}">
                  <a16:creationId xmlns:a16="http://schemas.microsoft.com/office/drawing/2014/main" id="{33C1B272-3F5A-FACF-1DE1-ABD4DB194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3216"/>
              <a:ext cx="7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1" name="Text Box 39">
              <a:extLst>
                <a:ext uri="{FF2B5EF4-FFF2-40B4-BE49-F238E27FC236}">
                  <a16:creationId xmlns:a16="http://schemas.microsoft.com/office/drawing/2014/main" id="{B3D3CC03-84A6-0F26-1014-3C187C075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456"/>
              <a:ext cx="11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latin typeface="Times New Roman" panose="02020603050405020304" pitchFamily="18" charset="0"/>
                </a:rPr>
                <a:t>c) </a:t>
              </a: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完全图</a:t>
              </a:r>
              <a:endParaRPr lang="en-US" altLang="zh-CN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6869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85888A97-3666-D009-228A-19CA11DB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0" y="1927225"/>
            <a:ext cx="149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sp>
        <p:nvSpPr>
          <p:cNvPr id="36870" name="灯片编号占位符 1">
            <a:extLst>
              <a:ext uri="{FF2B5EF4-FFF2-40B4-BE49-F238E27FC236}">
                <a16:creationId xmlns:a16="http://schemas.microsoft.com/office/drawing/2014/main" id="{3A0FACA3-EE8E-5D70-6110-52E9BCE6D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164DFB-7FAB-0B4D-866B-20B850085D1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1CB05A7-D9C4-6036-C527-273A6B489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图的同构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4000" i="1">
                <a:latin typeface="Times New Roman" panose="02020603050405020304" pitchFamily="18" charset="0"/>
                <a:ea typeface="宋体" panose="02010600030101010101" pitchFamily="2" charset="-122"/>
              </a:rPr>
              <a:t>isomorphism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F61E3FDB-4CB2-8C8F-E242-14FAC7D1A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称图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是同构的。如果存在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P(H)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1-1</a:t>
            </a:r>
            <a:r>
              <a:rPr lang="zh-CN" altLang="en-US">
                <a:latin typeface="Times New Roman" panose="02020603050405020304" pitchFamily="18" charset="0"/>
              </a:rPr>
              <a:t>映射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zh-CN" altLang="en-US">
                <a:latin typeface="Times New Roman" panose="02020603050405020304" pitchFamily="18" charset="0"/>
              </a:rPr>
              <a:t>，使对任意的</a:t>
            </a:r>
            <a:r>
              <a:rPr lang="en-US" altLang="zh-CN">
                <a:latin typeface="Times New Roman" panose="02020603050405020304" pitchFamily="18" charset="0"/>
              </a:rPr>
              <a:t>u,v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P(G), 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中相邻, 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当且仅当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(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u)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与(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v)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H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中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相邻</a:t>
            </a:r>
            <a:r>
              <a:rPr lang="zh-CN" altLang="en-US">
                <a:latin typeface="Times New Roman" panose="02020603050405020304" pitchFamily="18" charset="0"/>
              </a:rPr>
              <a:t>。                          </a:t>
            </a:r>
            <a:endParaRPr lang="en-US" altLang="zh-CN">
              <a:latin typeface="Times New Roman" panose="02020603050405020304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</a:t>
            </a:r>
            <a:endParaRPr lang="zh-CN" altLang="en-US" sz="16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我们把同构的图看成是一个图。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E500748A-C694-A3D8-8705-3A7C386E2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ABD882-A24A-5F4C-A020-A37F8BBE81A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35C738F-CCBE-4D5C-B824-EBCDBA602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图的同构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4000" i="1">
                <a:latin typeface="Times New Roman" panose="02020603050405020304" pitchFamily="18" charset="0"/>
                <a:ea typeface="宋体" panose="02010600030101010101" pitchFamily="2" charset="-122"/>
              </a:rPr>
              <a:t>isomorphism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9938" name="Group 26">
            <a:extLst>
              <a:ext uri="{FF2B5EF4-FFF2-40B4-BE49-F238E27FC236}">
                <a16:creationId xmlns:a16="http://schemas.microsoft.com/office/drawing/2014/main" id="{FC524A7F-0015-D658-F16F-E230E4B340CD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1611313"/>
            <a:ext cx="3402012" cy="1970087"/>
            <a:chOff x="1073" y="1543"/>
            <a:chExt cx="2143" cy="1241"/>
          </a:xfrm>
        </p:grpSpPr>
        <p:sp>
          <p:nvSpPr>
            <p:cNvPr id="40008" name="Line 24">
              <a:extLst>
                <a:ext uri="{FF2B5EF4-FFF2-40B4-BE49-F238E27FC236}">
                  <a16:creationId xmlns:a16="http://schemas.microsoft.com/office/drawing/2014/main" id="{DE663FDD-4491-BE83-2145-C637B2B7D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28"/>
              <a:ext cx="504" cy="2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Line 5">
              <a:extLst>
                <a:ext uri="{FF2B5EF4-FFF2-40B4-BE49-F238E27FC236}">
                  <a16:creationId xmlns:a16="http://schemas.microsoft.com/office/drawing/2014/main" id="{47581E48-6FEF-9698-569F-B3226627A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108"/>
              <a:ext cx="0" cy="5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Line 14">
              <a:extLst>
                <a:ext uri="{FF2B5EF4-FFF2-40B4-BE49-F238E27FC236}">
                  <a16:creationId xmlns:a16="http://schemas.microsoft.com/office/drawing/2014/main" id="{A12C514C-6237-92D9-AD06-1D7271C71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2100"/>
              <a:ext cx="0" cy="5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15">
              <a:extLst>
                <a:ext uri="{FF2B5EF4-FFF2-40B4-BE49-F238E27FC236}">
                  <a16:creationId xmlns:a16="http://schemas.microsoft.com/office/drawing/2014/main" id="{3A47FB31-A19D-B795-E339-4B5A5A61B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50"/>
              <a:ext cx="14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Line 16">
              <a:extLst>
                <a:ext uri="{FF2B5EF4-FFF2-40B4-BE49-F238E27FC236}">
                  <a16:creationId xmlns:a16="http://schemas.microsoft.com/office/drawing/2014/main" id="{0AE66D55-5643-497D-A5BF-CCD50A5A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733"/>
              <a:ext cx="135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Line 17">
              <a:extLst>
                <a:ext uri="{FF2B5EF4-FFF2-40B4-BE49-F238E27FC236}">
                  <a16:creationId xmlns:a16="http://schemas.microsoft.com/office/drawing/2014/main" id="{E4CB2CD6-8560-79CD-13AE-F42CBF8A1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19"/>
              <a:ext cx="13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Line 18">
              <a:extLst>
                <a:ext uri="{FF2B5EF4-FFF2-40B4-BE49-F238E27FC236}">
                  <a16:creationId xmlns:a16="http://schemas.microsoft.com/office/drawing/2014/main" id="{082023F2-1A26-9406-4420-4FC612467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644"/>
              <a:ext cx="0" cy="70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Line 19">
              <a:extLst>
                <a:ext uri="{FF2B5EF4-FFF2-40B4-BE49-F238E27FC236}">
                  <a16:creationId xmlns:a16="http://schemas.microsoft.com/office/drawing/2014/main" id="{54B4B8DF-46D0-18D6-5070-23B1F5350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4"/>
              <a:ext cx="13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20">
              <a:extLst>
                <a:ext uri="{FF2B5EF4-FFF2-40B4-BE49-F238E27FC236}">
                  <a16:creationId xmlns:a16="http://schemas.microsoft.com/office/drawing/2014/main" id="{1AF21D62-9C41-04CB-0B0A-2D32A6163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5" y="1644"/>
              <a:ext cx="0" cy="73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Line 21">
              <a:extLst>
                <a:ext uri="{FF2B5EF4-FFF2-40B4-BE49-F238E27FC236}">
                  <a16:creationId xmlns:a16="http://schemas.microsoft.com/office/drawing/2014/main" id="{6FAC3C11-7681-8697-CEFC-43CF57E63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" y="1661"/>
              <a:ext cx="537" cy="3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Line 22">
              <a:extLst>
                <a:ext uri="{FF2B5EF4-FFF2-40B4-BE49-F238E27FC236}">
                  <a16:creationId xmlns:a16="http://schemas.microsoft.com/office/drawing/2014/main" id="{BAB3AF4A-160C-FAD3-2403-B9FB8C4E8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1" y="1632"/>
              <a:ext cx="557" cy="3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Line 23">
              <a:extLst>
                <a:ext uri="{FF2B5EF4-FFF2-40B4-BE49-F238E27FC236}">
                  <a16:creationId xmlns:a16="http://schemas.microsoft.com/office/drawing/2014/main" id="{6E30D25B-E52C-221F-943E-6487E2F8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0" y="2429"/>
              <a:ext cx="504" cy="2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Oval 7">
              <a:extLst>
                <a:ext uri="{FF2B5EF4-FFF2-40B4-BE49-F238E27FC236}">
                  <a16:creationId xmlns:a16="http://schemas.microsoft.com/office/drawing/2014/main" id="{E61B1FC4-524A-B5D1-5C94-072A5DD0D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999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1" name="Oval 8">
              <a:extLst>
                <a:ext uri="{FF2B5EF4-FFF2-40B4-BE49-F238E27FC236}">
                  <a16:creationId xmlns:a16="http://schemas.microsoft.com/office/drawing/2014/main" id="{58AE71B4-5924-8BC4-1491-DA1D5D7D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2683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2" name="Oval 9">
              <a:extLst>
                <a:ext uri="{FF2B5EF4-FFF2-40B4-BE49-F238E27FC236}">
                  <a16:creationId xmlns:a16="http://schemas.microsoft.com/office/drawing/2014/main" id="{857CAED0-35B0-0B3A-1A6D-2C58FE92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683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3" name="Oval 10">
              <a:extLst>
                <a:ext uri="{FF2B5EF4-FFF2-40B4-BE49-F238E27FC236}">
                  <a16:creationId xmlns:a16="http://schemas.microsoft.com/office/drawing/2014/main" id="{03FC7D45-66A1-C271-C0D1-8EE77BF5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999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4" name="Oval 11">
              <a:extLst>
                <a:ext uri="{FF2B5EF4-FFF2-40B4-BE49-F238E27FC236}">
                  <a16:creationId xmlns:a16="http://schemas.microsoft.com/office/drawing/2014/main" id="{1F673AF4-0715-5C01-B18D-2E6D9157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353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5" name="Oval 12">
              <a:extLst>
                <a:ext uri="{FF2B5EF4-FFF2-40B4-BE49-F238E27FC236}">
                  <a16:creationId xmlns:a16="http://schemas.microsoft.com/office/drawing/2014/main" id="{C19A8965-3EB2-A502-99AF-F1778C75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543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6" name="Oval 13">
              <a:extLst>
                <a:ext uri="{FF2B5EF4-FFF2-40B4-BE49-F238E27FC236}">
                  <a16:creationId xmlns:a16="http://schemas.microsoft.com/office/drawing/2014/main" id="{318A14BE-2389-86AA-C829-BF362A50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568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27" name="Oval 25">
              <a:extLst>
                <a:ext uri="{FF2B5EF4-FFF2-40B4-BE49-F238E27FC236}">
                  <a16:creationId xmlns:a16="http://schemas.microsoft.com/office/drawing/2014/main" id="{37D2BF25-ECE4-4BA5-AF96-35F0C95C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2352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39" name="Group 48">
            <a:extLst>
              <a:ext uri="{FF2B5EF4-FFF2-40B4-BE49-F238E27FC236}">
                <a16:creationId xmlns:a16="http://schemas.microsoft.com/office/drawing/2014/main" id="{9C0461F0-521D-D3E3-F468-19F1DCF45D6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62200"/>
            <a:ext cx="2484438" cy="2895600"/>
            <a:chOff x="2544" y="2112"/>
            <a:chExt cx="1565" cy="1824"/>
          </a:xfrm>
        </p:grpSpPr>
        <p:sp>
          <p:nvSpPr>
            <p:cNvPr id="39988" name="Line 28">
              <a:extLst>
                <a:ext uri="{FF2B5EF4-FFF2-40B4-BE49-F238E27FC236}">
                  <a16:creationId xmlns:a16="http://schemas.microsoft.com/office/drawing/2014/main" id="{91F0FAB7-9F8F-6452-C375-248F40643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324"/>
              <a:ext cx="415" cy="5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Line 29">
              <a:extLst>
                <a:ext uri="{FF2B5EF4-FFF2-40B4-BE49-F238E27FC236}">
                  <a16:creationId xmlns:a16="http://schemas.microsoft.com/office/drawing/2014/main" id="{2069C529-25F6-A856-51DA-DE1550046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25"/>
              <a:ext cx="0" cy="5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30">
              <a:extLst>
                <a:ext uri="{FF2B5EF4-FFF2-40B4-BE49-F238E27FC236}">
                  <a16:creationId xmlns:a16="http://schemas.microsoft.com/office/drawing/2014/main" id="{DF36964F-CA73-495B-B5CD-0F826E90D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717"/>
              <a:ext cx="0" cy="5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Line 31">
              <a:extLst>
                <a:ext uri="{FF2B5EF4-FFF2-40B4-BE49-F238E27FC236}">
                  <a16:creationId xmlns:a16="http://schemas.microsoft.com/office/drawing/2014/main" id="{37336755-3EC5-C062-6AE1-7DC9ED57F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667"/>
              <a:ext cx="68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Line 32">
              <a:extLst>
                <a:ext uri="{FF2B5EF4-FFF2-40B4-BE49-F238E27FC236}">
                  <a16:creationId xmlns:a16="http://schemas.microsoft.com/office/drawing/2014/main" id="{7043F786-6A52-2BEB-E782-B15328D92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" y="3350"/>
              <a:ext cx="62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Line 33">
              <a:extLst>
                <a:ext uri="{FF2B5EF4-FFF2-40B4-BE49-F238E27FC236}">
                  <a16:creationId xmlns:a16="http://schemas.microsoft.com/office/drawing/2014/main" id="{62FC192A-BDF2-2369-1942-679B0AF7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2188"/>
              <a:ext cx="13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Line 34">
              <a:extLst>
                <a:ext uri="{FF2B5EF4-FFF2-40B4-BE49-F238E27FC236}">
                  <a16:creationId xmlns:a16="http://schemas.microsoft.com/office/drawing/2014/main" id="{DB9B546C-7D5B-C0DF-113D-662A86EC2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213"/>
              <a:ext cx="0" cy="16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Line 35">
              <a:extLst>
                <a:ext uri="{FF2B5EF4-FFF2-40B4-BE49-F238E27FC236}">
                  <a16:creationId xmlns:a16="http://schemas.microsoft.com/office/drawing/2014/main" id="{165BC3CD-B363-6E4A-7CD9-05F69A06A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885"/>
              <a:ext cx="13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Line 36">
              <a:extLst>
                <a:ext uri="{FF2B5EF4-FFF2-40B4-BE49-F238E27FC236}">
                  <a16:creationId xmlns:a16="http://schemas.microsoft.com/office/drawing/2014/main" id="{0CED8E57-706F-6FAE-2ED7-90B48B2A6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213"/>
              <a:ext cx="0" cy="16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Line 37">
              <a:extLst>
                <a:ext uri="{FF2B5EF4-FFF2-40B4-BE49-F238E27FC236}">
                  <a16:creationId xmlns:a16="http://schemas.microsoft.com/office/drawing/2014/main" id="{8B5E84E3-03B2-598F-2AA5-B6A773EA4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336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Line 38">
              <a:extLst>
                <a:ext uri="{FF2B5EF4-FFF2-40B4-BE49-F238E27FC236}">
                  <a16:creationId xmlns:a16="http://schemas.microsoft.com/office/drawing/2014/main" id="{E8D022B4-A0DF-9FF3-9C48-576E723A7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160"/>
              <a:ext cx="432" cy="5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Line 39">
              <a:extLst>
                <a:ext uri="{FF2B5EF4-FFF2-40B4-BE49-F238E27FC236}">
                  <a16:creationId xmlns:a16="http://schemas.microsoft.com/office/drawing/2014/main" id="{F15EC038-51FC-5387-D5EB-5EA2D2972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360"/>
              <a:ext cx="432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Oval 40">
              <a:extLst>
                <a:ext uri="{FF2B5EF4-FFF2-40B4-BE49-F238E27FC236}">
                  <a16:creationId xmlns:a16="http://schemas.microsoft.com/office/drawing/2014/main" id="{2B429BB6-CDEB-1969-732C-C02D644D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616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1" name="Oval 41">
              <a:extLst>
                <a:ext uri="{FF2B5EF4-FFF2-40B4-BE49-F238E27FC236}">
                  <a16:creationId xmlns:a16="http://schemas.microsoft.com/office/drawing/2014/main" id="{D5FB367C-45A1-E74B-1A38-06A291B0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00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2" name="Oval 42">
              <a:extLst>
                <a:ext uri="{FF2B5EF4-FFF2-40B4-BE49-F238E27FC236}">
                  <a16:creationId xmlns:a16="http://schemas.microsoft.com/office/drawing/2014/main" id="{4A582651-F4F5-C420-A66D-B0F5045D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00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3" name="Oval 43">
              <a:extLst>
                <a:ext uri="{FF2B5EF4-FFF2-40B4-BE49-F238E27FC236}">
                  <a16:creationId xmlns:a16="http://schemas.microsoft.com/office/drawing/2014/main" id="{15D2F8B9-20F9-A263-1E09-665BCB44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616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4" name="Oval 44">
              <a:extLst>
                <a:ext uri="{FF2B5EF4-FFF2-40B4-BE49-F238E27FC236}">
                  <a16:creationId xmlns:a16="http://schemas.microsoft.com/office/drawing/2014/main" id="{C2AADB0A-3D25-B2A5-C244-57F79E4D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3834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5" name="Oval 45">
              <a:extLst>
                <a:ext uri="{FF2B5EF4-FFF2-40B4-BE49-F238E27FC236}">
                  <a16:creationId xmlns:a16="http://schemas.microsoft.com/office/drawing/2014/main" id="{579DFD6C-6B1D-D3B2-4A4A-866542C4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112"/>
              <a:ext cx="97" cy="1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6" name="Oval 46">
              <a:extLst>
                <a:ext uri="{FF2B5EF4-FFF2-40B4-BE49-F238E27FC236}">
                  <a16:creationId xmlns:a16="http://schemas.microsoft.com/office/drawing/2014/main" id="{2A8AEF74-63FC-F6DA-948D-BDFD5794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137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007" name="Oval 47">
              <a:extLst>
                <a:ext uri="{FF2B5EF4-FFF2-40B4-BE49-F238E27FC236}">
                  <a16:creationId xmlns:a16="http://schemas.microsoft.com/office/drawing/2014/main" id="{83951988-CEE9-F67A-AB69-CEEC34EB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833"/>
              <a:ext cx="97" cy="1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40" name="Group 93">
            <a:extLst>
              <a:ext uri="{FF2B5EF4-FFF2-40B4-BE49-F238E27FC236}">
                <a16:creationId xmlns:a16="http://schemas.microsoft.com/office/drawing/2014/main" id="{E55A31D0-0AA7-B768-526D-C74E10016E0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91013"/>
            <a:ext cx="3976688" cy="1881187"/>
            <a:chOff x="603" y="2592"/>
            <a:chExt cx="2505" cy="1185"/>
          </a:xfrm>
        </p:grpSpPr>
        <p:sp>
          <p:nvSpPr>
            <p:cNvPr id="39969" name="Line 92">
              <a:extLst>
                <a:ext uri="{FF2B5EF4-FFF2-40B4-BE49-F238E27FC236}">
                  <a16:creationId xmlns:a16="http://schemas.microsoft.com/office/drawing/2014/main" id="{EF7A8FC8-5764-FFF2-39D9-5A3771212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110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Freeform 90">
              <a:extLst>
                <a:ext uri="{FF2B5EF4-FFF2-40B4-BE49-F238E27FC236}">
                  <a16:creationId xmlns:a16="http://schemas.microsoft.com/office/drawing/2014/main" id="{00A91A51-C161-8F15-63CE-159C033A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3735"/>
              <a:ext cx="1697" cy="4"/>
            </a:xfrm>
            <a:custGeom>
              <a:avLst/>
              <a:gdLst>
                <a:gd name="T0" fmla="*/ 0 w 1697"/>
                <a:gd name="T1" fmla="*/ 0 h 4"/>
                <a:gd name="T2" fmla="*/ 1697 w 1697"/>
                <a:gd name="T3" fmla="*/ 4 h 4"/>
                <a:gd name="T4" fmla="*/ 0 60000 65536"/>
                <a:gd name="T5" fmla="*/ 0 60000 65536"/>
                <a:gd name="T6" fmla="*/ 0 w 1697"/>
                <a:gd name="T7" fmla="*/ 0 h 4"/>
                <a:gd name="T8" fmla="*/ 1697 w 169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7" h="4">
                  <a:moveTo>
                    <a:pt x="0" y="0"/>
                  </a:moveTo>
                  <a:lnTo>
                    <a:pt x="1697" y="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75">
              <a:extLst>
                <a:ext uri="{FF2B5EF4-FFF2-40B4-BE49-F238E27FC236}">
                  <a16:creationId xmlns:a16="http://schemas.microsoft.com/office/drawing/2014/main" id="{642DA00D-DCB8-8C55-BD52-791724841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2681"/>
              <a:ext cx="0" cy="3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76">
              <a:extLst>
                <a:ext uri="{FF2B5EF4-FFF2-40B4-BE49-F238E27FC236}">
                  <a16:creationId xmlns:a16="http://schemas.microsoft.com/office/drawing/2014/main" id="{901D2EFC-D0EB-156F-BF8D-E77AE4210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17"/>
              <a:ext cx="600" cy="3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77">
              <a:extLst>
                <a:ext uri="{FF2B5EF4-FFF2-40B4-BE49-F238E27FC236}">
                  <a16:creationId xmlns:a16="http://schemas.microsoft.com/office/drawing/2014/main" id="{B3C44302-3667-F841-31C5-058561451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2637"/>
              <a:ext cx="166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78">
              <a:extLst>
                <a:ext uri="{FF2B5EF4-FFF2-40B4-BE49-F238E27FC236}">
                  <a16:creationId xmlns:a16="http://schemas.microsoft.com/office/drawing/2014/main" id="{9A27FABE-4410-4E80-1BA3-7CE7485B2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3149"/>
              <a:ext cx="0" cy="5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79">
              <a:extLst>
                <a:ext uri="{FF2B5EF4-FFF2-40B4-BE49-F238E27FC236}">
                  <a16:creationId xmlns:a16="http://schemas.microsoft.com/office/drawing/2014/main" id="{F8F08A24-4645-D496-8538-CF8D3309D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659"/>
              <a:ext cx="630" cy="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80">
              <a:extLst>
                <a:ext uri="{FF2B5EF4-FFF2-40B4-BE49-F238E27FC236}">
                  <a16:creationId xmlns:a16="http://schemas.microsoft.com/office/drawing/2014/main" id="{69B9F94F-B41C-70B8-01CA-F4D34328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105"/>
              <a:ext cx="17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81">
              <a:extLst>
                <a:ext uri="{FF2B5EF4-FFF2-40B4-BE49-F238E27FC236}">
                  <a16:creationId xmlns:a16="http://schemas.microsoft.com/office/drawing/2014/main" id="{7D822505-C3C3-1608-D19C-96B68E0BC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3372"/>
              <a:ext cx="189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83">
              <a:extLst>
                <a:ext uri="{FF2B5EF4-FFF2-40B4-BE49-F238E27FC236}">
                  <a16:creationId xmlns:a16="http://schemas.microsoft.com/office/drawing/2014/main" id="{DB55EC9B-603A-58FC-E8C0-26F41B7C6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2653"/>
              <a:ext cx="447" cy="674"/>
            </a:xfrm>
            <a:custGeom>
              <a:avLst/>
              <a:gdLst>
                <a:gd name="T0" fmla="*/ 447 w 447"/>
                <a:gd name="T1" fmla="*/ 0 h 674"/>
                <a:gd name="T2" fmla="*/ 0 w 447"/>
                <a:gd name="T3" fmla="*/ 674 h 674"/>
                <a:gd name="T4" fmla="*/ 0 60000 65536"/>
                <a:gd name="T5" fmla="*/ 0 60000 65536"/>
                <a:gd name="T6" fmla="*/ 0 w 447"/>
                <a:gd name="T7" fmla="*/ 0 h 674"/>
                <a:gd name="T8" fmla="*/ 447 w 447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" h="674">
                  <a:moveTo>
                    <a:pt x="447" y="0"/>
                  </a:moveTo>
                  <a:lnTo>
                    <a:pt x="0" y="67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89">
              <a:extLst>
                <a:ext uri="{FF2B5EF4-FFF2-40B4-BE49-F238E27FC236}">
                  <a16:creationId xmlns:a16="http://schemas.microsoft.com/office/drawing/2014/main" id="{9CE5447D-5D1E-2117-6E08-3BC53FBB9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408"/>
              <a:ext cx="430" cy="322"/>
            </a:xfrm>
            <a:custGeom>
              <a:avLst/>
              <a:gdLst>
                <a:gd name="T0" fmla="*/ 0 w 430"/>
                <a:gd name="T1" fmla="*/ 0 h 322"/>
                <a:gd name="T2" fmla="*/ 430 w 430"/>
                <a:gd name="T3" fmla="*/ 322 h 322"/>
                <a:gd name="T4" fmla="*/ 0 60000 65536"/>
                <a:gd name="T5" fmla="*/ 0 60000 65536"/>
                <a:gd name="T6" fmla="*/ 0 w 430"/>
                <a:gd name="T7" fmla="*/ 0 h 322"/>
                <a:gd name="T8" fmla="*/ 430 w 430"/>
                <a:gd name="T9" fmla="*/ 322 h 3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0" h="322">
                  <a:moveTo>
                    <a:pt x="0" y="0"/>
                  </a:moveTo>
                  <a:lnTo>
                    <a:pt x="430" y="322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Oval 70">
              <a:extLst>
                <a:ext uri="{FF2B5EF4-FFF2-40B4-BE49-F238E27FC236}">
                  <a16:creationId xmlns:a16="http://schemas.microsoft.com/office/drawing/2014/main" id="{B1438BC8-9260-C77A-7459-8331BBB8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060"/>
              <a:ext cx="84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1" name="Oval 71">
              <a:extLst>
                <a:ext uri="{FF2B5EF4-FFF2-40B4-BE49-F238E27FC236}">
                  <a16:creationId xmlns:a16="http://schemas.microsoft.com/office/drawing/2014/main" id="{59DBFA89-0D52-FF79-3982-2FE0D84B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92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2" name="Oval 72">
              <a:extLst>
                <a:ext uri="{FF2B5EF4-FFF2-40B4-BE49-F238E27FC236}">
                  <a16:creationId xmlns:a16="http://schemas.microsoft.com/office/drawing/2014/main" id="{97696966-D7C6-6441-26AF-E86C66A8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60"/>
              <a:ext cx="84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3" name="Oval 73">
              <a:extLst>
                <a:ext uri="{FF2B5EF4-FFF2-40B4-BE49-F238E27FC236}">
                  <a16:creationId xmlns:a16="http://schemas.microsoft.com/office/drawing/2014/main" id="{5323F2A6-3608-9A67-3D32-20FC16DC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688"/>
              <a:ext cx="84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4" name="Oval 74">
              <a:extLst>
                <a:ext uri="{FF2B5EF4-FFF2-40B4-BE49-F238E27FC236}">
                  <a16:creationId xmlns:a16="http://schemas.microsoft.com/office/drawing/2014/main" id="{9C421745-A417-29A4-44CE-2F7972C7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32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5" name="Oval 86">
              <a:extLst>
                <a:ext uri="{FF2B5EF4-FFF2-40B4-BE49-F238E27FC236}">
                  <a16:creationId xmlns:a16="http://schemas.microsoft.com/office/drawing/2014/main" id="{A102B2D0-613C-B8C0-B4B4-4B9301C1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92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6" name="Oval 87">
              <a:extLst>
                <a:ext uri="{FF2B5EF4-FFF2-40B4-BE49-F238E27FC236}">
                  <a16:creationId xmlns:a16="http://schemas.microsoft.com/office/drawing/2014/main" id="{365B1D9D-86DD-2488-B1C0-F8C08D462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368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987" name="Oval 88">
              <a:extLst>
                <a:ext uri="{FF2B5EF4-FFF2-40B4-BE49-F238E27FC236}">
                  <a16:creationId xmlns:a16="http://schemas.microsoft.com/office/drawing/2014/main" id="{62EB7D04-378C-48DE-0452-14B0D087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3333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18">
            <a:extLst>
              <a:ext uri="{FF2B5EF4-FFF2-40B4-BE49-F238E27FC236}">
                <a16:creationId xmlns:a16="http://schemas.microsoft.com/office/drawing/2014/main" id="{299D2B85-F108-992E-CC91-905624E7E72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143000"/>
            <a:ext cx="4287838" cy="2789238"/>
            <a:chOff x="414" y="720"/>
            <a:chExt cx="2701" cy="1757"/>
          </a:xfrm>
        </p:grpSpPr>
        <p:sp>
          <p:nvSpPr>
            <p:cNvPr id="39961" name="Text Box 94">
              <a:extLst>
                <a:ext uri="{FF2B5EF4-FFF2-40B4-BE49-F238E27FC236}">
                  <a16:creationId xmlns:a16="http://schemas.microsoft.com/office/drawing/2014/main" id="{8169361A-9572-66C0-75F6-45ACF3440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1267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62" name="Text Box 97">
              <a:extLst>
                <a:ext uri="{FF2B5EF4-FFF2-40B4-BE49-F238E27FC236}">
                  <a16:creationId xmlns:a16="http://schemas.microsoft.com/office/drawing/2014/main" id="{DD5CAAA9-874C-9B6C-0948-01190164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63" name="Text Box 100">
              <a:extLst>
                <a:ext uri="{FF2B5EF4-FFF2-40B4-BE49-F238E27FC236}">
                  <a16:creationId xmlns:a16="http://schemas.microsoft.com/office/drawing/2014/main" id="{204F15CA-0614-D02E-C16E-161280A35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1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64" name="Text Box 103">
              <a:extLst>
                <a:ext uri="{FF2B5EF4-FFF2-40B4-BE49-F238E27FC236}">
                  <a16:creationId xmlns:a16="http://schemas.microsoft.com/office/drawing/2014/main" id="{5BDB6C9B-ED28-4882-8080-2AA98BEE7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1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65" name="Text Box 108">
              <a:extLst>
                <a:ext uri="{FF2B5EF4-FFF2-40B4-BE49-F238E27FC236}">
                  <a16:creationId xmlns:a16="http://schemas.microsoft.com/office/drawing/2014/main" id="{98388019-EEB6-4C17-08D2-AD56C63A4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36"/>
              <a:ext cx="3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solidFill>
                    <a:srgbClr val="FFC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6" name="Text Box 110">
              <a:extLst>
                <a:ext uri="{FF2B5EF4-FFF2-40B4-BE49-F238E27FC236}">
                  <a16:creationId xmlns:a16="http://schemas.microsoft.com/office/drawing/2014/main" id="{666D5BF4-5ED5-0D9A-25F8-E32C68F21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720"/>
              <a:ext cx="3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rgbClr val="FFC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7" name="Text Box 112">
              <a:extLst>
                <a:ext uri="{FF2B5EF4-FFF2-40B4-BE49-F238E27FC236}">
                  <a16:creationId xmlns:a16="http://schemas.microsoft.com/office/drawing/2014/main" id="{32CD0734-5954-6A1B-5F07-52E6A6292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816"/>
              <a:ext cx="3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0" baseline="-25000">
                  <a:solidFill>
                    <a:srgbClr val="FFC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8" name="Text Box 115">
              <a:extLst>
                <a:ext uri="{FF2B5EF4-FFF2-40B4-BE49-F238E27FC236}">
                  <a16:creationId xmlns:a16="http://schemas.microsoft.com/office/drawing/2014/main" id="{CF0EE253-D0E4-1E52-FA58-DC017AD69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28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20">
            <a:extLst>
              <a:ext uri="{FF2B5EF4-FFF2-40B4-BE49-F238E27FC236}">
                <a16:creationId xmlns:a16="http://schemas.microsoft.com/office/drawing/2014/main" id="{7BA53910-C5CC-74B6-48E0-6545A2D98AEF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1828800"/>
            <a:ext cx="3282950" cy="3627438"/>
            <a:chOff x="3452" y="1152"/>
            <a:chExt cx="2068" cy="2285"/>
          </a:xfrm>
        </p:grpSpPr>
        <p:sp>
          <p:nvSpPr>
            <p:cNvPr id="39953" name="Text Box 96">
              <a:extLst>
                <a:ext uri="{FF2B5EF4-FFF2-40B4-BE49-F238E27FC236}">
                  <a16:creationId xmlns:a16="http://schemas.microsoft.com/office/drawing/2014/main" id="{1F109190-CB3E-E9E0-B5B1-1AB6096F3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5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54" name="Text Box 98">
              <a:extLst>
                <a:ext uri="{FF2B5EF4-FFF2-40B4-BE49-F238E27FC236}">
                  <a16:creationId xmlns:a16="http://schemas.microsoft.com/office/drawing/2014/main" id="{D9EC54C5-5521-4893-69BE-C5B5292B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12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55" name="Text Box 102">
              <a:extLst>
                <a:ext uri="{FF2B5EF4-FFF2-40B4-BE49-F238E27FC236}">
                  <a16:creationId xmlns:a16="http://schemas.microsoft.com/office/drawing/2014/main" id="{58A01573-0686-8D2D-F866-6196953BF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302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56" name="Text Box 105">
              <a:extLst>
                <a:ext uri="{FF2B5EF4-FFF2-40B4-BE49-F238E27FC236}">
                  <a16:creationId xmlns:a16="http://schemas.microsoft.com/office/drawing/2014/main" id="{5A4C123C-1A75-9730-7A84-35499AC51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07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57" name="Text Box 107">
              <a:extLst>
                <a:ext uri="{FF2B5EF4-FFF2-40B4-BE49-F238E27FC236}">
                  <a16:creationId xmlns:a16="http://schemas.microsoft.com/office/drawing/2014/main" id="{0183CAC5-B41A-CC85-7E56-63F81B97D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96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8" name="Text Box 111">
              <a:extLst>
                <a:ext uri="{FF2B5EF4-FFF2-40B4-BE49-F238E27FC236}">
                  <a16:creationId xmlns:a16="http://schemas.microsoft.com/office/drawing/2014/main" id="{03E62AD7-8FB3-74CC-5406-45D351914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43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Text Box 114">
              <a:extLst>
                <a:ext uri="{FF2B5EF4-FFF2-40B4-BE49-F238E27FC236}">
                  <a16:creationId xmlns:a16="http://schemas.microsoft.com/office/drawing/2014/main" id="{2CBFD79A-4204-BFBD-80E9-6BCFAD0ED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891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0" name="Text Box 116">
              <a:extLst>
                <a:ext uri="{FF2B5EF4-FFF2-40B4-BE49-F238E27FC236}">
                  <a16:creationId xmlns:a16="http://schemas.microsoft.com/office/drawing/2014/main" id="{4DDAB13A-727B-027A-62C7-D1792EC1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2496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19">
            <a:extLst>
              <a:ext uri="{FF2B5EF4-FFF2-40B4-BE49-F238E27FC236}">
                <a16:creationId xmlns:a16="http://schemas.microsoft.com/office/drawing/2014/main" id="{533A3AC0-7E39-148A-C0A5-1B1D99E2F65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33800"/>
            <a:ext cx="4800600" cy="2971800"/>
            <a:chOff x="48" y="2352"/>
            <a:chExt cx="3024" cy="1872"/>
          </a:xfrm>
        </p:grpSpPr>
        <p:sp>
          <p:nvSpPr>
            <p:cNvPr id="39945" name="Text Box 95">
              <a:extLst>
                <a:ext uri="{FF2B5EF4-FFF2-40B4-BE49-F238E27FC236}">
                  <a16:creationId xmlns:a16="http://schemas.microsoft.com/office/drawing/2014/main" id="{0021BD75-2377-BDAC-76A2-3AE40DEB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139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46" name="Text Box 99">
              <a:extLst>
                <a:ext uri="{FF2B5EF4-FFF2-40B4-BE49-F238E27FC236}">
                  <a16:creationId xmlns:a16="http://schemas.microsoft.com/office/drawing/2014/main" id="{8B07480C-DB53-61D5-9D98-AB2258A99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47" name="Text Box 101">
              <a:extLst>
                <a:ext uri="{FF2B5EF4-FFF2-40B4-BE49-F238E27FC236}">
                  <a16:creationId xmlns:a16="http://schemas.microsoft.com/office/drawing/2014/main" id="{15B4BD12-2C88-D580-E464-9EBA07652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9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48" name="Text Box 104">
              <a:extLst>
                <a:ext uri="{FF2B5EF4-FFF2-40B4-BE49-F238E27FC236}">
                  <a16:creationId xmlns:a16="http://schemas.microsoft.com/office/drawing/2014/main" id="{50D347D8-7F80-5C1F-6D70-F2069F9B8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85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49" name="Text Box 106">
              <a:extLst>
                <a:ext uri="{FF2B5EF4-FFF2-40B4-BE49-F238E27FC236}">
                  <a16:creationId xmlns:a16="http://schemas.microsoft.com/office/drawing/2014/main" id="{4559AD69-5D04-957E-9A14-9265116C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 Box 109">
              <a:extLst>
                <a:ext uri="{FF2B5EF4-FFF2-40B4-BE49-F238E27FC236}">
                  <a16:creationId xmlns:a16="http://schemas.microsoft.com/office/drawing/2014/main" id="{78CA92B5-BBA0-5265-7D8E-9430230E3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2352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1" name="Text Box 113">
              <a:extLst>
                <a:ext uri="{FF2B5EF4-FFF2-40B4-BE49-F238E27FC236}">
                  <a16:creationId xmlns:a16="http://schemas.microsoft.com/office/drawing/2014/main" id="{9A39274E-B2D8-82AD-6697-205D393D1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448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2" name="Text Box 117">
              <a:extLst>
                <a:ext uri="{FF2B5EF4-FFF2-40B4-BE49-F238E27FC236}">
                  <a16:creationId xmlns:a16="http://schemas.microsoft.com/office/drawing/2014/main" id="{62DE6882-B4D9-8C94-0543-5864D55D7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2995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44" name="灯片编号占位符 1">
            <a:extLst>
              <a:ext uri="{FF2B5EF4-FFF2-40B4-BE49-F238E27FC236}">
                <a16:creationId xmlns:a16="http://schemas.microsoft.com/office/drawing/2014/main" id="{EA403440-0B0A-AE89-DC46-1C0763623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042ED-7FEF-7343-913B-402699F5F60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F9F7065-992A-8147-8F09-4D60B92C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图的同构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4000" i="1">
                <a:latin typeface="Times New Roman" panose="02020603050405020304" pitchFamily="18" charset="0"/>
                <a:ea typeface="宋体" panose="02010600030101010101" pitchFamily="2" charset="-122"/>
              </a:rPr>
              <a:t>isomorphism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0962" name="Group 128">
            <a:extLst>
              <a:ext uri="{FF2B5EF4-FFF2-40B4-BE49-F238E27FC236}">
                <a16:creationId xmlns:a16="http://schemas.microsoft.com/office/drawing/2014/main" id="{23E6CDD8-C06C-F9B9-3B4C-E832800A759A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3200400"/>
            <a:ext cx="2470150" cy="2667000"/>
            <a:chOff x="741" y="960"/>
            <a:chExt cx="1556" cy="1680"/>
          </a:xfrm>
        </p:grpSpPr>
        <p:sp>
          <p:nvSpPr>
            <p:cNvPr id="40986" name="Line 98">
              <a:extLst>
                <a:ext uri="{FF2B5EF4-FFF2-40B4-BE49-F238E27FC236}">
                  <a16:creationId xmlns:a16="http://schemas.microsoft.com/office/drawing/2014/main" id="{170B4F2E-357D-DEB9-1A39-709EC7427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97">
              <a:extLst>
                <a:ext uri="{FF2B5EF4-FFF2-40B4-BE49-F238E27FC236}">
                  <a16:creationId xmlns:a16="http://schemas.microsoft.com/office/drawing/2014/main" id="{1E4A5DB6-037E-A869-E304-FC96F598C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Line 48">
              <a:extLst>
                <a:ext uri="{FF2B5EF4-FFF2-40B4-BE49-F238E27FC236}">
                  <a16:creationId xmlns:a16="http://schemas.microsoft.com/office/drawing/2014/main" id="{E39C2A4B-1198-C680-4C3C-F6334694E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50">
              <a:extLst>
                <a:ext uri="{FF2B5EF4-FFF2-40B4-BE49-F238E27FC236}">
                  <a16:creationId xmlns:a16="http://schemas.microsoft.com/office/drawing/2014/main" id="{03DA409B-50AC-B7B7-E3A6-7FF90D2BC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Line 53">
              <a:extLst>
                <a:ext uri="{FF2B5EF4-FFF2-40B4-BE49-F238E27FC236}">
                  <a16:creationId xmlns:a16="http://schemas.microsoft.com/office/drawing/2014/main" id="{996F27CE-5109-0E53-8E37-40B162FDB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Oval 58">
              <a:extLst>
                <a:ext uri="{FF2B5EF4-FFF2-40B4-BE49-F238E27FC236}">
                  <a16:creationId xmlns:a16="http://schemas.microsoft.com/office/drawing/2014/main" id="{CAD0715D-356D-F7A4-FB2C-F07B108B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92" name="Oval 62">
              <a:extLst>
                <a:ext uri="{FF2B5EF4-FFF2-40B4-BE49-F238E27FC236}">
                  <a16:creationId xmlns:a16="http://schemas.microsoft.com/office/drawing/2014/main" id="{1C407016-228E-631A-0F07-CA303A0E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93" name="Line 92">
              <a:extLst>
                <a:ext uri="{FF2B5EF4-FFF2-40B4-BE49-F238E27FC236}">
                  <a16:creationId xmlns:a16="http://schemas.microsoft.com/office/drawing/2014/main" id="{0BC45A39-12F0-B830-D99E-666C2B0F5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Oval 93">
              <a:extLst>
                <a:ext uri="{FF2B5EF4-FFF2-40B4-BE49-F238E27FC236}">
                  <a16:creationId xmlns:a16="http://schemas.microsoft.com/office/drawing/2014/main" id="{BD5224F8-355A-CA78-32A8-F196303C9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95" name="Oval 94">
              <a:extLst>
                <a:ext uri="{FF2B5EF4-FFF2-40B4-BE49-F238E27FC236}">
                  <a16:creationId xmlns:a16="http://schemas.microsoft.com/office/drawing/2014/main" id="{89C9C11F-E044-978B-6A46-46E0B401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96" name="Oval 95">
              <a:extLst>
                <a:ext uri="{FF2B5EF4-FFF2-40B4-BE49-F238E27FC236}">
                  <a16:creationId xmlns:a16="http://schemas.microsoft.com/office/drawing/2014/main" id="{4BC1476A-CD74-A402-91F1-80389BD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97" name="Oval 96">
              <a:extLst>
                <a:ext uri="{FF2B5EF4-FFF2-40B4-BE49-F238E27FC236}">
                  <a16:creationId xmlns:a16="http://schemas.microsoft.com/office/drawing/2014/main" id="{8025A5EF-CFE5-59FC-BD1F-E96949E7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3" name="Group 129">
            <a:extLst>
              <a:ext uri="{FF2B5EF4-FFF2-40B4-BE49-F238E27FC236}">
                <a16:creationId xmlns:a16="http://schemas.microsoft.com/office/drawing/2014/main" id="{EA86B5F8-A9E8-DA3F-51A2-0E0088F4A58D}"/>
              </a:ext>
            </a:extLst>
          </p:cNvPr>
          <p:cNvGrpSpPr>
            <a:grpSpLocks/>
          </p:cNvGrpSpPr>
          <p:nvPr/>
        </p:nvGrpSpPr>
        <p:grpSpPr bwMode="auto">
          <a:xfrm>
            <a:off x="3178175" y="1219200"/>
            <a:ext cx="2460625" cy="1981200"/>
            <a:chOff x="3396" y="957"/>
            <a:chExt cx="1550" cy="1248"/>
          </a:xfrm>
        </p:grpSpPr>
        <p:sp>
          <p:nvSpPr>
            <p:cNvPr id="40974" name="Line 99">
              <a:extLst>
                <a:ext uri="{FF2B5EF4-FFF2-40B4-BE49-F238E27FC236}">
                  <a16:creationId xmlns:a16="http://schemas.microsoft.com/office/drawing/2014/main" id="{46F021AA-B194-BEC5-B51A-B8583F405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00">
              <a:extLst>
                <a:ext uri="{FF2B5EF4-FFF2-40B4-BE49-F238E27FC236}">
                  <a16:creationId xmlns:a16="http://schemas.microsoft.com/office/drawing/2014/main" id="{1CA2BAAC-7623-F1C6-075A-9422C02F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01">
              <a:extLst>
                <a:ext uri="{FF2B5EF4-FFF2-40B4-BE49-F238E27FC236}">
                  <a16:creationId xmlns:a16="http://schemas.microsoft.com/office/drawing/2014/main" id="{80F5EBA7-6177-89D4-BCDE-7BF03E635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02">
              <a:extLst>
                <a:ext uri="{FF2B5EF4-FFF2-40B4-BE49-F238E27FC236}">
                  <a16:creationId xmlns:a16="http://schemas.microsoft.com/office/drawing/2014/main" id="{572E2B07-A431-9CAF-8A63-B117647A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03">
              <a:extLst>
                <a:ext uri="{FF2B5EF4-FFF2-40B4-BE49-F238E27FC236}">
                  <a16:creationId xmlns:a16="http://schemas.microsoft.com/office/drawing/2014/main" id="{DF41045C-EB7A-E292-FD46-3FA5AE7DE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Oval 104">
              <a:extLst>
                <a:ext uri="{FF2B5EF4-FFF2-40B4-BE49-F238E27FC236}">
                  <a16:creationId xmlns:a16="http://schemas.microsoft.com/office/drawing/2014/main" id="{2AC1855F-A1A0-DE2A-CF68-96D2484D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0" name="Oval 105">
              <a:extLst>
                <a:ext uri="{FF2B5EF4-FFF2-40B4-BE49-F238E27FC236}">
                  <a16:creationId xmlns:a16="http://schemas.microsoft.com/office/drawing/2014/main" id="{713FA9C1-A384-19DB-A6D6-8F54BDA5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1" name="Line 106">
              <a:extLst>
                <a:ext uri="{FF2B5EF4-FFF2-40B4-BE49-F238E27FC236}">
                  <a16:creationId xmlns:a16="http://schemas.microsoft.com/office/drawing/2014/main" id="{C16BFE73-3889-F2C3-FA66-86591A8F6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Oval 107">
              <a:extLst>
                <a:ext uri="{FF2B5EF4-FFF2-40B4-BE49-F238E27FC236}">
                  <a16:creationId xmlns:a16="http://schemas.microsoft.com/office/drawing/2014/main" id="{6FB8B1EE-08B4-4B9A-4C14-8C512432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3" name="Oval 108">
              <a:extLst>
                <a:ext uri="{FF2B5EF4-FFF2-40B4-BE49-F238E27FC236}">
                  <a16:creationId xmlns:a16="http://schemas.microsoft.com/office/drawing/2014/main" id="{744EF92B-FD2D-C22A-7EA5-F96B3FA0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4" name="Oval 109">
              <a:extLst>
                <a:ext uri="{FF2B5EF4-FFF2-40B4-BE49-F238E27FC236}">
                  <a16:creationId xmlns:a16="http://schemas.microsoft.com/office/drawing/2014/main" id="{6D85847F-ABBB-BA42-3061-B4F0E39F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85" name="Oval 110">
              <a:extLst>
                <a:ext uri="{FF2B5EF4-FFF2-40B4-BE49-F238E27FC236}">
                  <a16:creationId xmlns:a16="http://schemas.microsoft.com/office/drawing/2014/main" id="{7FC5328F-494D-EAE0-F85D-19D140C4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4" name="Group 131">
            <a:extLst>
              <a:ext uri="{FF2B5EF4-FFF2-40B4-BE49-F238E27FC236}">
                <a16:creationId xmlns:a16="http://schemas.microsoft.com/office/drawing/2014/main" id="{D16F5B07-441B-33A4-CAEB-86247C158F5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429000"/>
            <a:ext cx="2514600" cy="2427288"/>
            <a:chOff x="2016" y="2551"/>
            <a:chExt cx="1584" cy="1529"/>
          </a:xfrm>
        </p:grpSpPr>
        <p:sp>
          <p:nvSpPr>
            <p:cNvPr id="40966" name="Oval 127">
              <a:extLst>
                <a:ext uri="{FF2B5EF4-FFF2-40B4-BE49-F238E27FC236}">
                  <a16:creationId xmlns:a16="http://schemas.microsoft.com/office/drawing/2014/main" id="{3762760F-797F-282A-09E7-581FCF74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Oval 126">
              <a:extLst>
                <a:ext uri="{FF2B5EF4-FFF2-40B4-BE49-F238E27FC236}">
                  <a16:creationId xmlns:a16="http://schemas.microsoft.com/office/drawing/2014/main" id="{761F5CC5-06ED-4E1A-3ADB-67FB6ED1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Oval 116">
              <a:extLst>
                <a:ext uri="{FF2B5EF4-FFF2-40B4-BE49-F238E27FC236}">
                  <a16:creationId xmlns:a16="http://schemas.microsoft.com/office/drawing/2014/main" id="{4AB94F73-30B8-ED00-33E1-8A06F4CE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9" name="Oval 117">
              <a:extLst>
                <a:ext uri="{FF2B5EF4-FFF2-40B4-BE49-F238E27FC236}">
                  <a16:creationId xmlns:a16="http://schemas.microsoft.com/office/drawing/2014/main" id="{FF2145C3-E95A-327A-5195-164AD1872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0" name="Oval 119">
              <a:extLst>
                <a:ext uri="{FF2B5EF4-FFF2-40B4-BE49-F238E27FC236}">
                  <a16:creationId xmlns:a16="http://schemas.microsoft.com/office/drawing/2014/main" id="{226FA01A-B531-3BAD-F190-56A674B5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1" name="Oval 120">
              <a:extLst>
                <a:ext uri="{FF2B5EF4-FFF2-40B4-BE49-F238E27FC236}">
                  <a16:creationId xmlns:a16="http://schemas.microsoft.com/office/drawing/2014/main" id="{701E9BA3-873D-67D5-7052-19C224C1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21">
              <a:extLst>
                <a:ext uri="{FF2B5EF4-FFF2-40B4-BE49-F238E27FC236}">
                  <a16:creationId xmlns:a16="http://schemas.microsoft.com/office/drawing/2014/main" id="{BD7BB27F-8CAE-4B1F-35C8-EA7F8264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Oval 122">
              <a:extLst>
                <a:ext uri="{FF2B5EF4-FFF2-40B4-BE49-F238E27FC236}">
                  <a16:creationId xmlns:a16="http://schemas.microsoft.com/office/drawing/2014/main" id="{6CC7F5B1-325C-D58C-2110-E5039B4E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65" name="灯片编号占位符 1">
            <a:extLst>
              <a:ext uri="{FF2B5EF4-FFF2-40B4-BE49-F238E27FC236}">
                <a16:creationId xmlns:a16="http://schemas.microsoft.com/office/drawing/2014/main" id="{E83D24AD-AB77-9390-FCC4-0E3551E7C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E26694-32A8-E44B-9E4E-8EA7FB8923A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F4DDE6F6-B0D6-1E5A-1D82-2F3F38F98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D22368-A4B7-B644-8704-3864B94AFF3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156A03D-D073-C1B3-A15B-53852F166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例：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E422E51-1B2B-5F10-A8AF-F740F7633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600"/>
              <a:t>判断下列图是否同构。</a:t>
            </a:r>
          </a:p>
        </p:txBody>
      </p:sp>
      <p:grpSp>
        <p:nvGrpSpPr>
          <p:cNvPr id="117788" name="Group 28">
            <a:extLst>
              <a:ext uri="{FF2B5EF4-FFF2-40B4-BE49-F238E27FC236}">
                <a16:creationId xmlns:a16="http://schemas.microsoft.com/office/drawing/2014/main" id="{9D5AF1FA-D8A6-A756-C3C0-A40262032A2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2286000" cy="2819400"/>
            <a:chOff x="768" y="2064"/>
            <a:chExt cx="1440" cy="1776"/>
          </a:xfrm>
        </p:grpSpPr>
        <p:sp>
          <p:nvSpPr>
            <p:cNvPr id="42039" name="Line 5">
              <a:extLst>
                <a:ext uri="{FF2B5EF4-FFF2-40B4-BE49-F238E27FC236}">
                  <a16:creationId xmlns:a16="http://schemas.microsoft.com/office/drawing/2014/main" id="{66DD3499-6EAB-AACD-B209-3B3F3F018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Line 6">
              <a:extLst>
                <a:ext uri="{FF2B5EF4-FFF2-40B4-BE49-F238E27FC236}">
                  <a16:creationId xmlns:a16="http://schemas.microsoft.com/office/drawing/2014/main" id="{BC8EAC25-727B-94DC-D33A-B895CD3C0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5" y="2115"/>
              <a:ext cx="675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Line 7">
              <a:extLst>
                <a:ext uri="{FF2B5EF4-FFF2-40B4-BE49-F238E27FC236}">
                  <a16:creationId xmlns:a16="http://schemas.microsoft.com/office/drawing/2014/main" id="{421ACD84-A2B5-BDBF-FDB5-E4B8CF5E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8">
              <a:extLst>
                <a:ext uri="{FF2B5EF4-FFF2-40B4-BE49-F238E27FC236}">
                  <a16:creationId xmlns:a16="http://schemas.microsoft.com/office/drawing/2014/main" id="{114C535C-DA8F-69E4-2510-1FAD6A4EC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688"/>
              <a:ext cx="134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9">
              <a:extLst>
                <a:ext uri="{FF2B5EF4-FFF2-40B4-BE49-F238E27FC236}">
                  <a16:creationId xmlns:a16="http://schemas.microsoft.com/office/drawing/2014/main" id="{2D2F529F-FC3A-5AC2-E98E-A9C8CF447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112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Oval 10">
              <a:extLst>
                <a:ext uri="{FF2B5EF4-FFF2-40B4-BE49-F238E27FC236}">
                  <a16:creationId xmlns:a16="http://schemas.microsoft.com/office/drawing/2014/main" id="{73609BE7-B201-1C6C-F53B-F6D6CBBE9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45" name="Oval 11">
              <a:extLst>
                <a:ext uri="{FF2B5EF4-FFF2-40B4-BE49-F238E27FC236}">
                  <a16:creationId xmlns:a16="http://schemas.microsoft.com/office/drawing/2014/main" id="{A92F19D7-9468-C292-AFF7-BE6E3F50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374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46" name="Line 12">
              <a:extLst>
                <a:ext uri="{FF2B5EF4-FFF2-40B4-BE49-F238E27FC236}">
                  <a16:creationId xmlns:a16="http://schemas.microsoft.com/office/drawing/2014/main" id="{0B5AAA81-C16A-A930-10AB-D9225DA51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79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Oval 13">
              <a:extLst>
                <a:ext uri="{FF2B5EF4-FFF2-40B4-BE49-F238E27FC236}">
                  <a16:creationId xmlns:a16="http://schemas.microsoft.com/office/drawing/2014/main" id="{241CE5CD-BE53-3603-28BB-F0731292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264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48" name="Oval 14">
              <a:extLst>
                <a:ext uri="{FF2B5EF4-FFF2-40B4-BE49-F238E27FC236}">
                  <a16:creationId xmlns:a16="http://schemas.microsoft.com/office/drawing/2014/main" id="{651DF583-5B7E-C751-DC82-15209369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49" name="Oval 15">
              <a:extLst>
                <a:ext uri="{FF2B5EF4-FFF2-40B4-BE49-F238E27FC236}">
                  <a16:creationId xmlns:a16="http://schemas.microsoft.com/office/drawing/2014/main" id="{5ECEAECB-BCE0-461E-301F-AC21FB31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2064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grpSp>
        <p:nvGrpSpPr>
          <p:cNvPr id="117789" name="Group 29">
            <a:extLst>
              <a:ext uri="{FF2B5EF4-FFF2-40B4-BE49-F238E27FC236}">
                <a16:creationId xmlns:a16="http://schemas.microsoft.com/office/drawing/2014/main" id="{45435C1B-5FCF-C3E4-1E39-AB7EEC076F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2286000" cy="2819400"/>
            <a:chOff x="2544" y="2064"/>
            <a:chExt cx="1440" cy="1776"/>
          </a:xfrm>
        </p:grpSpPr>
        <p:sp>
          <p:nvSpPr>
            <p:cNvPr id="42028" name="Line 17">
              <a:extLst>
                <a:ext uri="{FF2B5EF4-FFF2-40B4-BE49-F238E27FC236}">
                  <a16:creationId xmlns:a16="http://schemas.microsoft.com/office/drawing/2014/main" id="{DF0CC8FF-5389-49B4-3AA3-BC504F0AA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6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18">
              <a:extLst>
                <a:ext uri="{FF2B5EF4-FFF2-40B4-BE49-F238E27FC236}">
                  <a16:creationId xmlns:a16="http://schemas.microsoft.com/office/drawing/2014/main" id="{7AE03DDF-C86C-04A1-CACA-D63474EB2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1" y="2115"/>
              <a:ext cx="675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Line 19">
              <a:extLst>
                <a:ext uri="{FF2B5EF4-FFF2-40B4-BE49-F238E27FC236}">
                  <a16:creationId xmlns:a16="http://schemas.microsoft.com/office/drawing/2014/main" id="{2DDF73FB-AAFD-9A73-E038-0AE0BCFA7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Line 20">
              <a:extLst>
                <a:ext uri="{FF2B5EF4-FFF2-40B4-BE49-F238E27FC236}">
                  <a16:creationId xmlns:a16="http://schemas.microsoft.com/office/drawing/2014/main" id="{3392517D-F74B-6275-CDC1-C3DE350FD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688"/>
              <a:ext cx="134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Line 21">
              <a:extLst>
                <a:ext uri="{FF2B5EF4-FFF2-40B4-BE49-F238E27FC236}">
                  <a16:creationId xmlns:a16="http://schemas.microsoft.com/office/drawing/2014/main" id="{6DA87858-5B86-A383-C044-45201760C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112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Oval 22">
              <a:extLst>
                <a:ext uri="{FF2B5EF4-FFF2-40B4-BE49-F238E27FC236}">
                  <a16:creationId xmlns:a16="http://schemas.microsoft.com/office/drawing/2014/main" id="{BABD5A8F-A539-38C3-CEB7-FB33182F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744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34" name="Oval 23">
              <a:extLst>
                <a:ext uri="{FF2B5EF4-FFF2-40B4-BE49-F238E27FC236}">
                  <a16:creationId xmlns:a16="http://schemas.microsoft.com/office/drawing/2014/main" id="{27A81B29-A27B-57BC-DAC0-7FFFBB2AD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74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35" name="Line 24">
              <a:extLst>
                <a:ext uri="{FF2B5EF4-FFF2-40B4-BE49-F238E27FC236}">
                  <a16:creationId xmlns:a16="http://schemas.microsoft.com/office/drawing/2014/main" id="{BC308C57-6B7D-3898-174F-0DA584373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88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Oval 25">
              <a:extLst>
                <a:ext uri="{FF2B5EF4-FFF2-40B4-BE49-F238E27FC236}">
                  <a16:creationId xmlns:a16="http://schemas.microsoft.com/office/drawing/2014/main" id="{0B550788-C492-7444-80FA-0711CF42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64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37" name="Oval 26">
              <a:extLst>
                <a:ext uri="{FF2B5EF4-FFF2-40B4-BE49-F238E27FC236}">
                  <a16:creationId xmlns:a16="http://schemas.microsoft.com/office/drawing/2014/main" id="{68F017FB-E4CB-D9E1-0C9C-F891A13C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38" name="Oval 27">
              <a:extLst>
                <a:ext uri="{FF2B5EF4-FFF2-40B4-BE49-F238E27FC236}">
                  <a16:creationId xmlns:a16="http://schemas.microsoft.com/office/drawing/2014/main" id="{B9AC2A41-B343-B564-EB31-024BE44E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64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grpSp>
        <p:nvGrpSpPr>
          <p:cNvPr id="117833" name="Group 73">
            <a:extLst>
              <a:ext uri="{FF2B5EF4-FFF2-40B4-BE49-F238E27FC236}">
                <a16:creationId xmlns:a16="http://schemas.microsoft.com/office/drawing/2014/main" id="{096C2494-EAA0-B8C9-86AD-3A7340A9F7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43200"/>
            <a:ext cx="2484438" cy="2895600"/>
            <a:chOff x="3072" y="192"/>
            <a:chExt cx="1565" cy="1824"/>
          </a:xfrm>
        </p:grpSpPr>
        <p:sp>
          <p:nvSpPr>
            <p:cNvPr id="42010" name="Line 31">
              <a:extLst>
                <a:ext uri="{FF2B5EF4-FFF2-40B4-BE49-F238E27FC236}">
                  <a16:creationId xmlns:a16="http://schemas.microsoft.com/office/drawing/2014/main" id="{5D8D76C6-AEFA-2646-5C3E-32FAE5157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404"/>
              <a:ext cx="415" cy="5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32">
              <a:extLst>
                <a:ext uri="{FF2B5EF4-FFF2-40B4-BE49-F238E27FC236}">
                  <a16:creationId xmlns:a16="http://schemas.microsoft.com/office/drawing/2014/main" id="{D617F2B9-FB89-27D0-3DAB-A5888EC0F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805"/>
              <a:ext cx="0" cy="5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33">
              <a:extLst>
                <a:ext uri="{FF2B5EF4-FFF2-40B4-BE49-F238E27FC236}">
                  <a16:creationId xmlns:a16="http://schemas.microsoft.com/office/drawing/2014/main" id="{39E76B16-AFA8-9F7E-7368-FCFDE91B2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797"/>
              <a:ext cx="0" cy="5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34">
              <a:extLst>
                <a:ext uri="{FF2B5EF4-FFF2-40B4-BE49-F238E27FC236}">
                  <a16:creationId xmlns:a16="http://schemas.microsoft.com/office/drawing/2014/main" id="{BCC21E00-31A1-22D4-D779-6A2713DC8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747"/>
              <a:ext cx="68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35">
              <a:extLst>
                <a:ext uri="{FF2B5EF4-FFF2-40B4-BE49-F238E27FC236}">
                  <a16:creationId xmlns:a16="http://schemas.microsoft.com/office/drawing/2014/main" id="{4AD15806-D3FB-DC07-182E-71A7A2EE7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1430"/>
              <a:ext cx="62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36">
              <a:extLst>
                <a:ext uri="{FF2B5EF4-FFF2-40B4-BE49-F238E27FC236}">
                  <a16:creationId xmlns:a16="http://schemas.microsoft.com/office/drawing/2014/main" id="{7A5E3E2A-BC59-7BD3-5DA6-F55F070FC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268"/>
              <a:ext cx="13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37">
              <a:extLst>
                <a:ext uri="{FF2B5EF4-FFF2-40B4-BE49-F238E27FC236}">
                  <a16:creationId xmlns:a16="http://schemas.microsoft.com/office/drawing/2014/main" id="{AD5B7459-2FEF-38CA-1AAE-A0C6C7E9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293"/>
              <a:ext cx="0" cy="167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38">
              <a:extLst>
                <a:ext uri="{FF2B5EF4-FFF2-40B4-BE49-F238E27FC236}">
                  <a16:creationId xmlns:a16="http://schemas.microsoft.com/office/drawing/2014/main" id="{2FF78DE8-2BC4-BF72-2100-7BD18260A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1965"/>
              <a:ext cx="13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39">
              <a:extLst>
                <a:ext uri="{FF2B5EF4-FFF2-40B4-BE49-F238E27FC236}">
                  <a16:creationId xmlns:a16="http://schemas.microsoft.com/office/drawing/2014/main" id="{245857BF-04FD-BFC7-7F87-32573D0D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293"/>
              <a:ext cx="0" cy="167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41">
              <a:extLst>
                <a:ext uri="{FF2B5EF4-FFF2-40B4-BE49-F238E27FC236}">
                  <a16:creationId xmlns:a16="http://schemas.microsoft.com/office/drawing/2014/main" id="{B3B5F9E8-5686-B700-46B6-A71E880C4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0"/>
              <a:ext cx="432" cy="5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Oval 43">
              <a:extLst>
                <a:ext uri="{FF2B5EF4-FFF2-40B4-BE49-F238E27FC236}">
                  <a16:creationId xmlns:a16="http://schemas.microsoft.com/office/drawing/2014/main" id="{50BDD2C2-8281-3D74-F26B-A43F076C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696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1" name="Oval 44">
              <a:extLst>
                <a:ext uri="{FF2B5EF4-FFF2-40B4-BE49-F238E27FC236}">
                  <a16:creationId xmlns:a16="http://schemas.microsoft.com/office/drawing/2014/main" id="{2CD0DECB-9A79-E158-8762-CCF39375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80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2" name="Oval 45">
              <a:extLst>
                <a:ext uri="{FF2B5EF4-FFF2-40B4-BE49-F238E27FC236}">
                  <a16:creationId xmlns:a16="http://schemas.microsoft.com/office/drawing/2014/main" id="{7E82D470-0591-CB6B-A240-4C0B864A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80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3" name="Oval 46">
              <a:extLst>
                <a:ext uri="{FF2B5EF4-FFF2-40B4-BE49-F238E27FC236}">
                  <a16:creationId xmlns:a16="http://schemas.microsoft.com/office/drawing/2014/main" id="{124010D4-C623-9807-7712-EBEC3317C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696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4" name="Oval 47">
              <a:extLst>
                <a:ext uri="{FF2B5EF4-FFF2-40B4-BE49-F238E27FC236}">
                  <a16:creationId xmlns:a16="http://schemas.microsoft.com/office/drawing/2014/main" id="{40072ECE-2FB3-9B99-C04F-A2AFCA408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914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5" name="Oval 48">
              <a:extLst>
                <a:ext uri="{FF2B5EF4-FFF2-40B4-BE49-F238E27FC236}">
                  <a16:creationId xmlns:a16="http://schemas.microsoft.com/office/drawing/2014/main" id="{AD4044B0-F750-5197-F85E-E23D7977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92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6" name="Oval 49">
              <a:extLst>
                <a:ext uri="{FF2B5EF4-FFF2-40B4-BE49-F238E27FC236}">
                  <a16:creationId xmlns:a16="http://schemas.microsoft.com/office/drawing/2014/main" id="{F018E3B4-370A-684D-09D1-03BC1C30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17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27" name="Oval 50">
              <a:extLst>
                <a:ext uri="{FF2B5EF4-FFF2-40B4-BE49-F238E27FC236}">
                  <a16:creationId xmlns:a16="http://schemas.microsoft.com/office/drawing/2014/main" id="{25605991-50C3-E887-1BD0-649D22C4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13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grpSp>
        <p:nvGrpSpPr>
          <p:cNvPr id="117832" name="Group 72">
            <a:extLst>
              <a:ext uri="{FF2B5EF4-FFF2-40B4-BE49-F238E27FC236}">
                <a16:creationId xmlns:a16="http://schemas.microsoft.com/office/drawing/2014/main" id="{23D37AE2-DDB6-4555-9538-6936C1C78D7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743200"/>
            <a:ext cx="2484438" cy="2895600"/>
            <a:chOff x="2112" y="2496"/>
            <a:chExt cx="1565" cy="1824"/>
          </a:xfrm>
        </p:grpSpPr>
        <p:sp>
          <p:nvSpPr>
            <p:cNvPr id="41992" name="Line 52">
              <a:extLst>
                <a:ext uri="{FF2B5EF4-FFF2-40B4-BE49-F238E27FC236}">
                  <a16:creationId xmlns:a16="http://schemas.microsoft.com/office/drawing/2014/main" id="{D1B9B5B8-BB02-42C4-30B9-3389526A2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708"/>
              <a:ext cx="415" cy="5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53">
              <a:extLst>
                <a:ext uri="{FF2B5EF4-FFF2-40B4-BE49-F238E27FC236}">
                  <a16:creationId xmlns:a16="http://schemas.microsoft.com/office/drawing/2014/main" id="{34FAE8FE-78D0-1459-0873-9CDEA38B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09"/>
              <a:ext cx="0" cy="58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54">
              <a:extLst>
                <a:ext uri="{FF2B5EF4-FFF2-40B4-BE49-F238E27FC236}">
                  <a16:creationId xmlns:a16="http://schemas.microsoft.com/office/drawing/2014/main" id="{F5CFA0EB-31B2-67BC-D285-57D3FD51D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3101"/>
              <a:ext cx="0" cy="5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55">
              <a:extLst>
                <a:ext uri="{FF2B5EF4-FFF2-40B4-BE49-F238E27FC236}">
                  <a16:creationId xmlns:a16="http://schemas.microsoft.com/office/drawing/2014/main" id="{7A3492E0-0069-CF57-5E2F-3F9958A7D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" y="3051"/>
              <a:ext cx="68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6">
              <a:extLst>
                <a:ext uri="{FF2B5EF4-FFF2-40B4-BE49-F238E27FC236}">
                  <a16:creationId xmlns:a16="http://schemas.microsoft.com/office/drawing/2014/main" id="{69977E06-2C24-D62E-994A-22D0DB2F7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734"/>
              <a:ext cx="62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57">
              <a:extLst>
                <a:ext uri="{FF2B5EF4-FFF2-40B4-BE49-F238E27FC236}">
                  <a16:creationId xmlns:a16="http://schemas.microsoft.com/office/drawing/2014/main" id="{BAFB9E40-2C50-C007-35C4-55BDBCA2E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2572"/>
              <a:ext cx="13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58">
              <a:extLst>
                <a:ext uri="{FF2B5EF4-FFF2-40B4-BE49-F238E27FC236}">
                  <a16:creationId xmlns:a16="http://schemas.microsoft.com/office/drawing/2014/main" id="{CE1D68CF-FEBF-0E4A-5526-DC5B592FF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597"/>
              <a:ext cx="0" cy="167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59">
              <a:extLst>
                <a:ext uri="{FF2B5EF4-FFF2-40B4-BE49-F238E27FC236}">
                  <a16:creationId xmlns:a16="http://schemas.microsoft.com/office/drawing/2014/main" id="{4850B8BE-3321-D41E-C24B-6DFA64C4A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4269"/>
              <a:ext cx="13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60">
              <a:extLst>
                <a:ext uri="{FF2B5EF4-FFF2-40B4-BE49-F238E27FC236}">
                  <a16:creationId xmlns:a16="http://schemas.microsoft.com/office/drawing/2014/main" id="{F20D3B5B-8D77-F5D8-DDD0-E4F281573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2597"/>
              <a:ext cx="0" cy="167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61">
              <a:extLst>
                <a:ext uri="{FF2B5EF4-FFF2-40B4-BE49-F238E27FC236}">
                  <a16:creationId xmlns:a16="http://schemas.microsoft.com/office/drawing/2014/main" id="{327DC37C-1AF7-9B04-2E78-11DAB8E18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336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Oval 64">
              <a:extLst>
                <a:ext uri="{FF2B5EF4-FFF2-40B4-BE49-F238E27FC236}">
                  <a16:creationId xmlns:a16="http://schemas.microsoft.com/office/drawing/2014/main" id="{AE84E91B-4738-CF39-15CF-998DAC75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000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3" name="Oval 65">
              <a:extLst>
                <a:ext uri="{FF2B5EF4-FFF2-40B4-BE49-F238E27FC236}">
                  <a16:creationId xmlns:a16="http://schemas.microsoft.com/office/drawing/2014/main" id="{CCE0F746-FDDD-E78A-23D0-8429E14AD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84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4" name="Oval 66">
              <a:extLst>
                <a:ext uri="{FF2B5EF4-FFF2-40B4-BE49-F238E27FC236}">
                  <a16:creationId xmlns:a16="http://schemas.microsoft.com/office/drawing/2014/main" id="{E625DA21-21AC-5966-07A3-834C4EF0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84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5" name="Oval 67">
              <a:extLst>
                <a:ext uri="{FF2B5EF4-FFF2-40B4-BE49-F238E27FC236}">
                  <a16:creationId xmlns:a16="http://schemas.microsoft.com/office/drawing/2014/main" id="{CE8A446B-2F50-106B-2701-751DAD98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3000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6" name="Oval 68">
              <a:extLst>
                <a:ext uri="{FF2B5EF4-FFF2-40B4-BE49-F238E27FC236}">
                  <a16:creationId xmlns:a16="http://schemas.microsoft.com/office/drawing/2014/main" id="{9922EB82-2059-4788-EA86-AA3C0DB0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4218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7" name="Oval 69">
              <a:extLst>
                <a:ext uri="{FF2B5EF4-FFF2-40B4-BE49-F238E27FC236}">
                  <a16:creationId xmlns:a16="http://schemas.microsoft.com/office/drawing/2014/main" id="{EE8A811E-55ED-ED9F-122E-02C280B0B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96"/>
              <a:ext cx="97" cy="10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8" name="Oval 70">
              <a:extLst>
                <a:ext uri="{FF2B5EF4-FFF2-40B4-BE49-F238E27FC236}">
                  <a16:creationId xmlns:a16="http://schemas.microsoft.com/office/drawing/2014/main" id="{69281214-77BC-7341-8D6C-7AF249F9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521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2009" name="Oval 71">
              <a:extLst>
                <a:ext uri="{FF2B5EF4-FFF2-40B4-BE49-F238E27FC236}">
                  <a16:creationId xmlns:a16="http://schemas.microsoft.com/office/drawing/2014/main" id="{E3AEB891-F2BF-053C-9141-FDFF41CF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217"/>
              <a:ext cx="97" cy="10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03C53BA-5BF0-FF51-B888-4B4C633CC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定义4.1.2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37D8EE2-B763-E4A4-8693-441C1FB25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G，H</a:t>
            </a:r>
            <a:r>
              <a:rPr lang="zh-CN" altLang="en-US">
                <a:latin typeface="Times New Roman" panose="02020603050405020304" pitchFamily="18" charset="0"/>
              </a:rPr>
              <a:t>是图，如果</a:t>
            </a:r>
            <a:r>
              <a:rPr lang="en-US" altLang="zh-CN">
                <a:latin typeface="Times New Roman" panose="02020603050405020304" pitchFamily="18" charset="0"/>
              </a:rPr>
              <a:t>P(H)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P(G)，L(H)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L(G)。</a:t>
            </a: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子图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母图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的子图，并且</a:t>
            </a:r>
            <a:r>
              <a:rPr lang="en-US" altLang="zh-CN">
                <a:latin typeface="Times New Roman" panose="02020603050405020304" pitchFamily="18" charset="0"/>
              </a:rPr>
              <a:t>P(H)＝P(G)，</a:t>
            </a: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支撑子图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的子图，且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zh-CN" altLang="en-US">
                <a:latin typeface="Times New Roman" panose="02020603050405020304" pitchFamily="18" charset="0"/>
              </a:rPr>
              <a:t>中两个端点都在</a:t>
            </a:r>
            <a:r>
              <a:rPr lang="en-US" altLang="zh-CN">
                <a:latin typeface="Times New Roman" panose="02020603050405020304" pitchFamily="18" charset="0"/>
              </a:rPr>
              <a:t>P(H)</a:t>
            </a:r>
            <a:r>
              <a:rPr lang="zh-CN" altLang="en-US">
                <a:latin typeface="Times New Roman" panose="02020603050405020304" pitchFamily="18" charset="0"/>
              </a:rPr>
              <a:t>中的边 都在</a:t>
            </a:r>
            <a:r>
              <a:rPr lang="en-US" altLang="zh-CN">
                <a:latin typeface="Times New Roman" panose="02020603050405020304" pitchFamily="18" charset="0"/>
              </a:rPr>
              <a:t>L(H)</a:t>
            </a:r>
            <a:r>
              <a:rPr lang="zh-CN" altLang="en-US">
                <a:latin typeface="Times New Roman" panose="02020603050405020304" pitchFamily="18" charset="0"/>
              </a:rPr>
              <a:t>中，则称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为点集</a:t>
            </a:r>
            <a:r>
              <a:rPr lang="en-US" altLang="zh-CN">
                <a:latin typeface="Times New Roman" panose="02020603050405020304" pitchFamily="18" charset="0"/>
              </a:rPr>
              <a:t>P(H)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诱导的子图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>
                <a:latin typeface="Times New Roman" panose="02020603050405020304" pitchFamily="18" charset="0"/>
              </a:rPr>
              <a:t>，对</a:t>
            </a:r>
            <a:r>
              <a:rPr lang="en-US" altLang="zh-CN">
                <a:latin typeface="Times New Roman" panose="02020603050405020304" pitchFamily="18" charset="0"/>
              </a:rPr>
              <a:t>P(H)</a:t>
            </a:r>
            <a:r>
              <a:rPr lang="zh-CN" altLang="en-US">
                <a:latin typeface="Times New Roman" panose="02020603050405020304" pitchFamily="18" charset="0"/>
              </a:rPr>
              <a:t>中的任意两个点，它们在图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中相邻，当且仅当它们在图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中也相邻。 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删除某些点得到的。</a:t>
            </a:r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A295EFE6-672F-0A5E-2E04-75580DA32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C808CC-1695-E340-9E95-BDE3E05848A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50">
            <a:extLst>
              <a:ext uri="{FF2B5EF4-FFF2-40B4-BE49-F238E27FC236}">
                <a16:creationId xmlns:a16="http://schemas.microsoft.com/office/drawing/2014/main" id="{BA0C0664-F405-5F4E-8E90-884AE06FAF5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0"/>
            <a:ext cx="2879725" cy="3170238"/>
            <a:chOff x="144" y="672"/>
            <a:chExt cx="1814" cy="1997"/>
          </a:xfrm>
        </p:grpSpPr>
        <p:grpSp>
          <p:nvGrpSpPr>
            <p:cNvPr id="46151" name="Group 24">
              <a:extLst>
                <a:ext uri="{FF2B5EF4-FFF2-40B4-BE49-F238E27FC236}">
                  <a16:creationId xmlns:a16="http://schemas.microsoft.com/office/drawing/2014/main" id="{F46108BE-405A-ACF2-ECC4-F97121A8D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" y="1008"/>
              <a:ext cx="1340" cy="1536"/>
              <a:chOff x="2544" y="2112"/>
              <a:chExt cx="1565" cy="1824"/>
            </a:xfrm>
          </p:grpSpPr>
          <p:sp>
            <p:nvSpPr>
              <p:cNvPr id="46160" name="Line 25">
                <a:extLst>
                  <a:ext uri="{FF2B5EF4-FFF2-40B4-BE49-F238E27FC236}">
                    <a16:creationId xmlns:a16="http://schemas.microsoft.com/office/drawing/2014/main" id="{561E6B0B-BDB0-9862-9262-7E6B32F86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24"/>
                <a:ext cx="415" cy="56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1" name="Line 26">
                <a:extLst>
                  <a:ext uri="{FF2B5EF4-FFF2-40B4-BE49-F238E27FC236}">
                    <a16:creationId xmlns:a16="http://schemas.microsoft.com/office/drawing/2014/main" id="{7E8C6DC3-7EE2-4404-3501-B3FCE2AA2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725"/>
                <a:ext cx="0" cy="58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2" name="Line 27">
                <a:extLst>
                  <a:ext uri="{FF2B5EF4-FFF2-40B4-BE49-F238E27FC236}">
                    <a16:creationId xmlns:a16="http://schemas.microsoft.com/office/drawing/2014/main" id="{C6716228-85CB-990C-2025-84BA7079D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2" y="2717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3" name="Line 28">
                <a:extLst>
                  <a:ext uri="{FF2B5EF4-FFF2-40B4-BE49-F238E27FC236}">
                    <a16:creationId xmlns:a16="http://schemas.microsoft.com/office/drawing/2014/main" id="{79462DD9-E70E-A619-B4ED-17D146E6B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9" y="2667"/>
                <a:ext cx="68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4" name="Line 29">
                <a:extLst>
                  <a:ext uri="{FF2B5EF4-FFF2-40B4-BE49-F238E27FC236}">
                    <a16:creationId xmlns:a16="http://schemas.microsoft.com/office/drawing/2014/main" id="{3A998AEF-0683-9F3F-067C-BA252DA4B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3350"/>
                <a:ext cx="62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5" name="Line 30">
                <a:extLst>
                  <a:ext uri="{FF2B5EF4-FFF2-40B4-BE49-F238E27FC236}">
                    <a16:creationId xmlns:a16="http://schemas.microsoft.com/office/drawing/2014/main" id="{E919CCFF-D1F8-71EE-D8D1-0CD0415C9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1" y="2188"/>
                <a:ext cx="13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6" name="Line 31">
                <a:extLst>
                  <a:ext uri="{FF2B5EF4-FFF2-40B4-BE49-F238E27FC236}">
                    <a16:creationId xmlns:a16="http://schemas.microsoft.com/office/drawing/2014/main" id="{61D681F8-BEF5-A4FC-A835-373547157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9" y="2213"/>
                <a:ext cx="0" cy="16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7" name="Line 32">
                <a:extLst>
                  <a:ext uri="{FF2B5EF4-FFF2-40B4-BE49-F238E27FC236}">
                    <a16:creationId xmlns:a16="http://schemas.microsoft.com/office/drawing/2014/main" id="{925A98D0-D967-5FCD-08FA-867A1F666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1" y="3885"/>
                <a:ext cx="13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8" name="Line 33">
                <a:extLst>
                  <a:ext uri="{FF2B5EF4-FFF2-40B4-BE49-F238E27FC236}">
                    <a16:creationId xmlns:a16="http://schemas.microsoft.com/office/drawing/2014/main" id="{7B6103E9-1118-C6F2-FE44-B86E1F129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8" y="2213"/>
                <a:ext cx="0" cy="16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9" name="Line 34">
                <a:extLst>
                  <a:ext uri="{FF2B5EF4-FFF2-40B4-BE49-F238E27FC236}">
                    <a16:creationId xmlns:a16="http://schemas.microsoft.com/office/drawing/2014/main" id="{B776CC3A-E97A-1B29-4CCF-16428FDE0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0" y="2208"/>
                <a:ext cx="336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0" name="Line 35">
                <a:extLst>
                  <a:ext uri="{FF2B5EF4-FFF2-40B4-BE49-F238E27FC236}">
                    <a16:creationId xmlns:a16="http://schemas.microsoft.com/office/drawing/2014/main" id="{3E5BF8E8-F397-67F4-2EA9-1488A02AC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160"/>
                <a:ext cx="432" cy="52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1" name="Line 36">
                <a:extLst>
                  <a:ext uri="{FF2B5EF4-FFF2-40B4-BE49-F238E27FC236}">
                    <a16:creationId xmlns:a16="http://schemas.microsoft.com/office/drawing/2014/main" id="{3C575175-9680-A708-3585-925C0FE1F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360"/>
                <a:ext cx="432" cy="5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Oval 37">
                <a:extLst>
                  <a:ext uri="{FF2B5EF4-FFF2-40B4-BE49-F238E27FC236}">
                    <a16:creationId xmlns:a16="http://schemas.microsoft.com/office/drawing/2014/main" id="{88C6A9F3-7599-ADFB-8BA6-F4CCC1362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2616"/>
                <a:ext cx="97" cy="1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3" name="Oval 38">
                <a:extLst>
                  <a:ext uri="{FF2B5EF4-FFF2-40B4-BE49-F238E27FC236}">
                    <a16:creationId xmlns:a16="http://schemas.microsoft.com/office/drawing/2014/main" id="{4D481513-FB6F-8BAC-8905-DD654B1F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00"/>
                <a:ext cx="97" cy="1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4" name="Oval 39">
                <a:extLst>
                  <a:ext uri="{FF2B5EF4-FFF2-40B4-BE49-F238E27FC236}">
                    <a16:creationId xmlns:a16="http://schemas.microsoft.com/office/drawing/2014/main" id="{C7B4D1DF-6462-28E0-A000-003DBA75A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300"/>
                <a:ext cx="97" cy="1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5" name="Oval 40">
                <a:extLst>
                  <a:ext uri="{FF2B5EF4-FFF2-40B4-BE49-F238E27FC236}">
                    <a16:creationId xmlns:a16="http://schemas.microsoft.com/office/drawing/2014/main" id="{06CE1114-546B-BEA8-ECF2-444E1ECC9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" y="2616"/>
                <a:ext cx="97" cy="1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6" name="Oval 41">
                <a:extLst>
                  <a:ext uri="{FF2B5EF4-FFF2-40B4-BE49-F238E27FC236}">
                    <a16:creationId xmlns:a16="http://schemas.microsoft.com/office/drawing/2014/main" id="{21D7866D-7330-C8A6-1D94-6B6B3CE69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3834"/>
                <a:ext cx="97" cy="10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7" name="Oval 42">
                <a:extLst>
                  <a:ext uri="{FF2B5EF4-FFF2-40B4-BE49-F238E27FC236}">
                    <a16:creationId xmlns:a16="http://schemas.microsoft.com/office/drawing/2014/main" id="{7C4944B7-A0B1-00BB-E1B6-8B0906BD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112"/>
                <a:ext cx="97" cy="1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8" name="Oval 43">
                <a:extLst>
                  <a:ext uri="{FF2B5EF4-FFF2-40B4-BE49-F238E27FC236}">
                    <a16:creationId xmlns:a16="http://schemas.microsoft.com/office/drawing/2014/main" id="{E5A41FE1-79E8-1413-7408-28E7C39F3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137"/>
                <a:ext cx="97" cy="10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9" name="Oval 44">
                <a:extLst>
                  <a:ext uri="{FF2B5EF4-FFF2-40B4-BE49-F238E27FC236}">
                    <a16:creationId xmlns:a16="http://schemas.microsoft.com/office/drawing/2014/main" id="{C76A1408-3D75-245B-380B-7012A562A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833"/>
                <a:ext cx="97" cy="10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52" name="Text Box 75">
              <a:extLst>
                <a:ext uri="{FF2B5EF4-FFF2-40B4-BE49-F238E27FC236}">
                  <a16:creationId xmlns:a16="http://schemas.microsoft.com/office/drawing/2014/main" id="{63A7976F-F9E0-B98A-B347-4F3EA4C09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67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53" name="Text Box 76">
              <a:extLst>
                <a:ext uri="{FF2B5EF4-FFF2-40B4-BE49-F238E27FC236}">
                  <a16:creationId xmlns:a16="http://schemas.microsoft.com/office/drawing/2014/main" id="{433469B9-0DA0-596A-CBE2-FFE9D9E1E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69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54" name="Text Box 77">
              <a:extLst>
                <a:ext uri="{FF2B5EF4-FFF2-40B4-BE49-F238E27FC236}">
                  <a16:creationId xmlns:a16="http://schemas.microsoft.com/office/drawing/2014/main" id="{102D5768-6F4C-0DC8-CADE-97110C0DB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7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55" name="Text Box 78">
              <a:extLst>
                <a:ext uri="{FF2B5EF4-FFF2-40B4-BE49-F238E27FC236}">
                  <a16:creationId xmlns:a16="http://schemas.microsoft.com/office/drawing/2014/main" id="{94671F35-24AC-B680-7E9E-E58ABC34B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30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156" name="Text Box 79">
              <a:extLst>
                <a:ext uri="{FF2B5EF4-FFF2-40B4-BE49-F238E27FC236}">
                  <a16:creationId xmlns:a16="http://schemas.microsoft.com/office/drawing/2014/main" id="{9B888E58-1810-7C84-4C62-0FA5F6D5E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776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7" name="Text Box 80">
              <a:extLst>
                <a:ext uri="{FF2B5EF4-FFF2-40B4-BE49-F238E27FC236}">
                  <a16:creationId xmlns:a16="http://schemas.microsoft.com/office/drawing/2014/main" id="{0719AFE8-5E8F-9156-EA47-6CA745C6A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104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8" name="Text Box 81">
              <a:extLst>
                <a:ext uri="{FF2B5EF4-FFF2-40B4-BE49-F238E27FC236}">
                  <a16:creationId xmlns:a16="http://schemas.microsoft.com/office/drawing/2014/main" id="{7E5A9726-DB59-2B6B-B21F-518E95A5D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31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9" name="Text Box 82">
              <a:extLst>
                <a:ext uri="{FF2B5EF4-FFF2-40B4-BE49-F238E27FC236}">
                  <a16:creationId xmlns:a16="http://schemas.microsoft.com/office/drawing/2014/main" id="{27F31D82-6F74-A437-E096-875C997D3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082" name="Text Box 184">
            <a:extLst>
              <a:ext uri="{FF2B5EF4-FFF2-40B4-BE49-F238E27FC236}">
                <a16:creationId xmlns:a16="http://schemas.microsoft.com/office/drawing/2014/main" id="{5A3F2F6C-5BBC-C10F-8A9D-C37344726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325563"/>
            <a:ext cx="61118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母图</a:t>
            </a:r>
          </a:p>
        </p:txBody>
      </p:sp>
      <p:grpSp>
        <p:nvGrpSpPr>
          <p:cNvPr id="4" name="Group 188">
            <a:extLst>
              <a:ext uri="{FF2B5EF4-FFF2-40B4-BE49-F238E27FC236}">
                <a16:creationId xmlns:a16="http://schemas.microsoft.com/office/drawing/2014/main" id="{97DA33E3-21F4-96D2-DF7F-7D9954E6AE0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"/>
            <a:ext cx="3049588" cy="3394075"/>
            <a:chOff x="3552" y="48"/>
            <a:chExt cx="1921" cy="1945"/>
          </a:xfrm>
        </p:grpSpPr>
        <p:grpSp>
          <p:nvGrpSpPr>
            <p:cNvPr id="46132" name="Group 151">
              <a:extLst>
                <a:ext uri="{FF2B5EF4-FFF2-40B4-BE49-F238E27FC236}">
                  <a16:creationId xmlns:a16="http://schemas.microsoft.com/office/drawing/2014/main" id="{503478FA-CB80-16A2-67B0-03A8FE0CB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48"/>
              <a:ext cx="1536" cy="1945"/>
              <a:chOff x="2308" y="691"/>
              <a:chExt cx="1536" cy="1945"/>
            </a:xfrm>
          </p:grpSpPr>
          <p:sp>
            <p:nvSpPr>
              <p:cNvPr id="46134" name="Line 96">
                <a:extLst>
                  <a:ext uri="{FF2B5EF4-FFF2-40B4-BE49-F238E27FC236}">
                    <a16:creationId xmlns:a16="http://schemas.microsoft.com/office/drawing/2014/main" id="{444874AA-1107-E0C5-90E6-9D4E4AD0B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1475"/>
                <a:ext cx="63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5" name="Line 98">
                <a:extLst>
                  <a:ext uri="{FF2B5EF4-FFF2-40B4-BE49-F238E27FC236}">
                    <a16:creationId xmlns:a16="http://schemas.microsoft.com/office/drawing/2014/main" id="{D0B065AF-BAAA-A9BB-31C3-1944FE017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072"/>
                <a:ext cx="124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6" name="Line 99">
                <a:extLst>
                  <a:ext uri="{FF2B5EF4-FFF2-40B4-BE49-F238E27FC236}">
                    <a16:creationId xmlns:a16="http://schemas.microsoft.com/office/drawing/2014/main" id="{66288A65-25D7-7A17-5BCC-09F46866C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" y="1093"/>
                <a:ext cx="0" cy="14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Line 101">
                <a:extLst>
                  <a:ext uri="{FF2B5EF4-FFF2-40B4-BE49-F238E27FC236}">
                    <a16:creationId xmlns:a16="http://schemas.microsoft.com/office/drawing/2014/main" id="{1BB55A75-4E7D-8FB9-6AC6-4EA173D6F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2" y="1093"/>
                <a:ext cx="0" cy="14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Line 102">
                <a:extLst>
                  <a:ext uri="{FF2B5EF4-FFF2-40B4-BE49-F238E27FC236}">
                    <a16:creationId xmlns:a16="http://schemas.microsoft.com/office/drawing/2014/main" id="{23B6722E-3CE4-D54B-5EE5-10FB67FD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0" y="1089"/>
                <a:ext cx="309" cy="4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Oval 105">
                <a:extLst>
                  <a:ext uri="{FF2B5EF4-FFF2-40B4-BE49-F238E27FC236}">
                    <a16:creationId xmlns:a16="http://schemas.microsoft.com/office/drawing/2014/main" id="{DB6FE82E-22B0-592C-86CA-8DDBF14C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89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0" name="Oval 108">
                <a:extLst>
                  <a:ext uri="{FF2B5EF4-FFF2-40B4-BE49-F238E27FC236}">
                    <a16:creationId xmlns:a16="http://schemas.microsoft.com/office/drawing/2014/main" id="{5BA7E66F-2C34-374E-8AB3-405E7A59D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1432"/>
                <a:ext cx="90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1" name="Oval 109">
                <a:extLst>
                  <a:ext uri="{FF2B5EF4-FFF2-40B4-BE49-F238E27FC236}">
                    <a16:creationId xmlns:a16="http://schemas.microsoft.com/office/drawing/2014/main" id="{E16A2DF9-B4BF-2B88-8463-F45C64EFA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2458"/>
                <a:ext cx="89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2" name="Oval 110">
                <a:extLst>
                  <a:ext uri="{FF2B5EF4-FFF2-40B4-BE49-F238E27FC236}">
                    <a16:creationId xmlns:a16="http://schemas.microsoft.com/office/drawing/2014/main" id="{B084D78E-D4F2-7944-E284-E8A5189C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008"/>
                <a:ext cx="89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3" name="Oval 111">
                <a:extLst>
                  <a:ext uri="{FF2B5EF4-FFF2-40B4-BE49-F238E27FC236}">
                    <a16:creationId xmlns:a16="http://schemas.microsoft.com/office/drawing/2014/main" id="{3E31B1EF-D5CE-B90F-D484-2F0F0B3E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029"/>
                <a:ext cx="89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4" name="Oval 112">
                <a:extLst>
                  <a:ext uri="{FF2B5EF4-FFF2-40B4-BE49-F238E27FC236}">
                    <a16:creationId xmlns:a16="http://schemas.microsoft.com/office/drawing/2014/main" id="{61C6F474-ED21-1F65-59EF-2B7D3C4FD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57"/>
                <a:ext cx="89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5" name="Text Box 134">
                <a:extLst>
                  <a:ext uri="{FF2B5EF4-FFF2-40B4-BE49-F238E27FC236}">
                    <a16:creationId xmlns:a16="http://schemas.microsoft.com/office/drawing/2014/main" id="{9BA22DF1-FF45-FA51-8786-784A42699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" y="691"/>
                <a:ext cx="23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46" name="Text Box 135">
                <a:extLst>
                  <a:ext uri="{FF2B5EF4-FFF2-40B4-BE49-F238E27FC236}">
                    <a16:creationId xmlns:a16="http://schemas.microsoft.com/office/drawing/2014/main" id="{E9F54D44-5A71-F268-ABD6-10C18C85F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710"/>
                <a:ext cx="24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47" name="Text Box 136">
                <a:extLst>
                  <a:ext uri="{FF2B5EF4-FFF2-40B4-BE49-F238E27FC236}">
                    <a16:creationId xmlns:a16="http://schemas.microsoft.com/office/drawing/2014/main" id="{192A81C4-E7C6-0A2A-BD33-40D761654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04"/>
                <a:ext cx="230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48" name="Text Box 137">
                <a:extLst>
                  <a:ext uri="{FF2B5EF4-FFF2-40B4-BE49-F238E27FC236}">
                    <a16:creationId xmlns:a16="http://schemas.microsoft.com/office/drawing/2014/main" id="{158AC59F-9053-9EFD-F3EE-B29FE731E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" y="2304"/>
                <a:ext cx="24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6149" name="Text Box 139">
                <a:extLst>
                  <a:ext uri="{FF2B5EF4-FFF2-40B4-BE49-F238E27FC236}">
                    <a16:creationId xmlns:a16="http://schemas.microsoft.com/office/drawing/2014/main" id="{C24ABE07-F9C6-A3F3-3FA1-79307432C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0" y="1123"/>
                <a:ext cx="31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0" name="Text Box 140">
                <a:extLst>
                  <a:ext uri="{FF2B5EF4-FFF2-40B4-BE49-F238E27FC236}">
                    <a16:creationId xmlns:a16="http://schemas.microsoft.com/office/drawing/2014/main" id="{C75483A0-D3FB-2D97-FEDA-D68C0F910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152"/>
                <a:ext cx="32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33" name="Text Box 185">
              <a:extLst>
                <a:ext uri="{FF2B5EF4-FFF2-40B4-BE49-F238E27FC236}">
                  <a16:creationId xmlns:a16="http://schemas.microsoft.com/office/drawing/2014/main" id="{1CC79DB3-C04D-3292-0D75-9BA34FC2C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864"/>
              <a:ext cx="38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子图</a:t>
              </a:r>
            </a:p>
          </p:txBody>
        </p:sp>
      </p:grpSp>
      <p:grpSp>
        <p:nvGrpSpPr>
          <p:cNvPr id="6" name="Group 189">
            <a:extLst>
              <a:ext uri="{FF2B5EF4-FFF2-40B4-BE49-F238E27FC236}">
                <a16:creationId xmlns:a16="http://schemas.microsoft.com/office/drawing/2014/main" id="{AC32E464-9211-07BD-468A-05222051392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97250"/>
            <a:ext cx="3103563" cy="3460750"/>
            <a:chOff x="302" y="2208"/>
            <a:chExt cx="1955" cy="1960"/>
          </a:xfrm>
        </p:grpSpPr>
        <p:grpSp>
          <p:nvGrpSpPr>
            <p:cNvPr id="46107" name="Group 152">
              <a:extLst>
                <a:ext uri="{FF2B5EF4-FFF2-40B4-BE49-F238E27FC236}">
                  <a16:creationId xmlns:a16="http://schemas.microsoft.com/office/drawing/2014/main" id="{7F1040C5-1B49-EE5B-83A0-4246663B9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208"/>
              <a:ext cx="1666" cy="1960"/>
              <a:chOff x="4036" y="672"/>
              <a:chExt cx="1666" cy="1960"/>
            </a:xfrm>
          </p:grpSpPr>
          <p:sp>
            <p:nvSpPr>
              <p:cNvPr id="46109" name="Line 114">
                <a:extLst>
                  <a:ext uri="{FF2B5EF4-FFF2-40B4-BE49-F238E27FC236}">
                    <a16:creationId xmlns:a16="http://schemas.microsoft.com/office/drawing/2014/main" id="{D3CE62BC-FF0E-1481-744C-185249BD6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9" y="2029"/>
                <a:ext cx="355" cy="4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0" name="Line 115">
                <a:extLst>
                  <a:ext uri="{FF2B5EF4-FFF2-40B4-BE49-F238E27FC236}">
                    <a16:creationId xmlns:a16="http://schemas.microsoft.com/office/drawing/2014/main" id="{0BE22F98-7115-A96C-A51D-A5D79F3E1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" y="1524"/>
                <a:ext cx="0" cy="49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1" name="Line 118">
                <a:extLst>
                  <a:ext uri="{FF2B5EF4-FFF2-40B4-BE49-F238E27FC236}">
                    <a16:creationId xmlns:a16="http://schemas.microsoft.com/office/drawing/2014/main" id="{5DDD0FB8-360A-EDDE-F929-16EDB119C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2" y="2051"/>
                <a:ext cx="53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2" name="Line 119">
                <a:extLst>
                  <a:ext uri="{FF2B5EF4-FFF2-40B4-BE49-F238E27FC236}">
                    <a16:creationId xmlns:a16="http://schemas.microsoft.com/office/drawing/2014/main" id="{E47C4747-814C-53D3-B1D3-DBB868CC3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" y="1072"/>
                <a:ext cx="116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3" name="Line 122">
                <a:extLst>
                  <a:ext uri="{FF2B5EF4-FFF2-40B4-BE49-F238E27FC236}">
                    <a16:creationId xmlns:a16="http://schemas.microsoft.com/office/drawing/2014/main" id="{9C0EF28E-3001-2928-83F7-28BC783E1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1093"/>
                <a:ext cx="0" cy="14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4" name="Line 124">
                <a:extLst>
                  <a:ext uri="{FF2B5EF4-FFF2-40B4-BE49-F238E27FC236}">
                    <a16:creationId xmlns:a16="http://schemas.microsoft.com/office/drawing/2014/main" id="{F6914EF9-0B09-9FEE-FBE6-69CFDA09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73" y="1048"/>
                <a:ext cx="370" cy="43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5" name="Line 125">
                <a:extLst>
                  <a:ext uri="{FF2B5EF4-FFF2-40B4-BE49-F238E27FC236}">
                    <a16:creationId xmlns:a16="http://schemas.microsoft.com/office/drawing/2014/main" id="{C7F4A55A-CEE9-AE7D-4ACC-D173FA747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" y="2059"/>
                <a:ext cx="370" cy="44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Oval 126">
                <a:extLst>
                  <a:ext uri="{FF2B5EF4-FFF2-40B4-BE49-F238E27FC236}">
                    <a16:creationId xmlns:a16="http://schemas.microsoft.com/office/drawing/2014/main" id="{280C979D-BB45-D179-8976-80A741E33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432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7" name="Oval 127">
                <a:extLst>
                  <a:ext uri="{FF2B5EF4-FFF2-40B4-BE49-F238E27FC236}">
                    <a16:creationId xmlns:a16="http://schemas.microsoft.com/office/drawing/2014/main" id="{D11E94A6-44A9-B275-A74F-E4AAB1D0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2008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8" name="Oval 128">
                <a:extLst>
                  <a:ext uri="{FF2B5EF4-FFF2-40B4-BE49-F238E27FC236}">
                    <a16:creationId xmlns:a16="http://schemas.microsoft.com/office/drawing/2014/main" id="{94ED0C81-953A-A161-8344-3DEDC9FD5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" y="2008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9" name="Oval 129">
                <a:extLst>
                  <a:ext uri="{FF2B5EF4-FFF2-40B4-BE49-F238E27FC236}">
                    <a16:creationId xmlns:a16="http://schemas.microsoft.com/office/drawing/2014/main" id="{6E15ED76-5845-2068-AF5E-CD977978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4" y="1432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0" name="Oval 130">
                <a:extLst>
                  <a:ext uri="{FF2B5EF4-FFF2-40B4-BE49-F238E27FC236}">
                    <a16:creationId xmlns:a16="http://schemas.microsoft.com/office/drawing/2014/main" id="{6EFCE594-1479-FFB6-6D36-3C2EF23DC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5" y="2458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1" name="Oval 131">
                <a:extLst>
                  <a:ext uri="{FF2B5EF4-FFF2-40B4-BE49-F238E27FC236}">
                    <a16:creationId xmlns:a16="http://schemas.microsoft.com/office/drawing/2014/main" id="{A264AA8E-2DB5-EBEB-C3EC-5BBDC2FE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5" y="1008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2" name="Oval 132">
                <a:extLst>
                  <a:ext uri="{FF2B5EF4-FFF2-40B4-BE49-F238E27FC236}">
                    <a16:creationId xmlns:a16="http://schemas.microsoft.com/office/drawing/2014/main" id="{4EB7C3ED-351C-A2F6-B8B5-0B0077171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1029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3" name="Oval 133">
                <a:extLst>
                  <a:ext uri="{FF2B5EF4-FFF2-40B4-BE49-F238E27FC236}">
                    <a16:creationId xmlns:a16="http://schemas.microsoft.com/office/drawing/2014/main" id="{D34DC379-5134-5FC9-5864-A9795B6E8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457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4" name="Text Box 142">
                <a:extLst>
                  <a:ext uri="{FF2B5EF4-FFF2-40B4-BE49-F238E27FC236}">
                    <a16:creationId xmlns:a16="http://schemas.microsoft.com/office/drawing/2014/main" id="{40C1662F-311C-7C39-3AD8-21678FC33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" y="672"/>
                <a:ext cx="230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25" name="Text Box 143">
                <a:extLst>
                  <a:ext uri="{FF2B5EF4-FFF2-40B4-BE49-F238E27FC236}">
                    <a16:creationId xmlns:a16="http://schemas.microsoft.com/office/drawing/2014/main" id="{BC069081-147D-1050-BB9B-420D23EAD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91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26" name="Text Box 144">
                <a:extLst>
                  <a:ext uri="{FF2B5EF4-FFF2-40B4-BE49-F238E27FC236}">
                    <a16:creationId xmlns:a16="http://schemas.microsoft.com/office/drawing/2014/main" id="{D86C6B6A-A7BD-B945-3F53-305E36D15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2" y="2275"/>
                <a:ext cx="230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27" name="Text Box 145">
                <a:extLst>
                  <a:ext uri="{FF2B5EF4-FFF2-40B4-BE49-F238E27FC236}">
                    <a16:creationId xmlns:a16="http://schemas.microsoft.com/office/drawing/2014/main" id="{833EA0D2-A33A-4BED-C52E-A51FE3F8A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0" y="2304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6128" name="Text Box 146">
                <a:extLst>
                  <a:ext uri="{FF2B5EF4-FFF2-40B4-BE49-F238E27FC236}">
                    <a16:creationId xmlns:a16="http://schemas.microsoft.com/office/drawing/2014/main" id="{A4794580-D3A6-7BE2-7048-FFD6E9B60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328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9" name="Text Box 147">
                <a:extLst>
                  <a:ext uri="{FF2B5EF4-FFF2-40B4-BE49-F238E27FC236}">
                    <a16:creationId xmlns:a16="http://schemas.microsoft.com/office/drawing/2014/main" id="{1A0313B7-7162-70ED-A5DB-A106E242A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8" y="1104"/>
                <a:ext cx="314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0" name="Text Box 148">
                <a:extLst>
                  <a:ext uri="{FF2B5EF4-FFF2-40B4-BE49-F238E27FC236}">
                    <a16:creationId xmlns:a16="http://schemas.microsoft.com/office/drawing/2014/main" id="{B809D59E-5365-01CF-0629-8BCC0D20A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6" y="1315"/>
                <a:ext cx="328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1" name="Text Box 149">
                <a:extLst>
                  <a:ext uri="{FF2B5EF4-FFF2-40B4-BE49-F238E27FC236}">
                    <a16:creationId xmlns:a16="http://schemas.microsoft.com/office/drawing/2014/main" id="{1E7BEA42-B77C-940D-1AB8-073BE7B00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824"/>
                <a:ext cx="31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08" name="Text Box 186">
              <a:extLst>
                <a:ext uri="{FF2B5EF4-FFF2-40B4-BE49-F238E27FC236}">
                  <a16:creationId xmlns:a16="http://schemas.microsoft.com/office/drawing/2014/main" id="{F6CBA5CD-F44F-7D55-28E9-D1144C525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84"/>
              <a:ext cx="385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支撑子图</a:t>
              </a:r>
            </a:p>
          </p:txBody>
        </p:sp>
      </p:grpSp>
      <p:grpSp>
        <p:nvGrpSpPr>
          <p:cNvPr id="8" name="Group 190">
            <a:extLst>
              <a:ext uri="{FF2B5EF4-FFF2-40B4-BE49-F238E27FC236}">
                <a16:creationId xmlns:a16="http://schemas.microsoft.com/office/drawing/2014/main" id="{9776BB03-EEFF-C517-F7FF-A945526DCC0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397250"/>
            <a:ext cx="3262313" cy="3460750"/>
            <a:chOff x="3418" y="2179"/>
            <a:chExt cx="2055" cy="1960"/>
          </a:xfrm>
        </p:grpSpPr>
        <p:grpSp>
          <p:nvGrpSpPr>
            <p:cNvPr id="46087" name="Group 183">
              <a:extLst>
                <a:ext uri="{FF2B5EF4-FFF2-40B4-BE49-F238E27FC236}">
                  <a16:creationId xmlns:a16="http://schemas.microsoft.com/office/drawing/2014/main" id="{CD5D0CFA-A361-C966-045E-8C9F38808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2179"/>
              <a:ext cx="1814" cy="1960"/>
              <a:chOff x="3408" y="2160"/>
              <a:chExt cx="1814" cy="1960"/>
            </a:xfrm>
          </p:grpSpPr>
          <p:sp>
            <p:nvSpPr>
              <p:cNvPr id="46089" name="Line 155">
                <a:extLst>
                  <a:ext uri="{FF2B5EF4-FFF2-40B4-BE49-F238E27FC236}">
                    <a16:creationId xmlns:a16="http://schemas.microsoft.com/office/drawing/2014/main" id="{37F8508F-41A6-E69E-0BE1-148D40559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3" y="3517"/>
                <a:ext cx="355" cy="4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0" name="Line 160">
                <a:extLst>
                  <a:ext uri="{FF2B5EF4-FFF2-40B4-BE49-F238E27FC236}">
                    <a16:creationId xmlns:a16="http://schemas.microsoft.com/office/drawing/2014/main" id="{8F1688CC-FFF3-4594-F14E-DAE5B1CC8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560"/>
                <a:ext cx="116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1" name="Line 161">
                <a:extLst>
                  <a:ext uri="{FF2B5EF4-FFF2-40B4-BE49-F238E27FC236}">
                    <a16:creationId xmlns:a16="http://schemas.microsoft.com/office/drawing/2014/main" id="{3804AA64-39F8-EBFA-B7CF-5F88F8F10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8" y="2581"/>
                <a:ext cx="0" cy="14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162">
                <a:extLst>
                  <a:ext uri="{FF2B5EF4-FFF2-40B4-BE49-F238E27FC236}">
                    <a16:creationId xmlns:a16="http://schemas.microsoft.com/office/drawing/2014/main" id="{EDBA6528-00E6-326D-C468-E4D979ACC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3989"/>
                <a:ext cx="116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163">
                <a:extLst>
                  <a:ext uri="{FF2B5EF4-FFF2-40B4-BE49-F238E27FC236}">
                    <a16:creationId xmlns:a16="http://schemas.microsoft.com/office/drawing/2014/main" id="{358F9031-9569-C39E-BE3C-1295602C4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8" y="2581"/>
                <a:ext cx="0" cy="141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165">
                <a:extLst>
                  <a:ext uri="{FF2B5EF4-FFF2-40B4-BE49-F238E27FC236}">
                    <a16:creationId xmlns:a16="http://schemas.microsoft.com/office/drawing/2014/main" id="{2B018F9E-C536-434D-0E06-3AF6D96D1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7" y="2536"/>
                <a:ext cx="370" cy="43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5" name="Oval 168">
                <a:extLst>
                  <a:ext uri="{FF2B5EF4-FFF2-40B4-BE49-F238E27FC236}">
                    <a16:creationId xmlns:a16="http://schemas.microsoft.com/office/drawing/2014/main" id="{D78A37B8-44A2-EE5B-3475-54387980E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496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6" name="Oval 170">
                <a:extLst>
                  <a:ext uri="{FF2B5EF4-FFF2-40B4-BE49-F238E27FC236}">
                    <a16:creationId xmlns:a16="http://schemas.microsoft.com/office/drawing/2014/main" id="{8AF59E77-15DE-16E6-3BC1-B1D12E695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920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7" name="Oval 171">
                <a:extLst>
                  <a:ext uri="{FF2B5EF4-FFF2-40B4-BE49-F238E27FC236}">
                    <a16:creationId xmlns:a16="http://schemas.microsoft.com/office/drawing/2014/main" id="{22582AE2-34EE-F313-6FA0-988E038BD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3946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8" name="Oval 172">
                <a:extLst>
                  <a:ext uri="{FF2B5EF4-FFF2-40B4-BE49-F238E27FC236}">
                    <a16:creationId xmlns:a16="http://schemas.microsoft.com/office/drawing/2014/main" id="{9D025625-848A-DE30-FE08-2B51F715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496"/>
                <a:ext cx="83" cy="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099" name="Oval 173">
                <a:extLst>
                  <a:ext uri="{FF2B5EF4-FFF2-40B4-BE49-F238E27FC236}">
                    <a16:creationId xmlns:a16="http://schemas.microsoft.com/office/drawing/2014/main" id="{7D2292F0-50F1-C750-1E32-F32BC94D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517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0" name="Oval 174">
                <a:extLst>
                  <a:ext uri="{FF2B5EF4-FFF2-40B4-BE49-F238E27FC236}">
                    <a16:creationId xmlns:a16="http://schemas.microsoft.com/office/drawing/2014/main" id="{20D6A602-A71E-F783-4D61-188CED68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945"/>
                <a:ext cx="83" cy="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1" name="Text Box 175">
                <a:extLst>
                  <a:ext uri="{FF2B5EF4-FFF2-40B4-BE49-F238E27FC236}">
                    <a16:creationId xmlns:a16="http://schemas.microsoft.com/office/drawing/2014/main" id="{939BA781-81BD-EBD8-2F9B-F9C3A7B8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2160"/>
                <a:ext cx="230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02" name="Text Box 176">
                <a:extLst>
                  <a:ext uri="{FF2B5EF4-FFF2-40B4-BE49-F238E27FC236}">
                    <a16:creationId xmlns:a16="http://schemas.microsoft.com/office/drawing/2014/main" id="{C093AE54-0323-7903-788A-FACB252F4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179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03" name="Text Box 177">
                <a:extLst>
                  <a:ext uri="{FF2B5EF4-FFF2-40B4-BE49-F238E27FC236}">
                    <a16:creationId xmlns:a16="http://schemas.microsoft.com/office/drawing/2014/main" id="{C114740C-9A4E-5384-5499-3DD738A73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3763"/>
                <a:ext cx="230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04" name="Text Box 178">
                <a:extLst>
                  <a:ext uri="{FF2B5EF4-FFF2-40B4-BE49-F238E27FC236}">
                    <a16:creationId xmlns:a16="http://schemas.microsoft.com/office/drawing/2014/main" id="{F649CA6E-279A-D07C-FA46-744D38E8E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6105" name="Text Box 179">
                <a:extLst>
                  <a:ext uri="{FF2B5EF4-FFF2-40B4-BE49-F238E27FC236}">
                    <a16:creationId xmlns:a16="http://schemas.microsoft.com/office/drawing/2014/main" id="{037B575E-68D9-9FAD-0066-0F5B1AC22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264"/>
                <a:ext cx="328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6" name="Text Box 181">
                <a:extLst>
                  <a:ext uri="{FF2B5EF4-FFF2-40B4-BE49-F238E27FC236}">
                    <a16:creationId xmlns:a16="http://schemas.microsoft.com/office/drawing/2014/main" id="{7E14BAC5-6637-6491-CF29-529B587E4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6" y="2803"/>
                <a:ext cx="328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088" name="Text Box 187">
              <a:extLst>
                <a:ext uri="{FF2B5EF4-FFF2-40B4-BE49-F238E27FC236}">
                  <a16:creationId xmlns:a16="http://schemas.microsoft.com/office/drawing/2014/main" id="{8E8FA821-79AC-9387-D17C-CD3F14283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784"/>
              <a:ext cx="385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诱导子图</a:t>
              </a:r>
            </a:p>
          </p:txBody>
        </p:sp>
      </p:grpSp>
      <p:sp>
        <p:nvSpPr>
          <p:cNvPr id="46086" name="灯片编号占位符 1">
            <a:extLst>
              <a:ext uri="{FF2B5EF4-FFF2-40B4-BE49-F238E27FC236}">
                <a16:creationId xmlns:a16="http://schemas.microsoft.com/office/drawing/2014/main" id="{DCB897BD-1619-9573-59F6-7AF054C9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89A435-C146-854E-96A5-2C32A57EC5C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3">
            <a:extLst>
              <a:ext uri="{FF2B5EF4-FFF2-40B4-BE49-F238E27FC236}">
                <a16:creationId xmlns:a16="http://schemas.microsoft.com/office/drawing/2014/main" id="{7EB94A8D-5B09-8539-E163-E84CC3D3890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1371600"/>
            <a:ext cx="7772400" cy="3276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4.4.7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是两个有限图，如果</a:t>
            </a:r>
            <a:r>
              <a:rPr lang="en-US" altLang="zh-CN">
                <a:latin typeface="Times New Roman" panose="02020603050405020304" pitchFamily="18" charset="0"/>
              </a:rPr>
              <a:t>P(G)=P(H)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并且对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中任意两点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中相邻</a:t>
            </a:r>
            <a:r>
              <a:rPr lang="zh-CN" altLang="en-US">
                <a:latin typeface="宋体" panose="02010600030101010101" pitchFamily="2" charset="-122"/>
              </a:rPr>
              <a:t>当且仅当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它们在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中不相邻</a:t>
            </a:r>
            <a:r>
              <a:rPr lang="zh-CN" altLang="en-US">
                <a:latin typeface="宋体" panose="02010600030101010101" pitchFamily="2" charset="-122"/>
              </a:rPr>
              <a:t>，则称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的补图，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的补图，可以将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en-US" altLang="zh-CN" baseline="30000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也可将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30000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宋体" panose="02010600030101010101" pitchFamily="2" charset="-122"/>
              </a:rPr>
              <a:t>。    </a:t>
            </a:r>
          </a:p>
          <a:p>
            <a:pPr algn="r" eaLnBrk="1" hangingPunct="1">
              <a:buFont typeface="Wingdings" pitchFamily="2" charset="2"/>
              <a:buNone/>
            </a:pPr>
            <a:endParaRPr lang="zh-CN" altLang="en-US" sz="16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6" name="文本框 1">
            <a:hlinkClick r:id="rId2" action="ppaction://hlinksldjump"/>
            <a:extLst>
              <a:ext uri="{FF2B5EF4-FFF2-40B4-BE49-F238E27FC236}">
                <a16:creationId xmlns:a16="http://schemas.microsoft.com/office/drawing/2014/main" id="{753BF798-2221-9C36-F97D-03C020B2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1808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幻灯片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11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71BBA947-F857-EB61-A156-F3F953863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2032D6-64DC-2F46-B972-554D7D777D1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4577">
            <a:extLst>
              <a:ext uri="{FF2B5EF4-FFF2-40B4-BE49-F238E27FC236}">
                <a16:creationId xmlns:a16="http://schemas.microsoft.com/office/drawing/2014/main" id="{BBA7528A-0E4F-5CF6-BBBD-02099C1BB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"/>
            <a:ext cx="8610600" cy="6477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试证明：对于任何一个具有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个点的图，要么它包含一个三角形，要么它的补图包含一个三角形。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即，对于任何一个具有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个点的图，该图或它的补图中存在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个结点彼此相邻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  证明：</a:t>
            </a:r>
            <a:r>
              <a:rPr lang="zh-CN" altLang="en-US" sz="2800">
                <a:latin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为具有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个点的图，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的补图为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考察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中的任意一个点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，由补图的定义知，另外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个点要么在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中与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相邻，要么在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中与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相邻。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这样，我们就将这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个点分成两类，把在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中与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相邻的点归成一类，在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中与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相邻的点归成另一类。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那么，必有一类至少含有三个点，不妨设其中的三个点为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显然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该图必然是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的子图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这里的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或者是</a:t>
            </a:r>
            <a:r>
              <a:rPr lang="en-US" altLang="zh-CN" sz="2800">
                <a:latin typeface="Times New Roman" panose="02020603050405020304" pitchFamily="18" charset="0"/>
              </a:rPr>
              <a:t>G，</a:t>
            </a:r>
            <a:r>
              <a:rPr lang="zh-CN" altLang="en-US" sz="2800">
                <a:latin typeface="Times New Roman" panose="02020603050405020304" pitchFamily="18" charset="0"/>
              </a:rPr>
              <a:t>或者是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3A94041C-92F3-D9A6-81C6-D01DF233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D1A3D7-9008-764C-8186-487BEED041B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FAA97A1-8BF2-421B-3C83-D83564570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第四章   图与网络</a:t>
            </a:r>
            <a:r>
              <a:rPr lang="zh-CN" altLang="en-US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70D4EE1-DD06-47F8-A9F2-C99124B27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Clr>
                <a:schemeClr val="folHlink"/>
              </a:buClr>
              <a:buFont typeface="Wingdings" pitchFamily="2" charset="2"/>
              <a:buChar char="ü"/>
              <a:tabLst>
                <a:tab pos="282575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§4.1</a:t>
            </a:r>
            <a:r>
              <a:rPr lang="zh-CN" altLang="en-US">
                <a:latin typeface="Times New Roman" panose="02020603050405020304" pitchFamily="18" charset="0"/>
              </a:rPr>
              <a:t>  图 </a:t>
            </a:r>
          </a:p>
          <a:p>
            <a:pPr marL="0" indent="0" eaLnBrk="1" hangingPunct="1">
              <a:buClr>
                <a:schemeClr val="folHlink"/>
              </a:buClr>
              <a:buFont typeface="Wingdings" pitchFamily="2" charset="2"/>
              <a:buChar char="ü"/>
              <a:tabLst>
                <a:tab pos="282575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§4.2</a:t>
            </a:r>
            <a:r>
              <a:rPr lang="zh-CN" altLang="en-US">
                <a:latin typeface="Times New Roman" panose="02020603050405020304" pitchFamily="18" charset="0"/>
              </a:rPr>
              <a:t>  树 </a:t>
            </a:r>
          </a:p>
          <a:p>
            <a:pPr marL="0" indent="0" eaLnBrk="1" hangingPunct="1">
              <a:buClr>
                <a:schemeClr val="folHlink"/>
              </a:buClr>
              <a:buFont typeface="Wingdings" pitchFamily="2" charset="2"/>
              <a:buChar char="ü"/>
              <a:tabLst>
                <a:tab pos="282575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§4.3</a:t>
            </a:r>
            <a:r>
              <a:rPr lang="zh-CN" altLang="en-US">
                <a:latin typeface="Times New Roman" panose="02020603050405020304" pitchFamily="18" charset="0"/>
              </a:rPr>
              <a:t>  有向图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 </a:t>
            </a:r>
          </a:p>
          <a:p>
            <a:pPr marL="0" indent="0" eaLnBrk="1" hangingPunct="1">
              <a:buClr>
                <a:schemeClr val="folHlink"/>
              </a:buClr>
              <a:buFont typeface="Wingdings" pitchFamily="2" charset="2"/>
              <a:buChar char="ü"/>
              <a:tabLst>
                <a:tab pos="282575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§4.4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2575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endParaRPr lang="zh-CN" altLang="en-US"/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8BD868EB-D313-4697-FB06-8F58C0283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29E530-F434-2B45-A1B2-859C4525B6D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5601">
            <a:extLst>
              <a:ext uri="{FF2B5EF4-FFF2-40B4-BE49-F238E27FC236}">
                <a16:creationId xmlns:a16="http://schemas.microsoft.com/office/drawing/2014/main" id="{A04180FD-2B34-5729-BBE7-2321E12CC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6019800" cy="6858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1)</a:t>
            </a:r>
            <a:r>
              <a:rPr lang="zh-CN" altLang="en-US" sz="2800">
                <a:latin typeface="Times New Roman" panose="02020603050405020304" pitchFamily="18" charset="0"/>
              </a:rPr>
              <a:t>如果边</a:t>
            </a:r>
            <a:r>
              <a:rPr lang="en-US" altLang="zh-CN" sz="2800">
                <a:latin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cd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bd</a:t>
            </a:r>
            <a:r>
              <a:rPr lang="zh-CN" altLang="en-US" sz="2800">
                <a:latin typeface="Times New Roman" panose="02020603050405020304" pitchFamily="18" charset="0"/>
              </a:rPr>
              <a:t>中有一条在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中，不妨设为</a:t>
            </a:r>
            <a:r>
              <a:rPr lang="en-US" altLang="zh-CN" sz="2800">
                <a:latin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</a:rPr>
              <a:t>，则在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中包含以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为顶点的三角形。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2)</a:t>
            </a:r>
            <a:r>
              <a:rPr lang="zh-CN" altLang="en-US" sz="2800">
                <a:latin typeface="Times New Roman" panose="02020603050405020304" pitchFamily="18" charset="0"/>
              </a:rPr>
              <a:t>否则，如果边</a:t>
            </a:r>
            <a:r>
              <a:rPr lang="en-US" altLang="zh-CN" sz="2800">
                <a:latin typeface="Times New Roman" panose="02020603050405020304" pitchFamily="18" charset="0"/>
              </a:rPr>
              <a:t>bc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cd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bd</a:t>
            </a:r>
            <a:r>
              <a:rPr lang="zh-CN" altLang="en-US" sz="2800">
                <a:latin typeface="Times New Roman" panose="02020603050405020304" pitchFamily="18" charset="0"/>
              </a:rPr>
              <a:t>都不在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中，那么都一定在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的补图中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</a:rPr>
              <a:t>，G’’</a:t>
            </a:r>
            <a:r>
              <a:rPr lang="zh-CN" altLang="en-US" sz="2800">
                <a:latin typeface="Times New Roman" panose="02020603050405020304" pitchFamily="18" charset="0"/>
              </a:rPr>
              <a:t>的补图中包含以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</a:rPr>
              <a:t>为顶点的三角形，而</a:t>
            </a:r>
            <a:r>
              <a:rPr lang="en-US" altLang="zh-CN" sz="2800">
                <a:latin typeface="Times New Roman" panose="02020603050405020304" pitchFamily="18" charset="0"/>
              </a:rPr>
              <a:t>G’’</a:t>
            </a:r>
            <a:r>
              <a:rPr lang="zh-CN" altLang="en-US" sz="2800">
                <a:latin typeface="Times New Roman" panose="02020603050405020304" pitchFamily="18" charset="0"/>
              </a:rPr>
              <a:t>的补图也或者是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，或者是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综上，要么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包含一个三角形，要么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它的补图包含一个三角形。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                     </a:t>
            </a:r>
          </a:p>
        </p:txBody>
      </p:sp>
      <p:grpSp>
        <p:nvGrpSpPr>
          <p:cNvPr id="49154" name="组合 25602">
            <a:extLst>
              <a:ext uri="{FF2B5EF4-FFF2-40B4-BE49-F238E27FC236}">
                <a16:creationId xmlns:a16="http://schemas.microsoft.com/office/drawing/2014/main" id="{18144DBE-4115-291D-E65B-A72EE5085BEC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130175"/>
            <a:ext cx="3482975" cy="2841625"/>
            <a:chOff x="0" y="0"/>
            <a:chExt cx="1536" cy="1259"/>
          </a:xfrm>
        </p:grpSpPr>
        <p:sp>
          <p:nvSpPr>
            <p:cNvPr id="49156" name="直接连接符 25603">
              <a:extLst>
                <a:ext uri="{FF2B5EF4-FFF2-40B4-BE49-F238E27FC236}">
                  <a16:creationId xmlns:a16="http://schemas.microsoft.com/office/drawing/2014/main" id="{7DCD4B70-0854-2C4C-A4DD-16538343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313"/>
              <a:ext cx="0" cy="6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57" name="组合 25604">
              <a:extLst>
                <a:ext uri="{FF2B5EF4-FFF2-40B4-BE49-F238E27FC236}">
                  <a16:creationId xmlns:a16="http://schemas.microsoft.com/office/drawing/2014/main" id="{779EF05C-C369-2FAE-F003-663BE8BA2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1259"/>
              <a:chOff x="0" y="0"/>
              <a:chExt cx="1536" cy="1259"/>
            </a:xfrm>
          </p:grpSpPr>
          <p:sp>
            <p:nvSpPr>
              <p:cNvPr id="49158" name="直接连接符 25605">
                <a:extLst>
                  <a:ext uri="{FF2B5EF4-FFF2-40B4-BE49-F238E27FC236}">
                    <a16:creationId xmlns:a16="http://schemas.microsoft.com/office/drawing/2014/main" id="{D37A8700-289F-27E7-4B1C-E9C633398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" y="307"/>
                <a:ext cx="516" cy="4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59" name="直接连接符 25606">
                <a:extLst>
                  <a:ext uri="{FF2B5EF4-FFF2-40B4-BE49-F238E27FC236}">
                    <a16:creationId xmlns:a16="http://schemas.microsoft.com/office/drawing/2014/main" id="{A1580A4E-4F39-137B-E304-0DCAE19F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307"/>
                <a:ext cx="582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文本框 25607">
                <a:extLst>
                  <a:ext uri="{FF2B5EF4-FFF2-40B4-BE49-F238E27FC236}">
                    <a16:creationId xmlns:a16="http://schemas.microsoft.com/office/drawing/2014/main" id="{8BA41370-DA3F-CBFE-6F1E-80496D6D8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0"/>
                <a:ext cx="336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9161" name="文本框 25608">
                <a:extLst>
                  <a:ext uri="{FF2B5EF4-FFF2-40B4-BE49-F238E27FC236}">
                    <a16:creationId xmlns:a16="http://schemas.microsoft.com/office/drawing/2014/main" id="{704B0577-CEE3-D9BC-415E-722E176F6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72"/>
                <a:ext cx="3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9162" name="文本框 25609">
                <a:extLst>
                  <a:ext uri="{FF2B5EF4-FFF2-40B4-BE49-F238E27FC236}">
                    <a16:creationId xmlns:a16="http://schemas.microsoft.com/office/drawing/2014/main" id="{D5EE8B50-228B-F3A9-D23A-888B329F7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36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9163" name="文本框 25610">
                <a:extLst>
                  <a:ext uri="{FF2B5EF4-FFF2-40B4-BE49-F238E27FC236}">
                    <a16:creationId xmlns:a16="http://schemas.microsoft.com/office/drawing/2014/main" id="{C78B9138-E744-0A36-ADA6-FB5CD2E1B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768"/>
                <a:ext cx="336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ED46FE73-9D66-9920-CB4C-998EFB014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C9020F-61E1-374C-8CB7-AD92D3B317E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76FEF4D-4340-19D6-73AC-DBF3743F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定义4.1.3 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89C2414-AC52-8051-84B9-1EAD053B3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371600"/>
          </a:xfrm>
        </p:spPr>
        <p:txBody>
          <a:bodyPr/>
          <a:lstStyle/>
          <a:p>
            <a:pPr eaLnBrk="1" hangingPunct="1">
              <a:buClr>
                <a:srgbClr val="FFFF66"/>
              </a:buClr>
              <a:buFont typeface="Wingdings" pitchFamily="2" charset="2"/>
              <a:buChar char="v"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是图，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P(G)，L(G)</a:t>
            </a:r>
            <a:r>
              <a:rPr lang="zh-CN" altLang="en-US">
                <a:latin typeface="Times New Roman" panose="02020603050405020304" pitchFamily="18" charset="0"/>
              </a:rPr>
              <a:t>中以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为端点的边的条数称为点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度</a:t>
            </a:r>
            <a:r>
              <a:rPr lang="zh-CN" altLang="en-US">
                <a:latin typeface="Times New Roman" panose="02020603050405020304" pitchFamily="18" charset="0"/>
              </a:rPr>
              <a:t>，记为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>
                <a:latin typeface="Times New Roman" panose="02020603050405020304" pitchFamily="18" charset="0"/>
              </a:rPr>
              <a:t>。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0179" name="Group 5">
            <a:extLst>
              <a:ext uri="{FF2B5EF4-FFF2-40B4-BE49-F238E27FC236}">
                <a16:creationId xmlns:a16="http://schemas.microsoft.com/office/drawing/2014/main" id="{B849FF3B-BF1E-2C34-413D-B8CA3D57FA4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438400"/>
            <a:ext cx="3248025" cy="3484563"/>
            <a:chOff x="4036" y="672"/>
            <a:chExt cx="1618" cy="1957"/>
          </a:xfrm>
        </p:grpSpPr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D2DE9FC2-926F-CDAD-C3DA-B508C241D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9" y="2029"/>
              <a:ext cx="355" cy="4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084E9F77-9789-957C-A0AB-D0EC40CA2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524"/>
              <a:ext cx="0" cy="49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285F97F0-88F9-B1EF-7226-410B6D21B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2051"/>
              <a:ext cx="53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D3B08255-83A6-6A40-62B1-E46E46CE0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1072"/>
              <a:ext cx="116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51C2706A-0207-089B-FD5A-5D748185F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1093"/>
              <a:ext cx="0" cy="141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4CA9A3C0-A378-99F8-C876-D27C04D2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3" y="1048"/>
              <a:ext cx="370" cy="4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520003B3-C0F9-2F9D-3F39-B629F4910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059"/>
              <a:ext cx="370" cy="44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8E86D118-C835-8DE7-6925-9EDEA00BC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432"/>
              <a:ext cx="83" cy="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6D2777E8-BCF8-7CC6-82E8-D6B1B08D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2008"/>
              <a:ext cx="83" cy="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69FDEB72-7689-76EC-A6CC-A24BAE1F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" y="2008"/>
              <a:ext cx="83" cy="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7360DADD-0878-8D1B-3144-874F167E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1432"/>
              <a:ext cx="83" cy="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A212CD6C-002E-04FB-E620-81F2E6655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2458"/>
              <a:ext cx="83" cy="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35B0B212-3852-0265-2AB0-711F6746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1008"/>
              <a:ext cx="83" cy="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DCE92032-2105-4ACC-F5A1-17F3EF38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029"/>
              <a:ext cx="83" cy="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6" name="Oval 20">
              <a:extLst>
                <a:ext uri="{FF2B5EF4-FFF2-40B4-BE49-F238E27FC236}">
                  <a16:creationId xmlns:a16="http://schemas.microsoft.com/office/drawing/2014/main" id="{F4DF73F4-85C5-2BF8-6B88-0238DC101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57"/>
              <a:ext cx="83" cy="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DE2F510F-0433-4B1F-3D2D-75FF0F11C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672"/>
              <a:ext cx="18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E83DCF97-4629-37C0-1CE0-0CFD87CCF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691"/>
              <a:ext cx="19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789B8E34-A122-C24F-BD67-C0D848160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2275"/>
              <a:ext cx="18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C8272625-E6E1-A2F7-20A1-797171AF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2304"/>
              <a:ext cx="193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78D4CAAE-663E-8144-BC8B-D8A49C53F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76"/>
              <a:ext cx="25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B87ECBC4-48D0-E3F0-A2CF-523186A85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1104"/>
              <a:ext cx="24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9550E79E-21E8-857C-9937-15B521732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6" y="1315"/>
              <a:ext cx="26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67D2A015-E09D-7EA7-97B8-6F69485C8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24"/>
              <a:ext cx="2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65" name="Rectangle 30">
            <a:extLst>
              <a:ext uri="{FF2B5EF4-FFF2-40B4-BE49-F238E27FC236}">
                <a16:creationId xmlns:a16="http://schemas.microsoft.com/office/drawing/2014/main" id="{F6CD37A6-7CA6-9AD1-E40B-8EBD7EC5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9925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d</a:t>
            </a:r>
            <a:r>
              <a:rPr lang="en-US" altLang="zh-CN" sz="3600" baseline="-30000">
                <a:latin typeface="Times New Roman" panose="02020603050405020304" pitchFamily="18" charset="0"/>
              </a:rPr>
              <a:t>G</a:t>
            </a:r>
            <a:r>
              <a:rPr lang="en-US" altLang="zh-CN" sz="3600">
                <a:latin typeface="Times New Roman" panose="02020603050405020304" pitchFamily="18" charset="0"/>
              </a:rPr>
              <a:t>(a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)=0 ;</a:t>
            </a:r>
          </a:p>
          <a:p>
            <a:pPr eaLnBrk="1" hangingPunct="1"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d</a:t>
            </a:r>
            <a:r>
              <a:rPr lang="en-US" altLang="zh-CN" sz="3600" baseline="-30000">
                <a:latin typeface="Times New Roman" panose="02020603050405020304" pitchFamily="18" charset="0"/>
              </a:rPr>
              <a:t>G</a:t>
            </a:r>
            <a:r>
              <a:rPr lang="en-US" altLang="zh-CN" sz="3600">
                <a:latin typeface="Times New Roman" panose="02020603050405020304" pitchFamily="18" charset="0"/>
              </a:rPr>
              <a:t>(c )=1 ;</a:t>
            </a:r>
          </a:p>
          <a:p>
            <a:pPr eaLnBrk="1" hangingPunct="1"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d</a:t>
            </a:r>
            <a:r>
              <a:rPr lang="en-US" altLang="zh-CN" sz="3600" baseline="-30000">
                <a:latin typeface="Times New Roman" panose="02020603050405020304" pitchFamily="18" charset="0"/>
              </a:rPr>
              <a:t>G</a:t>
            </a:r>
            <a:r>
              <a:rPr lang="en-US" altLang="zh-CN" sz="3600">
                <a:latin typeface="Times New Roman" panose="02020603050405020304" pitchFamily="18" charset="0"/>
              </a:rPr>
              <a:t>(a )=2 ;</a:t>
            </a:r>
          </a:p>
          <a:p>
            <a:pPr eaLnBrk="1" hangingPunct="1"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d</a:t>
            </a:r>
            <a:r>
              <a:rPr lang="en-US" altLang="zh-CN" sz="3600" baseline="-30000">
                <a:latin typeface="Times New Roman" panose="02020603050405020304" pitchFamily="18" charset="0"/>
              </a:rPr>
              <a:t>G</a:t>
            </a:r>
            <a:r>
              <a:rPr lang="en-US" altLang="zh-CN" sz="3600">
                <a:latin typeface="Times New Roman" panose="02020603050405020304" pitchFamily="18" charset="0"/>
              </a:rPr>
              <a:t>(c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)=3 ;</a:t>
            </a:r>
          </a:p>
          <a:p>
            <a:pPr eaLnBrk="1" hangingPunct="1">
              <a:buClr>
                <a:srgbClr val="FFFF66"/>
              </a:buClr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的点也称为该图的“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孤立点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50181" name="灯片编号占位符 1">
            <a:extLst>
              <a:ext uri="{FF2B5EF4-FFF2-40B4-BE49-F238E27FC236}">
                <a16:creationId xmlns:a16="http://schemas.microsoft.com/office/drawing/2014/main" id="{21475B81-092D-D3F4-EF3D-D64E4C79F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AF27EA-522F-D444-8DB0-C5BD7B94E37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947D8202-6378-B443-17B5-535C20156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458200" cy="5576888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由于简单图中不允许有反身边和平行边，所以若图的点的个数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|P(G)|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，则图中每个点的度的取值于集合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3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3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3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33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2633-2BDF-EB54-98E8-C594348E0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6477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今后，为简便计，有时也将图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中的点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v，</a:t>
            </a:r>
            <a:r>
              <a:rPr lang="zh-CN" alt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sz="33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写成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G，</a:t>
            </a:r>
            <a:r>
              <a:rPr lang="en-US" altLang="zh-CN" sz="33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。</a:t>
            </a:r>
            <a:endParaRPr lang="zh-CN" altLang="en-US" sz="33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1">
            <a:extLst>
              <a:ext uri="{FF2B5EF4-FFF2-40B4-BE49-F238E27FC236}">
                <a16:creationId xmlns:a16="http://schemas.microsoft.com/office/drawing/2014/main" id="{2A6AA3BF-BAF7-44FF-5CFF-C48BFACA1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8D4B1-9088-F349-AD42-2C878602CDC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8A28137D-71BF-B52D-F5DC-7F59F6472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458200" cy="6629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＝（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）是图，</a:t>
            </a:r>
            <a:r>
              <a:rPr lang="en-US" altLang="zh-CN">
                <a:latin typeface="Times New Roman" panose="02020603050405020304" pitchFamily="18" charset="0"/>
              </a:rPr>
              <a:t>|P(G)|=n</a:t>
            </a:r>
            <a:r>
              <a:rPr lang="zh-CN" altLang="en-US">
                <a:latin typeface="Times New Roman" panose="02020603050405020304" pitchFamily="18" charset="0"/>
              </a:rPr>
              <a:t>，为奇数，问：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的补图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的奇数度点的个数有什么关系？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G∪G’</a:t>
            </a:r>
            <a:r>
              <a:rPr lang="zh-CN" altLang="en-US">
                <a:latin typeface="Times New Roman" panose="02020603050405020304" pitchFamily="18" charset="0"/>
              </a:rPr>
              <a:t>是完全图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，因为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为奇数，所以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中每个点的度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为偶数。因此，若在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中有一个奇数度的点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中也必为奇数度点，反之亦然。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的补图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的奇数度点的个数相同。</a:t>
            </a:r>
            <a:r>
              <a:rPr lang="zh-CN" altLang="en-US"/>
              <a:t>       </a:t>
            </a:r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164F8F31-DB24-C066-ACEE-09F773BA5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1E2A5A-B6F6-6347-A6FF-0A5076EBC1F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9BC814AC-1F18-A743-248B-188E64331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610600" cy="6477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000">
                <a:latin typeface="Times New Roman" panose="02020603050405020304" pitchFamily="18" charset="0"/>
              </a:rPr>
              <a:t>  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试证明：在任何两个或两个以上人的组内，存在两个人在组内有相同个数的朋友。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证明：把每个人对应成相应的顶点，两个人具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有朋友关系当且仅当相应的顶点相邻。显然，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这是简单图，设为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。所以，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原命题等价于证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明在该图中一定存在两个点的度相等。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使用反证法。</a:t>
            </a:r>
            <a:r>
              <a:rPr lang="zh-CN" altLang="en-US" sz="3000">
                <a:latin typeface="Times New Roman" panose="02020603050405020304" pitchFamily="18" charset="0"/>
              </a:rPr>
              <a:t>假设该图中任何一对顶点的度都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不相等。设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的顶点数为</a:t>
            </a:r>
            <a:r>
              <a:rPr lang="en-US" altLang="zh-CN" sz="3000">
                <a:latin typeface="Times New Roman" panose="02020603050405020304" pitchFamily="18" charset="0"/>
              </a:rPr>
              <a:t>n</a:t>
            </a:r>
            <a:r>
              <a:rPr lang="zh-CN" altLang="en-US" sz="3000">
                <a:latin typeface="Times New Roman" panose="02020603050405020304" pitchFamily="18" charset="0"/>
              </a:rPr>
              <a:t>，则由图中任何一对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顶点的度都不相等知，</a:t>
            </a:r>
            <a:r>
              <a:rPr lang="en-US" altLang="zh-CN" sz="3000">
                <a:latin typeface="Times New Roman" panose="02020603050405020304" pitchFamily="18" charset="0"/>
              </a:rPr>
              <a:t>n</a:t>
            </a:r>
            <a:r>
              <a:rPr lang="zh-CN" altLang="en-US" sz="3000">
                <a:latin typeface="Times New Roman" panose="02020603050405020304" pitchFamily="18" charset="0"/>
              </a:rPr>
              <a:t>个顶点的度数序列只可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能为：</a:t>
            </a:r>
            <a:r>
              <a:rPr lang="en-US" altLang="zh-CN" sz="3000">
                <a:latin typeface="Times New Roman" panose="02020603050405020304" pitchFamily="18" charset="0"/>
              </a:rPr>
              <a:t>0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…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n-1</a:t>
            </a:r>
            <a:r>
              <a:rPr lang="zh-CN" altLang="en-US" sz="30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B9646448-25AF-CA33-1278-08F3DBECE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396A4-EE44-1A4A-B3C7-99B3C37FFB0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70A41F38-6672-3C33-487C-F7ED5851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现在从图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中删去度为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的点，得到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数是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，并且存在度为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的点，因此，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是简单图，因为若是简单图，点数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，每个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点的度的取值于集合</a:t>
            </a:r>
            <a:r>
              <a:rPr lang="en-US" altLang="zh-CN">
                <a:latin typeface="Times New Roman" panose="02020603050405020304" pitchFamily="18" charset="0"/>
              </a:rPr>
              <a:t>{0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n-2}</a:t>
            </a:r>
            <a:r>
              <a:rPr lang="zh-CN" altLang="en-US">
                <a:latin typeface="Times New Roman" panose="02020603050405020304" pitchFamily="18" charset="0"/>
              </a:rPr>
              <a:t>，不会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存在度为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的点。所以，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也不是简单图，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产生矛盾。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故原假设不对，在该图中一定存在两个点的度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相等。因此，在任何两个或两个以上人的组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内，存在两个人在组内有相同个数的朋友。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6322" name="灯片编号占位符 1">
            <a:extLst>
              <a:ext uri="{FF2B5EF4-FFF2-40B4-BE49-F238E27FC236}">
                <a16:creationId xmlns:a16="http://schemas.microsoft.com/office/drawing/2014/main" id="{1C4A4B12-00D2-C548-F2D6-4B3B3125F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83A372-ABAA-F045-B775-E10389F10E0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844E4EC-F468-9AAA-8F3D-353AA511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2. </a:t>
            </a:r>
            <a:r>
              <a:rPr lang="zh-CN" altLang="en-US" sz="400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图的（计算机）表示</a:t>
            </a:r>
            <a:r>
              <a:rPr lang="zh-CN" altLang="en-US">
                <a:effectLst/>
                <a:latin typeface="宋体" panose="02010600030101010101" pitchFamily="2" charset="-122"/>
                <a:ea typeface="宋体" panose="02010600030101010101" pitchFamily="2" charset="-122"/>
                <a:sym typeface="Symbol" pitchFamily="2" charset="2"/>
              </a:rPr>
              <a:t> 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4FB19FDF-265B-D46B-ABEA-9777261B4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60198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itchFamily="2" charset="2"/>
              <a:buChar char="v"/>
            </a:pPr>
            <a:r>
              <a:rPr lang="zh-CN" altLang="en-US" sz="3600">
                <a:latin typeface="宋体" panose="02010600030101010101" pitchFamily="2" charset="-122"/>
                <a:sym typeface="Symbol" pitchFamily="2" charset="2"/>
              </a:rPr>
              <a:t>关联矩阵</a:t>
            </a:r>
          </a:p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itchFamily="2" charset="2"/>
              <a:buChar char="v"/>
            </a:pPr>
            <a:endParaRPr lang="zh-CN" altLang="en-US" sz="3600">
              <a:latin typeface="宋体" panose="02010600030101010101" pitchFamily="2" charset="-122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FFFF66"/>
              </a:buClr>
              <a:buFont typeface="Wingdings" pitchFamily="2" charset="2"/>
              <a:buChar char="v"/>
            </a:pPr>
            <a:r>
              <a:rPr lang="zh-CN" altLang="en-US" sz="3600">
                <a:latin typeface="宋体" panose="02010600030101010101" pitchFamily="2" charset="-122"/>
                <a:sym typeface="Symbol" pitchFamily="2" charset="2"/>
              </a:rPr>
              <a:t>相邻矩阵(邻接矩阵) </a:t>
            </a:r>
          </a:p>
        </p:txBody>
      </p:sp>
      <p:sp>
        <p:nvSpPr>
          <p:cNvPr id="57347" name="灯片编号占位符 1">
            <a:extLst>
              <a:ext uri="{FF2B5EF4-FFF2-40B4-BE49-F238E27FC236}">
                <a16:creationId xmlns:a16="http://schemas.microsoft.com/office/drawing/2014/main" id="{15DB5305-5BC9-1F95-C773-504039745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46842A-26C9-4645-9D9F-567857CF7A7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3C9507C-0B9C-4122-79C6-308FBC19F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关联矩阵(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incidence matrix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86CA9E25-4A1E-F043-0B3E-5BE2319DBE8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8600" y="1219200"/>
            <a:ext cx="8763000" cy="5029200"/>
          </a:xfrm>
          <a:prstGeom prst="rect">
            <a:avLst/>
          </a:prstGeom>
          <a:blipFill>
            <a:blip r:embed="rId3"/>
            <a:stretch>
              <a:fillRect l="-1594" t="-14106" r="-1594" b="-53904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985DA-91CC-5BEE-5553-FB2E9529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6934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显然，</a:t>
            </a:r>
            <a:r>
              <a:rPr lang="en-US" altLang="zh-CN">
                <a:latin typeface="Times New Roman" panose="02020603050405020304" pitchFamily="18" charset="0"/>
              </a:rPr>
              <a:t>M(G)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宋体" panose="0201060003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阶矩阵。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9396" name="灯片编号占位符 1">
            <a:extLst>
              <a:ext uri="{FF2B5EF4-FFF2-40B4-BE49-F238E27FC236}">
                <a16:creationId xmlns:a16="http://schemas.microsoft.com/office/drawing/2014/main" id="{66FBFC36-ABE0-93D2-6C7A-CCB663291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FD3D91-B0BB-3641-9750-BFACB9CDD01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71CE67-41A6-AA21-5661-5B13AD7E2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例</a:t>
            </a:r>
          </a:p>
        </p:txBody>
      </p:sp>
      <p:graphicFrame>
        <p:nvGraphicFramePr>
          <p:cNvPr id="3074" name="Object 19">
            <a:extLst>
              <a:ext uri="{FF2B5EF4-FFF2-40B4-BE49-F238E27FC236}">
                <a16:creationId xmlns:a16="http://schemas.microsoft.com/office/drawing/2014/main" id="{9D5A34F1-4D97-D03C-AAFA-BE43B56C5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850" y="877888"/>
          <a:ext cx="5391150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1371600" progId="Equation.3">
                  <p:embed/>
                </p:oleObj>
              </mc:Choice>
              <mc:Fallback>
                <p:oleObj name="Equation" r:id="rId3" imgW="2578100" imgH="1371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877888"/>
                        <a:ext cx="5391150" cy="30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29">
            <a:extLst>
              <a:ext uri="{FF2B5EF4-FFF2-40B4-BE49-F238E27FC236}">
                <a16:creationId xmlns:a16="http://schemas.microsoft.com/office/drawing/2014/main" id="{CE3FDBE8-D669-E308-89F7-EEB3878A6A0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3370263" cy="3779838"/>
            <a:chOff x="144" y="891"/>
            <a:chExt cx="2191" cy="2568"/>
          </a:xfrm>
        </p:grpSpPr>
        <p:sp>
          <p:nvSpPr>
            <p:cNvPr id="61446" name="Rectangle 18">
              <a:extLst>
                <a:ext uri="{FF2B5EF4-FFF2-40B4-BE49-F238E27FC236}">
                  <a16:creationId xmlns:a16="http://schemas.microsoft.com/office/drawing/2014/main" id="{04669414-67F0-BEB4-6162-16953B87F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96"/>
              <a:ext cx="1632" cy="17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447" name="Line 12">
              <a:extLst>
                <a:ext uri="{FF2B5EF4-FFF2-40B4-BE49-F238E27FC236}">
                  <a16:creationId xmlns:a16="http://schemas.microsoft.com/office/drawing/2014/main" id="{643ACAE3-CBDD-3F84-C96C-2091F954C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96"/>
              <a:ext cx="1632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Oval 7">
              <a:extLst>
                <a:ext uri="{FF2B5EF4-FFF2-40B4-BE49-F238E27FC236}">
                  <a16:creationId xmlns:a16="http://schemas.microsoft.com/office/drawing/2014/main" id="{18FF4E64-4629-52E4-AE03-72465DF42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449" name="Oval 8">
              <a:extLst>
                <a:ext uri="{FF2B5EF4-FFF2-40B4-BE49-F238E27FC236}">
                  <a16:creationId xmlns:a16="http://schemas.microsoft.com/office/drawing/2014/main" id="{FD6C6A63-433A-3C70-847C-5E33EFE8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450" name="Oval 9">
              <a:extLst>
                <a:ext uri="{FF2B5EF4-FFF2-40B4-BE49-F238E27FC236}">
                  <a16:creationId xmlns:a16="http://schemas.microsoft.com/office/drawing/2014/main" id="{A45DC46C-A747-D948-EE90-25A8240A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451" name="Oval 10">
              <a:extLst>
                <a:ext uri="{FF2B5EF4-FFF2-40B4-BE49-F238E27FC236}">
                  <a16:creationId xmlns:a16="http://schemas.microsoft.com/office/drawing/2014/main" id="{6AEC8D50-344F-1618-A2E7-01B29D441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452" name="Text Box 20">
              <a:extLst>
                <a:ext uri="{FF2B5EF4-FFF2-40B4-BE49-F238E27FC236}">
                  <a16:creationId xmlns:a16="http://schemas.microsoft.com/office/drawing/2014/main" id="{B11BCC05-DC66-1E9A-AB26-867E15A6D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892"/>
              <a:ext cx="367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453" name="Text Box 21">
              <a:extLst>
                <a:ext uri="{FF2B5EF4-FFF2-40B4-BE49-F238E27FC236}">
                  <a16:creationId xmlns:a16="http://schemas.microsoft.com/office/drawing/2014/main" id="{2F1A32B2-BCA1-7CF8-0A14-DE5656E5E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891"/>
              <a:ext cx="368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454" name="Text Box 22">
              <a:extLst>
                <a:ext uri="{FF2B5EF4-FFF2-40B4-BE49-F238E27FC236}">
                  <a16:creationId xmlns:a16="http://schemas.microsoft.com/office/drawing/2014/main" id="{A7B002F9-B768-5E0B-213D-1391F06E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6"/>
              <a:ext cx="367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455" name="Text Box 23">
              <a:extLst>
                <a:ext uri="{FF2B5EF4-FFF2-40B4-BE49-F238E27FC236}">
                  <a16:creationId xmlns:a16="http://schemas.microsoft.com/office/drawing/2014/main" id="{B0D43FB2-5401-97BC-767F-6B5BE57FA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367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456" name="Text Box 24">
              <a:extLst>
                <a:ext uri="{FF2B5EF4-FFF2-40B4-BE49-F238E27FC236}">
                  <a16:creationId xmlns:a16="http://schemas.microsoft.com/office/drawing/2014/main" id="{15985593-C1DD-11B3-4ED8-2F9FE63F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892"/>
              <a:ext cx="30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457" name="Text Box 25">
              <a:extLst>
                <a:ext uri="{FF2B5EF4-FFF2-40B4-BE49-F238E27FC236}">
                  <a16:creationId xmlns:a16="http://schemas.microsoft.com/office/drawing/2014/main" id="{84763069-71E0-4E66-ADE3-2037E6851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302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458" name="Text Box 26">
              <a:extLst>
                <a:ext uri="{FF2B5EF4-FFF2-40B4-BE49-F238E27FC236}">
                  <a16:creationId xmlns:a16="http://schemas.microsoft.com/office/drawing/2014/main" id="{1B5EC154-7D8A-0B9C-F29D-5DD88C438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24"/>
              <a:ext cx="30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459" name="Text Box 27">
              <a:extLst>
                <a:ext uri="{FF2B5EF4-FFF2-40B4-BE49-F238E27FC236}">
                  <a16:creationId xmlns:a16="http://schemas.microsoft.com/office/drawing/2014/main" id="{69B4E1D8-C5AF-B803-C371-4C2BF990F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20"/>
              <a:ext cx="30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460" name="Text Box 28">
              <a:extLst>
                <a:ext uri="{FF2B5EF4-FFF2-40B4-BE49-F238E27FC236}">
                  <a16:creationId xmlns:a16="http://schemas.microsoft.com/office/drawing/2014/main" id="{273E1C8A-C51E-2FB9-BB5E-7958E6EFF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30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3077" name="Text Box 31">
            <a:extLst>
              <a:ext uri="{FF2B5EF4-FFF2-40B4-BE49-F238E27FC236}">
                <a16:creationId xmlns:a16="http://schemas.microsoft.com/office/drawing/2014/main" id="{8E4AC4E2-910C-C691-F863-C6CC140F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960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</a:t>
            </a:r>
            <a:r>
              <a:rPr lang="zh-CN" altLang="en-US" sz="2800">
                <a:latin typeface="Times New Roman" panose="02020603050405020304" pitchFamily="18" charset="0"/>
              </a:rPr>
              <a:t>因为图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中一条边只有两个端点，故矩阵</a:t>
            </a:r>
            <a:r>
              <a:rPr lang="en-US" altLang="zh-CN" sz="2800">
                <a:latin typeface="Times New Roman" panose="02020603050405020304" pitchFamily="18" charset="0"/>
              </a:rPr>
              <a:t>M(G)</a:t>
            </a:r>
            <a:r>
              <a:rPr lang="zh-CN" altLang="en-US" sz="2800">
                <a:latin typeface="Times New Roman" panose="02020603050405020304" pitchFamily="18" charset="0"/>
              </a:rPr>
              <a:t>中每一列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恰有两个</a:t>
            </a:r>
            <a:r>
              <a:rPr lang="en-US" altLang="zh-CN" sz="280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 M(G)</a:t>
            </a:r>
            <a:r>
              <a:rPr lang="zh-CN" altLang="en-US" sz="2800">
                <a:latin typeface="Times New Roman" panose="02020603050405020304" pitchFamily="18" charset="0"/>
              </a:rPr>
              <a:t>中每行中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的个数恰是该行所代表的点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的度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d</a:t>
            </a:r>
            <a:r>
              <a:rPr lang="en-US" altLang="zh-CN" sz="2800" baseline="-25000"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</a:rPr>
              <a:t>(v)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1445" name="灯片编号占位符 1">
            <a:extLst>
              <a:ext uri="{FF2B5EF4-FFF2-40B4-BE49-F238E27FC236}">
                <a16:creationId xmlns:a16="http://schemas.microsoft.com/office/drawing/2014/main" id="{A9C282D1-EA41-D850-B8DC-84806E945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90B44-03D1-3145-AD41-416FEA36B31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BCD4D17-0627-65D6-65AC-96EA30F09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95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sym typeface="Symbol" pitchFamily="2" charset="2"/>
              </a:rPr>
              <a:t>相邻矩阵(</a:t>
            </a:r>
            <a:r>
              <a:rPr lang="en-US" altLang="zh-CN" sz="4000" i="1">
                <a:latin typeface="Times New Roman" panose="02020603050405020304" pitchFamily="18" charset="0"/>
                <a:sym typeface="Symbol" pitchFamily="2" charset="2"/>
              </a:rPr>
              <a:t>adjacency matrix</a:t>
            </a:r>
            <a:r>
              <a:rPr lang="en-US" altLang="zh-CN" sz="4000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7705BD9-DCAF-20BF-A78C-E4B50C31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G＝(P，L)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</a:rPr>
              <a:t>有限图</a:t>
            </a:r>
            <a:r>
              <a:rPr lang="zh-CN" altLang="en-US" dirty="0">
                <a:latin typeface="Times New Roman" panose="02020603050405020304" pitchFamily="18" charset="0"/>
              </a:rPr>
              <a:t>，集合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的元数为</a:t>
            </a:r>
            <a:r>
              <a:rPr lang="en-US" altLang="zh-CN" dirty="0">
                <a:latin typeface="Times New Roman" panose="02020603050405020304" pitchFamily="18" charset="0"/>
              </a:rPr>
              <a:t>m，</a:t>
            </a:r>
            <a:r>
              <a:rPr lang="zh-CN" altLang="en-US" dirty="0">
                <a:latin typeface="Times New Roman" panose="02020603050405020304" pitchFamily="18" charset="0"/>
              </a:rPr>
              <a:t>不妨设</a:t>
            </a:r>
            <a:r>
              <a:rPr lang="en-US" altLang="zh-CN" dirty="0">
                <a:latin typeface="Times New Roman" panose="02020603050405020304" pitchFamily="18" charset="0"/>
              </a:rPr>
              <a:t>P(G)＝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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，…，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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A(G) ＝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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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宋体" panose="02010600030101010101" pitchFamily="2" charset="-122"/>
                <a:sym typeface="Symbol" pitchFamily="2" charset="2"/>
              </a:rPr>
              <a:t>相邻</a:t>
            </a:r>
            <a:r>
              <a:rPr lang="zh-CN" altLang="en-US" dirty="0">
                <a:latin typeface="Times New Roman" panose="02020603050405020304" pitchFamily="18" charset="0"/>
              </a:rPr>
              <a:t>矩阵，其中 </a:t>
            </a:r>
          </a:p>
          <a:p>
            <a:pPr eaLnBrk="1" hangingPunct="1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显然，</a:t>
            </a:r>
            <a:r>
              <a:rPr lang="en-US" altLang="zh-CN" dirty="0">
                <a:latin typeface="Times New Roman" panose="02020603050405020304" pitchFamily="18" charset="0"/>
              </a:rPr>
              <a:t>A(G)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宋体" panose="02010600030101010101" pitchFamily="2" charset="-122"/>
              </a:rPr>
              <a:t>×</a:t>
            </a:r>
            <a:r>
              <a:rPr lang="en-US" altLang="zh-CN" dirty="0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宋体" panose="02010600030101010101" pitchFamily="2" charset="-122"/>
              </a:rPr>
              <a:t>阶矩阵。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r" eaLnBrk="1" hangingPunct="1">
              <a:buFont typeface="Wingdings" pitchFamily="2" charset="2"/>
              <a:buNone/>
              <a:defRPr/>
            </a:pPr>
            <a:endParaRPr lang="zh-CN" altLang="en-US" sz="1600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EB256B-8148-95DA-FC19-87F3352F85F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200" y="2971800"/>
            <a:ext cx="4938018" cy="1371337"/>
          </a:xfrm>
          <a:prstGeom prst="rect">
            <a:avLst/>
          </a:prstGeom>
          <a:blipFill>
            <a:blip r:embed="rId2"/>
            <a:stretch>
              <a:fillRect l="-26410" t="-212963" b="-3046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3492" name="灯片编号占位符 2">
            <a:extLst>
              <a:ext uri="{FF2B5EF4-FFF2-40B4-BE49-F238E27FC236}">
                <a16:creationId xmlns:a16="http://schemas.microsoft.com/office/drawing/2014/main" id="{91A265E3-CC04-794A-FB73-C1DD9F29C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5ED6C-5A82-D74C-80C7-BA79FD227BC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C787EA0-9C38-FD75-7FE2-AFD03856C6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latin typeface="Times New Roman" pitchFamily="18" charset="0"/>
              </a:rPr>
              <a:t>§4.1  图</a:t>
            </a:r>
            <a:r>
              <a:rPr lang="zh-CN" altLang="en-US" sz="600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6000" i="1">
                <a:latin typeface="Times New Roman" pitchFamily="18" charset="0"/>
                <a:ea typeface="宋体" pitchFamily="2" charset="-122"/>
              </a:rPr>
              <a:t>Graphs</a:t>
            </a:r>
            <a:r>
              <a:rPr lang="en-US" altLang="zh-CN" sz="600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86C7B87E-E363-3889-B6FE-D2ECB51295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7" name="灯片编号占位符 1">
            <a:extLst>
              <a:ext uri="{FF2B5EF4-FFF2-40B4-BE49-F238E27FC236}">
                <a16:creationId xmlns:a16="http://schemas.microsoft.com/office/drawing/2014/main" id="{9661A141-F01B-EDBF-E514-930BD5D98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6E9784-FEA5-C446-83B0-34F81C13F5D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E300FA-B3A9-25DC-47CE-23CC2BC58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例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08499076-A831-8B78-5939-D8FE7FA13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990600"/>
          <a:ext cx="4554538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9000" imgH="1371600" progId="Equation.3">
                  <p:embed/>
                </p:oleObj>
              </mc:Choice>
              <mc:Fallback>
                <p:oleObj name="公式" r:id="rId2" imgW="21590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90600"/>
                        <a:ext cx="4554538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5" name="Group 20">
            <a:extLst>
              <a:ext uri="{FF2B5EF4-FFF2-40B4-BE49-F238E27FC236}">
                <a16:creationId xmlns:a16="http://schemas.microsoft.com/office/drawing/2014/main" id="{15846214-DD65-7BBF-38EE-5CD8D7063E1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85800"/>
            <a:ext cx="3460750" cy="3951288"/>
            <a:chOff x="96" y="1015"/>
            <a:chExt cx="2180" cy="2489"/>
          </a:xfrm>
        </p:grpSpPr>
        <p:sp>
          <p:nvSpPr>
            <p:cNvPr id="64518" name="Rectangle 5">
              <a:extLst>
                <a:ext uri="{FF2B5EF4-FFF2-40B4-BE49-F238E27FC236}">
                  <a16:creationId xmlns:a16="http://schemas.microsoft.com/office/drawing/2014/main" id="{5E0D7609-8A77-4FBC-085A-627D3140C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20"/>
              <a:ext cx="1632" cy="17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519" name="Line 6">
              <a:extLst>
                <a:ext uri="{FF2B5EF4-FFF2-40B4-BE49-F238E27FC236}">
                  <a16:creationId xmlns:a16="http://schemas.microsoft.com/office/drawing/2014/main" id="{A623A782-6C60-957E-8FF8-0E059BCCE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20"/>
              <a:ext cx="1632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0" name="Oval 7">
              <a:extLst>
                <a:ext uri="{FF2B5EF4-FFF2-40B4-BE49-F238E27FC236}">
                  <a16:creationId xmlns:a16="http://schemas.microsoft.com/office/drawing/2014/main" id="{EE05C452-4F55-F52C-6F75-08B37158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521" name="Oval 8">
              <a:extLst>
                <a:ext uri="{FF2B5EF4-FFF2-40B4-BE49-F238E27FC236}">
                  <a16:creationId xmlns:a16="http://schemas.microsoft.com/office/drawing/2014/main" id="{2F8F72D8-80FC-7ABB-2EEE-537FB7E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522" name="Oval 9">
              <a:extLst>
                <a:ext uri="{FF2B5EF4-FFF2-40B4-BE49-F238E27FC236}">
                  <a16:creationId xmlns:a16="http://schemas.microsoft.com/office/drawing/2014/main" id="{DB12D2D4-C07D-CB1E-0EAE-AEE58F82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523" name="Oval 10">
              <a:extLst>
                <a:ext uri="{FF2B5EF4-FFF2-40B4-BE49-F238E27FC236}">
                  <a16:creationId xmlns:a16="http://schemas.microsoft.com/office/drawing/2014/main" id="{B94D3732-52FF-8801-BC4C-6D86A03A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4524" name="Text Box 11">
              <a:extLst>
                <a:ext uri="{FF2B5EF4-FFF2-40B4-BE49-F238E27FC236}">
                  <a16:creationId xmlns:a16="http://schemas.microsoft.com/office/drawing/2014/main" id="{DCE4CF36-8EB5-DF68-B803-0C21215E3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1016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5" name="Text Box 12">
              <a:extLst>
                <a:ext uri="{FF2B5EF4-FFF2-40B4-BE49-F238E27FC236}">
                  <a16:creationId xmlns:a16="http://schemas.microsoft.com/office/drawing/2014/main" id="{538E0913-FC92-E3D7-96BB-33377FDB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101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26" name="Text Box 13">
              <a:extLst>
                <a:ext uri="{FF2B5EF4-FFF2-40B4-BE49-F238E27FC236}">
                  <a16:creationId xmlns:a16="http://schemas.microsoft.com/office/drawing/2014/main" id="{1EA06DC0-9471-BAC2-8081-05EFD841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0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527" name="Text Box 14">
              <a:extLst>
                <a:ext uri="{FF2B5EF4-FFF2-40B4-BE49-F238E27FC236}">
                  <a16:creationId xmlns:a16="http://schemas.microsoft.com/office/drawing/2014/main" id="{1D568F20-AE9B-DAF6-AE8B-6469147A8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0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60437" name="Text Box 21">
            <a:extLst>
              <a:ext uri="{FF2B5EF4-FFF2-40B4-BE49-F238E27FC236}">
                <a16:creationId xmlns:a16="http://schemas.microsoft.com/office/drawing/2014/main" id="{B4B6080B-DF57-F01E-4C2F-B50090F2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 A(G)</a:t>
            </a:r>
            <a:r>
              <a:rPr lang="zh-CN" altLang="en-US" sz="2800">
                <a:latin typeface="Times New Roman" panose="02020603050405020304" pitchFamily="18" charset="0"/>
              </a:rPr>
              <a:t>是对称矩阵。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</a:rPr>
              <a:t>第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行与第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列中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的个数相同，它们恰是第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行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列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所代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表的点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的度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</a:rPr>
              <a:t>(v)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4517" name="灯片编号占位符 1">
            <a:extLst>
              <a:ext uri="{FF2B5EF4-FFF2-40B4-BE49-F238E27FC236}">
                <a16:creationId xmlns:a16="http://schemas.microsoft.com/office/drawing/2014/main" id="{3128E49D-20FF-5561-9C4C-4845E63DF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E80E22-771E-F345-8C1B-32D8419A88D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CA1DEB36-F2DE-48EC-0E2A-6A44DABF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270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习题</a:t>
            </a:r>
            <a:r>
              <a:rPr lang="en-US" altLang="zh-CN" sz="4000" dirty="0">
                <a:latin typeface="Times New Roman" pitchFamily="18" charset="0"/>
              </a:rPr>
              <a:t>4.1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2C346248-81FE-D57C-2944-86823FEB7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是有限图，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分别是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的关联矩阵和相邻矩阵，证明：</a:t>
            </a:r>
            <a:r>
              <a:rPr lang="en-US" altLang="zh-CN">
                <a:latin typeface="Times New Roman" panose="02020603050405020304" pitchFamily="18" charset="0"/>
              </a:rPr>
              <a:t>MM’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的对角线上的元素是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中所有点的度。</a:t>
            </a:r>
          </a:p>
        </p:txBody>
      </p:sp>
      <p:sp>
        <p:nvSpPr>
          <p:cNvPr id="65539" name="灯片编号占位符 1">
            <a:extLst>
              <a:ext uri="{FF2B5EF4-FFF2-40B4-BE49-F238E27FC236}">
                <a16:creationId xmlns:a16="http://schemas.microsoft.com/office/drawing/2014/main" id="{33F3453B-EB63-8B2D-B798-29D1817B9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B4A1D-D057-E643-B36B-CFA3E0B91AE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2">
            <a:extLst>
              <a:ext uri="{FF2B5EF4-FFF2-40B4-BE49-F238E27FC236}">
                <a16:creationId xmlns:a16="http://schemas.microsoft.com/office/drawing/2014/main" id="{3FC88356-A410-6337-7E45-223AC64FD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153400" cy="5791200"/>
          </a:xfrm>
        </p:spPr>
        <p:txBody>
          <a:bodyPr/>
          <a:lstStyle/>
          <a:p>
            <a:r>
              <a:rPr lang="zh-CN" altLang="en-US"/>
              <a:t>证明：设</a:t>
            </a:r>
            <a:r>
              <a:rPr lang="en-US" altLang="zh-CN"/>
              <a:t>P(G)</a:t>
            </a:r>
            <a:r>
              <a:rPr lang="zh-CN" altLang="en-US"/>
              <a:t>的元数为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L(G)</a:t>
            </a:r>
            <a:r>
              <a:rPr lang="zh-CN" altLang="en-US"/>
              <a:t>的元数为</a:t>
            </a:r>
            <a:r>
              <a:rPr lang="en-US" altLang="zh-CN"/>
              <a:t>n</a:t>
            </a:r>
            <a:r>
              <a:rPr lang="zh-CN" altLang="en-US"/>
              <a:t>则可知</a:t>
            </a:r>
            <a:r>
              <a:rPr lang="en-US" altLang="zh-CN"/>
              <a:t>M</a:t>
            </a:r>
            <a:r>
              <a:rPr lang="zh-CN" altLang="en-US"/>
              <a:t>为</a:t>
            </a:r>
            <a:r>
              <a:rPr lang="en-US" altLang="zh-CN"/>
              <a:t>m×n</a:t>
            </a:r>
            <a:r>
              <a:rPr lang="zh-CN" altLang="en-US"/>
              <a:t>阶矩阵，</a:t>
            </a:r>
            <a:r>
              <a:rPr lang="en-US" altLang="zh-CN"/>
              <a:t>M’</a:t>
            </a:r>
            <a:r>
              <a:rPr lang="zh-CN" altLang="en-US"/>
              <a:t>为</a:t>
            </a:r>
            <a:r>
              <a:rPr lang="en-US" altLang="zh-CN"/>
              <a:t>n×m</a:t>
            </a:r>
            <a:r>
              <a:rPr lang="zh-CN" altLang="en-US"/>
              <a:t>阶矩阵。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1) </a:t>
            </a:r>
            <a:r>
              <a:rPr lang="zh-CN" altLang="en-US"/>
              <a:t>设</a:t>
            </a:r>
            <a:r>
              <a:rPr lang="en-US" altLang="zh-CN"/>
              <a:t>B=M•M’</a:t>
            </a:r>
            <a:r>
              <a:rPr lang="zh-CN" altLang="en-US"/>
              <a:t>为一</a:t>
            </a:r>
            <a:r>
              <a:rPr lang="en-US" altLang="zh-CN"/>
              <a:t>m×m</a:t>
            </a:r>
            <a:r>
              <a:rPr lang="zh-CN" altLang="en-US"/>
              <a:t>阶矩阵。而</a:t>
            </a:r>
            <a:r>
              <a:rPr lang="en-US" altLang="zh-CN"/>
              <a:t>M’</a:t>
            </a:r>
            <a:r>
              <a:rPr lang="zh-CN" altLang="en-US"/>
              <a:t>是</a:t>
            </a:r>
            <a:r>
              <a:rPr lang="en-US" altLang="zh-CN"/>
              <a:t>M</a:t>
            </a:r>
            <a:r>
              <a:rPr lang="zh-CN" altLang="en-US"/>
              <a:t>的转置矩阵，因此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en-US" altLang="zh-CN"/>
              <a:t>=a’</a:t>
            </a:r>
            <a:r>
              <a:rPr lang="en-US" altLang="zh-CN" baseline="-25000">
                <a:solidFill>
                  <a:srgbClr val="FFFF00"/>
                </a:solidFill>
              </a:rPr>
              <a:t>ji</a:t>
            </a:r>
            <a:r>
              <a:rPr lang="en-US" altLang="zh-CN"/>
              <a:t>,</a:t>
            </a:r>
            <a:r>
              <a:rPr lang="zh-CN" altLang="en-US"/>
              <a:t>则其对角线上的元素为：</a:t>
            </a:r>
            <a:r>
              <a:rPr lang="en-US" altLang="zh-CN"/>
              <a:t>d</a:t>
            </a:r>
            <a:r>
              <a:rPr lang="en-US" altLang="zh-CN" baseline="-25000"/>
              <a:t>ii</a:t>
            </a:r>
            <a:r>
              <a:rPr lang="en-US" altLang="zh-CN"/>
              <a:t>=a</a:t>
            </a:r>
            <a:r>
              <a:rPr lang="en-US" altLang="zh-CN" baseline="-25000"/>
              <a:t>i1</a:t>
            </a:r>
            <a:r>
              <a:rPr lang="en-US" altLang="zh-CN" baseline="30000"/>
              <a:t>2</a:t>
            </a:r>
            <a:r>
              <a:rPr lang="en-US" altLang="zh-CN"/>
              <a:t>+ a</a:t>
            </a:r>
            <a:r>
              <a:rPr lang="en-US" altLang="zh-CN" baseline="-25000"/>
              <a:t>i2</a:t>
            </a:r>
            <a:r>
              <a:rPr lang="en-US" altLang="zh-CN" baseline="30000"/>
              <a:t>2</a:t>
            </a:r>
            <a:r>
              <a:rPr lang="en-US" altLang="zh-CN"/>
              <a:t>+…+ a</a:t>
            </a:r>
            <a:r>
              <a:rPr lang="en-US" altLang="zh-CN" baseline="-25000"/>
              <a:t>in</a:t>
            </a:r>
            <a:r>
              <a:rPr lang="en-US" altLang="zh-CN" baseline="30000"/>
              <a:t>2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并且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，因此有</a:t>
            </a:r>
            <a:r>
              <a:rPr lang="en-US" altLang="zh-CN"/>
              <a:t>d</a:t>
            </a:r>
            <a:r>
              <a:rPr lang="en-US" altLang="zh-CN" baseline="-25000"/>
              <a:t>ii</a:t>
            </a:r>
            <a:r>
              <a:rPr lang="en-US" altLang="zh-CN"/>
              <a:t>=a</a:t>
            </a:r>
            <a:r>
              <a:rPr lang="en-US" altLang="zh-CN" baseline="-25000"/>
              <a:t>i1</a:t>
            </a:r>
            <a:r>
              <a:rPr lang="en-US" altLang="zh-CN"/>
              <a:t>+ a</a:t>
            </a:r>
            <a:r>
              <a:rPr lang="en-US" altLang="zh-CN" baseline="-25000"/>
              <a:t>i2</a:t>
            </a:r>
            <a:r>
              <a:rPr lang="en-US" altLang="zh-CN"/>
              <a:t>+…+ a</a:t>
            </a:r>
            <a:r>
              <a:rPr lang="en-US" altLang="zh-CN" baseline="-25000"/>
              <a:t>in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即</a:t>
            </a:r>
            <a:r>
              <a:rPr lang="en-US" altLang="zh-CN"/>
              <a:t>d</a:t>
            </a:r>
            <a:r>
              <a:rPr lang="en-US" altLang="zh-CN" baseline="-25000"/>
              <a:t>ii</a:t>
            </a:r>
            <a:r>
              <a:rPr lang="zh-CN" altLang="en-US"/>
              <a:t>等于</a:t>
            </a:r>
            <a:r>
              <a:rPr lang="en-US" altLang="zh-CN"/>
              <a:t>M</a:t>
            </a:r>
            <a:r>
              <a:rPr lang="zh-CN" altLang="en-US"/>
              <a:t>中第</a:t>
            </a:r>
            <a:r>
              <a:rPr lang="en-US" altLang="zh-CN"/>
              <a:t>i</a:t>
            </a:r>
            <a:r>
              <a:rPr lang="zh-CN" altLang="en-US"/>
              <a:t>行的</a:t>
            </a:r>
            <a:r>
              <a:rPr lang="en-US" altLang="zh-CN"/>
              <a:t>1</a:t>
            </a:r>
            <a:r>
              <a:rPr lang="zh-CN" altLang="en-US"/>
              <a:t>的个数，因此</a:t>
            </a:r>
            <a:r>
              <a:rPr lang="en-US" altLang="zh-CN"/>
              <a:t>d</a:t>
            </a:r>
            <a:r>
              <a:rPr lang="en-US" altLang="zh-CN" baseline="-25000"/>
              <a:t>ii</a:t>
            </a:r>
            <a:r>
              <a:rPr lang="zh-CN" altLang="en-US"/>
              <a:t>等于点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（</a:t>
            </a:r>
            <a:r>
              <a:rPr lang="en-US" altLang="zh-CN"/>
              <a:t>i=1,2,…,m</a:t>
            </a:r>
            <a:r>
              <a:rPr lang="zh-CN" altLang="en-US"/>
              <a:t>）的度。 </a:t>
            </a:r>
          </a:p>
        </p:txBody>
      </p:sp>
      <p:sp>
        <p:nvSpPr>
          <p:cNvPr id="66562" name="灯片编号占位符 1">
            <a:extLst>
              <a:ext uri="{FF2B5EF4-FFF2-40B4-BE49-F238E27FC236}">
                <a16:creationId xmlns:a16="http://schemas.microsoft.com/office/drawing/2014/main" id="{958FBBDF-62C1-4543-DB4D-DB174CCFA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43D7FD-3B6E-F642-865C-2C620596F0F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>
            <a:extLst>
              <a:ext uri="{FF2B5EF4-FFF2-40B4-BE49-F238E27FC236}">
                <a16:creationId xmlns:a16="http://schemas.microsoft.com/office/drawing/2014/main" id="{D1E5655C-39CF-243B-CC30-9568933B5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2)</a:t>
            </a:r>
            <a:r>
              <a:rPr lang="zh-CN" altLang="en-US"/>
              <a:t> 设</a:t>
            </a:r>
            <a:r>
              <a:rPr lang="en-US" altLang="zh-CN"/>
              <a:t>C=A</a:t>
            </a:r>
            <a:r>
              <a:rPr lang="en-US" altLang="zh-CN" baseline="30000"/>
              <a:t>2</a:t>
            </a:r>
            <a:r>
              <a:rPr lang="zh-CN" altLang="en-US"/>
              <a:t>，则</a:t>
            </a:r>
            <a:r>
              <a:rPr lang="en-US" altLang="zh-CN"/>
              <a:t>C</a:t>
            </a:r>
            <a:r>
              <a:rPr lang="zh-CN" altLang="en-US"/>
              <a:t>中对角线上元素为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C</a:t>
            </a:r>
            <a:r>
              <a:rPr lang="en-US" altLang="zh-CN" baseline="-25000"/>
              <a:t>ii</a:t>
            </a:r>
            <a:r>
              <a:rPr lang="en-US" altLang="zh-CN"/>
              <a:t>=b</a:t>
            </a:r>
            <a:r>
              <a:rPr lang="en-US" altLang="zh-CN" baseline="-25000"/>
              <a:t>i1</a:t>
            </a:r>
            <a:r>
              <a:rPr lang="en-US" altLang="zh-CN"/>
              <a:t>b</a:t>
            </a:r>
            <a:r>
              <a:rPr lang="en-US" altLang="zh-CN" baseline="-25000"/>
              <a:t>1i</a:t>
            </a:r>
            <a:r>
              <a:rPr lang="en-US" altLang="zh-CN"/>
              <a:t>+ b</a:t>
            </a:r>
            <a:r>
              <a:rPr lang="en-US" altLang="zh-CN" baseline="-25000"/>
              <a:t>i2</a:t>
            </a:r>
            <a:r>
              <a:rPr lang="en-US" altLang="zh-CN"/>
              <a:t>b</a:t>
            </a:r>
            <a:r>
              <a:rPr lang="en-US" altLang="zh-CN" baseline="-25000"/>
              <a:t>2i</a:t>
            </a:r>
            <a:r>
              <a:rPr lang="en-US" altLang="zh-CN"/>
              <a:t>+…+ b</a:t>
            </a:r>
            <a:r>
              <a:rPr lang="en-US" altLang="zh-CN" baseline="-25000"/>
              <a:t>im</a:t>
            </a:r>
            <a:r>
              <a:rPr lang="en-US" altLang="zh-CN"/>
              <a:t>b</a:t>
            </a:r>
            <a:r>
              <a:rPr lang="en-US" altLang="zh-CN" baseline="-25000"/>
              <a:t>mi</a:t>
            </a:r>
            <a:endParaRPr lang="zh-CN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由于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mxm</a:t>
            </a:r>
            <a:r>
              <a:rPr lang="zh-CN" altLang="en-US"/>
              <a:t>阶对称矩阵，有</a:t>
            </a:r>
            <a:r>
              <a:rPr lang="en-US" altLang="zh-CN"/>
              <a:t>b</a:t>
            </a:r>
            <a:r>
              <a:rPr lang="en-US" altLang="zh-CN" baseline="-25000"/>
              <a:t>ij=</a:t>
            </a:r>
            <a:r>
              <a:rPr lang="en-US" altLang="zh-CN"/>
              <a:t>b</a:t>
            </a:r>
            <a:r>
              <a:rPr lang="en-US" altLang="zh-CN" baseline="-25000"/>
              <a:t>ji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+…+b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0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并且</a:t>
            </a:r>
            <a:r>
              <a:rPr lang="en-US" altLang="zh-CN"/>
              <a:t>b</a:t>
            </a:r>
            <a:r>
              <a:rPr lang="en-US" altLang="zh-CN" baseline="-25000"/>
              <a:t>ij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，则</a:t>
            </a:r>
            <a:r>
              <a:rPr lang="en-US" altLang="zh-CN"/>
              <a:t>C</a:t>
            </a:r>
            <a:r>
              <a:rPr lang="en-US" altLang="zh-CN" baseline="-25000"/>
              <a:t>ii</a:t>
            </a:r>
            <a:r>
              <a:rPr lang="en-US" altLang="zh-CN"/>
              <a:t>=b</a:t>
            </a:r>
            <a:r>
              <a:rPr lang="en-US" altLang="zh-CN" baseline="-25000"/>
              <a:t>i1</a:t>
            </a:r>
            <a:r>
              <a:rPr lang="en-US" altLang="zh-CN"/>
              <a:t>+ b</a:t>
            </a:r>
            <a:r>
              <a:rPr lang="en-US" altLang="zh-CN" baseline="-25000"/>
              <a:t>i2</a:t>
            </a:r>
            <a:r>
              <a:rPr lang="en-US" altLang="zh-CN"/>
              <a:t>+…+b</a:t>
            </a:r>
            <a:r>
              <a:rPr lang="en-US" altLang="zh-CN" baseline="-25000"/>
              <a:t>im</a:t>
            </a:r>
            <a:endParaRPr lang="zh-CN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即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中第</a:t>
            </a:r>
            <a:r>
              <a:rPr lang="en-US" altLang="zh-CN"/>
              <a:t>i</a:t>
            </a:r>
            <a:r>
              <a:rPr lang="zh-CN" altLang="en-US"/>
              <a:t>行对应的</a:t>
            </a:r>
            <a:r>
              <a:rPr lang="en-US" altLang="zh-CN"/>
              <a:t>1</a:t>
            </a:r>
            <a:r>
              <a:rPr lang="zh-CN" altLang="en-US"/>
              <a:t>的个数，即第</a:t>
            </a:r>
            <a:r>
              <a:rPr lang="en-US" altLang="zh-CN"/>
              <a:t>i</a:t>
            </a:r>
            <a:r>
              <a:rPr lang="zh-CN" altLang="en-US"/>
              <a:t>行对应的点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（</a:t>
            </a:r>
            <a:r>
              <a:rPr lang="en-US" altLang="zh-CN"/>
              <a:t>i=1,2,…,m</a:t>
            </a:r>
            <a:r>
              <a:rPr lang="zh-CN" altLang="en-US"/>
              <a:t>）的度。</a:t>
            </a:r>
          </a:p>
        </p:txBody>
      </p:sp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CE565429-11B2-244D-8D04-9AA461D49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11E35-ACD2-A640-80D7-70FE4FB4C16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42F2AF6-C72F-B92C-17FE-6D5653ADE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4.1.1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握手定理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8610" name="Rectangle 5">
            <a:extLst>
              <a:ext uri="{FF2B5EF4-FFF2-40B4-BE49-F238E27FC236}">
                <a16:creationId xmlns:a16="http://schemas.microsoft.com/office/drawing/2014/main" id="{8BD40FF6-B768-2C43-EB1E-99E5D88A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8611" name="Group 8">
            <a:extLst>
              <a:ext uri="{FF2B5EF4-FFF2-40B4-BE49-F238E27FC236}">
                <a16:creationId xmlns:a16="http://schemas.microsoft.com/office/drawing/2014/main" id="{F5AA8831-0913-A1EA-BA48-77824DBC406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219200"/>
            <a:ext cx="8763000" cy="2370138"/>
            <a:chOff x="96" y="768"/>
            <a:chExt cx="5520" cy="1493"/>
          </a:xfrm>
        </p:grpSpPr>
        <p:graphicFrame>
          <p:nvGraphicFramePr>
            <p:cNvPr id="68613" name="Object 4">
              <a:extLst>
                <a:ext uri="{FF2B5EF4-FFF2-40B4-BE49-F238E27FC236}">
                  <a16:creationId xmlns:a16="http://schemas.microsoft.com/office/drawing/2014/main" id="{7CD125CB-D77C-629C-DC7E-20036E298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" y="1536"/>
            <a:ext cx="207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" imgH="444500" progId="Equation.3">
                    <p:embed/>
                  </p:oleObj>
                </mc:Choice>
                <mc:Fallback>
                  <p:oleObj name="Equation" r:id="rId2" imgW="15240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1536"/>
                          <a:ext cx="2075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Rectangle 6">
              <a:extLst>
                <a:ext uri="{FF2B5EF4-FFF2-40B4-BE49-F238E27FC236}">
                  <a16:creationId xmlns:a16="http://schemas.microsoft.com/office/drawing/2014/main" id="{29D40471-52B0-02A7-2B34-9CEE7987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768"/>
              <a:ext cx="5520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G＝(P, L)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是</a:t>
              </a:r>
              <a:r>
                <a:rPr lang="zh-CN" altLang="en-US" sz="3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有限图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，不妨设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L(G)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含有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个元素，于是</a:t>
              </a:r>
            </a:p>
          </p:txBody>
        </p:sp>
      </p:grpSp>
      <p:sp>
        <p:nvSpPr>
          <p:cNvPr id="68612" name="灯片编号占位符 1">
            <a:extLst>
              <a:ext uri="{FF2B5EF4-FFF2-40B4-BE49-F238E27FC236}">
                <a16:creationId xmlns:a16="http://schemas.microsoft.com/office/drawing/2014/main" id="{92A20AA1-10B3-B134-B871-5D0FC24B6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1C060-CB16-6844-A1E9-B76A1EF0142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>
            <a:extLst>
              <a:ext uri="{FF2B5EF4-FFF2-40B4-BE49-F238E27FC236}">
                <a16:creationId xmlns:a16="http://schemas.microsoft.com/office/drawing/2014/main" id="{0EBF1C22-1C5C-86AD-8F96-17F348AA7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763000" cy="1828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M(G)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关联矩阵</a:t>
            </a:r>
            <a:r>
              <a:rPr lang="zh-CN" altLang="en-US">
                <a:latin typeface="Times New Roman" panose="02020603050405020304" pitchFamily="18" charset="0"/>
              </a:rPr>
              <a:t>，因为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中某点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的度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(v)</a:t>
            </a:r>
            <a:r>
              <a:rPr lang="zh-CN" altLang="en-US">
                <a:latin typeface="Times New Roman" panose="02020603050405020304" pitchFamily="18" charset="0"/>
              </a:rPr>
              <a:t>恰是</a:t>
            </a:r>
            <a:r>
              <a:rPr lang="en-US" altLang="zh-CN">
                <a:latin typeface="Times New Roman" panose="02020603050405020304" pitchFamily="18" charset="0"/>
              </a:rPr>
              <a:t>M(G)</a:t>
            </a:r>
            <a:r>
              <a:rPr lang="zh-CN" altLang="en-US">
                <a:latin typeface="Times New Roman" panose="02020603050405020304" pitchFamily="18" charset="0"/>
              </a:rPr>
              <a:t>中的代表点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的那一行中1的个数，故 </a:t>
            </a:r>
          </a:p>
        </p:txBody>
      </p:sp>
      <p:sp>
        <p:nvSpPr>
          <p:cNvPr id="69634" name="Rectangle 4">
            <a:extLst>
              <a:ext uri="{FF2B5EF4-FFF2-40B4-BE49-F238E27FC236}">
                <a16:creationId xmlns:a16="http://schemas.microsoft.com/office/drawing/2014/main" id="{8707CD7F-D6D2-44C1-9BFB-E93EB081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0F80B62-3CED-4994-9FAC-4FB039063C8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05200"/>
            <a:ext cx="8610600" cy="2362200"/>
            <a:chOff x="144" y="2016"/>
            <a:chExt cx="5424" cy="1488"/>
          </a:xfrm>
        </p:grpSpPr>
        <p:graphicFrame>
          <p:nvGraphicFramePr>
            <p:cNvPr id="69638" name="Object 7">
              <a:extLst>
                <a:ext uri="{FF2B5EF4-FFF2-40B4-BE49-F238E27FC236}">
                  <a16:creationId xmlns:a16="http://schemas.microsoft.com/office/drawing/2014/main" id="{A5B2DFB1-6179-0503-DBA7-59C1DD025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5" y="2779"/>
            <a:ext cx="207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" imgH="444500" progId="Equation.3">
                    <p:embed/>
                  </p:oleObj>
                </mc:Choice>
                <mc:Fallback>
                  <p:oleObj name="Equation" r:id="rId2" imgW="15240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2779"/>
                          <a:ext cx="2075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9" name="Rectangle 8">
              <a:extLst>
                <a:ext uri="{FF2B5EF4-FFF2-40B4-BE49-F238E27FC236}">
                  <a16:creationId xmlns:a16="http://schemas.microsoft.com/office/drawing/2014/main" id="{A8788AE2-2C95-DA3A-C902-22AF88BC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16"/>
              <a:ext cx="5424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而</a:t>
              </a:r>
              <a:r>
                <a:rPr lang="en-US" altLang="zh-CN">
                  <a:latin typeface="Times New Roman" panose="02020603050405020304" pitchFamily="18" charset="0"/>
                </a:rPr>
                <a:t>M(G)</a:t>
              </a:r>
              <a:r>
                <a:rPr lang="zh-CN" altLang="en-US">
                  <a:latin typeface="Times New Roman" panose="02020603050405020304" pitchFamily="18" charset="0"/>
                </a:rPr>
                <a:t>中每列恰有两个1， </a:t>
              </a:r>
              <a:r>
                <a:rPr lang="en-US" altLang="zh-CN">
                  <a:latin typeface="Times New Roman" panose="02020603050405020304" pitchFamily="18" charset="0"/>
                </a:rPr>
                <a:t>M(G)</a:t>
              </a:r>
              <a:r>
                <a:rPr lang="zh-CN" altLang="en-US">
                  <a:latin typeface="Times New Roman" panose="02020603050405020304" pitchFamily="18" charset="0"/>
                </a:rPr>
                <a:t>共</a:t>
              </a:r>
              <a:r>
                <a:rPr lang="en-US" altLang="zh-CN">
                  <a:latin typeface="Times New Roman" panose="02020603050405020304" pitchFamily="18" charset="0"/>
                </a:rPr>
                <a:t>m</a:t>
              </a:r>
              <a:r>
                <a:rPr lang="zh-CN" altLang="en-US">
                  <a:latin typeface="Times New Roman" panose="02020603050405020304" pitchFamily="18" charset="0"/>
                </a:rPr>
                <a:t>列，故</a:t>
              </a:r>
              <a:r>
                <a:rPr lang="en-US" altLang="zh-CN">
                  <a:latin typeface="Times New Roman" panose="02020603050405020304" pitchFamily="18" charset="0"/>
                </a:rPr>
                <a:t>M(G)</a:t>
              </a:r>
              <a:r>
                <a:rPr lang="zh-CN" altLang="en-US">
                  <a:latin typeface="Times New Roman" panose="02020603050405020304" pitchFamily="18" charset="0"/>
                </a:rPr>
                <a:t>中1的个数为2</a:t>
              </a:r>
              <a:r>
                <a:rPr lang="en-US" altLang="zh-CN">
                  <a:latin typeface="Times New Roman" panose="02020603050405020304" pitchFamily="18" charset="0"/>
                </a:rPr>
                <a:t>m。</a:t>
              </a:r>
              <a:r>
                <a:rPr lang="zh-CN" altLang="en-US">
                  <a:latin typeface="Times New Roman" panose="02020603050405020304" pitchFamily="18" charset="0"/>
                </a:rPr>
                <a:t>所以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F57883D-E0D2-AA43-BB3B-3E5E7227C31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0" y="2173993"/>
            <a:ext cx="5601855" cy="1248099"/>
          </a:xfrm>
          <a:prstGeom prst="rect">
            <a:avLst/>
          </a:prstGeom>
          <a:blipFill>
            <a:blip r:embed="rId4"/>
            <a:stretch>
              <a:fillRect l="-22172" t="-142424" r="-1810" b="-19090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9637" name="灯片编号占位符 3">
            <a:extLst>
              <a:ext uri="{FF2B5EF4-FFF2-40B4-BE49-F238E27FC236}">
                <a16:creationId xmlns:a16="http://schemas.microsoft.com/office/drawing/2014/main" id="{36E37079-7A31-659A-67CA-7647EB907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E7000-FCE3-354B-8132-DD85AFF2690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7596132B-27EB-962E-B103-2BD9414E5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中各点的度都是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，且点数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与边数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间有如下关系：</a:t>
            </a:r>
            <a:r>
              <a:rPr lang="en-US" altLang="zh-CN">
                <a:latin typeface="Times New Roman" panose="02020603050405020304" pitchFamily="18" charset="0"/>
              </a:rPr>
              <a:t>2n-3=m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问：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和边数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各为多少？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>
                <a:latin typeface="Times New Roman" panose="02020603050405020304" pitchFamily="18" charset="0"/>
              </a:rPr>
              <a:t>由图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中各点的度都是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及</a:t>
            </a:r>
            <a:r>
              <a:rPr lang="zh-CN" altLang="en-US">
                <a:latin typeface="宋体" panose="02010600030101010101" pitchFamily="2" charset="-122"/>
              </a:rPr>
              <a:t>定理</a:t>
            </a:r>
            <a:r>
              <a:rPr lang="zh-CN" altLang="en-US">
                <a:latin typeface="Times New Roman" panose="02020603050405020304" pitchFamily="18" charset="0"/>
              </a:rPr>
              <a:t>4.1.1知，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3n=2m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再由已知</a:t>
            </a:r>
            <a:r>
              <a:rPr lang="en-US" altLang="zh-CN">
                <a:latin typeface="Times New Roman" panose="02020603050405020304" pitchFamily="18" charset="0"/>
              </a:rPr>
              <a:t>2n-3=m</a:t>
            </a:r>
            <a:r>
              <a:rPr lang="zh-CN" altLang="en-US">
                <a:latin typeface="Times New Roman" panose="02020603050405020304" pitchFamily="18" charset="0"/>
              </a:rPr>
              <a:t>，解得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n=6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m=9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0658" name="灯片编号占位符 1">
            <a:extLst>
              <a:ext uri="{FF2B5EF4-FFF2-40B4-BE49-F238E27FC236}">
                <a16:creationId xmlns:a16="http://schemas.microsoft.com/office/drawing/2014/main" id="{7FF26B30-3BB0-D273-6B6F-CDCC79726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BA46C-0648-A441-8462-DB4EE720D67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908A227-5B0B-B20F-B5DF-87BDADF74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39B9D5-9C5A-A04A-8004-489296F007A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4959B076-37CD-C7A8-DCEA-0FE71C6DD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dirty="0"/>
              <a:t>例：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CCEFC9C-F652-8E17-ACF5-7F33305BE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334000" cy="4572000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/>
              <a:t>是否存在带有下列度的有</a:t>
            </a:r>
            <a:r>
              <a:rPr lang="en-US" altLang="zh-CN" sz="3600"/>
              <a:t>5</a:t>
            </a:r>
            <a:r>
              <a:rPr lang="zh-CN" altLang="en-US" sz="3600"/>
              <a:t>个点的简单图？若有，画出这样的图。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altLang="zh-CN" sz="3600"/>
              <a:t>0, 1, 2, 2, 3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altLang="zh-CN" sz="3600"/>
              <a:t>3, 4, 3, 4, 3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altLang="zh-CN" sz="3600"/>
              <a:t>1, 2, 3, 4, 4</a:t>
            </a:r>
          </a:p>
        </p:txBody>
      </p:sp>
      <p:grpSp>
        <p:nvGrpSpPr>
          <p:cNvPr id="114708" name="Group 20">
            <a:extLst>
              <a:ext uri="{FF2B5EF4-FFF2-40B4-BE49-F238E27FC236}">
                <a16:creationId xmlns:a16="http://schemas.microsoft.com/office/drawing/2014/main" id="{031CCD86-E5CE-76AE-6539-0ABE81F307A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124200"/>
            <a:ext cx="2286000" cy="2133600"/>
            <a:chOff x="3552" y="1968"/>
            <a:chExt cx="1440" cy="1344"/>
          </a:xfrm>
        </p:grpSpPr>
        <p:sp>
          <p:nvSpPr>
            <p:cNvPr id="71685" name="Line 6">
              <a:extLst>
                <a:ext uri="{FF2B5EF4-FFF2-40B4-BE49-F238E27FC236}">
                  <a16:creationId xmlns:a16="http://schemas.microsoft.com/office/drawing/2014/main" id="{825057F0-C960-5E0F-9CC2-65FA4B09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016"/>
              <a:ext cx="672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6" name="Oval 7">
              <a:extLst>
                <a:ext uri="{FF2B5EF4-FFF2-40B4-BE49-F238E27FC236}">
                  <a16:creationId xmlns:a16="http://schemas.microsoft.com/office/drawing/2014/main" id="{2D3936C1-BF13-1C29-C57A-60C2A7CB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7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71687" name="Oval 8">
              <a:extLst>
                <a:ext uri="{FF2B5EF4-FFF2-40B4-BE49-F238E27FC236}">
                  <a16:creationId xmlns:a16="http://schemas.microsoft.com/office/drawing/2014/main" id="{9759E8E2-2B3B-A179-7393-28D57997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71688" name="Oval 9">
              <a:extLst>
                <a:ext uri="{FF2B5EF4-FFF2-40B4-BE49-F238E27FC236}">
                  <a16:creationId xmlns:a16="http://schemas.microsoft.com/office/drawing/2014/main" id="{1F685C2D-3CCD-EDBA-6D34-A9487EDD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71689" name="Oval 10">
              <a:extLst>
                <a:ext uri="{FF2B5EF4-FFF2-40B4-BE49-F238E27FC236}">
                  <a16:creationId xmlns:a16="http://schemas.microsoft.com/office/drawing/2014/main" id="{C0517393-EB31-00FA-FAB5-FC4D4AC6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71690" name="Line 15">
              <a:extLst>
                <a:ext uri="{FF2B5EF4-FFF2-40B4-BE49-F238E27FC236}">
                  <a16:creationId xmlns:a16="http://schemas.microsoft.com/office/drawing/2014/main" id="{32AE6D60-9AF8-1820-0B92-203BDB6D1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016"/>
              <a:ext cx="72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1" name="Line 16">
              <a:extLst>
                <a:ext uri="{FF2B5EF4-FFF2-40B4-BE49-F238E27FC236}">
                  <a16:creationId xmlns:a16="http://schemas.microsoft.com/office/drawing/2014/main" id="{4C900925-8ABB-6ED4-C796-0E133CEAC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44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2" name="Line 17">
              <a:extLst>
                <a:ext uri="{FF2B5EF4-FFF2-40B4-BE49-F238E27FC236}">
                  <a16:creationId xmlns:a16="http://schemas.microsoft.com/office/drawing/2014/main" id="{85066FA7-B638-53EF-C406-C97A2EEF3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448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3" name="Oval 19">
              <a:extLst>
                <a:ext uri="{FF2B5EF4-FFF2-40B4-BE49-F238E27FC236}">
                  <a16:creationId xmlns:a16="http://schemas.microsoft.com/office/drawing/2014/main" id="{4971E1FB-791E-69D4-2EEF-E3C800D46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5F09AA5-9E59-45AF-92DE-CD70E996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4.1.2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512874-BA6E-127C-3115-3C8124C95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5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任一有限图中，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奇数度</a:t>
            </a:r>
            <a:r>
              <a:rPr lang="zh-CN" altLang="en-US">
                <a:latin typeface="宋体" panose="02010600030101010101" pitchFamily="2" charset="-122"/>
              </a:rPr>
              <a:t>的点的个数为偶数</a:t>
            </a:r>
            <a:r>
              <a:rPr lang="en-US" altLang="zh-CN" sz="3600">
                <a:latin typeface="宋体" panose="02010600030101010101" pitchFamily="2" charset="-122"/>
              </a:rPr>
              <a:t>.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D46221A2-3CA7-22F1-31A8-31188118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C6A13E2B-5F74-3E90-32FA-FE7C5742F7E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828800"/>
            <a:ext cx="8686800" cy="4206875"/>
            <a:chOff x="144" y="1152"/>
            <a:chExt cx="5472" cy="2650"/>
          </a:xfrm>
        </p:grpSpPr>
        <p:grpSp>
          <p:nvGrpSpPr>
            <p:cNvPr id="73734" name="Group 12">
              <a:extLst>
                <a:ext uri="{FF2B5EF4-FFF2-40B4-BE49-F238E27FC236}">
                  <a16:creationId xmlns:a16="http://schemas.microsoft.com/office/drawing/2014/main" id="{2DCEAC4D-9674-87FE-3F9B-F821EE8E7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813"/>
              <a:ext cx="5472" cy="989"/>
              <a:chOff x="240" y="2592"/>
              <a:chExt cx="5472" cy="989"/>
            </a:xfrm>
          </p:grpSpPr>
          <p:sp>
            <p:nvSpPr>
              <p:cNvPr id="73738" name="Rectangle 11">
                <a:extLst>
                  <a:ext uri="{FF2B5EF4-FFF2-40B4-BE49-F238E27FC236}">
                    <a16:creationId xmlns:a16="http://schemas.microsoft.com/office/drawing/2014/main" id="{4F18C133-740C-26FF-692D-3ED21C8F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5472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>
                    <a:latin typeface="宋体" panose="02010600030101010101" pitchFamily="2" charset="-122"/>
                  </a:rPr>
                  <a:t>是偶数。因为       是偶数。所以       </a:t>
                </a:r>
                <a:br>
                  <a:rPr lang="zh-CN" altLang="en-US">
                    <a:latin typeface="宋体" panose="02010600030101010101" pitchFamily="2" charset="-122"/>
                  </a:rPr>
                </a:br>
                <a:br>
                  <a:rPr lang="zh-CN" altLang="en-US">
                    <a:latin typeface="宋体" panose="02010600030101010101" pitchFamily="2" charset="-122"/>
                  </a:rPr>
                </a:br>
                <a:r>
                  <a:rPr lang="zh-CN" altLang="en-US">
                    <a:latin typeface="宋体" panose="02010600030101010101" pitchFamily="2" charset="-122"/>
                  </a:rPr>
                  <a:t>是偶数，故</a:t>
                </a: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r>
                  <a:rPr lang="en-US" altLang="zh-CN" baseline="-30000">
                    <a:latin typeface="Times New Roman" panose="02020603050405020304" pitchFamily="18" charset="0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</a:rPr>
                  <a:t>的元数是偶数。</a:t>
                </a:r>
                <a:r>
                  <a:rPr lang="zh-CN" altLang="en-US">
                    <a:latin typeface="Times New Roman" panose="02020603050405020304" pitchFamily="18" charset="0"/>
                  </a:rPr>
                  <a:t>                                                                 </a:t>
                </a:r>
                <a:endPara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739" name="Object 6">
                <a:extLst>
                  <a:ext uri="{FF2B5EF4-FFF2-40B4-BE49-F238E27FC236}">
                    <a16:creationId xmlns:a16="http://schemas.microsoft.com/office/drawing/2014/main" id="{FDF7FE13-AD11-67E7-EB46-F5883EE43B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59" y="2592"/>
              <a:ext cx="877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63600" imgH="457200" progId="Equation.3">
                      <p:embed/>
                    </p:oleObj>
                  </mc:Choice>
                  <mc:Fallback>
                    <p:oleObj name="Equation" r:id="rId2" imgW="863600" imgH="457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9" y="2592"/>
                            <a:ext cx="877" cy="5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0" name="Object 7">
                <a:extLst>
                  <a:ext uri="{FF2B5EF4-FFF2-40B4-BE49-F238E27FC236}">
                    <a16:creationId xmlns:a16="http://schemas.microsoft.com/office/drawing/2014/main" id="{261D38FE-778C-2DBC-452E-325E95E99E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598"/>
              <a:ext cx="859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25500" imgH="457200" progId="Equation.3">
                      <p:embed/>
                    </p:oleObj>
                  </mc:Choice>
                  <mc:Fallback>
                    <p:oleObj name="Equation" r:id="rId4" imgW="825500" imgH="457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8"/>
                            <a:ext cx="859" cy="5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35" name="Group 13">
              <a:extLst>
                <a:ext uri="{FF2B5EF4-FFF2-40B4-BE49-F238E27FC236}">
                  <a16:creationId xmlns:a16="http://schemas.microsoft.com/office/drawing/2014/main" id="{C5C47677-D9C0-AB2E-13E7-BFFA213C1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52"/>
              <a:ext cx="5472" cy="1644"/>
              <a:chOff x="144" y="1152"/>
              <a:chExt cx="5472" cy="1644"/>
            </a:xfrm>
          </p:grpSpPr>
          <p:graphicFrame>
            <p:nvGraphicFramePr>
              <p:cNvPr id="73736" name="Object 5">
                <a:extLst>
                  <a:ext uri="{FF2B5EF4-FFF2-40B4-BE49-F238E27FC236}">
                    <a16:creationId xmlns:a16="http://schemas.microsoft.com/office/drawing/2014/main" id="{E7ECBF36-BA95-73E8-9644-141A35BBCB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045"/>
              <a:ext cx="2679" cy="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06600" imgH="457200" progId="Equation.3">
                      <p:embed/>
                    </p:oleObj>
                  </mc:Choice>
                  <mc:Fallback>
                    <p:oleObj name="Equation" r:id="rId6" imgW="2006600" imgH="4572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045"/>
                            <a:ext cx="2679" cy="7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37" name="Rectangle 9">
                <a:extLst>
                  <a:ext uri="{FF2B5EF4-FFF2-40B4-BE49-F238E27FC236}">
                    <a16:creationId xmlns:a16="http://schemas.microsoft.com/office/drawing/2014/main" id="{FE264559-4684-5ED4-76EB-A8FF6191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152"/>
                <a:ext cx="5472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证明：</a:t>
                </a:r>
                <a:r>
                  <a:rPr lang="zh-CN" altLang="en-US">
                    <a:latin typeface="Times New Roman" panose="02020603050405020304" pitchFamily="18" charset="0"/>
                  </a:rPr>
                  <a:t>设</a:t>
                </a: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r>
                  <a:rPr lang="en-US" altLang="zh-CN" baseline="-30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，S</a:t>
                </a:r>
                <a:r>
                  <a:rPr lang="en-US" altLang="zh-CN" baseline="-30000">
                    <a:latin typeface="Times New Roman" panose="02020603050405020304" pitchFamily="18" charset="0"/>
                  </a:rPr>
                  <a:t>2</a:t>
                </a:r>
                <a:r>
                  <a:rPr lang="zh-CN" altLang="en-US">
                    <a:latin typeface="Times New Roman" panose="02020603050405020304" pitchFamily="18" charset="0"/>
                  </a:rPr>
                  <a:t>分别是图</a:t>
                </a:r>
                <a:r>
                  <a:rPr lang="en-US" altLang="zh-CN">
                    <a:latin typeface="Times New Roman" panose="02020603050405020304" pitchFamily="18" charset="0"/>
                  </a:rPr>
                  <a:t>G</a:t>
                </a:r>
                <a:r>
                  <a:rPr lang="zh-CN" altLang="en-US">
                    <a:latin typeface="Times New Roman" panose="02020603050405020304" pitchFamily="18" charset="0"/>
                  </a:rPr>
                  <a:t>中具有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奇数度</a:t>
                </a:r>
                <a:r>
                  <a:rPr lang="zh-CN" altLang="en-US">
                    <a:latin typeface="Times New Roman" panose="02020603050405020304" pitchFamily="18" charset="0"/>
                  </a:rPr>
                  <a:t>的点和具有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偶数度</a:t>
                </a:r>
                <a:r>
                  <a:rPr lang="zh-CN" altLang="en-US">
                    <a:latin typeface="Times New Roman" panose="02020603050405020304" pitchFamily="18" charset="0"/>
                  </a:rPr>
                  <a:t>的点的集合，由定理4.1.1知</a:t>
                </a:r>
              </a:p>
            </p:txBody>
          </p:sp>
        </p:grpSp>
      </p:grpSp>
      <p:sp>
        <p:nvSpPr>
          <p:cNvPr id="73733" name="灯片编号占位符 2">
            <a:extLst>
              <a:ext uri="{FF2B5EF4-FFF2-40B4-BE49-F238E27FC236}">
                <a16:creationId xmlns:a16="http://schemas.microsoft.com/office/drawing/2014/main" id="{7D3EBA5F-A271-EEC7-9B28-51F181F50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53B83-E9CB-8A43-9BBB-650B97B4659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713B2AF-530D-4870-D331-E0AC1F67E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6413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路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1348B86-90C2-F75B-C0D9-5FA45B145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</a:pPr>
            <a:r>
              <a:rPr lang="zh-CN" altLang="en-US">
                <a:solidFill>
                  <a:srgbClr val="FFCC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4.1.4</a:t>
            </a:r>
            <a:r>
              <a:rPr lang="zh-CN" altLang="en-US">
                <a:latin typeface="Times New Roman" panose="02020603050405020304" pitchFamily="18" charset="0"/>
              </a:rPr>
              <a:t> 设</a:t>
            </a:r>
            <a:r>
              <a:rPr lang="en-US" altLang="zh-CN">
                <a:latin typeface="Times New Roman" panose="02020603050405020304" pitchFamily="18" charset="0"/>
              </a:rPr>
              <a:t>G＝(P，L)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v，v’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中两点。由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中点组成的序列(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n+1</a:t>
            </a:r>
            <a:r>
              <a:rPr lang="zh-CN" altLang="en-US">
                <a:latin typeface="Times New Roman" panose="02020603050405020304" pitchFamily="18" charset="0"/>
              </a:rPr>
              <a:t>个允许重复的点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(1)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=v，v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=v’；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	(2) v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宋体" panose="02010600030101010101" pitchFamily="2" charset="-122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i+1</a:t>
            </a:r>
            <a:r>
              <a:rPr lang="zh-CN" altLang="en-US">
                <a:latin typeface="宋体" panose="02010600030101010101" pitchFamily="2" charset="-122"/>
              </a:rPr>
              <a:t>相邻，</a:t>
            </a:r>
            <a:r>
              <a:rPr lang="zh-CN" altLang="en-US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宋体" panose="02010600030101010101" pitchFamily="2" charset="-122"/>
              </a:rPr>
              <a:t>＜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Note: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1. v，v’</a:t>
            </a:r>
            <a:r>
              <a:rPr lang="zh-CN" altLang="en-US">
                <a:latin typeface="Times New Roman" panose="02020603050405020304" pitchFamily="18" charset="0"/>
              </a:rPr>
              <a:t>是图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中未必不同的两点。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2. 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 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中也允许有重复。                           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74755" name="灯片编号占位符 1">
            <a:extLst>
              <a:ext uri="{FF2B5EF4-FFF2-40B4-BE49-F238E27FC236}">
                <a16:creationId xmlns:a16="http://schemas.microsoft.com/office/drawing/2014/main" id="{6F9E839D-B307-1630-3553-9803EAB08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7E6B21-7E00-164D-904C-494D484C730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6">
            <a:extLst>
              <a:ext uri="{FF2B5EF4-FFF2-40B4-BE49-F238E27FC236}">
                <a16:creationId xmlns:a16="http://schemas.microsoft.com/office/drawing/2014/main" id="{F5A674FA-76A2-F5AA-954E-9AD27724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2286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Leonhard Euler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(</a:t>
            </a:r>
            <a:r>
              <a:rPr lang="zh-CN" altLang="en-US" sz="2000" b="0">
                <a:latin typeface="Times New Roman" panose="02020603050405020304" pitchFamily="18" charset="0"/>
              </a:rPr>
              <a:t>公元1707-1783年)</a:t>
            </a:r>
          </a:p>
        </p:txBody>
      </p:sp>
      <p:sp>
        <p:nvSpPr>
          <p:cNvPr id="27651" name="Text Box 7">
            <a:extLst>
              <a:ext uri="{FF2B5EF4-FFF2-40B4-BE49-F238E27FC236}">
                <a16:creationId xmlns:a16="http://schemas.microsoft.com/office/drawing/2014/main" id="{E08CADE0-8DA0-9C06-26FE-0AFD7E3D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381000"/>
            <a:ext cx="650557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1707年出生在瑞士的巴塞尔城，13岁就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进巴塞尔大学读书，得到当时最有名的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数学家约翰.伯努利的精心指导。</a:t>
            </a:r>
            <a:r>
              <a:rPr lang="en-US" altLang="zh-CN" sz="2800">
                <a:latin typeface="Times New Roman" panose="02020603050405020304" pitchFamily="18" charset="0"/>
              </a:rPr>
              <a:t>15</a:t>
            </a:r>
            <a:r>
              <a:rPr lang="zh-CN" altLang="en-US" sz="2800">
                <a:latin typeface="Times New Roman" panose="02020603050405020304" pitchFamily="18" charset="0"/>
              </a:rPr>
              <a:t>岁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大学毕业，</a:t>
            </a:r>
            <a:r>
              <a:rPr lang="en-US" altLang="zh-CN" sz="2800">
                <a:latin typeface="Times New Roman" panose="02020603050405020304" pitchFamily="18" charset="0"/>
              </a:rPr>
              <a:t>16</a:t>
            </a:r>
            <a:r>
              <a:rPr lang="zh-CN" altLang="en-US" sz="2800">
                <a:latin typeface="Times New Roman" panose="02020603050405020304" pitchFamily="18" charset="0"/>
              </a:rPr>
              <a:t>岁获得硕士学位。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从19岁开始发表论文，直到76岁。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1733年，年仅26岁的欧拉担任了彼得堡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科学院数学教授。1741年到柏林担任科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学院物理数学所所长，直到1766年，重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回彼得堡，没有多久，完全失明．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十八世纪数学家的中心人物，占统治地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位的理论物理学家。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1736年发表了图论的第一篇文章使之成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为图论与拓扑学的创始人。</a:t>
            </a:r>
          </a:p>
        </p:txBody>
      </p:sp>
      <p:pic>
        <p:nvPicPr>
          <p:cNvPr id="23555" name="Picture 8">
            <a:extLst>
              <a:ext uri="{FF2B5EF4-FFF2-40B4-BE49-F238E27FC236}">
                <a16:creationId xmlns:a16="http://schemas.microsoft.com/office/drawing/2014/main" id="{7B8657D7-9490-0F78-0A7D-6B6CAE54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070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9">
            <a:extLst>
              <a:ext uri="{FF2B5EF4-FFF2-40B4-BE49-F238E27FC236}">
                <a16:creationId xmlns:a16="http://schemas.microsoft.com/office/drawing/2014/main" id="{9843423C-3C5F-2CCD-A300-6376A191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20780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>
            <a:extLst>
              <a:ext uri="{FF2B5EF4-FFF2-40B4-BE49-F238E27FC236}">
                <a16:creationId xmlns:a16="http://schemas.microsoft.com/office/drawing/2014/main" id="{4C42F189-0F1B-54ED-30D3-2C799867D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8CB109-F0B8-3540-A1E1-19993714028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F5D1EB-7EA2-A45D-7F2C-3F65F4FDB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4.1.5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60B49B6-49FD-461D-B963-42C12FF32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G＝(P，L)</a:t>
            </a:r>
            <a:r>
              <a:rPr lang="zh-CN" altLang="en-US">
                <a:latin typeface="Times New Roman" panose="02020603050405020304" pitchFamily="18" charset="0"/>
              </a:rPr>
              <a:t>是图，(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的路，称此路为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简单路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1）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互不相同；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2）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互不相同。</a:t>
            </a:r>
            <a:br>
              <a:rPr lang="zh-CN" altLang="en-US">
                <a:latin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</a:pPr>
            <a:r>
              <a:rPr lang="zh-CN" altLang="en-US">
                <a:latin typeface="宋体" panose="02010600030101010101" pitchFamily="2" charset="-122"/>
              </a:rPr>
              <a:t>显然，一条简单路（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），</a:t>
            </a:r>
            <a:r>
              <a:rPr lang="zh-CN" altLang="en-US">
                <a:latin typeface="宋体" panose="02010600030101010101" pitchFamily="2" charset="-122"/>
              </a:rPr>
              <a:t>除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可以相同外，其它任意两点都不相同。</a:t>
            </a:r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algn="r" eaLnBrk="1" hangingPunct="1">
              <a:lnSpc>
                <a:spcPct val="110000"/>
              </a:lnSpc>
              <a:buFont typeface="Wingdings" pitchFamily="2" charset="2"/>
              <a:buNone/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sz="16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灯片编号占位符 1">
            <a:extLst>
              <a:ext uri="{FF2B5EF4-FFF2-40B4-BE49-F238E27FC236}">
                <a16:creationId xmlns:a16="http://schemas.microsoft.com/office/drawing/2014/main" id="{A96B6EC9-178C-D4EA-EF22-D15F2F25F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E6664E-F75B-0948-A6F5-4698318761A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76305B6-D705-80F1-B671-092A93E36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4.1.6 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8D5B6B78-804D-5992-5D69-E0566093E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669925" algn="l"/>
              </a:tabLst>
            </a:pPr>
            <a:r>
              <a:rPr lang="zh-CN" altLang="en-US" sz="3300">
                <a:latin typeface="宋体" panose="02010600030101010101" pitchFamily="2" charset="-122"/>
              </a:rPr>
              <a:t>设</a:t>
            </a:r>
            <a:r>
              <a:rPr lang="en-US" altLang="zh-CN" sz="3300">
                <a:latin typeface="Times New Roman" panose="02020603050405020304" pitchFamily="18" charset="0"/>
              </a:rPr>
              <a:t>G＝(P，L)</a:t>
            </a:r>
            <a:r>
              <a:rPr lang="zh-CN" altLang="en-US" sz="3300">
                <a:latin typeface="宋体" panose="02010600030101010101" pitchFamily="2" charset="-122"/>
              </a:rPr>
              <a:t>是图。</a:t>
            </a:r>
            <a:r>
              <a:rPr lang="en-US" altLang="zh-CN" sz="3300">
                <a:latin typeface="Times New Roman" panose="02020603050405020304" pitchFamily="18" charset="0"/>
              </a:rPr>
              <a:t>G</a:t>
            </a:r>
            <a:r>
              <a:rPr lang="zh-CN" altLang="en-US" sz="3300">
                <a:latin typeface="宋体" panose="02010600030101010101" pitchFamily="2" charset="-122"/>
              </a:rPr>
              <a:t>中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从点</a:t>
            </a:r>
            <a:r>
              <a:rPr lang="en-US" altLang="zh-CN" sz="33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到自身</a:t>
            </a:r>
            <a:r>
              <a:rPr lang="zh-CN" altLang="en-US" sz="3300">
                <a:latin typeface="宋体" panose="02010600030101010101" pitchFamily="2" charset="-122"/>
              </a:rPr>
              <a:t>的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tabLst>
                <a:tab pos="669925" algn="l"/>
              </a:tabLst>
            </a:pPr>
            <a:r>
              <a:rPr lang="zh-CN" altLang="en-US" sz="3300">
                <a:latin typeface="宋体" panose="02010600030101010101" pitchFamily="2" charset="-122"/>
              </a:rPr>
              <a:t>  其</a:t>
            </a:r>
            <a:r>
              <a:rPr lang="zh-CN" altLang="en-US" sz="3300">
                <a:solidFill>
                  <a:schemeClr val="tx2"/>
                </a:solidFill>
                <a:latin typeface="Times New Roman" panose="02020603050405020304" pitchFamily="18" charset="0"/>
              </a:rPr>
              <a:t>长度不小于3</a:t>
            </a:r>
            <a:r>
              <a:rPr lang="zh-CN" altLang="en-US" sz="3300">
                <a:latin typeface="宋体" panose="02010600030101010101" pitchFamily="2" charset="-122"/>
              </a:rPr>
              <a:t>的</a:t>
            </a:r>
            <a:r>
              <a:rPr lang="zh-CN" altLang="en-US" sz="3300">
                <a:solidFill>
                  <a:schemeClr val="tx2"/>
                </a:solidFill>
                <a:latin typeface="Times New Roman" panose="02020603050405020304" pitchFamily="18" charset="0"/>
              </a:rPr>
              <a:t>简单路</a:t>
            </a:r>
            <a:r>
              <a:rPr lang="zh-CN" altLang="en-US" sz="3300">
                <a:latin typeface="宋体" panose="02010600030101010101" pitchFamily="2" charset="-122"/>
              </a:rPr>
              <a:t>，称为</a:t>
            </a: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回路</a:t>
            </a:r>
            <a:r>
              <a:rPr lang="zh-CN" altLang="en-US" sz="3300">
                <a:latin typeface="宋体" panose="02010600030101010101" pitchFamily="2" charset="-122"/>
              </a:rPr>
              <a:t>。</a:t>
            </a:r>
            <a:endParaRPr lang="en-US" altLang="zh-CN" sz="33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tabLst>
                <a:tab pos="669925" algn="l"/>
              </a:tabLst>
            </a:pPr>
            <a:r>
              <a:rPr lang="zh-CN" altLang="en-US" sz="3300">
                <a:latin typeface="宋体" panose="02010600030101010101" pitchFamily="2" charset="-122"/>
              </a:rPr>
              <a:t>例：</a:t>
            </a:r>
            <a:r>
              <a:rPr lang="zh-CN" altLang="en-US" sz="3300">
                <a:latin typeface="Times New Roman" panose="02020603050405020304" pitchFamily="18" charset="0"/>
              </a:rPr>
              <a:t>              </a:t>
            </a:r>
            <a:endParaRPr lang="zh-CN" altLang="en-US" sz="33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A073488E-8026-C7C2-2745-45A63088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037280B-5B0C-9602-B7F8-223C7800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3EA9099-DE7A-3748-9B1C-2FC56F3C3FF6}"/>
              </a:ext>
            </a:extLst>
          </p:cNvPr>
          <p:cNvCxnSpPr>
            <a:cxnSpLocks/>
            <a:stCxn id="7" idx="6"/>
          </p:cNvCxnSpPr>
          <p:nvPr/>
        </p:nvCxnSpPr>
        <p:spPr bwMode="auto">
          <a:xfrm>
            <a:off x="1768475" y="3352800"/>
            <a:ext cx="974725" cy="0"/>
          </a:xfrm>
          <a:prstGeom prst="line">
            <a:avLst/>
          </a:prstGeom>
          <a:ln w="317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583827-A4FB-5CC4-1765-67D63CC7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62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A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4B479B-0559-50EA-26B0-B588732C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19438"/>
            <a:ext cx="625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B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A3CB05-B809-8B21-9E2C-78927C12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3119438"/>
            <a:ext cx="1684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(A,B,A)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1CF7AF-CA75-A211-EF6A-10ADDCAD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❌</a:t>
            </a:r>
            <a:r>
              <a:rPr lang="zh-CN" altLang="en-US" b="0">
                <a:latin typeface="Times New Roman" panose="02020603050405020304" pitchFamily="18" charset="0"/>
              </a:rPr>
              <a:t> 长度小于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943F7-404D-DFE7-4754-846470A9D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37025"/>
            <a:ext cx="2446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(A,B,A,B,A)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925A53-B507-F641-4A8B-1E9D6411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4195763"/>
            <a:ext cx="273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❌</a:t>
            </a:r>
            <a:r>
              <a:rPr lang="zh-CN" altLang="en-US" b="0">
                <a:latin typeface="Times New Roman" panose="02020603050405020304" pitchFamily="18" charset="0"/>
              </a:rPr>
              <a:t> 不是简单路</a:t>
            </a:r>
          </a:p>
        </p:txBody>
      </p:sp>
      <p:sp>
        <p:nvSpPr>
          <p:cNvPr id="78860" name="灯片编号占位符 1">
            <a:extLst>
              <a:ext uri="{FF2B5EF4-FFF2-40B4-BE49-F238E27FC236}">
                <a16:creationId xmlns:a16="http://schemas.microsoft.com/office/drawing/2014/main" id="{80C13A2D-7F65-848E-7E9F-3EAB6E20B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B2FA9-E92C-5C47-BAA1-1F611EFB8FC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3" grpId="0"/>
      <p:bldP spid="14" grpId="0"/>
      <p:bldP spid="15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7A9BF66-B133-C2E6-3A70-38A6AA87A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例</a:t>
            </a:r>
            <a:r>
              <a:rPr lang="zh-CN" altLang="en-US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E4F3450-98DD-1725-8264-246C5983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533400"/>
            <a:ext cx="4953000" cy="5867400"/>
          </a:xfrm>
        </p:spPr>
        <p:txBody>
          <a:bodyPr/>
          <a:lstStyle/>
          <a:p>
            <a:pPr marL="0" indent="0" eaLnBrk="1" hangingPunct="1"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a,b,c,d)</a:t>
            </a:r>
            <a:r>
              <a:rPr lang="zh-CN" altLang="en-US">
                <a:latin typeface="Times New Roman" panose="02020603050405020304" pitchFamily="18" charset="0"/>
              </a:rPr>
              <a:t>是一条长度为3的路(简单路)</a:t>
            </a:r>
          </a:p>
          <a:p>
            <a:pPr marL="0" indent="0" eaLnBrk="1" hangingPunct="1"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a,b,c,a,d,c,b)</a:t>
            </a:r>
            <a:r>
              <a:rPr lang="zh-CN" altLang="en-US">
                <a:latin typeface="Times New Roman" panose="02020603050405020304" pitchFamily="18" charset="0"/>
              </a:rPr>
              <a:t>是一条长度为6的路(不是简单路)</a:t>
            </a:r>
          </a:p>
          <a:p>
            <a:pPr marL="0" indent="0" eaLnBrk="1" hangingPunct="1"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a,b,c,a)、 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a,c,d,a) 、 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a,b,c,d,a)</a:t>
            </a:r>
            <a:r>
              <a:rPr lang="zh-CN" altLang="en-US">
                <a:latin typeface="Times New Roman" panose="02020603050405020304" pitchFamily="18" charset="0"/>
              </a:rPr>
              <a:t>都是回路。</a:t>
            </a:r>
          </a:p>
          <a:p>
            <a:pPr marL="0" indent="0" eaLnBrk="1" hangingPunct="1"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(a, b, a)</a:t>
            </a:r>
            <a:r>
              <a:rPr lang="zh-CN" altLang="en-US">
                <a:latin typeface="Times New Roman" panose="02020603050405020304" pitchFamily="18" charset="0"/>
              </a:rPr>
              <a:t>不是回路，长度为</a:t>
            </a:r>
            <a:r>
              <a:rPr lang="en-US" altLang="zh-CN">
                <a:latin typeface="Times New Roman" panose="02020603050405020304" pitchFamily="18" charset="0"/>
              </a:rPr>
              <a:t>2&lt;3</a:t>
            </a:r>
          </a:p>
          <a:p>
            <a:pPr marL="0" indent="0" eaLnBrk="1" hangingPunct="1"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(a, b, c, a, d, c, a)</a:t>
            </a:r>
            <a:r>
              <a:rPr lang="zh-CN" altLang="en-US">
                <a:latin typeface="Times New Roman" panose="02020603050405020304" pitchFamily="18" charset="0"/>
              </a:rPr>
              <a:t>不是回路，不是简单路</a:t>
            </a:r>
          </a:p>
          <a:p>
            <a:pPr marL="0" indent="0" eaLnBrk="1" hangingPunct="1">
              <a:tabLst>
                <a:tab pos="669925" algn="l"/>
              </a:tabLst>
            </a:pP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80899" name="Group 16">
            <a:extLst>
              <a:ext uri="{FF2B5EF4-FFF2-40B4-BE49-F238E27FC236}">
                <a16:creationId xmlns:a16="http://schemas.microsoft.com/office/drawing/2014/main" id="{CF0B763D-1BB5-A81A-498F-0581F9D5356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0"/>
            <a:ext cx="3282950" cy="3951288"/>
            <a:chOff x="96" y="960"/>
            <a:chExt cx="2068" cy="2489"/>
          </a:xfrm>
        </p:grpSpPr>
        <p:sp>
          <p:nvSpPr>
            <p:cNvPr id="80901" name="Rectangle 6">
              <a:extLst>
                <a:ext uri="{FF2B5EF4-FFF2-40B4-BE49-F238E27FC236}">
                  <a16:creationId xmlns:a16="http://schemas.microsoft.com/office/drawing/2014/main" id="{ADCF595F-34A4-BCC9-4794-AF83297F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65"/>
              <a:ext cx="1632" cy="17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2" name="Line 7">
              <a:extLst>
                <a:ext uri="{FF2B5EF4-FFF2-40B4-BE49-F238E27FC236}">
                  <a16:creationId xmlns:a16="http://schemas.microsoft.com/office/drawing/2014/main" id="{47E79BB2-2123-633E-E897-4DEB9A357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65"/>
              <a:ext cx="1632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3" name="Oval 8">
              <a:extLst>
                <a:ext uri="{FF2B5EF4-FFF2-40B4-BE49-F238E27FC236}">
                  <a16:creationId xmlns:a16="http://schemas.microsoft.com/office/drawing/2014/main" id="{35C31B97-ABC6-2576-98C0-5AF00A02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1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4" name="Oval 9">
              <a:extLst>
                <a:ext uri="{FF2B5EF4-FFF2-40B4-BE49-F238E27FC236}">
                  <a16:creationId xmlns:a16="http://schemas.microsoft.com/office/drawing/2014/main" id="{3A4B4FA4-BA0B-59C1-9284-31DD597E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9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5" name="Oval 10">
              <a:extLst>
                <a:ext uri="{FF2B5EF4-FFF2-40B4-BE49-F238E27FC236}">
                  <a16:creationId xmlns:a16="http://schemas.microsoft.com/office/drawing/2014/main" id="{D963CAF7-B5B8-FB65-A792-0E28D9B5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1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6" name="Oval 11">
              <a:extLst>
                <a:ext uri="{FF2B5EF4-FFF2-40B4-BE49-F238E27FC236}">
                  <a16:creationId xmlns:a16="http://schemas.microsoft.com/office/drawing/2014/main" id="{69191518-B8CF-7C9E-F221-510F1212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9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7" name="Text Box 12">
              <a:extLst>
                <a:ext uri="{FF2B5EF4-FFF2-40B4-BE49-F238E27FC236}">
                  <a16:creationId xmlns:a16="http://schemas.microsoft.com/office/drawing/2014/main" id="{606B0602-BEFB-BBE8-3239-9E7A18D83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96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8" name="Text Box 13">
              <a:extLst>
                <a:ext uri="{FF2B5EF4-FFF2-40B4-BE49-F238E27FC236}">
                  <a16:creationId xmlns:a16="http://schemas.microsoft.com/office/drawing/2014/main" id="{9D423D3E-B11D-3754-DF12-DC3974C42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960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9" name="Text Box 14">
              <a:extLst>
                <a:ext uri="{FF2B5EF4-FFF2-40B4-BE49-F238E27FC236}">
                  <a16:creationId xmlns:a16="http://schemas.microsoft.com/office/drawing/2014/main" id="{B598A990-4109-FC75-A673-CDB2F6EAD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45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0" name="Text Box 15">
              <a:extLst>
                <a:ext uri="{FF2B5EF4-FFF2-40B4-BE49-F238E27FC236}">
                  <a16:creationId xmlns:a16="http://schemas.microsoft.com/office/drawing/2014/main" id="{D41FCC75-C69B-9864-CA0E-346153325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045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900" name="灯片编号占位符 1">
            <a:extLst>
              <a:ext uri="{FF2B5EF4-FFF2-40B4-BE49-F238E27FC236}">
                <a16:creationId xmlns:a16="http://schemas.microsoft.com/office/drawing/2014/main" id="{98388582-65F4-E340-196B-BBCED8B2C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775DEB-F7E1-3D45-8D82-8B3B494D54C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CE4F416-E824-BD09-A08C-6BC772C92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86106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78B6A45-0E57-08E0-E5CD-6409B16A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G＝(P，L)</a:t>
            </a:r>
            <a:r>
              <a:rPr lang="zh-CN" altLang="en-US">
                <a:latin typeface="Times New Roman" panose="02020603050405020304" pitchFamily="18" charset="0"/>
              </a:rPr>
              <a:t>是图，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中两点</a:t>
            </a:r>
            <a:r>
              <a:rPr lang="en-US" altLang="zh-CN">
                <a:latin typeface="Times New Roman" panose="02020603050405020304" pitchFamily="18" charset="0"/>
              </a:rPr>
              <a:t>u,v，</a:t>
            </a:r>
            <a:r>
              <a:rPr lang="zh-CN" altLang="en-US">
                <a:latin typeface="Times New Roman" panose="02020603050405020304" pitchFamily="18" charset="0"/>
              </a:rPr>
              <a:t>如果从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有一条路，则称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相连的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规定：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与自身是相连的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tabLst>
                <a:tab pos="6699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中两点之间的相连关系是一个等价关系。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6699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在此等价关系下，集合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必分成一些等价类，不妨设为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,…,S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,…。</a:t>
            </a:r>
          </a:p>
        </p:txBody>
      </p:sp>
      <p:sp>
        <p:nvSpPr>
          <p:cNvPr id="81923" name="灯片编号占位符 1">
            <a:extLst>
              <a:ext uri="{FF2B5EF4-FFF2-40B4-BE49-F238E27FC236}">
                <a16:creationId xmlns:a16="http://schemas.microsoft.com/office/drawing/2014/main" id="{9913D62C-4B75-F1D5-F4FA-40EEC9937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BA35A-5E63-EA47-B6F8-FF88EC468C6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D0EBFAD9-5895-6158-3F54-1F7F4038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715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Times New Roman" panose="02020603050405020304" pitchFamily="18" charset="0"/>
              </a:rPr>
              <a:t>每一个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中所有以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中的点为端点的边一起，组成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的一个子图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的一个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连通分支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对于图</a:t>
            </a:r>
            <a:r>
              <a:rPr lang="en-US" altLang="zh-CN">
                <a:latin typeface="Times New Roman" panose="02020603050405020304" pitchFamily="18" charset="0"/>
              </a:rPr>
              <a:t>G，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W(G)</a:t>
            </a:r>
            <a:r>
              <a:rPr lang="zh-CN" altLang="en-US">
                <a:latin typeface="Times New Roman" panose="02020603050405020304" pitchFamily="18" charset="0"/>
              </a:rPr>
              <a:t>记其连通分支数。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如果图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仅有一个分支，则称图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连通的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显然，图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是连通的当且仅当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中任意两点都是相连的。                                          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37960AEB-1BFF-E2ED-C5B5-AE65D29A4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D1EF38-8CC3-DB40-A059-BE1F84F226F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184525BD-7200-C7BD-0467-BF2A71792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grpSp>
        <p:nvGrpSpPr>
          <p:cNvPr id="84994" name="Group 4">
            <a:extLst>
              <a:ext uri="{FF2B5EF4-FFF2-40B4-BE49-F238E27FC236}">
                <a16:creationId xmlns:a16="http://schemas.microsoft.com/office/drawing/2014/main" id="{954EDD2D-4754-4066-02C0-AFC331A0CB66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203325"/>
            <a:ext cx="7467600" cy="4191000"/>
            <a:chOff x="613" y="1661"/>
            <a:chExt cx="4399" cy="1815"/>
          </a:xfrm>
        </p:grpSpPr>
        <p:grpSp>
          <p:nvGrpSpPr>
            <p:cNvPr id="84996" name="Group 5">
              <a:extLst>
                <a:ext uri="{FF2B5EF4-FFF2-40B4-BE49-F238E27FC236}">
                  <a16:creationId xmlns:a16="http://schemas.microsoft.com/office/drawing/2014/main" id="{8CF3AAFF-98F5-65C3-C3BE-FF09903F0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1661"/>
              <a:ext cx="4399" cy="1815"/>
              <a:chOff x="386" y="164"/>
              <a:chExt cx="4399" cy="1815"/>
            </a:xfrm>
          </p:grpSpPr>
          <p:sp>
            <p:nvSpPr>
              <p:cNvPr id="85018" name="AutoShape 6">
                <a:extLst>
                  <a:ext uri="{FF2B5EF4-FFF2-40B4-BE49-F238E27FC236}">
                    <a16:creationId xmlns:a16="http://schemas.microsoft.com/office/drawing/2014/main" id="{2E3B1A8E-E1EC-57B4-5F4E-8206E11F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164"/>
                <a:ext cx="4399" cy="181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9" name="Text Box 7">
                <a:extLst>
                  <a:ext uri="{FF2B5EF4-FFF2-40B4-BE49-F238E27FC236}">
                    <a16:creationId xmlns:a16="http://schemas.microsoft.com/office/drawing/2014/main" id="{F801A161-6EEA-54F7-AA42-433655123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210"/>
                <a:ext cx="10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kumimoji="0" lang="zh-CN" altLang="en-US" sz="18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endParaRPr>
              </a:p>
            </p:txBody>
          </p:sp>
          <p:grpSp>
            <p:nvGrpSpPr>
              <p:cNvPr id="85020" name="Group 8">
                <a:extLst>
                  <a:ext uri="{FF2B5EF4-FFF2-40B4-BE49-F238E27FC236}">
                    <a16:creationId xmlns:a16="http://schemas.microsoft.com/office/drawing/2014/main" id="{9E183929-D9F0-B63F-6E39-4CC40B8B4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346"/>
                <a:ext cx="1587" cy="816"/>
                <a:chOff x="567" y="346"/>
                <a:chExt cx="1587" cy="816"/>
              </a:xfrm>
            </p:grpSpPr>
            <p:grpSp>
              <p:nvGrpSpPr>
                <p:cNvPr id="85022" name="Group 9">
                  <a:extLst>
                    <a:ext uri="{FF2B5EF4-FFF2-40B4-BE49-F238E27FC236}">
                      <a16:creationId xmlns:a16="http://schemas.microsoft.com/office/drawing/2014/main" id="{8A41ABCF-CD83-D4D6-4A87-B16A132F58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346"/>
                  <a:ext cx="1406" cy="635"/>
                  <a:chOff x="567" y="346"/>
                  <a:chExt cx="1406" cy="635"/>
                </a:xfrm>
              </p:grpSpPr>
              <p:sp>
                <p:nvSpPr>
                  <p:cNvPr id="85024" name="Line 10">
                    <a:extLst>
                      <a:ext uri="{FF2B5EF4-FFF2-40B4-BE49-F238E27FC236}">
                        <a16:creationId xmlns:a16="http://schemas.microsoft.com/office/drawing/2014/main" id="{2AFD3CE9-4A5F-9ED1-E51F-6BC73F2304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" y="545"/>
                    <a:ext cx="318" cy="2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5" name="Line 11">
                    <a:extLst>
                      <a:ext uri="{FF2B5EF4-FFF2-40B4-BE49-F238E27FC236}">
                        <a16:creationId xmlns:a16="http://schemas.microsoft.com/office/drawing/2014/main" id="{E0271C41-692F-C865-F374-025F38779C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2" y="772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6" name="Oval 12">
                    <a:extLst>
                      <a:ext uri="{FF2B5EF4-FFF2-40B4-BE49-F238E27FC236}">
                        <a16:creationId xmlns:a16="http://schemas.microsoft.com/office/drawing/2014/main" id="{7FB61946-02BA-C90D-B5E2-6A3A203A0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4" y="545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27" name="Oval 13">
                    <a:extLst>
                      <a:ext uri="{FF2B5EF4-FFF2-40B4-BE49-F238E27FC236}">
                        <a16:creationId xmlns:a16="http://schemas.microsoft.com/office/drawing/2014/main" id="{13E644DE-F32E-B77B-4950-20EC18D888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4" y="754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28" name="Oval 14">
                    <a:extLst>
                      <a:ext uri="{FF2B5EF4-FFF2-40B4-BE49-F238E27FC236}">
                        <a16:creationId xmlns:a16="http://schemas.microsoft.com/office/drawing/2014/main" id="{905A609A-CD62-F591-81C8-934D72DB13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5" y="754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29" name="Text Box 15">
                    <a:extLst>
                      <a:ext uri="{FF2B5EF4-FFF2-40B4-BE49-F238E27FC236}">
                        <a16:creationId xmlns:a16="http://schemas.microsoft.com/office/drawing/2014/main" id="{273A0E8D-824B-8B81-BDF2-130D7A294C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" y="346"/>
                    <a:ext cx="36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85030" name="Text Box 16">
                    <a:extLst>
                      <a:ext uri="{FF2B5EF4-FFF2-40B4-BE49-F238E27FC236}">
                        <a16:creationId xmlns:a16="http://schemas.microsoft.com/office/drawing/2014/main" id="{D3D776D0-6896-603B-E0EF-70474A2099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750"/>
                    <a:ext cx="36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85031" name="Text Box 17">
                    <a:extLst>
                      <a:ext uri="{FF2B5EF4-FFF2-40B4-BE49-F238E27FC236}">
                        <a16:creationId xmlns:a16="http://schemas.microsoft.com/office/drawing/2014/main" id="{5D17776D-A3E0-FF29-BB64-622BA35526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750"/>
                    <a:ext cx="36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5032" name="Line 18">
                    <a:extLst>
                      <a:ext uri="{FF2B5EF4-FFF2-40B4-BE49-F238E27FC236}">
                        <a16:creationId xmlns:a16="http://schemas.microsoft.com/office/drawing/2014/main" id="{E181FC20-72A9-72E0-D935-A478137D11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7" y="527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3" name="Oval 19">
                    <a:extLst>
                      <a:ext uri="{FF2B5EF4-FFF2-40B4-BE49-F238E27FC236}">
                        <a16:creationId xmlns:a16="http://schemas.microsoft.com/office/drawing/2014/main" id="{1F6AF574-6A78-2988-C48E-99B7C1670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9" y="727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34" name="Oval 20">
                    <a:extLst>
                      <a:ext uri="{FF2B5EF4-FFF2-40B4-BE49-F238E27FC236}">
                        <a16:creationId xmlns:a16="http://schemas.microsoft.com/office/drawing/2014/main" id="{A6EBFF7F-353B-4C35-CB46-1FBA91269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509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35" name="Text Box 21">
                    <a:extLst>
                      <a:ext uri="{FF2B5EF4-FFF2-40B4-BE49-F238E27FC236}">
                        <a16:creationId xmlns:a16="http://schemas.microsoft.com/office/drawing/2014/main" id="{1EEBAB6D-0E43-D35C-FA78-A239433AE8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0" y="346"/>
                    <a:ext cx="36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036" name="Text Box 22">
                    <a:extLst>
                      <a:ext uri="{FF2B5EF4-FFF2-40B4-BE49-F238E27FC236}">
                        <a16:creationId xmlns:a16="http://schemas.microsoft.com/office/drawing/2014/main" id="{E60FA2B9-AE67-036D-B453-F60C266347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0"/>
                    <a:ext cx="36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E</a:t>
                    </a:r>
                  </a:p>
                </p:txBody>
              </p:sp>
            </p:grpSp>
            <p:sp>
              <p:nvSpPr>
                <p:cNvPr id="85023" name="Text Box 23">
                  <a:extLst>
                    <a:ext uri="{FF2B5EF4-FFF2-40B4-BE49-F238E27FC236}">
                      <a16:creationId xmlns:a16="http://schemas.microsoft.com/office/drawing/2014/main" id="{03F3DCE3-4791-DC3C-C1B7-4A284E8F52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6" y="931"/>
                  <a:ext cx="10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zh-CN" altLang="en-US" sz="18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图</a:t>
                  </a:r>
                  <a:r>
                    <a:rPr kumimoji="0" lang="en-US" altLang="zh-CN" sz="18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G</a:t>
                  </a:r>
                  <a:r>
                    <a:rPr kumimoji="0" lang="en-US" altLang="zh-CN" sz="1800" baseline="-250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85021" name="Text Box 24">
                <a:extLst>
                  <a:ext uri="{FF2B5EF4-FFF2-40B4-BE49-F238E27FC236}">
                    <a16:creationId xmlns:a16="http://schemas.microsoft.com/office/drawing/2014/main" id="{2D0C83FE-A4FE-2ADA-90BB-E908C1132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46"/>
                <a:ext cx="2449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00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（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1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）图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G</a:t>
                </a:r>
                <a:r>
                  <a:rPr kumimoji="0" lang="en-US" altLang="zh-CN" sz="2200" baseline="-25000">
                    <a:solidFill>
                      <a:srgbClr val="000000"/>
                    </a:solidFill>
                  </a:rPr>
                  <a:t>1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中，点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A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、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C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是相连的，点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A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、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E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不是相连的；</a:t>
                </a:r>
              </a:p>
            </p:txBody>
          </p:sp>
        </p:grpSp>
        <p:sp>
          <p:nvSpPr>
            <p:cNvPr id="84997" name="Text Box 25">
              <a:extLst>
                <a:ext uri="{FF2B5EF4-FFF2-40B4-BE49-F238E27FC236}">
                  <a16:creationId xmlns:a16="http://schemas.microsoft.com/office/drawing/2014/main" id="{0D9F8F13-6953-6999-320E-4335C721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2206"/>
              <a:ext cx="249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220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2200">
                  <a:solidFill>
                    <a:srgbClr val="000000"/>
                  </a:solidFill>
                </a:rPr>
                <a:t>2</a:t>
              </a:r>
              <a:r>
                <a:rPr kumimoji="0" lang="zh-CN" altLang="en-US" sz="2200">
                  <a:solidFill>
                    <a:srgbClr val="000000"/>
                  </a:solidFill>
                </a:rPr>
                <a:t>）</a:t>
              </a:r>
              <a:r>
                <a:rPr kumimoji="0" lang="en-US" altLang="zh-CN" sz="2200">
                  <a:solidFill>
                    <a:srgbClr val="000000"/>
                  </a:solidFill>
                </a:rPr>
                <a:t>W(G</a:t>
              </a:r>
              <a:r>
                <a:rPr kumimoji="0" lang="en-US" altLang="zh-CN" sz="2200" baseline="-25000">
                  <a:solidFill>
                    <a:srgbClr val="000000"/>
                  </a:solidFill>
                </a:rPr>
                <a:t>1</a:t>
              </a:r>
              <a:r>
                <a:rPr kumimoji="0" lang="en-US" altLang="zh-CN" sz="2200">
                  <a:solidFill>
                    <a:srgbClr val="000000"/>
                  </a:solidFill>
                </a:rPr>
                <a:t>)=2</a:t>
              </a:r>
              <a:r>
                <a:rPr kumimoji="0" lang="zh-CN" altLang="en-US" sz="2200">
                  <a:solidFill>
                    <a:srgbClr val="000000"/>
                  </a:solidFill>
                </a:rPr>
                <a:t>，故</a:t>
              </a:r>
              <a:r>
                <a:rPr kumimoji="0" lang="en-US" altLang="zh-CN" sz="2200">
                  <a:solidFill>
                    <a:srgbClr val="000000"/>
                  </a:solidFill>
                </a:rPr>
                <a:t>G</a:t>
              </a:r>
              <a:r>
                <a:rPr kumimoji="0" lang="en-US" altLang="zh-CN" sz="2200" baseline="-25000">
                  <a:solidFill>
                    <a:srgbClr val="000000"/>
                  </a:solidFill>
                </a:rPr>
                <a:t>1</a:t>
              </a:r>
              <a:r>
                <a:rPr kumimoji="0" lang="zh-CN" altLang="en-US" sz="2200">
                  <a:solidFill>
                    <a:srgbClr val="000000"/>
                  </a:solidFill>
                </a:rPr>
                <a:t>不是连通的；</a:t>
              </a:r>
            </a:p>
          </p:txBody>
        </p:sp>
        <p:grpSp>
          <p:nvGrpSpPr>
            <p:cNvPr id="84998" name="Group 26">
              <a:extLst>
                <a:ext uri="{FF2B5EF4-FFF2-40B4-BE49-F238E27FC236}">
                  <a16:creationId xmlns:a16="http://schemas.microsoft.com/office/drawing/2014/main" id="{49C0AC7D-7284-0D7E-4B59-DE894F0B5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2605"/>
              <a:ext cx="3991" cy="807"/>
              <a:chOff x="567" y="1108"/>
              <a:chExt cx="3991" cy="807"/>
            </a:xfrm>
          </p:grpSpPr>
          <p:sp>
            <p:nvSpPr>
              <p:cNvPr id="84999" name="Text Box 27">
                <a:extLst>
                  <a:ext uri="{FF2B5EF4-FFF2-40B4-BE49-F238E27FC236}">
                    <a16:creationId xmlns:a16="http://schemas.microsoft.com/office/drawing/2014/main" id="{8B13041A-38D4-00CA-3207-34ED78420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1248"/>
                <a:ext cx="2401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00"/>
                    </a:solidFill>
                  </a:rPr>
                  <a:t>（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3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）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W(G</a:t>
                </a:r>
                <a:r>
                  <a:rPr kumimoji="0" lang="en-US" altLang="zh-CN" sz="2200" baseline="-25000">
                    <a:solidFill>
                      <a:srgbClr val="000000"/>
                    </a:solidFill>
                  </a:rPr>
                  <a:t>2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)=1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，即</a:t>
                </a:r>
                <a:r>
                  <a:rPr kumimoji="0" lang="en-US" altLang="zh-CN" sz="2200">
                    <a:solidFill>
                      <a:srgbClr val="000000"/>
                    </a:solidFill>
                  </a:rPr>
                  <a:t>G</a:t>
                </a:r>
                <a:r>
                  <a:rPr kumimoji="0" lang="en-US" altLang="zh-CN" sz="2200" baseline="-25000">
                    <a:solidFill>
                      <a:srgbClr val="000000"/>
                    </a:solidFill>
                  </a:rPr>
                  <a:t>2</a:t>
                </a:r>
                <a:r>
                  <a:rPr kumimoji="0" lang="zh-CN" altLang="en-US" sz="2200">
                    <a:solidFill>
                      <a:srgbClr val="000000"/>
                    </a:solidFill>
                  </a:rPr>
                  <a:t>是连通的。</a:t>
                </a:r>
              </a:p>
            </p:txBody>
          </p:sp>
          <p:grpSp>
            <p:nvGrpSpPr>
              <p:cNvPr id="85000" name="Group 28">
                <a:extLst>
                  <a:ext uri="{FF2B5EF4-FFF2-40B4-BE49-F238E27FC236}">
                    <a16:creationId xmlns:a16="http://schemas.microsoft.com/office/drawing/2014/main" id="{B07209C3-8C8C-EEF7-347D-59128862DD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108"/>
                <a:ext cx="1406" cy="807"/>
                <a:chOff x="567" y="1108"/>
                <a:chExt cx="1406" cy="807"/>
              </a:xfrm>
            </p:grpSpPr>
            <p:grpSp>
              <p:nvGrpSpPr>
                <p:cNvPr id="85001" name="Group 29">
                  <a:extLst>
                    <a:ext uri="{FF2B5EF4-FFF2-40B4-BE49-F238E27FC236}">
                      <a16:creationId xmlns:a16="http://schemas.microsoft.com/office/drawing/2014/main" id="{CB40A14E-8156-8F90-2186-454696BC30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108"/>
                  <a:ext cx="1406" cy="644"/>
                  <a:chOff x="567" y="1071"/>
                  <a:chExt cx="1406" cy="644"/>
                </a:xfrm>
              </p:grpSpPr>
              <p:sp>
                <p:nvSpPr>
                  <p:cNvPr id="85003" name="Oval 30">
                    <a:extLst>
                      <a:ext uri="{FF2B5EF4-FFF2-40B4-BE49-F238E27FC236}">
                        <a16:creationId xmlns:a16="http://schemas.microsoft.com/office/drawing/2014/main" id="{6BB81B6F-FE90-431E-D2B5-EDFF1018EC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1" y="1244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04" name="Oval 31">
                    <a:extLst>
                      <a:ext uri="{FF2B5EF4-FFF2-40B4-BE49-F238E27FC236}">
                        <a16:creationId xmlns:a16="http://schemas.microsoft.com/office/drawing/2014/main" id="{B31C20CD-0298-D7B3-ADF7-D037D6BD6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1221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5005" name="Group 32">
                    <a:extLst>
                      <a:ext uri="{FF2B5EF4-FFF2-40B4-BE49-F238E27FC236}">
                        <a16:creationId xmlns:a16="http://schemas.microsoft.com/office/drawing/2014/main" id="{BFBF204F-672F-C92C-1D8E-08062955F6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7" y="1071"/>
                    <a:ext cx="1406" cy="644"/>
                    <a:chOff x="567" y="1108"/>
                    <a:chExt cx="1406" cy="644"/>
                  </a:xfrm>
                </p:grpSpPr>
                <p:sp>
                  <p:nvSpPr>
                    <p:cNvPr id="85006" name="Line 33">
                      <a:extLst>
                        <a:ext uri="{FF2B5EF4-FFF2-40B4-BE49-F238E27FC236}">
                          <a16:creationId xmlns:a16="http://schemas.microsoft.com/office/drawing/2014/main" id="{274848D4-7AE2-C5D6-691E-ABAA291C2B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2" y="1312"/>
                      <a:ext cx="318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07" name="Line 34">
                      <a:extLst>
                        <a:ext uri="{FF2B5EF4-FFF2-40B4-BE49-F238E27FC236}">
                          <a16:creationId xmlns:a16="http://schemas.microsoft.com/office/drawing/2014/main" id="{4A41FD6F-CDA8-62A9-762D-69091FE05BB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2" y="1539"/>
                      <a:ext cx="49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08" name="Oval 35">
                      <a:extLst>
                        <a:ext uri="{FF2B5EF4-FFF2-40B4-BE49-F238E27FC236}">
                          <a16:creationId xmlns:a16="http://schemas.microsoft.com/office/drawing/2014/main" id="{43C92C7E-1E9F-55E3-4BC2-8527EB7797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4" y="1521"/>
                      <a:ext cx="46" cy="4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009" name="Oval 36">
                      <a:extLst>
                        <a:ext uri="{FF2B5EF4-FFF2-40B4-BE49-F238E27FC236}">
                          <a16:creationId xmlns:a16="http://schemas.microsoft.com/office/drawing/2014/main" id="{724F1A5B-F5FC-C1BE-CD84-B89D35A8C4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5" y="1521"/>
                      <a:ext cx="46" cy="4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010" name="Text Box 37">
                      <a:extLst>
                        <a:ext uri="{FF2B5EF4-FFF2-40B4-BE49-F238E27FC236}">
                          <a16:creationId xmlns:a16="http://schemas.microsoft.com/office/drawing/2014/main" id="{4B5E1C34-5E2F-39A4-951B-1AD6B7728A7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0" y="1113"/>
                      <a:ext cx="36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kumimoji="0" lang="en-US" altLang="zh-CN" sz="1800">
                          <a:solidFill>
                            <a:srgbClr val="000000"/>
                          </a:solidFill>
                          <a:latin typeface="楷体_GB2312" panose="020F0502020204030204" pitchFamily="34" charset="0"/>
                          <a:ea typeface="楷体_GB2312" panose="020F050202020403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85011" name="Text Box 38">
                      <a:extLst>
                        <a:ext uri="{FF2B5EF4-FFF2-40B4-BE49-F238E27FC236}">
                          <a16:creationId xmlns:a16="http://schemas.microsoft.com/office/drawing/2014/main" id="{E33BC437-8F68-C49A-63C3-17626DA595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1517"/>
                      <a:ext cx="36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kumimoji="0" lang="en-US" altLang="zh-CN" sz="1800">
                          <a:solidFill>
                            <a:srgbClr val="000000"/>
                          </a:solidFill>
                          <a:latin typeface="楷体_GB2312" panose="020F0502020204030204" pitchFamily="34" charset="0"/>
                          <a:ea typeface="楷体_GB2312" panose="020F050202020403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85012" name="Text Box 39">
                      <a:extLst>
                        <a:ext uri="{FF2B5EF4-FFF2-40B4-BE49-F238E27FC236}">
                          <a16:creationId xmlns:a16="http://schemas.microsoft.com/office/drawing/2014/main" id="{86C09DD1-CD1F-5601-EFF9-E414A364B4D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11" y="1517"/>
                      <a:ext cx="36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kumimoji="0" lang="en-US" altLang="zh-CN" sz="1800">
                          <a:solidFill>
                            <a:srgbClr val="000000"/>
                          </a:solidFill>
                          <a:latin typeface="楷体_GB2312" panose="020F0502020204030204" pitchFamily="34" charset="0"/>
                          <a:ea typeface="楷体_GB2312" panose="020F050202020403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85013" name="Line 40">
                      <a:extLst>
                        <a:ext uri="{FF2B5EF4-FFF2-40B4-BE49-F238E27FC236}">
                          <a16:creationId xmlns:a16="http://schemas.microsoft.com/office/drawing/2014/main" id="{DD0CB570-BADC-8E0F-92CE-20D9A2E553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1548"/>
                      <a:ext cx="4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14" name="Line 41">
                      <a:extLst>
                        <a:ext uri="{FF2B5EF4-FFF2-40B4-BE49-F238E27FC236}">
                          <a16:creationId xmlns:a16="http://schemas.microsoft.com/office/drawing/2014/main" id="{10923C72-8A39-A2C0-D608-FD10A6A49B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7" y="1321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15" name="Oval 42">
                      <a:extLst>
                        <a:ext uri="{FF2B5EF4-FFF2-40B4-BE49-F238E27FC236}">
                          <a16:creationId xmlns:a16="http://schemas.microsoft.com/office/drawing/2014/main" id="{E381A103-18AA-E9B1-9405-C087191D00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9" y="1521"/>
                      <a:ext cx="46" cy="4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016" name="Text Box 43">
                      <a:extLst>
                        <a:ext uri="{FF2B5EF4-FFF2-40B4-BE49-F238E27FC236}">
                          <a16:creationId xmlns:a16="http://schemas.microsoft.com/office/drawing/2014/main" id="{9DF6BA82-59D0-1A1B-DE88-0C445112FA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0" y="1108"/>
                      <a:ext cx="36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kumimoji="0" lang="en-US" altLang="zh-CN" sz="1800">
                          <a:solidFill>
                            <a:srgbClr val="000000"/>
                          </a:solidFill>
                          <a:latin typeface="楷体_GB2312" panose="020F0502020204030204" pitchFamily="34" charset="0"/>
                          <a:ea typeface="楷体_GB2312" panose="020F050202020403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85017" name="Text Box 44">
                      <a:extLst>
                        <a:ext uri="{FF2B5EF4-FFF2-40B4-BE49-F238E27FC236}">
                          <a16:creationId xmlns:a16="http://schemas.microsoft.com/office/drawing/2014/main" id="{960A14AF-CADC-F30F-F967-3B2913D17F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0" y="1521"/>
                      <a:ext cx="36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kumimoji="0" lang="en-US" altLang="zh-CN" sz="1800">
                          <a:solidFill>
                            <a:srgbClr val="000000"/>
                          </a:solidFill>
                          <a:latin typeface="楷体_GB2312" panose="020F0502020204030204" pitchFamily="34" charset="0"/>
                          <a:ea typeface="楷体_GB2312" panose="020F0502020204030204" pitchFamily="34" charset="0"/>
                        </a:rPr>
                        <a:t>E</a:t>
                      </a:r>
                    </a:p>
                  </p:txBody>
                </p:sp>
              </p:grpSp>
            </p:grpSp>
            <p:sp>
              <p:nvSpPr>
                <p:cNvPr id="85002" name="Text Box 45">
                  <a:extLst>
                    <a:ext uri="{FF2B5EF4-FFF2-40B4-BE49-F238E27FC236}">
                      <a16:creationId xmlns:a16="http://schemas.microsoft.com/office/drawing/2014/main" id="{A95353B8-3247-5C28-C101-35AF40015F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1684"/>
                  <a:ext cx="77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zh-CN" altLang="en-US" sz="18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图</a:t>
                  </a:r>
                  <a:r>
                    <a:rPr kumimoji="0" lang="en-US" altLang="zh-CN" sz="18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G</a:t>
                  </a:r>
                  <a:r>
                    <a:rPr kumimoji="0" lang="en-US" altLang="zh-CN" sz="1800" baseline="-250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84995" name="灯片编号占位符 1">
            <a:extLst>
              <a:ext uri="{FF2B5EF4-FFF2-40B4-BE49-F238E27FC236}">
                <a16:creationId xmlns:a16="http://schemas.microsoft.com/office/drawing/2014/main" id="{7BA282DA-6888-D7B1-996D-5FDE8CE69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27F372-F5E0-7E4A-8B3E-8E3369A3FCF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75B4F758-5AC4-8327-3554-56CCAB452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证明一个图是连通图的方法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方法一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直接证明。取图中任意两个点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，证明都存在从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的路。使用这种方法往往要按照所取点的相对位置分类讨论，注意考虑清楚各种情况，不要遗漏。</a:t>
            </a:r>
            <a:r>
              <a:rPr lang="zh-CN" altLang="en-US"/>
              <a:t> </a:t>
            </a:r>
            <a:endParaRPr lang="zh-CN" altLang="en-US" sz="400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若图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是不连通的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试证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的补图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是连通的。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由图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是不连通的，可设图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的连通分支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为：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k≥2</a:t>
            </a:r>
            <a:r>
              <a:rPr lang="zh-CN" altLang="en-US">
                <a:latin typeface="Times New Roman" panose="02020603050405020304" pitchFamily="18" charset="0"/>
              </a:rPr>
              <a:t>。由补图的定义知，任意两个连通分支间的所有连线都是图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的补图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中的边。</a:t>
            </a:r>
          </a:p>
        </p:txBody>
      </p:sp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B39958C5-C3FC-E280-6488-77061AC12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2CBBD2-3217-B949-BB74-417E0087492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0C86C736-9FB6-68E1-87AC-F4076F6A5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458200" cy="647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任取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中两个点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，有如下两种情况：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分别属于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的两个不同的连通分支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uv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中的边，因此，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中存在点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的路（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属于同一个连通分支</a:t>
            </a:r>
            <a:r>
              <a:rPr lang="zh-CN" altLang="en-US">
                <a:latin typeface="Times New Roman" panose="02020603050405020304" pitchFamily="18" charset="0"/>
              </a:rPr>
              <a:t>，则在另一个连通分支中取点</a:t>
            </a:r>
            <a:r>
              <a:rPr lang="en-US" altLang="zh-CN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，于是，</a:t>
            </a:r>
            <a:r>
              <a:rPr lang="en-US" altLang="zh-CN">
                <a:latin typeface="Times New Roman" panose="02020603050405020304" pitchFamily="18" charset="0"/>
              </a:rPr>
              <a:t>uw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vw</a:t>
            </a:r>
            <a:r>
              <a:rPr lang="zh-CN" altLang="en-US">
                <a:latin typeface="Times New Roman" panose="02020603050405020304" pitchFamily="18" charset="0"/>
              </a:rPr>
              <a:t>都是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中的边。故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中存在点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的路（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综上，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是连通的。 </a:t>
            </a:r>
          </a:p>
        </p:txBody>
      </p:sp>
      <p:sp>
        <p:nvSpPr>
          <p:cNvPr id="87042" name="灯片编号占位符 1">
            <a:extLst>
              <a:ext uri="{FF2B5EF4-FFF2-40B4-BE49-F238E27FC236}">
                <a16:creationId xmlns:a16="http://schemas.microsoft.com/office/drawing/2014/main" id="{CEDE8B81-84C1-AF7B-F356-C1F50A418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C7895C-2A70-AD48-ADD0-CAA7A492889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3">
            <a:extLst>
              <a:ext uri="{FF2B5EF4-FFF2-40B4-BE49-F238E27FC236}">
                <a16:creationId xmlns:a16="http://schemas.microsoft.com/office/drawing/2014/main" id="{B798BB8C-9378-B0EC-66E0-C36E43D6E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00"/>
              </a:buClr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使用反证法。首先假设图不连通，则它具有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个分支，其中</a:t>
            </a:r>
            <a:r>
              <a:rPr lang="en-US" altLang="zh-CN">
                <a:latin typeface="Times New Roman" panose="02020603050405020304" pitchFamily="18" charset="0"/>
              </a:rPr>
              <a:t>m≥2</a:t>
            </a:r>
            <a:r>
              <a:rPr lang="zh-CN" altLang="en-US">
                <a:latin typeface="Times New Roman" panose="02020603050405020304" pitchFamily="18" charset="0"/>
              </a:rPr>
              <a:t>，然后根据题目条件推出矛盾。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为简化证明，有些题目可以假设图至少有两个连通分支即可。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CEB7EFC4-80CC-D5C7-1CA9-7FC2F7A1A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0CF981-3662-3D47-855E-D92489242F4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6" name="Rectangle 8">
            <a:extLst>
              <a:ext uri="{FF2B5EF4-FFF2-40B4-BE49-F238E27FC236}">
                <a16:creationId xmlns:a16="http://schemas.microsoft.com/office/drawing/2014/main" id="{0BB4B984-3D0A-C198-F355-6223B6D75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solidFill>
                  <a:srgbClr val="FFCC00"/>
                </a:solidFill>
                <a:latin typeface="Times New Roman" pitchFamily="18" charset="0"/>
              </a:rPr>
              <a:t>习题</a:t>
            </a:r>
            <a:r>
              <a:rPr lang="en-US" altLang="zh-CN" sz="4000" dirty="0">
                <a:solidFill>
                  <a:srgbClr val="FFCC00"/>
                </a:solidFill>
                <a:latin typeface="Times New Roman" pitchFamily="18" charset="0"/>
              </a:rPr>
              <a:t>4.1</a:t>
            </a:r>
          </a:p>
        </p:txBody>
      </p:sp>
      <p:sp>
        <p:nvSpPr>
          <p:cNvPr id="9221" name="Rectangle 9">
            <a:extLst>
              <a:ext uri="{FF2B5EF4-FFF2-40B4-BE49-F238E27FC236}">
                <a16:creationId xmlns:a16="http://schemas.microsoft.com/office/drawing/2014/main" id="{F5639048-9358-6121-DE48-67363EFB5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58225" cy="487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、设</a:t>
            </a:r>
            <a:r>
              <a:rPr lang="en-US" altLang="zh-CN">
                <a:latin typeface="Times New Roman" panose="02020603050405020304" pitchFamily="18" charset="0"/>
              </a:rPr>
              <a:t>G=(P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L)</a:t>
            </a:r>
            <a:r>
              <a:rPr lang="zh-CN" altLang="en-US">
                <a:latin typeface="Times New Roman" panose="02020603050405020304" pitchFamily="18" charset="0"/>
              </a:rPr>
              <a:t>是有限图，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zh-CN" altLang="en-US">
                <a:latin typeface="Times New Roman" panose="02020603050405020304" pitchFamily="18" charset="0"/>
              </a:rPr>
              <a:t>的元数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分别为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。证明：如果</a:t>
            </a:r>
            <a:r>
              <a:rPr lang="en-US" altLang="zh-CN">
                <a:latin typeface="Times New Roman" panose="02020603050405020304" pitchFamily="18" charset="0"/>
              </a:rPr>
              <a:t>n&gt;        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通的。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反证法。假设此时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不是连通</a:t>
            </a:r>
            <a:r>
              <a:rPr lang="zh-CN" altLang="en-US">
                <a:latin typeface="Times New Roman" panose="02020603050405020304" pitchFamily="18" charset="0"/>
              </a:rPr>
              <a:t>的，则将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中的一个连通分支作为一个子图记为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，剩余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的部分记为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。可设</a:t>
            </a:r>
            <a:r>
              <a:rPr lang="en-US" altLang="zh-CN">
                <a:latin typeface="Times New Roman" panose="02020603050405020304" pitchFamily="18" charset="0"/>
              </a:rPr>
              <a:t>P(G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的元数为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P(G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的元数为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，其中</a:t>
            </a:r>
            <a:r>
              <a:rPr lang="en-US" altLang="zh-CN">
                <a:latin typeface="Times New Roman" panose="02020603050405020304" pitchFamily="18" charset="0"/>
              </a:rPr>
              <a:t>1≤m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&lt;m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=m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则：</a:t>
            </a:r>
            <a:r>
              <a:rPr lang="zh-CN" altLang="en-US"/>
              <a:t>  </a:t>
            </a:r>
          </a:p>
        </p:txBody>
      </p:sp>
      <p:graphicFrame>
        <p:nvGraphicFramePr>
          <p:cNvPr id="89091" name="Object 10">
            <a:extLst>
              <a:ext uri="{FF2B5EF4-FFF2-40B4-BE49-F238E27FC236}">
                <a16:creationId xmlns:a16="http://schemas.microsoft.com/office/drawing/2014/main" id="{6240879E-0193-00D4-8D89-185DD0FDF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3346450"/>
          <a:ext cx="215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400" imgH="3797300" progId="Equation.3">
                  <p:embed/>
                </p:oleObj>
              </mc:Choice>
              <mc:Fallback>
                <p:oleObj name="Equation" r:id="rId2" imgW="4978400" imgH="3797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346450"/>
                        <a:ext cx="215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11">
            <a:extLst>
              <a:ext uri="{FF2B5EF4-FFF2-40B4-BE49-F238E27FC236}">
                <a16:creationId xmlns:a16="http://schemas.microsoft.com/office/drawing/2014/main" id="{96F2CB52-6C3D-3DA1-2246-79AEEF298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524000"/>
          <a:ext cx="10191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" imgH="254000" progId="Equation.3">
                  <p:embed/>
                </p:oleObj>
              </mc:Choice>
              <mc:Fallback>
                <p:oleObj name="Equation" r:id="rId4" imgW="2921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24000"/>
                        <a:ext cx="10191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灯片编号占位符 1">
            <a:extLst>
              <a:ext uri="{FF2B5EF4-FFF2-40B4-BE49-F238E27FC236}">
                <a16:creationId xmlns:a16="http://schemas.microsoft.com/office/drawing/2014/main" id="{417A51CD-6323-BB4E-3447-81B061D03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BCC471-4D74-5045-8B84-CD052D3F64F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0DEFB3A-75E9-931D-1865-89426A4F3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65532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研究领域：微积分、微分方程、曲线曲面的解析几何与微分几何、数论、级数及变分法。潮汐理论、行星轨迹、声、望远镜、显微镜、热等。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几乎每一个数学领域都可以看到欧拉的名字，从初等几何的欧拉线，多面体的欧拉定理，立体解析几何的欧拉变换公式，四次方程的欧拉解法到数论中的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欧拉函数</a:t>
            </a:r>
            <a:r>
              <a:rPr lang="zh-CN" altLang="en-US">
                <a:latin typeface="Times New Roman" panose="02020603050405020304" pitchFamily="18" charset="0"/>
              </a:rPr>
              <a:t>，微分方程的欧拉方程，级数论的欧拉常数，变分学的欧拉方程，复变函数的欧拉公式等等。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共写下了</a:t>
            </a:r>
            <a:r>
              <a:rPr lang="en-US" altLang="zh-CN">
                <a:latin typeface="Times New Roman" panose="02020603050405020304" pitchFamily="18" charset="0"/>
              </a:rPr>
              <a:t>886</a:t>
            </a:r>
            <a:r>
              <a:rPr lang="zh-CN" altLang="en-US">
                <a:latin typeface="Times New Roman" panose="02020603050405020304" pitchFamily="18" charset="0"/>
              </a:rPr>
              <a:t>本书籍和论文，其中分析、代数、数论占</a:t>
            </a:r>
            <a:r>
              <a:rPr lang="en-US" altLang="zh-CN">
                <a:latin typeface="Times New Roman" panose="02020603050405020304" pitchFamily="18" charset="0"/>
              </a:rPr>
              <a:t>40%</a:t>
            </a:r>
            <a:r>
              <a:rPr lang="zh-CN" altLang="en-US">
                <a:latin typeface="Times New Roman" panose="02020603050405020304" pitchFamily="18" charset="0"/>
              </a:rPr>
              <a:t>，几何占</a:t>
            </a:r>
            <a:r>
              <a:rPr lang="en-US" altLang="zh-CN">
                <a:latin typeface="Times New Roman" panose="02020603050405020304" pitchFamily="18" charset="0"/>
              </a:rPr>
              <a:t>18%</a:t>
            </a:r>
            <a:r>
              <a:rPr lang="zh-CN" altLang="en-US">
                <a:latin typeface="Times New Roman" panose="02020603050405020304" pitchFamily="18" charset="0"/>
              </a:rPr>
              <a:t>，物理和力学占</a:t>
            </a:r>
            <a:r>
              <a:rPr lang="en-US" altLang="zh-CN">
                <a:latin typeface="Times New Roman" panose="02020603050405020304" pitchFamily="18" charset="0"/>
              </a:rPr>
              <a:t>28%</a:t>
            </a:r>
            <a:r>
              <a:rPr lang="zh-CN" altLang="en-US">
                <a:latin typeface="Times New Roman" panose="02020603050405020304" pitchFamily="18" charset="0"/>
              </a:rPr>
              <a:t>，天文学占</a:t>
            </a:r>
            <a:r>
              <a:rPr lang="en-US" altLang="zh-CN">
                <a:latin typeface="Times New Roman" panose="02020603050405020304" pitchFamily="18" charset="0"/>
              </a:rPr>
              <a:t>11%</a:t>
            </a:r>
            <a:r>
              <a:rPr lang="zh-CN" altLang="en-US">
                <a:latin typeface="Times New Roman" panose="02020603050405020304" pitchFamily="18" charset="0"/>
              </a:rPr>
              <a:t>，弹道学、航海学、建筑学等占</a:t>
            </a:r>
            <a:r>
              <a:rPr lang="en-US" altLang="zh-CN">
                <a:latin typeface="Times New Roman" panose="02020603050405020304" pitchFamily="18" charset="0"/>
              </a:rPr>
              <a:t>3%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9D3D8DFC-AB5B-5F1E-0714-0E6320F0A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348D9E-2022-EE4F-9A53-5CA5916EDD5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8">
            <a:extLst>
              <a:ext uri="{FF2B5EF4-FFF2-40B4-BE49-F238E27FC236}">
                <a16:creationId xmlns:a16="http://schemas.microsoft.com/office/drawing/2014/main" id="{A276B1E6-8178-6BB4-6450-54E54F765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534400" cy="57150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n≤m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-1)/2+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-1)/2=1/2(m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 baseline="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+m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 baseline="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-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=1/2(</a:t>
            </a:r>
            <a:r>
              <a:rPr lang="zh-CN" altLang="en-US" sz="3000">
                <a:latin typeface="Times New Roman" panose="02020603050405020304" pitchFamily="18" charset="0"/>
              </a:rPr>
              <a:t>（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 </a:t>
            </a:r>
            <a:r>
              <a:rPr lang="en-US" altLang="zh-CN" sz="3000">
                <a:latin typeface="Times New Roman" panose="02020603050405020304" pitchFamily="18" charset="0"/>
              </a:rPr>
              <a:t>+m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 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en-US" altLang="zh-CN" sz="3000" baseline="-30000">
                <a:latin typeface="Times New Roman" panose="02020603050405020304" pitchFamily="18" charset="0"/>
              </a:rPr>
              <a:t> </a:t>
            </a:r>
            <a:r>
              <a:rPr lang="en-US" altLang="zh-CN" sz="3000" baseline="30000">
                <a:latin typeface="Times New Roman" panose="02020603050405020304" pitchFamily="18" charset="0"/>
              </a:rPr>
              <a:t>2 </a:t>
            </a:r>
            <a:r>
              <a:rPr lang="en-US" altLang="zh-CN" sz="3000">
                <a:latin typeface="Times New Roman" panose="02020603050405020304" pitchFamily="18" charset="0"/>
              </a:rPr>
              <a:t>-2m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 baseline="30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- </a:t>
            </a:r>
            <a:r>
              <a:rPr lang="zh-CN" altLang="en-US" sz="3000">
                <a:latin typeface="Times New Roman" panose="02020603050405020304" pitchFamily="18" charset="0"/>
              </a:rPr>
              <a:t>（ 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+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 </a:t>
            </a:r>
            <a:r>
              <a:rPr lang="zh-CN" altLang="en-US" sz="3000">
                <a:latin typeface="Times New Roman" panose="02020603050405020304" pitchFamily="18" charset="0"/>
              </a:rPr>
              <a:t>）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=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1/2(m</a:t>
            </a:r>
            <a:r>
              <a:rPr lang="en-US" altLang="zh-CN" sz="3000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-m-2m</a:t>
            </a:r>
            <a:r>
              <a:rPr lang="en-US" altLang="zh-CN" sz="30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	</a:t>
            </a:r>
            <a:r>
              <a:rPr lang="zh-CN" altLang="en-US" sz="3000">
                <a:latin typeface="Times New Roman" panose="02020603050405020304" pitchFamily="18" charset="0"/>
              </a:rPr>
              <a:t>由于</a:t>
            </a:r>
            <a:r>
              <a:rPr lang="en-US" altLang="zh-CN" sz="3000">
                <a:latin typeface="Times New Roman" panose="02020603050405020304" pitchFamily="18" charset="0"/>
              </a:rPr>
              <a:t>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-1) 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-1) ≥0</a:t>
            </a:r>
            <a:r>
              <a:rPr lang="zh-CN" altLang="en-US" sz="3000">
                <a:latin typeface="Times New Roman" panose="02020603050405020304" pitchFamily="18" charset="0"/>
              </a:rPr>
              <a:t>所以有：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 (m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+m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)+1≥0 </a:t>
            </a:r>
            <a:r>
              <a:rPr lang="zh-CN" altLang="en-US" sz="3000">
                <a:latin typeface="Times New Roman" panose="02020603050405020304" pitchFamily="18" charset="0"/>
              </a:rPr>
              <a:t>即 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 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≥ m-1</a:t>
            </a:r>
            <a:r>
              <a:rPr lang="zh-CN" altLang="en-US" sz="3000">
                <a:latin typeface="Times New Roman" panose="02020603050405020304" pitchFamily="18" charset="0"/>
              </a:rPr>
              <a:t>，则有：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n≤1/2(m</a:t>
            </a:r>
            <a:r>
              <a:rPr lang="en-US" altLang="zh-CN" sz="3000" baseline="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-m-2m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)≤1/2(m</a:t>
            </a:r>
            <a:r>
              <a:rPr lang="en-US" altLang="zh-CN" sz="3000" baseline="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-m-2(m-1))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  =1/2(m</a:t>
            </a:r>
            <a:r>
              <a:rPr lang="en-US" altLang="zh-CN" sz="3000" baseline="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-3m+2)=1/2(m-1)(m-2)=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与已知矛盾，命题得证。 </a:t>
            </a:r>
          </a:p>
        </p:txBody>
      </p:sp>
      <p:graphicFrame>
        <p:nvGraphicFramePr>
          <p:cNvPr id="90114" name="Object 9">
            <a:extLst>
              <a:ext uri="{FF2B5EF4-FFF2-40B4-BE49-F238E27FC236}">
                <a16:creationId xmlns:a16="http://schemas.microsoft.com/office/drawing/2014/main" id="{65AD8944-AC57-5EEA-D899-63F2389EC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962400"/>
          <a:ext cx="10191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" imgH="254000" progId="Equation.3">
                  <p:embed/>
                </p:oleObj>
              </mc:Choice>
              <mc:Fallback>
                <p:oleObj name="Equation" r:id="rId2" imgW="2921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10191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灯片编号占位符 1">
            <a:extLst>
              <a:ext uri="{FF2B5EF4-FFF2-40B4-BE49-F238E27FC236}">
                <a16:creationId xmlns:a16="http://schemas.microsoft.com/office/drawing/2014/main" id="{A01C3722-8991-1CA7-BE10-91C67F156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0ED455-C69B-D349-A5A8-12D8078EF43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内容占位符 2">
            <a:extLst>
              <a:ext uri="{FF2B5EF4-FFF2-40B4-BE49-F238E27FC236}">
                <a16:creationId xmlns:a16="http://schemas.microsoft.com/office/drawing/2014/main" id="{F1AABDB6-5D3D-AF86-BF6B-A7BE7C4F8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00"/>
              </a:buClr>
            </a:pP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使用反证法。首先假设图不连通，则它具有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个分支，其中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m≥2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，然后根据题目条件推出矛盾。为简化证明，有些题目可以假设图至少有两个连通分支即可。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CC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推矛盾的过程，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通常是将具有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个连通分    支的图的边数放到最大的过程，使每个连通分支都是完全图。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91138" name="灯片编号占位符 1">
            <a:extLst>
              <a:ext uri="{FF2B5EF4-FFF2-40B4-BE49-F238E27FC236}">
                <a16:creationId xmlns:a16="http://schemas.microsoft.com/office/drawing/2014/main" id="{9A274F07-14BD-AFFD-13B6-ED0E80204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128617-B7BB-1648-9A34-4137F177EF0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75DD-8EB6-D4F8-9F30-C22F4CBC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1788"/>
            <a:ext cx="7772400" cy="708025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>
                <a:solidFill>
                  <a:srgbClr val="FFCC00"/>
                </a:solidFill>
                <a:latin typeface="Times New Roman" pitchFamily="18" charset="0"/>
              </a:rPr>
              <a:t>§</a:t>
            </a:r>
            <a:r>
              <a:rPr lang="zh-CN" altLang="en-US" sz="4000" dirty="0">
                <a:solidFill>
                  <a:srgbClr val="FFCC00"/>
                </a:solidFill>
                <a:latin typeface="Times New Roman" pitchFamily="18" charset="0"/>
                <a:ea typeface="宋体" pitchFamily="2" charset="-122"/>
              </a:rPr>
              <a:t>4.1.2  权图  </a:t>
            </a:r>
            <a:r>
              <a:rPr lang="en-US" altLang="zh-CN" sz="4000" dirty="0">
                <a:solidFill>
                  <a:srgbClr val="FFCC00"/>
                </a:solidFill>
                <a:latin typeface="Times New Roman" pitchFamily="18" charset="0"/>
                <a:ea typeface="宋体" pitchFamily="2" charset="-122"/>
              </a:rPr>
              <a:t>Dijkstra</a:t>
            </a:r>
            <a:r>
              <a:rPr lang="zh-CN" altLang="en-US" sz="4000" dirty="0">
                <a:solidFill>
                  <a:srgbClr val="FFCC00"/>
                </a:solidFill>
                <a:latin typeface="Times New Roman" pitchFamily="18" charset="0"/>
                <a:ea typeface="宋体" pitchFamily="2" charset="-122"/>
              </a:rPr>
              <a:t>算法 </a:t>
            </a:r>
            <a:endParaRPr lang="zh-CN" altLang="en-US" dirty="0"/>
          </a:p>
        </p:txBody>
      </p:sp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4A3B3783-0E0A-D6E2-40A1-A3B114DAC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zh-CN" altLang="en-US"/>
              <a:t>许多问题可以用边上赋权的图来建模。如果用顶点表示城市，用边表示航班。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给边赋上城市之间的距离，可以为涉及距离的问题建模。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FFFF"/>
                </a:solidFill>
              </a:rPr>
              <a:t>给边赋上飞行时间，可以为涉及飞行时间的问题建模。</a:t>
            </a:r>
            <a:endParaRPr lang="en-US" altLang="zh-CN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FFFF"/>
                </a:solidFill>
              </a:rPr>
              <a:t>给边赋上票价，可以为涉及票价的问题建模。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zh-CN" altLang="en-US">
                <a:solidFill>
                  <a:srgbClr val="FFFFFF"/>
                </a:solidFill>
              </a:rPr>
              <a:t>权图中最短路问题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Dijkstra 1959</a:t>
            </a:r>
            <a:r>
              <a:rPr lang="en-US" altLang="zh-CN">
                <a:solidFill>
                  <a:srgbClr val="FFFFFF"/>
                </a:solidFill>
              </a:rPr>
              <a:t>)</a:t>
            </a:r>
            <a:endParaRPr lang="zh-CN" altLang="en-US"/>
          </a:p>
        </p:txBody>
      </p:sp>
      <p:sp>
        <p:nvSpPr>
          <p:cNvPr id="92163" name="灯片编号占位符 2">
            <a:extLst>
              <a:ext uri="{FF2B5EF4-FFF2-40B4-BE49-F238E27FC236}">
                <a16:creationId xmlns:a16="http://schemas.microsoft.com/office/drawing/2014/main" id="{BC303E37-47C9-CDBB-9313-00E149373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A38E90-35F2-7F48-B615-FF903A76C63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1717-C0CE-0C34-7FB4-065E4C665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534400" cy="5638800"/>
          </a:xfrm>
        </p:spPr>
        <p:txBody>
          <a:bodyPr/>
          <a:lstStyle/>
          <a:p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1930-2002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）：</a:t>
            </a:r>
            <a:endParaRPr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出生于荷兰，</a:t>
            </a:r>
            <a:r>
              <a:rPr lang="en-US" altLang="zh-CN" sz="3000">
                <a:latin typeface="Times New Roman" panose="02020603050405020304" pitchFamily="18" charset="0"/>
              </a:rPr>
              <a:t>1972</a:t>
            </a:r>
            <a:r>
              <a:rPr lang="zh-CN" altLang="en-US" sz="3000">
                <a:latin typeface="Times New Roman" panose="02020603050405020304" pitchFamily="18" charset="0"/>
              </a:rPr>
              <a:t>年获得图灵奖，与克努斯并从称为这个时代最伟大的计算机科学家。</a:t>
            </a:r>
            <a:r>
              <a:rPr lang="zh-CN" altLang="en-US" sz="3000" b="0"/>
              <a:t>被西方学术界称为“结构程序设计之父”和“先知先觉”</a:t>
            </a:r>
            <a:r>
              <a:rPr lang="en-US" altLang="zh-CN" sz="3000" b="0"/>
              <a:t>.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在如下领域做出奠基性贡献</a:t>
            </a:r>
            <a:endParaRPr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操作系统</a:t>
            </a:r>
            <a:r>
              <a:rPr lang="en-US" altLang="zh-CN" sz="3000">
                <a:latin typeface="Times New Roman" panose="02020603050405020304" pitchFamily="18" charset="0"/>
              </a:rPr>
              <a:t>:  </a:t>
            </a:r>
            <a:r>
              <a:rPr lang="zh-CN" altLang="en-US" sz="3000">
                <a:latin typeface="Times New Roman" panose="02020603050405020304" pitchFamily="18" charset="0"/>
              </a:rPr>
              <a:t>其中包括提出“死锁”概念以及死锁避免；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程序设计语言</a:t>
            </a:r>
            <a:r>
              <a:rPr lang="en-US" altLang="zh-CN" sz="3000">
                <a:latin typeface="Times New Roman" panose="02020603050405020304" pitchFamily="18" charset="0"/>
              </a:rPr>
              <a:t>:  </a:t>
            </a:r>
            <a:r>
              <a:rPr lang="zh-CN" altLang="en-US" sz="3000">
                <a:latin typeface="Times New Roman" panose="02020603050405020304" pitchFamily="18" charset="0"/>
              </a:rPr>
              <a:t>包括提出结构化程序设计的概念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/>
              <a:t>编译系统</a:t>
            </a:r>
            <a:r>
              <a:rPr lang="en-US" altLang="zh-CN" sz="3000"/>
              <a:t>: </a:t>
            </a:r>
            <a:r>
              <a:rPr lang="zh-CN" altLang="en-US" sz="3000"/>
              <a:t>发展堆栈的概念</a:t>
            </a:r>
            <a:r>
              <a:rPr lang="en-US" altLang="zh-CN" sz="3000"/>
              <a:t>,</a:t>
            </a:r>
            <a:r>
              <a:rPr lang="zh-CN" altLang="en-US" sz="3000"/>
              <a:t>使之用于整个编译</a:t>
            </a:r>
            <a:r>
              <a:rPr lang="en-US" altLang="zh-CN" sz="3000"/>
              <a:t>,</a:t>
            </a:r>
            <a:r>
              <a:rPr lang="zh-CN" altLang="en-US" sz="3000"/>
              <a:t>和</a:t>
            </a:r>
            <a:r>
              <a:rPr lang="en-US" altLang="zh-CN" sz="3000"/>
              <a:t>Jenson</a:t>
            </a:r>
            <a:r>
              <a:rPr lang="zh-CN" altLang="en-US" sz="3000"/>
              <a:t>完成世界上第一个</a:t>
            </a:r>
            <a:r>
              <a:rPr lang="en-US" altLang="zh-CN" sz="3000"/>
              <a:t>ALGOL60</a:t>
            </a:r>
            <a:r>
              <a:rPr lang="zh-CN" altLang="en-US" sz="3000"/>
              <a:t>编译系统</a:t>
            </a:r>
            <a:r>
              <a:rPr lang="en-US" altLang="zh-CN" sz="3000"/>
              <a:t>.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93186" name="灯片编号占位符 1">
            <a:extLst>
              <a:ext uri="{FF2B5EF4-FFF2-40B4-BE49-F238E27FC236}">
                <a16:creationId xmlns:a16="http://schemas.microsoft.com/office/drawing/2014/main" id="{CAFC5E90-C086-C4C8-5E7A-F6766F341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BC9877-EDC5-C64A-BBD3-53AAA0E3D1A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B7622780-F7E0-0B02-0BA6-A5B1BA36F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219200"/>
            <a:ext cx="8763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定义4.1.7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G＝(P, L)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有限图</a:t>
            </a:r>
            <a:r>
              <a:rPr lang="zh-CN" altLang="en-US">
                <a:latin typeface="Times New Roman" panose="02020603050405020304" pitchFamily="18" charset="0"/>
              </a:rPr>
              <a:t>，如果对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zh-CN" altLang="en-US">
                <a:latin typeface="Times New Roman" panose="02020603050405020304" pitchFamily="18" charset="0"/>
              </a:rPr>
              <a:t>中任一条边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都规定一个正实数</a:t>
            </a:r>
            <a:r>
              <a:rPr lang="en-US" altLang="zh-CN">
                <a:latin typeface="Times New Roman" panose="02020603050405020304" pitchFamily="18" charset="0"/>
              </a:rPr>
              <a:t>w(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附在其上，则称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有限权图(网络)</a:t>
            </a:r>
            <a:r>
              <a:rPr lang="zh-CN" altLang="en-US">
                <a:latin typeface="Times New Roman" panose="02020603050405020304" pitchFamily="18" charset="0"/>
              </a:rPr>
              <a:t>，称</a:t>
            </a:r>
            <a:r>
              <a:rPr lang="en-US" altLang="zh-CN">
                <a:latin typeface="Times New Roman" panose="02020603050405020304" pitchFamily="18" charset="0"/>
              </a:rPr>
              <a:t>w(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为边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的权。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规定</a:t>
            </a:r>
            <a:r>
              <a:rPr lang="en-US" altLang="zh-CN">
                <a:latin typeface="Times New Roman" panose="02020603050405020304" pitchFamily="18" charset="0"/>
              </a:rPr>
              <a:t>w(uu)=0 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w(uv)=∞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uv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灯片编号占位符 1">
            <a:extLst>
              <a:ext uri="{FF2B5EF4-FFF2-40B4-BE49-F238E27FC236}">
                <a16:creationId xmlns:a16="http://schemas.microsoft.com/office/drawing/2014/main" id="{6AC4B0C2-8796-4E76-D3B7-3C71BAE4A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3F0743-2EA8-364B-9052-29557642E4B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EDB3F08-E557-2D2B-4A38-E7B7E0C57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7988"/>
            <a:ext cx="80010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例: 权图（网络）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2EE984D-918C-0EE0-8AC4-5CE967E1C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7200" y="1676400"/>
            <a:ext cx="4648200" cy="4038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>
                <a:latin typeface="Times New Roman" panose="02020603050405020304" pitchFamily="18" charset="0"/>
              </a:rPr>
              <a:t>w(ab)=w(ba) = 5</a:t>
            </a:r>
            <a:r>
              <a:rPr lang="en-US" altLang="zh-CN" sz="400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>
                <a:latin typeface="Times New Roman" panose="02020603050405020304" pitchFamily="18" charset="0"/>
              </a:rPr>
              <a:t>w(aa)=0</a:t>
            </a:r>
            <a:r>
              <a:rPr lang="en-US" altLang="zh-CN" sz="400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>
                <a:latin typeface="Times New Roman" panose="02020603050405020304" pitchFamily="18" charset="0"/>
              </a:rPr>
              <a:t>w(bd)=w(db)= </a:t>
            </a:r>
            <a:r>
              <a:rPr lang="en-US" altLang="zh-CN" sz="4000">
                <a:latin typeface="宋体" panose="02010600030101010101" pitchFamily="2" charset="-122"/>
              </a:rPr>
              <a:t>∞，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>
                <a:latin typeface="Times New Roman" panose="02020603050405020304" pitchFamily="18" charset="0"/>
              </a:rPr>
              <a:t>w(ad)=w(da)=8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97283" name="Group 20">
            <a:extLst>
              <a:ext uri="{FF2B5EF4-FFF2-40B4-BE49-F238E27FC236}">
                <a16:creationId xmlns:a16="http://schemas.microsoft.com/office/drawing/2014/main" id="{17077860-F1A8-C610-DC5C-50C49AE36D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58913"/>
            <a:ext cx="3359150" cy="3951287"/>
            <a:chOff x="288" y="1255"/>
            <a:chExt cx="2116" cy="2489"/>
          </a:xfrm>
        </p:grpSpPr>
        <p:sp>
          <p:nvSpPr>
            <p:cNvPr id="97285" name="Rectangle 5">
              <a:extLst>
                <a:ext uri="{FF2B5EF4-FFF2-40B4-BE49-F238E27FC236}">
                  <a16:creationId xmlns:a16="http://schemas.microsoft.com/office/drawing/2014/main" id="{A0D67C7B-3A01-C439-D30E-DD25686F8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60"/>
              <a:ext cx="1632" cy="17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0B6394CF-BAFD-D8D9-BE2B-D44161D75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60"/>
              <a:ext cx="1632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87" name="Oval 7">
              <a:extLst>
                <a:ext uri="{FF2B5EF4-FFF2-40B4-BE49-F238E27FC236}">
                  <a16:creationId xmlns:a16="http://schemas.microsoft.com/office/drawing/2014/main" id="{EB48E918-7D07-CCB5-3D7C-FAF566B2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5D67CCF2-23AF-79C2-F74C-B293A43F0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7289" name="Oval 9">
              <a:extLst>
                <a:ext uri="{FF2B5EF4-FFF2-40B4-BE49-F238E27FC236}">
                  <a16:creationId xmlns:a16="http://schemas.microsoft.com/office/drawing/2014/main" id="{4EE213B2-630C-1A0E-E38A-299512D16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7290" name="Oval 10">
              <a:extLst>
                <a:ext uri="{FF2B5EF4-FFF2-40B4-BE49-F238E27FC236}">
                  <a16:creationId xmlns:a16="http://schemas.microsoft.com/office/drawing/2014/main" id="{C8500429-CC45-4819-3E26-E5AED6D5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7291" name="Text Box 11">
              <a:extLst>
                <a:ext uri="{FF2B5EF4-FFF2-40B4-BE49-F238E27FC236}">
                  <a16:creationId xmlns:a16="http://schemas.microsoft.com/office/drawing/2014/main" id="{F4A15422-8C62-9B77-B4B3-59FBC614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25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8128239C-B57A-9BB9-33D5-1F940748B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1255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293" name="Text Box 13">
              <a:extLst>
                <a:ext uri="{FF2B5EF4-FFF2-40B4-BE49-F238E27FC236}">
                  <a16:creationId xmlns:a16="http://schemas.microsoft.com/office/drawing/2014/main" id="{57400EB1-1192-AE33-C6CA-283F231D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34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294" name="Text Box 14">
              <a:extLst>
                <a:ext uri="{FF2B5EF4-FFF2-40B4-BE49-F238E27FC236}">
                  <a16:creationId xmlns:a16="http://schemas.microsoft.com/office/drawing/2014/main" id="{4BF43A4B-A64D-1C7D-CEB4-214A11A7C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40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B76733EE-7B69-A888-8FAC-C5A5EB86C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5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7296" name="Text Box 16">
              <a:extLst>
                <a:ext uri="{FF2B5EF4-FFF2-40B4-BE49-F238E27FC236}">
                  <a16:creationId xmlns:a16="http://schemas.microsoft.com/office/drawing/2014/main" id="{6187338D-21B2-50E0-7A6A-28D286351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7297" name="Text Box 17">
              <a:extLst>
                <a:ext uri="{FF2B5EF4-FFF2-40B4-BE49-F238E27FC236}">
                  <a16:creationId xmlns:a16="http://schemas.microsoft.com/office/drawing/2014/main" id="{D324167B-4013-B27F-6932-A1EAC76FB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0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E3EA2162-4C8D-C56B-911A-A122EF24F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5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7299" name="Text Box 19">
              <a:extLst>
                <a:ext uri="{FF2B5EF4-FFF2-40B4-BE49-F238E27FC236}">
                  <a16:creationId xmlns:a16="http://schemas.microsoft.com/office/drawing/2014/main" id="{D9E71B7B-50B1-1DB7-822C-31953C0CA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20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97284" name="灯片编号占位符 1">
            <a:extLst>
              <a:ext uri="{FF2B5EF4-FFF2-40B4-BE49-F238E27FC236}">
                <a16:creationId xmlns:a16="http://schemas.microsoft.com/office/drawing/2014/main" id="{AFA0225D-DD0E-A47F-4FB9-D7172E578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BF5E82-0B5A-C740-81FE-4051EDB8D55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7C3689D-9785-C2BF-F0BC-C39D4DFE6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7988"/>
            <a:ext cx="8153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</a:rPr>
              <a:t>定义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320BBDF-F24F-5043-B734-2BC532945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在一个权图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中，任给两点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v，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可能有多条路，在这些路中，所带的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权和</a:t>
            </a:r>
            <a:r>
              <a:rPr lang="zh-CN" altLang="en-US">
                <a:latin typeface="Times New Roman" panose="02020603050405020304" pitchFamily="18" charset="0"/>
              </a:rPr>
              <a:t>最小的那条路称为图中从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最短路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这条最短路所带的权和称为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距离</a:t>
            </a:r>
            <a:r>
              <a:rPr lang="zh-CN" altLang="en-US">
                <a:latin typeface="Times New Roman" panose="02020603050405020304" pitchFamily="18" charset="0"/>
              </a:rPr>
              <a:t>，记为</a:t>
            </a:r>
            <a:r>
              <a:rPr lang="en-US" altLang="zh-CN">
                <a:latin typeface="Times New Roman" panose="02020603050405020304" pitchFamily="18" charset="0"/>
              </a:rPr>
              <a:t>d(u,v)。 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显然两点间的最短路一定是简单路（为什么？），所以在网络中找最短路只需在简单路中找。 </a:t>
            </a:r>
          </a:p>
        </p:txBody>
      </p:sp>
      <p:sp>
        <p:nvSpPr>
          <p:cNvPr id="98307" name="灯片编号占位符 1">
            <a:extLst>
              <a:ext uri="{FF2B5EF4-FFF2-40B4-BE49-F238E27FC236}">
                <a16:creationId xmlns:a16="http://schemas.microsoft.com/office/drawing/2014/main" id="{5A464274-7F90-8752-8293-F9B891F56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A679B-7D64-6C41-AB61-3BE3CFC85E9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5C7C21D-D0E6-CC86-8E6D-2A891EF79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438150"/>
            <a:ext cx="8153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例: 最短路与距离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7CCC6FF-E536-2CB5-09F7-8639215B6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1371600"/>
            <a:ext cx="4495800" cy="4419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简单路</a:t>
            </a:r>
            <a:r>
              <a:rPr lang="zh-CN" altLang="en-US">
                <a:latin typeface="Times New Roman" panose="02020603050405020304" pitchFamily="18" charset="0"/>
              </a:rPr>
              <a:t>有：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a,b,c)</a:t>
            </a:r>
            <a:r>
              <a:rPr lang="zh-CN" altLang="en-US">
                <a:latin typeface="Times New Roman" panose="02020603050405020304" pitchFamily="18" charset="0"/>
              </a:rPr>
              <a:t>权和为5+4=9;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a,c)</a:t>
            </a:r>
            <a:r>
              <a:rPr lang="zh-CN" altLang="en-US">
                <a:latin typeface="Times New Roman" panose="02020603050405020304" pitchFamily="18" charset="0"/>
              </a:rPr>
              <a:t>权和为12;</a:t>
            </a:r>
          </a:p>
          <a:p>
            <a:pPr marL="609600" indent="-609600" eaLnBrk="1" hangingPunct="1">
              <a:buFont typeface="Wingdings" pitchFamily="2" charset="2"/>
              <a:buAutoNum type="arabicParenBoth"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a,d,c)</a:t>
            </a:r>
            <a:r>
              <a:rPr lang="zh-CN" altLang="en-US">
                <a:latin typeface="Times New Roman" panose="02020603050405020304" pitchFamily="18" charset="0"/>
              </a:rPr>
              <a:t>权和为8+20= 28。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最短路为： (</a:t>
            </a:r>
            <a:r>
              <a:rPr lang="en-US" altLang="zh-CN">
                <a:latin typeface="Times New Roman" panose="02020603050405020304" pitchFamily="18" charset="0"/>
              </a:rPr>
              <a:t>a, b, c)，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因此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的距离为9。</a:t>
            </a:r>
          </a:p>
        </p:txBody>
      </p:sp>
      <p:grpSp>
        <p:nvGrpSpPr>
          <p:cNvPr id="100355" name="Group 4">
            <a:extLst>
              <a:ext uri="{FF2B5EF4-FFF2-40B4-BE49-F238E27FC236}">
                <a16:creationId xmlns:a16="http://schemas.microsoft.com/office/drawing/2014/main" id="{F4F27473-92A4-1941-C312-39777EF84D0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58913"/>
            <a:ext cx="3359150" cy="3951287"/>
            <a:chOff x="288" y="1255"/>
            <a:chExt cx="2116" cy="2489"/>
          </a:xfrm>
        </p:grpSpPr>
        <p:sp>
          <p:nvSpPr>
            <p:cNvPr id="100357" name="Rectangle 5">
              <a:extLst>
                <a:ext uri="{FF2B5EF4-FFF2-40B4-BE49-F238E27FC236}">
                  <a16:creationId xmlns:a16="http://schemas.microsoft.com/office/drawing/2014/main" id="{EE9ADC3F-B3DC-04EB-7617-F4308AC0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60"/>
              <a:ext cx="1632" cy="177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58" name="Line 6">
              <a:extLst>
                <a:ext uri="{FF2B5EF4-FFF2-40B4-BE49-F238E27FC236}">
                  <a16:creationId xmlns:a16="http://schemas.microsoft.com/office/drawing/2014/main" id="{4564BC0D-39AD-8BAF-EA3D-DDE943E08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60"/>
              <a:ext cx="1632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1DCE0CE8-CE39-902B-61E8-7F3EF910D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00BE4475-6978-BF8F-5629-4FF4D897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E99EA7C0-BA7D-234A-3AF0-955D63B40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62" name="Oval 10">
              <a:extLst>
                <a:ext uri="{FF2B5EF4-FFF2-40B4-BE49-F238E27FC236}">
                  <a16:creationId xmlns:a16="http://schemas.microsoft.com/office/drawing/2014/main" id="{03AB8880-3C53-31D1-33FE-045CD38E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63" name="Text Box 11">
              <a:extLst>
                <a:ext uri="{FF2B5EF4-FFF2-40B4-BE49-F238E27FC236}">
                  <a16:creationId xmlns:a16="http://schemas.microsoft.com/office/drawing/2014/main" id="{8FDD2C7C-E279-77F2-9EA8-2C08C13C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25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2128AD5-7987-B45B-AF85-F7F30E531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1255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5" name="Text Box 13">
              <a:extLst>
                <a:ext uri="{FF2B5EF4-FFF2-40B4-BE49-F238E27FC236}">
                  <a16:creationId xmlns:a16="http://schemas.microsoft.com/office/drawing/2014/main" id="{557CAEB7-60F9-3F3C-890D-1D66FE82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34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6" name="Text Box 14">
              <a:extLst>
                <a:ext uri="{FF2B5EF4-FFF2-40B4-BE49-F238E27FC236}">
                  <a16:creationId xmlns:a16="http://schemas.microsoft.com/office/drawing/2014/main" id="{DA966907-8E5D-4BC7-8D85-F682A95BF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40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3B43AE7A-8F09-C18A-3A49-86D10F334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5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0368" name="Text Box 16">
              <a:extLst>
                <a:ext uri="{FF2B5EF4-FFF2-40B4-BE49-F238E27FC236}">
                  <a16:creationId xmlns:a16="http://schemas.microsoft.com/office/drawing/2014/main" id="{6401BBDD-5D76-CB28-1A49-BDDE27962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0369" name="Text Box 17">
              <a:extLst>
                <a:ext uri="{FF2B5EF4-FFF2-40B4-BE49-F238E27FC236}">
                  <a16:creationId xmlns:a16="http://schemas.microsoft.com/office/drawing/2014/main" id="{17AA0A7F-5B79-B84E-8933-F19FC06B0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0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A29705DD-022F-77BB-52C0-1C165A091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5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0371" name="Text Box 19">
              <a:extLst>
                <a:ext uri="{FF2B5EF4-FFF2-40B4-BE49-F238E27FC236}">
                  <a16:creationId xmlns:a16="http://schemas.microsoft.com/office/drawing/2014/main" id="{F37EC0F7-6E1E-EEA6-1C53-1B7B8E7C1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7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20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00356" name="灯片编号占位符 1">
            <a:extLst>
              <a:ext uri="{FF2B5EF4-FFF2-40B4-BE49-F238E27FC236}">
                <a16:creationId xmlns:a16="http://schemas.microsoft.com/office/drawing/2014/main" id="{DA55BFA9-1D9A-D48E-8DAE-EE495C780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774CA0-EFDA-7B44-A3DC-E3F80C7E2F0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FCC0BF1-3937-D4CA-48CB-ECBE44518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8575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Dijkstra</a:t>
            </a:r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算法</a:t>
            </a: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(1959)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D236A64F-7A0F-C683-B3E2-7419F3E67B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定义  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是有限权图，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>
                <a:latin typeface="Times New Roman" panose="02020603050405020304" pitchFamily="18" charset="0"/>
              </a:rPr>
              <a:t>=P-S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点到点集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的距离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01379" name="Object 5">
            <a:extLst>
              <a:ext uri="{FF2B5EF4-FFF2-40B4-BE49-F238E27FC236}">
                <a16:creationId xmlns:a16="http://schemas.microsoft.com/office/drawing/2014/main" id="{CA842FC4-74B8-A425-A27E-12C533C82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47704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317500" progId="Equation.3">
                  <p:embed/>
                </p:oleObj>
              </mc:Choice>
              <mc:Fallback>
                <p:oleObj name="Equation" r:id="rId3" imgW="23876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477043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4">
            <a:extLst>
              <a:ext uri="{FF2B5EF4-FFF2-40B4-BE49-F238E27FC236}">
                <a16:creationId xmlns:a16="http://schemas.microsoft.com/office/drawing/2014/main" id="{E6F6310B-489A-B92F-6B54-5D4F9126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实现上述距离的路称为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S’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的最短路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上述点到点集距离的定义等价于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:a16="http://schemas.microsoft.com/office/drawing/2014/main" id="{90992412-2B2F-8687-21CC-5FA81B44BB7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30300" y="4956175"/>
          <a:ext cx="6653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396400" imgH="8775700" progId="Equation.DSMT4">
                  <p:embed/>
                </p:oleObj>
              </mc:Choice>
              <mc:Fallback>
                <p:oleObj name="Equation" r:id="rId5" imgW="47396400" imgH="8775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956175"/>
                        <a:ext cx="66532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灯片编号占位符 1">
            <a:extLst>
              <a:ext uri="{FF2B5EF4-FFF2-40B4-BE49-F238E27FC236}">
                <a16:creationId xmlns:a16="http://schemas.microsoft.com/office/drawing/2014/main" id="{7D91B409-1013-3640-804D-631750434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20BCF5-5283-8A4A-95E6-A18F4B54698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5">
            <a:extLst>
              <a:ext uri="{FF2B5EF4-FFF2-40B4-BE49-F238E27FC236}">
                <a16:creationId xmlns:a16="http://schemas.microsoft.com/office/drawing/2014/main" id="{7831FB23-3DD5-B535-D7D4-706D69E9D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分析：等价定义</a:t>
            </a:r>
          </a:p>
        </p:txBody>
      </p:sp>
      <p:graphicFrame>
        <p:nvGraphicFramePr>
          <p:cNvPr id="103426" name="Object 4">
            <a:extLst>
              <a:ext uri="{FF2B5EF4-FFF2-40B4-BE49-F238E27FC236}">
                <a16:creationId xmlns:a16="http://schemas.microsoft.com/office/drawing/2014/main" id="{8BD1460C-03C5-631A-A4D4-425B5D21CE2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3000" y="914400"/>
          <a:ext cx="53927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96400" imgH="8775700" progId="Equation.DSMT4">
                  <p:embed/>
                </p:oleObj>
              </mc:Choice>
              <mc:Fallback>
                <p:oleObj name="Equation" r:id="rId2" imgW="47396400" imgH="877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53927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Text Box 8">
            <a:extLst>
              <a:ext uri="{FF2B5EF4-FFF2-40B4-BE49-F238E27FC236}">
                <a16:creationId xmlns:a16="http://schemas.microsoft.com/office/drawing/2014/main" id="{CDEBD592-F937-97E4-F029-687B1EA2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8991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1. 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到点集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的距离，是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中任意一点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距离的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最小者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的最短路上，肯定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有而且只有一个点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中的点，即是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点；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从而，简单路是“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最后一步</a:t>
            </a:r>
            <a:r>
              <a:rPr lang="zh-CN" altLang="en-US">
                <a:latin typeface="Times New Roman" panose="02020603050405020304" pitchFamily="18" charset="0"/>
              </a:rPr>
              <a:t>”到达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中一个点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在到达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中一点之前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都是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点集 中“转悠”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3428" name="灯片编号占位符 1">
            <a:extLst>
              <a:ext uri="{FF2B5EF4-FFF2-40B4-BE49-F238E27FC236}">
                <a16:creationId xmlns:a16="http://schemas.microsoft.com/office/drawing/2014/main" id="{7995BA36-836E-B6BC-F1A1-AD726FDA7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A09C88-B302-534E-BD0C-7337EEF8856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7">
            <a:extLst>
              <a:ext uri="{FF2B5EF4-FFF2-40B4-BE49-F238E27FC236}">
                <a16:creationId xmlns:a16="http://schemas.microsoft.com/office/drawing/2014/main" id="{CDA423CB-3A3F-25B3-CB8C-C216E201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600" b="0">
                <a:latin typeface="华文新魏" panose="02010800040101010101" pitchFamily="2" charset="-122"/>
                <a:ea typeface="华文新魏" panose="02010800040101010101" pitchFamily="2" charset="-122"/>
              </a:rPr>
              <a:t>哥尼斯堡七桥问题</a:t>
            </a:r>
          </a:p>
        </p:txBody>
      </p:sp>
      <p:grpSp>
        <p:nvGrpSpPr>
          <p:cNvPr id="27650" name="Group 18">
            <a:extLst>
              <a:ext uri="{FF2B5EF4-FFF2-40B4-BE49-F238E27FC236}">
                <a16:creationId xmlns:a16="http://schemas.microsoft.com/office/drawing/2014/main" id="{D3DE021B-C0B3-D090-398E-BF2FFF29C46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8077200" cy="1373188"/>
            <a:chOff x="288" y="2784"/>
            <a:chExt cx="5088" cy="865"/>
          </a:xfrm>
        </p:grpSpPr>
        <p:sp>
          <p:nvSpPr>
            <p:cNvPr id="27668" name="Text Box 19">
              <a:extLst>
                <a:ext uri="{FF2B5EF4-FFF2-40B4-BE49-F238E27FC236}">
                  <a16:creationId xmlns:a16="http://schemas.microsoft.com/office/drawing/2014/main" id="{D788C18F-DA83-6756-A574-40A045FEF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456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能否从某个地方出发，穿过所有的桥各一次后再回到出发点</a:t>
              </a:r>
              <a:r>
                <a:rPr lang="en-US" altLang="zh-CN" sz="2800">
                  <a:latin typeface="Times New Roman" panose="02020603050405020304" pitchFamily="18" charset="0"/>
                </a:rPr>
                <a:t>?1736</a:t>
              </a:r>
              <a:r>
                <a:rPr lang="zh-CN" altLang="en-US" sz="2800">
                  <a:latin typeface="Times New Roman" panose="02020603050405020304" pitchFamily="18" charset="0"/>
                </a:rPr>
                <a:t>年欧拉把研究</a:t>
              </a:r>
              <a:r>
                <a:rPr lang="en-US" altLang="zh-CN" sz="2800">
                  <a:latin typeface="Times New Roman" panose="02020603050405020304" pitchFamily="18" charset="0"/>
                </a:rPr>
                <a:t>7</a:t>
              </a:r>
              <a:r>
                <a:rPr lang="zh-CN" altLang="en-US" sz="2800">
                  <a:latin typeface="Times New Roman" panose="02020603050405020304" pitchFamily="18" charset="0"/>
                </a:rPr>
                <a:t>桥问题的结果写成论文发表标志着图论学科的诞生</a:t>
              </a:r>
              <a:r>
                <a:rPr lang="en-US" altLang="zh-CN" sz="280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7669" name="Object 20">
              <a:extLst>
                <a:ext uri="{FF2B5EF4-FFF2-40B4-BE49-F238E27FC236}">
                  <a16:creationId xmlns:a16="http://schemas.microsoft.com/office/drawing/2014/main" id="{70F2DE81-D561-2051-0E64-D5D9C3D7BB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928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8610600" imgH="8445500" progId="MS_ClipArt_Gallery.5">
                    <p:embed/>
                  </p:oleObj>
                </mc:Choice>
                <mc:Fallback>
                  <p:oleObj name="Clip" r:id="rId3" imgW="8610600" imgH="8445500" progId="MS_ClipArt_Gallery.5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928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2604A18D-42A9-12CF-7196-EDA135EE50D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838200"/>
            <a:ext cx="2814638" cy="3395663"/>
            <a:chOff x="3552" y="1296"/>
            <a:chExt cx="1773" cy="2139"/>
          </a:xfrm>
        </p:grpSpPr>
        <p:sp>
          <p:nvSpPr>
            <p:cNvPr id="27654" name="Line 26">
              <a:extLst>
                <a:ext uri="{FF2B5EF4-FFF2-40B4-BE49-F238E27FC236}">
                  <a16:creationId xmlns:a16="http://schemas.microsoft.com/office/drawing/2014/main" id="{BE2A0E80-CC7A-1DC7-0B88-BC2CE020C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650"/>
              <a:ext cx="1062" cy="7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5" name="Line 27">
              <a:extLst>
                <a:ext uri="{FF2B5EF4-FFF2-40B4-BE49-F238E27FC236}">
                  <a16:creationId xmlns:a16="http://schemas.microsoft.com/office/drawing/2014/main" id="{66B5545C-A2E5-6061-B926-3111430D0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436"/>
              <a:ext cx="1056" cy="7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6" name="Line 28">
              <a:extLst>
                <a:ext uri="{FF2B5EF4-FFF2-40B4-BE49-F238E27FC236}">
                  <a16:creationId xmlns:a16="http://schemas.microsoft.com/office/drawing/2014/main" id="{A5B05F09-A032-7C65-7151-0193C3FCD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397"/>
              <a:ext cx="104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7" name="Line 29">
              <a:extLst>
                <a:ext uri="{FF2B5EF4-FFF2-40B4-BE49-F238E27FC236}">
                  <a16:creationId xmlns:a16="http://schemas.microsoft.com/office/drawing/2014/main" id="{F9166A80-5ACD-8C45-9ED8-3C8FC076D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647"/>
              <a:ext cx="0" cy="15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8" name="Arc 30">
              <a:extLst>
                <a:ext uri="{FF2B5EF4-FFF2-40B4-BE49-F238E27FC236}">
                  <a16:creationId xmlns:a16="http://schemas.microsoft.com/office/drawing/2014/main" id="{DF593EE6-57D1-E189-C77B-1995872317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9" y="1658"/>
              <a:ext cx="192" cy="721"/>
            </a:xfrm>
            <a:custGeom>
              <a:avLst/>
              <a:gdLst>
                <a:gd name="T0" fmla="*/ 0 w 21600"/>
                <a:gd name="T1" fmla="*/ 0 h 43196"/>
                <a:gd name="T2" fmla="*/ 0 w 21600"/>
                <a:gd name="T3" fmla="*/ 0 h 43196"/>
                <a:gd name="T4" fmla="*/ 0 w 21600"/>
                <a:gd name="T5" fmla="*/ 0 h 431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6"/>
                <a:gd name="T11" fmla="*/ 21600 w 21600"/>
                <a:gd name="T12" fmla="*/ 43196 h 43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70"/>
                    <a:pt x="12176" y="42973"/>
                    <a:pt x="408" y="43196"/>
                  </a:cubicBezTo>
                </a:path>
                <a:path w="21600" h="431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70"/>
                    <a:pt x="12176" y="42973"/>
                    <a:pt x="408" y="4319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Arc 31">
              <a:extLst>
                <a:ext uri="{FF2B5EF4-FFF2-40B4-BE49-F238E27FC236}">
                  <a16:creationId xmlns:a16="http://schemas.microsoft.com/office/drawing/2014/main" id="{29E39415-0339-B8C6-8ED0-574F8B25B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78" y="2426"/>
              <a:ext cx="192" cy="721"/>
            </a:xfrm>
            <a:custGeom>
              <a:avLst/>
              <a:gdLst>
                <a:gd name="T0" fmla="*/ 0 w 21600"/>
                <a:gd name="T1" fmla="*/ 0 h 43196"/>
                <a:gd name="T2" fmla="*/ 0 w 21600"/>
                <a:gd name="T3" fmla="*/ 0 h 43196"/>
                <a:gd name="T4" fmla="*/ 0 w 21600"/>
                <a:gd name="T5" fmla="*/ 0 h 431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6"/>
                <a:gd name="T11" fmla="*/ 21600 w 21600"/>
                <a:gd name="T12" fmla="*/ 43196 h 43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70"/>
                    <a:pt x="12176" y="42973"/>
                    <a:pt x="408" y="43196"/>
                  </a:cubicBezTo>
                </a:path>
                <a:path w="21600" h="431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70"/>
                    <a:pt x="12176" y="42973"/>
                    <a:pt x="408" y="4319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Oval 32">
              <a:extLst>
                <a:ext uri="{FF2B5EF4-FFF2-40B4-BE49-F238E27FC236}">
                  <a16:creationId xmlns:a16="http://schemas.microsoft.com/office/drawing/2014/main" id="{6B3E6918-7CEE-E629-B612-C02A6FD0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156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61" name="Oval 33">
              <a:extLst>
                <a:ext uri="{FF2B5EF4-FFF2-40B4-BE49-F238E27FC236}">
                  <a16:creationId xmlns:a16="http://schemas.microsoft.com/office/drawing/2014/main" id="{7009B17B-7BCA-7876-1204-D43C46A6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3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62" name="Oval 34">
              <a:extLst>
                <a:ext uri="{FF2B5EF4-FFF2-40B4-BE49-F238E27FC236}">
                  <a16:creationId xmlns:a16="http://schemas.microsoft.com/office/drawing/2014/main" id="{436900BD-76C6-6BE3-97BC-874CB529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09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63" name="Oval 35">
              <a:extLst>
                <a:ext uri="{FF2B5EF4-FFF2-40B4-BE49-F238E27FC236}">
                  <a16:creationId xmlns:a16="http://schemas.microsoft.com/office/drawing/2014/main" id="{26D88D78-0D9B-9E84-D605-A72B810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232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64" name="Text Box 36">
              <a:extLst>
                <a:ext uri="{FF2B5EF4-FFF2-40B4-BE49-F238E27FC236}">
                  <a16:creationId xmlns:a16="http://schemas.microsoft.com/office/drawing/2014/main" id="{1530232A-E669-CF93-47A3-3D12AD28D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4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665" name="Text Box 37">
              <a:extLst>
                <a:ext uri="{FF2B5EF4-FFF2-40B4-BE49-F238E27FC236}">
                  <a16:creationId xmlns:a16="http://schemas.microsoft.com/office/drawing/2014/main" id="{10B92278-9E43-BB76-AC51-DDB289F6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314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66" name="Text Box 38">
              <a:extLst>
                <a:ext uri="{FF2B5EF4-FFF2-40B4-BE49-F238E27FC236}">
                  <a16:creationId xmlns:a16="http://schemas.microsoft.com/office/drawing/2014/main" id="{537ADFA4-EEF2-5C53-0365-89550E68B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2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667" name="Text Box 39">
              <a:extLst>
                <a:ext uri="{FF2B5EF4-FFF2-40B4-BE49-F238E27FC236}">
                  <a16:creationId xmlns:a16="http://schemas.microsoft.com/office/drawing/2014/main" id="{7CD592D6-E46C-888F-D378-B9689AB56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" y="22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</p:grpSp>
      <p:graphicFrame>
        <p:nvGraphicFramePr>
          <p:cNvPr id="27652" name="Object 47">
            <a:extLst>
              <a:ext uri="{FF2B5EF4-FFF2-40B4-BE49-F238E27FC236}">
                <a16:creationId xmlns:a16="http://schemas.microsoft.com/office/drawing/2014/main" id="{D4999D05-3BCA-DCF4-6E51-C8DDEBD8C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914400"/>
          <a:ext cx="4343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67300" imgH="2247900" progId="Visio.Drawing.6">
                  <p:embed/>
                </p:oleObj>
              </mc:Choice>
              <mc:Fallback>
                <p:oleObj r:id="rId5" imgW="5067300" imgH="2247900" progId="Visio.Drawing.6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4343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>
            <a:extLst>
              <a:ext uri="{FF2B5EF4-FFF2-40B4-BE49-F238E27FC236}">
                <a16:creationId xmlns:a16="http://schemas.microsoft.com/office/drawing/2014/main" id="{7B347BFF-7086-80CA-9321-06933E13A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090D1-855D-7B4E-A375-D9288EFF10B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09EF2AC3-8F7D-594A-F0B0-5DD78EBC8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latin typeface="Times New Roman" pitchFamily="18" charset="0"/>
              </a:rPr>
              <a:t>例: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C4BB349A-B663-EF1F-F1F6-A46327F09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如图所示，令</a:t>
            </a:r>
            <a:r>
              <a:rPr lang="en-US" altLang="zh-CN">
                <a:latin typeface="Times New Roman" panose="02020603050405020304" pitchFamily="18" charset="0"/>
              </a:rPr>
              <a:t>S={a}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S’={b, c, d, e, f}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d(a, S’)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？ </a:t>
            </a:r>
          </a:p>
        </p:txBody>
      </p:sp>
      <p:grpSp>
        <p:nvGrpSpPr>
          <p:cNvPr id="104451" name="Group 117">
            <a:extLst>
              <a:ext uri="{FF2B5EF4-FFF2-40B4-BE49-F238E27FC236}">
                <a16:creationId xmlns:a16="http://schemas.microsoft.com/office/drawing/2014/main" id="{73861666-50C7-0B8A-F3DA-52EA25671E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1600" y="2133600"/>
            <a:ext cx="6934200" cy="4486275"/>
            <a:chOff x="2357" y="11239"/>
            <a:chExt cx="8467" cy="5485"/>
          </a:xfrm>
        </p:grpSpPr>
        <p:sp>
          <p:nvSpPr>
            <p:cNvPr id="104456" name="AutoShape 118">
              <a:extLst>
                <a:ext uri="{FF2B5EF4-FFF2-40B4-BE49-F238E27FC236}">
                  <a16:creationId xmlns:a16="http://schemas.microsoft.com/office/drawing/2014/main" id="{D8A5DA69-C3F5-74F6-9C69-B80ABD5B3D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7" y="11239"/>
              <a:ext cx="8467" cy="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4457" name="Group 119">
              <a:extLst>
                <a:ext uri="{FF2B5EF4-FFF2-40B4-BE49-F238E27FC236}">
                  <a16:creationId xmlns:a16="http://schemas.microsoft.com/office/drawing/2014/main" id="{A2954EFB-D2DC-CA2F-0FD4-C5841511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" y="12000"/>
              <a:ext cx="7765" cy="4203"/>
              <a:chOff x="384" y="2084"/>
              <a:chExt cx="3572" cy="1856"/>
            </a:xfrm>
          </p:grpSpPr>
          <p:sp>
            <p:nvSpPr>
              <p:cNvPr id="104460" name="Text Box 120">
                <a:extLst>
                  <a:ext uri="{FF2B5EF4-FFF2-40B4-BE49-F238E27FC236}">
                    <a16:creationId xmlns:a16="http://schemas.microsoft.com/office/drawing/2014/main" id="{216D13C7-4929-BE4A-75CD-F7FD9E8CE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784"/>
                <a:ext cx="24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1" name="Text Box 121">
                <a:extLst>
                  <a:ext uri="{FF2B5EF4-FFF2-40B4-BE49-F238E27FC236}">
                    <a16:creationId xmlns:a16="http://schemas.microsoft.com/office/drawing/2014/main" id="{4099CDB7-6722-CEBC-ECD6-D6A23FD60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260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2" name="Text Box 122">
                <a:extLst>
                  <a:ext uri="{FF2B5EF4-FFF2-40B4-BE49-F238E27FC236}">
                    <a16:creationId xmlns:a16="http://schemas.microsoft.com/office/drawing/2014/main" id="{5EEBE053-8A0D-0149-CA6F-1DE4AA751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4" y="3532"/>
                <a:ext cx="244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3" name="Text Box 123">
                <a:extLst>
                  <a:ext uri="{FF2B5EF4-FFF2-40B4-BE49-F238E27FC236}">
                    <a16:creationId xmlns:a16="http://schemas.microsoft.com/office/drawing/2014/main" id="{3577F840-BB0C-18BE-837F-4E4B34744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794"/>
                <a:ext cx="260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4" name="Text Box 124">
                <a:extLst>
                  <a:ext uri="{FF2B5EF4-FFF2-40B4-BE49-F238E27FC236}">
                    <a16:creationId xmlns:a16="http://schemas.microsoft.com/office/drawing/2014/main" id="{F9C71797-9A3F-ADF2-7E73-92B1454E0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19"/>
                <a:ext cx="24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5" name="Text Box 125">
                <a:extLst>
                  <a:ext uri="{FF2B5EF4-FFF2-40B4-BE49-F238E27FC236}">
                    <a16:creationId xmlns:a16="http://schemas.microsoft.com/office/drawing/2014/main" id="{91119759-0F64-9374-217C-92354F89B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" y="2131"/>
                <a:ext cx="24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6" name="Text Box 126">
                <a:extLst>
                  <a:ext uri="{FF2B5EF4-FFF2-40B4-BE49-F238E27FC236}">
                    <a16:creationId xmlns:a16="http://schemas.microsoft.com/office/drawing/2014/main" id="{04E74693-D917-EEC7-DE23-35BC07220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552"/>
                <a:ext cx="24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7" name="Text Box 127">
                <a:extLst>
                  <a:ext uri="{FF2B5EF4-FFF2-40B4-BE49-F238E27FC236}">
                    <a16:creationId xmlns:a16="http://schemas.microsoft.com/office/drawing/2014/main" id="{7C3D0712-B009-5BC7-B9D2-0646DD46E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216"/>
                <a:ext cx="24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8" name="Text Box 128">
                <a:extLst>
                  <a:ext uri="{FF2B5EF4-FFF2-40B4-BE49-F238E27FC236}">
                    <a16:creationId xmlns:a16="http://schemas.microsoft.com/office/drawing/2014/main" id="{5737217E-0D40-1295-661C-80A626DDC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688"/>
                <a:ext cx="372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469" name="Group 129">
                <a:extLst>
                  <a:ext uri="{FF2B5EF4-FFF2-40B4-BE49-F238E27FC236}">
                    <a16:creationId xmlns:a16="http://schemas.microsoft.com/office/drawing/2014/main" id="{7E5B6BF7-CDEE-8E9E-41BD-1EF76F5B8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00"/>
                <a:ext cx="3072" cy="1276"/>
                <a:chOff x="624" y="2400"/>
                <a:chExt cx="3072" cy="1276"/>
              </a:xfrm>
            </p:grpSpPr>
            <p:sp>
              <p:nvSpPr>
                <p:cNvPr id="104476" name="Line 130">
                  <a:extLst>
                    <a:ext uri="{FF2B5EF4-FFF2-40B4-BE49-F238E27FC236}">
                      <a16:creationId xmlns:a16="http://schemas.microsoft.com/office/drawing/2014/main" id="{F13A95EB-56BB-3625-19B7-E4EBC2092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0" y="2448"/>
                  <a:ext cx="1296" cy="1152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77" name="Line 131">
                  <a:extLst>
                    <a:ext uri="{FF2B5EF4-FFF2-40B4-BE49-F238E27FC236}">
                      <a16:creationId xmlns:a16="http://schemas.microsoft.com/office/drawing/2014/main" id="{48FC0605-20ED-1C6F-1A61-D37F19D5A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1292" cy="1180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78" name="Line 132">
                  <a:extLst>
                    <a:ext uri="{FF2B5EF4-FFF2-40B4-BE49-F238E27FC236}">
                      <a16:creationId xmlns:a16="http://schemas.microsoft.com/office/drawing/2014/main" id="{3B936D6C-CF72-2584-651E-2725B6A8A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024"/>
                  <a:ext cx="768" cy="624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79" name="Line 133">
                  <a:extLst>
                    <a:ext uri="{FF2B5EF4-FFF2-40B4-BE49-F238E27FC236}">
                      <a16:creationId xmlns:a16="http://schemas.microsoft.com/office/drawing/2014/main" id="{73B2D9BD-683F-A1DF-D3F9-A90F2A757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620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0" name="Line 134">
                  <a:extLst>
                    <a:ext uri="{FF2B5EF4-FFF2-40B4-BE49-F238E27FC236}">
                      <a16:creationId xmlns:a16="http://schemas.microsoft.com/office/drawing/2014/main" id="{57825667-FDE0-BF9F-DD52-54D8D9C1C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3014"/>
                  <a:ext cx="912" cy="624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1" name="Line 135">
                  <a:extLst>
                    <a:ext uri="{FF2B5EF4-FFF2-40B4-BE49-F238E27FC236}">
                      <a16:creationId xmlns:a16="http://schemas.microsoft.com/office/drawing/2014/main" id="{72C53E05-EC9F-5732-BB06-B38788D9C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024"/>
                  <a:ext cx="2976" cy="0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2" name="Line 136">
                  <a:extLst>
                    <a:ext uri="{FF2B5EF4-FFF2-40B4-BE49-F238E27FC236}">
                      <a16:creationId xmlns:a16="http://schemas.microsoft.com/office/drawing/2014/main" id="{DC3A8BF8-016D-64E3-506F-B525A2C941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2" y="2448"/>
                  <a:ext cx="768" cy="576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3" name="Line 137">
                  <a:extLst>
                    <a:ext uri="{FF2B5EF4-FFF2-40B4-BE49-F238E27FC236}">
                      <a16:creationId xmlns:a16="http://schemas.microsoft.com/office/drawing/2014/main" id="{2140B83F-03F5-FC08-4F53-6B6856B7F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4" name="Line 138">
                  <a:extLst>
                    <a:ext uri="{FF2B5EF4-FFF2-40B4-BE49-F238E27FC236}">
                      <a16:creationId xmlns:a16="http://schemas.microsoft.com/office/drawing/2014/main" id="{A427505D-3646-6B7D-F060-A5658CEB4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448"/>
                  <a:ext cx="912" cy="576"/>
                </a:xfrm>
                <a:prstGeom prst="line">
                  <a:avLst/>
                </a:prstGeom>
                <a:noFill/>
                <a:ln w="38100">
                  <a:solidFill>
                    <a:srgbClr val="9CE1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5" name="Oval 139">
                  <a:extLst>
                    <a:ext uri="{FF2B5EF4-FFF2-40B4-BE49-F238E27FC236}">
                      <a16:creationId xmlns:a16="http://schemas.microsoft.com/office/drawing/2014/main" id="{3243A2B6-7391-288E-9090-421014F53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400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86" name="Oval 140">
                  <a:extLst>
                    <a:ext uri="{FF2B5EF4-FFF2-40B4-BE49-F238E27FC236}">
                      <a16:creationId xmlns:a16="http://schemas.microsoft.com/office/drawing/2014/main" id="{F1D2C562-7417-6984-748A-D86FEB4FB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572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87" name="Oval 141">
                  <a:extLst>
                    <a:ext uri="{FF2B5EF4-FFF2-40B4-BE49-F238E27FC236}">
                      <a16:creationId xmlns:a16="http://schemas.microsoft.com/office/drawing/2014/main" id="{C7092A7C-2B67-3E75-B946-36BB4630A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4" y="2400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88" name="Oval 142">
                  <a:extLst>
                    <a:ext uri="{FF2B5EF4-FFF2-40B4-BE49-F238E27FC236}">
                      <a16:creationId xmlns:a16="http://schemas.microsoft.com/office/drawing/2014/main" id="{0A1920CA-7F17-E0D2-26A1-847D1FA23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4" y="3580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89" name="Oval 143">
                  <a:extLst>
                    <a:ext uri="{FF2B5EF4-FFF2-40B4-BE49-F238E27FC236}">
                      <a16:creationId xmlns:a16="http://schemas.microsoft.com/office/drawing/2014/main" id="{81B78ADC-7767-2C24-C8E7-CD2737D7F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968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90" name="Oval 144">
                  <a:extLst>
                    <a:ext uri="{FF2B5EF4-FFF2-40B4-BE49-F238E27FC236}">
                      <a16:creationId xmlns:a16="http://schemas.microsoft.com/office/drawing/2014/main" id="{3315C0A5-AA33-7B2C-4C88-95C467FB7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976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470" name="Text Box 145">
                <a:extLst>
                  <a:ext uri="{FF2B5EF4-FFF2-40B4-BE49-F238E27FC236}">
                    <a16:creationId xmlns:a16="http://schemas.microsoft.com/office/drawing/2014/main" id="{1D8D53AE-D146-704C-FE74-427C799A2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2084"/>
                <a:ext cx="212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71" name="Text Box 146">
                <a:extLst>
                  <a:ext uri="{FF2B5EF4-FFF2-40B4-BE49-F238E27FC236}">
                    <a16:creationId xmlns:a16="http://schemas.microsoft.com/office/drawing/2014/main" id="{5A1EB9B4-6C04-B427-30A3-82DBB0C9C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092"/>
                <a:ext cx="24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72" name="Text Box 147">
                <a:extLst>
                  <a:ext uri="{FF2B5EF4-FFF2-40B4-BE49-F238E27FC236}">
                    <a16:creationId xmlns:a16="http://schemas.microsoft.com/office/drawing/2014/main" id="{AEE775A4-E34F-013C-71F9-E330F7F5F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2" y="2515"/>
                <a:ext cx="24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73" name="Text Box 148">
                <a:extLst>
                  <a:ext uri="{FF2B5EF4-FFF2-40B4-BE49-F238E27FC236}">
                    <a16:creationId xmlns:a16="http://schemas.microsoft.com/office/drawing/2014/main" id="{38366C04-AFFC-0023-DBC8-7B78C3549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283"/>
                <a:ext cx="24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74" name="Text Box 149">
                <a:extLst>
                  <a:ext uri="{FF2B5EF4-FFF2-40B4-BE49-F238E27FC236}">
                    <a16:creationId xmlns:a16="http://schemas.microsoft.com/office/drawing/2014/main" id="{56163583-5F0A-FE2B-5B70-AF47E79EE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544"/>
                <a:ext cx="24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75" name="Text Box 150">
                <a:extLst>
                  <a:ext uri="{FF2B5EF4-FFF2-40B4-BE49-F238E27FC236}">
                    <a16:creationId xmlns:a16="http://schemas.microsoft.com/office/drawing/2014/main" id="{3BF337C4-55D2-0C18-DE48-070B9F9D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48"/>
                <a:ext cx="24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7724" tIns="38862" rIns="77724" bIns="38862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700" b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458" name="Rectangle 151">
              <a:extLst>
                <a:ext uri="{FF2B5EF4-FFF2-40B4-BE49-F238E27FC236}">
                  <a16:creationId xmlns:a16="http://schemas.microsoft.com/office/drawing/2014/main" id="{CFD37AB0-5E7D-A61B-7886-AC7B8705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" y="11239"/>
              <a:ext cx="74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24" tIns="38862" rIns="77724" bIns="38862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7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S’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59" name="Rectangle 152">
              <a:extLst>
                <a:ext uri="{FF2B5EF4-FFF2-40B4-BE49-F238E27FC236}">
                  <a16:creationId xmlns:a16="http://schemas.microsoft.com/office/drawing/2014/main" id="{D363CAF3-AC03-0FE4-FAAE-CDCB7080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1239"/>
              <a:ext cx="561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724" tIns="38862" rIns="77724" bIns="38862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7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452" name="Rectangle 153">
            <a:extLst>
              <a:ext uri="{FF2B5EF4-FFF2-40B4-BE49-F238E27FC236}">
                <a16:creationId xmlns:a16="http://schemas.microsoft.com/office/drawing/2014/main" id="{26EB097E-1F94-CA33-E323-DB83DDD4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1371600" cy="3962400"/>
          </a:xfrm>
          <a:prstGeom prst="rect">
            <a:avLst/>
          </a:prstGeom>
          <a:noFill/>
          <a:ln w="508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4453" name="Rectangle 154">
            <a:extLst>
              <a:ext uri="{FF2B5EF4-FFF2-40B4-BE49-F238E27FC236}">
                <a16:creationId xmlns:a16="http://schemas.microsoft.com/office/drawing/2014/main" id="{A83AC70F-9A34-9B1D-DCA2-BDD16C3D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5486400" cy="3962400"/>
          </a:xfrm>
          <a:prstGeom prst="rect">
            <a:avLst/>
          </a:prstGeom>
          <a:noFill/>
          <a:ln w="508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3995" name="Line 155">
            <a:extLst>
              <a:ext uri="{FF2B5EF4-FFF2-40B4-BE49-F238E27FC236}">
                <a16:creationId xmlns:a16="http://schemas.microsoft.com/office/drawing/2014/main" id="{1B821BE8-E7BA-D8DF-889E-0E3C2FB4D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505200"/>
            <a:ext cx="1295400" cy="9144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5" name="灯片编号占位符 1">
            <a:extLst>
              <a:ext uri="{FF2B5EF4-FFF2-40B4-BE49-F238E27FC236}">
                <a16:creationId xmlns:a16="http://schemas.microsoft.com/office/drawing/2014/main" id="{DBFE024D-3906-7A08-71B9-18320A7FA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16EAE4-A1E9-AE4B-9867-54AB788696B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451F929-C366-6A3C-8940-5FEF93144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itchFamily="18" charset="0"/>
              </a:rPr>
              <a:t>例: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44C14958-EDA7-77A4-78A0-F319994CA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再令</a:t>
            </a:r>
            <a:r>
              <a:rPr lang="en-US" altLang="zh-CN">
                <a:latin typeface="Times New Roman" panose="02020603050405020304" pitchFamily="18" charset="0"/>
              </a:rPr>
              <a:t>S={a, b, f}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S’={c, d, e}</a:t>
            </a:r>
            <a:r>
              <a:rPr lang="zh-CN" altLang="en-US">
                <a:latin typeface="Times New Roman" panose="02020603050405020304" pitchFamily="18" charset="0"/>
              </a:rPr>
              <a:t>，求</a:t>
            </a:r>
            <a:r>
              <a:rPr lang="en-US" altLang="zh-CN">
                <a:latin typeface="Times New Roman" panose="02020603050405020304" pitchFamily="18" charset="0"/>
              </a:rPr>
              <a:t>d(a, S’)</a:t>
            </a:r>
            <a:r>
              <a:rPr lang="zh-CN" altLang="en-US">
                <a:latin typeface="Times New Roman" panose="02020603050405020304" pitchFamily="18" charset="0"/>
              </a:rPr>
              <a:t>？ </a:t>
            </a:r>
          </a:p>
        </p:txBody>
      </p:sp>
      <p:grpSp>
        <p:nvGrpSpPr>
          <p:cNvPr id="105475" name="Group 48">
            <a:extLst>
              <a:ext uri="{FF2B5EF4-FFF2-40B4-BE49-F238E27FC236}">
                <a16:creationId xmlns:a16="http://schemas.microsoft.com/office/drawing/2014/main" id="{C5414CC2-E10E-F00E-B08F-A9367A2D34C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33600"/>
            <a:ext cx="6183313" cy="3810000"/>
            <a:chOff x="1008" y="1344"/>
            <a:chExt cx="3895" cy="2400"/>
          </a:xfrm>
        </p:grpSpPr>
        <p:grpSp>
          <p:nvGrpSpPr>
            <p:cNvPr id="105477" name="Group 39">
              <a:extLst>
                <a:ext uri="{FF2B5EF4-FFF2-40B4-BE49-F238E27FC236}">
                  <a16:creationId xmlns:a16="http://schemas.microsoft.com/office/drawing/2014/main" id="{786A64D2-0E9B-C01A-718E-B94189DA6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1680"/>
              <a:ext cx="3572" cy="1872"/>
              <a:chOff x="384" y="2084"/>
              <a:chExt cx="3572" cy="1872"/>
            </a:xfrm>
          </p:grpSpPr>
          <p:sp>
            <p:nvSpPr>
              <p:cNvPr id="105482" name="Text Box 11">
                <a:extLst>
                  <a:ext uri="{FF2B5EF4-FFF2-40B4-BE49-F238E27FC236}">
                    <a16:creationId xmlns:a16="http://schemas.microsoft.com/office/drawing/2014/main" id="{14A5F30E-79B0-01E9-C1D7-6D1F1109E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784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3" name="Text Box 12">
                <a:extLst>
                  <a:ext uri="{FF2B5EF4-FFF2-40B4-BE49-F238E27FC236}">
                    <a16:creationId xmlns:a16="http://schemas.microsoft.com/office/drawing/2014/main" id="{64AD485E-004A-9FE6-3B0A-E89008E9B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4" name="Text Box 13">
                <a:extLst>
                  <a:ext uri="{FF2B5EF4-FFF2-40B4-BE49-F238E27FC236}">
                    <a16:creationId xmlns:a16="http://schemas.microsoft.com/office/drawing/2014/main" id="{512DE651-EBB6-0804-2D3C-5D8750BF7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4" y="3532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5" name="Text Box 14">
                <a:extLst>
                  <a:ext uri="{FF2B5EF4-FFF2-40B4-BE49-F238E27FC236}">
                    <a16:creationId xmlns:a16="http://schemas.microsoft.com/office/drawing/2014/main" id="{74711A9E-3B48-1079-3556-E90271AD7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794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6" name="Text Box 15">
                <a:extLst>
                  <a:ext uri="{FF2B5EF4-FFF2-40B4-BE49-F238E27FC236}">
                    <a16:creationId xmlns:a16="http://schemas.microsoft.com/office/drawing/2014/main" id="{CE537E49-1692-5C7E-AA6D-8F1E8EA61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1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1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7" name="Text Box 16">
                <a:extLst>
                  <a:ext uri="{FF2B5EF4-FFF2-40B4-BE49-F238E27FC236}">
                    <a16:creationId xmlns:a16="http://schemas.microsoft.com/office/drawing/2014/main" id="{BAFABF14-EFB5-3C58-16E9-12F783BB4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" y="213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2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8" name="Text Box 17">
                <a:extLst>
                  <a:ext uri="{FF2B5EF4-FFF2-40B4-BE49-F238E27FC236}">
                    <a16:creationId xmlns:a16="http://schemas.microsoft.com/office/drawing/2014/main" id="{E454B5F0-23E4-BB5D-D3FA-12496276C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5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5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89" name="Text Box 18">
                <a:extLst>
                  <a:ext uri="{FF2B5EF4-FFF2-40B4-BE49-F238E27FC236}">
                    <a16:creationId xmlns:a16="http://schemas.microsoft.com/office/drawing/2014/main" id="{F2D57789-741C-B592-890A-D9940D2CA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21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6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0" name="Text Box 19">
                <a:extLst>
                  <a:ext uri="{FF2B5EF4-FFF2-40B4-BE49-F238E27FC236}">
                    <a16:creationId xmlns:a16="http://schemas.microsoft.com/office/drawing/2014/main" id="{8DCB4E79-3C56-B7F9-362A-B34C1B97B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68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10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5491" name="Group 32">
                <a:extLst>
                  <a:ext uri="{FF2B5EF4-FFF2-40B4-BE49-F238E27FC236}">
                    <a16:creationId xmlns:a16="http://schemas.microsoft.com/office/drawing/2014/main" id="{8F1B849A-5DA6-A07E-97E6-B8210B138A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400"/>
                <a:ext cx="3072" cy="1276"/>
                <a:chOff x="624" y="2400"/>
                <a:chExt cx="3072" cy="1276"/>
              </a:xfrm>
            </p:grpSpPr>
            <p:sp>
              <p:nvSpPr>
                <p:cNvPr id="105498" name="Line 30">
                  <a:extLst>
                    <a:ext uri="{FF2B5EF4-FFF2-40B4-BE49-F238E27FC236}">
                      <a16:creationId xmlns:a16="http://schemas.microsoft.com/office/drawing/2014/main" id="{DE7CE9AC-693E-F5F3-52A3-35500398A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0" y="2448"/>
                  <a:ext cx="1296" cy="1152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499" name="Line 6">
                  <a:extLst>
                    <a:ext uri="{FF2B5EF4-FFF2-40B4-BE49-F238E27FC236}">
                      <a16:creationId xmlns:a16="http://schemas.microsoft.com/office/drawing/2014/main" id="{81AE192E-EADB-A46F-97DF-2716CD8BA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1292" cy="118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0" name="Line 24">
                  <a:extLst>
                    <a:ext uri="{FF2B5EF4-FFF2-40B4-BE49-F238E27FC236}">
                      <a16:creationId xmlns:a16="http://schemas.microsoft.com/office/drawing/2014/main" id="{D43DAB86-EA3E-D9F6-10C2-6409FEB55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024"/>
                  <a:ext cx="768" cy="62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1" name="Line 25">
                  <a:extLst>
                    <a:ext uri="{FF2B5EF4-FFF2-40B4-BE49-F238E27FC236}">
                      <a16:creationId xmlns:a16="http://schemas.microsoft.com/office/drawing/2014/main" id="{5F39FB80-9E94-4F7C-0DC0-05EDB70C7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620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2" name="Line 26">
                  <a:extLst>
                    <a:ext uri="{FF2B5EF4-FFF2-40B4-BE49-F238E27FC236}">
                      <a16:creationId xmlns:a16="http://schemas.microsoft.com/office/drawing/2014/main" id="{889CFC78-0599-2031-7D98-8B79629C0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3014"/>
                  <a:ext cx="912" cy="62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3" name="Line 27">
                  <a:extLst>
                    <a:ext uri="{FF2B5EF4-FFF2-40B4-BE49-F238E27FC236}">
                      <a16:creationId xmlns:a16="http://schemas.microsoft.com/office/drawing/2014/main" id="{B5E0A2E8-F38D-A3D5-5B65-2F4A30449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024"/>
                  <a:ext cx="2976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4" name="Line 28">
                  <a:extLst>
                    <a:ext uri="{FF2B5EF4-FFF2-40B4-BE49-F238E27FC236}">
                      <a16:creationId xmlns:a16="http://schemas.microsoft.com/office/drawing/2014/main" id="{D490B1DF-6BE2-C813-3D50-043682F0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2" y="2448"/>
                  <a:ext cx="768" cy="57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5" name="Line 29">
                  <a:extLst>
                    <a:ext uri="{FF2B5EF4-FFF2-40B4-BE49-F238E27FC236}">
                      <a16:creationId xmlns:a16="http://schemas.microsoft.com/office/drawing/2014/main" id="{4C3AB0F6-1B4C-6058-811F-236F7F9A5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6" name="Line 31">
                  <a:extLst>
                    <a:ext uri="{FF2B5EF4-FFF2-40B4-BE49-F238E27FC236}">
                      <a16:creationId xmlns:a16="http://schemas.microsoft.com/office/drawing/2014/main" id="{F7078CF5-8CC7-1670-CD66-2055CF8EB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448"/>
                  <a:ext cx="912" cy="57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7" name="Oval 7">
                  <a:extLst>
                    <a:ext uri="{FF2B5EF4-FFF2-40B4-BE49-F238E27FC236}">
                      <a16:creationId xmlns:a16="http://schemas.microsoft.com/office/drawing/2014/main" id="{389B9B4C-FD3A-7EC1-1021-89A747AE8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4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08" name="Oval 8">
                  <a:extLst>
                    <a:ext uri="{FF2B5EF4-FFF2-40B4-BE49-F238E27FC236}">
                      <a16:creationId xmlns:a16="http://schemas.microsoft.com/office/drawing/2014/main" id="{04F9F836-CC18-F582-3E96-60EF8D401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57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09" name="Oval 9">
                  <a:extLst>
                    <a:ext uri="{FF2B5EF4-FFF2-40B4-BE49-F238E27FC236}">
                      <a16:creationId xmlns:a16="http://schemas.microsoft.com/office/drawing/2014/main" id="{88EC5ED9-7813-DBFD-2F82-B179D7935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4" y="24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10" name="Oval 10">
                  <a:extLst>
                    <a:ext uri="{FF2B5EF4-FFF2-40B4-BE49-F238E27FC236}">
                      <a16:creationId xmlns:a16="http://schemas.microsoft.com/office/drawing/2014/main" id="{CFFDE423-D4E5-AE28-7775-DCF75992C5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4" y="358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11" name="Oval 21">
                  <a:extLst>
                    <a:ext uri="{FF2B5EF4-FFF2-40B4-BE49-F238E27FC236}">
                      <a16:creationId xmlns:a16="http://schemas.microsoft.com/office/drawing/2014/main" id="{1FA0C6E0-5FBD-D1EA-11FD-8C260FF70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96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12" name="Oval 22">
                  <a:extLst>
                    <a:ext uri="{FF2B5EF4-FFF2-40B4-BE49-F238E27FC236}">
                      <a16:creationId xmlns:a16="http://schemas.microsoft.com/office/drawing/2014/main" id="{2BEFAA2D-84F4-6125-9C3C-43186EE9C4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9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492" name="Text Box 33">
                <a:extLst>
                  <a:ext uri="{FF2B5EF4-FFF2-40B4-BE49-F238E27FC236}">
                    <a16:creationId xmlns:a16="http://schemas.microsoft.com/office/drawing/2014/main" id="{2A8D32C9-3212-91DB-0E99-0DDE7BEDB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2084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3" name="Text Box 34">
                <a:extLst>
                  <a:ext uri="{FF2B5EF4-FFF2-40B4-BE49-F238E27FC236}">
                    <a16:creationId xmlns:a16="http://schemas.microsoft.com/office/drawing/2014/main" id="{9F20728A-AA46-1215-4DA4-9C1013FFA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092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4" name="Text Box 35">
                <a:extLst>
                  <a:ext uri="{FF2B5EF4-FFF2-40B4-BE49-F238E27FC236}">
                    <a16:creationId xmlns:a16="http://schemas.microsoft.com/office/drawing/2014/main" id="{616BEFCC-9BE9-D8D2-CB77-1BE1A123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2" y="2515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1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5" name="Text Box 36">
                <a:extLst>
                  <a:ext uri="{FF2B5EF4-FFF2-40B4-BE49-F238E27FC236}">
                    <a16:creationId xmlns:a16="http://schemas.microsoft.com/office/drawing/2014/main" id="{1285BA4D-2199-08B5-B464-BB41FF283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28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1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6" name="Text Box 37">
                <a:extLst>
                  <a:ext uri="{FF2B5EF4-FFF2-40B4-BE49-F238E27FC236}">
                    <a16:creationId xmlns:a16="http://schemas.microsoft.com/office/drawing/2014/main" id="{49376913-02EC-596F-027F-F4596AEF5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5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4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97" name="Text Box 38">
                <a:extLst>
                  <a:ext uri="{FF2B5EF4-FFF2-40B4-BE49-F238E27FC236}">
                    <a16:creationId xmlns:a16="http://schemas.microsoft.com/office/drawing/2014/main" id="{D737B50A-56DF-71F5-3598-D966214A2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3</a:t>
                </a:r>
                <a:endParaRPr lang="en-US" altLang="zh-CN" b="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5478" name="Rectangle 41">
              <a:extLst>
                <a:ext uri="{FF2B5EF4-FFF2-40B4-BE49-F238E27FC236}">
                  <a16:creationId xmlns:a16="http://schemas.microsoft.com/office/drawing/2014/main" id="{164F3AA2-23E8-79F9-D47F-CCC8CC85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92"/>
              <a:ext cx="1680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79" name="Rectangle 42">
              <a:extLst>
                <a:ext uri="{FF2B5EF4-FFF2-40B4-BE49-F238E27FC236}">
                  <a16:creationId xmlns:a16="http://schemas.microsoft.com/office/drawing/2014/main" id="{65E75E9A-399B-77C1-9733-26FCDCB6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1680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80" name="Rectangle 45">
              <a:extLst>
                <a:ext uri="{FF2B5EF4-FFF2-40B4-BE49-F238E27FC236}">
                  <a16:creationId xmlns:a16="http://schemas.microsoft.com/office/drawing/2014/main" id="{DE510524-A64A-9425-1B85-77B1FDD6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44"/>
              <a:ext cx="3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S’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05481" name="Rectangle 46">
              <a:extLst>
                <a:ext uri="{FF2B5EF4-FFF2-40B4-BE49-F238E27FC236}">
                  <a16:creationId xmlns:a16="http://schemas.microsoft.com/office/drawing/2014/main" id="{B802EC03-EDD8-2434-612F-8F41A3AB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S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5476" name="灯片编号占位符 1">
            <a:extLst>
              <a:ext uri="{FF2B5EF4-FFF2-40B4-BE49-F238E27FC236}">
                <a16:creationId xmlns:a16="http://schemas.microsoft.com/office/drawing/2014/main" id="{FDD2156F-DB70-F8C8-E565-44F11A2F6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652CAE-0741-0642-9F3F-EF290808D89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00">
            <a:extLst>
              <a:ext uri="{FF2B5EF4-FFF2-40B4-BE49-F238E27FC236}">
                <a16:creationId xmlns:a16="http://schemas.microsoft.com/office/drawing/2014/main" id="{7392AB5C-C096-1699-55A2-83654EC30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763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设 </a:t>
            </a:r>
            <a:r>
              <a:rPr lang="en-US" altLang="zh-CN" sz="3600"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latin typeface="Times New Roman" panose="02020603050405020304" pitchFamily="18" charset="0"/>
              </a:rPr>
              <a:t>0</a:t>
            </a:r>
            <a:r>
              <a:rPr lang="en-US" altLang="zh-CN" sz="3600">
                <a:latin typeface="Times New Roman" panose="02020603050405020304" pitchFamily="18" charset="0"/>
              </a:rPr>
              <a:t>=a 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3600">
                <a:latin typeface="Times New Roman" panose="02020603050405020304" pitchFamily="18" charset="0"/>
              </a:rPr>
              <a:t>取</a:t>
            </a:r>
            <a:r>
              <a:rPr lang="en-US" altLang="zh-CN" sz="3600">
                <a:latin typeface="Times New Roman" panose="02020603050405020304" pitchFamily="18" charset="0"/>
              </a:rPr>
              <a:t>u=a, 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</a:rPr>
              <a:t>w(ac)=∞, w(ad)=10, w(ae)= ∞ :</a:t>
            </a:r>
          </a:p>
        </p:txBody>
      </p:sp>
      <p:graphicFrame>
        <p:nvGraphicFramePr>
          <p:cNvPr id="107522" name="Object 111">
            <a:extLst>
              <a:ext uri="{FF2B5EF4-FFF2-40B4-BE49-F238E27FC236}">
                <a16:creationId xmlns:a16="http://schemas.microsoft.com/office/drawing/2014/main" id="{2C2C6D1D-8034-12AC-5C60-4C654DE3D365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57200" y="1985963"/>
          <a:ext cx="7848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24700" imgH="6438900" progId="Equation.DSMT4">
                  <p:embed/>
                </p:oleObj>
              </mc:Choice>
              <mc:Fallback>
                <p:oleObj name="Equation" r:id="rId2" imgW="57924700" imgH="64389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78486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3" name="Group 113">
            <a:extLst>
              <a:ext uri="{FF2B5EF4-FFF2-40B4-BE49-F238E27FC236}">
                <a16:creationId xmlns:a16="http://schemas.microsoft.com/office/drawing/2014/main" id="{72310DA1-A73E-AC4D-9F1C-09F3CEC8BC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9200" y="3124200"/>
            <a:ext cx="6019800" cy="2954338"/>
            <a:chOff x="2357" y="5560"/>
            <a:chExt cx="8145" cy="4002"/>
          </a:xfrm>
        </p:grpSpPr>
        <p:sp>
          <p:nvSpPr>
            <p:cNvPr id="107526" name="AutoShape 114">
              <a:extLst>
                <a:ext uri="{FF2B5EF4-FFF2-40B4-BE49-F238E27FC236}">
                  <a16:creationId xmlns:a16="http://schemas.microsoft.com/office/drawing/2014/main" id="{926B0BE4-E0E6-3BE1-1D0D-FEDD0CDC1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7" y="5560"/>
              <a:ext cx="8145" cy="4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27" name="Text Box 115">
              <a:extLst>
                <a:ext uri="{FF2B5EF4-FFF2-40B4-BE49-F238E27FC236}">
                  <a16:creationId xmlns:a16="http://schemas.microsoft.com/office/drawing/2014/main" id="{D41159E2-056C-A42C-5350-4311463E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7051"/>
              <a:ext cx="531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28" name="Text Box 116">
              <a:extLst>
                <a:ext uri="{FF2B5EF4-FFF2-40B4-BE49-F238E27FC236}">
                  <a16:creationId xmlns:a16="http://schemas.microsoft.com/office/drawing/2014/main" id="{62F745AD-D9E3-15B3-43E2-AC01346AC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8681"/>
              <a:ext cx="566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29" name="Text Box 117">
              <a:extLst>
                <a:ext uri="{FF2B5EF4-FFF2-40B4-BE49-F238E27FC236}">
                  <a16:creationId xmlns:a16="http://schemas.microsoft.com/office/drawing/2014/main" id="{46A55F11-18A0-7181-313B-B0758F6C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" y="8639"/>
              <a:ext cx="531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0" name="Text Box 118">
              <a:extLst>
                <a:ext uri="{FF2B5EF4-FFF2-40B4-BE49-F238E27FC236}">
                  <a16:creationId xmlns:a16="http://schemas.microsoft.com/office/drawing/2014/main" id="{779B724D-D528-B86F-6B8E-A5E5E5F4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7" y="7070"/>
              <a:ext cx="565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1" name="Text Box 119">
              <a:extLst>
                <a:ext uri="{FF2B5EF4-FFF2-40B4-BE49-F238E27FC236}">
                  <a16:creationId xmlns:a16="http://schemas.microsoft.com/office/drawing/2014/main" id="{DB917F39-0FA2-FE06-A43D-6493B9D77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6272"/>
              <a:ext cx="530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2" name="Text Box 120">
              <a:extLst>
                <a:ext uri="{FF2B5EF4-FFF2-40B4-BE49-F238E27FC236}">
                  <a16:creationId xmlns:a16="http://schemas.microsoft.com/office/drawing/2014/main" id="{0C697037-E7E7-15A1-0549-624B53121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3" y="5660"/>
              <a:ext cx="528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3" name="Text Box 121">
              <a:extLst>
                <a:ext uri="{FF2B5EF4-FFF2-40B4-BE49-F238E27FC236}">
                  <a16:creationId xmlns:a16="http://schemas.microsoft.com/office/drawing/2014/main" id="{36C07ECB-2420-A8A2-0FF0-6B38D87C0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3" y="8684"/>
              <a:ext cx="530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4" name="Text Box 122">
              <a:extLst>
                <a:ext uri="{FF2B5EF4-FFF2-40B4-BE49-F238E27FC236}">
                  <a16:creationId xmlns:a16="http://schemas.microsoft.com/office/drawing/2014/main" id="{7841DCA4-AD45-2FB9-DAEF-042BE5F54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7967"/>
              <a:ext cx="531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5" name="Text Box 123">
              <a:extLst>
                <a:ext uri="{FF2B5EF4-FFF2-40B4-BE49-F238E27FC236}">
                  <a16:creationId xmlns:a16="http://schemas.microsoft.com/office/drawing/2014/main" id="{CE53A2C5-B90C-DADB-E4F1-EFB3FAA0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6845"/>
              <a:ext cx="808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7536" name="Group 124">
              <a:extLst>
                <a:ext uri="{FF2B5EF4-FFF2-40B4-BE49-F238E27FC236}">
                  <a16:creationId xmlns:a16="http://schemas.microsoft.com/office/drawing/2014/main" id="{FAE27688-92A3-D340-A8AD-A45B125BC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7" y="6232"/>
              <a:ext cx="7030" cy="2713"/>
              <a:chOff x="624" y="2400"/>
              <a:chExt cx="3072" cy="1276"/>
            </a:xfrm>
          </p:grpSpPr>
          <p:sp>
            <p:nvSpPr>
              <p:cNvPr id="107543" name="Line 125">
                <a:extLst>
                  <a:ext uri="{FF2B5EF4-FFF2-40B4-BE49-F238E27FC236}">
                    <a16:creationId xmlns:a16="http://schemas.microsoft.com/office/drawing/2014/main" id="{102A3662-DADC-4FB3-B8DA-FB53052B5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4" name="Line 126">
                <a:extLst>
                  <a:ext uri="{FF2B5EF4-FFF2-40B4-BE49-F238E27FC236}">
                    <a16:creationId xmlns:a16="http://schemas.microsoft.com/office/drawing/2014/main" id="{3AB97618-82A6-9162-C410-086DC914B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5" name="Line 127">
                <a:extLst>
                  <a:ext uri="{FF2B5EF4-FFF2-40B4-BE49-F238E27FC236}">
                    <a16:creationId xmlns:a16="http://schemas.microsoft.com/office/drawing/2014/main" id="{0850C402-DED6-2B20-A24E-B05D9D5D8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6" name="Line 128">
                <a:extLst>
                  <a:ext uri="{FF2B5EF4-FFF2-40B4-BE49-F238E27FC236}">
                    <a16:creationId xmlns:a16="http://schemas.microsoft.com/office/drawing/2014/main" id="{2BEB50BC-3888-3792-03E1-87CE1B9E7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7" name="Line 129">
                <a:extLst>
                  <a:ext uri="{FF2B5EF4-FFF2-40B4-BE49-F238E27FC236}">
                    <a16:creationId xmlns:a16="http://schemas.microsoft.com/office/drawing/2014/main" id="{0489D640-BC2A-823E-FAEA-C2A290072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8" name="Line 130">
                <a:extLst>
                  <a:ext uri="{FF2B5EF4-FFF2-40B4-BE49-F238E27FC236}">
                    <a16:creationId xmlns:a16="http://schemas.microsoft.com/office/drawing/2014/main" id="{894EB7DB-B58B-D97E-AD15-676008932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9" name="Line 131">
                <a:extLst>
                  <a:ext uri="{FF2B5EF4-FFF2-40B4-BE49-F238E27FC236}">
                    <a16:creationId xmlns:a16="http://schemas.microsoft.com/office/drawing/2014/main" id="{966C6A8E-7048-4AF9-472E-6AB353FDB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0" name="Line 132">
                <a:extLst>
                  <a:ext uri="{FF2B5EF4-FFF2-40B4-BE49-F238E27FC236}">
                    <a16:creationId xmlns:a16="http://schemas.microsoft.com/office/drawing/2014/main" id="{3FD77B1D-AFFE-DAAD-713B-F62C2D6A1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1" name="Line 133">
                <a:extLst>
                  <a:ext uri="{FF2B5EF4-FFF2-40B4-BE49-F238E27FC236}">
                    <a16:creationId xmlns:a16="http://schemas.microsoft.com/office/drawing/2014/main" id="{72C784EF-403E-53DD-14AB-AF7FB2BDB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2" name="Oval 134">
                <a:extLst>
                  <a:ext uri="{FF2B5EF4-FFF2-40B4-BE49-F238E27FC236}">
                    <a16:creationId xmlns:a16="http://schemas.microsoft.com/office/drawing/2014/main" id="{E90F2922-8A93-E084-3EFD-0F1ACC8B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53" name="Oval 135">
                <a:extLst>
                  <a:ext uri="{FF2B5EF4-FFF2-40B4-BE49-F238E27FC236}">
                    <a16:creationId xmlns:a16="http://schemas.microsoft.com/office/drawing/2014/main" id="{7D736B18-0021-C980-ACA6-9FA447A46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54" name="Oval 136">
                <a:extLst>
                  <a:ext uri="{FF2B5EF4-FFF2-40B4-BE49-F238E27FC236}">
                    <a16:creationId xmlns:a16="http://schemas.microsoft.com/office/drawing/2014/main" id="{1B41010D-81CB-25CA-089A-93062108F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55" name="Oval 137">
                <a:extLst>
                  <a:ext uri="{FF2B5EF4-FFF2-40B4-BE49-F238E27FC236}">
                    <a16:creationId xmlns:a16="http://schemas.microsoft.com/office/drawing/2014/main" id="{CB69F30F-3C3D-9280-3D7C-D5EC124D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56" name="Oval 138">
                <a:extLst>
                  <a:ext uri="{FF2B5EF4-FFF2-40B4-BE49-F238E27FC236}">
                    <a16:creationId xmlns:a16="http://schemas.microsoft.com/office/drawing/2014/main" id="{EDB208E8-DF26-1C04-FBDA-96D54C660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57" name="Oval 139">
                <a:extLst>
                  <a:ext uri="{FF2B5EF4-FFF2-40B4-BE49-F238E27FC236}">
                    <a16:creationId xmlns:a16="http://schemas.microsoft.com/office/drawing/2014/main" id="{0050B8A5-3BCF-E836-54E5-88CCD47ED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7537" name="Text Box 140">
              <a:extLst>
                <a:ext uri="{FF2B5EF4-FFF2-40B4-BE49-F238E27FC236}">
                  <a16:creationId xmlns:a16="http://schemas.microsoft.com/office/drawing/2014/main" id="{ED11DD4A-FE9A-E662-451D-3C20CB072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5560"/>
              <a:ext cx="459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8" name="Text Box 141">
              <a:extLst>
                <a:ext uri="{FF2B5EF4-FFF2-40B4-BE49-F238E27FC236}">
                  <a16:creationId xmlns:a16="http://schemas.microsoft.com/office/drawing/2014/main" id="{9F294767-0768-1C55-1549-F0F31DDE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0" y="5575"/>
              <a:ext cx="531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39" name="Text Box 142">
              <a:extLst>
                <a:ext uri="{FF2B5EF4-FFF2-40B4-BE49-F238E27FC236}">
                  <a16:creationId xmlns:a16="http://schemas.microsoft.com/office/drawing/2014/main" id="{AD18A2F5-26ED-B0EC-B43A-7BD3E8EFC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" y="6479"/>
              <a:ext cx="532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40" name="Text Box 143">
              <a:extLst>
                <a:ext uri="{FF2B5EF4-FFF2-40B4-BE49-F238E27FC236}">
                  <a16:creationId xmlns:a16="http://schemas.microsoft.com/office/drawing/2014/main" id="{96B2FBAA-568B-3F5A-68E7-B1D330406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" y="8112"/>
              <a:ext cx="528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41" name="Text Box 144">
              <a:extLst>
                <a:ext uri="{FF2B5EF4-FFF2-40B4-BE49-F238E27FC236}">
                  <a16:creationId xmlns:a16="http://schemas.microsoft.com/office/drawing/2014/main" id="{5CA19F1F-365E-B3C8-EF83-A503FC7A5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3" y="6726"/>
              <a:ext cx="532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542" name="Text Box 145">
              <a:extLst>
                <a:ext uri="{FF2B5EF4-FFF2-40B4-BE49-F238E27FC236}">
                  <a16:creationId xmlns:a16="http://schemas.microsoft.com/office/drawing/2014/main" id="{846EF082-15B5-0D22-BEF2-C451ABAAE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8" y="6334"/>
              <a:ext cx="531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82" tIns="40691" rIns="81382" bIns="40691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7524" name="Rectangle 146">
            <a:extLst>
              <a:ext uri="{FF2B5EF4-FFF2-40B4-BE49-F238E27FC236}">
                <a16:creationId xmlns:a16="http://schemas.microsoft.com/office/drawing/2014/main" id="{F680F7C9-22D0-CB97-80B3-A236D56E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817813" cy="312420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7525" name="灯片编号占位符 1">
            <a:extLst>
              <a:ext uri="{FF2B5EF4-FFF2-40B4-BE49-F238E27FC236}">
                <a16:creationId xmlns:a16="http://schemas.microsoft.com/office/drawing/2014/main" id="{324D1A05-35B7-51B0-7A05-4B067A605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1DA16B-A987-674C-9434-C47A3A897D9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34">
            <a:extLst>
              <a:ext uri="{FF2B5EF4-FFF2-40B4-BE49-F238E27FC236}">
                <a16:creationId xmlns:a16="http://schemas.microsoft.com/office/drawing/2014/main" id="{BFBBF612-2D1C-E9B0-5984-1A6732D4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534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latin typeface="Times New Roman" panose="02020603050405020304" pitchFamily="18" charset="0"/>
              </a:rPr>
              <a:t>0</a:t>
            </a:r>
            <a:r>
              <a:rPr lang="en-US" altLang="zh-CN" sz="3600">
                <a:latin typeface="Times New Roman" panose="02020603050405020304" pitchFamily="18" charset="0"/>
              </a:rPr>
              <a:t>=a 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3600">
                <a:latin typeface="Times New Roman" panose="02020603050405020304" pitchFamily="18" charset="0"/>
              </a:rPr>
              <a:t>取 </a:t>
            </a:r>
            <a:r>
              <a:rPr lang="en-US" altLang="zh-CN" sz="3600">
                <a:latin typeface="Times New Roman" panose="02020603050405020304" pitchFamily="18" charset="0"/>
              </a:rPr>
              <a:t>u=b, 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</a:rPr>
              <a:t>d(a,b)=6</a:t>
            </a:r>
            <a:r>
              <a:rPr lang="zh-CN" altLang="en-US" sz="3600">
                <a:latin typeface="Times New Roman" panose="02020603050405020304" pitchFamily="18" charset="0"/>
              </a:rPr>
              <a:t>（预先计算出来的）</a:t>
            </a:r>
            <a:r>
              <a:rPr lang="en-US" altLang="zh-CN" sz="3600">
                <a:latin typeface="Times New Roman" panose="02020603050405020304" pitchFamily="18" charset="0"/>
              </a:rPr>
              <a:t>,  w(bc)=5, w(bd)=∞, w(be)=4</a:t>
            </a:r>
            <a:r>
              <a:rPr lang="en-US" altLang="zh-CN" sz="3600" b="0"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8546" name="Object 38">
            <a:extLst>
              <a:ext uri="{FF2B5EF4-FFF2-40B4-BE49-F238E27FC236}">
                <a16:creationId xmlns:a16="http://schemas.microsoft.com/office/drawing/2014/main" id="{39F3A114-07E3-F167-B401-22F7F9510CA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09600" y="2743200"/>
          <a:ext cx="6629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88500" imgH="6438900" progId="Equation.DSMT4">
                  <p:embed/>
                </p:oleObj>
              </mc:Choice>
              <mc:Fallback>
                <p:oleObj name="Equation" r:id="rId2" imgW="47688500" imgH="6438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6629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7" name="Group 40">
            <a:extLst>
              <a:ext uri="{FF2B5EF4-FFF2-40B4-BE49-F238E27FC236}">
                <a16:creationId xmlns:a16="http://schemas.microsoft.com/office/drawing/2014/main" id="{B94A29E1-611C-7FA6-E449-249671D3F6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0" y="3581400"/>
            <a:ext cx="5562600" cy="2687638"/>
            <a:chOff x="2357" y="3359"/>
            <a:chExt cx="7952" cy="3850"/>
          </a:xfrm>
        </p:grpSpPr>
        <p:sp>
          <p:nvSpPr>
            <p:cNvPr id="108550" name="AutoShape 41">
              <a:extLst>
                <a:ext uri="{FF2B5EF4-FFF2-40B4-BE49-F238E27FC236}">
                  <a16:creationId xmlns:a16="http://schemas.microsoft.com/office/drawing/2014/main" id="{90A2D172-5935-6C59-DDC2-5847F70703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7" y="3359"/>
              <a:ext cx="7952" cy="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1" name="Text Box 42">
              <a:extLst>
                <a:ext uri="{FF2B5EF4-FFF2-40B4-BE49-F238E27FC236}">
                  <a16:creationId xmlns:a16="http://schemas.microsoft.com/office/drawing/2014/main" id="{D8BCA936-A349-E7E6-B4B2-A57908A5D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4777"/>
              <a:ext cx="531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2" name="Text Box 43">
              <a:extLst>
                <a:ext uri="{FF2B5EF4-FFF2-40B4-BE49-F238E27FC236}">
                  <a16:creationId xmlns:a16="http://schemas.microsoft.com/office/drawing/2014/main" id="{124FD53A-F6AD-C3CE-4B90-2DEA94F3E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6329"/>
              <a:ext cx="567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3" name="Text Box 44">
              <a:extLst>
                <a:ext uri="{FF2B5EF4-FFF2-40B4-BE49-F238E27FC236}">
                  <a16:creationId xmlns:a16="http://schemas.microsoft.com/office/drawing/2014/main" id="{C3AC8488-CF2D-B44C-F999-09827F70A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5" y="6288"/>
              <a:ext cx="531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4" name="Text Box 45">
              <a:extLst>
                <a:ext uri="{FF2B5EF4-FFF2-40B4-BE49-F238E27FC236}">
                  <a16:creationId xmlns:a16="http://schemas.microsoft.com/office/drawing/2014/main" id="{1902C6BA-BC78-1BDF-9B30-17DCBC3DC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5" y="4797"/>
              <a:ext cx="564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5" name="Text Box 46">
              <a:extLst>
                <a:ext uri="{FF2B5EF4-FFF2-40B4-BE49-F238E27FC236}">
                  <a16:creationId xmlns:a16="http://schemas.microsoft.com/office/drawing/2014/main" id="{33277018-AD95-D7B1-BB99-EBCE9033B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4035"/>
              <a:ext cx="532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6" name="Text Box 47">
              <a:extLst>
                <a:ext uri="{FF2B5EF4-FFF2-40B4-BE49-F238E27FC236}">
                  <a16:creationId xmlns:a16="http://schemas.microsoft.com/office/drawing/2014/main" id="{5CF61C65-14CA-55A1-9140-66F4CECC0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1" y="3454"/>
              <a:ext cx="532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7" name="Text Box 48">
              <a:extLst>
                <a:ext uri="{FF2B5EF4-FFF2-40B4-BE49-F238E27FC236}">
                  <a16:creationId xmlns:a16="http://schemas.microsoft.com/office/drawing/2014/main" id="{19FA118A-74FF-2314-9DD7-F2A0C16CF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" y="6331"/>
              <a:ext cx="531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8" name="Text Box 49">
              <a:extLst>
                <a:ext uri="{FF2B5EF4-FFF2-40B4-BE49-F238E27FC236}">
                  <a16:creationId xmlns:a16="http://schemas.microsoft.com/office/drawing/2014/main" id="{94A6D5EB-4FEF-47BD-3D67-E6B4A7D1B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5652"/>
              <a:ext cx="53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9" name="Text Box 50">
              <a:extLst>
                <a:ext uri="{FF2B5EF4-FFF2-40B4-BE49-F238E27FC236}">
                  <a16:creationId xmlns:a16="http://schemas.microsoft.com/office/drawing/2014/main" id="{B7D28FCB-1330-B7F8-6F46-D7B04661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4581"/>
              <a:ext cx="808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8560" name="Group 51">
              <a:extLst>
                <a:ext uri="{FF2B5EF4-FFF2-40B4-BE49-F238E27FC236}">
                  <a16:creationId xmlns:a16="http://schemas.microsoft.com/office/drawing/2014/main" id="{F4396671-C080-F13C-8388-BA9EFF286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" y="3998"/>
              <a:ext cx="6852" cy="2582"/>
              <a:chOff x="624" y="2400"/>
              <a:chExt cx="3072" cy="1276"/>
            </a:xfrm>
          </p:grpSpPr>
          <p:sp>
            <p:nvSpPr>
              <p:cNvPr id="108567" name="Line 52">
                <a:extLst>
                  <a:ext uri="{FF2B5EF4-FFF2-40B4-BE49-F238E27FC236}">
                    <a16:creationId xmlns:a16="http://schemas.microsoft.com/office/drawing/2014/main" id="{70050C8F-BB2A-FC51-50DC-6B5C25800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8" name="Line 53">
                <a:extLst>
                  <a:ext uri="{FF2B5EF4-FFF2-40B4-BE49-F238E27FC236}">
                    <a16:creationId xmlns:a16="http://schemas.microsoft.com/office/drawing/2014/main" id="{473291FB-6F79-B9B3-FB29-713624E0B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9" name="Line 54">
                <a:extLst>
                  <a:ext uri="{FF2B5EF4-FFF2-40B4-BE49-F238E27FC236}">
                    <a16:creationId xmlns:a16="http://schemas.microsoft.com/office/drawing/2014/main" id="{1F6DD2D5-9C10-848C-18A0-E274B7C9F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0" name="Line 55">
                <a:extLst>
                  <a:ext uri="{FF2B5EF4-FFF2-40B4-BE49-F238E27FC236}">
                    <a16:creationId xmlns:a16="http://schemas.microsoft.com/office/drawing/2014/main" id="{CBC76700-DDA4-88FC-62AE-83C46358D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1" name="Line 56">
                <a:extLst>
                  <a:ext uri="{FF2B5EF4-FFF2-40B4-BE49-F238E27FC236}">
                    <a16:creationId xmlns:a16="http://schemas.microsoft.com/office/drawing/2014/main" id="{CFC685C3-1CAF-87A3-E528-35D0AF1D6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2" name="Line 57">
                <a:extLst>
                  <a:ext uri="{FF2B5EF4-FFF2-40B4-BE49-F238E27FC236}">
                    <a16:creationId xmlns:a16="http://schemas.microsoft.com/office/drawing/2014/main" id="{79F0391E-7137-2D9C-0AAF-4812A3F94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3" name="Line 58">
                <a:extLst>
                  <a:ext uri="{FF2B5EF4-FFF2-40B4-BE49-F238E27FC236}">
                    <a16:creationId xmlns:a16="http://schemas.microsoft.com/office/drawing/2014/main" id="{97C818D4-6D27-3227-668F-26147FA9C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4" name="Line 59">
                <a:extLst>
                  <a:ext uri="{FF2B5EF4-FFF2-40B4-BE49-F238E27FC236}">
                    <a16:creationId xmlns:a16="http://schemas.microsoft.com/office/drawing/2014/main" id="{B9D7D205-D5F8-0ACB-1588-FBF0EF18C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5" name="Line 60">
                <a:extLst>
                  <a:ext uri="{FF2B5EF4-FFF2-40B4-BE49-F238E27FC236}">
                    <a16:creationId xmlns:a16="http://schemas.microsoft.com/office/drawing/2014/main" id="{A6915058-DDEC-87A2-112B-4E4AA9F1E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6" name="Oval 61">
                <a:extLst>
                  <a:ext uri="{FF2B5EF4-FFF2-40B4-BE49-F238E27FC236}">
                    <a16:creationId xmlns:a16="http://schemas.microsoft.com/office/drawing/2014/main" id="{E064B727-A069-AC6C-740C-93036158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77" name="Oval 62">
                <a:extLst>
                  <a:ext uri="{FF2B5EF4-FFF2-40B4-BE49-F238E27FC236}">
                    <a16:creationId xmlns:a16="http://schemas.microsoft.com/office/drawing/2014/main" id="{3488E1E1-7836-4309-2A70-CC39E0F2F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78" name="Oval 63">
                <a:extLst>
                  <a:ext uri="{FF2B5EF4-FFF2-40B4-BE49-F238E27FC236}">
                    <a16:creationId xmlns:a16="http://schemas.microsoft.com/office/drawing/2014/main" id="{72DB3E48-C7DC-50F7-70ED-0A0210569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79" name="Oval 64">
                <a:extLst>
                  <a:ext uri="{FF2B5EF4-FFF2-40B4-BE49-F238E27FC236}">
                    <a16:creationId xmlns:a16="http://schemas.microsoft.com/office/drawing/2014/main" id="{A60C2125-7430-D07E-A74E-50F386274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0" name="Oval 65">
                <a:extLst>
                  <a:ext uri="{FF2B5EF4-FFF2-40B4-BE49-F238E27FC236}">
                    <a16:creationId xmlns:a16="http://schemas.microsoft.com/office/drawing/2014/main" id="{F220290B-F05A-0910-9CAA-254AD3EF9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581" name="Oval 66">
                <a:extLst>
                  <a:ext uri="{FF2B5EF4-FFF2-40B4-BE49-F238E27FC236}">
                    <a16:creationId xmlns:a16="http://schemas.microsoft.com/office/drawing/2014/main" id="{9FC4E501-40A4-D1D8-ECE7-D40437B97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8561" name="Text Box 67">
              <a:extLst>
                <a:ext uri="{FF2B5EF4-FFF2-40B4-BE49-F238E27FC236}">
                  <a16:creationId xmlns:a16="http://schemas.microsoft.com/office/drawing/2014/main" id="{27601E99-2736-7CA0-01AC-97F244A02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3359"/>
              <a:ext cx="462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62" name="Text Box 68">
              <a:extLst>
                <a:ext uri="{FF2B5EF4-FFF2-40B4-BE49-F238E27FC236}">
                  <a16:creationId xmlns:a16="http://schemas.microsoft.com/office/drawing/2014/main" id="{E23E1CBE-AF0F-16A7-EB97-8A977BC6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" y="3376"/>
              <a:ext cx="531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3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63" name="Text Box 69">
              <a:extLst>
                <a:ext uri="{FF2B5EF4-FFF2-40B4-BE49-F238E27FC236}">
                  <a16:creationId xmlns:a16="http://schemas.microsoft.com/office/drawing/2014/main" id="{13E7235A-1708-DA21-7E15-2C2D3940B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4233"/>
              <a:ext cx="531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64" name="Text Box 70">
              <a:extLst>
                <a:ext uri="{FF2B5EF4-FFF2-40B4-BE49-F238E27FC236}">
                  <a16:creationId xmlns:a16="http://schemas.microsoft.com/office/drawing/2014/main" id="{73E5800B-FC62-77A2-A509-86E884611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" y="5787"/>
              <a:ext cx="529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65" name="Text Box 71">
              <a:extLst>
                <a:ext uri="{FF2B5EF4-FFF2-40B4-BE49-F238E27FC236}">
                  <a16:creationId xmlns:a16="http://schemas.microsoft.com/office/drawing/2014/main" id="{BA8052F0-26F6-A838-89F1-5C45D1CB8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" y="4289"/>
              <a:ext cx="528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66" name="Text Box 72">
              <a:extLst>
                <a:ext uri="{FF2B5EF4-FFF2-40B4-BE49-F238E27FC236}">
                  <a16:creationId xmlns:a16="http://schemas.microsoft.com/office/drawing/2014/main" id="{011F1EEE-0016-496D-35AD-FBAC56A8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7" y="4095"/>
              <a:ext cx="531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210" tIns="41605" rIns="83210" bIns="41605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548" name="Rectangle 73">
            <a:extLst>
              <a:ext uri="{FF2B5EF4-FFF2-40B4-BE49-F238E27FC236}">
                <a16:creationId xmlns:a16="http://schemas.microsoft.com/office/drawing/2014/main" id="{C7107F31-FE22-C85E-5C01-7DCBF5520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2667000" cy="289560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8549" name="灯片编号占位符 1">
            <a:extLst>
              <a:ext uri="{FF2B5EF4-FFF2-40B4-BE49-F238E27FC236}">
                <a16:creationId xmlns:a16="http://schemas.microsoft.com/office/drawing/2014/main" id="{9627E562-37EB-992F-71C1-665A1D7F1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2D7FA4-D690-614C-A608-3B52C00FAB0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34">
            <a:extLst>
              <a:ext uri="{FF2B5EF4-FFF2-40B4-BE49-F238E27FC236}">
                <a16:creationId xmlns:a16="http://schemas.microsoft.com/office/drawing/2014/main" id="{2F46F678-9488-1EE0-25AC-BBD8F53E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763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latin typeface="Times New Roman" panose="02020603050405020304" pitchFamily="18" charset="0"/>
              </a:rPr>
              <a:t>0</a:t>
            </a:r>
            <a:r>
              <a:rPr lang="en-US" altLang="zh-CN" sz="3600">
                <a:latin typeface="Times New Roman" panose="02020603050405020304" pitchFamily="18" charset="0"/>
              </a:rPr>
              <a:t>=a 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3)</a:t>
            </a:r>
            <a:r>
              <a:rPr lang="zh-CN" altLang="en-US" sz="3600">
                <a:latin typeface="Times New Roman" panose="02020603050405020304" pitchFamily="18" charset="0"/>
              </a:rPr>
              <a:t> 取 </a:t>
            </a:r>
            <a:r>
              <a:rPr lang="en-US" altLang="zh-CN" sz="3600">
                <a:latin typeface="Times New Roman" panose="02020603050405020304" pitchFamily="18" charset="0"/>
              </a:rPr>
              <a:t>u=f</a:t>
            </a:r>
            <a:r>
              <a:rPr lang="zh-CN" altLang="en-US" sz="3600">
                <a:latin typeface="Times New Roman" panose="02020603050405020304" pitchFamily="18" charset="0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d(a,f)=1</a:t>
            </a:r>
            <a:r>
              <a:rPr lang="zh-CN" altLang="en-US" sz="3600">
                <a:latin typeface="Times New Roman" panose="02020603050405020304" pitchFamily="18" charset="0"/>
              </a:rPr>
              <a:t>（预先计算出来的）</a:t>
            </a:r>
            <a:r>
              <a:rPr lang="en-US" altLang="zh-CN" sz="3600">
                <a:latin typeface="Times New Roman" panose="02020603050405020304" pitchFamily="18" charset="0"/>
              </a:rPr>
              <a:t>, w(fc)=1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w(fd)=∞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w(fe)=2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aphicFrame>
        <p:nvGraphicFramePr>
          <p:cNvPr id="109570" name="Object 44">
            <a:extLst>
              <a:ext uri="{FF2B5EF4-FFF2-40B4-BE49-F238E27FC236}">
                <a16:creationId xmlns:a16="http://schemas.microsoft.com/office/drawing/2014/main" id="{8BDA5655-1004-F0ED-A364-536AB2F5125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09600" y="2517775"/>
          <a:ext cx="6400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41700" imgH="6438900" progId="Equation.DSMT4">
                  <p:embed/>
                </p:oleObj>
              </mc:Choice>
              <mc:Fallback>
                <p:oleObj name="Equation" r:id="rId2" imgW="41541700" imgH="6438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7775"/>
                        <a:ext cx="6400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1" name="Group 46">
            <a:extLst>
              <a:ext uri="{FF2B5EF4-FFF2-40B4-BE49-F238E27FC236}">
                <a16:creationId xmlns:a16="http://schemas.microsoft.com/office/drawing/2014/main" id="{E0813FFE-2F44-FDC1-4610-8B3E3C7E2C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3429000"/>
            <a:ext cx="5273675" cy="2733675"/>
            <a:chOff x="2357" y="8196"/>
            <a:chExt cx="8911" cy="4625"/>
          </a:xfrm>
        </p:grpSpPr>
        <p:sp>
          <p:nvSpPr>
            <p:cNvPr id="109574" name="AutoShape 47">
              <a:extLst>
                <a:ext uri="{FF2B5EF4-FFF2-40B4-BE49-F238E27FC236}">
                  <a16:creationId xmlns:a16="http://schemas.microsoft.com/office/drawing/2014/main" id="{53B62E08-1AA7-25D2-580B-51A4EC40CD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7" y="8196"/>
              <a:ext cx="8911" cy="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75" name="Text Box 48">
              <a:extLst>
                <a:ext uri="{FF2B5EF4-FFF2-40B4-BE49-F238E27FC236}">
                  <a16:creationId xmlns:a16="http://schemas.microsoft.com/office/drawing/2014/main" id="{21AE629C-F7CB-E7F6-9F0E-8EDB5ADCF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9985"/>
              <a:ext cx="530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76" name="Text Box 49">
              <a:extLst>
                <a:ext uri="{FF2B5EF4-FFF2-40B4-BE49-F238E27FC236}">
                  <a16:creationId xmlns:a16="http://schemas.microsoft.com/office/drawing/2014/main" id="{9DE4747D-04C2-870A-E86C-61AB6F68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11943"/>
              <a:ext cx="567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77" name="Text Box 50">
              <a:extLst>
                <a:ext uri="{FF2B5EF4-FFF2-40B4-BE49-F238E27FC236}">
                  <a16:creationId xmlns:a16="http://schemas.microsoft.com/office/drawing/2014/main" id="{009C4C7B-5A5F-C9DC-B50E-ADA59896C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8" y="11892"/>
              <a:ext cx="531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78" name="Text Box 51">
              <a:extLst>
                <a:ext uri="{FF2B5EF4-FFF2-40B4-BE49-F238E27FC236}">
                  <a16:creationId xmlns:a16="http://schemas.microsoft.com/office/drawing/2014/main" id="{7BE417D4-6167-5530-6D35-9FBA4BE32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4" y="10009"/>
              <a:ext cx="56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79" name="Text Box 52">
              <a:extLst>
                <a:ext uri="{FF2B5EF4-FFF2-40B4-BE49-F238E27FC236}">
                  <a16:creationId xmlns:a16="http://schemas.microsoft.com/office/drawing/2014/main" id="{8B732EAB-70F8-2242-802F-35B90AB81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9051"/>
              <a:ext cx="530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0" name="Text Box 53">
              <a:extLst>
                <a:ext uri="{FF2B5EF4-FFF2-40B4-BE49-F238E27FC236}">
                  <a16:creationId xmlns:a16="http://schemas.microsoft.com/office/drawing/2014/main" id="{96D4D250-E2D5-4811-C22B-9CE317561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" y="8316"/>
              <a:ext cx="53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1" name="Text Box 54">
              <a:extLst>
                <a:ext uri="{FF2B5EF4-FFF2-40B4-BE49-F238E27FC236}">
                  <a16:creationId xmlns:a16="http://schemas.microsoft.com/office/drawing/2014/main" id="{D6590423-FEE8-61DB-34D6-6192A9B0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" y="11946"/>
              <a:ext cx="531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2" name="Text Box 55">
              <a:extLst>
                <a:ext uri="{FF2B5EF4-FFF2-40B4-BE49-F238E27FC236}">
                  <a16:creationId xmlns:a16="http://schemas.microsoft.com/office/drawing/2014/main" id="{63202162-73A0-A6F2-11FC-89FE15916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1085"/>
              <a:ext cx="532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3" name="Text Box 56">
              <a:extLst>
                <a:ext uri="{FF2B5EF4-FFF2-40B4-BE49-F238E27FC236}">
                  <a16:creationId xmlns:a16="http://schemas.microsoft.com/office/drawing/2014/main" id="{20C45C3C-DF02-8ED7-5EEC-4A375BBCF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" y="9738"/>
              <a:ext cx="809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9584" name="Group 57">
              <a:extLst>
                <a:ext uri="{FF2B5EF4-FFF2-40B4-BE49-F238E27FC236}">
                  <a16:creationId xmlns:a16="http://schemas.microsoft.com/office/drawing/2014/main" id="{10CD46F4-E181-C9EB-5AFC-F5DEF9DE1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9003"/>
              <a:ext cx="7742" cy="3256"/>
              <a:chOff x="624" y="2400"/>
              <a:chExt cx="3072" cy="1276"/>
            </a:xfrm>
          </p:grpSpPr>
          <p:sp>
            <p:nvSpPr>
              <p:cNvPr id="109591" name="Line 58">
                <a:extLst>
                  <a:ext uri="{FF2B5EF4-FFF2-40B4-BE49-F238E27FC236}">
                    <a16:creationId xmlns:a16="http://schemas.microsoft.com/office/drawing/2014/main" id="{2733D38C-4992-7D46-C140-69230D9BF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2" name="Line 59">
                <a:extLst>
                  <a:ext uri="{FF2B5EF4-FFF2-40B4-BE49-F238E27FC236}">
                    <a16:creationId xmlns:a16="http://schemas.microsoft.com/office/drawing/2014/main" id="{5ABC4D32-034C-65B3-CAC3-E147061AB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3" name="Line 60">
                <a:extLst>
                  <a:ext uri="{FF2B5EF4-FFF2-40B4-BE49-F238E27FC236}">
                    <a16:creationId xmlns:a16="http://schemas.microsoft.com/office/drawing/2014/main" id="{B6C82433-A7CB-253E-D214-BB5F9AC51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4" name="Line 61">
                <a:extLst>
                  <a:ext uri="{FF2B5EF4-FFF2-40B4-BE49-F238E27FC236}">
                    <a16:creationId xmlns:a16="http://schemas.microsoft.com/office/drawing/2014/main" id="{7EAA5F5D-CC5A-06BE-AE56-F71AB27BC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5" name="Line 62">
                <a:extLst>
                  <a:ext uri="{FF2B5EF4-FFF2-40B4-BE49-F238E27FC236}">
                    <a16:creationId xmlns:a16="http://schemas.microsoft.com/office/drawing/2014/main" id="{0834769D-C733-C5F9-2B95-B67F058B0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6" name="Line 63">
                <a:extLst>
                  <a:ext uri="{FF2B5EF4-FFF2-40B4-BE49-F238E27FC236}">
                    <a16:creationId xmlns:a16="http://schemas.microsoft.com/office/drawing/2014/main" id="{78B96A1A-1D10-3D2B-9CB9-7633562C0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7" name="Line 64">
                <a:extLst>
                  <a:ext uri="{FF2B5EF4-FFF2-40B4-BE49-F238E27FC236}">
                    <a16:creationId xmlns:a16="http://schemas.microsoft.com/office/drawing/2014/main" id="{53AE360A-46C9-33ED-E0DF-E101A6FE7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8" name="Line 65">
                <a:extLst>
                  <a:ext uri="{FF2B5EF4-FFF2-40B4-BE49-F238E27FC236}">
                    <a16:creationId xmlns:a16="http://schemas.microsoft.com/office/drawing/2014/main" id="{B19A7DD1-70A7-9A42-BB2A-9E2FC8B0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99" name="Line 66">
                <a:extLst>
                  <a:ext uri="{FF2B5EF4-FFF2-40B4-BE49-F238E27FC236}">
                    <a16:creationId xmlns:a16="http://schemas.microsoft.com/office/drawing/2014/main" id="{036A63B1-C9FD-469B-2FD5-72F8DDDD3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00" name="Oval 67">
                <a:extLst>
                  <a:ext uri="{FF2B5EF4-FFF2-40B4-BE49-F238E27FC236}">
                    <a16:creationId xmlns:a16="http://schemas.microsoft.com/office/drawing/2014/main" id="{8313287C-7207-D7C3-E217-C28A2071A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1" name="Oval 68">
                <a:extLst>
                  <a:ext uri="{FF2B5EF4-FFF2-40B4-BE49-F238E27FC236}">
                    <a16:creationId xmlns:a16="http://schemas.microsoft.com/office/drawing/2014/main" id="{860C2E4C-E1D0-50D9-CAD1-A693CB4D4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2" name="Oval 69">
                <a:extLst>
                  <a:ext uri="{FF2B5EF4-FFF2-40B4-BE49-F238E27FC236}">
                    <a16:creationId xmlns:a16="http://schemas.microsoft.com/office/drawing/2014/main" id="{FFBC85FF-F0C0-D05E-E015-66D0A4FE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3" name="Oval 70">
                <a:extLst>
                  <a:ext uri="{FF2B5EF4-FFF2-40B4-BE49-F238E27FC236}">
                    <a16:creationId xmlns:a16="http://schemas.microsoft.com/office/drawing/2014/main" id="{66A58E6B-1A7F-D5C2-8346-0D77DB25F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4" name="Oval 71">
                <a:extLst>
                  <a:ext uri="{FF2B5EF4-FFF2-40B4-BE49-F238E27FC236}">
                    <a16:creationId xmlns:a16="http://schemas.microsoft.com/office/drawing/2014/main" id="{86B43C89-1AD2-8374-E82E-AEE4A4541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5" name="Oval 72">
                <a:extLst>
                  <a:ext uri="{FF2B5EF4-FFF2-40B4-BE49-F238E27FC236}">
                    <a16:creationId xmlns:a16="http://schemas.microsoft.com/office/drawing/2014/main" id="{89A598B3-DACF-01F5-6B57-9D9E7E8C8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9585" name="Text Box 73">
              <a:extLst>
                <a:ext uri="{FF2B5EF4-FFF2-40B4-BE49-F238E27FC236}">
                  <a16:creationId xmlns:a16="http://schemas.microsoft.com/office/drawing/2014/main" id="{46C3660E-5F78-8312-EADA-326145AF9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8196"/>
              <a:ext cx="461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6" name="Text Box 74">
              <a:extLst>
                <a:ext uri="{FF2B5EF4-FFF2-40B4-BE49-F238E27FC236}">
                  <a16:creationId xmlns:a16="http://schemas.microsoft.com/office/drawing/2014/main" id="{E7EE2553-3BCA-C130-30EA-8FE061140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3" y="8214"/>
              <a:ext cx="529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7" name="Text Box 75">
              <a:extLst>
                <a:ext uri="{FF2B5EF4-FFF2-40B4-BE49-F238E27FC236}">
                  <a16:creationId xmlns:a16="http://schemas.microsoft.com/office/drawing/2014/main" id="{E255984A-1A08-6E03-7CA8-98290342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5" y="9299"/>
              <a:ext cx="529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8" name="Text Box 76">
              <a:extLst>
                <a:ext uri="{FF2B5EF4-FFF2-40B4-BE49-F238E27FC236}">
                  <a16:creationId xmlns:a16="http://schemas.microsoft.com/office/drawing/2014/main" id="{5D9C07B8-05B3-E095-8FD3-A45F60B91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2" y="11259"/>
              <a:ext cx="529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89" name="Text Box 77">
              <a:extLst>
                <a:ext uri="{FF2B5EF4-FFF2-40B4-BE49-F238E27FC236}">
                  <a16:creationId xmlns:a16="http://schemas.microsoft.com/office/drawing/2014/main" id="{57222B83-E2B4-D63A-D05B-69E44271F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0" y="9594"/>
              <a:ext cx="53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90" name="Text Box 78">
              <a:extLst>
                <a:ext uri="{FF2B5EF4-FFF2-40B4-BE49-F238E27FC236}">
                  <a16:creationId xmlns:a16="http://schemas.microsoft.com/office/drawing/2014/main" id="{8B801F43-CC0B-E471-FDE0-995B0ABD0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" y="9125"/>
              <a:ext cx="532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9572" name="Rectangle 79">
            <a:extLst>
              <a:ext uri="{FF2B5EF4-FFF2-40B4-BE49-F238E27FC236}">
                <a16:creationId xmlns:a16="http://schemas.microsoft.com/office/drawing/2014/main" id="{A958C0CE-2385-730F-9377-334832DF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2667000" cy="304800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9573" name="灯片编号占位符 1">
            <a:extLst>
              <a:ext uri="{FF2B5EF4-FFF2-40B4-BE49-F238E27FC236}">
                <a16:creationId xmlns:a16="http://schemas.microsoft.com/office/drawing/2014/main" id="{564998D8-FB9D-C6B7-DEE7-25535198A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0E6BBD-7859-2541-9024-BB04777FD74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3">
            <a:extLst>
              <a:ext uri="{FF2B5EF4-FFF2-40B4-BE49-F238E27FC236}">
                <a16:creationId xmlns:a16="http://schemas.microsoft.com/office/drawing/2014/main" id="{9621FBB7-78D2-3696-FE42-DD54AAA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38188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latin typeface="Times New Roman" panose="02020603050405020304" pitchFamily="18" charset="0"/>
              </a:rPr>
              <a:t>因而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d(a, S’)=2</a:t>
            </a:r>
            <a:r>
              <a:rPr lang="zh-CN" altLang="en-US" sz="4000">
                <a:latin typeface="Times New Roman" panose="02020603050405020304" pitchFamily="18" charset="0"/>
              </a:rPr>
              <a:t>，</a:t>
            </a:r>
            <a:r>
              <a:rPr lang="en-US" altLang="zh-CN" sz="4000">
                <a:latin typeface="Times New Roman" panose="02020603050405020304" pitchFamily="18" charset="0"/>
              </a:rPr>
              <a:t>a</a:t>
            </a:r>
            <a:r>
              <a:rPr lang="zh-CN" altLang="en-US" sz="4000">
                <a:latin typeface="Times New Roman" panose="02020603050405020304" pitchFamily="18" charset="0"/>
              </a:rPr>
              <a:t>到</a:t>
            </a:r>
            <a:r>
              <a:rPr lang="en-US" altLang="zh-CN" sz="4000">
                <a:latin typeface="Times New Roman" panose="02020603050405020304" pitchFamily="18" charset="0"/>
              </a:rPr>
              <a:t>S’</a:t>
            </a:r>
            <a:r>
              <a:rPr lang="zh-CN" altLang="en-US" sz="4000">
                <a:latin typeface="Times New Roman" panose="02020603050405020304" pitchFamily="18" charset="0"/>
              </a:rPr>
              <a:t>的最短路为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chemeClr val="tx2"/>
                </a:solidFill>
                <a:latin typeface="Times New Roman" panose="02020603050405020304" pitchFamily="18" charset="0"/>
              </a:rPr>
              <a:t>a, f, c</a:t>
            </a:r>
            <a:r>
              <a:rPr lang="zh-CN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>
                <a:latin typeface="Times New Roman" panose="02020603050405020304" pitchFamily="18" charset="0"/>
              </a:rPr>
              <a:t>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0594" name="Group 77">
            <a:extLst>
              <a:ext uri="{FF2B5EF4-FFF2-40B4-BE49-F238E27FC236}">
                <a16:creationId xmlns:a16="http://schemas.microsoft.com/office/drawing/2014/main" id="{FC3F91DE-5028-816F-F735-F15B1142CD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2209800"/>
            <a:ext cx="5791200" cy="3001963"/>
            <a:chOff x="2357" y="8196"/>
            <a:chExt cx="8911" cy="4625"/>
          </a:xfrm>
        </p:grpSpPr>
        <p:sp>
          <p:nvSpPr>
            <p:cNvPr id="110597" name="AutoShape 78">
              <a:extLst>
                <a:ext uri="{FF2B5EF4-FFF2-40B4-BE49-F238E27FC236}">
                  <a16:creationId xmlns:a16="http://schemas.microsoft.com/office/drawing/2014/main" id="{77B95249-D466-7438-26A8-9E5847EB86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7" y="8196"/>
              <a:ext cx="8911" cy="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598" name="Text Box 79">
              <a:extLst>
                <a:ext uri="{FF2B5EF4-FFF2-40B4-BE49-F238E27FC236}">
                  <a16:creationId xmlns:a16="http://schemas.microsoft.com/office/drawing/2014/main" id="{509ADBA6-48CF-C990-7AB0-1D9A498F4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9985"/>
              <a:ext cx="530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599" name="Text Box 80">
              <a:extLst>
                <a:ext uri="{FF2B5EF4-FFF2-40B4-BE49-F238E27FC236}">
                  <a16:creationId xmlns:a16="http://schemas.microsoft.com/office/drawing/2014/main" id="{45DFBBC1-083C-FCCB-7AEC-BCC467DF3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11943"/>
              <a:ext cx="567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0" name="Text Box 81">
              <a:extLst>
                <a:ext uri="{FF2B5EF4-FFF2-40B4-BE49-F238E27FC236}">
                  <a16:creationId xmlns:a16="http://schemas.microsoft.com/office/drawing/2014/main" id="{838BF779-F2F1-AAB0-08DB-8FA537CC9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8" y="11892"/>
              <a:ext cx="531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1" name="Text Box 82">
              <a:extLst>
                <a:ext uri="{FF2B5EF4-FFF2-40B4-BE49-F238E27FC236}">
                  <a16:creationId xmlns:a16="http://schemas.microsoft.com/office/drawing/2014/main" id="{803E216C-E1DF-1D25-F5C9-759AC91DB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4" y="10009"/>
              <a:ext cx="56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2" name="Text Box 83">
              <a:extLst>
                <a:ext uri="{FF2B5EF4-FFF2-40B4-BE49-F238E27FC236}">
                  <a16:creationId xmlns:a16="http://schemas.microsoft.com/office/drawing/2014/main" id="{24F936E0-5D76-C256-1241-4EB374AC0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9051"/>
              <a:ext cx="530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3" name="Text Box 84">
              <a:extLst>
                <a:ext uri="{FF2B5EF4-FFF2-40B4-BE49-F238E27FC236}">
                  <a16:creationId xmlns:a16="http://schemas.microsoft.com/office/drawing/2014/main" id="{EAC8D93E-D3F1-2E20-64BD-883E36402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" y="8316"/>
              <a:ext cx="53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4" name="Text Box 85">
              <a:extLst>
                <a:ext uri="{FF2B5EF4-FFF2-40B4-BE49-F238E27FC236}">
                  <a16:creationId xmlns:a16="http://schemas.microsoft.com/office/drawing/2014/main" id="{DCA89797-1B35-FD7E-6DFA-6768D18D2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" y="11946"/>
              <a:ext cx="531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5" name="Text Box 86">
              <a:extLst>
                <a:ext uri="{FF2B5EF4-FFF2-40B4-BE49-F238E27FC236}">
                  <a16:creationId xmlns:a16="http://schemas.microsoft.com/office/drawing/2014/main" id="{4608A291-F987-1E41-57C7-79DAF8A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1085"/>
              <a:ext cx="532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6" name="Text Box 87">
              <a:extLst>
                <a:ext uri="{FF2B5EF4-FFF2-40B4-BE49-F238E27FC236}">
                  <a16:creationId xmlns:a16="http://schemas.microsoft.com/office/drawing/2014/main" id="{AF56FA23-07EE-D027-8DC8-908633D5F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" y="9738"/>
              <a:ext cx="809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10607" name="Group 88">
              <a:extLst>
                <a:ext uri="{FF2B5EF4-FFF2-40B4-BE49-F238E27FC236}">
                  <a16:creationId xmlns:a16="http://schemas.microsoft.com/office/drawing/2014/main" id="{2B1CC291-09B6-1819-4999-276FE360A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9003"/>
              <a:ext cx="7742" cy="3256"/>
              <a:chOff x="624" y="2400"/>
              <a:chExt cx="3072" cy="1276"/>
            </a:xfrm>
          </p:grpSpPr>
          <p:sp>
            <p:nvSpPr>
              <p:cNvPr id="110614" name="Line 89">
                <a:extLst>
                  <a:ext uri="{FF2B5EF4-FFF2-40B4-BE49-F238E27FC236}">
                    <a16:creationId xmlns:a16="http://schemas.microsoft.com/office/drawing/2014/main" id="{AF673351-9210-8B6B-CD32-7CD71816D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5" name="Line 90">
                <a:extLst>
                  <a:ext uri="{FF2B5EF4-FFF2-40B4-BE49-F238E27FC236}">
                    <a16:creationId xmlns:a16="http://schemas.microsoft.com/office/drawing/2014/main" id="{E01E73D6-A5A1-4D09-EAF4-B4AD99FB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476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6" name="Line 91">
                <a:extLst>
                  <a:ext uri="{FF2B5EF4-FFF2-40B4-BE49-F238E27FC236}">
                    <a16:creationId xmlns:a16="http://schemas.microsoft.com/office/drawing/2014/main" id="{3FB1F702-AB75-A4E5-1545-EB7398BA9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7" name="Line 92">
                <a:extLst>
                  <a:ext uri="{FF2B5EF4-FFF2-40B4-BE49-F238E27FC236}">
                    <a16:creationId xmlns:a16="http://schemas.microsoft.com/office/drawing/2014/main" id="{9ECC083B-FB12-34FF-D571-C1B882869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8" name="Line 93">
                <a:extLst>
                  <a:ext uri="{FF2B5EF4-FFF2-40B4-BE49-F238E27FC236}">
                    <a16:creationId xmlns:a16="http://schemas.microsoft.com/office/drawing/2014/main" id="{BA223A5E-0364-124C-32E6-2DB9A7302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9" name="Line 94">
                <a:extLst>
                  <a:ext uri="{FF2B5EF4-FFF2-40B4-BE49-F238E27FC236}">
                    <a16:creationId xmlns:a16="http://schemas.microsoft.com/office/drawing/2014/main" id="{70166AFC-D0D8-1C69-E72D-92DED9943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0" name="Line 95">
                <a:extLst>
                  <a:ext uri="{FF2B5EF4-FFF2-40B4-BE49-F238E27FC236}">
                    <a16:creationId xmlns:a16="http://schemas.microsoft.com/office/drawing/2014/main" id="{C826E1F9-5CF7-7607-59C7-BDB909B62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476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1" name="Line 96">
                <a:extLst>
                  <a:ext uri="{FF2B5EF4-FFF2-40B4-BE49-F238E27FC236}">
                    <a16:creationId xmlns:a16="http://schemas.microsoft.com/office/drawing/2014/main" id="{4C186B06-15E8-4608-DA8D-8665FECFC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2" name="Line 97">
                <a:extLst>
                  <a:ext uri="{FF2B5EF4-FFF2-40B4-BE49-F238E27FC236}">
                    <a16:creationId xmlns:a16="http://schemas.microsoft.com/office/drawing/2014/main" id="{3AE02F3B-FC0D-3B9D-335A-015528752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rgbClr val="9CE15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3" name="Oval 98">
                <a:extLst>
                  <a:ext uri="{FF2B5EF4-FFF2-40B4-BE49-F238E27FC236}">
                    <a16:creationId xmlns:a16="http://schemas.microsoft.com/office/drawing/2014/main" id="{7D114B18-D191-DFC2-530A-689754969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24" name="Oval 99">
                <a:extLst>
                  <a:ext uri="{FF2B5EF4-FFF2-40B4-BE49-F238E27FC236}">
                    <a16:creationId xmlns:a16="http://schemas.microsoft.com/office/drawing/2014/main" id="{4AA39141-4540-4C34-C248-1AD7538F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25" name="Oval 100">
                <a:extLst>
                  <a:ext uri="{FF2B5EF4-FFF2-40B4-BE49-F238E27FC236}">
                    <a16:creationId xmlns:a16="http://schemas.microsoft.com/office/drawing/2014/main" id="{BEDF1B98-48BA-4B3B-0F51-84B3653F0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26" name="Oval 101">
                <a:extLst>
                  <a:ext uri="{FF2B5EF4-FFF2-40B4-BE49-F238E27FC236}">
                    <a16:creationId xmlns:a16="http://schemas.microsoft.com/office/drawing/2014/main" id="{413BBF9D-3D50-8451-8A76-BE55A806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27" name="Oval 102">
                <a:extLst>
                  <a:ext uri="{FF2B5EF4-FFF2-40B4-BE49-F238E27FC236}">
                    <a16:creationId xmlns:a16="http://schemas.microsoft.com/office/drawing/2014/main" id="{10FB882E-148B-5F1C-CEE2-5A5D071F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28" name="Oval 103">
                <a:extLst>
                  <a:ext uri="{FF2B5EF4-FFF2-40B4-BE49-F238E27FC236}">
                    <a16:creationId xmlns:a16="http://schemas.microsoft.com/office/drawing/2014/main" id="{E91CDE1B-D0A8-B0CB-A7FB-974AF5A65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0608" name="Text Box 104">
              <a:extLst>
                <a:ext uri="{FF2B5EF4-FFF2-40B4-BE49-F238E27FC236}">
                  <a16:creationId xmlns:a16="http://schemas.microsoft.com/office/drawing/2014/main" id="{C778C06D-484C-1C11-F415-948F6EA8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8196"/>
              <a:ext cx="461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09" name="Text Box 105">
              <a:extLst>
                <a:ext uri="{FF2B5EF4-FFF2-40B4-BE49-F238E27FC236}">
                  <a16:creationId xmlns:a16="http://schemas.microsoft.com/office/drawing/2014/main" id="{DA3C386F-4482-DB7F-C2A2-EAFDDE79C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3" y="8214"/>
              <a:ext cx="529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900" b="0">
                  <a:solidFill>
                    <a:srgbClr val="FFCC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10" name="Text Box 106">
              <a:extLst>
                <a:ext uri="{FF2B5EF4-FFF2-40B4-BE49-F238E27FC236}">
                  <a16:creationId xmlns:a16="http://schemas.microsoft.com/office/drawing/2014/main" id="{0606DC39-8FC1-4301-C34D-60C63EB0D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5" y="9299"/>
              <a:ext cx="529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11" name="Text Box 107">
              <a:extLst>
                <a:ext uri="{FF2B5EF4-FFF2-40B4-BE49-F238E27FC236}">
                  <a16:creationId xmlns:a16="http://schemas.microsoft.com/office/drawing/2014/main" id="{52100784-4FBF-8A1A-396A-DE1E2AC1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2" y="11259"/>
              <a:ext cx="529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12" name="Text Box 108">
              <a:extLst>
                <a:ext uri="{FF2B5EF4-FFF2-40B4-BE49-F238E27FC236}">
                  <a16:creationId xmlns:a16="http://schemas.microsoft.com/office/drawing/2014/main" id="{B1A1EB66-56F5-EE9A-36B8-01110571C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" y="9370"/>
              <a:ext cx="53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0613" name="Text Box 109">
              <a:extLst>
                <a:ext uri="{FF2B5EF4-FFF2-40B4-BE49-F238E27FC236}">
                  <a16:creationId xmlns:a16="http://schemas.microsoft.com/office/drawing/2014/main" id="{DD267F13-9932-8A33-DAA2-13629A5D4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" y="9125"/>
              <a:ext cx="532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6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0595" name="Rectangle 110">
            <a:extLst>
              <a:ext uri="{FF2B5EF4-FFF2-40B4-BE49-F238E27FC236}">
                <a16:creationId xmlns:a16="http://schemas.microsoft.com/office/drawing/2014/main" id="{2F980365-A3A1-B42E-92C4-2B36E8BC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81200"/>
            <a:ext cx="3429000" cy="3505200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0596" name="灯片编号占位符 1">
            <a:extLst>
              <a:ext uri="{FF2B5EF4-FFF2-40B4-BE49-F238E27FC236}">
                <a16:creationId xmlns:a16="http://schemas.microsoft.com/office/drawing/2014/main" id="{7F4B66F1-3D06-A4CC-406F-F2AA07CB0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195E1E-5AA4-BA4E-8342-BEC0D35E4B9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65537">
            <a:extLst>
              <a:ext uri="{FF2B5EF4-FFF2-40B4-BE49-F238E27FC236}">
                <a16:creationId xmlns:a16="http://schemas.microsoft.com/office/drawing/2014/main" id="{CB86257E-2CCF-3797-A9C2-8B6C09C1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x-none" noProof="1">
                <a:latin typeface="Times New Roman" panose="02020603050405020304" pitchFamily="18" charset="0"/>
              </a:rPr>
              <a:t>Dijkstra</a:t>
            </a:r>
            <a:r>
              <a:rPr lang="zh-CN" altLang="en-US" noProof="1">
                <a:latin typeface="Times New Roman" panose="02020603050405020304" pitchFamily="18" charset="0"/>
              </a:rPr>
              <a:t>算法（方法</a:t>
            </a:r>
            <a:r>
              <a:rPr lang="en-US" altLang="zh-CN" noProof="1">
                <a:latin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5539" name="内容占位符 65538">
            <a:extLst>
              <a:ext uri="{FF2B5EF4-FFF2-40B4-BE49-F238E27FC236}">
                <a16:creationId xmlns:a16="http://schemas.microsoft.com/office/drawing/2014/main" id="{5F3E1C81-0A7C-6DAE-926B-4190673B3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991600" cy="5867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问题：有限权图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P(G)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求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点的距离。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指导思想：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</a:rPr>
              <a:t>算法不是孤立地求有限权图中两点之间的距离与最短路，而是统筹考虑，算法终止时，一次性求出某一点到所有其余各点之间的距离与最短路。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</a:rPr>
              <a:t>把求点和点间的距离问题转换成求点与点集间距离问题。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具体实现：</a:t>
            </a:r>
            <a:r>
              <a:rPr lang="zh-CN" altLang="en-US" sz="2800">
                <a:latin typeface="Times New Roman" panose="02020603050405020304" pitchFamily="18" charset="0"/>
              </a:rPr>
              <a:t>先把图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的点集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</a:rPr>
              <a:t>分成两个子集，一个设为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，S={v|v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P,</a:t>
            </a:r>
            <a:r>
              <a:rPr lang="en-US" altLang="zh-CN" sz="2800">
                <a:latin typeface="Times New Roman" panose="02020603050405020304" pitchFamily="18" charset="0"/>
              </a:rPr>
              <a:t> u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的距离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已求出</a:t>
            </a:r>
            <a:r>
              <a:rPr lang="en-US" altLang="zh-CN" sz="2800">
                <a:latin typeface="Times New Roman" panose="02020603050405020304" pitchFamily="18" charset="0"/>
              </a:rPr>
              <a:t>}</a:t>
            </a:r>
            <a:r>
              <a:rPr lang="zh-CN" altLang="en-US" sz="2800">
                <a:latin typeface="Times New Roman" panose="02020603050405020304" pitchFamily="18" charset="0"/>
              </a:rPr>
              <a:t>，另一个是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S’=P-S</a:t>
            </a:r>
            <a:r>
              <a:rPr lang="zh-CN" altLang="en-US" sz="2800">
                <a:latin typeface="Times New Roman" panose="02020603050405020304" pitchFamily="18" charset="0"/>
              </a:rPr>
              <a:t>。显然，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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，因为至少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</a:rPr>
              <a:t>，算法一步步扩大</a:t>
            </a:r>
            <a:r>
              <a:rPr lang="en-US" altLang="zh-CN" sz="2800">
                <a:latin typeface="Times New Roman" panose="02020603050405020304" pitchFamily="18" charset="0"/>
              </a:rPr>
              <a:t>S，</a:t>
            </a:r>
            <a:r>
              <a:rPr lang="zh-CN" altLang="en-US" sz="2800">
                <a:latin typeface="Times New Roman" panose="02020603050405020304" pitchFamily="18" charset="0"/>
              </a:rPr>
              <a:t>减小</a:t>
            </a:r>
            <a:r>
              <a:rPr lang="en-US" altLang="zh-CN" sz="2800">
                <a:latin typeface="Times New Roman" panose="02020603050405020304" pitchFamily="18" charset="0"/>
              </a:rPr>
              <a:t>S’，</a:t>
            </a:r>
            <a:r>
              <a:rPr lang="zh-CN" altLang="en-US" sz="2800">
                <a:latin typeface="Times New Roman" panose="02020603050405020304" pitchFamily="18" charset="0"/>
              </a:rPr>
              <a:t>直到</a:t>
            </a:r>
            <a:r>
              <a:rPr lang="en-US" altLang="zh-CN" sz="2800">
                <a:latin typeface="Times New Roman" panose="02020603050405020304" pitchFamily="18" charset="0"/>
              </a:rPr>
              <a:t>S=P(</a:t>
            </a:r>
            <a:r>
              <a:rPr lang="zh-CN" altLang="en-US" sz="2800">
                <a:latin typeface="Times New Roman" panose="02020603050405020304" pitchFamily="18" charset="0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</a:rPr>
              <a:t>S’=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)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。</a:t>
            </a:r>
          </a:p>
        </p:txBody>
      </p:sp>
      <p:sp>
        <p:nvSpPr>
          <p:cNvPr id="111619" name="灯片编号占位符 1">
            <a:extLst>
              <a:ext uri="{FF2B5EF4-FFF2-40B4-BE49-F238E27FC236}">
                <a16:creationId xmlns:a16="http://schemas.microsoft.com/office/drawing/2014/main" id="{CF78AB88-E46C-A170-4477-83E692318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4B6B22-3AAD-F849-8437-90AB04E4AEF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66561">
            <a:extLst>
              <a:ext uri="{FF2B5EF4-FFF2-40B4-BE49-F238E27FC236}">
                <a16:creationId xmlns:a16="http://schemas.microsoft.com/office/drawing/2014/main" id="{DB84B632-919D-5CDF-8286-0D0EC500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x-none" noProof="1">
                <a:latin typeface="Times New Roman" panose="02020603050405020304" pitchFamily="18" charset="0"/>
              </a:rPr>
              <a:t>Dijkstra</a:t>
            </a:r>
            <a:r>
              <a:rPr lang="zh-CN" altLang="en-US" noProof="1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66563" name="文本占位符 66562">
            <a:extLst>
              <a:ext uri="{FF2B5EF4-FFF2-40B4-BE49-F238E27FC236}">
                <a16:creationId xmlns:a16="http://schemas.microsoft.com/office/drawing/2014/main" id="{12B2CFA0-0F5B-712D-102E-9C63EC8094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229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⑴</a:t>
            </a:r>
            <a:r>
              <a:rPr lang="zh-CN" altLang="en-US">
                <a:latin typeface="Times New Roman" panose="02020603050405020304" pitchFamily="18" charset="0"/>
              </a:rPr>
              <a:t>初始化，令</a:t>
            </a:r>
            <a:r>
              <a:rPr lang="en-US" altLang="zh-CN">
                <a:latin typeface="Times New Roman" panose="02020603050405020304" pitchFamily="18" charset="0"/>
              </a:rPr>
              <a:t>S={u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S’=P-S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k=1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6564" name="内容占位符 66563">
            <a:extLst>
              <a:ext uri="{FF2B5EF4-FFF2-40B4-BE49-F238E27FC236}">
                <a16:creationId xmlns:a16="http://schemas.microsoft.com/office/drawing/2014/main" id="{7966864E-172E-ABA7-9990-3719FB9EAA5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63625" y="2057400"/>
          <a:ext cx="57213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643800" imgH="8775700" progId="Equation.DSMT4">
                  <p:embed/>
                </p:oleObj>
              </mc:Choice>
              <mc:Fallback>
                <p:oleObj r:id="rId3" imgW="45643800" imgH="8775700" progId="Equation.DSMT4">
                  <p:embed/>
                  <p:pic>
                    <p:nvPicPr>
                      <p:cNvPr id="0" name="内容占位符 665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057400"/>
                        <a:ext cx="5721350" cy="1100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矩形 66564">
            <a:extLst>
              <a:ext uri="{FF2B5EF4-FFF2-40B4-BE49-F238E27FC236}">
                <a16:creationId xmlns:a16="http://schemas.microsoft.com/office/drawing/2014/main" id="{7583315C-75E1-7B88-0F0B-36DADDCA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楷体_GB2312" panose="020F0502020204030204" pitchFamily="34" charset="0"/>
                <a:ea typeface="楷体_GB2312" panose="020F0502020204030204" pitchFamily="34" charset="0"/>
              </a:rPr>
              <a:t>⑵</a:t>
            </a:r>
            <a:r>
              <a:rPr lang="zh-CN" altLang="en-US">
                <a:latin typeface="Times New Roman" panose="02020603050405020304" pitchFamily="18" charset="0"/>
              </a:rPr>
              <a:t>根据公式</a:t>
            </a:r>
          </a:p>
        </p:txBody>
      </p:sp>
      <p:sp>
        <p:nvSpPr>
          <p:cNvPr id="66566" name="矩形 66565">
            <a:extLst>
              <a:ext uri="{FF2B5EF4-FFF2-40B4-BE49-F238E27FC236}">
                <a16:creationId xmlns:a16="http://schemas.microsoft.com/office/drawing/2014/main" id="{CF358ED0-D24D-3BB0-9FDF-AF898789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求出</a:t>
            </a:r>
            <a:r>
              <a:rPr lang="en-US" altLang="zh-CN">
                <a:latin typeface="Times New Roman" panose="02020603050405020304" pitchFamily="18" charset="0"/>
              </a:rPr>
              <a:t>d(u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,S’)</a:t>
            </a:r>
            <a:r>
              <a:rPr lang="zh-CN" altLang="en-US">
                <a:latin typeface="Times New Roman" panose="02020603050405020304" pitchFamily="18" charset="0"/>
              </a:rPr>
              <a:t>，设实现</a:t>
            </a:r>
            <a:r>
              <a:rPr lang="en-US" altLang="zh-CN">
                <a:latin typeface="Times New Roman" panose="02020603050405020304" pitchFamily="18" charset="0"/>
              </a:rPr>
              <a:t>d(u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,S’)</a:t>
            </a:r>
            <a:r>
              <a:rPr lang="zh-CN" altLang="en-US">
                <a:latin typeface="Times New Roman" panose="02020603050405020304" pitchFamily="18" charset="0"/>
              </a:rPr>
              <a:t>的路是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’,…,u</a:t>
            </a:r>
            <a:r>
              <a:rPr lang="en-US" altLang="zh-CN" baseline="-25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’,u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的最短路，且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的距离</a:t>
            </a:r>
            <a:r>
              <a:rPr lang="en-US" altLang="zh-CN">
                <a:latin typeface="Times New Roman" panose="02020603050405020304" pitchFamily="18" charset="0"/>
              </a:rPr>
              <a:t>d(u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)=d(u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,S’)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6567" name="矩形 66566">
            <a:extLst>
              <a:ext uri="{FF2B5EF4-FFF2-40B4-BE49-F238E27FC236}">
                <a16:creationId xmlns:a16="http://schemas.microsoft.com/office/drawing/2014/main" id="{4C07AA61-488D-1092-E5D4-0C8A4BA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876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⑶</a:t>
            </a:r>
            <a:r>
              <a:rPr lang="en-US" altLang="zh-CN">
                <a:latin typeface="Times New Roman" panose="02020603050405020304" pitchFamily="18" charset="0"/>
              </a:rPr>
              <a:t>S=S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∪{u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}</a:t>
            </a:r>
            <a:r>
              <a:rPr lang="zh-CN" altLang="en-US">
                <a:sym typeface="Symbol" pitchFamily="2" charset="2"/>
              </a:rPr>
              <a:t>，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S’=S’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{u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}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zh-CN" altLang="en-US">
                <a:sym typeface="Symbol" pitchFamily="2" charset="2"/>
              </a:rPr>
              <a:t>如果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S=P</a:t>
            </a:r>
            <a:r>
              <a:rPr lang="zh-CN" altLang="en-US">
                <a:sym typeface="Symbol" pitchFamily="2" charset="2"/>
              </a:rPr>
              <a:t>，则算法停止，否则，令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k=k+1</a:t>
            </a:r>
            <a:r>
              <a:rPr lang="zh-CN" altLang="en-US">
                <a:sym typeface="Symbol" pitchFamily="2" charset="2"/>
              </a:rPr>
              <a:t>，转到步骤</a:t>
            </a:r>
            <a:r>
              <a:rPr lang="en-US" altLang="zh-CN">
                <a:latin typeface="楷体_GB2312" panose="020F0502020204030204" pitchFamily="34" charset="0"/>
                <a:ea typeface="楷体_GB2312" panose="020F0502020204030204" pitchFamily="34" charset="0"/>
                <a:sym typeface="Symbol" pitchFamily="2" charset="2"/>
              </a:rPr>
              <a:t>⑵</a:t>
            </a:r>
            <a:r>
              <a:rPr lang="en-US" altLang="zh-CN">
                <a:sym typeface="Symbol" pitchFamily="2" charset="2"/>
              </a:rPr>
              <a:t> </a:t>
            </a:r>
            <a:r>
              <a:rPr lang="zh-CN" altLang="en-US">
                <a:sym typeface="Symbol" pitchFamily="2" charset="2"/>
              </a:rPr>
              <a:t>。</a:t>
            </a:r>
          </a:p>
        </p:txBody>
      </p:sp>
      <p:sp>
        <p:nvSpPr>
          <p:cNvPr id="112647" name="灯片编号占位符 1">
            <a:extLst>
              <a:ext uri="{FF2B5EF4-FFF2-40B4-BE49-F238E27FC236}">
                <a16:creationId xmlns:a16="http://schemas.microsoft.com/office/drawing/2014/main" id="{953D25DE-44A4-F183-51B1-55E62C489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DBC147-2136-6F4E-A27C-15E90E48585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68609">
            <a:extLst>
              <a:ext uri="{FF2B5EF4-FFF2-40B4-BE49-F238E27FC236}">
                <a16:creationId xmlns:a16="http://schemas.microsoft.com/office/drawing/2014/main" id="{AF83CF5F-85A9-53A0-80F2-FC48320C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x-none" noProof="1">
                <a:latin typeface="Times New Roman" panose="02020603050405020304" pitchFamily="18" charset="0"/>
              </a:rPr>
              <a:t>Dijkstra</a:t>
            </a:r>
            <a:r>
              <a:rPr lang="zh-CN" altLang="en-US" noProof="1">
                <a:latin typeface="Times New Roman" panose="02020603050405020304" pitchFamily="18" charset="0"/>
              </a:rPr>
              <a:t>算法</a:t>
            </a:r>
          </a:p>
        </p:txBody>
      </p:sp>
      <p:grpSp>
        <p:nvGrpSpPr>
          <p:cNvPr id="114690" name="组合 68610">
            <a:extLst>
              <a:ext uri="{FF2B5EF4-FFF2-40B4-BE49-F238E27FC236}">
                <a16:creationId xmlns:a16="http://schemas.microsoft.com/office/drawing/2014/main" id="{4F89A6A6-C524-8457-4AF3-CF2201B51BA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47800"/>
            <a:ext cx="8202613" cy="4672013"/>
            <a:chOff x="0" y="0"/>
            <a:chExt cx="4478" cy="2482"/>
          </a:xfrm>
        </p:grpSpPr>
        <p:sp>
          <p:nvSpPr>
            <p:cNvPr id="114692" name="文本框 68611">
              <a:extLst>
                <a:ext uri="{FF2B5EF4-FFF2-40B4-BE49-F238E27FC236}">
                  <a16:creationId xmlns:a16="http://schemas.microsoft.com/office/drawing/2014/main" id="{85106172-1868-C8CE-BDFF-F21E84946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40"/>
              <a:ext cx="30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693" name="直接连接符 68612">
              <a:extLst>
                <a:ext uri="{FF2B5EF4-FFF2-40B4-BE49-F238E27FC236}">
                  <a16:creationId xmlns:a16="http://schemas.microsoft.com/office/drawing/2014/main" id="{2B435014-87FB-119D-1216-2F4C33322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4" y="122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4" name="直接连接符 68613">
              <a:extLst>
                <a:ext uri="{FF2B5EF4-FFF2-40B4-BE49-F238E27FC236}">
                  <a16:creationId xmlns:a16="http://schemas.microsoft.com/office/drawing/2014/main" id="{4BB4F191-7FBC-E68B-ECE5-5A9A544C8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4" y="39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5" name="直接连接符 68614">
              <a:extLst>
                <a:ext uri="{FF2B5EF4-FFF2-40B4-BE49-F238E27FC236}">
                  <a16:creationId xmlns:a16="http://schemas.microsoft.com/office/drawing/2014/main" id="{D8BCE811-46E7-7834-FCF9-C97D99950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" y="123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6" name="直接连接符 68615">
              <a:extLst>
                <a:ext uri="{FF2B5EF4-FFF2-40B4-BE49-F238E27FC236}">
                  <a16:creationId xmlns:a16="http://schemas.microsoft.com/office/drawing/2014/main" id="{15D38732-7594-D479-8D4E-3AB5BA2B8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5" y="43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7" name="直接连接符 68616">
              <a:extLst>
                <a:ext uri="{FF2B5EF4-FFF2-40B4-BE49-F238E27FC236}">
                  <a16:creationId xmlns:a16="http://schemas.microsoft.com/office/drawing/2014/main" id="{5944F261-27C1-4B41-6C26-510529594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9" y="4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8" name="直接连接符 68617">
              <a:extLst>
                <a:ext uri="{FF2B5EF4-FFF2-40B4-BE49-F238E27FC236}">
                  <a16:creationId xmlns:a16="http://schemas.microsoft.com/office/drawing/2014/main" id="{58AB1626-344D-95C6-723D-737D10031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4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9" name="文本框 68618">
              <a:extLst>
                <a:ext uri="{FF2B5EF4-FFF2-40B4-BE49-F238E27FC236}">
                  <a16:creationId xmlns:a16="http://schemas.microsoft.com/office/drawing/2014/main" id="{ED2DD9E5-09FB-F427-94B6-026EC15E4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20"/>
              <a:ext cx="30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700" name="文本框 68619">
              <a:extLst>
                <a:ext uri="{FF2B5EF4-FFF2-40B4-BE49-F238E27FC236}">
                  <a16:creationId xmlns:a16="http://schemas.microsoft.com/office/drawing/2014/main" id="{6ECFA3A0-D024-EFFF-A9E3-47FCBC0F7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41"/>
              <a:ext cx="30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4701" name="文本框 68620">
              <a:extLst>
                <a:ext uri="{FF2B5EF4-FFF2-40B4-BE49-F238E27FC236}">
                  <a16:creationId xmlns:a16="http://schemas.microsoft.com/office/drawing/2014/main" id="{6B3B0A01-FB62-A5EF-5998-4F9DA06B7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035"/>
              <a:ext cx="30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4702" name="文本框 68621">
              <a:extLst>
                <a:ext uri="{FF2B5EF4-FFF2-40B4-BE49-F238E27FC236}">
                  <a16:creationId xmlns:a16="http://schemas.microsoft.com/office/drawing/2014/main" id="{9428B1A7-8039-551D-2A60-289CC69BF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633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03" name="文本框 68622">
              <a:extLst>
                <a:ext uri="{FF2B5EF4-FFF2-40B4-BE49-F238E27FC236}">
                  <a16:creationId xmlns:a16="http://schemas.microsoft.com/office/drawing/2014/main" id="{B98F59D1-0A85-CC27-6644-098BAECDF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064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04" name="文本框 68623">
              <a:extLst>
                <a:ext uri="{FF2B5EF4-FFF2-40B4-BE49-F238E27FC236}">
                  <a16:creationId xmlns:a16="http://schemas.microsoft.com/office/drawing/2014/main" id="{C4277648-C9CF-FA57-D836-DE028F9BE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576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05" name="直接连接符 68624">
              <a:extLst>
                <a:ext uri="{FF2B5EF4-FFF2-40B4-BE49-F238E27FC236}">
                  <a16:creationId xmlns:a16="http://schemas.microsoft.com/office/drawing/2014/main" id="{2BDEB561-1F38-403D-15FB-4E5A3246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26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6" name="直接连接符 68625">
              <a:extLst>
                <a:ext uri="{FF2B5EF4-FFF2-40B4-BE49-F238E27FC236}">
                  <a16:creationId xmlns:a16="http://schemas.microsoft.com/office/drawing/2014/main" id="{11258901-68F9-6020-5198-0F9A0B723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1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7" name="直接连接符 68626">
              <a:extLst>
                <a:ext uri="{FF2B5EF4-FFF2-40B4-BE49-F238E27FC236}">
                  <a16:creationId xmlns:a16="http://schemas.microsoft.com/office/drawing/2014/main" id="{81EF4AE3-61DE-4B32-CE87-89B038744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" y="125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8" name="直接连接符 68627">
              <a:extLst>
                <a:ext uri="{FF2B5EF4-FFF2-40B4-BE49-F238E27FC236}">
                  <a16:creationId xmlns:a16="http://schemas.microsoft.com/office/drawing/2014/main" id="{D1B850EA-7077-DEC7-B8E6-E434C3FDF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26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9" name="直接连接符 68628">
              <a:extLst>
                <a:ext uri="{FF2B5EF4-FFF2-40B4-BE49-F238E27FC236}">
                  <a16:creationId xmlns:a16="http://schemas.microsoft.com/office/drawing/2014/main" id="{F0B87C01-39FD-6C30-4AA3-8B35D0453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" y="43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0" name="直接连接符 68629">
              <a:extLst>
                <a:ext uri="{FF2B5EF4-FFF2-40B4-BE49-F238E27FC236}">
                  <a16:creationId xmlns:a16="http://schemas.microsoft.com/office/drawing/2014/main" id="{EA0EA832-9365-E64A-37BF-65A236474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4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1" name="直接连接符 68630">
              <a:extLst>
                <a:ext uri="{FF2B5EF4-FFF2-40B4-BE49-F238E27FC236}">
                  <a16:creationId xmlns:a16="http://schemas.microsoft.com/office/drawing/2014/main" id="{21FD5BE5-7092-889F-84A1-71685EE5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43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2" name="椭圆 68631">
              <a:extLst>
                <a:ext uri="{FF2B5EF4-FFF2-40B4-BE49-F238E27FC236}">
                  <a16:creationId xmlns:a16="http://schemas.microsoft.com/office/drawing/2014/main" id="{77E58AE9-55D8-FBF5-9B43-8159F45B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36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3" name="椭圆 68632">
              <a:extLst>
                <a:ext uri="{FF2B5EF4-FFF2-40B4-BE49-F238E27FC236}">
                  <a16:creationId xmlns:a16="http://schemas.microsoft.com/office/drawing/2014/main" id="{87840F13-B42F-1B4A-A820-9CB77568C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063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4" name="椭圆 68633">
              <a:extLst>
                <a:ext uri="{FF2B5EF4-FFF2-40B4-BE49-F238E27FC236}">
                  <a16:creationId xmlns:a16="http://schemas.microsoft.com/office/drawing/2014/main" id="{64B7F69D-76AB-595E-ABC6-A0355DEEE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62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5" name="椭圆 68634">
              <a:extLst>
                <a:ext uri="{FF2B5EF4-FFF2-40B4-BE49-F238E27FC236}">
                  <a16:creationId xmlns:a16="http://schemas.microsoft.com/office/drawing/2014/main" id="{04296821-9B1B-E427-864D-DBFD81DF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074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6" name="椭圆 68635">
              <a:extLst>
                <a:ext uri="{FF2B5EF4-FFF2-40B4-BE49-F238E27FC236}">
                  <a16:creationId xmlns:a16="http://schemas.microsoft.com/office/drawing/2014/main" id="{E10914DF-AB76-3BB7-4DBF-DBDF85E1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1186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7" name="椭圆 68636">
              <a:extLst>
                <a:ext uri="{FF2B5EF4-FFF2-40B4-BE49-F238E27FC236}">
                  <a16:creationId xmlns:a16="http://schemas.microsoft.com/office/drawing/2014/main" id="{091E6042-B3CA-81BB-D728-08555864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18" name="文本框 68637">
              <a:extLst>
                <a:ext uri="{FF2B5EF4-FFF2-40B4-BE49-F238E27FC236}">
                  <a16:creationId xmlns:a16="http://schemas.microsoft.com/office/drawing/2014/main" id="{6CBF6A29-E663-7091-EB69-2772D85C0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0"/>
              <a:ext cx="30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719" name="文本框 68638">
              <a:extLst>
                <a:ext uri="{FF2B5EF4-FFF2-40B4-BE49-F238E27FC236}">
                  <a16:creationId xmlns:a16="http://schemas.microsoft.com/office/drawing/2014/main" id="{CB0CDC03-65AE-9539-64A9-23C7F4D34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0"/>
              <a:ext cx="30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720" name="椭圆 68639">
              <a:extLst>
                <a:ext uri="{FF2B5EF4-FFF2-40B4-BE49-F238E27FC236}">
                  <a16:creationId xmlns:a16="http://schemas.microsoft.com/office/drawing/2014/main" id="{01DB7435-3A83-7653-2C05-53773147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21" name="椭圆 68640">
              <a:extLst>
                <a:ext uri="{FF2B5EF4-FFF2-40B4-BE49-F238E27FC236}">
                  <a16:creationId xmlns:a16="http://schemas.microsoft.com/office/drawing/2014/main" id="{D5B5C119-1BC6-DB6C-3F27-51E46385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14722" name="文本框 68641">
              <a:extLst>
                <a:ext uri="{FF2B5EF4-FFF2-40B4-BE49-F238E27FC236}">
                  <a16:creationId xmlns:a16="http://schemas.microsoft.com/office/drawing/2014/main" id="{45317A3B-F8E9-AAA6-9C56-F6736DFF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977"/>
              <a:ext cx="1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3" name="文本框 68642">
              <a:extLst>
                <a:ext uri="{FF2B5EF4-FFF2-40B4-BE49-F238E27FC236}">
                  <a16:creationId xmlns:a16="http://schemas.microsoft.com/office/drawing/2014/main" id="{72BA9C07-B233-7FF6-9035-940B333E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720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4" name="文本框 68643">
              <a:extLst>
                <a:ext uri="{FF2B5EF4-FFF2-40B4-BE49-F238E27FC236}">
                  <a16:creationId xmlns:a16="http://schemas.microsoft.com/office/drawing/2014/main" id="{A6E25F91-096E-BBE2-FBE1-AF0174182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641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5" name="文本框 68644">
              <a:extLst>
                <a:ext uri="{FF2B5EF4-FFF2-40B4-BE49-F238E27FC236}">
                  <a16:creationId xmlns:a16="http://schemas.microsoft.com/office/drawing/2014/main" id="{07EC481C-4231-BB17-4406-3099CE520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440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6" name="文本框 68645">
              <a:extLst>
                <a:ext uri="{FF2B5EF4-FFF2-40B4-BE49-F238E27FC236}">
                  <a16:creationId xmlns:a16="http://schemas.microsoft.com/office/drawing/2014/main" id="{8503442B-25A8-0FC7-E908-D930BC02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488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7" name="文本框 68646">
              <a:extLst>
                <a:ext uri="{FF2B5EF4-FFF2-40B4-BE49-F238E27FC236}">
                  <a16:creationId xmlns:a16="http://schemas.microsoft.com/office/drawing/2014/main" id="{50BCD7F6-9C32-A8F3-8F5D-E4A23277F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536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8" name="文本框 68647">
              <a:extLst>
                <a:ext uri="{FF2B5EF4-FFF2-40B4-BE49-F238E27FC236}">
                  <a16:creationId xmlns:a16="http://schemas.microsoft.com/office/drawing/2014/main" id="{DEE14A62-704D-056F-20D1-CAD0E0EDF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988"/>
              <a:ext cx="1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29" name="文本框 68648">
              <a:extLst>
                <a:ext uri="{FF2B5EF4-FFF2-40B4-BE49-F238E27FC236}">
                  <a16:creationId xmlns:a16="http://schemas.microsoft.com/office/drawing/2014/main" id="{40CBCF1F-6C0B-1BED-7188-0832EC4E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0" name="文本框 68649">
              <a:extLst>
                <a:ext uri="{FF2B5EF4-FFF2-40B4-BE49-F238E27FC236}">
                  <a16:creationId xmlns:a16="http://schemas.microsoft.com/office/drawing/2014/main" id="{E127176A-896C-32F3-0654-A9EB462C0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720"/>
              <a:ext cx="19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1" name="文本框 68650">
              <a:extLst>
                <a:ext uri="{FF2B5EF4-FFF2-40B4-BE49-F238E27FC236}">
                  <a16:creationId xmlns:a16="http://schemas.microsoft.com/office/drawing/2014/main" id="{95896641-6255-060B-9B2F-80FD6E28C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24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2" name="文本框 68651">
              <a:extLst>
                <a:ext uri="{FF2B5EF4-FFF2-40B4-BE49-F238E27FC236}">
                  <a16:creationId xmlns:a16="http://schemas.microsoft.com/office/drawing/2014/main" id="{18E6C43D-BFF9-BF75-0774-45CA97B8A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32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3" name="文本框 68652">
              <a:extLst>
                <a:ext uri="{FF2B5EF4-FFF2-40B4-BE49-F238E27FC236}">
                  <a16:creationId xmlns:a16="http://schemas.microsoft.com/office/drawing/2014/main" id="{CB65C553-7CAD-C8EB-0B7C-B8C5DC60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200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4" name="文本框 68653">
              <a:extLst>
                <a:ext uri="{FF2B5EF4-FFF2-40B4-BE49-F238E27FC236}">
                  <a16:creationId xmlns:a16="http://schemas.microsoft.com/office/drawing/2014/main" id="{832DEE21-D1E3-C5C6-785D-6EEA81D07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4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5" name="文本框 68654">
              <a:extLst>
                <a:ext uri="{FF2B5EF4-FFF2-40B4-BE49-F238E27FC236}">
                  <a16:creationId xmlns:a16="http://schemas.microsoft.com/office/drawing/2014/main" id="{971B2A1F-307C-DD39-5CC0-75BD3DF28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76"/>
              <a:ext cx="19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4736" name="文本框 68655">
              <a:extLst>
                <a:ext uri="{FF2B5EF4-FFF2-40B4-BE49-F238E27FC236}">
                  <a16:creationId xmlns:a16="http://schemas.microsoft.com/office/drawing/2014/main" id="{62D3FC2F-6B43-F73A-4B96-E28BF9AC9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1180"/>
              <a:ext cx="30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4737" name="文本框 68656">
              <a:extLst>
                <a:ext uri="{FF2B5EF4-FFF2-40B4-BE49-F238E27FC236}">
                  <a16:creationId xmlns:a16="http://schemas.microsoft.com/office/drawing/2014/main" id="{E6E5B097-8CEC-1963-563B-71E543E20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31"/>
              <a:ext cx="30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14691" name="灯片编号占位符 1">
            <a:extLst>
              <a:ext uri="{FF2B5EF4-FFF2-40B4-BE49-F238E27FC236}">
                <a16:creationId xmlns:a16="http://schemas.microsoft.com/office/drawing/2014/main" id="{15EFF574-159F-AAF9-7E05-A47DB7079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4294F4-E0C1-D24A-B535-D906107D65D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文本占位符 66562">
            <a:extLst>
              <a:ext uri="{FF2B5EF4-FFF2-40B4-BE49-F238E27FC236}">
                <a16:creationId xmlns:a16="http://schemas.microsoft.com/office/drawing/2014/main" id="{BD5FEDF0-F877-51F1-64F2-60ACDDE735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57200"/>
            <a:ext cx="8229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S={u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S’={u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,k=1,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66565" name="矩形 66564">
            <a:extLst>
              <a:ext uri="{FF2B5EF4-FFF2-40B4-BE49-F238E27FC236}">
                <a16:creationId xmlns:a16="http://schemas.microsoft.com/office/drawing/2014/main" id="{37FCD907-20EA-EED9-F77F-3A74253A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(1)u=</a:t>
            </a:r>
            <a:r>
              <a:rPr lang="en-US" altLang="zh-CN" sz="3200" dirty="0">
                <a:latin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+mn-ea"/>
                <a:ea typeface="+mn-ea"/>
              </a:rPr>
              <a:t>,   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5715" name="图片 12">
            <a:extLst>
              <a:ext uri="{FF2B5EF4-FFF2-40B4-BE49-F238E27FC236}">
                <a16:creationId xmlns:a16="http://schemas.microsoft.com/office/drawing/2014/main" id="{B6444D4B-85EF-37D9-EE30-18C5671B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2738438"/>
            <a:ext cx="5172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文本框 15">
            <a:extLst>
              <a:ext uri="{FF2B5EF4-FFF2-40B4-BE49-F238E27FC236}">
                <a16:creationId xmlns:a16="http://schemas.microsoft.com/office/drawing/2014/main" id="{188D54C6-8227-6CB2-D7A5-5FAEFE2A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2173288"/>
            <a:ext cx="91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u∈S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95237" name="文本框 22">
            <a:extLst>
              <a:ext uri="{FF2B5EF4-FFF2-40B4-BE49-F238E27FC236}">
                <a16:creationId xmlns:a16="http://schemas.microsoft.com/office/drawing/2014/main" id="{7DE52CBE-BCAA-1525-E4F2-A64DE24F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5265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0934E4-B569-7C01-5EBF-3139824A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154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,S’)=min{d(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)+w(uv)}=min{w(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v)}=1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7F71C0-1E98-3DBC-D9E8-5E3BF414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2706688"/>
            <a:ext cx="32861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的路为</a:t>
            </a: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的最短路，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距离是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20" name="灯片编号占位符 3">
            <a:extLst>
              <a:ext uri="{FF2B5EF4-FFF2-40B4-BE49-F238E27FC236}">
                <a16:creationId xmlns:a16="http://schemas.microsoft.com/office/drawing/2014/main" id="{BC321B8A-3FCA-BA6F-530D-1FBFD177E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8E1E03-654D-FC42-A6BE-716A7008EB3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746C1754-23EA-0F16-655F-B7E583852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chemeClr val="tx2"/>
                </a:solidFill>
              </a:rPr>
              <a:t>随着科学的发展</a:t>
            </a:r>
            <a:r>
              <a:rPr lang="zh-CN" altLang="en-US"/>
              <a:t>，图论在解决运筹学、网络理论、信息论、控制论、博弈论及计算机科学等领域的问题时显示出越来越大的效果。图论在各种物理学科、工程领域、社会科学和经济领域广泛应用，使它受到数学和工程界的特别重视。</a:t>
            </a:r>
          </a:p>
        </p:txBody>
      </p:sp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8DCAAB73-82B1-A3D4-895B-43E54E808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DB16D4-B42D-0C4F-B5A2-55488EA513D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文本占位符 66562">
            <a:extLst>
              <a:ext uri="{FF2B5EF4-FFF2-40B4-BE49-F238E27FC236}">
                <a16:creationId xmlns:a16="http://schemas.microsoft.com/office/drawing/2014/main" id="{2BE9D384-C4F2-CE99-9DFC-A3107BCF9D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57200"/>
            <a:ext cx="8229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S={u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S’={u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,k=2,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66565" name="矩形 66564">
            <a:extLst>
              <a:ext uri="{FF2B5EF4-FFF2-40B4-BE49-F238E27FC236}">
                <a16:creationId xmlns:a16="http://schemas.microsoft.com/office/drawing/2014/main" id="{51071A19-6E42-32D5-5C45-3A9FC75B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20188" cy="5791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(2)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7763" name="图片 12">
            <a:extLst>
              <a:ext uri="{FF2B5EF4-FFF2-40B4-BE49-F238E27FC236}">
                <a16:creationId xmlns:a16="http://schemas.microsoft.com/office/drawing/2014/main" id="{A359E555-32AD-7A89-EB45-DA4948B6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3810000"/>
            <a:ext cx="5172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373FE2AF-FA5F-968D-86D7-8443678DDA9D}"/>
              </a:ext>
            </a:extLst>
          </p:cNvPr>
          <p:cNvSpPr/>
          <p:nvPr/>
        </p:nvSpPr>
        <p:spPr bwMode="auto">
          <a:xfrm>
            <a:off x="533400" y="1447800"/>
            <a:ext cx="152400" cy="1524000"/>
          </a:xfrm>
          <a:prstGeom prst="leftBrac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97285" name="文本框 11">
            <a:extLst>
              <a:ext uri="{FF2B5EF4-FFF2-40B4-BE49-F238E27FC236}">
                <a16:creationId xmlns:a16="http://schemas.microsoft.com/office/drawing/2014/main" id="{72B9B0A4-42A9-82E1-3E3B-F5030583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388" y="1976438"/>
            <a:ext cx="661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min</a:t>
            </a:r>
            <a:endParaRPr lang="zh-CN" altLang="en-US" sz="24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6" name="文本框 25">
            <a:extLst>
              <a:ext uri="{FF2B5EF4-FFF2-40B4-BE49-F238E27FC236}">
                <a16:creationId xmlns:a16="http://schemas.microsoft.com/office/drawing/2014/main" id="{7650EF56-BEDA-E82E-5D37-540F3243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307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75BBBA-A1E9-6427-87EC-46122542223F}"/>
              </a:ext>
            </a:extLst>
          </p:cNvPr>
          <p:cNvSpPr txBox="1"/>
          <p:nvPr/>
        </p:nvSpPr>
        <p:spPr>
          <a:xfrm>
            <a:off x="609600" y="2595563"/>
            <a:ext cx="12192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cs typeface="Times New Roman" panose="02020603050405020304" pitchFamily="18" charset="0"/>
              </a:rPr>
              <a:t>u=</a:t>
            </a:r>
            <a:r>
              <a:rPr lang="en-US" altLang="zh-CN" sz="3200" dirty="0">
                <a:cs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+mn-ea"/>
              </a:rPr>
              <a:t>,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97288" name="文本框 28">
            <a:extLst>
              <a:ext uri="{FF2B5EF4-FFF2-40B4-BE49-F238E27FC236}">
                <a16:creationId xmlns:a16="http://schemas.microsoft.com/office/drawing/2014/main" id="{D12EC7BD-E666-2B50-62EB-E0ADAEF74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2609850"/>
            <a:ext cx="5967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,S’)=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min{d(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)+w(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v)}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7289" name="文本框 29">
            <a:extLst>
              <a:ext uri="{FF2B5EF4-FFF2-40B4-BE49-F238E27FC236}">
                <a16:creationId xmlns:a16="http://schemas.microsoft.com/office/drawing/2014/main" id="{FE4DF295-C147-BFDF-D98C-54CE9E92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00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97290" name="文本框 30">
            <a:extLst>
              <a:ext uri="{FF2B5EF4-FFF2-40B4-BE49-F238E27FC236}">
                <a16:creationId xmlns:a16="http://schemas.microsoft.com/office/drawing/2014/main" id="{B57E5491-FB32-65A7-947A-2070964E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17875"/>
            <a:ext cx="62722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=min{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,…,|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574C9-0084-2C80-5A34-69E5687BFD08}"/>
              </a:ext>
            </a:extLst>
          </p:cNvPr>
          <p:cNvSpPr txBox="1"/>
          <p:nvPr/>
        </p:nvSpPr>
        <p:spPr>
          <a:xfrm>
            <a:off x="609600" y="1157288"/>
            <a:ext cx="1219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cs typeface="Times New Roman" panose="02020603050405020304" pitchFamily="18" charset="0"/>
              </a:rPr>
              <a:t>u=</a:t>
            </a:r>
            <a:r>
              <a:rPr lang="en-US" altLang="zh-CN" sz="3200" dirty="0">
                <a:cs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+mn-ea"/>
              </a:rPr>
              <a:t>,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75A580-BB18-D5F3-94E2-8EEFB1FF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7634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d(u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,S’)=min{w(u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v)}=min{w(u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),…,w(u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6B06F-68DA-2046-4509-C8A8DD6F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01825"/>
            <a:ext cx="2154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w(u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AB82B2-035E-1CC6-E740-D90AA272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3938588"/>
            <a:ext cx="3910013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的路为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的最短路，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距离是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DAB93-3B01-6B06-F6E9-4FBBF29BC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52800"/>
            <a:ext cx="620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17776" name="灯片编号占位符 4">
            <a:extLst>
              <a:ext uri="{FF2B5EF4-FFF2-40B4-BE49-F238E27FC236}">
                <a16:creationId xmlns:a16="http://schemas.microsoft.com/office/drawing/2014/main" id="{C8F15E02-E923-FFDC-4521-6ECE40374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B4C07D-8679-AD4B-BF4A-C36E9FAE61E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7285" grpId="0"/>
      <p:bldP spid="97286" grpId="0"/>
      <p:bldP spid="25" grpId="0"/>
      <p:bldP spid="97288" grpId="0"/>
      <p:bldP spid="97289" grpId="0"/>
      <p:bldP spid="97290" grpId="0"/>
      <p:bldP spid="12" grpId="0"/>
      <p:bldP spid="2" grpId="0"/>
      <p:bldP spid="3" grpId="0"/>
      <p:bldP spid="4" grpId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文本占位符 66562">
            <a:extLst>
              <a:ext uri="{FF2B5EF4-FFF2-40B4-BE49-F238E27FC236}">
                <a16:creationId xmlns:a16="http://schemas.microsoft.com/office/drawing/2014/main" id="{A68FDE09-CA9D-7629-31D5-ED05BD7F72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74625"/>
            <a:ext cx="8229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S={u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S’={u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,k=3,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66565" name="矩形 66564">
            <a:extLst>
              <a:ext uri="{FF2B5EF4-FFF2-40B4-BE49-F238E27FC236}">
                <a16:creationId xmlns:a16="http://schemas.microsoft.com/office/drawing/2014/main" id="{70F3E4E8-3E35-23B1-460A-4FE65026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9120188" cy="5791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(3)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9811" name="图片 12">
            <a:extLst>
              <a:ext uri="{FF2B5EF4-FFF2-40B4-BE49-F238E27FC236}">
                <a16:creationId xmlns:a16="http://schemas.microsoft.com/office/drawing/2014/main" id="{3CE229AB-B0F1-B2D3-8778-73F63CDB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3810000"/>
            <a:ext cx="5172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6BB95B98-D6FE-8EE4-F333-C769F1D70E9F}"/>
              </a:ext>
            </a:extLst>
          </p:cNvPr>
          <p:cNvSpPr/>
          <p:nvPr/>
        </p:nvSpPr>
        <p:spPr bwMode="auto">
          <a:xfrm>
            <a:off x="533400" y="990600"/>
            <a:ext cx="100013" cy="1981200"/>
          </a:xfrm>
          <a:prstGeom prst="leftBrac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98309" name="文本框 11">
            <a:extLst>
              <a:ext uri="{FF2B5EF4-FFF2-40B4-BE49-F238E27FC236}">
                <a16:creationId xmlns:a16="http://schemas.microsoft.com/office/drawing/2014/main" id="{46A6F868-6CD2-3708-FCC1-1CC507B0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388" y="1752600"/>
            <a:ext cx="66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min</a:t>
            </a:r>
            <a:endParaRPr lang="zh-CN" altLang="en-US" sz="24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0" name="文本框 25">
            <a:extLst>
              <a:ext uri="{FF2B5EF4-FFF2-40B4-BE49-F238E27FC236}">
                <a16:creationId xmlns:a16="http://schemas.microsoft.com/office/drawing/2014/main" id="{2C77A145-F929-3F2B-311D-DC480EC8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3CB61-B9AB-DBD7-0067-0E4551160E15}"/>
              </a:ext>
            </a:extLst>
          </p:cNvPr>
          <p:cNvSpPr txBox="1"/>
          <p:nvPr/>
        </p:nvSpPr>
        <p:spPr>
          <a:xfrm>
            <a:off x="609600" y="1676400"/>
            <a:ext cx="1219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cs typeface="Times New Roman" panose="02020603050405020304" pitchFamily="18" charset="0"/>
              </a:rPr>
              <a:t>u=</a:t>
            </a:r>
            <a:r>
              <a:rPr lang="en-US" altLang="zh-CN" sz="3200" dirty="0">
                <a:cs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+mn-ea"/>
              </a:rPr>
              <a:t>,</a:t>
            </a:r>
          </a:p>
        </p:txBody>
      </p:sp>
      <p:sp>
        <p:nvSpPr>
          <p:cNvPr id="98312" name="文本框 28">
            <a:extLst>
              <a:ext uri="{FF2B5EF4-FFF2-40B4-BE49-F238E27FC236}">
                <a16:creationId xmlns:a16="http://schemas.microsoft.com/office/drawing/2014/main" id="{3625BC84-ED09-E8D3-1C0A-B932EC680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1676400"/>
            <a:ext cx="5967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,S’)=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min{d(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 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)+w(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v)}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8313" name="文本框 29">
            <a:extLst>
              <a:ext uri="{FF2B5EF4-FFF2-40B4-BE49-F238E27FC236}">
                <a16:creationId xmlns:a16="http://schemas.microsoft.com/office/drawing/2014/main" id="{1662EC67-C3DF-8196-4B03-33F1A57F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0668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98314" name="文本框 30">
            <a:extLst>
              <a:ext uri="{FF2B5EF4-FFF2-40B4-BE49-F238E27FC236}">
                <a16:creationId xmlns:a16="http://schemas.microsoft.com/office/drawing/2014/main" id="{9C94C645-4C3D-5263-110A-875AD1D6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2209800"/>
            <a:ext cx="62722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=min{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,…|</a:t>
            </a: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7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37A73C-CDE4-1F4D-A093-354AF5C49E7A}"/>
              </a:ext>
            </a:extLst>
          </p:cNvPr>
          <p:cNvSpPr txBox="1"/>
          <p:nvPr/>
        </p:nvSpPr>
        <p:spPr>
          <a:xfrm>
            <a:off x="633413" y="2667000"/>
            <a:ext cx="12192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cs typeface="Times New Roman" panose="02020603050405020304" pitchFamily="18" charset="0"/>
              </a:rPr>
              <a:t>u=</a:t>
            </a:r>
            <a:r>
              <a:rPr lang="en-US" altLang="zh-CN" sz="3200" dirty="0">
                <a:cs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+mn-ea"/>
              </a:rPr>
              <a:t>,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98316" name="文本框 14">
            <a:extLst>
              <a:ext uri="{FF2B5EF4-FFF2-40B4-BE49-F238E27FC236}">
                <a16:creationId xmlns:a16="http://schemas.microsoft.com/office/drawing/2014/main" id="{B1B8B953-21E9-31DC-9C66-897DFF8FD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2743200"/>
            <a:ext cx="5967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,S’)=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min{d(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 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)+w(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v)}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8317" name="文本框 16">
            <a:extLst>
              <a:ext uri="{FF2B5EF4-FFF2-40B4-BE49-F238E27FC236}">
                <a16:creationId xmlns:a16="http://schemas.microsoft.com/office/drawing/2014/main" id="{8390F4F8-A8D0-4E72-BCCF-D4E9FFDB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353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v∈S’</a:t>
            </a: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98318" name="文本框 17">
            <a:extLst>
              <a:ext uri="{FF2B5EF4-FFF2-40B4-BE49-F238E27FC236}">
                <a16:creationId xmlns:a16="http://schemas.microsoft.com/office/drawing/2014/main" id="{0E55893E-6868-DA1B-C832-73E91EDC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3322638"/>
            <a:ext cx="5713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{|</a:t>
            </a:r>
            <a:r>
              <a:rPr lang="en-US" altLang="zh-CN" b="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baseline="-25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,…|</a:t>
            </a: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|+w(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7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B7359E-657D-7BAF-0922-ED30D61F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685800"/>
            <a:ext cx="7859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d(u</a:t>
            </a:r>
            <a:r>
              <a:rPr lang="en-US" altLang="zh-CN" sz="28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,S’)=min{w(u</a:t>
            </a:r>
            <a:r>
              <a:rPr lang="en-US" altLang="zh-CN" sz="28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v)}=min{w(u</a:t>
            </a:r>
            <a:r>
              <a:rPr lang="en-US" altLang="zh-CN" sz="28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0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),…,w(u</a:t>
            </a:r>
            <a:r>
              <a:rPr lang="en-US" altLang="zh-CN" sz="28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67A4C6-B8F3-03C3-676A-FF1CBF2E9F65}"/>
              </a:ext>
            </a:extLst>
          </p:cNvPr>
          <p:cNvSpPr txBox="1"/>
          <p:nvPr/>
        </p:nvSpPr>
        <p:spPr>
          <a:xfrm>
            <a:off x="596900" y="67310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cs typeface="Times New Roman" panose="02020603050405020304" pitchFamily="18" charset="0"/>
              </a:rPr>
              <a:t>u=</a:t>
            </a:r>
            <a:r>
              <a:rPr lang="en-US" altLang="zh-CN" sz="3200" dirty="0">
                <a:cs typeface="Times New Roman" panose="02020603050405020304" pitchFamily="18" charset="0"/>
              </a:rPr>
              <a:t>u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+mn-ea"/>
              </a:rPr>
              <a:t>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538C7A-CE21-D2EA-D538-215D4676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1219200"/>
            <a:ext cx="210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w(u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385C2F-2239-799D-DD33-F11C56A86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825" y="22352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=4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6345F-ED22-A366-FD52-04852AC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4043363"/>
            <a:ext cx="360203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,S’)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的路为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,u</a:t>
            </a:r>
            <a:r>
              <a:rPr lang="en-US" altLang="zh-CN" b="0" baseline="-30000">
                <a:latin typeface="Times New Roman" panose="02020603050405020304" pitchFamily="18" charset="0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u</a:t>
            </a:r>
            <a:r>
              <a:rPr lang="en-US" altLang="zh-CN" b="0" baseline="-30000">
                <a:latin typeface="Times New Roman" panose="02020603050405020304" pitchFamily="18" charset="0"/>
              </a:rPr>
              <a:t>3</a:t>
            </a: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最短路，距离是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65F3CA-DF09-8862-27C9-1B677371F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3335338"/>
            <a:ext cx="990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</a:rPr>
              <a:t>=3</a:t>
            </a:r>
            <a:endParaRPr lang="zh-CN" altLang="en-US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29" name="灯片编号占位符 3">
            <a:extLst>
              <a:ext uri="{FF2B5EF4-FFF2-40B4-BE49-F238E27FC236}">
                <a16:creationId xmlns:a16="http://schemas.microsoft.com/office/drawing/2014/main" id="{4DC8018D-5DD7-0F7D-251F-1F6E0E397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95E297-6198-C84B-84F1-0070FCAAB1F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8309" grpId="0"/>
      <p:bldP spid="98310" grpId="0"/>
      <p:bldP spid="25" grpId="0"/>
      <p:bldP spid="98312" grpId="0"/>
      <p:bldP spid="98313" grpId="0"/>
      <p:bldP spid="98314" grpId="0"/>
      <p:bldP spid="14" grpId="0"/>
      <p:bldP spid="98316" grpId="0"/>
      <p:bldP spid="98317" grpId="0"/>
      <p:bldP spid="98318" grpId="0"/>
      <p:bldP spid="16" grpId="0"/>
      <p:bldP spid="17" grpId="0"/>
      <p:bldP spid="18" grpId="0"/>
      <p:bldP spid="2" grpId="0"/>
      <p:bldP spid="3" grpId="0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69633">
            <a:extLst>
              <a:ext uri="{FF2B5EF4-FFF2-40B4-BE49-F238E27FC236}">
                <a16:creationId xmlns:a16="http://schemas.microsoft.com/office/drawing/2014/main" id="{2F31C8CD-6F89-1D79-6093-C181A857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x-none" noProof="1">
                <a:latin typeface="Times New Roman" panose="02020603050405020304" pitchFamily="18" charset="0"/>
              </a:rPr>
              <a:t>Dijkstra</a:t>
            </a:r>
            <a:r>
              <a:rPr lang="zh-CN" altLang="en-US" noProof="1">
                <a:latin typeface="Times New Roman" panose="02020603050405020304" pitchFamily="18" charset="0"/>
              </a:rPr>
              <a:t>算法</a:t>
            </a:r>
          </a:p>
        </p:txBody>
      </p:sp>
      <p:grpSp>
        <p:nvGrpSpPr>
          <p:cNvPr id="121858" name="组合 69634">
            <a:extLst>
              <a:ext uri="{FF2B5EF4-FFF2-40B4-BE49-F238E27FC236}">
                <a16:creationId xmlns:a16="http://schemas.microsoft.com/office/drawing/2014/main" id="{E435C163-BFA6-306B-9518-97B619A62796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1828800"/>
            <a:ext cx="7185025" cy="4040188"/>
            <a:chOff x="0" y="0"/>
            <a:chExt cx="4526" cy="2545"/>
          </a:xfrm>
        </p:grpSpPr>
        <p:sp>
          <p:nvSpPr>
            <p:cNvPr id="121875" name="文本框 69635">
              <a:extLst>
                <a:ext uri="{FF2B5EF4-FFF2-40B4-BE49-F238E27FC236}">
                  <a16:creationId xmlns:a16="http://schemas.microsoft.com/office/drawing/2014/main" id="{68D4AD89-D21E-B533-9F8F-11502959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4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1876" name="直接连接符 69636">
              <a:extLst>
                <a:ext uri="{FF2B5EF4-FFF2-40B4-BE49-F238E27FC236}">
                  <a16:creationId xmlns:a16="http://schemas.microsoft.com/office/drawing/2014/main" id="{6F871DFC-3FAE-A067-8E8A-72ADDA2D0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4" y="122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7" name="直接连接符 69637">
              <a:extLst>
                <a:ext uri="{FF2B5EF4-FFF2-40B4-BE49-F238E27FC236}">
                  <a16:creationId xmlns:a16="http://schemas.microsoft.com/office/drawing/2014/main" id="{CE6B5949-22A5-4108-DAF8-97927A0D0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4" y="39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8" name="直接连接符 69638">
              <a:extLst>
                <a:ext uri="{FF2B5EF4-FFF2-40B4-BE49-F238E27FC236}">
                  <a16:creationId xmlns:a16="http://schemas.microsoft.com/office/drawing/2014/main" id="{021B4DE6-1B7B-7B61-FF5A-6DDA293D6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" y="123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9" name="直接连接符 69639">
              <a:extLst>
                <a:ext uri="{FF2B5EF4-FFF2-40B4-BE49-F238E27FC236}">
                  <a16:creationId xmlns:a16="http://schemas.microsoft.com/office/drawing/2014/main" id="{2A0FF9AD-1688-2B7C-DFC1-55A235636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5" y="43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0" name="直接连接符 69640">
              <a:extLst>
                <a:ext uri="{FF2B5EF4-FFF2-40B4-BE49-F238E27FC236}">
                  <a16:creationId xmlns:a16="http://schemas.microsoft.com/office/drawing/2014/main" id="{193AF992-6F7C-4CE3-30B2-117FFAF91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9" y="4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1" name="直接连接符 69641">
              <a:extLst>
                <a:ext uri="{FF2B5EF4-FFF2-40B4-BE49-F238E27FC236}">
                  <a16:creationId xmlns:a16="http://schemas.microsoft.com/office/drawing/2014/main" id="{A69F6D0C-C1E2-7FC5-B576-003B72DF2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4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2" name="文本框 69642">
              <a:extLst>
                <a:ext uri="{FF2B5EF4-FFF2-40B4-BE49-F238E27FC236}">
                  <a16:creationId xmlns:a16="http://schemas.microsoft.com/office/drawing/2014/main" id="{F3A3BEAC-24F0-6E4F-51CC-F19AAA93A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2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1883" name="文本框 69643">
              <a:extLst>
                <a:ext uri="{FF2B5EF4-FFF2-40B4-BE49-F238E27FC236}">
                  <a16:creationId xmlns:a16="http://schemas.microsoft.com/office/drawing/2014/main" id="{7EB63CA4-475B-0F42-0B62-7E954F736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141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1884" name="文本框 69644">
              <a:extLst>
                <a:ext uri="{FF2B5EF4-FFF2-40B4-BE49-F238E27FC236}">
                  <a16:creationId xmlns:a16="http://schemas.microsoft.com/office/drawing/2014/main" id="{C4EFD623-32C3-249E-DC88-690DDFA31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035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885" name="文本框 69645">
              <a:extLst>
                <a:ext uri="{FF2B5EF4-FFF2-40B4-BE49-F238E27FC236}">
                  <a16:creationId xmlns:a16="http://schemas.microsoft.com/office/drawing/2014/main" id="{5D975CB6-6ACF-F4BB-542D-37C6938C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886" name="文本框 69646">
              <a:extLst>
                <a:ext uri="{FF2B5EF4-FFF2-40B4-BE49-F238E27FC236}">
                  <a16:creationId xmlns:a16="http://schemas.microsoft.com/office/drawing/2014/main" id="{10259675-7A90-5C6C-8043-9E4E544A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0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887" name="文本框 69647">
              <a:extLst>
                <a:ext uri="{FF2B5EF4-FFF2-40B4-BE49-F238E27FC236}">
                  <a16:creationId xmlns:a16="http://schemas.microsoft.com/office/drawing/2014/main" id="{63279432-81E7-82C0-4F65-E50BF0EDF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5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888" name="直接连接符 69648">
              <a:extLst>
                <a:ext uri="{FF2B5EF4-FFF2-40B4-BE49-F238E27FC236}">
                  <a16:creationId xmlns:a16="http://schemas.microsoft.com/office/drawing/2014/main" id="{88C2CCF1-5ABD-3000-639A-8429764E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26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9" name="直接连接符 69649">
              <a:extLst>
                <a:ext uri="{FF2B5EF4-FFF2-40B4-BE49-F238E27FC236}">
                  <a16:creationId xmlns:a16="http://schemas.microsoft.com/office/drawing/2014/main" id="{1BFA4747-AAC6-626D-1F72-38116B276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1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0" name="直接连接符 69650">
              <a:extLst>
                <a:ext uri="{FF2B5EF4-FFF2-40B4-BE49-F238E27FC236}">
                  <a16:creationId xmlns:a16="http://schemas.microsoft.com/office/drawing/2014/main" id="{929E93ED-3346-0D0C-DBD4-BE5807785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" y="125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1" name="直接连接符 69651">
              <a:extLst>
                <a:ext uri="{FF2B5EF4-FFF2-40B4-BE49-F238E27FC236}">
                  <a16:creationId xmlns:a16="http://schemas.microsoft.com/office/drawing/2014/main" id="{6A555A1D-97DF-5344-1B71-0D4D7481A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26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2" name="直接连接符 69652">
              <a:extLst>
                <a:ext uri="{FF2B5EF4-FFF2-40B4-BE49-F238E27FC236}">
                  <a16:creationId xmlns:a16="http://schemas.microsoft.com/office/drawing/2014/main" id="{49DD1592-0A06-9968-C4C3-FA6544ABE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" y="43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3" name="直接连接符 69653">
              <a:extLst>
                <a:ext uri="{FF2B5EF4-FFF2-40B4-BE49-F238E27FC236}">
                  <a16:creationId xmlns:a16="http://schemas.microsoft.com/office/drawing/2014/main" id="{B5CDBE40-5A1D-89C1-80D1-ECEAB19D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4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4" name="直接连接符 69654">
              <a:extLst>
                <a:ext uri="{FF2B5EF4-FFF2-40B4-BE49-F238E27FC236}">
                  <a16:creationId xmlns:a16="http://schemas.microsoft.com/office/drawing/2014/main" id="{B00171A5-841B-D815-BBCA-10A5F3F20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43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5" name="椭圆 69655">
              <a:extLst>
                <a:ext uri="{FF2B5EF4-FFF2-40B4-BE49-F238E27FC236}">
                  <a16:creationId xmlns:a16="http://schemas.microsoft.com/office/drawing/2014/main" id="{F463047A-D2D2-6117-C32F-B1D9E4224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36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896" name="椭圆 69656">
              <a:extLst>
                <a:ext uri="{FF2B5EF4-FFF2-40B4-BE49-F238E27FC236}">
                  <a16:creationId xmlns:a16="http://schemas.microsoft.com/office/drawing/2014/main" id="{DA581360-CFD0-C28E-94F2-820D0DFD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063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897" name="椭圆 69657">
              <a:extLst>
                <a:ext uri="{FF2B5EF4-FFF2-40B4-BE49-F238E27FC236}">
                  <a16:creationId xmlns:a16="http://schemas.microsoft.com/office/drawing/2014/main" id="{DDF06D81-A0E8-B4A7-702A-ACEA8E55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62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898" name="椭圆 69658">
              <a:extLst>
                <a:ext uri="{FF2B5EF4-FFF2-40B4-BE49-F238E27FC236}">
                  <a16:creationId xmlns:a16="http://schemas.microsoft.com/office/drawing/2014/main" id="{DDAFA59D-2D79-E783-2EE6-7A0A0ABE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074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899" name="椭圆 69659">
              <a:extLst>
                <a:ext uri="{FF2B5EF4-FFF2-40B4-BE49-F238E27FC236}">
                  <a16:creationId xmlns:a16="http://schemas.microsoft.com/office/drawing/2014/main" id="{847CF5B2-05CC-CE20-6C58-CCE893F5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1186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900" name="椭圆 69660">
              <a:extLst>
                <a:ext uri="{FF2B5EF4-FFF2-40B4-BE49-F238E27FC236}">
                  <a16:creationId xmlns:a16="http://schemas.microsoft.com/office/drawing/2014/main" id="{9BFFC2B7-048E-A8B4-389B-226ED22E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901" name="文本框 69661">
              <a:extLst>
                <a:ext uri="{FF2B5EF4-FFF2-40B4-BE49-F238E27FC236}">
                  <a16:creationId xmlns:a16="http://schemas.microsoft.com/office/drawing/2014/main" id="{841BB172-71B6-9B13-5318-697CC5614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902" name="文本框 69662">
              <a:extLst>
                <a:ext uri="{FF2B5EF4-FFF2-40B4-BE49-F238E27FC236}">
                  <a16:creationId xmlns:a16="http://schemas.microsoft.com/office/drawing/2014/main" id="{FA8427FE-DDA8-0CA6-EF4F-3BD13A838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1903" name="椭圆 69663">
              <a:extLst>
                <a:ext uri="{FF2B5EF4-FFF2-40B4-BE49-F238E27FC236}">
                  <a16:creationId xmlns:a16="http://schemas.microsoft.com/office/drawing/2014/main" id="{5C52D55F-E730-1AB1-62EE-08495192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904" name="椭圆 69664">
              <a:extLst>
                <a:ext uri="{FF2B5EF4-FFF2-40B4-BE49-F238E27FC236}">
                  <a16:creationId xmlns:a16="http://schemas.microsoft.com/office/drawing/2014/main" id="{7B1C4452-F7D6-58D0-F063-B411BAD6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1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1905" name="文本框 69665">
              <a:extLst>
                <a:ext uri="{FF2B5EF4-FFF2-40B4-BE49-F238E27FC236}">
                  <a16:creationId xmlns:a16="http://schemas.microsoft.com/office/drawing/2014/main" id="{4A33BA1B-D998-E528-64BD-70D672407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9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06" name="文本框 69666">
              <a:extLst>
                <a:ext uri="{FF2B5EF4-FFF2-40B4-BE49-F238E27FC236}">
                  <a16:creationId xmlns:a16="http://schemas.microsoft.com/office/drawing/2014/main" id="{777474BC-4EB7-0B09-5363-EDAA8F1D6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07" name="文本框 69667">
              <a:extLst>
                <a:ext uri="{FF2B5EF4-FFF2-40B4-BE49-F238E27FC236}">
                  <a16:creationId xmlns:a16="http://schemas.microsoft.com/office/drawing/2014/main" id="{5797A7CF-C5F7-7339-09D8-B616BF06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6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08" name="文本框 69668">
              <a:extLst>
                <a:ext uri="{FF2B5EF4-FFF2-40B4-BE49-F238E27FC236}">
                  <a16:creationId xmlns:a16="http://schemas.microsoft.com/office/drawing/2014/main" id="{EF86962D-917F-F9AD-73E3-764F5E9F9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09" name="文本框 69669">
              <a:extLst>
                <a:ext uri="{FF2B5EF4-FFF2-40B4-BE49-F238E27FC236}">
                  <a16:creationId xmlns:a16="http://schemas.microsoft.com/office/drawing/2014/main" id="{CDA8AFAD-6536-3BDA-C7DD-C38B744F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4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0" name="文本框 69670">
              <a:extLst>
                <a:ext uri="{FF2B5EF4-FFF2-40B4-BE49-F238E27FC236}">
                  <a16:creationId xmlns:a16="http://schemas.microsoft.com/office/drawing/2014/main" id="{EC56B1C1-4058-FB08-E2FC-2C2099F81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1" name="文本框 69671">
              <a:extLst>
                <a:ext uri="{FF2B5EF4-FFF2-40B4-BE49-F238E27FC236}">
                  <a16:creationId xmlns:a16="http://schemas.microsoft.com/office/drawing/2014/main" id="{B7FC7854-6855-46C2-9753-7A98FD251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9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2" name="文本框 69672">
              <a:extLst>
                <a:ext uri="{FF2B5EF4-FFF2-40B4-BE49-F238E27FC236}">
                  <a16:creationId xmlns:a16="http://schemas.microsoft.com/office/drawing/2014/main" id="{7FFAA32E-1F7E-20D8-8C3F-AF9466247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3" name="文本框 69673">
              <a:extLst>
                <a:ext uri="{FF2B5EF4-FFF2-40B4-BE49-F238E27FC236}">
                  <a16:creationId xmlns:a16="http://schemas.microsoft.com/office/drawing/2014/main" id="{9E513910-48C1-E08E-C03F-D9EE5FBB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4" name="文本框 69674">
              <a:extLst>
                <a:ext uri="{FF2B5EF4-FFF2-40B4-BE49-F238E27FC236}">
                  <a16:creationId xmlns:a16="http://schemas.microsoft.com/office/drawing/2014/main" id="{7C7CB95A-1B0E-6DC3-D417-7F1B52EDB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5" name="文本框 69675">
              <a:extLst>
                <a:ext uri="{FF2B5EF4-FFF2-40B4-BE49-F238E27FC236}">
                  <a16:creationId xmlns:a16="http://schemas.microsoft.com/office/drawing/2014/main" id="{4F864F29-01D6-0DEF-9205-4916088B2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6" name="文本框 69676">
              <a:extLst>
                <a:ext uri="{FF2B5EF4-FFF2-40B4-BE49-F238E27FC236}">
                  <a16:creationId xmlns:a16="http://schemas.microsoft.com/office/drawing/2014/main" id="{C1F2D225-8EFB-92B0-90FE-FBC87ED27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7" name="文本框 69677">
              <a:extLst>
                <a:ext uri="{FF2B5EF4-FFF2-40B4-BE49-F238E27FC236}">
                  <a16:creationId xmlns:a16="http://schemas.microsoft.com/office/drawing/2014/main" id="{139A3559-AF71-413E-9E39-12DC4E3AB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8" name="文本框 69678">
              <a:extLst>
                <a:ext uri="{FF2B5EF4-FFF2-40B4-BE49-F238E27FC236}">
                  <a16:creationId xmlns:a16="http://schemas.microsoft.com/office/drawing/2014/main" id="{0925011F-900D-FEF7-BDA8-52234D4A1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1919" name="文本框 69679">
              <a:extLst>
                <a:ext uri="{FF2B5EF4-FFF2-40B4-BE49-F238E27FC236}">
                  <a16:creationId xmlns:a16="http://schemas.microsoft.com/office/drawing/2014/main" id="{93210564-34C3-ECDF-D8FA-B530D7331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118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920" name="文本框 69680">
              <a:extLst>
                <a:ext uri="{FF2B5EF4-FFF2-40B4-BE49-F238E27FC236}">
                  <a16:creationId xmlns:a16="http://schemas.microsoft.com/office/drawing/2014/main" id="{325D5CDF-111D-8F67-A248-1D4AF8024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31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9682" name="直接连接符 69681">
            <a:extLst>
              <a:ext uri="{FF2B5EF4-FFF2-40B4-BE49-F238E27FC236}">
                <a16:creationId xmlns:a16="http://schemas.microsoft.com/office/drawing/2014/main" id="{A1D6A3CB-7CBB-677A-A245-1B9479AF8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590800"/>
            <a:ext cx="0" cy="11874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3" name="直接连接符 69682">
            <a:extLst>
              <a:ext uri="{FF2B5EF4-FFF2-40B4-BE49-F238E27FC236}">
                <a16:creationId xmlns:a16="http://schemas.microsoft.com/office/drawing/2014/main" id="{D4F1163C-85DD-132F-95B7-8A978D783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514600"/>
            <a:ext cx="2362200" cy="1295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4" name="直接连接符 69683">
            <a:extLst>
              <a:ext uri="{FF2B5EF4-FFF2-40B4-BE49-F238E27FC236}">
                <a16:creationId xmlns:a16="http://schemas.microsoft.com/office/drawing/2014/main" id="{1324B51A-7373-151A-CBE3-F673C45BB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2590800"/>
            <a:ext cx="1714500" cy="1219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5" name="直接连接符 69684">
            <a:extLst>
              <a:ext uri="{FF2B5EF4-FFF2-40B4-BE49-F238E27FC236}">
                <a16:creationId xmlns:a16="http://schemas.microsoft.com/office/drawing/2014/main" id="{C3BE0254-4455-C961-70F2-D1C64BE9D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39624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6" name="直接连接符 69685">
            <a:extLst>
              <a:ext uri="{FF2B5EF4-FFF2-40B4-BE49-F238E27FC236}">
                <a16:creationId xmlns:a16="http://schemas.microsoft.com/office/drawing/2014/main" id="{F02AB0C9-65E5-0CC6-E959-B7B4AA560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1371600" cy="1295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7" name="未知">
            <a:extLst>
              <a:ext uri="{FF2B5EF4-FFF2-40B4-BE49-F238E27FC236}">
                <a16:creationId xmlns:a16="http://schemas.microsoft.com/office/drawing/2014/main" id="{4A7B98D3-0980-BD64-23FE-C71A30ED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836988"/>
            <a:ext cx="1612900" cy="1587"/>
          </a:xfrm>
          <a:custGeom>
            <a:avLst/>
            <a:gdLst>
              <a:gd name="T0" fmla="*/ 2147483646 w 1016"/>
              <a:gd name="T1" fmla="*/ 2147483646 h 1"/>
              <a:gd name="T2" fmla="*/ 0 w 101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16" h="1">
                <a:moveTo>
                  <a:pt x="1016" y="1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8" name="直接连接符 69687">
            <a:extLst>
              <a:ext uri="{FF2B5EF4-FFF2-40B4-BE49-F238E27FC236}">
                <a16:creationId xmlns:a16="http://schemas.microsoft.com/office/drawing/2014/main" id="{39344238-0B3E-2FED-3564-957FEFC91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8500" y="3886200"/>
            <a:ext cx="1600200" cy="1295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89" name="椭圆 69688">
            <a:extLst>
              <a:ext uri="{FF2B5EF4-FFF2-40B4-BE49-F238E27FC236}">
                <a16:creationId xmlns:a16="http://schemas.microsoft.com/office/drawing/2014/main" id="{D1F8FA0F-2967-558D-99CF-CAEDF61C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0" name="椭圆 69689">
            <a:extLst>
              <a:ext uri="{FF2B5EF4-FFF2-40B4-BE49-F238E27FC236}">
                <a16:creationId xmlns:a16="http://schemas.microsoft.com/office/drawing/2014/main" id="{6C965779-7768-6967-9CE8-6D11BD1F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003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1" name="椭圆 69690">
            <a:extLst>
              <a:ext uri="{FF2B5EF4-FFF2-40B4-BE49-F238E27FC236}">
                <a16:creationId xmlns:a16="http://schemas.microsoft.com/office/drawing/2014/main" id="{A44FF8D9-0620-0C2A-2E46-C1D39777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08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2" name="椭圆 69691">
            <a:extLst>
              <a:ext uri="{FF2B5EF4-FFF2-40B4-BE49-F238E27FC236}">
                <a16:creationId xmlns:a16="http://schemas.microsoft.com/office/drawing/2014/main" id="{028FB8E3-6B87-8EC2-E70F-68B3D61B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3" name="椭圆 69692">
            <a:extLst>
              <a:ext uri="{FF2B5EF4-FFF2-40B4-BE49-F238E27FC236}">
                <a16:creationId xmlns:a16="http://schemas.microsoft.com/office/drawing/2014/main" id="{62D35645-B17D-5372-8448-FF8E81E8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4003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4" name="椭圆 69693">
            <a:extLst>
              <a:ext uri="{FF2B5EF4-FFF2-40B4-BE49-F238E27FC236}">
                <a16:creationId xmlns:a16="http://schemas.microsoft.com/office/drawing/2014/main" id="{2756FC48-0A75-2508-1F48-FBC7D837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7211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5" name="椭圆 69694">
            <a:extLst>
              <a:ext uri="{FF2B5EF4-FFF2-40B4-BE49-F238E27FC236}">
                <a16:creationId xmlns:a16="http://schemas.microsoft.com/office/drawing/2014/main" id="{A6B0F68A-94E6-EAAB-EAFB-EBD8CB66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69696" name="椭圆 69695">
            <a:extLst>
              <a:ext uri="{FF2B5EF4-FFF2-40B4-BE49-F238E27FC236}">
                <a16:creationId xmlns:a16="http://schemas.microsoft.com/office/drawing/2014/main" id="{21746A09-2709-1E70-558A-E08534F3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1181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DFEF49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21874" name="灯片编号占位符 1">
            <a:extLst>
              <a:ext uri="{FF2B5EF4-FFF2-40B4-BE49-F238E27FC236}">
                <a16:creationId xmlns:a16="http://schemas.microsoft.com/office/drawing/2014/main" id="{4DD37A7F-4086-2C59-BEE9-43C12C6B1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0D7480-0DC0-374A-9175-2CF3CFDD97B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6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6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6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6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6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6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6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6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6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6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12D1C61-71ED-058C-7FCE-099CB09AC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" y="30163"/>
            <a:ext cx="8153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Dijkstra</a:t>
            </a:r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算法（方法</a:t>
            </a:r>
            <a:r>
              <a:rPr lang="en-US" altLang="zh-CN" sz="36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3600" dirty="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C0642EED-AE4C-E772-AB51-EE33E116A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" y="677863"/>
            <a:ext cx="8991600" cy="60277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有限图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900">
                <a:latin typeface="Times New Roman" panose="02020603050405020304" pitchFamily="18" charset="0"/>
              </a:rPr>
              <a:t>设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, 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P(G)</a:t>
            </a:r>
            <a:r>
              <a:rPr lang="en-US" altLang="zh-CN" sz="2900">
                <a:latin typeface="Times New Roman" panose="02020603050405020304" pitchFamily="18" charset="0"/>
              </a:rPr>
              <a:t> ,</a:t>
            </a: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 求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zh-CN" altLang="en-US" sz="2900">
                <a:latin typeface="Times New Roman" panose="02020603050405020304" pitchFamily="18" charset="0"/>
              </a:rPr>
              <a:t>到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zh-CN" altLang="en-US" sz="2900">
                <a:latin typeface="Times New Roman" panose="02020603050405020304" pitchFamily="18" charset="0"/>
              </a:rPr>
              <a:t>点的距离。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指导思想：</a:t>
            </a:r>
            <a:endParaRPr lang="en-US" altLang="zh-CN" sz="29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900">
                <a:solidFill>
                  <a:srgbClr val="FFFFFF"/>
                </a:solidFill>
                <a:latin typeface="Times New Roman" panose="02020603050405020304" pitchFamily="18" charset="0"/>
              </a:rPr>
              <a:t>算法不是孤立地求有限权图中两点之间的距离与最短路，而是统筹考虑，算法终止时，一次性求出某一点到所有其余各点之间的距离与最短路。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具体实现</a:t>
            </a: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900">
                <a:latin typeface="Times New Roman" panose="02020603050405020304" pitchFamily="18" charset="0"/>
              </a:rPr>
              <a:t>先把图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的点集</a:t>
            </a:r>
            <a:r>
              <a:rPr lang="en-US" altLang="zh-CN" sz="2900">
                <a:latin typeface="Times New Roman" panose="02020603050405020304" pitchFamily="18" charset="0"/>
              </a:rPr>
              <a:t>P</a:t>
            </a:r>
            <a:r>
              <a:rPr lang="zh-CN" altLang="en-US" sz="2900">
                <a:latin typeface="Times New Roman" panose="02020603050405020304" pitchFamily="18" charset="0"/>
              </a:rPr>
              <a:t>分成两个子集，一个设为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900">
                <a:latin typeface="Times New Roman" panose="02020603050405020304" pitchFamily="18" charset="0"/>
              </a:rPr>
              <a:t>, S={v|v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P,</a:t>
            </a:r>
            <a:r>
              <a:rPr lang="en-US" altLang="zh-CN" sz="2900">
                <a:latin typeface="Times New Roman" panose="02020603050405020304" pitchFamily="18" charset="0"/>
              </a:rPr>
              <a:t> 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zh-CN" altLang="en-US" sz="2900">
                <a:latin typeface="Times New Roman" panose="02020603050405020304" pitchFamily="18" charset="0"/>
              </a:rPr>
              <a:t>到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latin typeface="Times New Roman" panose="02020603050405020304" pitchFamily="18" charset="0"/>
              </a:rPr>
              <a:t>的距离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已求出</a:t>
            </a:r>
            <a:r>
              <a:rPr lang="zh-CN" altLang="en-US" sz="2900">
                <a:latin typeface="Times New Roman" panose="02020603050405020304" pitchFamily="18" charset="0"/>
              </a:rPr>
              <a:t>}，另一个是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S’=P-S</a:t>
            </a:r>
            <a:r>
              <a:rPr lang="en-US" altLang="zh-CN" sz="2900">
                <a:latin typeface="Times New Roman" panose="02020603050405020304" pitchFamily="18" charset="0"/>
              </a:rPr>
              <a:t>。</a:t>
            </a:r>
            <a:r>
              <a:rPr lang="zh-CN" altLang="en-US" sz="2900">
                <a:latin typeface="Times New Roman" panose="02020603050405020304" pitchFamily="18" charset="0"/>
              </a:rPr>
              <a:t>显然，</a:t>
            </a:r>
            <a:r>
              <a:rPr lang="en-US" altLang="zh-CN" sz="2900">
                <a:latin typeface="Times New Roman" panose="02020603050405020304" pitchFamily="18" charset="0"/>
              </a:rPr>
              <a:t>S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，</a:t>
            </a: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因为至少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900">
                <a:latin typeface="Times New Roman" panose="02020603050405020304" pitchFamily="18" charset="0"/>
              </a:rPr>
              <a:t>S，</a:t>
            </a:r>
            <a:r>
              <a:rPr lang="zh-CN" altLang="en-US" sz="2900">
                <a:latin typeface="Times New Roman" panose="02020603050405020304" pitchFamily="18" charset="0"/>
              </a:rPr>
              <a:t>算法一步步扩大</a:t>
            </a:r>
            <a:r>
              <a:rPr lang="en-US" altLang="zh-CN" sz="2900">
                <a:latin typeface="Times New Roman" panose="02020603050405020304" pitchFamily="18" charset="0"/>
              </a:rPr>
              <a:t>S，</a:t>
            </a:r>
            <a:r>
              <a:rPr lang="zh-CN" altLang="en-US" sz="2900">
                <a:latin typeface="Times New Roman" panose="02020603050405020304" pitchFamily="18" charset="0"/>
              </a:rPr>
              <a:t>减小</a:t>
            </a:r>
            <a:r>
              <a:rPr lang="en-US" altLang="zh-CN" sz="2900">
                <a:latin typeface="Times New Roman" panose="02020603050405020304" pitchFamily="18" charset="0"/>
              </a:rPr>
              <a:t>S’, </a:t>
            </a:r>
            <a:r>
              <a:rPr lang="zh-CN" altLang="en-US" sz="2900">
                <a:latin typeface="Times New Roman" panose="02020603050405020304" pitchFamily="18" charset="0"/>
              </a:rPr>
              <a:t>直到</a:t>
            </a:r>
            <a:r>
              <a:rPr lang="en-US" altLang="zh-CN" sz="2900">
                <a:latin typeface="Times New Roman" panose="02020603050405020304" pitchFamily="18" charset="0"/>
              </a:rPr>
              <a:t>S=P</a:t>
            </a:r>
            <a:r>
              <a:rPr lang="zh-CN" altLang="en-US" sz="2900">
                <a:latin typeface="Times New Roman" panose="02020603050405020304" pitchFamily="18" charset="0"/>
              </a:rPr>
              <a:t>（或</a:t>
            </a:r>
            <a:r>
              <a:rPr lang="en-US" altLang="zh-CN" sz="2900">
                <a:latin typeface="Times New Roman" panose="02020603050405020304" pitchFamily="18" charset="0"/>
              </a:rPr>
              <a:t>S’ = 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</a:t>
            </a:r>
            <a:r>
              <a:rPr lang="zh-CN" altLang="en-US" sz="2900">
                <a:latin typeface="Times New Roman" panose="02020603050405020304" pitchFamily="18" charset="0"/>
              </a:rPr>
              <a:t>）</a:t>
            </a: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。</a:t>
            </a:r>
            <a:endParaRPr lang="en-US" altLang="zh-CN" sz="290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12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对任意的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vP-{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}，</a:t>
            </a: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设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l(v)</a:t>
            </a:r>
            <a:r>
              <a:rPr lang="zh-CN" altLang="en-US" sz="2900">
                <a:latin typeface="Times New Roman" panose="02020603050405020304" pitchFamily="18" charset="0"/>
                <a:sym typeface="Symbol" pitchFamily="2" charset="2"/>
              </a:rPr>
              <a:t>表示从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en-US" altLang="zh-CN" sz="2900" baseline="-25000">
                <a:latin typeface="Times New Roman" panose="02020603050405020304" pitchFamily="18" charset="0"/>
              </a:rPr>
              <a:t>0</a:t>
            </a:r>
            <a:r>
              <a:rPr lang="zh-CN" altLang="en-US" sz="2900">
                <a:latin typeface="Times New Roman" panose="02020603050405020304" pitchFamily="18" charset="0"/>
              </a:rPr>
              <a:t>仅经过</a:t>
            </a:r>
            <a:r>
              <a:rPr lang="en-US" altLang="zh-CN" sz="2900">
                <a:latin typeface="Times New Roman" panose="02020603050405020304" pitchFamily="18" charset="0"/>
              </a:rPr>
              <a:t>S</a:t>
            </a:r>
            <a:r>
              <a:rPr lang="zh-CN" altLang="en-US" sz="2900">
                <a:latin typeface="Times New Roman" panose="02020603050405020304" pitchFamily="18" charset="0"/>
              </a:rPr>
              <a:t>中点到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latin typeface="Times New Roman" panose="02020603050405020304" pitchFamily="18" charset="0"/>
              </a:rPr>
              <a:t>的最短路的带权长度。若不存在这样的路，置</a:t>
            </a:r>
            <a:r>
              <a:rPr lang="en-US" altLang="zh-CN" sz="2900">
                <a:latin typeface="Times New Roman" panose="02020603050405020304" pitchFamily="18" charset="0"/>
                <a:sym typeface="Symbol" pitchFamily="2" charset="2"/>
              </a:rPr>
              <a:t>l(v)= </a:t>
            </a:r>
            <a:r>
              <a:rPr lang="en-US" altLang="zh-CN" sz="2900">
                <a:latin typeface="宋体" panose="02010600030101010101" pitchFamily="2" charset="-122"/>
              </a:rPr>
              <a:t>∞。</a:t>
            </a:r>
            <a:endParaRPr lang="zh-CN" altLang="en-US" sz="290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endParaRPr lang="zh-CN" altLang="en-US" sz="2800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22883" name="灯片编号占位符 1">
            <a:extLst>
              <a:ext uri="{FF2B5EF4-FFF2-40B4-BE49-F238E27FC236}">
                <a16:creationId xmlns:a16="http://schemas.microsoft.com/office/drawing/2014/main" id="{2089109C-E72C-6B29-37BE-787F95D9C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DE4FB8-5E84-1444-A692-1FB9A011400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42A71E-BF5A-48B9-F6F1-4DDE889D4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79388"/>
            <a:ext cx="8153400" cy="708025"/>
          </a:xfrm>
        </p:spPr>
        <p:txBody>
          <a:bodyPr/>
          <a:lstStyle/>
          <a:p>
            <a:pPr algn="l">
              <a:defRPr/>
            </a:pP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Dijkstra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算法</a:t>
            </a:r>
          </a:p>
        </p:txBody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05DDEA1B-DA18-D963-F398-715E0E0B1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14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初始化，令</a:t>
            </a:r>
            <a:r>
              <a:rPr lang="en-US" altLang="zh-CN">
                <a:latin typeface="Times New Roman" panose="02020603050405020304" pitchFamily="18" charset="0"/>
              </a:rPr>
              <a:t>S={u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}，S’=P-S，</a:t>
            </a:r>
            <a:r>
              <a:rPr lang="zh-CN" altLang="en-US">
                <a:latin typeface="Times New Roman" panose="02020603050405020304" pitchFamily="18" charset="0"/>
              </a:rPr>
              <a:t>对 </a:t>
            </a:r>
            <a:r>
              <a:rPr lang="en-US" altLang="zh-CN">
                <a:latin typeface="Times New Roman" panose="02020603050405020304" pitchFamily="18" charset="0"/>
              </a:rPr>
              <a:t>S’</a:t>
            </a:r>
            <a:r>
              <a:rPr lang="zh-CN" altLang="en-US">
                <a:latin typeface="Times New Roman" panose="02020603050405020304" pitchFamily="18" charset="0"/>
              </a:rPr>
              <a:t>中每一个定点</a:t>
            </a:r>
            <a:r>
              <a:rPr lang="en-US" altLang="zh-CN">
                <a:latin typeface="Times New Roman" panose="02020603050405020304" pitchFamily="18" charset="0"/>
              </a:rPr>
              <a:t>v,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l(v)=w(u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,v)；</a:t>
            </a:r>
          </a:p>
        </p:txBody>
      </p:sp>
      <p:grpSp>
        <p:nvGrpSpPr>
          <p:cNvPr id="124931" name="Group 15">
            <a:extLst>
              <a:ext uri="{FF2B5EF4-FFF2-40B4-BE49-F238E27FC236}">
                <a16:creationId xmlns:a16="http://schemas.microsoft.com/office/drawing/2014/main" id="{EE32DEFE-59C0-5985-0324-2D5D726F3E65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119313"/>
            <a:ext cx="8929687" cy="819150"/>
            <a:chOff x="135" y="1335"/>
            <a:chExt cx="5625" cy="516"/>
          </a:xfrm>
        </p:grpSpPr>
        <p:sp>
          <p:nvSpPr>
            <p:cNvPr id="124938" name="Rectangle 8">
              <a:extLst>
                <a:ext uri="{FF2B5EF4-FFF2-40B4-BE49-F238E27FC236}">
                  <a16:creationId xmlns:a16="http://schemas.microsoft.com/office/drawing/2014/main" id="{AFA11A83-40B8-E60D-089E-3F8FC702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1344"/>
              <a:ext cx="56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>
                  <a:latin typeface="宋体" panose="02010600030101010101" pitchFamily="2" charset="-122"/>
                </a:rPr>
                <a:t>找到</a:t>
              </a:r>
              <a:r>
                <a:rPr lang="en-US" altLang="zh-CN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</a:t>
              </a:r>
              <a:r>
                <a:rPr lang="en-US" altLang="zh-CN">
                  <a:latin typeface="Times New Roman" panose="02020603050405020304" pitchFamily="18" charset="0"/>
                </a:rPr>
                <a:t>S’，</a:t>
              </a:r>
              <a:r>
                <a:rPr lang="zh-CN" altLang="en-US">
                  <a:latin typeface="Times New Roman" panose="02020603050405020304" pitchFamily="18" charset="0"/>
                </a:rPr>
                <a:t>满足</a:t>
              </a:r>
            </a:p>
          </p:txBody>
        </p:sp>
        <p:graphicFrame>
          <p:nvGraphicFramePr>
            <p:cNvPr id="124939" name="Object 3">
              <a:extLst>
                <a:ext uri="{FF2B5EF4-FFF2-40B4-BE49-F238E27FC236}">
                  <a16:creationId xmlns:a16="http://schemas.microsoft.com/office/drawing/2014/main" id="{3347A368-C0A9-6C95-CA67-CF6505436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2" y="1335"/>
            <a:ext cx="199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12900" imgH="330200" progId="Equation.3">
                    <p:embed/>
                  </p:oleObj>
                </mc:Choice>
                <mc:Fallback>
                  <p:oleObj name="Equation" r:id="rId3" imgW="1612900" imgH="330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335"/>
                          <a:ext cx="1992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2" name="Group 16">
            <a:extLst>
              <a:ext uri="{FF2B5EF4-FFF2-40B4-BE49-F238E27FC236}">
                <a16:creationId xmlns:a16="http://schemas.microsoft.com/office/drawing/2014/main" id="{4E687726-747E-0CE7-7154-E27DF92D0C4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19400"/>
            <a:ext cx="8610600" cy="2443163"/>
            <a:chOff x="144" y="1776"/>
            <a:chExt cx="5424" cy="1539"/>
          </a:xfrm>
        </p:grpSpPr>
        <p:sp>
          <p:nvSpPr>
            <p:cNvPr id="124935" name="Rectangle 11">
              <a:extLst>
                <a:ext uri="{FF2B5EF4-FFF2-40B4-BE49-F238E27FC236}">
                  <a16:creationId xmlns:a16="http://schemas.microsoft.com/office/drawing/2014/main" id="{C33DB001-49D6-D0B1-ABFA-D856CA53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776"/>
              <a:ext cx="542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65150" indent="-565150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(3)</a:t>
              </a:r>
              <a:r>
                <a:rPr lang="zh-CN" altLang="en-US">
                  <a:latin typeface="Times New Roman" panose="02020603050405020304" pitchFamily="18" charset="0"/>
                </a:rPr>
                <a:t> 若</a:t>
              </a:r>
              <a:r>
                <a:rPr lang="en-US" altLang="zh-CN">
                  <a:latin typeface="Times New Roman" panose="02020603050405020304" pitchFamily="18" charset="0"/>
                </a:rPr>
                <a:t>S=P，</a:t>
              </a:r>
              <a:r>
                <a:rPr lang="zh-CN" altLang="en-US">
                  <a:latin typeface="Times New Roman" panose="02020603050405020304" pitchFamily="18" charset="0"/>
                </a:rPr>
                <a:t>则终止；否则令</a:t>
              </a:r>
              <a:r>
                <a:rPr lang="en-US" altLang="zh-CN">
                  <a:latin typeface="Times New Roman" panose="02020603050405020304" pitchFamily="18" charset="0"/>
                </a:rPr>
                <a:t>S=S</a:t>
              </a:r>
              <a:r>
                <a:rPr lang="zh-CN" altLang="en-US">
                  <a:latin typeface="Times New Roman" panose="02020603050405020304" pitchFamily="18" charset="0"/>
                </a:rPr>
                <a:t>∪{</a:t>
              </a:r>
              <a:r>
                <a:rPr lang="en-US" altLang="zh-CN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}， S’=S’-</a:t>
              </a:r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},</a:t>
              </a:r>
              <a:r>
                <a:rPr lang="zh-CN" altLang="en-US">
                  <a:latin typeface="Times New Roman" panose="02020603050405020304" pitchFamily="18" charset="0"/>
                </a:rPr>
                <a:t>对 </a:t>
              </a:r>
              <a:r>
                <a:rPr lang="en-US" altLang="zh-CN">
                  <a:latin typeface="Times New Roman" panose="02020603050405020304" pitchFamily="18" charset="0"/>
                </a:rPr>
                <a:t>S’</a:t>
              </a:r>
              <a:r>
                <a:rPr lang="zh-CN" altLang="en-US">
                  <a:latin typeface="Times New Roman" panose="02020603050405020304" pitchFamily="18" charset="0"/>
                </a:rPr>
                <a:t>中每一个定点</a:t>
              </a:r>
              <a:r>
                <a:rPr lang="en-US" altLang="zh-CN">
                  <a:latin typeface="Times New Roman" panose="02020603050405020304" pitchFamily="18" charset="0"/>
                </a:rPr>
                <a:t>v，</a:t>
              </a:r>
              <a:r>
                <a:rPr lang="zh-CN" altLang="en-US">
                  <a:latin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124936" name="Object 2">
              <a:extLst>
                <a:ext uri="{FF2B5EF4-FFF2-40B4-BE49-F238E27FC236}">
                  <a16:creationId xmlns:a16="http://schemas.microsoft.com/office/drawing/2014/main" id="{140506DB-6BBD-B12D-9886-97F530B12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4" y="2452"/>
            <a:ext cx="3707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73400" imgH="330200" progId="Equation.3">
                    <p:embed/>
                  </p:oleObj>
                </mc:Choice>
                <mc:Fallback>
                  <p:oleObj name="Equation" r:id="rId5" imgW="3073400" imgH="330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452"/>
                          <a:ext cx="3707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7" name="Rectangle 14">
              <a:extLst>
                <a:ext uri="{FF2B5EF4-FFF2-40B4-BE49-F238E27FC236}">
                  <a16:creationId xmlns:a16="http://schemas.microsoft.com/office/drawing/2014/main" id="{B2113E9F-BEBF-93AC-6C0B-210D4D37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947"/>
              <a:ext cx="119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转到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zh-CN" altLang="en-US">
                  <a:solidFill>
                    <a:schemeClr val="tx2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124933" name="文本框 1">
            <a:hlinkClick r:id="rId7" action="ppaction://hlinksldjump"/>
            <a:extLst>
              <a:ext uri="{FF2B5EF4-FFF2-40B4-BE49-F238E27FC236}">
                <a16:creationId xmlns:a16="http://schemas.microsoft.com/office/drawing/2014/main" id="{C5DEE37D-5D77-BA9C-47B7-D94C9A277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6089650"/>
            <a:ext cx="3703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Dijkstra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算法正确性</a:t>
            </a:r>
          </a:p>
        </p:txBody>
      </p:sp>
      <p:sp>
        <p:nvSpPr>
          <p:cNvPr id="124934" name="灯片编号占位符 1">
            <a:extLst>
              <a:ext uri="{FF2B5EF4-FFF2-40B4-BE49-F238E27FC236}">
                <a16:creationId xmlns:a16="http://schemas.microsoft.com/office/drawing/2014/main" id="{D2C88DDE-68BA-BD59-AB56-576C97EB2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F648D7-135F-BD4B-954F-78144A40439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9BB1A21-20EE-7DB6-BE8D-258CA5849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8153400" cy="708025"/>
          </a:xfrm>
        </p:spPr>
        <p:txBody>
          <a:bodyPr/>
          <a:lstStyle/>
          <a:p>
            <a:pPr algn="l">
              <a:defRPr/>
            </a:pP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Dijkstra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算法</a:t>
            </a:r>
          </a:p>
        </p:txBody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6BE9273E-4B70-D5C9-26FF-E6199BC41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685800"/>
          </a:xfrm>
        </p:spPr>
        <p:txBody>
          <a:bodyPr/>
          <a:lstStyle/>
          <a:p>
            <a:r>
              <a:rPr lang="zh-CN" altLang="en-US"/>
              <a:t>例：求</a:t>
            </a:r>
            <a:r>
              <a:rPr lang="en-US" altLang="zh-CN"/>
              <a:t>u0</a:t>
            </a:r>
            <a:r>
              <a:rPr lang="zh-CN" altLang="en-US"/>
              <a:t>到其余各点的最短路和距离</a:t>
            </a:r>
          </a:p>
        </p:txBody>
      </p:sp>
      <p:grpSp>
        <p:nvGrpSpPr>
          <p:cNvPr id="126979" name="Group 4">
            <a:extLst>
              <a:ext uri="{FF2B5EF4-FFF2-40B4-BE49-F238E27FC236}">
                <a16:creationId xmlns:a16="http://schemas.microsoft.com/office/drawing/2014/main" id="{C84867AD-F8B5-5291-61A4-6718AE23309A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1828800"/>
            <a:ext cx="7031037" cy="4038600"/>
            <a:chOff x="576" y="1200"/>
            <a:chExt cx="4429" cy="2544"/>
          </a:xfrm>
        </p:grpSpPr>
        <p:sp>
          <p:nvSpPr>
            <p:cNvPr id="126981" name="Text Box 5">
              <a:extLst>
                <a:ext uri="{FF2B5EF4-FFF2-40B4-BE49-F238E27FC236}">
                  <a16:creationId xmlns:a16="http://schemas.microsoft.com/office/drawing/2014/main" id="{31A0276D-17C7-0BDF-AAB1-6315CE55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4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82" name="Line 6">
              <a:extLst>
                <a:ext uri="{FF2B5EF4-FFF2-40B4-BE49-F238E27FC236}">
                  <a16:creationId xmlns:a16="http://schemas.microsoft.com/office/drawing/2014/main" id="{A8101FFD-BCB5-53EF-94E8-8391F3979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242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3" name="Line 7">
              <a:extLst>
                <a:ext uri="{FF2B5EF4-FFF2-40B4-BE49-F238E27FC236}">
                  <a16:creationId xmlns:a16="http://schemas.microsoft.com/office/drawing/2014/main" id="{F7B07FE5-9017-9316-4751-91F069E2F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159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4" name="Line 8">
              <a:extLst>
                <a:ext uri="{FF2B5EF4-FFF2-40B4-BE49-F238E27FC236}">
                  <a16:creationId xmlns:a16="http://schemas.microsoft.com/office/drawing/2014/main" id="{E2648021-7677-6701-F9E8-AFCA14092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9" y="243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5" name="Line 9">
              <a:extLst>
                <a:ext uri="{FF2B5EF4-FFF2-40B4-BE49-F238E27FC236}">
                  <a16:creationId xmlns:a16="http://schemas.microsoft.com/office/drawing/2014/main" id="{FE18FBC5-BD43-EFE1-2680-BC8A7B4DE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1" y="163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6" name="Line 10">
              <a:extLst>
                <a:ext uri="{FF2B5EF4-FFF2-40B4-BE49-F238E27FC236}">
                  <a16:creationId xmlns:a16="http://schemas.microsoft.com/office/drawing/2014/main" id="{23515BB7-99A7-66B5-A932-7DB2A5970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7" name="Line 11">
              <a:extLst>
                <a:ext uri="{FF2B5EF4-FFF2-40B4-BE49-F238E27FC236}">
                  <a16:creationId xmlns:a16="http://schemas.microsoft.com/office/drawing/2014/main" id="{EA4D0209-4933-C387-5AB3-B6444BD4E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4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8" name="Text Box 12">
              <a:extLst>
                <a:ext uri="{FF2B5EF4-FFF2-40B4-BE49-F238E27FC236}">
                  <a16:creationId xmlns:a16="http://schemas.microsoft.com/office/drawing/2014/main" id="{F300A626-9CF1-85C1-9889-A9A62EA7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2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89" name="Text Box 13">
              <a:extLst>
                <a:ext uri="{FF2B5EF4-FFF2-40B4-BE49-F238E27FC236}">
                  <a16:creationId xmlns:a16="http://schemas.microsoft.com/office/drawing/2014/main" id="{068BE660-8D28-2BEE-94F3-EFCB8A91A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4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90" name="Text Box 14">
              <a:extLst>
                <a:ext uri="{FF2B5EF4-FFF2-40B4-BE49-F238E27FC236}">
                  <a16:creationId xmlns:a16="http://schemas.microsoft.com/office/drawing/2014/main" id="{227BFC42-0062-904E-17B1-B510D8DC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223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91" name="Text Box 15">
              <a:extLst>
                <a:ext uri="{FF2B5EF4-FFF2-40B4-BE49-F238E27FC236}">
                  <a16:creationId xmlns:a16="http://schemas.microsoft.com/office/drawing/2014/main" id="{4DED7BEC-FC2B-D293-AEA9-D2B4AF7E4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6992" name="Text Box 16">
              <a:extLst>
                <a:ext uri="{FF2B5EF4-FFF2-40B4-BE49-F238E27FC236}">
                  <a16:creationId xmlns:a16="http://schemas.microsoft.com/office/drawing/2014/main" id="{437E0D71-58B8-2772-2582-C0E6F2FF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6993" name="Text Box 17">
              <a:extLst>
                <a:ext uri="{FF2B5EF4-FFF2-40B4-BE49-F238E27FC236}">
                  <a16:creationId xmlns:a16="http://schemas.microsoft.com/office/drawing/2014/main" id="{3FD6CA31-E851-21DB-C180-C37477EE6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6994" name="Line 18">
              <a:extLst>
                <a:ext uri="{FF2B5EF4-FFF2-40B4-BE49-F238E27FC236}">
                  <a16:creationId xmlns:a16="http://schemas.microsoft.com/office/drawing/2014/main" id="{9B9C107C-84CC-88E0-AEC1-414E77C48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46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5" name="Line 19">
              <a:extLst>
                <a:ext uri="{FF2B5EF4-FFF2-40B4-BE49-F238E27FC236}">
                  <a16:creationId xmlns:a16="http://schemas.microsoft.com/office/drawing/2014/main" id="{5802B492-4149-4A6E-BD73-650539EE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33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6" name="Line 20">
              <a:extLst>
                <a:ext uri="{FF2B5EF4-FFF2-40B4-BE49-F238E27FC236}">
                  <a16:creationId xmlns:a16="http://schemas.microsoft.com/office/drawing/2014/main" id="{65BEFE6F-E529-20A2-55D3-66FEA9EB5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7" y="245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7" name="Line 21">
              <a:extLst>
                <a:ext uri="{FF2B5EF4-FFF2-40B4-BE49-F238E27FC236}">
                  <a16:creationId xmlns:a16="http://schemas.microsoft.com/office/drawing/2014/main" id="{A2D956E7-61EF-2530-4B46-1435ACFD8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46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8" name="Line 22">
              <a:extLst>
                <a:ext uri="{FF2B5EF4-FFF2-40B4-BE49-F238E27FC236}">
                  <a16:creationId xmlns:a16="http://schemas.microsoft.com/office/drawing/2014/main" id="{1FFAD713-C582-C2B8-6BBD-8120A1EED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163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9" name="Line 23">
              <a:extLst>
                <a:ext uri="{FF2B5EF4-FFF2-40B4-BE49-F238E27FC236}">
                  <a16:creationId xmlns:a16="http://schemas.microsoft.com/office/drawing/2014/main" id="{399B6E30-E561-0B03-2BC9-06183EF7A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6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00" name="Line 24">
              <a:extLst>
                <a:ext uri="{FF2B5EF4-FFF2-40B4-BE49-F238E27FC236}">
                  <a16:creationId xmlns:a16="http://schemas.microsoft.com/office/drawing/2014/main" id="{AFE98088-8235-A5BB-041A-84672760E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3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01" name="Oval 25">
              <a:extLst>
                <a:ext uri="{FF2B5EF4-FFF2-40B4-BE49-F238E27FC236}">
                  <a16:creationId xmlns:a16="http://schemas.microsoft.com/office/drawing/2014/main" id="{6AAF27DB-76CE-AE0F-F717-E5997209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56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2" name="Oval 26">
              <a:extLst>
                <a:ext uri="{FF2B5EF4-FFF2-40B4-BE49-F238E27FC236}">
                  <a16:creationId xmlns:a16="http://schemas.microsoft.com/office/drawing/2014/main" id="{21B80B0F-E969-4806-C762-0CB1AD4F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263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3" name="Oval 27">
              <a:extLst>
                <a:ext uri="{FF2B5EF4-FFF2-40B4-BE49-F238E27FC236}">
                  <a16:creationId xmlns:a16="http://schemas.microsoft.com/office/drawing/2014/main" id="{CC7F68DF-EBC7-1BC6-A474-5348245F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562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4" name="Oval 28">
              <a:extLst>
                <a:ext uri="{FF2B5EF4-FFF2-40B4-BE49-F238E27FC236}">
                  <a16:creationId xmlns:a16="http://schemas.microsoft.com/office/drawing/2014/main" id="{9C6AB49C-D88E-F5C0-DE1C-0AEC0609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74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5" name="Oval 29">
              <a:extLst>
                <a:ext uri="{FF2B5EF4-FFF2-40B4-BE49-F238E27FC236}">
                  <a16:creationId xmlns:a16="http://schemas.microsoft.com/office/drawing/2014/main" id="{E2476A1F-85A5-94FA-87B0-9539E22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2386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6" name="Oval 30">
              <a:extLst>
                <a:ext uri="{FF2B5EF4-FFF2-40B4-BE49-F238E27FC236}">
                  <a16:creationId xmlns:a16="http://schemas.microsoft.com/office/drawing/2014/main" id="{13C80016-ACF4-04DE-C8A1-585A3346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07" name="Text Box 31">
              <a:extLst>
                <a:ext uri="{FF2B5EF4-FFF2-40B4-BE49-F238E27FC236}">
                  <a16:creationId xmlns:a16="http://schemas.microsoft.com/office/drawing/2014/main" id="{4911B399-67C9-9C0F-4048-F2B8BFC1C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2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8" name="Text Box 32">
              <a:extLst>
                <a:ext uri="{FF2B5EF4-FFF2-40B4-BE49-F238E27FC236}">
                  <a16:creationId xmlns:a16="http://schemas.microsoft.com/office/drawing/2014/main" id="{892A6E79-075A-796C-BE41-0D51F0EF8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1200"/>
              <a:ext cx="2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9" name="Oval 33">
              <a:extLst>
                <a:ext uri="{FF2B5EF4-FFF2-40B4-BE49-F238E27FC236}">
                  <a16:creationId xmlns:a16="http://schemas.microsoft.com/office/drawing/2014/main" id="{D274F42F-203B-64C6-E616-E6FA4D87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10" name="Oval 34">
              <a:extLst>
                <a:ext uri="{FF2B5EF4-FFF2-40B4-BE49-F238E27FC236}">
                  <a16:creationId xmlns:a16="http://schemas.microsoft.com/office/drawing/2014/main" id="{F9C6F440-74D4-F8A1-4B53-C0D31910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7011" name="Text Box 35">
              <a:extLst>
                <a:ext uri="{FF2B5EF4-FFF2-40B4-BE49-F238E27FC236}">
                  <a16:creationId xmlns:a16="http://schemas.microsoft.com/office/drawing/2014/main" id="{BC42CB1D-9DBC-0B0B-0654-27657CC6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" y="21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2" name="Text Box 36">
              <a:extLst>
                <a:ext uri="{FF2B5EF4-FFF2-40B4-BE49-F238E27FC236}">
                  <a16:creationId xmlns:a16="http://schemas.microsoft.com/office/drawing/2014/main" id="{F00ADF35-C417-8A7A-B73F-C0E350496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3" name="Text Box 37">
              <a:extLst>
                <a:ext uri="{FF2B5EF4-FFF2-40B4-BE49-F238E27FC236}">
                  <a16:creationId xmlns:a16="http://schemas.microsoft.com/office/drawing/2014/main" id="{E15D83EC-B3B2-C18B-A719-8E91EF094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4" name="Text Box 38">
              <a:extLst>
                <a:ext uri="{FF2B5EF4-FFF2-40B4-BE49-F238E27FC236}">
                  <a16:creationId xmlns:a16="http://schemas.microsoft.com/office/drawing/2014/main" id="{1847B4DD-6287-9350-76C1-F0A29421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5" name="Text Box 39">
              <a:extLst>
                <a:ext uri="{FF2B5EF4-FFF2-40B4-BE49-F238E27FC236}">
                  <a16:creationId xmlns:a16="http://schemas.microsoft.com/office/drawing/2014/main" id="{4D5ABECB-9B32-BB7D-8295-4430E984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6" name="Text Box 40">
              <a:extLst>
                <a:ext uri="{FF2B5EF4-FFF2-40B4-BE49-F238E27FC236}">
                  <a16:creationId xmlns:a16="http://schemas.microsoft.com/office/drawing/2014/main" id="{1FFDAEF3-4B4F-917A-BDED-A38C1CFB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7" name="Text Box 41">
              <a:extLst>
                <a:ext uri="{FF2B5EF4-FFF2-40B4-BE49-F238E27FC236}">
                  <a16:creationId xmlns:a16="http://schemas.microsoft.com/office/drawing/2014/main" id="{C81B5904-50A3-64C7-D018-6AE6875B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8" name="Text Box 42">
              <a:extLst>
                <a:ext uri="{FF2B5EF4-FFF2-40B4-BE49-F238E27FC236}">
                  <a16:creationId xmlns:a16="http://schemas.microsoft.com/office/drawing/2014/main" id="{AC341A04-B012-30B5-89C5-9793FB967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19" name="Text Box 43">
              <a:extLst>
                <a:ext uri="{FF2B5EF4-FFF2-40B4-BE49-F238E27FC236}">
                  <a16:creationId xmlns:a16="http://schemas.microsoft.com/office/drawing/2014/main" id="{B67A3817-B45B-4F12-DF4A-B584CEA74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0" name="Text Box 44">
              <a:extLst>
                <a:ext uri="{FF2B5EF4-FFF2-40B4-BE49-F238E27FC236}">
                  <a16:creationId xmlns:a16="http://schemas.microsoft.com/office/drawing/2014/main" id="{8DBBD582-A72F-6CDC-8750-8B56B6EA5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17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1" name="Text Box 45">
              <a:extLst>
                <a:ext uri="{FF2B5EF4-FFF2-40B4-BE49-F238E27FC236}">
                  <a16:creationId xmlns:a16="http://schemas.microsoft.com/office/drawing/2014/main" id="{4F2A4C50-06FE-069F-0DD6-FAEC50567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2" name="Text Box 46">
              <a:extLst>
                <a:ext uri="{FF2B5EF4-FFF2-40B4-BE49-F238E27FC236}">
                  <a16:creationId xmlns:a16="http://schemas.microsoft.com/office/drawing/2014/main" id="{DFABFCCB-2D69-0C2E-CFBA-105ABAE57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4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3" name="Text Box 47">
              <a:extLst>
                <a:ext uri="{FF2B5EF4-FFF2-40B4-BE49-F238E27FC236}">
                  <a16:creationId xmlns:a16="http://schemas.microsoft.com/office/drawing/2014/main" id="{90383BA0-2A9D-E178-76BA-F4772A4EA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4" name="Text Box 48">
              <a:extLst>
                <a:ext uri="{FF2B5EF4-FFF2-40B4-BE49-F238E27FC236}">
                  <a16:creationId xmlns:a16="http://schemas.microsoft.com/office/drawing/2014/main" id="{650ACA7D-C379-BDB5-8A67-C0F984D36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7025" name="Text Box 49">
              <a:extLst>
                <a:ext uri="{FF2B5EF4-FFF2-40B4-BE49-F238E27FC236}">
                  <a16:creationId xmlns:a16="http://schemas.microsoft.com/office/drawing/2014/main" id="{8EAFE50D-F1AD-3332-5025-A7A3F6223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380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26" name="Text Box 50">
              <a:extLst>
                <a:ext uri="{FF2B5EF4-FFF2-40B4-BE49-F238E27FC236}">
                  <a16:creationId xmlns:a16="http://schemas.microsoft.com/office/drawing/2014/main" id="{E2E544A5-F2BC-F9B8-D690-09AD6DEC0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3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980" name="灯片编号占位符 1">
            <a:extLst>
              <a:ext uri="{FF2B5EF4-FFF2-40B4-BE49-F238E27FC236}">
                <a16:creationId xmlns:a16="http://schemas.microsoft.com/office/drawing/2014/main" id="{0DFDC6B9-4368-821F-E5C0-8DFEB2D4A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50DD61-9C34-B24A-A59D-17DA2A180AD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FA3172D-1248-E04F-BC81-65A209678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06363"/>
            <a:ext cx="8153400" cy="646112"/>
          </a:xfrm>
        </p:spPr>
        <p:txBody>
          <a:bodyPr/>
          <a:lstStyle/>
          <a:p>
            <a:pPr algn="l">
              <a:defRPr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算法执行过程</a:t>
            </a:r>
          </a:p>
        </p:txBody>
      </p:sp>
      <p:grpSp>
        <p:nvGrpSpPr>
          <p:cNvPr id="129026" name="Group 241">
            <a:extLst>
              <a:ext uri="{FF2B5EF4-FFF2-40B4-BE49-F238E27FC236}">
                <a16:creationId xmlns:a16="http://schemas.microsoft.com/office/drawing/2014/main" id="{96E431E5-8DC6-1573-56BD-0500DCB0C63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62075"/>
            <a:ext cx="8686800" cy="542925"/>
            <a:chOff x="144" y="858"/>
            <a:chExt cx="5472" cy="342"/>
          </a:xfrm>
        </p:grpSpPr>
        <p:sp>
          <p:nvSpPr>
            <p:cNvPr id="129135" name="Rectangle 77">
              <a:extLst>
                <a:ext uri="{FF2B5EF4-FFF2-40B4-BE49-F238E27FC236}">
                  <a16:creationId xmlns:a16="http://schemas.microsoft.com/office/drawing/2014/main" id="{1225E4D2-D27C-FD4F-1261-AB3E27CA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858"/>
              <a:ext cx="43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l(g)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36" name="Rectangle 76">
              <a:extLst>
                <a:ext uri="{FF2B5EF4-FFF2-40B4-BE49-F238E27FC236}">
                  <a16:creationId xmlns:a16="http://schemas.microsoft.com/office/drawing/2014/main" id="{37D51C0C-5C0F-3A9B-3B3E-3A352832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l(f)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37" name="Rectangle 75">
              <a:extLst>
                <a:ext uri="{FF2B5EF4-FFF2-40B4-BE49-F238E27FC236}">
                  <a16:creationId xmlns:a16="http://schemas.microsoft.com/office/drawing/2014/main" id="{090DD38C-96B9-3AA5-3653-B94AFFC98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l(e)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38" name="Rectangle 74">
              <a:extLst>
                <a:ext uri="{FF2B5EF4-FFF2-40B4-BE49-F238E27FC236}">
                  <a16:creationId xmlns:a16="http://schemas.microsoft.com/office/drawing/2014/main" id="{C2EAA3C9-7D33-CC61-BDEB-974A48BA2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l(d)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39" name="Rectangle 73">
              <a:extLst>
                <a:ext uri="{FF2B5EF4-FFF2-40B4-BE49-F238E27FC236}">
                  <a16:creationId xmlns:a16="http://schemas.microsoft.com/office/drawing/2014/main" id="{33E08776-6C1A-6B92-FBF1-67EC15FC4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l(c)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40" name="Rectangle 72">
              <a:extLst>
                <a:ext uri="{FF2B5EF4-FFF2-40B4-BE49-F238E27FC236}">
                  <a16:creationId xmlns:a16="http://schemas.microsoft.com/office/drawing/2014/main" id="{769AF963-7B97-6A1D-427D-84872396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l(b)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9141" name="Rectangle 71">
              <a:extLst>
                <a:ext uri="{FF2B5EF4-FFF2-40B4-BE49-F238E27FC236}">
                  <a16:creationId xmlns:a16="http://schemas.microsoft.com/office/drawing/2014/main" id="{07E7CD49-1B46-BD90-34F4-A810CE38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58"/>
              <a:ext cx="38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l(a)</a:t>
              </a:r>
            </a:p>
          </p:txBody>
        </p:sp>
        <p:sp>
          <p:nvSpPr>
            <p:cNvPr id="129142" name="Rectangle 70">
              <a:extLst>
                <a:ext uri="{FF2B5EF4-FFF2-40B4-BE49-F238E27FC236}">
                  <a16:creationId xmlns:a16="http://schemas.microsoft.com/office/drawing/2014/main" id="{2F5ADE9C-E569-AF51-F320-553137E6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58"/>
              <a:ext cx="110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9143" name="Rectangle 69">
              <a:extLst>
                <a:ext uri="{FF2B5EF4-FFF2-40B4-BE49-F238E27FC236}">
                  <a16:creationId xmlns:a16="http://schemas.microsoft.com/office/drawing/2014/main" id="{EF0691E5-6F75-6C65-BEF3-93CEF823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58"/>
              <a:ext cx="129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29144" name="Rectangle 68">
              <a:extLst>
                <a:ext uri="{FF2B5EF4-FFF2-40B4-BE49-F238E27FC236}">
                  <a16:creationId xmlns:a16="http://schemas.microsoft.com/office/drawing/2014/main" id="{76B22F96-B6E2-931A-44B1-8F655BBD0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58"/>
              <a:ext cx="33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145" name="Line 178">
              <a:extLst>
                <a:ext uri="{FF2B5EF4-FFF2-40B4-BE49-F238E27FC236}">
                  <a16:creationId xmlns:a16="http://schemas.microsoft.com/office/drawing/2014/main" id="{B515FB61-6CBA-BA26-DC27-6CC15583D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58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146" name="Line 179">
              <a:extLst>
                <a:ext uri="{FF2B5EF4-FFF2-40B4-BE49-F238E27FC236}">
                  <a16:creationId xmlns:a16="http://schemas.microsoft.com/office/drawing/2014/main" id="{DDB5139A-3599-3348-E71C-6B786778A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20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27" name="Group 242">
            <a:extLst>
              <a:ext uri="{FF2B5EF4-FFF2-40B4-BE49-F238E27FC236}">
                <a16:creationId xmlns:a16="http://schemas.microsoft.com/office/drawing/2014/main" id="{D0044AE2-FD90-3E54-58D3-D6704AFE9D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8686800" cy="517525"/>
            <a:chOff x="144" y="1200"/>
            <a:chExt cx="5472" cy="326"/>
          </a:xfrm>
        </p:grpSpPr>
        <p:sp>
          <p:nvSpPr>
            <p:cNvPr id="129124" name="Rectangle 88">
              <a:extLst>
                <a:ext uri="{FF2B5EF4-FFF2-40B4-BE49-F238E27FC236}">
                  <a16:creationId xmlns:a16="http://schemas.microsoft.com/office/drawing/2014/main" id="{4A1CF57F-0459-93F2-CEFD-087A553B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200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7</a:t>
              </a:r>
            </a:p>
          </p:txBody>
        </p:sp>
        <p:sp>
          <p:nvSpPr>
            <p:cNvPr id="129125" name="Rectangle 87">
              <a:extLst>
                <a:ext uri="{FF2B5EF4-FFF2-40B4-BE49-F238E27FC236}">
                  <a16:creationId xmlns:a16="http://schemas.microsoft.com/office/drawing/2014/main" id="{6D7F2F70-5F18-3FA6-BE22-2B789062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1</a:t>
              </a:r>
              <a:endParaRPr lang="en-US" altLang="zh-CN" sz="2800">
                <a:solidFill>
                  <a:schemeClr val="tx2"/>
                </a:solidFill>
              </a:endParaRPr>
            </a:p>
            <a:p>
              <a:pPr eaLnBrk="1" hangingPunct="1">
                <a:buFont typeface="Wingdings" pitchFamily="2" charset="2"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29126" name="Rectangle 86">
              <a:extLst>
                <a:ext uri="{FF2B5EF4-FFF2-40B4-BE49-F238E27FC236}">
                  <a16:creationId xmlns:a16="http://schemas.microsoft.com/office/drawing/2014/main" id="{4A690084-9229-0404-1B49-778F7D9C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2</a:t>
              </a:r>
            </a:p>
          </p:txBody>
        </p:sp>
        <p:sp>
          <p:nvSpPr>
            <p:cNvPr id="129127" name="Rectangle 85">
              <a:extLst>
                <a:ext uri="{FF2B5EF4-FFF2-40B4-BE49-F238E27FC236}">
                  <a16:creationId xmlns:a16="http://schemas.microsoft.com/office/drawing/2014/main" id="{F52F411F-6E95-F0A8-EBE2-3DDB7B9A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∞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29128" name="Rectangle 84">
              <a:extLst>
                <a:ext uri="{FF2B5EF4-FFF2-40B4-BE49-F238E27FC236}">
                  <a16:creationId xmlns:a16="http://schemas.microsoft.com/office/drawing/2014/main" id="{0CFD4443-DEAF-C676-3DDE-2755997F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∞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29129" name="Rectangle 83">
              <a:extLst>
                <a:ext uri="{FF2B5EF4-FFF2-40B4-BE49-F238E27FC236}">
                  <a16:creationId xmlns:a16="http://schemas.microsoft.com/office/drawing/2014/main" id="{2CEE8D63-59D9-E1A5-771B-53B68FB57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4</a:t>
              </a:r>
            </a:p>
          </p:txBody>
        </p:sp>
        <p:sp>
          <p:nvSpPr>
            <p:cNvPr id="129130" name="Rectangle 82">
              <a:extLst>
                <a:ext uri="{FF2B5EF4-FFF2-40B4-BE49-F238E27FC236}">
                  <a16:creationId xmlns:a16="http://schemas.microsoft.com/office/drawing/2014/main" id="{83885BBD-220E-9877-7310-5DBDC64E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0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8</a:t>
              </a:r>
            </a:p>
          </p:txBody>
        </p:sp>
        <p:sp>
          <p:nvSpPr>
            <p:cNvPr id="129131" name="Rectangle 81">
              <a:extLst>
                <a:ext uri="{FF2B5EF4-FFF2-40B4-BE49-F238E27FC236}">
                  <a16:creationId xmlns:a16="http://schemas.microsoft.com/office/drawing/2014/main" id="{00C39C5A-67B0-A03D-A05C-F43F507C2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00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abcdefg</a:t>
              </a:r>
            </a:p>
          </p:txBody>
        </p:sp>
        <p:sp>
          <p:nvSpPr>
            <p:cNvPr id="129132" name="Rectangle 80">
              <a:extLst>
                <a:ext uri="{FF2B5EF4-FFF2-40B4-BE49-F238E27FC236}">
                  <a16:creationId xmlns:a16="http://schemas.microsoft.com/office/drawing/2014/main" id="{0B98E1F6-209D-015C-261B-F65DDAF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</a:t>
              </a:r>
              <a:endParaRPr lang="en-US" altLang="zh-CN" sz="2800"/>
            </a:p>
          </p:txBody>
        </p:sp>
        <p:sp>
          <p:nvSpPr>
            <p:cNvPr id="129133" name="Rectangle 79">
              <a:extLst>
                <a:ext uri="{FF2B5EF4-FFF2-40B4-BE49-F238E27FC236}">
                  <a16:creationId xmlns:a16="http://schemas.microsoft.com/office/drawing/2014/main" id="{C8FE0D98-C56A-3485-8562-A3F65EC9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1</a:t>
              </a:r>
            </a:p>
          </p:txBody>
        </p:sp>
        <p:sp>
          <p:nvSpPr>
            <p:cNvPr id="129134" name="Line 180">
              <a:extLst>
                <a:ext uri="{FF2B5EF4-FFF2-40B4-BE49-F238E27FC236}">
                  <a16:creationId xmlns:a16="http://schemas.microsoft.com/office/drawing/2014/main" id="{29DBFAAF-39B9-4973-FEA3-CEF80B1B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526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28" name="Group 243">
            <a:extLst>
              <a:ext uri="{FF2B5EF4-FFF2-40B4-BE49-F238E27FC236}">
                <a16:creationId xmlns:a16="http://schemas.microsoft.com/office/drawing/2014/main" id="{1FD0C33A-DD44-F794-7873-A2909FC5A1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422525"/>
            <a:ext cx="8686800" cy="517525"/>
            <a:chOff x="144" y="1526"/>
            <a:chExt cx="5472" cy="326"/>
          </a:xfrm>
        </p:grpSpPr>
        <p:sp>
          <p:nvSpPr>
            <p:cNvPr id="129113" name="Rectangle 99">
              <a:extLst>
                <a:ext uri="{FF2B5EF4-FFF2-40B4-BE49-F238E27FC236}">
                  <a16:creationId xmlns:a16="http://schemas.microsoft.com/office/drawing/2014/main" id="{719BAD9E-6135-2762-3D3A-01F8CBB5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526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7</a:t>
              </a:r>
            </a:p>
          </p:txBody>
        </p:sp>
        <p:sp>
          <p:nvSpPr>
            <p:cNvPr id="129114" name="Rectangle 98">
              <a:extLst>
                <a:ext uri="{FF2B5EF4-FFF2-40B4-BE49-F238E27FC236}">
                  <a16:creationId xmlns:a16="http://schemas.microsoft.com/office/drawing/2014/main" id="{AC59682E-1D44-2A56-2E20-EB46A8789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115" name="Rectangle 97">
              <a:extLst>
                <a:ext uri="{FF2B5EF4-FFF2-40B4-BE49-F238E27FC236}">
                  <a16:creationId xmlns:a16="http://schemas.microsoft.com/office/drawing/2014/main" id="{D66475BF-FD68-7EB3-7C49-5717BE1D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29116" name="Rectangle 96">
              <a:extLst>
                <a:ext uri="{FF2B5EF4-FFF2-40B4-BE49-F238E27FC236}">
                  <a16:creationId xmlns:a16="http://schemas.microsoft.com/office/drawing/2014/main" id="{6D8A8299-110F-E45C-B623-A410321AC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4</a:t>
              </a:r>
            </a:p>
          </p:txBody>
        </p:sp>
        <p:sp>
          <p:nvSpPr>
            <p:cNvPr id="129117" name="Rectangle 95">
              <a:extLst>
                <a:ext uri="{FF2B5EF4-FFF2-40B4-BE49-F238E27FC236}">
                  <a16:creationId xmlns:a16="http://schemas.microsoft.com/office/drawing/2014/main" id="{6DC87EF5-D0DA-36FF-4F0F-53AD5576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∞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29118" name="Rectangle 94">
              <a:extLst>
                <a:ext uri="{FF2B5EF4-FFF2-40B4-BE49-F238E27FC236}">
                  <a16:creationId xmlns:a16="http://schemas.microsoft.com/office/drawing/2014/main" id="{39D24AB8-DE26-FC20-06A4-45C9C1E0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4</a:t>
              </a:r>
            </a:p>
          </p:txBody>
        </p:sp>
        <p:sp>
          <p:nvSpPr>
            <p:cNvPr id="129119" name="Rectangle 93">
              <a:extLst>
                <a:ext uri="{FF2B5EF4-FFF2-40B4-BE49-F238E27FC236}">
                  <a16:creationId xmlns:a16="http://schemas.microsoft.com/office/drawing/2014/main" id="{985FAC86-F1A0-1008-797B-B7B9DB1D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2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8</a:t>
              </a:r>
            </a:p>
          </p:txBody>
        </p:sp>
        <p:sp>
          <p:nvSpPr>
            <p:cNvPr id="129120" name="Rectangle 92">
              <a:extLst>
                <a:ext uri="{FF2B5EF4-FFF2-40B4-BE49-F238E27FC236}">
                  <a16:creationId xmlns:a16="http://schemas.microsoft.com/office/drawing/2014/main" id="{A60E5045-509F-3D20-8B71-F3258DF2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26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abcdeg</a:t>
              </a:r>
              <a:endParaRPr lang="zh-CN" altLang="en-US" sz="2800"/>
            </a:p>
          </p:txBody>
        </p:sp>
        <p:sp>
          <p:nvSpPr>
            <p:cNvPr id="129121" name="Rectangle 91">
              <a:extLst>
                <a:ext uri="{FF2B5EF4-FFF2-40B4-BE49-F238E27FC236}">
                  <a16:creationId xmlns:a16="http://schemas.microsoft.com/office/drawing/2014/main" id="{3A465D6E-C19F-803C-4980-390854A0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26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</a:t>
              </a:r>
              <a:endParaRPr lang="zh-CN" altLang="en-US" sz="2800"/>
            </a:p>
          </p:txBody>
        </p:sp>
        <p:sp>
          <p:nvSpPr>
            <p:cNvPr id="129122" name="Rectangle 90">
              <a:extLst>
                <a:ext uri="{FF2B5EF4-FFF2-40B4-BE49-F238E27FC236}">
                  <a16:creationId xmlns:a16="http://schemas.microsoft.com/office/drawing/2014/main" id="{AC7D82E6-D015-64D7-5E9B-E20CFF6B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2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2</a:t>
              </a:r>
            </a:p>
          </p:txBody>
        </p:sp>
        <p:sp>
          <p:nvSpPr>
            <p:cNvPr id="129123" name="Line 181">
              <a:extLst>
                <a:ext uri="{FF2B5EF4-FFF2-40B4-BE49-F238E27FC236}">
                  <a16:creationId xmlns:a16="http://schemas.microsoft.com/office/drawing/2014/main" id="{3AF2BBBC-9E44-BAF2-11F1-E16C60AB7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5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29" name="Group 244">
            <a:extLst>
              <a:ext uri="{FF2B5EF4-FFF2-40B4-BE49-F238E27FC236}">
                <a16:creationId xmlns:a16="http://schemas.microsoft.com/office/drawing/2014/main" id="{B52FD3BF-8672-93EB-A794-CC949CD1C31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73375"/>
            <a:ext cx="8686800" cy="517525"/>
            <a:chOff x="144" y="1852"/>
            <a:chExt cx="5472" cy="326"/>
          </a:xfrm>
        </p:grpSpPr>
        <p:sp>
          <p:nvSpPr>
            <p:cNvPr id="129102" name="Rectangle 110">
              <a:extLst>
                <a:ext uri="{FF2B5EF4-FFF2-40B4-BE49-F238E27FC236}">
                  <a16:creationId xmlns:a16="http://schemas.microsoft.com/office/drawing/2014/main" id="{DC209885-1D06-2234-D38A-527C8AD7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85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7</a:t>
              </a:r>
            </a:p>
          </p:txBody>
        </p:sp>
        <p:sp>
          <p:nvSpPr>
            <p:cNvPr id="129103" name="Rectangle 109">
              <a:extLst>
                <a:ext uri="{FF2B5EF4-FFF2-40B4-BE49-F238E27FC236}">
                  <a16:creationId xmlns:a16="http://schemas.microsoft.com/office/drawing/2014/main" id="{6E75FCDC-957A-D97E-B6FC-18FBFEC7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104" name="Rectangle 108">
              <a:extLst>
                <a:ext uri="{FF2B5EF4-FFF2-40B4-BE49-F238E27FC236}">
                  <a16:creationId xmlns:a16="http://schemas.microsoft.com/office/drawing/2014/main" id="{9EC5BB54-FB79-0761-91CF-9DCA2C6D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105" name="Rectangle 107">
              <a:extLst>
                <a:ext uri="{FF2B5EF4-FFF2-40B4-BE49-F238E27FC236}">
                  <a16:creationId xmlns:a16="http://schemas.microsoft.com/office/drawing/2014/main" id="{9724A80D-47F9-0838-3164-AE9435EC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29106" name="Rectangle 106">
              <a:extLst>
                <a:ext uri="{FF2B5EF4-FFF2-40B4-BE49-F238E27FC236}">
                  <a16:creationId xmlns:a16="http://schemas.microsoft.com/office/drawing/2014/main" id="{CC1DF042-1CA5-9E31-AAFC-4D1611C4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∞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29107" name="Rectangle 105">
              <a:extLst>
                <a:ext uri="{FF2B5EF4-FFF2-40B4-BE49-F238E27FC236}">
                  <a16:creationId xmlns:a16="http://schemas.microsoft.com/office/drawing/2014/main" id="{EFE93724-80C8-0894-4806-6DC01FEFC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4</a:t>
              </a:r>
            </a:p>
          </p:txBody>
        </p:sp>
        <p:sp>
          <p:nvSpPr>
            <p:cNvPr id="129108" name="Rectangle 104">
              <a:extLst>
                <a:ext uri="{FF2B5EF4-FFF2-40B4-BE49-F238E27FC236}">
                  <a16:creationId xmlns:a16="http://schemas.microsoft.com/office/drawing/2014/main" id="{48E41D87-6764-1B2E-0CF8-361F0F29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5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8</a:t>
              </a:r>
            </a:p>
          </p:txBody>
        </p:sp>
        <p:sp>
          <p:nvSpPr>
            <p:cNvPr id="129109" name="Rectangle 103">
              <a:extLst>
                <a:ext uri="{FF2B5EF4-FFF2-40B4-BE49-F238E27FC236}">
                  <a16:creationId xmlns:a16="http://schemas.microsoft.com/office/drawing/2014/main" id="{1B5DDF2B-2CAF-3803-5243-D9B24FC0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52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abcdg</a:t>
              </a:r>
              <a:endParaRPr lang="zh-CN" altLang="en-US" sz="2800"/>
            </a:p>
          </p:txBody>
        </p:sp>
        <p:sp>
          <p:nvSpPr>
            <p:cNvPr id="129110" name="Rectangle 102">
              <a:extLst>
                <a:ext uri="{FF2B5EF4-FFF2-40B4-BE49-F238E27FC236}">
                  <a16:creationId xmlns:a16="http://schemas.microsoft.com/office/drawing/2014/main" id="{90C5A8D7-7AA0-3ED4-70E7-8665BCBF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852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</a:t>
              </a:r>
              <a:endParaRPr lang="zh-CN" altLang="en-US" sz="2800"/>
            </a:p>
          </p:txBody>
        </p:sp>
        <p:sp>
          <p:nvSpPr>
            <p:cNvPr id="129111" name="Rectangle 101">
              <a:extLst>
                <a:ext uri="{FF2B5EF4-FFF2-40B4-BE49-F238E27FC236}">
                  <a16:creationId xmlns:a16="http://schemas.microsoft.com/office/drawing/2014/main" id="{6613FF26-BD70-9C21-E134-4844CD7F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52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3</a:t>
              </a:r>
            </a:p>
          </p:txBody>
        </p:sp>
        <p:sp>
          <p:nvSpPr>
            <p:cNvPr id="129112" name="Line 182">
              <a:extLst>
                <a:ext uri="{FF2B5EF4-FFF2-40B4-BE49-F238E27FC236}">
                  <a16:creationId xmlns:a16="http://schemas.microsoft.com/office/drawing/2014/main" id="{BA76C92B-8B28-1DEF-8CE8-9DE88063E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17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30" name="Group 245">
            <a:extLst>
              <a:ext uri="{FF2B5EF4-FFF2-40B4-BE49-F238E27FC236}">
                <a16:creationId xmlns:a16="http://schemas.microsoft.com/office/drawing/2014/main" id="{3D5EA5E3-4F2B-D046-C51C-C8440C142F2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90900"/>
            <a:ext cx="8686800" cy="517525"/>
            <a:chOff x="144" y="2178"/>
            <a:chExt cx="5472" cy="326"/>
          </a:xfrm>
        </p:grpSpPr>
        <p:sp>
          <p:nvSpPr>
            <p:cNvPr id="129091" name="Rectangle 121">
              <a:extLst>
                <a:ext uri="{FF2B5EF4-FFF2-40B4-BE49-F238E27FC236}">
                  <a16:creationId xmlns:a16="http://schemas.microsoft.com/office/drawing/2014/main" id="{00B7F785-58F4-3EA5-E2B9-0E4FD3E70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178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6</a:t>
              </a:r>
            </a:p>
          </p:txBody>
        </p:sp>
        <p:sp>
          <p:nvSpPr>
            <p:cNvPr id="129092" name="Rectangle 120">
              <a:extLst>
                <a:ext uri="{FF2B5EF4-FFF2-40B4-BE49-F238E27FC236}">
                  <a16:creationId xmlns:a16="http://schemas.microsoft.com/office/drawing/2014/main" id="{82FD4E33-97CD-23EB-EE66-0A6D6C4F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93" name="Rectangle 119">
              <a:extLst>
                <a:ext uri="{FF2B5EF4-FFF2-40B4-BE49-F238E27FC236}">
                  <a16:creationId xmlns:a16="http://schemas.microsoft.com/office/drawing/2014/main" id="{BF5D66B8-CE53-F554-6F2F-6372C6873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94" name="Rectangle 118">
              <a:extLst>
                <a:ext uri="{FF2B5EF4-FFF2-40B4-BE49-F238E27FC236}">
                  <a16:creationId xmlns:a16="http://schemas.microsoft.com/office/drawing/2014/main" id="{F82B42A1-ABC2-F30B-6FD4-8F27A405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95" name="Rectangle 117">
              <a:extLst>
                <a:ext uri="{FF2B5EF4-FFF2-40B4-BE49-F238E27FC236}">
                  <a16:creationId xmlns:a16="http://schemas.microsoft.com/office/drawing/2014/main" id="{9A9C57D3-597D-64B3-1F85-C23602FF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9</a:t>
              </a:r>
            </a:p>
          </p:txBody>
        </p:sp>
        <p:sp>
          <p:nvSpPr>
            <p:cNvPr id="129096" name="Rectangle 116">
              <a:extLst>
                <a:ext uri="{FF2B5EF4-FFF2-40B4-BE49-F238E27FC236}">
                  <a16:creationId xmlns:a16="http://schemas.microsoft.com/office/drawing/2014/main" id="{A105F808-18A9-D80C-7EF1-F046A5D7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29097" name="Rectangle 115">
              <a:extLst>
                <a:ext uri="{FF2B5EF4-FFF2-40B4-BE49-F238E27FC236}">
                  <a16:creationId xmlns:a16="http://schemas.microsoft.com/office/drawing/2014/main" id="{ADCD9445-F1AE-F2E0-D51D-D3DECB6C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78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8</a:t>
              </a:r>
            </a:p>
          </p:txBody>
        </p:sp>
        <p:sp>
          <p:nvSpPr>
            <p:cNvPr id="129098" name="Rectangle 114">
              <a:extLst>
                <a:ext uri="{FF2B5EF4-FFF2-40B4-BE49-F238E27FC236}">
                  <a16:creationId xmlns:a16="http://schemas.microsoft.com/office/drawing/2014/main" id="{5DA4EBC3-8D18-2C77-9A85-2DBB3FA7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8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abcg</a:t>
              </a:r>
              <a:endParaRPr lang="zh-CN" altLang="en-US" sz="2800"/>
            </a:p>
          </p:txBody>
        </p:sp>
        <p:sp>
          <p:nvSpPr>
            <p:cNvPr id="129099" name="Rectangle 113">
              <a:extLst>
                <a:ext uri="{FF2B5EF4-FFF2-40B4-BE49-F238E27FC236}">
                  <a16:creationId xmlns:a16="http://schemas.microsoft.com/office/drawing/2014/main" id="{99004642-D534-DE8B-436C-BF7B0AD4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78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fed</a:t>
              </a:r>
              <a:endParaRPr lang="zh-CN" altLang="en-US" sz="2800"/>
            </a:p>
          </p:txBody>
        </p:sp>
        <p:sp>
          <p:nvSpPr>
            <p:cNvPr id="129100" name="Rectangle 112">
              <a:extLst>
                <a:ext uri="{FF2B5EF4-FFF2-40B4-BE49-F238E27FC236}">
                  <a16:creationId xmlns:a16="http://schemas.microsoft.com/office/drawing/2014/main" id="{7555023B-E0AE-1C00-6967-4A863FF2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78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4</a:t>
              </a:r>
            </a:p>
          </p:txBody>
        </p:sp>
        <p:sp>
          <p:nvSpPr>
            <p:cNvPr id="129101" name="Line 183">
              <a:extLst>
                <a:ext uri="{FF2B5EF4-FFF2-40B4-BE49-F238E27FC236}">
                  <a16:creationId xmlns:a16="http://schemas.microsoft.com/office/drawing/2014/main" id="{7BAB608C-33A5-2789-93FF-310E002C4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504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31" name="Group 250">
            <a:extLst>
              <a:ext uri="{FF2B5EF4-FFF2-40B4-BE49-F238E27FC236}">
                <a16:creationId xmlns:a16="http://schemas.microsoft.com/office/drawing/2014/main" id="{299FD3E6-C17A-79D4-E566-1E1D6BCBA70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75100"/>
            <a:ext cx="8686800" cy="517525"/>
            <a:chOff x="144" y="2504"/>
            <a:chExt cx="5472" cy="326"/>
          </a:xfrm>
        </p:grpSpPr>
        <p:sp>
          <p:nvSpPr>
            <p:cNvPr id="129080" name="Rectangle 132">
              <a:extLst>
                <a:ext uri="{FF2B5EF4-FFF2-40B4-BE49-F238E27FC236}">
                  <a16:creationId xmlns:a16="http://schemas.microsoft.com/office/drawing/2014/main" id="{33459F89-2186-8648-57C4-C82AF64C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504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6</a:t>
              </a:r>
            </a:p>
          </p:txBody>
        </p:sp>
        <p:sp>
          <p:nvSpPr>
            <p:cNvPr id="129081" name="Rectangle 131">
              <a:extLst>
                <a:ext uri="{FF2B5EF4-FFF2-40B4-BE49-F238E27FC236}">
                  <a16:creationId xmlns:a16="http://schemas.microsoft.com/office/drawing/2014/main" id="{6DBDF4CF-DBFF-916C-7F10-12A1CB2CF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82" name="Rectangle 130">
              <a:extLst>
                <a:ext uri="{FF2B5EF4-FFF2-40B4-BE49-F238E27FC236}">
                  <a16:creationId xmlns:a16="http://schemas.microsoft.com/office/drawing/2014/main" id="{49859BFF-9C21-C8EC-DAD3-33E7095A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83" name="Rectangle 129">
              <a:extLst>
                <a:ext uri="{FF2B5EF4-FFF2-40B4-BE49-F238E27FC236}">
                  <a16:creationId xmlns:a16="http://schemas.microsoft.com/office/drawing/2014/main" id="{181C7941-AEB8-B05C-D7C7-A033D7E2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84" name="Rectangle 128">
              <a:extLst>
                <a:ext uri="{FF2B5EF4-FFF2-40B4-BE49-F238E27FC236}">
                  <a16:creationId xmlns:a16="http://schemas.microsoft.com/office/drawing/2014/main" id="{1A78DF2F-D1A2-F9BB-12FC-B2B9859D1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9</a:t>
              </a:r>
            </a:p>
          </p:txBody>
        </p:sp>
        <p:sp>
          <p:nvSpPr>
            <p:cNvPr id="129085" name="Rectangle 127">
              <a:extLst>
                <a:ext uri="{FF2B5EF4-FFF2-40B4-BE49-F238E27FC236}">
                  <a16:creationId xmlns:a16="http://schemas.microsoft.com/office/drawing/2014/main" id="{84D81E03-8329-4BCD-4F4E-DDC17C1E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86" name="Rectangle 126">
              <a:extLst>
                <a:ext uri="{FF2B5EF4-FFF2-40B4-BE49-F238E27FC236}">
                  <a16:creationId xmlns:a16="http://schemas.microsoft.com/office/drawing/2014/main" id="{4F815579-B0F7-75AF-49E9-6DCB1E2F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04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29087" name="Rectangle 125">
              <a:extLst>
                <a:ext uri="{FF2B5EF4-FFF2-40B4-BE49-F238E27FC236}">
                  <a16:creationId xmlns:a16="http://schemas.microsoft.com/office/drawing/2014/main" id="{E59BE9E3-C2DA-868B-D5C1-4A3E10156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04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acg</a:t>
              </a:r>
              <a:endParaRPr lang="zh-CN" altLang="en-US" sz="2800"/>
            </a:p>
          </p:txBody>
        </p:sp>
        <p:sp>
          <p:nvSpPr>
            <p:cNvPr id="129088" name="Rectangle 124">
              <a:extLst>
                <a:ext uri="{FF2B5EF4-FFF2-40B4-BE49-F238E27FC236}">
                  <a16:creationId xmlns:a16="http://schemas.microsoft.com/office/drawing/2014/main" id="{50CA5850-3ADA-26F2-8246-37DC36AB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04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fedb</a:t>
              </a:r>
              <a:endParaRPr lang="zh-CN" altLang="en-US" sz="2800"/>
            </a:p>
          </p:txBody>
        </p:sp>
        <p:sp>
          <p:nvSpPr>
            <p:cNvPr id="129089" name="Rectangle 123">
              <a:extLst>
                <a:ext uri="{FF2B5EF4-FFF2-40B4-BE49-F238E27FC236}">
                  <a16:creationId xmlns:a16="http://schemas.microsoft.com/office/drawing/2014/main" id="{DDE92F53-7221-57E4-FECB-9E0CA74A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04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5</a:t>
              </a:r>
            </a:p>
          </p:txBody>
        </p:sp>
        <p:sp>
          <p:nvSpPr>
            <p:cNvPr id="129090" name="Line 184">
              <a:extLst>
                <a:ext uri="{FF2B5EF4-FFF2-40B4-BE49-F238E27FC236}">
                  <a16:creationId xmlns:a16="http://schemas.microsoft.com/office/drawing/2014/main" id="{8896FB87-2402-B626-205E-FB79C08C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83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32" name="Group 251">
            <a:extLst>
              <a:ext uri="{FF2B5EF4-FFF2-40B4-BE49-F238E27FC236}">
                <a16:creationId xmlns:a16="http://schemas.microsoft.com/office/drawing/2014/main" id="{7B148DEB-7891-634F-5D31-35D6389886B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92625"/>
            <a:ext cx="8686800" cy="517525"/>
            <a:chOff x="144" y="2830"/>
            <a:chExt cx="5472" cy="326"/>
          </a:xfrm>
        </p:grpSpPr>
        <p:sp>
          <p:nvSpPr>
            <p:cNvPr id="129069" name="Rectangle 143">
              <a:extLst>
                <a:ext uri="{FF2B5EF4-FFF2-40B4-BE49-F238E27FC236}">
                  <a16:creationId xmlns:a16="http://schemas.microsoft.com/office/drawing/2014/main" id="{249D85D7-055C-B30C-9380-E512708A9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830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29070" name="Rectangle 142">
              <a:extLst>
                <a:ext uri="{FF2B5EF4-FFF2-40B4-BE49-F238E27FC236}">
                  <a16:creationId xmlns:a16="http://schemas.microsoft.com/office/drawing/2014/main" id="{C8FB4E02-5C29-FA83-E512-952B9218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71" name="Rectangle 141">
              <a:extLst>
                <a:ext uri="{FF2B5EF4-FFF2-40B4-BE49-F238E27FC236}">
                  <a16:creationId xmlns:a16="http://schemas.microsoft.com/office/drawing/2014/main" id="{64274336-D86D-70E9-D258-0ED8C9B6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72" name="Rectangle 140">
              <a:extLst>
                <a:ext uri="{FF2B5EF4-FFF2-40B4-BE49-F238E27FC236}">
                  <a16:creationId xmlns:a16="http://schemas.microsoft.com/office/drawing/2014/main" id="{A91886D9-05D9-2DCF-A483-2A05C52C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73" name="Rectangle 139">
              <a:extLst>
                <a:ext uri="{FF2B5EF4-FFF2-40B4-BE49-F238E27FC236}">
                  <a16:creationId xmlns:a16="http://schemas.microsoft.com/office/drawing/2014/main" id="{F0067E91-0458-2183-594E-FDC09850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9</a:t>
              </a:r>
            </a:p>
          </p:txBody>
        </p:sp>
        <p:sp>
          <p:nvSpPr>
            <p:cNvPr id="129074" name="Rectangle 138">
              <a:extLst>
                <a:ext uri="{FF2B5EF4-FFF2-40B4-BE49-F238E27FC236}">
                  <a16:creationId xmlns:a16="http://schemas.microsoft.com/office/drawing/2014/main" id="{5E415D0A-4AF2-88AF-415C-13CC3B1C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75" name="Rectangle 137">
              <a:extLst>
                <a:ext uri="{FF2B5EF4-FFF2-40B4-BE49-F238E27FC236}">
                  <a16:creationId xmlns:a16="http://schemas.microsoft.com/office/drawing/2014/main" id="{E09A419F-146A-F0E9-C4FB-52E1A7F0C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30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76" name="Rectangle 136">
              <a:extLst>
                <a:ext uri="{FF2B5EF4-FFF2-40B4-BE49-F238E27FC236}">
                  <a16:creationId xmlns:a16="http://schemas.microsoft.com/office/drawing/2014/main" id="{99F66529-6D0E-6926-FDE6-136711164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0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cg</a:t>
              </a:r>
            </a:p>
          </p:txBody>
        </p:sp>
        <p:sp>
          <p:nvSpPr>
            <p:cNvPr id="129077" name="Rectangle 135">
              <a:extLst>
                <a:ext uri="{FF2B5EF4-FFF2-40B4-BE49-F238E27FC236}">
                  <a16:creationId xmlns:a16="http://schemas.microsoft.com/office/drawing/2014/main" id="{625C3A20-586C-C82F-1077-D3CF3C6B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30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fedba</a:t>
              </a:r>
              <a:endParaRPr lang="zh-CN" altLang="en-US" sz="2800"/>
            </a:p>
          </p:txBody>
        </p:sp>
        <p:sp>
          <p:nvSpPr>
            <p:cNvPr id="129078" name="Rectangle 134">
              <a:extLst>
                <a:ext uri="{FF2B5EF4-FFF2-40B4-BE49-F238E27FC236}">
                  <a16:creationId xmlns:a16="http://schemas.microsoft.com/office/drawing/2014/main" id="{4C7C7469-F2E2-952A-CD0E-FBD83BC2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30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6</a:t>
              </a:r>
            </a:p>
          </p:txBody>
        </p:sp>
        <p:sp>
          <p:nvSpPr>
            <p:cNvPr id="129079" name="Line 185">
              <a:extLst>
                <a:ext uri="{FF2B5EF4-FFF2-40B4-BE49-F238E27FC236}">
                  <a16:creationId xmlns:a16="http://schemas.microsoft.com/office/drawing/2014/main" id="{3DB9EE8E-00CF-9D99-E153-1D7621048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156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33" name="Group 252">
            <a:extLst>
              <a:ext uri="{FF2B5EF4-FFF2-40B4-BE49-F238E27FC236}">
                <a16:creationId xmlns:a16="http://schemas.microsoft.com/office/drawing/2014/main" id="{F8E027EB-6B65-E9D0-19D6-F0B633F36A6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10150"/>
            <a:ext cx="8686800" cy="517525"/>
            <a:chOff x="144" y="3156"/>
            <a:chExt cx="5472" cy="326"/>
          </a:xfrm>
        </p:grpSpPr>
        <p:sp>
          <p:nvSpPr>
            <p:cNvPr id="129058" name="Rectangle 154">
              <a:extLst>
                <a:ext uri="{FF2B5EF4-FFF2-40B4-BE49-F238E27FC236}">
                  <a16:creationId xmlns:a16="http://schemas.microsoft.com/office/drawing/2014/main" id="{D56AAE95-0B86-D37C-FB72-14FCCFED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156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9" name="Rectangle 153">
              <a:extLst>
                <a:ext uri="{FF2B5EF4-FFF2-40B4-BE49-F238E27FC236}">
                  <a16:creationId xmlns:a16="http://schemas.microsoft.com/office/drawing/2014/main" id="{94F08B7F-FC01-0E1B-D3B3-0D4C51D5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60" name="Rectangle 152">
              <a:extLst>
                <a:ext uri="{FF2B5EF4-FFF2-40B4-BE49-F238E27FC236}">
                  <a16:creationId xmlns:a16="http://schemas.microsoft.com/office/drawing/2014/main" id="{AA5922ED-ED4B-2FFE-10AA-4EA2C985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61" name="Rectangle 151">
              <a:extLst>
                <a:ext uri="{FF2B5EF4-FFF2-40B4-BE49-F238E27FC236}">
                  <a16:creationId xmlns:a16="http://schemas.microsoft.com/office/drawing/2014/main" id="{34B24B3D-C1F4-1863-406B-24ED5BEA4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62" name="Rectangle 150">
              <a:extLst>
                <a:ext uri="{FF2B5EF4-FFF2-40B4-BE49-F238E27FC236}">
                  <a16:creationId xmlns:a16="http://schemas.microsoft.com/office/drawing/2014/main" id="{E2DC1A61-AF63-4C11-3FFD-4184F448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29063" name="Rectangle 149">
              <a:extLst>
                <a:ext uri="{FF2B5EF4-FFF2-40B4-BE49-F238E27FC236}">
                  <a16:creationId xmlns:a16="http://schemas.microsoft.com/office/drawing/2014/main" id="{11E7EE8C-6127-8356-785D-A6754B96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64" name="Rectangle 148">
              <a:extLst>
                <a:ext uri="{FF2B5EF4-FFF2-40B4-BE49-F238E27FC236}">
                  <a16:creationId xmlns:a16="http://schemas.microsoft.com/office/drawing/2014/main" id="{F922112E-81B2-3ECF-1F12-0F09EE472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56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65" name="Rectangle 147">
              <a:extLst>
                <a:ext uri="{FF2B5EF4-FFF2-40B4-BE49-F238E27FC236}">
                  <a16:creationId xmlns:a16="http://schemas.microsoft.com/office/drawing/2014/main" id="{CE41C5B1-FFA0-E810-4190-89C9C957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56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c</a:t>
              </a:r>
            </a:p>
          </p:txBody>
        </p:sp>
        <p:sp>
          <p:nvSpPr>
            <p:cNvPr id="129066" name="Rectangle 146">
              <a:extLst>
                <a:ext uri="{FF2B5EF4-FFF2-40B4-BE49-F238E27FC236}">
                  <a16:creationId xmlns:a16="http://schemas.microsoft.com/office/drawing/2014/main" id="{AE25AA42-6376-CB8C-0780-6DBDCF2EA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156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fedbag</a:t>
              </a:r>
              <a:endParaRPr lang="zh-CN" altLang="en-US" sz="2800"/>
            </a:p>
          </p:txBody>
        </p:sp>
        <p:sp>
          <p:nvSpPr>
            <p:cNvPr id="129067" name="Rectangle 145">
              <a:extLst>
                <a:ext uri="{FF2B5EF4-FFF2-40B4-BE49-F238E27FC236}">
                  <a16:creationId xmlns:a16="http://schemas.microsoft.com/office/drawing/2014/main" id="{34B11321-E7E0-40B0-519C-290C1398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15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7</a:t>
              </a:r>
            </a:p>
          </p:txBody>
        </p:sp>
        <p:sp>
          <p:nvSpPr>
            <p:cNvPr id="129068" name="Line 186">
              <a:extLst>
                <a:ext uri="{FF2B5EF4-FFF2-40B4-BE49-F238E27FC236}">
                  <a16:creationId xmlns:a16="http://schemas.microsoft.com/office/drawing/2014/main" id="{1CD4382B-099B-0BD9-F821-6982DAB69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48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9034" name="Group 253">
            <a:extLst>
              <a:ext uri="{FF2B5EF4-FFF2-40B4-BE49-F238E27FC236}">
                <a16:creationId xmlns:a16="http://schemas.microsoft.com/office/drawing/2014/main" id="{B7B1FCA7-8E15-2771-B68D-B1009AD696B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527675"/>
            <a:ext cx="8686800" cy="517525"/>
            <a:chOff x="144" y="3482"/>
            <a:chExt cx="5472" cy="326"/>
          </a:xfrm>
        </p:grpSpPr>
        <p:sp>
          <p:nvSpPr>
            <p:cNvPr id="129048" name="Rectangle 165">
              <a:extLst>
                <a:ext uri="{FF2B5EF4-FFF2-40B4-BE49-F238E27FC236}">
                  <a16:creationId xmlns:a16="http://schemas.microsoft.com/office/drawing/2014/main" id="{94486830-CEE8-307B-6BCB-227F9229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48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49" name="Rectangle 164">
              <a:extLst>
                <a:ext uri="{FF2B5EF4-FFF2-40B4-BE49-F238E27FC236}">
                  <a16:creationId xmlns:a16="http://schemas.microsoft.com/office/drawing/2014/main" id="{620BB05C-518B-866F-2A7E-12BEC59CC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0" name="Rectangle 163">
              <a:extLst>
                <a:ext uri="{FF2B5EF4-FFF2-40B4-BE49-F238E27FC236}">
                  <a16:creationId xmlns:a16="http://schemas.microsoft.com/office/drawing/2014/main" id="{6399D6BB-0436-77DF-A4DE-722A2B487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1" name="Rectangle 162">
              <a:extLst>
                <a:ext uri="{FF2B5EF4-FFF2-40B4-BE49-F238E27FC236}">
                  <a16:creationId xmlns:a16="http://schemas.microsoft.com/office/drawing/2014/main" id="{756A6746-14F1-EA21-8557-22FE4B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2" name="Rectangle 161">
              <a:extLst>
                <a:ext uri="{FF2B5EF4-FFF2-40B4-BE49-F238E27FC236}">
                  <a16:creationId xmlns:a16="http://schemas.microsoft.com/office/drawing/2014/main" id="{36CB79DB-01DD-B1BE-7F13-861FC895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3" name="Rectangle 160">
              <a:extLst>
                <a:ext uri="{FF2B5EF4-FFF2-40B4-BE49-F238E27FC236}">
                  <a16:creationId xmlns:a16="http://schemas.microsoft.com/office/drawing/2014/main" id="{3B7C4A33-8194-9E2E-9907-5B61EE75A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4" name="Rectangle 159">
              <a:extLst>
                <a:ext uri="{FF2B5EF4-FFF2-40B4-BE49-F238E27FC236}">
                  <a16:creationId xmlns:a16="http://schemas.microsoft.com/office/drawing/2014/main" id="{E461A153-038A-A182-03CA-CCE9B578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82"/>
              <a:ext cx="3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5" name="Rectangle 158">
              <a:extLst>
                <a:ext uri="{FF2B5EF4-FFF2-40B4-BE49-F238E27FC236}">
                  <a16:creationId xmlns:a16="http://schemas.microsoft.com/office/drawing/2014/main" id="{73C0C1C3-3E8F-BE33-D721-1679AA66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82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2800"/>
            </a:p>
          </p:txBody>
        </p:sp>
        <p:sp>
          <p:nvSpPr>
            <p:cNvPr id="129056" name="Rectangle 157">
              <a:extLst>
                <a:ext uri="{FF2B5EF4-FFF2-40B4-BE49-F238E27FC236}">
                  <a16:creationId xmlns:a16="http://schemas.microsoft.com/office/drawing/2014/main" id="{3568187E-FEA5-2970-FF15-722751C3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82"/>
              <a:ext cx="12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2800"/>
                <a:t>u</a:t>
              </a:r>
              <a:r>
                <a:rPr lang="en-US" altLang="zh-CN" sz="2800" baseline="-25000"/>
                <a:t>0 </a:t>
              </a:r>
              <a:r>
                <a:rPr lang="en-US" altLang="zh-CN" sz="2800"/>
                <a:t>fedbagc</a:t>
              </a:r>
              <a:endParaRPr lang="zh-CN" altLang="en-US" sz="2800"/>
            </a:p>
          </p:txBody>
        </p:sp>
        <p:sp>
          <p:nvSpPr>
            <p:cNvPr id="129057" name="Rectangle 156">
              <a:extLst>
                <a:ext uri="{FF2B5EF4-FFF2-40B4-BE49-F238E27FC236}">
                  <a16:creationId xmlns:a16="http://schemas.microsoft.com/office/drawing/2014/main" id="{C7EE2FD7-83E3-45C6-4071-1762CDF9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482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2800"/>
                <a:t>8</a:t>
              </a:r>
            </a:p>
          </p:txBody>
        </p:sp>
      </p:grpSp>
      <p:sp>
        <p:nvSpPr>
          <p:cNvPr id="129035" name="Line 188">
            <a:extLst>
              <a:ext uri="{FF2B5EF4-FFF2-40B4-BE49-F238E27FC236}">
                <a16:creationId xmlns:a16="http://schemas.microsoft.com/office/drawing/2014/main" id="{00B4B2D8-9BF6-699F-DC3E-E89B314BB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045200"/>
            <a:ext cx="8686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6" name="Line 189">
            <a:extLst>
              <a:ext uri="{FF2B5EF4-FFF2-40B4-BE49-F238E27FC236}">
                <a16:creationId xmlns:a16="http://schemas.microsoft.com/office/drawing/2014/main" id="{E7844115-F2B6-3104-3496-B5B277703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62075"/>
            <a:ext cx="0" cy="4683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7" name="Line 190">
            <a:extLst>
              <a:ext uri="{FF2B5EF4-FFF2-40B4-BE49-F238E27FC236}">
                <a16:creationId xmlns:a16="http://schemas.microsoft.com/office/drawing/2014/main" id="{F157D4A9-A808-4CD2-CE10-737649937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8" name="Line 191">
            <a:extLst>
              <a:ext uri="{FF2B5EF4-FFF2-40B4-BE49-F238E27FC236}">
                <a16:creationId xmlns:a16="http://schemas.microsoft.com/office/drawing/2014/main" id="{0B85FAEF-6116-93A5-4A15-2D9868DB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9" name="Line 192">
            <a:extLst>
              <a:ext uri="{FF2B5EF4-FFF2-40B4-BE49-F238E27FC236}">
                <a16:creationId xmlns:a16="http://schemas.microsoft.com/office/drawing/2014/main" id="{ECD679AD-1350-7D98-A3B0-8249762F4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0" name="Line 193">
            <a:extLst>
              <a:ext uri="{FF2B5EF4-FFF2-40B4-BE49-F238E27FC236}">
                <a16:creationId xmlns:a16="http://schemas.microsoft.com/office/drawing/2014/main" id="{86B2B3A2-5231-61B3-83A6-AB3BBCEDC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1" name="Line 194">
            <a:extLst>
              <a:ext uri="{FF2B5EF4-FFF2-40B4-BE49-F238E27FC236}">
                <a16:creationId xmlns:a16="http://schemas.microsoft.com/office/drawing/2014/main" id="{DE012FD1-3120-027B-8B3F-EAD7A7BC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2" name="Line 195">
            <a:extLst>
              <a:ext uri="{FF2B5EF4-FFF2-40B4-BE49-F238E27FC236}">
                <a16:creationId xmlns:a16="http://schemas.microsoft.com/office/drawing/2014/main" id="{B0BD82F0-0CBF-9080-C024-28A53BF99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3" name="Line 196">
            <a:extLst>
              <a:ext uri="{FF2B5EF4-FFF2-40B4-BE49-F238E27FC236}">
                <a16:creationId xmlns:a16="http://schemas.microsoft.com/office/drawing/2014/main" id="{B16CDD3D-907C-DF5A-2184-4CBA95485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4" name="Line 197">
            <a:extLst>
              <a:ext uri="{FF2B5EF4-FFF2-40B4-BE49-F238E27FC236}">
                <a16:creationId xmlns:a16="http://schemas.microsoft.com/office/drawing/2014/main" id="{AFC9BA4D-0083-E832-41BA-97473538B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5" name="Line 198">
            <a:extLst>
              <a:ext uri="{FF2B5EF4-FFF2-40B4-BE49-F238E27FC236}">
                <a16:creationId xmlns:a16="http://schemas.microsoft.com/office/drawing/2014/main" id="{53F287BD-B230-365E-48A8-1983A53BD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362075"/>
            <a:ext cx="0" cy="4683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6" name="Line 200">
            <a:extLst>
              <a:ext uri="{FF2B5EF4-FFF2-40B4-BE49-F238E27FC236}">
                <a16:creationId xmlns:a16="http://schemas.microsoft.com/office/drawing/2014/main" id="{D34DA9B7-E348-1948-8A0C-04407460C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362075"/>
            <a:ext cx="0" cy="4683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7" name="灯片编号占位符 1">
            <a:extLst>
              <a:ext uri="{FF2B5EF4-FFF2-40B4-BE49-F238E27FC236}">
                <a16:creationId xmlns:a16="http://schemas.microsoft.com/office/drawing/2014/main" id="{00280793-ED80-9C0A-257A-25667CC55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8F1D55-1528-E54E-9874-7D1DF92E9EA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>
            <a:extLst>
              <a:ext uri="{FF2B5EF4-FFF2-40B4-BE49-F238E27FC236}">
                <a16:creationId xmlns:a16="http://schemas.microsoft.com/office/drawing/2014/main" id="{9063CFA2-FD86-E585-9816-CB065E0DA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304800"/>
            <a:ext cx="8534400" cy="632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l(v) = min{ l(v), l(ui)+w(u</a:t>
            </a:r>
            <a:r>
              <a:rPr lang="en-US" altLang="zh-CN" baseline="-25000"/>
              <a:t>i</a:t>
            </a:r>
            <a:r>
              <a:rPr lang="zh-CN" altLang="en-US"/>
              <a:t> </a:t>
            </a:r>
            <a:r>
              <a:rPr lang="en-US" altLang="zh-CN"/>
              <a:t>v) }</a:t>
            </a:r>
          </a:p>
          <a:p>
            <a:pPr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en-US" altLang="zh-CN" sz="3000"/>
              <a:t>l(a)=min{l(a), l(f)+w(fa)}=min{8, 1+7}=8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/>
              <a:t>	l(b)=min{l(b), l(f)+w(fb)}=min{4, 1+∞}=4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/>
              <a:t>	l(c)=min{l(c), l(f)+w(fc)}=min{∞, 1+∞}=∞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/>
              <a:t>	l(d)=min{l(d), l(f)+w(fd)}=min{∞, 1+3}=4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/>
              <a:t>	l(e)=min{l(e), l(f)+w(fe)}=min{2, 1+2}=</a:t>
            </a:r>
            <a:r>
              <a:rPr lang="en-US" altLang="zh-CN" sz="3000">
                <a:solidFill>
                  <a:srgbClr val="FFFF00"/>
                </a:solidFill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/>
              <a:t>	l(g)=min{l(g), l(f)+w(fg)}=min{7, 1+∞}=7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000">
                <a:solidFill>
                  <a:srgbClr val="FFFF00"/>
                </a:solidFill>
              </a:rPr>
              <a:t>      </a:t>
            </a:r>
          </a:p>
        </p:txBody>
      </p:sp>
      <p:sp>
        <p:nvSpPr>
          <p:cNvPr id="131074" name="灯片编号占位符 1">
            <a:extLst>
              <a:ext uri="{FF2B5EF4-FFF2-40B4-BE49-F238E27FC236}">
                <a16:creationId xmlns:a16="http://schemas.microsoft.com/office/drawing/2014/main" id="{6DCB279D-E619-B058-03C7-831B041CC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800110-F6AE-C94A-AF5A-6EFD78E5BDB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kumimoji="0" lang="en-US" altLang="zh-CN" sz="1400" b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615AD-889A-84D8-FF56-4DABC07C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410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l(v) = min{ l(v), l(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/>
              <a:t>)+w(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v) }</a:t>
            </a:r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l(a)=min{l(a), l(e)+w(</a:t>
            </a:r>
            <a:r>
              <a:rPr lang="en-US" altLang="zh-CN" dirty="0" err="1"/>
              <a:t>ea</a:t>
            </a:r>
            <a:r>
              <a:rPr lang="en-US" altLang="zh-CN" dirty="0"/>
              <a:t>)}=min{8, 2+∞}=8</a:t>
            </a:r>
          </a:p>
          <a:p>
            <a:pPr marL="93663" indent="-93663">
              <a:buFont typeface="Wingdings" pitchFamily="2" charset="2"/>
              <a:buNone/>
              <a:defRPr/>
            </a:pPr>
            <a:r>
              <a:rPr lang="en-US" altLang="zh-CN" dirty="0"/>
              <a:t>	l(b)=min{l(b), l(e)+w(eb)}=min{4, 2+∞}=4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l(c)=min{l(c), l(e)+w(</a:t>
            </a:r>
            <a:r>
              <a:rPr lang="en-US" altLang="zh-CN" dirty="0" err="1"/>
              <a:t>ec</a:t>
            </a:r>
            <a:r>
              <a:rPr lang="en-US" altLang="zh-CN" dirty="0"/>
              <a:t>)}=min{∞, 2+∞}=∞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l(d)=min{l(d), l(e)+w(ed)}=min{4, 2+1}=</a:t>
            </a:r>
            <a:r>
              <a:rPr lang="en-US" altLang="zh-CN" dirty="0">
                <a:solidFill>
                  <a:srgbClr val="FFFF00"/>
                </a:solidFill>
              </a:rPr>
              <a:t>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l(g)=min{l(g), l(e)+w(</a:t>
            </a:r>
            <a:r>
              <a:rPr lang="en-US" altLang="zh-CN" dirty="0" err="1"/>
              <a:t>eg</a:t>
            </a:r>
            <a:r>
              <a:rPr lang="en-US" altLang="zh-CN" dirty="0"/>
              <a:t>)}=min{7, 2+5}=7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32098" name="灯片编号占位符 1">
            <a:extLst>
              <a:ext uri="{FF2B5EF4-FFF2-40B4-BE49-F238E27FC236}">
                <a16:creationId xmlns:a16="http://schemas.microsoft.com/office/drawing/2014/main" id="{07F8533A-5DAA-086F-4A7B-501A4CF93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2C1420-7938-DE4B-B09A-609ECAF8C7F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E9D61F0E-A5D8-0F5B-D4CE-F89D01C37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228600"/>
            <a:ext cx="8229600" cy="53689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l(v) = min{ l(v), l(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)+w(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v) }</a:t>
            </a:r>
          </a:p>
          <a:p>
            <a:pPr>
              <a:defRPr/>
            </a:pPr>
            <a:r>
              <a:rPr lang="en-US" altLang="zh-CN" sz="2800" dirty="0"/>
              <a:t>4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3000" dirty="0"/>
              <a:t>l(a)=min{l(a), l(d)+w(da)}=min{8, 3+∞}=8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000" dirty="0"/>
              <a:t>	l(b)=min{l(b), l(d)+w(</a:t>
            </a:r>
            <a:r>
              <a:rPr lang="en-US" altLang="zh-CN" sz="3000" dirty="0" err="1"/>
              <a:t>db</a:t>
            </a:r>
            <a:r>
              <a:rPr lang="en-US" altLang="zh-CN" sz="3000" dirty="0"/>
              <a:t>)}=min{4, 3+∞}=</a:t>
            </a:r>
            <a:r>
              <a:rPr lang="en-US" altLang="zh-CN" sz="3000" dirty="0">
                <a:solidFill>
                  <a:srgbClr val="FFFF00"/>
                </a:solidFill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000" dirty="0"/>
              <a:t>	l(c)=min{l(c), l(d)+w(dc)}=min{∞, 3+6}=9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000" dirty="0"/>
              <a:t>	l(g)=min{l(g), l(d)+w(dg)}=min{7, 3+3}=6</a:t>
            </a:r>
          </a:p>
          <a:p>
            <a:pPr marL="93663" indent="-93663">
              <a:defRPr/>
            </a:pPr>
            <a:r>
              <a:rPr lang="en-US" altLang="zh-CN" sz="2800" dirty="0"/>
              <a:t>5:</a:t>
            </a: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zh-CN" sz="2800" dirty="0"/>
              <a:t>l(a)=min{l(a), l(b)+w(</a:t>
            </a:r>
            <a:r>
              <a:rPr lang="en-US" altLang="zh-CN" sz="2800" dirty="0" err="1"/>
              <a:t>ba</a:t>
            </a:r>
            <a:r>
              <a:rPr lang="en-US" altLang="zh-CN" sz="2800" dirty="0"/>
              <a:t>)}=min{8, 4+2}=</a:t>
            </a:r>
            <a:r>
              <a:rPr lang="en-US" altLang="zh-CN" sz="2800" dirty="0">
                <a:solidFill>
                  <a:srgbClr val="FFFF00"/>
                </a:solidFill>
              </a:rPr>
              <a:t>6</a:t>
            </a: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zh-CN" sz="2800" dirty="0"/>
              <a:t>l(c)=min{l(c), l(b)+w(</a:t>
            </a:r>
            <a:r>
              <a:rPr lang="en-US" altLang="zh-CN" sz="2800" dirty="0" err="1"/>
              <a:t>bc</a:t>
            </a:r>
            <a:r>
              <a:rPr lang="en-US" altLang="zh-CN" sz="2800" dirty="0"/>
              <a:t>)}=min{9, 4+6}=9</a:t>
            </a: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zh-CN" sz="2800" dirty="0"/>
              <a:t>l(g)=min{l(g), l(b)+w(</a:t>
            </a:r>
            <a:r>
              <a:rPr lang="en-US" altLang="zh-CN" sz="2800" dirty="0" err="1"/>
              <a:t>bg</a:t>
            </a:r>
            <a:r>
              <a:rPr lang="en-US" altLang="zh-CN" sz="2800" dirty="0"/>
              <a:t>)}=min{6, 4+3}=6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3000" dirty="0"/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3000" dirty="0">
                <a:solidFill>
                  <a:srgbClr val="FFFF00"/>
                </a:solidFill>
              </a:rPr>
              <a:t>   </a:t>
            </a:r>
            <a:endParaRPr lang="en-US" altLang="zh-CN" sz="3000" dirty="0"/>
          </a:p>
          <a:p>
            <a:pPr>
              <a:defRPr/>
            </a:pPr>
            <a:endParaRPr lang="zh-CN" altLang="en-US" sz="3000" dirty="0">
              <a:solidFill>
                <a:srgbClr val="FFFF00"/>
              </a:solidFill>
            </a:endParaRPr>
          </a:p>
        </p:txBody>
      </p:sp>
      <p:sp>
        <p:nvSpPr>
          <p:cNvPr id="133122" name="灯片编号占位符 1">
            <a:extLst>
              <a:ext uri="{FF2B5EF4-FFF2-40B4-BE49-F238E27FC236}">
                <a16:creationId xmlns:a16="http://schemas.microsoft.com/office/drawing/2014/main" id="{004B580B-5CFA-CD9C-2259-7D317A6A0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8632B9-28A0-CE44-BA9D-68D808BA06A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kumimoji="0" lang="en-US" altLang="zh-CN" sz="1400" b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31512E6A-9EA8-5CBC-9E16-306B1093C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8605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</a:rPr>
              <a:t>§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4.1.1  图的基本概念</a:t>
            </a:r>
            <a:b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7EB8EE99-CDEC-5275-2E50-BEC119668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3000" cy="38100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定义4.1.1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G＝(P, L)</a:t>
            </a:r>
            <a:r>
              <a:rPr lang="zh-CN" altLang="en-US">
                <a:latin typeface="Times New Roman" panose="02020603050405020304" pitchFamily="18" charset="0"/>
              </a:rPr>
              <a:t>称为（简单）图。如果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非空集合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是连接某些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不同点对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en-US">
                <a:latin typeface="Times New Roman" panose="02020603050405020304" pitchFamily="18" charset="0"/>
              </a:rPr>
              <a:t>集合，并且任意一对不同点之间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最多有一条</a:t>
            </a:r>
            <a:r>
              <a:rPr lang="zh-CN" altLang="en-US">
                <a:latin typeface="Times New Roman" panose="02020603050405020304" pitchFamily="18" charset="0"/>
              </a:rPr>
              <a:t>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为有限集时，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有限图</a:t>
            </a:r>
            <a:r>
              <a:rPr lang="zh-CN" altLang="en-US">
                <a:latin typeface="Times New Roman" panose="02020603050405020304" pitchFamily="18" charset="0"/>
              </a:rPr>
              <a:t>。            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FD9CAD-3327-0D1A-D270-944C4A63B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39910B-09E8-F846-A7C0-9C7A8FB0BD5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内容占位符 2">
            <a:extLst>
              <a:ext uri="{FF2B5EF4-FFF2-40B4-BE49-F238E27FC236}">
                <a16:creationId xmlns:a16="http://schemas.microsoft.com/office/drawing/2014/main" id="{EAA51E65-3AB0-712F-5A55-477317A33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80010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l(v) = min{ l(v), l(u</a:t>
            </a:r>
            <a:r>
              <a:rPr lang="en-US" altLang="zh-CN" baseline="-25000"/>
              <a:t>i</a:t>
            </a:r>
            <a:r>
              <a:rPr lang="en-US" altLang="zh-CN"/>
              <a:t>)+w(u</a:t>
            </a:r>
            <a:r>
              <a:rPr lang="en-US" altLang="zh-CN" baseline="-25000"/>
              <a:t>i</a:t>
            </a:r>
            <a:r>
              <a:rPr lang="zh-CN" altLang="en-US"/>
              <a:t> </a:t>
            </a:r>
            <a:r>
              <a:rPr lang="en-US" altLang="zh-CN"/>
              <a:t>v)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6</a:t>
            </a:r>
            <a:r>
              <a:rPr lang="zh-CN" altLang="en-US"/>
              <a:t>：</a:t>
            </a:r>
            <a:endParaRPr lang="en-US" altLang="zh-CN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l(c)=min{l(c), l(a)+w(ac)}=min{9, 6+4}=9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l(g)=min{l(g), l(a)+w(ag)}=min{6, 6+∞}=</a:t>
            </a:r>
            <a:r>
              <a:rPr lang="en-US" altLang="zh-CN">
                <a:solidFill>
                  <a:srgbClr val="FFFF00"/>
                </a:solidFill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altLang="zh-CN"/>
              <a:t>7</a:t>
            </a:r>
            <a:r>
              <a:rPr lang="zh-CN" altLang="en-US"/>
              <a:t>：	</a:t>
            </a:r>
            <a:endParaRPr lang="en-US" altLang="zh-CN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l(c)=min{l(c), l(g)+w(gc)}=min{9, 6+4}=</a:t>
            </a:r>
            <a:r>
              <a:rPr lang="en-US" altLang="zh-CN">
                <a:solidFill>
                  <a:srgbClr val="FFFF00"/>
                </a:solidFill>
              </a:rPr>
              <a:t>9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</p:txBody>
      </p:sp>
      <p:sp>
        <p:nvSpPr>
          <p:cNvPr id="134146" name="灯片编号占位符 1">
            <a:extLst>
              <a:ext uri="{FF2B5EF4-FFF2-40B4-BE49-F238E27FC236}">
                <a16:creationId xmlns:a16="http://schemas.microsoft.com/office/drawing/2014/main" id="{7EFC01AD-CCD4-2B74-201F-72791F231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617B1B-766F-D149-942A-5F2B2344887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内容占位符 2">
            <a:extLst>
              <a:ext uri="{FF2B5EF4-FFF2-40B4-BE49-F238E27FC236}">
                <a16:creationId xmlns:a16="http://schemas.microsoft.com/office/drawing/2014/main" id="{453BAEA6-DEE5-5095-4ED0-FEB2FE568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f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f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ym typeface="Wingdings" pitchFamily="2" charset="2"/>
              </a:rPr>
              <a:t>   </a:t>
            </a:r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e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e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ym typeface="Wingdings" pitchFamily="2" charset="2"/>
              </a:rPr>
              <a:t>   </a:t>
            </a:r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d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e, d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ym typeface="Wingdings" pitchFamily="2" charset="2"/>
              </a:rPr>
              <a:t>   </a:t>
            </a:r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b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ym typeface="Wingdings" pitchFamily="2" charset="2"/>
              </a:rPr>
              <a:t>   </a:t>
            </a:r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b, a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ym typeface="Wingdings" pitchFamily="2" charset="2"/>
              </a:rPr>
              <a:t>   </a:t>
            </a:r>
            <a:r>
              <a:rPr lang="en-US" altLang="zh-CN"/>
              <a:t>u0</a:t>
            </a:r>
            <a:r>
              <a:rPr lang="zh-CN" altLang="en-US"/>
              <a:t>到</a:t>
            </a:r>
            <a:r>
              <a:rPr lang="en-US" altLang="zh-CN"/>
              <a:t>g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e, d , g 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u0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的最短路</a:t>
            </a:r>
            <a:r>
              <a:rPr lang="en-US" altLang="zh-CN">
                <a:sym typeface="Wingdings" pitchFamily="2" charset="2"/>
              </a:rPr>
              <a:t>(u0, e, d,  c )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35170" name="灯片编号占位符 1">
            <a:extLst>
              <a:ext uri="{FF2B5EF4-FFF2-40B4-BE49-F238E27FC236}">
                <a16:creationId xmlns:a16="http://schemas.microsoft.com/office/drawing/2014/main" id="{9488ACED-0615-53B1-B4E9-BF4CEED40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461623-D88C-CD4E-B272-ACD052B1CC8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92821DA-8AB0-2B36-36D9-AE8D7781E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3350"/>
            <a:ext cx="8153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  <a:sym typeface="Symbol" pitchFamily="2" charset="2"/>
              </a:rPr>
              <a:t>定理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4.1.3 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Dijkstra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算法的正确性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888D2F3-6086-1114-731C-93A9D8D5C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分析：待证的是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Dijkstra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算法的正确性，而该算法是用来求解有限图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中点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到图中其他任意一点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之间的最短路和距离的。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只需要证明：通过算法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Dijkstra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，“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的确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”求解出了图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中点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到其他各点的最短路和距离。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算法的每一次执行，都求出来了点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到图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中一点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的“最短路”和“距离”。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36195" name="灯片编号占位符 1">
            <a:extLst>
              <a:ext uri="{FF2B5EF4-FFF2-40B4-BE49-F238E27FC236}">
                <a16:creationId xmlns:a16="http://schemas.microsoft.com/office/drawing/2014/main" id="{3B717E9E-A722-2FCF-9FD5-EE7FE6892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1CE0F7-3124-BD43-85DE-CF3B4703A61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D13DBE3-42DF-8569-D183-8F634E48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3350"/>
            <a:ext cx="8153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  <a:sym typeface="Symbol" pitchFamily="2" charset="2"/>
              </a:rPr>
              <a:t>定理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4.1.3 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Dijkstra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算法的正确性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2" name="Rectangle 3">
            <a:extLst>
              <a:ext uri="{FF2B5EF4-FFF2-40B4-BE49-F238E27FC236}">
                <a16:creationId xmlns:a16="http://schemas.microsoft.com/office/drawing/2014/main" id="{C4E65D43-8E09-22AC-430D-188C1F409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300">
                <a:latin typeface="Times New Roman" panose="02020603050405020304" pitchFamily="18" charset="0"/>
                <a:sym typeface="Symbol" pitchFamily="2" charset="2"/>
              </a:rPr>
              <a:t>进而，我们需要证明算法的每一步求解都是正确的，即对任意的</a:t>
            </a:r>
            <a:r>
              <a:rPr lang="en-US" altLang="zh-CN" sz="33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zh-CN" altLang="en-US" sz="3300">
                <a:latin typeface="Times New Roman" panose="02020603050405020304" pitchFamily="18" charset="0"/>
                <a:sym typeface="Symbol" pitchFamily="2" charset="2"/>
              </a:rPr>
              <a:t>（大于等于</a:t>
            </a:r>
            <a:r>
              <a:rPr lang="en-US" altLang="zh-CN" sz="33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3300">
                <a:latin typeface="Times New Roman" panose="02020603050405020304" pitchFamily="18" charset="0"/>
                <a:sym typeface="Symbol" pitchFamily="2" charset="2"/>
              </a:rPr>
              <a:t>），我们求出了</a:t>
            </a:r>
            <a:r>
              <a:rPr lang="en-US" altLang="zh-CN" sz="33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sz="3300" baseline="-250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 sz="33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到</a:t>
            </a:r>
            <a:r>
              <a:rPr lang="en-US" altLang="zh-CN" sz="33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sz="3300" baseline="-250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zh-CN" altLang="en-US" sz="3300">
                <a:latin typeface="Times New Roman" panose="02020603050405020304" pitchFamily="18" charset="0"/>
                <a:sym typeface="Symbol" pitchFamily="2" charset="2"/>
              </a:rPr>
              <a:t>的最短路和距离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。</a:t>
            </a:r>
          </a:p>
        </p:txBody>
      </p:sp>
      <p:sp>
        <p:nvSpPr>
          <p:cNvPr id="138243" name="灯片编号占位符 1">
            <a:extLst>
              <a:ext uri="{FF2B5EF4-FFF2-40B4-BE49-F238E27FC236}">
                <a16:creationId xmlns:a16="http://schemas.microsoft.com/office/drawing/2014/main" id="{6A2B0C1B-8CD8-7A4C-8C19-571A8843CC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3E8A05-1755-404D-A427-5A78D6B1488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868EC80-9596-FA45-5FD0-4E606B78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3350"/>
            <a:ext cx="8153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  <a:sym typeface="Symbol" pitchFamily="2" charset="2"/>
              </a:rPr>
              <a:t>定理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4.1.3 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Dijkstra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算法的正确性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643F85E7-58FC-7829-91A6-C463AB0DF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sym typeface="Symbol" pitchFamily="2" charset="2"/>
              </a:rPr>
              <a:t>定理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4.1.3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: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设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G＝(P,L)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是有限连通权图，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SP(G)，S={ 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,…,u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}，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并且已经知道了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分别到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,…,u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的距离与最短路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,…,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。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又设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S’＝P－S，d(u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S’)=         {d(u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u)+w(uv)}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到集合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S’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的距离，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= 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’,…,u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’,u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是实现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S’)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的路，其中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’,…,u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’ S，u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 S’。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则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的距离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, 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)= d(u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, S’)，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且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的最短路。 </a:t>
            </a:r>
          </a:p>
        </p:txBody>
      </p:sp>
      <p:graphicFrame>
        <p:nvGraphicFramePr>
          <p:cNvPr id="140291" name="Object 4">
            <a:extLst>
              <a:ext uri="{FF2B5EF4-FFF2-40B4-BE49-F238E27FC236}">
                <a16:creationId xmlns:a16="http://schemas.microsoft.com/office/drawing/2014/main" id="{FDC20514-D9F2-28A5-A74C-F1E7BE805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667000"/>
          <a:ext cx="7350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500" imgH="482600" progId="Equation.3">
                  <p:embed/>
                </p:oleObj>
              </mc:Choice>
              <mc:Fallback>
                <p:oleObj name="Equation" r:id="rId3" imgW="317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7350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灯片编号占位符 1">
            <a:extLst>
              <a:ext uri="{FF2B5EF4-FFF2-40B4-BE49-F238E27FC236}">
                <a16:creationId xmlns:a16="http://schemas.microsoft.com/office/drawing/2014/main" id="{89FF8189-4EF3-1642-D390-E3D903676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092A72-61A3-214A-9723-10469505492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DA9F352-E7F7-E484-8C57-6E51A305F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itchFamily="2" charset="2"/>
              </a:rPr>
              <a:t>证明：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 </a:t>
            </a:r>
          </a:p>
        </p:txBody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040F8047-6163-9C44-DD69-219F66E28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2860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   用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|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l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|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表示路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上所带权的和，则|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|= 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S’)。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=(u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到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的任意一条路，以下证明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|  | 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|。</a:t>
            </a:r>
            <a:endParaRPr lang="zh-CN" altLang="en-US">
              <a:latin typeface="Times New Roman" panose="02020603050405020304" pitchFamily="18" charset="0"/>
              <a:sym typeface="Symbol" pitchFamily="2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E318FD7-549B-CB05-CCBA-4467B12A0E3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24200"/>
            <a:ext cx="8763000" cy="2625725"/>
            <a:chOff x="96" y="1968"/>
            <a:chExt cx="5520" cy="1654"/>
          </a:xfrm>
        </p:grpSpPr>
        <p:sp>
          <p:nvSpPr>
            <p:cNvPr id="142341" name="Rectangle 6">
              <a:extLst>
                <a:ext uri="{FF2B5EF4-FFF2-40B4-BE49-F238E27FC236}">
                  <a16:creationId xmlns:a16="http://schemas.microsoft.com/office/drawing/2014/main" id="{32C43B03-51E4-ABBA-EDD4-00E03A9D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68"/>
              <a:ext cx="5520" cy="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sym typeface="Symbol" pitchFamily="2" charset="2"/>
                </a:rPr>
                <a:t>    1)</a:t>
              </a:r>
              <a:r>
                <a:rPr lang="zh-CN" altLang="en-US">
                  <a:latin typeface="宋体" panose="02010600030101010101" pitchFamily="2" charset="-122"/>
                  <a:sym typeface="Symbol" pitchFamily="2" charset="2"/>
                </a:rPr>
                <a:t> 若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S’</a:t>
              </a:r>
              <a:r>
                <a:rPr lang="en-US" altLang="zh-CN">
                  <a:latin typeface="宋体" panose="02010600030101010101" pitchFamily="2" charset="-122"/>
                  <a:sym typeface="Symbol" pitchFamily="2" charset="2"/>
                </a:rPr>
                <a:t>，</a:t>
              </a:r>
              <a:r>
                <a:rPr lang="zh-CN" altLang="en-US">
                  <a:latin typeface="宋体" panose="02010600030101010101" pitchFamily="2" charset="-122"/>
                  <a:sym typeface="Symbol" pitchFamily="2" charset="2"/>
                </a:rPr>
                <a:t>即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zh-CN" altLang="en-US">
                  <a:latin typeface="宋体" panose="02010600030101010101" pitchFamily="2" charset="-122"/>
                  <a:sym typeface="Symbol" pitchFamily="2" charset="2"/>
                </a:rPr>
                <a:t>的</a:t>
              </a:r>
              <a:r>
                <a:rPr lang="zh-CN" altLang="en-US">
                  <a:solidFill>
                    <a:schemeClr val="tx2"/>
                  </a:solidFill>
                  <a:latin typeface="宋体" panose="02010600030101010101" pitchFamily="2" charset="-122"/>
                  <a:sym typeface="Symbol" pitchFamily="2" charset="2"/>
                </a:rPr>
                <a:t>第一步</a:t>
              </a:r>
              <a:r>
                <a:rPr lang="zh-CN" altLang="en-US">
                  <a:latin typeface="宋体" panose="02010600030101010101" pitchFamily="2" charset="-122"/>
                  <a:sym typeface="Symbol" pitchFamily="2" charset="2"/>
                </a:rPr>
                <a:t>就进入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S’</a:t>
              </a:r>
              <a:r>
                <a:rPr lang="en-US" altLang="zh-CN">
                  <a:latin typeface="宋体" panose="02010600030101010101" pitchFamily="2" charset="-122"/>
                  <a:sym typeface="Symbol" pitchFamily="2" charset="2"/>
                </a:rPr>
                <a:t>，</a:t>
              </a:r>
              <a:r>
                <a:rPr lang="zh-CN" altLang="en-US">
                  <a:latin typeface="宋体" panose="02010600030101010101" pitchFamily="2" charset="-122"/>
                  <a:sym typeface="Symbol" pitchFamily="2" charset="2"/>
                </a:rPr>
                <a:t>则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|=w(u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)+ 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)+ …+ 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r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  w(u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 = 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)+w(u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           {d(u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,u)+w(uv)}= 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S’) =|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</a:t>
              </a:r>
              <a:r>
                <a:rPr lang="en-US" altLang="zh-CN">
                  <a:latin typeface="宋体" panose="02010600030101010101" pitchFamily="2" charset="-122"/>
                  <a:sym typeface="Symbol" pitchFamily="2" charset="2"/>
                </a:rPr>
                <a:t>。</a:t>
              </a:r>
              <a:endParaRPr lang="zh-CN" altLang="en-US">
                <a:latin typeface="宋体" panose="02010600030101010101" pitchFamily="2" charset="-122"/>
                <a:sym typeface="Symbol" pitchFamily="2" charset="2"/>
              </a:endParaRPr>
            </a:p>
          </p:txBody>
        </p:sp>
        <p:graphicFrame>
          <p:nvGraphicFramePr>
            <p:cNvPr id="142342" name="Object 5">
              <a:extLst>
                <a:ext uri="{FF2B5EF4-FFF2-40B4-BE49-F238E27FC236}">
                  <a16:creationId xmlns:a16="http://schemas.microsoft.com/office/drawing/2014/main" id="{101D43BA-99EE-0671-3DB9-8C87BB894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784"/>
            <a:ext cx="602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17500" imgH="482600" progId="Equation.3">
                    <p:embed/>
                  </p:oleObj>
                </mc:Choice>
                <mc:Fallback>
                  <p:oleObj name="Equation" r:id="rId3" imgW="317500" imgH="482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84"/>
                          <a:ext cx="602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0" name="灯片编号占位符 2">
            <a:extLst>
              <a:ext uri="{FF2B5EF4-FFF2-40B4-BE49-F238E27FC236}">
                <a16:creationId xmlns:a16="http://schemas.microsoft.com/office/drawing/2014/main" id="{6165C044-3D31-7D52-C559-AE2C3E1DC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931597-B427-E045-855B-EF9ECD6734F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内容占位符 2">
            <a:extLst>
              <a:ext uri="{FF2B5EF4-FFF2-40B4-BE49-F238E27FC236}">
                <a16:creationId xmlns:a16="http://schemas.microsoft.com/office/drawing/2014/main" id="{56781EB6-3949-3738-5429-F30D2F191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2)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S，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即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中走，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最后一步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到达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，到达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则|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|=|(u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)|=| (u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)| +w(v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 d(u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)+ w(v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sym typeface="Symbol" pitchFamily="2" charset="2"/>
              </a:rPr>
              <a:t>) 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{d(u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,u)+ w(uv)}= d(u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S’)=|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|。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4386" name="Object 2">
            <a:extLst>
              <a:ext uri="{FF2B5EF4-FFF2-40B4-BE49-F238E27FC236}">
                <a16:creationId xmlns:a16="http://schemas.microsoft.com/office/drawing/2014/main" id="{68C1024F-543B-E286-AD73-53219DC80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938463"/>
          <a:ext cx="8048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38200" imgH="1066800" progId="Equation.3">
                  <p:embed/>
                </p:oleObj>
              </mc:Choice>
              <mc:Fallback>
                <p:oleObj name="公式" r:id="rId3" imgW="838200" imgH="106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38463"/>
                        <a:ext cx="8048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7" name="灯片编号占位符 1">
            <a:extLst>
              <a:ext uri="{FF2B5EF4-FFF2-40B4-BE49-F238E27FC236}">
                <a16:creationId xmlns:a16="http://schemas.microsoft.com/office/drawing/2014/main" id="{8AD8364A-36F6-2D12-54FA-615FEE7F9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F82EDE-8F22-CC44-95BD-125D3561B5E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98A07979-9530-C013-8937-6F1D234C8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495800"/>
            <a:ext cx="87630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综上,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是从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到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的最短路，其距离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为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S’)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。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 </a:t>
            </a:r>
            <a:endParaRPr lang="zh-CN" altLang="en-US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46434" name="Rectangle 4">
            <a:extLst>
              <a:ext uri="{FF2B5EF4-FFF2-40B4-BE49-F238E27FC236}">
                <a16:creationId xmlns:a16="http://schemas.microsoft.com/office/drawing/2014/main" id="{B4777E8C-7FB3-72B2-D241-7051B624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    </a:t>
            </a:r>
            <a:endParaRPr lang="zh-CN" altLang="en-US">
              <a:latin typeface="Times New Roman" panose="02020603050405020304" pitchFamily="18" charset="0"/>
              <a:sym typeface="Symbol" pitchFamily="2" charset="2"/>
            </a:endParaRPr>
          </a:p>
        </p:txBody>
      </p:sp>
      <p:grpSp>
        <p:nvGrpSpPr>
          <p:cNvPr id="146435" name="Group 6">
            <a:extLst>
              <a:ext uri="{FF2B5EF4-FFF2-40B4-BE49-F238E27FC236}">
                <a16:creationId xmlns:a16="http://schemas.microsoft.com/office/drawing/2014/main" id="{20F09F38-713F-D411-934A-C7CFF0C41B3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14400"/>
            <a:ext cx="9067800" cy="3505200"/>
            <a:chOff x="48" y="903"/>
            <a:chExt cx="5712" cy="2208"/>
          </a:xfrm>
        </p:grpSpPr>
        <p:sp>
          <p:nvSpPr>
            <p:cNvPr id="146437" name="Rectangle 7">
              <a:extLst>
                <a:ext uri="{FF2B5EF4-FFF2-40B4-BE49-F238E27FC236}">
                  <a16:creationId xmlns:a16="http://schemas.microsoft.com/office/drawing/2014/main" id="{981DFB5E-3529-22AD-2DED-E15973FF1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03"/>
              <a:ext cx="5712" cy="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sym typeface="Symbol" pitchFamily="2" charset="2"/>
                </a:rPr>
                <a:t>     3)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若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S，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而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S’，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其中1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ir，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即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的第一步在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中，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sym typeface="Symbol" pitchFamily="2" charset="2"/>
                </a:rPr>
                <a:t>中途跑出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到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S’，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最后到达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。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则|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|=|(u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r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)||(u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 </a:t>
              </a:r>
              <a:b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</a:b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   =|(u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)|+w(v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)d(u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)+ 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  	{d(u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,u)+w(uv)}= 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S’)=|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|。</a:t>
              </a:r>
              <a:endParaRPr lang="zh-CN" altLang="en-US">
                <a:latin typeface="Times New Roman" panose="02020603050405020304" pitchFamily="18" charset="0"/>
                <a:sym typeface="Symbol" pitchFamily="2" charset="2"/>
              </a:endParaRPr>
            </a:p>
          </p:txBody>
        </p:sp>
        <p:graphicFrame>
          <p:nvGraphicFramePr>
            <p:cNvPr id="146438" name="Object 8">
              <a:extLst>
                <a:ext uri="{FF2B5EF4-FFF2-40B4-BE49-F238E27FC236}">
                  <a16:creationId xmlns:a16="http://schemas.microsoft.com/office/drawing/2014/main" id="{F15ACBD8-F7E7-0C94-8CEF-1061BF352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472"/>
            <a:ext cx="501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17500" imgH="482600" progId="Equation.3">
                    <p:embed/>
                  </p:oleObj>
                </mc:Choice>
                <mc:Fallback>
                  <p:oleObj name="Equation" r:id="rId3" imgW="317500" imgH="48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2"/>
                          <a:ext cx="501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36" name="灯片编号占位符 1">
            <a:extLst>
              <a:ext uri="{FF2B5EF4-FFF2-40B4-BE49-F238E27FC236}">
                <a16:creationId xmlns:a16="http://schemas.microsoft.com/office/drawing/2014/main" id="{E208B935-BDD2-CED3-A60A-4D6C5E253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83CE4-1F29-D348-A93B-633D1171CA6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9859C441-D4F1-8653-3367-1296FD62D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495800"/>
            <a:ext cx="87630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综上,</a:t>
            </a:r>
            <a:r>
              <a:rPr lang="en-US" altLang="zh-CN" i="1">
                <a:latin typeface="Times New Roman" panose="02020603050405020304" pitchFamily="18" charset="0"/>
                <a:sym typeface="Symbol" pitchFamily="2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是从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到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的最短路，其距离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k+1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为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d(u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, S’)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。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 </a:t>
            </a:r>
            <a:endParaRPr lang="zh-CN" altLang="en-US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48482" name="Rectangle 4">
            <a:extLst>
              <a:ext uri="{FF2B5EF4-FFF2-40B4-BE49-F238E27FC236}">
                <a16:creationId xmlns:a16="http://schemas.microsoft.com/office/drawing/2014/main" id="{3594B779-1198-84BA-836F-457706AF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    </a:t>
            </a:r>
            <a:endParaRPr lang="zh-CN" altLang="en-US">
              <a:latin typeface="Times New Roman" panose="02020603050405020304" pitchFamily="18" charset="0"/>
              <a:sym typeface="Symbol" pitchFamily="2" charset="2"/>
            </a:endParaRPr>
          </a:p>
        </p:txBody>
      </p:sp>
      <p:grpSp>
        <p:nvGrpSpPr>
          <p:cNvPr id="148483" name="Group 6">
            <a:extLst>
              <a:ext uri="{FF2B5EF4-FFF2-40B4-BE49-F238E27FC236}">
                <a16:creationId xmlns:a16="http://schemas.microsoft.com/office/drawing/2014/main" id="{9B1DA859-F30A-AD5F-0C4A-0185513B417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14400"/>
            <a:ext cx="9067800" cy="3505200"/>
            <a:chOff x="48" y="903"/>
            <a:chExt cx="5712" cy="2208"/>
          </a:xfrm>
        </p:grpSpPr>
        <p:sp>
          <p:nvSpPr>
            <p:cNvPr id="148485" name="Rectangle 7">
              <a:extLst>
                <a:ext uri="{FF2B5EF4-FFF2-40B4-BE49-F238E27FC236}">
                  <a16:creationId xmlns:a16="http://schemas.microsoft.com/office/drawing/2014/main" id="{6F3A32B5-EDCE-67E1-362C-40AE48795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03"/>
              <a:ext cx="5712" cy="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sym typeface="Symbol" pitchFamily="2" charset="2"/>
                </a:rPr>
                <a:t>     3)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若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S，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而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S’，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其中1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ir，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即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的第一步在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中，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sym typeface="Symbol" pitchFamily="2" charset="2"/>
                </a:rPr>
                <a:t>中途跑出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到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S’，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最后到达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。</a:t>
              </a:r>
              <a:r>
                <a:rPr lang="zh-CN" altLang="en-US">
                  <a:latin typeface="Times New Roman" panose="02020603050405020304" pitchFamily="18" charset="0"/>
                  <a:sym typeface="Symbol" pitchFamily="2" charset="2"/>
                </a:rPr>
                <a:t>则|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|=|(u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r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)||(u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 </a:t>
              </a:r>
              <a:b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</a:b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   =|(u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…,v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)|+w(v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)d(u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)+ w(v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i+1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)  	{d(u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,u)+w(uv)}= d(u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, S’)=|</a:t>
              </a:r>
              <a:r>
                <a:rPr lang="en-US" altLang="zh-CN" i="1">
                  <a:latin typeface="Times New Roman" panose="02020603050405020304" pitchFamily="18" charset="0"/>
                  <a:sym typeface="Symbol" pitchFamily="2" charset="2"/>
                </a:rPr>
                <a:t>l</a:t>
              </a:r>
              <a:r>
                <a:rPr lang="en-US" altLang="zh-CN" baseline="-30000">
                  <a:latin typeface="Times New Roman" panose="02020603050405020304" pitchFamily="18" charset="0"/>
                  <a:sym typeface="Symbol" pitchFamily="2" charset="2"/>
                </a:rPr>
                <a:t>k+1</a:t>
              </a:r>
              <a:r>
                <a:rPr lang="en-US" altLang="zh-CN">
                  <a:latin typeface="Times New Roman" panose="02020603050405020304" pitchFamily="18" charset="0"/>
                  <a:sym typeface="Symbol" pitchFamily="2" charset="2"/>
                </a:rPr>
                <a:t>|。</a:t>
              </a:r>
              <a:endParaRPr lang="zh-CN" altLang="en-US">
                <a:latin typeface="Times New Roman" panose="02020603050405020304" pitchFamily="18" charset="0"/>
                <a:sym typeface="Symbol" pitchFamily="2" charset="2"/>
              </a:endParaRPr>
            </a:p>
          </p:txBody>
        </p:sp>
        <p:graphicFrame>
          <p:nvGraphicFramePr>
            <p:cNvPr id="148486" name="Object 8">
              <a:extLst>
                <a:ext uri="{FF2B5EF4-FFF2-40B4-BE49-F238E27FC236}">
                  <a16:creationId xmlns:a16="http://schemas.microsoft.com/office/drawing/2014/main" id="{465DBBC2-7EA3-22F5-F36A-14A34ACD2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472"/>
            <a:ext cx="501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17500" imgH="482600" progId="Equation.3">
                    <p:embed/>
                  </p:oleObj>
                </mc:Choice>
                <mc:Fallback>
                  <p:oleObj name="Equation" r:id="rId3" imgW="317500" imgH="48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2"/>
                          <a:ext cx="501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84" name="灯片编号占位符 1">
            <a:extLst>
              <a:ext uri="{FF2B5EF4-FFF2-40B4-BE49-F238E27FC236}">
                <a16:creationId xmlns:a16="http://schemas.microsoft.com/office/drawing/2014/main" id="{7E4C17D0-2E1E-ADCB-DE12-47355EC6A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692B98-08D5-2147-9A0F-2648871B348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5" name="Arc 45">
            <a:extLst>
              <a:ext uri="{FF2B5EF4-FFF2-40B4-BE49-F238E27FC236}">
                <a16:creationId xmlns:a16="http://schemas.microsoft.com/office/drawing/2014/main" id="{DBF3D938-7B29-2F72-7E78-C1A51F0C1521}"/>
              </a:ext>
            </a:extLst>
          </p:cNvPr>
          <p:cNvSpPr>
            <a:spLocks/>
          </p:cNvSpPr>
          <p:nvPr/>
        </p:nvSpPr>
        <p:spPr bwMode="auto">
          <a:xfrm flipH="1">
            <a:off x="1905000" y="1447800"/>
            <a:ext cx="1295400" cy="2292350"/>
          </a:xfrm>
          <a:custGeom>
            <a:avLst/>
            <a:gdLst>
              <a:gd name="T0" fmla="*/ 2147483646 w 21600"/>
              <a:gd name="T1" fmla="*/ 0 h 41711"/>
              <a:gd name="T2" fmla="*/ 2147483646 w 21600"/>
              <a:gd name="T3" fmla="*/ 2147483646 h 41711"/>
              <a:gd name="T4" fmla="*/ 0 w 21600"/>
              <a:gd name="T5" fmla="*/ 2147483646 h 41711"/>
              <a:gd name="T6" fmla="*/ 0 60000 65536"/>
              <a:gd name="T7" fmla="*/ 0 60000 65536"/>
              <a:gd name="T8" fmla="*/ 0 60000 65536"/>
              <a:gd name="T9" fmla="*/ 0 w 21600"/>
              <a:gd name="T10" fmla="*/ 0 h 41711"/>
              <a:gd name="T11" fmla="*/ 21600 w 21600"/>
              <a:gd name="T12" fmla="*/ 41711 h 417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711" fill="none" extrusionOk="0">
                <a:moveTo>
                  <a:pt x="7282" y="-1"/>
                </a:moveTo>
                <a:cubicBezTo>
                  <a:pt x="15869" y="3074"/>
                  <a:pt x="21600" y="11213"/>
                  <a:pt x="21600" y="20335"/>
                </a:cubicBezTo>
                <a:cubicBezTo>
                  <a:pt x="21600" y="31065"/>
                  <a:pt x="13722" y="40169"/>
                  <a:pt x="3102" y="41710"/>
                </a:cubicBezTo>
              </a:path>
              <a:path w="21600" h="41711" stroke="0" extrusionOk="0">
                <a:moveTo>
                  <a:pt x="7282" y="-1"/>
                </a:moveTo>
                <a:cubicBezTo>
                  <a:pt x="15869" y="3074"/>
                  <a:pt x="21600" y="11213"/>
                  <a:pt x="21600" y="20335"/>
                </a:cubicBezTo>
                <a:cubicBezTo>
                  <a:pt x="21600" y="31065"/>
                  <a:pt x="13722" y="40169"/>
                  <a:pt x="3102" y="41710"/>
                </a:cubicBezTo>
                <a:lnTo>
                  <a:pt x="0" y="20335"/>
                </a:lnTo>
                <a:lnTo>
                  <a:pt x="7282" y="-1"/>
                </a:lnTo>
                <a:close/>
              </a:path>
            </a:pathLst>
          </a:custGeom>
          <a:noFill/>
          <a:ln w="38100">
            <a:solidFill>
              <a:srgbClr val="DFEF4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B6A07A6-069C-2C9E-5826-14802D20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8763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允许有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平行边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反身边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的图称为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无向图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不允许</a:t>
            </a:r>
            <a:r>
              <a:rPr lang="zh-CN" altLang="en-US">
                <a:latin typeface="宋体" panose="02010600030101010101" pitchFamily="2" charset="-122"/>
              </a:rPr>
              <a:t>有平行边和反身边的图称为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简单图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F426A24A-680D-8884-45AD-4DD51D8C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838200"/>
            <a:ext cx="1295400" cy="1219200"/>
          </a:xfrm>
          <a:prstGeom prst="ellipse">
            <a:avLst/>
          </a:prstGeom>
          <a:noFill/>
          <a:ln w="38100">
            <a:solidFill>
              <a:srgbClr val="DFEF4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2" name="Group 49">
            <a:extLst>
              <a:ext uri="{FF2B5EF4-FFF2-40B4-BE49-F238E27FC236}">
                <a16:creationId xmlns:a16="http://schemas.microsoft.com/office/drawing/2014/main" id="{32288A3B-38A6-1E2C-0BFB-236AF580B05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371600"/>
            <a:ext cx="3124200" cy="2486025"/>
            <a:chOff x="1728" y="1344"/>
            <a:chExt cx="1968" cy="1566"/>
          </a:xfrm>
        </p:grpSpPr>
        <p:sp>
          <p:nvSpPr>
            <p:cNvPr id="32774" name="Line 36">
              <a:extLst>
                <a:ext uri="{FF2B5EF4-FFF2-40B4-BE49-F238E27FC236}">
                  <a16:creationId xmlns:a16="http://schemas.microsoft.com/office/drawing/2014/main" id="{91089B9B-CBDE-3612-2555-FF1E12809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40"/>
              <a:ext cx="14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5" name="Line 41">
              <a:extLst>
                <a:ext uri="{FF2B5EF4-FFF2-40B4-BE49-F238E27FC236}">
                  <a16:creationId xmlns:a16="http://schemas.microsoft.com/office/drawing/2014/main" id="{162D3ADA-C345-0580-E15E-A526CB526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880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6" name="Line 42">
              <a:extLst>
                <a:ext uri="{FF2B5EF4-FFF2-40B4-BE49-F238E27FC236}">
                  <a16:creationId xmlns:a16="http://schemas.microsoft.com/office/drawing/2014/main" id="{05CCF5FF-1EB8-2FD3-4D1B-444C0BD49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40"/>
              <a:ext cx="177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7" name="Line 43">
              <a:extLst>
                <a:ext uri="{FF2B5EF4-FFF2-40B4-BE49-F238E27FC236}">
                  <a16:creationId xmlns:a16="http://schemas.microsoft.com/office/drawing/2014/main" id="{AC547325-47C7-F587-F732-720F21E3E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488"/>
              <a:ext cx="1344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Oval 37">
              <a:extLst>
                <a:ext uri="{FF2B5EF4-FFF2-40B4-BE49-F238E27FC236}">
                  <a16:creationId xmlns:a16="http://schemas.microsoft.com/office/drawing/2014/main" id="{E368384A-FCAD-62CA-10C1-79BEF72F4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779" name="Oval 38">
              <a:extLst>
                <a:ext uri="{FF2B5EF4-FFF2-40B4-BE49-F238E27FC236}">
                  <a16:creationId xmlns:a16="http://schemas.microsoft.com/office/drawing/2014/main" id="{FAFD39F5-6A9E-554E-F280-748E2FED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1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Oval 39">
              <a:extLst>
                <a:ext uri="{FF2B5EF4-FFF2-40B4-BE49-F238E27FC236}">
                  <a16:creationId xmlns:a16="http://schemas.microsoft.com/office/drawing/2014/main" id="{A2AEE683-DE1B-679E-F6D6-991CD656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Oval 40">
              <a:extLst>
                <a:ext uri="{FF2B5EF4-FFF2-40B4-BE49-F238E27FC236}">
                  <a16:creationId xmlns:a16="http://schemas.microsoft.com/office/drawing/2014/main" id="{262E8A74-53EF-4E40-CC6C-C41A364C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47ABECA9-60FA-F732-B631-BFA39ABCE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DA2F8D-96F8-9345-9A19-C1B41ADDEFB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115" grpId="0" animBg="1" autoUpdateAnimBg="0"/>
    </p:bld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24175</TotalTime>
  <Words>8148</Words>
  <Application>Microsoft Macintosh PowerPoint</Application>
  <PresentationFormat>全屏显示(4:3)</PresentationFormat>
  <Paragraphs>896</Paragraphs>
  <Slides>88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华文新魏</vt:lpstr>
      <vt:lpstr>宋体</vt:lpstr>
      <vt:lpstr>楷体_GB2312</vt:lpstr>
      <vt:lpstr>Arial</vt:lpstr>
      <vt:lpstr>Arial Black</vt:lpstr>
      <vt:lpstr>Calibri</vt:lpstr>
      <vt:lpstr>Times New Roman</vt:lpstr>
      <vt:lpstr>Wingdings</vt:lpstr>
      <vt:lpstr>Network Blitz</vt:lpstr>
      <vt:lpstr>Equation</vt:lpstr>
      <vt:lpstr>Clip</vt:lpstr>
      <vt:lpstr>Visio.Drawing.6</vt:lpstr>
      <vt:lpstr>公式</vt:lpstr>
      <vt:lpstr>Equation.DSMT4</vt:lpstr>
      <vt:lpstr>第四章  图与网络 </vt:lpstr>
      <vt:lpstr>第四章   图与网络 </vt:lpstr>
      <vt:lpstr>§4.1  图(Graphs) </vt:lpstr>
      <vt:lpstr>PowerPoint 演示文稿</vt:lpstr>
      <vt:lpstr>PowerPoint 演示文稿</vt:lpstr>
      <vt:lpstr>PowerPoint 演示文稿</vt:lpstr>
      <vt:lpstr>PowerPoint 演示文稿</vt:lpstr>
      <vt:lpstr>§4.1.1  图的基本概念   1.  图</vt:lpstr>
      <vt:lpstr>PowerPoint 演示文稿</vt:lpstr>
      <vt:lpstr>PowerPoint 演示文稿</vt:lpstr>
      <vt:lpstr>PowerPoint 演示文稿</vt:lpstr>
      <vt:lpstr>图的同构(isomorphism) </vt:lpstr>
      <vt:lpstr>图的同构(isomorphism) </vt:lpstr>
      <vt:lpstr>图的同构(isomorphism) </vt:lpstr>
      <vt:lpstr>例：</vt:lpstr>
      <vt:lpstr>定义4.1.2 </vt:lpstr>
      <vt:lpstr>PowerPoint 演示文稿</vt:lpstr>
      <vt:lpstr>PowerPoint 演示文稿</vt:lpstr>
      <vt:lpstr>PowerPoint 演示文稿</vt:lpstr>
      <vt:lpstr>PowerPoint 演示文稿</vt:lpstr>
      <vt:lpstr>定义4.1.3 </vt:lpstr>
      <vt:lpstr>由于简单图中不允许有反身边和平行边，所以若图的点的个数|P(G)|为n，则图中每个点的度的取值于集合{0，1，…，n-1}。      </vt:lpstr>
      <vt:lpstr>PowerPoint 演示文稿</vt:lpstr>
      <vt:lpstr>PowerPoint 演示文稿</vt:lpstr>
      <vt:lpstr>PowerPoint 演示文稿</vt:lpstr>
      <vt:lpstr>2. 图的（计算机）表示 </vt:lpstr>
      <vt:lpstr>关联矩阵(incidence matrix) </vt:lpstr>
      <vt:lpstr>例</vt:lpstr>
      <vt:lpstr>相邻矩阵(adjacency matrix)</vt:lpstr>
      <vt:lpstr>例</vt:lpstr>
      <vt:lpstr>习题4.1 </vt:lpstr>
      <vt:lpstr>PowerPoint 演示文稿</vt:lpstr>
      <vt:lpstr>PowerPoint 演示文稿</vt:lpstr>
      <vt:lpstr>定理4.1.1(握手定理) </vt:lpstr>
      <vt:lpstr>PowerPoint 演示文稿</vt:lpstr>
      <vt:lpstr>PowerPoint 演示文稿</vt:lpstr>
      <vt:lpstr>例：</vt:lpstr>
      <vt:lpstr>定理4.1.2</vt:lpstr>
      <vt:lpstr>3. 路</vt:lpstr>
      <vt:lpstr>定义4.1.5 </vt:lpstr>
      <vt:lpstr>定义4.1.6 </vt:lpstr>
      <vt:lpstr>例 </vt:lpstr>
      <vt:lpstr>定义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习题4.1</vt:lpstr>
      <vt:lpstr>PowerPoint 演示文稿</vt:lpstr>
      <vt:lpstr>PowerPoint 演示文稿</vt:lpstr>
      <vt:lpstr>§4.1.2  权图  Dijkstra算法 </vt:lpstr>
      <vt:lpstr>PowerPoint 演示文稿</vt:lpstr>
      <vt:lpstr>PowerPoint 演示文稿</vt:lpstr>
      <vt:lpstr>例: 权图（网络） </vt:lpstr>
      <vt:lpstr>定义</vt:lpstr>
      <vt:lpstr>例: 最短路与距离</vt:lpstr>
      <vt:lpstr>Dijkstra算法(1959)</vt:lpstr>
      <vt:lpstr>分析：等价定义</vt:lpstr>
      <vt:lpstr>例:  </vt:lpstr>
      <vt:lpstr>例:  </vt:lpstr>
      <vt:lpstr>PowerPoint 演示文稿</vt:lpstr>
      <vt:lpstr>PowerPoint 演示文稿</vt:lpstr>
      <vt:lpstr>PowerPoint 演示文稿</vt:lpstr>
      <vt:lpstr>PowerPoint 演示文稿</vt:lpstr>
      <vt:lpstr>Dijkstra算法（方法1）</vt:lpstr>
      <vt:lpstr>Dijkstra算法</vt:lpstr>
      <vt:lpstr>Dijkstra算法</vt:lpstr>
      <vt:lpstr>PowerPoint 演示文稿</vt:lpstr>
      <vt:lpstr>PowerPoint 演示文稿</vt:lpstr>
      <vt:lpstr>PowerPoint 演示文稿</vt:lpstr>
      <vt:lpstr>Dijkstra算法</vt:lpstr>
      <vt:lpstr>Dijkstra算法（方法2）</vt:lpstr>
      <vt:lpstr>Dijkstra算法</vt:lpstr>
      <vt:lpstr>Dijkstra算法</vt:lpstr>
      <vt:lpstr>Dijkstra算法执行过程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定理4.1.3 Dijkstra算法的正确性</vt:lpstr>
      <vt:lpstr>定理4.1.3 Dijkstra算法的正确性</vt:lpstr>
      <vt:lpstr>定理4.1.3 Dijkstra算法的正确性</vt:lpstr>
      <vt:lpstr>证明： 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889</cp:revision>
  <cp:lastPrinted>1601-01-01T00:00:00Z</cp:lastPrinted>
  <dcterms:created xsi:type="dcterms:W3CDTF">2002-08-29T00:33:30Z</dcterms:created>
  <dcterms:modified xsi:type="dcterms:W3CDTF">2023-04-04T02:53:50Z</dcterms:modified>
</cp:coreProperties>
</file>