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58" r:id="rId3"/>
    <p:sldId id="260" r:id="rId4"/>
    <p:sldId id="261" r:id="rId5"/>
    <p:sldId id="262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65" r:id="rId16"/>
    <p:sldId id="317" r:id="rId17"/>
    <p:sldId id="387" r:id="rId18"/>
    <p:sldId id="388" r:id="rId19"/>
    <p:sldId id="390" r:id="rId20"/>
    <p:sldId id="272" r:id="rId21"/>
    <p:sldId id="318" r:id="rId22"/>
    <p:sldId id="307" r:id="rId23"/>
    <p:sldId id="308" r:id="rId24"/>
    <p:sldId id="309" r:id="rId25"/>
    <p:sldId id="391" r:id="rId26"/>
    <p:sldId id="310" r:id="rId27"/>
    <p:sldId id="311" r:id="rId28"/>
    <p:sldId id="39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60" autoAdjust="0"/>
    <p:restoredTop sz="82517" autoAdjust="0"/>
  </p:normalViewPr>
  <p:slideViewPr>
    <p:cSldViewPr>
      <p:cViewPr varScale="1">
        <p:scale>
          <a:sx n="85" d="100"/>
          <a:sy n="85" d="100"/>
        </p:scale>
        <p:origin x="176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99F4108-DB39-0F17-28DC-B007650EE9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0EB03AE-823D-CBA7-F54B-17CC55ED88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FEA1BDA-D9D6-4513-38B4-FC3D958DBD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A5DC86AF-DD76-D8E2-C75B-4D32D5FB89F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939B1617-F4ED-5C5F-17E3-84779DE3F8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02337E8D-EFC1-D14F-F21F-E0143A16D3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D87C222-DCD4-A742-AB3D-2310162EA1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>
            <a:extLst>
              <a:ext uri="{FF2B5EF4-FFF2-40B4-BE49-F238E27FC236}">
                <a16:creationId xmlns:a16="http://schemas.microsoft.com/office/drawing/2014/main" id="{0D514540-18CB-2F27-25AC-0B50D739D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备注占位符 2">
            <a:extLst>
              <a:ext uri="{FF2B5EF4-FFF2-40B4-BE49-F238E27FC236}">
                <a16:creationId xmlns:a16="http://schemas.microsoft.com/office/drawing/2014/main" id="{D8902286-6462-802E-B642-C3EE6B77C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2227" name="灯片编号占位符 3">
            <a:extLst>
              <a:ext uri="{FF2B5EF4-FFF2-40B4-BE49-F238E27FC236}">
                <a16:creationId xmlns:a16="http://schemas.microsoft.com/office/drawing/2014/main" id="{FDB811F6-87F2-7DA3-9EE0-DBDF9D1A3A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5E3A02-16F7-F445-BD79-FF638B1A8DAD}" type="slidenum">
              <a:rPr lang="zh-CN" altLang="en-US" sz="1200" smtClean="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>
            <a:extLst>
              <a:ext uri="{FF2B5EF4-FFF2-40B4-BE49-F238E27FC236}">
                <a16:creationId xmlns:a16="http://schemas.microsoft.com/office/drawing/2014/main" id="{140A76EB-AE72-C39F-5222-DD6D4EFA0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备注占位符 2">
            <a:extLst>
              <a:ext uri="{FF2B5EF4-FFF2-40B4-BE49-F238E27FC236}">
                <a16:creationId xmlns:a16="http://schemas.microsoft.com/office/drawing/2014/main" id="{2538927A-D420-9296-28E1-A15F5053C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F3F33153-F328-8F80-C152-6F1A8300E7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A968DCF-807B-CD4A-95BE-2AF494B63F9F}" type="slidenum">
              <a:rPr lang="zh-CN" altLang="en-US" sz="1200" smtClean="0"/>
              <a:pPr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>
            <a:extLst>
              <a:ext uri="{FF2B5EF4-FFF2-40B4-BE49-F238E27FC236}">
                <a16:creationId xmlns:a16="http://schemas.microsoft.com/office/drawing/2014/main" id="{27365185-3F69-AA6F-D6BC-037A338D1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备注占位符 2">
            <a:extLst>
              <a:ext uri="{FF2B5EF4-FFF2-40B4-BE49-F238E27FC236}">
                <a16:creationId xmlns:a16="http://schemas.microsoft.com/office/drawing/2014/main" id="{687E2DC7-E977-8C05-1DA3-008F8F539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5779" name="灯片编号占位符 3">
            <a:extLst>
              <a:ext uri="{FF2B5EF4-FFF2-40B4-BE49-F238E27FC236}">
                <a16:creationId xmlns:a16="http://schemas.microsoft.com/office/drawing/2014/main" id="{B1376A4D-778B-BFF2-52D6-56033FBF1D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8F5FC5-4DAE-1647-82A5-75FAE5365A7E}" type="slidenum">
              <a:rPr lang="zh-CN" altLang="en-US" sz="1200" smtClean="0"/>
              <a:pPr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>
            <a:extLst>
              <a:ext uri="{FF2B5EF4-FFF2-40B4-BE49-F238E27FC236}">
                <a16:creationId xmlns:a16="http://schemas.microsoft.com/office/drawing/2014/main" id="{39BFD9A3-AADD-0EB8-28E2-8968916FD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备注占位符 2">
            <a:extLst>
              <a:ext uri="{FF2B5EF4-FFF2-40B4-BE49-F238E27FC236}">
                <a16:creationId xmlns:a16="http://schemas.microsoft.com/office/drawing/2014/main" id="{689404B3-5915-14BB-165A-51DDDB8D8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2947" name="灯片编号占位符 3">
            <a:extLst>
              <a:ext uri="{FF2B5EF4-FFF2-40B4-BE49-F238E27FC236}">
                <a16:creationId xmlns:a16="http://schemas.microsoft.com/office/drawing/2014/main" id="{E14AB798-ACA0-97F3-0761-1E0CA4BB4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606963-CE18-F44A-922C-9A994DD2C859}" type="slidenum">
              <a:rPr lang="zh-CN" altLang="en-US" sz="1200" smtClean="0"/>
              <a:pPr/>
              <a:t>20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>
            <a:extLst>
              <a:ext uri="{FF2B5EF4-FFF2-40B4-BE49-F238E27FC236}">
                <a16:creationId xmlns:a16="http://schemas.microsoft.com/office/drawing/2014/main" id="{6AB7BEFA-F5F8-3CC7-DD46-D4624D8B40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备注占位符 2">
            <a:extLst>
              <a:ext uri="{FF2B5EF4-FFF2-40B4-BE49-F238E27FC236}">
                <a16:creationId xmlns:a16="http://schemas.microsoft.com/office/drawing/2014/main" id="{FB5A5041-EE51-DD16-F135-9000B94FA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7043" name="灯片编号占位符 3">
            <a:extLst>
              <a:ext uri="{FF2B5EF4-FFF2-40B4-BE49-F238E27FC236}">
                <a16:creationId xmlns:a16="http://schemas.microsoft.com/office/drawing/2014/main" id="{BA7EA5B8-F6F9-06E6-01F8-F4CBE2879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07BB5DA-BBC7-864A-B276-3C2B7E1F6415}" type="slidenum">
              <a:rPr lang="zh-CN" altLang="en-US" sz="1200" smtClean="0"/>
              <a:pPr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B7C8392F-E533-EB1D-73BA-7006ADCF3E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A6B234-4B5E-B44C-A0D4-C10B638C5C44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FA4ACD8-D94C-5CA8-8853-763BEDDC0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ECFBBCE-0D5E-F39B-DDAC-16CBE0D85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E252D365-73CC-5013-0450-EE62559BE5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AD43E4-18F2-4748-9870-FAE6159E4682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B0EE5D3-F042-966E-FE35-7B591DEBD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7056C93-E4A0-55B3-91C2-CA7EA79F8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>
            <a:extLst>
              <a:ext uri="{FF2B5EF4-FFF2-40B4-BE49-F238E27FC236}">
                <a16:creationId xmlns:a16="http://schemas.microsoft.com/office/drawing/2014/main" id="{59C1466C-8C0E-0CF6-4C04-840E91FB9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备注占位符 2">
            <a:extLst>
              <a:ext uri="{FF2B5EF4-FFF2-40B4-BE49-F238E27FC236}">
                <a16:creationId xmlns:a16="http://schemas.microsoft.com/office/drawing/2014/main" id="{4CCA8BDE-D8AE-8D55-DBCE-928B00BC7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AD788711-85A9-AE94-F482-012841228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00F1042-652B-EF40-B91D-A75A43937A13}" type="slidenum">
              <a:rPr lang="zh-CN" altLang="en-US" sz="1200" smtClean="0"/>
              <a:pPr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>
            <a:extLst>
              <a:ext uri="{FF2B5EF4-FFF2-40B4-BE49-F238E27FC236}">
                <a16:creationId xmlns:a16="http://schemas.microsoft.com/office/drawing/2014/main" id="{0C258AF5-B296-0EF0-8C48-10AFB9CCF0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备注占位符 2">
            <a:extLst>
              <a:ext uri="{FF2B5EF4-FFF2-40B4-BE49-F238E27FC236}">
                <a16:creationId xmlns:a16="http://schemas.microsoft.com/office/drawing/2014/main" id="{CED68DEE-59FA-B439-1D4A-702965CEB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0419" name="灯片编号占位符 3">
            <a:extLst>
              <a:ext uri="{FF2B5EF4-FFF2-40B4-BE49-F238E27FC236}">
                <a16:creationId xmlns:a16="http://schemas.microsoft.com/office/drawing/2014/main" id="{2C155A28-D4C7-D1F6-F938-24E069103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25F0789-0FE1-EE44-891F-D2B07A914346}" type="slidenum">
              <a:rPr lang="zh-CN" altLang="en-US" sz="1200" smtClean="0"/>
              <a:pPr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>
            <a:extLst>
              <a:ext uri="{FF2B5EF4-FFF2-40B4-BE49-F238E27FC236}">
                <a16:creationId xmlns:a16="http://schemas.microsoft.com/office/drawing/2014/main" id="{A9D46652-4066-4A22-ECE5-E9712E36A7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备注占位符 2">
            <a:extLst>
              <a:ext uri="{FF2B5EF4-FFF2-40B4-BE49-F238E27FC236}">
                <a16:creationId xmlns:a16="http://schemas.microsoft.com/office/drawing/2014/main" id="{68438107-8669-11BF-E727-9B6A74536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2467" name="灯片编号占位符 3">
            <a:extLst>
              <a:ext uri="{FF2B5EF4-FFF2-40B4-BE49-F238E27FC236}">
                <a16:creationId xmlns:a16="http://schemas.microsoft.com/office/drawing/2014/main" id="{ABB0E4A4-51CC-A5C5-4A2D-2554E7898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84023C0-1A26-EE45-919B-9572F9E3829A}" type="slidenum">
              <a:rPr lang="zh-CN" altLang="en-US" sz="1200" smtClean="0"/>
              <a:pPr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>
            <a:extLst>
              <a:ext uri="{FF2B5EF4-FFF2-40B4-BE49-F238E27FC236}">
                <a16:creationId xmlns:a16="http://schemas.microsoft.com/office/drawing/2014/main" id="{DCE0F0BC-E1E9-733D-7346-32049BA89B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备注占位符 2">
            <a:extLst>
              <a:ext uri="{FF2B5EF4-FFF2-40B4-BE49-F238E27FC236}">
                <a16:creationId xmlns:a16="http://schemas.microsoft.com/office/drawing/2014/main" id="{7887922D-B357-FF3E-6F76-606250CE7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4515" name="灯片编号占位符 3">
            <a:extLst>
              <a:ext uri="{FF2B5EF4-FFF2-40B4-BE49-F238E27FC236}">
                <a16:creationId xmlns:a16="http://schemas.microsoft.com/office/drawing/2014/main" id="{3633A342-A70D-B544-A3C2-CBC7C88A1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57590B-DF68-F74D-B8B4-95C1A099C3B4}" type="slidenum">
              <a:rPr lang="zh-CN" altLang="en-US" sz="1200" smtClean="0"/>
              <a:pPr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>
            <a:extLst>
              <a:ext uri="{FF2B5EF4-FFF2-40B4-BE49-F238E27FC236}">
                <a16:creationId xmlns:a16="http://schemas.microsoft.com/office/drawing/2014/main" id="{8453F680-8346-EEBC-C1E7-EAF1C1925E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备注占位符 2">
            <a:extLst>
              <a:ext uri="{FF2B5EF4-FFF2-40B4-BE49-F238E27FC236}">
                <a16:creationId xmlns:a16="http://schemas.microsoft.com/office/drawing/2014/main" id="{271AC3C8-50D8-BFF9-A80B-C6676429A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6563" name="灯片编号占位符 3">
            <a:extLst>
              <a:ext uri="{FF2B5EF4-FFF2-40B4-BE49-F238E27FC236}">
                <a16:creationId xmlns:a16="http://schemas.microsoft.com/office/drawing/2014/main" id="{E54BB82F-ED8A-D93B-311C-3DBB58063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4B1391-AF63-6848-9C1D-F08ACF3CA8E0}" type="slidenum">
              <a:rPr lang="zh-CN" altLang="en-US" sz="1200" smtClean="0"/>
              <a:pPr/>
              <a:t>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>
            <a:extLst>
              <a:ext uri="{FF2B5EF4-FFF2-40B4-BE49-F238E27FC236}">
                <a16:creationId xmlns:a16="http://schemas.microsoft.com/office/drawing/2014/main" id="{D0FC63BF-530C-20F5-1AD6-62E41CD52D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备注占位符 2">
            <a:extLst>
              <a:ext uri="{FF2B5EF4-FFF2-40B4-BE49-F238E27FC236}">
                <a16:creationId xmlns:a16="http://schemas.microsoft.com/office/drawing/2014/main" id="{280CD696-D71F-1B6C-F74A-98CFBECFF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8611" name="灯片编号占位符 3">
            <a:extLst>
              <a:ext uri="{FF2B5EF4-FFF2-40B4-BE49-F238E27FC236}">
                <a16:creationId xmlns:a16="http://schemas.microsoft.com/office/drawing/2014/main" id="{2589871C-E577-A1C7-B381-5278863205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508EDD-1318-B841-9E05-949BDF2447B9}" type="slidenum">
              <a:rPr lang="zh-CN" altLang="en-US" sz="1200" smtClean="0"/>
              <a:pPr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id="{466BA8FD-2381-04D5-7EC0-EA3BA6D0EB7B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E897FFFA-887A-BC83-F004-5832A5CBA6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33 h 4320"/>
                <a:gd name="T2" fmla="*/ 1737 w 1737"/>
                <a:gd name="T3" fmla="*/ 454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3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4AEEB2A-DADD-8C2C-0AE2-39684B47FC2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62 h 4320"/>
                <a:gd name="T2" fmla="*/ 1737 w 1737"/>
                <a:gd name="T3" fmla="*/ 44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6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A72EB2C-CA7F-0CDF-5C7E-C776B5FBB6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112 h 4420"/>
                <a:gd name="T2" fmla="*/ 1739 w 1739"/>
                <a:gd name="T3" fmla="*/ 311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1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46DB4756-73CA-F261-C8D5-E16B52E256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05 h 4338"/>
                <a:gd name="T4" fmla="*/ 2080 w 2080"/>
                <a:gd name="T5" fmla="*/ 4105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DE4B0A5E-81DF-F1AB-3FC8-0610A639437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E7C11FE6-DC77-60D6-FB50-E4EE5D2274E2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53D0CC2D-76A7-DCC4-E1C4-C896CA3842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2F28344-06F4-A504-4D9F-7B22CF652A13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326D043A-8CDA-2185-F56D-1455A3C87D37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05D16CEB-DD38-E5FC-0361-0A9933D082A0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B64DBD33-C7F4-659F-C938-49E4909B9D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E6DA0DE1-7B3A-F77F-6336-07D1D8BF3FB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0E534C26-34EC-A372-5667-35A50C3B149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A087A4CA-7ED6-F99C-03B4-E52B321AAA0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CD74C72B-B91A-AF3A-9E22-675A14A32D7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48CC6026-54EB-2A70-E3A5-3AA425C7EF2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05C099ED-D56B-5634-9230-97CCC06D027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DA35E43D-8920-6931-F2AF-1C2B6F184C1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80283EA1-5D9D-FB6E-1319-ADEFF50FBBD1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25BC3B19-2C22-B6A3-6EDC-DE5C41CBE279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0AF8F9B6-8A50-99E5-D3BF-D2B158459E3A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7DD95815-882F-D990-19E0-A0CC52A2F5B5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D090E305-5B44-4C96-7979-981A2FE3E641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805BB308-C6CD-395A-46EA-78CBC0C89821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65F5187A-9024-73B6-DE0F-EDA076D4BCF6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2B7860FE-53BF-ACDA-4787-CCDCEBCA42C4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E8ED15C2-574D-BDBF-E674-FF174C417D8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82733D38-780C-E430-AD72-A8B8DA046B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4F2FD8CD-BCF5-CB31-6E56-E37C6AC4311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32" name="Picture 43" descr="BTZBUL1A">
              <a:extLst>
                <a:ext uri="{FF2B5EF4-FFF2-40B4-BE49-F238E27FC236}">
                  <a16:creationId xmlns:a16="http://schemas.microsoft.com/office/drawing/2014/main" id="{80AAD51C-69C3-C52C-213E-0F4DFB732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E7587B7A-8622-DB80-016F-F6CF862FF3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1DCB0895-D89F-BA30-65CC-731F033AF3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id="{79BEF77C-A963-668D-B1AE-5A934067EB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D1923-D92F-B445-BED4-442CB801EF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72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693A3-8C8C-004E-A255-27029AEEB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4890A0-8E69-914B-2954-FF5BF680D8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7E48A3-1194-77E7-706D-1004619384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1CDDB-75EA-3147-8303-E2155E7ED2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98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CC2DE5-F891-128A-BE5E-7ECC974437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96C0A6-1318-6148-64D1-A20E8538E1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D9D515-0459-DD78-65FF-37BF6607F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75E1B-6C7F-BB49-8EE9-D66A0AA411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05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4EF340-5924-86BF-4033-37BF036A8F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553D47-2621-9DAB-0693-A3CC98DF7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40E7FF-A68B-D68D-5FFD-CC6459429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9E045-FB4C-6C45-A373-28513BD8D3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1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AD1113-716C-455A-AA58-3ACCB303B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F586C8-23A0-C645-1DAF-AEA07B5A2A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AC89F4-7269-744A-01F9-D26DC7ABDA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9D3FB-7C3B-1647-9D96-A5DC97FD24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26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A0227-6D76-57EC-BC03-F19DDCC69D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43BD3-6DE5-8A5F-37ED-26DCD728C4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F0F0B8-3467-A377-1B82-106FE98898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2A37E-FC0F-D94E-9213-26BF37E204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18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24027DE-3304-C6C2-4537-305276AC4C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5806B40-22FD-51B1-B481-89B05BA15F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CA5D05-5D07-05E8-6CC8-8328CBE58C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F8208-DBF4-EC4F-82E1-77F325C618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51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4DA2E96-3593-9579-260E-A758250B05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4B909C-2B16-A44C-92CA-10832B1924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DB318A-E57B-A9F7-764A-C08F9ADDE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D3AF9-9906-3747-8983-B0C8FA2827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79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51D3D6-DE07-D193-0C81-A97179B9CE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A3A5DBA-2480-DC1B-6048-785C695D98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1F9539-67C1-E7BC-D068-FF4F4ECF9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9F579-4DED-A945-9BED-65EFBEF8BA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56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BFE49-EE62-5190-7AEC-4D2E8F8ABB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0D7F6-B411-9DEB-24AA-66BD480D0C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1BFB0-D082-30B6-CD54-DF4990F364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C951F-ADE3-3E42-BCB0-5DD77F9A0E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0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AC643-2A96-6982-EF63-8C6C9DEAF3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3256A-065F-0D9A-E8CB-87481F98DC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5CFF9-3D9D-486A-84B0-71BBC95593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3B812-84E0-894F-85EF-52419AEFAC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54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>
            <a:extLst>
              <a:ext uri="{FF2B5EF4-FFF2-40B4-BE49-F238E27FC236}">
                <a16:creationId xmlns:a16="http://schemas.microsoft.com/office/drawing/2014/main" id="{1A346BB9-EA0D-543F-E09B-45A4B17CFAA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3FBDB843-FC41-8BD0-33C1-52A8A04EECA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33 h 4320"/>
                <a:gd name="T2" fmla="*/ 1737 w 1737"/>
                <a:gd name="T3" fmla="*/ 454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3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Freeform 9">
              <a:extLst>
                <a:ext uri="{FF2B5EF4-FFF2-40B4-BE49-F238E27FC236}">
                  <a16:creationId xmlns:a16="http://schemas.microsoft.com/office/drawing/2014/main" id="{D200AB11-7BC1-F3AE-A87D-3F51E6975F7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62 h 4320"/>
                <a:gd name="T2" fmla="*/ 1737 w 1737"/>
                <a:gd name="T3" fmla="*/ 44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6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6DAE1856-67D2-1771-FE1E-D7DC7279A1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112 h 4420"/>
                <a:gd name="T2" fmla="*/ 1739 w 1739"/>
                <a:gd name="T3" fmla="*/ 311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1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2C5D701D-82DE-454A-F983-4B151448037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05 h 4338"/>
                <a:gd name="T4" fmla="*/ 2080 w 2080"/>
                <a:gd name="T5" fmla="*/ 4105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>
              <a:extLst>
                <a:ext uri="{FF2B5EF4-FFF2-40B4-BE49-F238E27FC236}">
                  <a16:creationId xmlns:a16="http://schemas.microsoft.com/office/drawing/2014/main" id="{B91D0FAA-4A52-2F43-8BBA-622B61F7DB1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Freeform 18">
              <a:extLst>
                <a:ext uri="{FF2B5EF4-FFF2-40B4-BE49-F238E27FC236}">
                  <a16:creationId xmlns:a16="http://schemas.microsoft.com/office/drawing/2014/main" id="{86BE6678-BAD6-F832-EC3E-307C8B94A0C1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Freeform 19">
              <a:extLst>
                <a:ext uri="{FF2B5EF4-FFF2-40B4-BE49-F238E27FC236}">
                  <a16:creationId xmlns:a16="http://schemas.microsoft.com/office/drawing/2014/main" id="{E422506A-1238-E0E9-A8CE-B348E81F439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Freeform 20">
              <a:extLst>
                <a:ext uri="{FF2B5EF4-FFF2-40B4-BE49-F238E27FC236}">
                  <a16:creationId xmlns:a16="http://schemas.microsoft.com/office/drawing/2014/main" id="{E98556D1-6204-87C5-40EE-ECD553FFD30E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Freeform 21">
              <a:extLst>
                <a:ext uri="{FF2B5EF4-FFF2-40B4-BE49-F238E27FC236}">
                  <a16:creationId xmlns:a16="http://schemas.microsoft.com/office/drawing/2014/main" id="{F257BD91-5035-AE9D-4C3A-E2555455D643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Freeform 22">
              <a:extLst>
                <a:ext uri="{FF2B5EF4-FFF2-40B4-BE49-F238E27FC236}">
                  <a16:creationId xmlns:a16="http://schemas.microsoft.com/office/drawing/2014/main" id="{46BCF8C1-062F-42A9-0403-93294FFE16E1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0C656797-5CE0-C5F7-2E6A-963A4E6217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" name="Rectangle 25">
              <a:extLst>
                <a:ext uri="{FF2B5EF4-FFF2-40B4-BE49-F238E27FC236}">
                  <a16:creationId xmlns:a16="http://schemas.microsoft.com/office/drawing/2014/main" id="{B66C9C1E-C20B-BC13-D8D1-C04808C5585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" name="Freeform 27">
              <a:extLst>
                <a:ext uri="{FF2B5EF4-FFF2-40B4-BE49-F238E27FC236}">
                  <a16:creationId xmlns:a16="http://schemas.microsoft.com/office/drawing/2014/main" id="{E1E830DB-6ABE-9FDF-66A3-BF5951617D6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28">
              <a:extLst>
                <a:ext uri="{FF2B5EF4-FFF2-40B4-BE49-F238E27FC236}">
                  <a16:creationId xmlns:a16="http://schemas.microsoft.com/office/drawing/2014/main" id="{92F4B7BB-03F1-5A44-9C2B-2FADE8F805D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3EA395C7-76D6-D62C-F16F-0242594C17E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0D9EDBD4-F674-2457-CF6C-A893BFCD15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>
              <a:extLst>
                <a:ext uri="{FF2B5EF4-FFF2-40B4-BE49-F238E27FC236}">
                  <a16:creationId xmlns:a16="http://schemas.microsoft.com/office/drawing/2014/main" id="{CDA01618-DA9C-73F2-70BB-05D5236EC17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26C7CF4A-2329-DDFC-B8E1-E134F108589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6D30CCB9-70C5-A97E-CDD7-5EAD059B580B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49F18C69-2323-31C7-F222-AE47AD36ACFD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42D3952A-969A-A8AD-EC8E-9D6064BC6862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FBEE3A66-1D78-4410-657B-CCB524633C68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9A13E6D3-8255-6D08-AED3-003266A2958C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F07F83B4-10FF-88C0-F311-5BACBC0531F3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2E6F8F40-371E-BEC1-C18B-7AC87122BCC0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FAE3FE2C-FD7B-892A-9504-DE16A66008AA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8" name="Rectangle 44">
              <a:extLst>
                <a:ext uri="{FF2B5EF4-FFF2-40B4-BE49-F238E27FC236}">
                  <a16:creationId xmlns:a16="http://schemas.microsoft.com/office/drawing/2014/main" id="{8E67D0BB-51F6-A673-6953-7F921EB05C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206F2958-A585-B7E6-9083-FB7171A96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5DCE4D7-6745-8869-38E4-289569A44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492DA41-1E30-E75E-9756-F3947B8A22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5EC6DF-F667-3062-5F24-23A5A1EE16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8E0B3DD-C801-1182-8746-5501FA7D37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799DA8E-D7FE-FE41-80B0-48E1AAAEF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00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790BF0C-C3BB-D521-7621-E31CD3E4DA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6477000" cy="1905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>
                <a:latin typeface="Times New Roman" pitchFamily="18" charset="0"/>
              </a:rPr>
              <a:t>§4.2  树</a:t>
            </a:r>
            <a:r>
              <a:rPr lang="zh-CN" altLang="en-US" sz="600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6000">
                <a:latin typeface="Times New Roman" pitchFamily="18" charset="0"/>
                <a:ea typeface="宋体" pitchFamily="2" charset="-122"/>
              </a:rPr>
              <a:t>Tree</a:t>
            </a:r>
            <a:r>
              <a:rPr lang="en-US" altLang="zh-CN" sz="6000" i="1"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sz="600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 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15AAF6DD-11BF-10EB-3863-47958CD85A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131" name="灯片编号占位符 1">
            <a:extLst>
              <a:ext uri="{FF2B5EF4-FFF2-40B4-BE49-F238E27FC236}">
                <a16:creationId xmlns:a16="http://schemas.microsoft.com/office/drawing/2014/main" id="{49D737F3-3901-489C-EDBD-62B9B07C1F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381398-1B0D-0E49-B2DC-3AF8ED0ECC8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86428E9-7FE7-7F6D-A4EA-D73869E18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anose="02020603050405020304" pitchFamily="18" charset="0"/>
              </a:rPr>
              <a:t>证明： 4)</a:t>
            </a:r>
            <a:r>
              <a:rPr lang="zh-CN" altLang="en-US" sz="4000" dirty="0"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zh-CN" altLang="en-US" sz="4000" dirty="0">
                <a:latin typeface="Times New Roman" panose="02020603050405020304" pitchFamily="18" charset="0"/>
              </a:rPr>
              <a:t>5)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D65BB768-D224-9141-F05F-62AA14BFC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943600"/>
          </a:xfrm>
        </p:spPr>
        <p:txBody>
          <a:bodyPr/>
          <a:lstStyle/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AutoNum type="arabicParenR" startAt="4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G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不含回路，并且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有(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n-1)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条边。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AutoNum type="arabicParenR" startAt="4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G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连通，并且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有(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n-1)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条边。 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4)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5)；</a:t>
            </a:r>
            <a:r>
              <a:rPr lang="zh-CN" altLang="en-US" sz="2800" dirty="0">
                <a:latin typeface="Times New Roman" panose="02020603050405020304" pitchFamily="18" charset="0"/>
              </a:rPr>
              <a:t>已知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中无回路，有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个点，(</a:t>
            </a:r>
            <a:r>
              <a:rPr lang="en-US" altLang="zh-CN" sz="2800" dirty="0">
                <a:latin typeface="Times New Roman" panose="02020603050405020304" pitchFamily="18" charset="0"/>
              </a:rPr>
              <a:t>n-1)</a:t>
            </a:r>
            <a:r>
              <a:rPr lang="zh-CN" altLang="en-US" sz="2800" dirty="0">
                <a:latin typeface="Times New Roman" panose="02020603050405020304" pitchFamily="18" charset="0"/>
              </a:rPr>
              <a:t>条边，往证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连通。对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用归纳法。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anose="02020603050405020304" pitchFamily="18" charset="0"/>
              </a:rPr>
              <a:t>n=2，</a:t>
            </a:r>
            <a:r>
              <a:rPr lang="zh-CN" altLang="en-US" sz="2800" dirty="0">
                <a:latin typeface="Times New Roman" panose="02020603050405020304" pitchFamily="18" charset="0"/>
              </a:rPr>
              <a:t>命题显然。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假设</a:t>
            </a:r>
            <a:r>
              <a:rPr lang="en-US" altLang="zh-CN" sz="2800" dirty="0">
                <a:latin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</a:rPr>
              <a:t>时, 命题成立。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有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个点。由引理</a:t>
            </a:r>
            <a:r>
              <a:rPr lang="en-US" altLang="zh-CN" sz="2800" dirty="0">
                <a:latin typeface="Times New Roman" panose="02020603050405020304" pitchFamily="18" charset="0"/>
              </a:rPr>
              <a:t>4.2.</a:t>
            </a:r>
            <a:r>
              <a:rPr lang="zh-CN" altLang="en-US" sz="2800" dirty="0">
                <a:latin typeface="Times New Roman" panose="02020603050405020304" pitchFamily="18" charset="0"/>
              </a:rPr>
              <a:t>1知，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中有点</a:t>
            </a:r>
            <a:r>
              <a:rPr lang="en-US" altLang="zh-CN" sz="2800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</a:rPr>
              <a:t>，v</a:t>
            </a:r>
            <a:r>
              <a:rPr lang="en-US" altLang="zh-CN" sz="2800" baseline="-30000" dirty="0" err="1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恰有一相邻点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</a:rPr>
              <a:t>删去点</a:t>
            </a:r>
            <a:r>
              <a:rPr lang="en-US" altLang="zh-CN" sz="2800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 err="1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和边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得图</a:t>
            </a:r>
            <a:r>
              <a:rPr lang="en-US" altLang="zh-CN" sz="2800" dirty="0">
                <a:latin typeface="Times New Roman" panose="02020603050405020304" pitchFamily="18" charset="0"/>
              </a:rPr>
              <a:t>G’，</a:t>
            </a:r>
            <a:r>
              <a:rPr lang="zh-CN" altLang="en-US" sz="2800" dirty="0">
                <a:latin typeface="Times New Roman" panose="02020603050405020304" pitchFamily="18" charset="0"/>
              </a:rPr>
              <a:t>显然，</a:t>
            </a:r>
            <a:r>
              <a:rPr lang="en-US" altLang="zh-CN" sz="2800" dirty="0">
                <a:latin typeface="Times New Roman" panose="02020603050405020304" pitchFamily="18" charset="0"/>
              </a:rPr>
              <a:t>G’</a:t>
            </a:r>
            <a:r>
              <a:rPr lang="zh-CN" altLang="en-US" sz="2800" dirty="0">
                <a:latin typeface="Times New Roman" panose="02020603050405020304" pitchFamily="18" charset="0"/>
              </a:rPr>
              <a:t>中仍无回路。但</a:t>
            </a:r>
            <a:r>
              <a:rPr lang="en-US" altLang="zh-CN" sz="2800" dirty="0">
                <a:latin typeface="Times New Roman" panose="02020603050405020304" pitchFamily="18" charset="0"/>
              </a:rPr>
              <a:t>G’</a:t>
            </a:r>
            <a:r>
              <a:rPr lang="zh-CN" altLang="en-US" sz="2800" dirty="0">
                <a:latin typeface="Times New Roman" panose="02020603050405020304" pitchFamily="18" charset="0"/>
              </a:rPr>
              <a:t>有(</a:t>
            </a:r>
            <a:r>
              <a:rPr lang="en-US" altLang="zh-CN" sz="2800" dirty="0">
                <a:latin typeface="Times New Roman" panose="02020603050405020304" pitchFamily="18" charset="0"/>
              </a:rPr>
              <a:t>n-1)</a:t>
            </a:r>
            <a:r>
              <a:rPr lang="zh-CN" altLang="en-US" sz="2800" dirty="0">
                <a:latin typeface="Times New Roman" panose="02020603050405020304" pitchFamily="18" charset="0"/>
              </a:rPr>
              <a:t>个点，由归纳假设，</a:t>
            </a:r>
            <a:r>
              <a:rPr lang="en-US" altLang="zh-CN" sz="2800" dirty="0">
                <a:latin typeface="Times New Roman" panose="02020603050405020304" pitchFamily="18" charset="0"/>
              </a:rPr>
              <a:t>G’</a:t>
            </a:r>
            <a:r>
              <a:rPr lang="zh-CN" altLang="en-US" sz="2800" dirty="0">
                <a:latin typeface="Times New Roman" panose="02020603050405020304" pitchFamily="18" charset="0"/>
              </a:rPr>
              <a:t>连通。因此，将点</a:t>
            </a:r>
            <a:r>
              <a:rPr lang="en-US" altLang="zh-CN" sz="2800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 err="1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和边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</a:rPr>
              <a:t>添入</a:t>
            </a:r>
            <a:r>
              <a:rPr lang="en-US" altLang="zh-CN" sz="2800" dirty="0">
                <a:latin typeface="Times New Roman" panose="02020603050405020304" pitchFamily="18" charset="0"/>
              </a:rPr>
              <a:t>G’</a:t>
            </a:r>
            <a:r>
              <a:rPr lang="zh-CN" altLang="en-US" sz="2800" dirty="0">
                <a:latin typeface="Times New Roman" panose="02020603050405020304" pitchFamily="18" charset="0"/>
              </a:rPr>
              <a:t>得</a:t>
            </a:r>
            <a:r>
              <a:rPr lang="en-US" altLang="zh-CN" sz="2800" dirty="0">
                <a:latin typeface="Times New Roman" panose="02020603050405020304" pitchFamily="18" charset="0"/>
              </a:rPr>
              <a:t>G，G</a:t>
            </a:r>
            <a:r>
              <a:rPr lang="zh-CN" altLang="en-US" sz="2800" dirty="0">
                <a:latin typeface="Times New Roman" panose="02020603050405020304" pitchFamily="18" charset="0"/>
              </a:rPr>
              <a:t>仍连通。</a:t>
            </a:r>
          </a:p>
        </p:txBody>
      </p:sp>
      <p:sp>
        <p:nvSpPr>
          <p:cNvPr id="67587" name="灯片编号占位符 1">
            <a:extLst>
              <a:ext uri="{FF2B5EF4-FFF2-40B4-BE49-F238E27FC236}">
                <a16:creationId xmlns:a16="http://schemas.microsoft.com/office/drawing/2014/main" id="{308674F9-2D1B-C8C7-7E93-F11FF7C979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8B654C-5A0C-9E49-A059-12095FFF5C2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23FB440-C1E1-7538-BC9E-F9529E1D1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黑体" panose="02010609060101010101" pitchFamily="49" charset="-122"/>
              </a:rPr>
              <a:t>证明： </a:t>
            </a:r>
            <a:r>
              <a:rPr lang="zh-CN" altLang="en-US" sz="4000" dirty="0">
                <a:latin typeface="Times New Roman" panose="02020603050405020304" pitchFamily="18" charset="0"/>
              </a:rPr>
              <a:t>5)</a:t>
            </a:r>
            <a:r>
              <a:rPr lang="zh-CN" altLang="en-US" sz="4000" dirty="0"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zh-CN" altLang="en-US" sz="4000" dirty="0">
                <a:latin typeface="Times New Roman" panose="02020603050405020304" pitchFamily="18" charset="0"/>
              </a:rPr>
              <a:t>1)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E971252F-D2F0-A85B-96F8-3DD3C676B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7912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5)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G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连通，并且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有(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n-1)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条边。 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1)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是树。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5)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1)；</a:t>
            </a:r>
            <a:r>
              <a:rPr lang="zh-CN" altLang="en-US" sz="2800" dirty="0">
                <a:latin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有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个点，(</a:t>
            </a:r>
            <a:r>
              <a:rPr lang="en-US" altLang="zh-CN" sz="2800" dirty="0">
                <a:latin typeface="Times New Roman" panose="02020603050405020304" pitchFamily="18" charset="0"/>
              </a:rPr>
              <a:t>n-1)</a:t>
            </a:r>
            <a:r>
              <a:rPr lang="zh-CN" altLang="en-US" sz="2800" dirty="0">
                <a:latin typeface="Times New Roman" panose="02020603050405020304" pitchFamily="18" charset="0"/>
              </a:rPr>
              <a:t>条边，并且连通，往证：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是树。显然，只需证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无回路即可。</a:t>
            </a:r>
          </a:p>
          <a:p>
            <a:pPr marL="0" indent="0" eaLnBrk="1" hangingPunct="1">
              <a:lnSpc>
                <a:spcPct val="125000"/>
              </a:lnSpc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若不然，设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有一条回路，则删去回路中任一条边，所得之图仍连通。对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中每一条回路，都用此方法删去一边，</a:t>
            </a:r>
            <a:r>
              <a:rPr lang="zh-CN" altLang="en-US" sz="2800" dirty="0">
                <a:solidFill>
                  <a:srgbClr val="FFC000"/>
                </a:solidFill>
                <a:latin typeface="宋体" panose="02010600030101010101" pitchFamily="2" charset="-122"/>
              </a:rPr>
              <a:t>最后得一个无回路但仍然连通的图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</a:rPr>
              <a:t>G’</a:t>
            </a:r>
            <a:r>
              <a:rPr lang="en-US" altLang="zh-CN" sz="2800" dirty="0">
                <a:solidFill>
                  <a:srgbClr val="FFC000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800" dirty="0">
                <a:solidFill>
                  <a:srgbClr val="FFC000"/>
                </a:solidFill>
                <a:latin typeface="宋体" panose="02010600030101010101" pitchFamily="2" charset="-122"/>
              </a:rPr>
              <a:t>由树的定义，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</a:rPr>
              <a:t>G’</a:t>
            </a:r>
            <a:r>
              <a:rPr lang="zh-CN" altLang="en-US" sz="2800" dirty="0">
                <a:solidFill>
                  <a:srgbClr val="FFC000"/>
                </a:solidFill>
                <a:latin typeface="宋体" panose="02010600030101010101" pitchFamily="2" charset="-122"/>
              </a:rPr>
              <a:t>是树</a:t>
            </a:r>
            <a:r>
              <a:rPr lang="zh-CN" altLang="en-US" sz="2800" dirty="0">
                <a:latin typeface="宋体" panose="02010600030101010101" pitchFamily="2" charset="-122"/>
              </a:rPr>
              <a:t>。而</a:t>
            </a:r>
            <a:r>
              <a:rPr lang="en-US" altLang="zh-CN" sz="2800" dirty="0">
                <a:latin typeface="Times New Roman" panose="02020603050405020304" pitchFamily="18" charset="0"/>
              </a:rPr>
              <a:t>G’</a:t>
            </a:r>
            <a:r>
              <a:rPr lang="zh-CN" altLang="en-US" sz="2800" dirty="0">
                <a:latin typeface="宋体" panose="02010600030101010101" pitchFamily="2" charset="-122"/>
              </a:rPr>
              <a:t>是由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删去</a:t>
            </a:r>
            <a:r>
              <a:rPr lang="en-US" altLang="zh-CN" sz="2800" dirty="0">
                <a:latin typeface="Times New Roman" panose="02020603050405020304" pitchFamily="18" charset="0"/>
              </a:rPr>
              <a:t>k(k</a:t>
            </a:r>
            <a:r>
              <a:rPr lang="en-US" altLang="zh-CN" sz="2800" dirty="0">
                <a:latin typeface="Times New Roman" panose="02020603050405020304" pitchFamily="18" charset="0"/>
                <a:sym typeface="Symbol" pitchFamily="2" charset="2"/>
              </a:rPr>
              <a:t></a:t>
            </a:r>
            <a:r>
              <a:rPr lang="en-US" altLang="zh-CN" sz="2800" dirty="0">
                <a:latin typeface="Times New Roman" panose="02020603050405020304" pitchFamily="18" charset="0"/>
              </a:rPr>
              <a:t>0)</a:t>
            </a:r>
            <a:r>
              <a:rPr lang="zh-CN" altLang="en-US" sz="2800" dirty="0">
                <a:latin typeface="宋体" panose="02010600030101010101" pitchFamily="2" charset="-122"/>
              </a:rPr>
              <a:t>条边所得，故</a:t>
            </a:r>
            <a:r>
              <a:rPr lang="en-US" altLang="zh-CN" sz="2800" dirty="0">
                <a:latin typeface="Times New Roman" panose="02020603050405020304" pitchFamily="18" charset="0"/>
              </a:rPr>
              <a:t>G’</a:t>
            </a:r>
            <a:r>
              <a:rPr lang="zh-CN" altLang="en-US" sz="2800" dirty="0">
                <a:latin typeface="宋体" panose="02010600030101010101" pitchFamily="2" charset="-122"/>
              </a:rPr>
              <a:t>仍有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</a:rPr>
              <a:t>个点，所以由</a:t>
            </a:r>
            <a:r>
              <a:rPr lang="zh-CN" altLang="en-US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宋体" panose="02010600030101010101" pitchFamily="2" charset="-122"/>
              </a:rPr>
              <a:t>)知，</a:t>
            </a:r>
            <a:r>
              <a:rPr lang="en-US" altLang="zh-CN" sz="2800" dirty="0">
                <a:latin typeface="Times New Roman" panose="02020603050405020304" pitchFamily="18" charset="0"/>
              </a:rPr>
              <a:t>G’</a:t>
            </a:r>
            <a:r>
              <a:rPr lang="zh-CN" altLang="en-US" sz="2800" dirty="0">
                <a:latin typeface="宋体" panose="02010600030101010101" pitchFamily="2" charset="-122"/>
              </a:rPr>
              <a:t>有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条边，但是</a:t>
            </a:r>
            <a:r>
              <a:rPr lang="en-US" altLang="zh-CN" sz="2800" dirty="0">
                <a:latin typeface="Times New Roman" panose="02020603050405020304" pitchFamily="18" charset="0"/>
              </a:rPr>
              <a:t>G’</a:t>
            </a:r>
            <a:r>
              <a:rPr lang="zh-CN" altLang="en-US" sz="2800" dirty="0">
                <a:latin typeface="宋体" panose="02010600030101010101" pitchFamily="2" charset="-122"/>
              </a:rPr>
              <a:t>有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n-1-k)</a:t>
            </a:r>
            <a:r>
              <a:rPr lang="zh-CN" altLang="en-US" sz="2800" dirty="0">
                <a:latin typeface="宋体" panose="02010600030101010101" pitchFamily="2" charset="-122"/>
              </a:rPr>
              <a:t>条边，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而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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n-1-k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因为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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)，</a:t>
            </a:r>
            <a:r>
              <a:rPr lang="zh-CN" altLang="en-US" sz="2800" dirty="0">
                <a:latin typeface="宋体" panose="02010600030101010101" pitchFamily="2" charset="-122"/>
              </a:rPr>
              <a:t>矛盾。证毕</a:t>
            </a:r>
          </a:p>
        </p:txBody>
      </p:sp>
      <p:sp>
        <p:nvSpPr>
          <p:cNvPr id="69635" name="灯片编号占位符 1">
            <a:extLst>
              <a:ext uri="{FF2B5EF4-FFF2-40B4-BE49-F238E27FC236}">
                <a16:creationId xmlns:a16="http://schemas.microsoft.com/office/drawing/2014/main" id="{4E84A695-DFBE-C743-FBBD-81E772B008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085685-4DB7-2044-B3B8-5148BDA1935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A188A18-C211-ADDA-01F6-D78CF25A9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225" y="138113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4000">
                <a:latin typeface="Times New Roman" panose="02020603050405020304" pitchFamily="18" charset="0"/>
                <a:ea typeface="宋体" panose="02010600030101010101" pitchFamily="2" charset="-122"/>
              </a:rPr>
              <a:t>4.2.1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的推论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B7C4902-D900-D592-074B-605691FC9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790575"/>
            <a:ext cx="8763000" cy="5486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推论1</a:t>
            </a:r>
            <a:r>
              <a:rPr lang="zh-CN" altLang="en-US" dirty="0">
                <a:latin typeface="Times New Roman" panose="02020603050405020304" pitchFamily="18" charset="0"/>
              </a:rPr>
              <a:t>  任意有限连通图必有一支撑子图是树。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sz="3000" dirty="0">
                <a:latin typeface="Times New Roman" panose="02020603050405020304" pitchFamily="18" charset="0"/>
              </a:rPr>
              <a:t>提示：去掉图中每个回路中的任意一条边即可</a:t>
            </a:r>
            <a:r>
              <a:rPr lang="en-US" altLang="zh-CN" sz="3000" dirty="0">
                <a:latin typeface="Times New Roman" panose="02020603050405020304" pitchFamily="18" charset="0"/>
              </a:rPr>
              <a:t>.)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今后，此支撑子图称为母图的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支撑树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推论2</a:t>
            </a:r>
            <a:r>
              <a:rPr lang="zh-CN" altLang="en-US" dirty="0">
                <a:latin typeface="Times New Roman" panose="02020603050405020304" pitchFamily="18" charset="0"/>
              </a:rPr>
              <a:t>  若</a:t>
            </a:r>
            <a:r>
              <a:rPr lang="en-US" altLang="zh-CN" dirty="0">
                <a:latin typeface="Times New Roman" panose="02020603050405020304" pitchFamily="18" charset="0"/>
              </a:rPr>
              <a:t>G’</a:t>
            </a:r>
            <a:r>
              <a:rPr lang="zh-CN" altLang="en-US" dirty="0">
                <a:latin typeface="Times New Roman" panose="02020603050405020304" pitchFamily="18" charset="0"/>
              </a:rPr>
              <a:t>是有限图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支撑树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vv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中一边，且</a:t>
            </a:r>
            <a:r>
              <a:rPr lang="en-US" altLang="zh-CN" dirty="0" err="1">
                <a:latin typeface="Times New Roman" panose="02020603050405020304" pitchFamily="18" charset="0"/>
              </a:rPr>
              <a:t>vv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</a:rPr>
              <a:t>不在</a:t>
            </a:r>
            <a:r>
              <a:rPr lang="en-US" altLang="zh-CN" dirty="0">
                <a:latin typeface="Times New Roman" panose="02020603050405020304" pitchFamily="18" charset="0"/>
              </a:rPr>
              <a:t>G’</a:t>
            </a:r>
            <a:r>
              <a:rPr lang="zh-CN" altLang="en-US" dirty="0">
                <a:latin typeface="Times New Roman" panose="02020603050405020304" pitchFamily="18" charset="0"/>
              </a:rPr>
              <a:t>中，则</a:t>
            </a:r>
            <a:r>
              <a:rPr lang="en-US" altLang="zh-CN" dirty="0">
                <a:latin typeface="Times New Roman" panose="02020603050405020304" pitchFamily="18" charset="0"/>
              </a:rPr>
              <a:t>G’</a:t>
            </a:r>
            <a:r>
              <a:rPr lang="zh-CN" altLang="en-US" dirty="0">
                <a:latin typeface="Times New Roman" panose="02020603050405020304" pitchFamily="18" charset="0"/>
              </a:rPr>
              <a:t>添上边</a:t>
            </a:r>
            <a:r>
              <a:rPr lang="en-US" altLang="zh-CN" dirty="0" err="1">
                <a:latin typeface="Times New Roman" panose="02020603050405020304" pitchFamily="18" charset="0"/>
              </a:rPr>
              <a:t>vv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</a:rPr>
              <a:t>后必有回路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提示：</a:t>
            </a:r>
            <a:r>
              <a:rPr lang="zh-CN" altLang="en-US" dirty="0">
                <a:latin typeface="Times New Roman" panose="02020603050405020304" pitchFamily="18" charset="0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</a:rPr>
              <a:t>1) </a:t>
            </a:r>
            <a:r>
              <a:rPr lang="zh-CN" altLang="en-US" sz="2800" dirty="0"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3)</a:t>
            </a:r>
            <a:r>
              <a:rPr lang="zh-CN" altLang="en-US" dirty="0">
                <a:latin typeface="Times New Roman" panose="02020603050405020304" pitchFamily="18" charset="0"/>
              </a:rPr>
              <a:t> ，</a:t>
            </a:r>
            <a:r>
              <a:rPr lang="en-US" altLang="zh-CN" dirty="0">
                <a:latin typeface="Times New Roman" panose="02020603050405020304" pitchFamily="18" charset="0"/>
              </a:rPr>
              <a:t>G’</a:t>
            </a:r>
            <a:r>
              <a:rPr lang="zh-CN" altLang="en-US" dirty="0">
                <a:latin typeface="Times New Roman" panose="02020603050405020304" pitchFamily="18" charset="0"/>
              </a:rPr>
              <a:t>是树，</a:t>
            </a:r>
            <a:r>
              <a:rPr lang="en-US" altLang="zh-CN" dirty="0">
                <a:latin typeface="Times New Roman" panose="02020603050405020304" pitchFamily="18" charset="0"/>
              </a:rPr>
              <a:t>G’</a:t>
            </a:r>
            <a:r>
              <a:rPr lang="zh-CN" altLang="en-US" dirty="0">
                <a:latin typeface="Times New Roman" panose="02020603050405020304" pitchFamily="18" charset="0"/>
              </a:rPr>
              <a:t>连通无回路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恰有一条从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v’</a:t>
            </a:r>
            <a:r>
              <a:rPr lang="zh-CN" altLang="en-US" dirty="0">
                <a:latin typeface="Times New Roman" panose="02020603050405020304" pitchFamily="18" charset="0"/>
              </a:rPr>
              <a:t>的简单路，且由</a:t>
            </a:r>
            <a:r>
              <a:rPr lang="en-US" altLang="zh-CN" dirty="0" err="1">
                <a:latin typeface="Times New Roman" panose="02020603050405020304" pitchFamily="18" charset="0"/>
              </a:rPr>
              <a:t>vv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</a:rPr>
              <a:t>不相邻，该路长度大于等于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，则添加边</a:t>
            </a:r>
            <a:r>
              <a:rPr lang="en-US" altLang="zh-CN" dirty="0" err="1">
                <a:latin typeface="Times New Roman" panose="02020603050405020304" pitchFamily="18" charset="0"/>
              </a:rPr>
              <a:t>vv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</a:rPr>
              <a:t>后，有回路。</a:t>
            </a:r>
            <a:endParaRPr lang="zh-CN" altLang="en-US" sz="16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844827D-2C81-46E8-2BDE-83380DF9C165}"/>
              </a:ext>
            </a:extLst>
          </p:cNvPr>
          <p:cNvGrpSpPr>
            <a:grpSpLocks/>
          </p:cNvGrpSpPr>
          <p:nvPr/>
        </p:nvGrpSpPr>
        <p:grpSpPr bwMode="auto">
          <a:xfrm>
            <a:off x="960438" y="1497013"/>
            <a:ext cx="7200900" cy="4391025"/>
            <a:chOff x="567" y="-36"/>
            <a:chExt cx="4536" cy="2766"/>
          </a:xfrm>
        </p:grpSpPr>
        <p:sp>
          <p:nvSpPr>
            <p:cNvPr id="71685" name="AutoShape 5">
              <a:extLst>
                <a:ext uri="{FF2B5EF4-FFF2-40B4-BE49-F238E27FC236}">
                  <a16:creationId xmlns:a16="http://schemas.microsoft.com/office/drawing/2014/main" id="{2BCD0DB5-977E-B6AB-6E0C-848092B8D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-36"/>
              <a:ext cx="4536" cy="2766"/>
            </a:xfrm>
            <a:prstGeom prst="roundRect">
              <a:avLst>
                <a:gd name="adj" fmla="val 1213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71686" name="Group 6">
              <a:extLst>
                <a:ext uri="{FF2B5EF4-FFF2-40B4-BE49-F238E27FC236}">
                  <a16:creationId xmlns:a16="http://schemas.microsoft.com/office/drawing/2014/main" id="{A2533769-E3B5-417D-4DC8-AB3C369627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" y="360"/>
              <a:ext cx="3835" cy="1690"/>
              <a:chOff x="723" y="588"/>
              <a:chExt cx="3835" cy="1690"/>
            </a:xfrm>
          </p:grpSpPr>
          <p:sp>
            <p:nvSpPr>
              <p:cNvPr id="71687" name="Text Box 7">
                <a:extLst>
                  <a:ext uri="{FF2B5EF4-FFF2-40B4-BE49-F238E27FC236}">
                    <a16:creationId xmlns:a16="http://schemas.microsoft.com/office/drawing/2014/main" id="{DC9B3158-EC6C-15BE-C46F-056F79E256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0" y="1390"/>
                <a:ext cx="8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zh-CN" altLang="en-US" sz="1800">
                    <a:solidFill>
                      <a:srgbClr val="000000"/>
                    </a:solidFill>
                    <a:latin typeface="楷体_GB2312" panose="020F0502020204030204" pitchFamily="34" charset="0"/>
                    <a:ea typeface="楷体_GB2312" panose="020F0502020204030204" pitchFamily="34" charset="0"/>
                  </a:rPr>
                  <a:t>图</a:t>
                </a:r>
                <a:r>
                  <a:rPr kumimoji="0" lang="en-US" altLang="zh-CN" sz="1800">
                    <a:solidFill>
                      <a:srgbClr val="000000"/>
                    </a:solidFill>
                    <a:latin typeface="楷体_GB2312" panose="020F0502020204030204" pitchFamily="34" charset="0"/>
                    <a:ea typeface="楷体_GB2312" panose="020F0502020204030204" pitchFamily="34" charset="0"/>
                  </a:rPr>
                  <a:t>G</a:t>
                </a:r>
              </a:p>
            </p:txBody>
          </p:sp>
          <p:grpSp>
            <p:nvGrpSpPr>
              <p:cNvPr id="71688" name="Group 8">
                <a:extLst>
                  <a:ext uri="{FF2B5EF4-FFF2-40B4-BE49-F238E27FC236}">
                    <a16:creationId xmlns:a16="http://schemas.microsoft.com/office/drawing/2014/main" id="{26ADF3E3-04D4-2C2B-FEB4-9622DB4B21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3" y="588"/>
                <a:ext cx="3835" cy="1690"/>
                <a:chOff x="723" y="588"/>
                <a:chExt cx="3835" cy="1690"/>
              </a:xfrm>
            </p:grpSpPr>
            <p:sp>
              <p:nvSpPr>
                <p:cNvPr id="71689" name="Text Box 9">
                  <a:extLst>
                    <a:ext uri="{FF2B5EF4-FFF2-40B4-BE49-F238E27FC236}">
                      <a16:creationId xmlns:a16="http://schemas.microsoft.com/office/drawing/2014/main" id="{F3A8CC6C-444A-CB34-070F-A06CA9C318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" y="588"/>
                  <a:ext cx="86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0" lang="zh-CN" altLang="en-US" sz="1800">
                      <a:solidFill>
                        <a:srgbClr val="000000"/>
                      </a:solidFill>
                      <a:latin typeface="楷体_GB2312" panose="020F0502020204030204" pitchFamily="34" charset="0"/>
                      <a:ea typeface="楷体_GB2312" panose="020F0502020204030204" pitchFamily="34" charset="0"/>
                    </a:rPr>
                    <a:t>例．</a:t>
                  </a:r>
                </a:p>
              </p:txBody>
            </p:sp>
            <p:grpSp>
              <p:nvGrpSpPr>
                <p:cNvPr id="71690" name="Group 10">
                  <a:extLst>
                    <a:ext uri="{FF2B5EF4-FFF2-40B4-BE49-F238E27FC236}">
                      <a16:creationId xmlns:a16="http://schemas.microsoft.com/office/drawing/2014/main" id="{B69D1FFD-39A6-7318-D9D8-6CAA50DCCF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59" y="679"/>
                  <a:ext cx="1224" cy="866"/>
                  <a:chOff x="1339" y="1567"/>
                  <a:chExt cx="1224" cy="866"/>
                </a:xfrm>
              </p:grpSpPr>
              <p:grpSp>
                <p:nvGrpSpPr>
                  <p:cNvPr id="71739" name="Group 11">
                    <a:extLst>
                      <a:ext uri="{FF2B5EF4-FFF2-40B4-BE49-F238E27FC236}">
                        <a16:creationId xmlns:a16="http://schemas.microsoft.com/office/drawing/2014/main" id="{896C3D0A-3AA0-E912-D0BB-E2E4BACDA2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74" y="1693"/>
                    <a:ext cx="842" cy="616"/>
                    <a:chOff x="1983" y="1489"/>
                    <a:chExt cx="842" cy="616"/>
                  </a:xfrm>
                </p:grpSpPr>
                <p:sp>
                  <p:nvSpPr>
                    <p:cNvPr id="71748" name="Rectangle 12">
                      <a:extLst>
                        <a:ext uri="{FF2B5EF4-FFF2-40B4-BE49-F238E27FC236}">
                          <a16:creationId xmlns:a16="http://schemas.microsoft.com/office/drawing/2014/main" id="{AF99CCAD-7A02-38B0-07BC-C1206B665E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8" y="1525"/>
                      <a:ext cx="771" cy="54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1749" name="Line 13">
                      <a:extLst>
                        <a:ext uri="{FF2B5EF4-FFF2-40B4-BE49-F238E27FC236}">
                          <a16:creationId xmlns:a16="http://schemas.microsoft.com/office/drawing/2014/main" id="{E116BA7C-DEB1-4B18-9DB9-EC38828D44D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8" y="1525"/>
                      <a:ext cx="182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50" name="Line 14">
                      <a:extLst>
                        <a:ext uri="{FF2B5EF4-FFF2-40B4-BE49-F238E27FC236}">
                          <a16:creationId xmlns:a16="http://schemas.microsoft.com/office/drawing/2014/main" id="{2FEAD3C6-53A9-D06C-B37F-63DE33BCC29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08" y="1888"/>
                      <a:ext cx="181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51" name="Line 15">
                      <a:extLst>
                        <a:ext uri="{FF2B5EF4-FFF2-40B4-BE49-F238E27FC236}">
                          <a16:creationId xmlns:a16="http://schemas.microsoft.com/office/drawing/2014/main" id="{5043C495-B76D-873D-C6B9-F1294242979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18" y="1888"/>
                      <a:ext cx="182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71752" name="Group 16">
                      <a:extLst>
                        <a:ext uri="{FF2B5EF4-FFF2-40B4-BE49-F238E27FC236}">
                          <a16:creationId xmlns:a16="http://schemas.microsoft.com/office/drawing/2014/main" id="{2BBB7510-6610-3E58-DE6E-1C177C97F1B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40" y="1641"/>
                      <a:ext cx="533" cy="302"/>
                      <a:chOff x="2140" y="1641"/>
                      <a:chExt cx="533" cy="302"/>
                    </a:xfrm>
                  </p:grpSpPr>
                  <p:sp>
                    <p:nvSpPr>
                      <p:cNvPr id="71758" name="Rectangle 17">
                        <a:extLst>
                          <a:ext uri="{FF2B5EF4-FFF2-40B4-BE49-F238E27FC236}">
                            <a16:creationId xmlns:a16="http://schemas.microsoft.com/office/drawing/2014/main" id="{CC598325-E3AB-C0CA-CD59-EB9EA92B218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84" y="1686"/>
                        <a:ext cx="454" cy="2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itchFamily="2" charset="2"/>
                          <a:buChar char="Ø"/>
                          <a:defRPr kumimoji="1" sz="32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Char char="l"/>
                          <a:defRPr kumimoji="1" sz="28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l"/>
                          <a:defRPr kumimoji="1" sz="24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zh-CN" altLang="en-US" sz="2400" b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59" name="Oval 18">
                        <a:extLst>
                          <a:ext uri="{FF2B5EF4-FFF2-40B4-BE49-F238E27FC236}">
                            <a16:creationId xmlns:a16="http://schemas.microsoft.com/office/drawing/2014/main" id="{661E4807-29AE-7ED9-CAD7-6539F2B04F8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40" y="1651"/>
                        <a:ext cx="90" cy="91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itchFamily="2" charset="2"/>
                          <a:buChar char="Ø"/>
                          <a:defRPr kumimoji="1" sz="32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Char char="l"/>
                          <a:defRPr kumimoji="1" sz="28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l"/>
                          <a:defRPr kumimoji="1" sz="24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zh-CN" altLang="en-US" sz="2400" b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60" name="Oval 19">
                        <a:extLst>
                          <a:ext uri="{FF2B5EF4-FFF2-40B4-BE49-F238E27FC236}">
                            <a16:creationId xmlns:a16="http://schemas.microsoft.com/office/drawing/2014/main" id="{2F236A22-678F-DAB4-55E8-522C3EE23F5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83" y="1641"/>
                        <a:ext cx="90" cy="91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itchFamily="2" charset="2"/>
                          <a:buChar char="Ø"/>
                          <a:defRPr kumimoji="1" sz="32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Char char="l"/>
                          <a:defRPr kumimoji="1" sz="28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l"/>
                          <a:defRPr kumimoji="1" sz="24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zh-CN" altLang="en-US" sz="2400" b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61" name="Oval 20">
                        <a:extLst>
                          <a:ext uri="{FF2B5EF4-FFF2-40B4-BE49-F238E27FC236}">
                            <a16:creationId xmlns:a16="http://schemas.microsoft.com/office/drawing/2014/main" id="{7957A125-2DA6-DAA0-05E5-A70B25D4CD8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49" y="1852"/>
                        <a:ext cx="90" cy="91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itchFamily="2" charset="2"/>
                          <a:buChar char="Ø"/>
                          <a:defRPr kumimoji="1" sz="32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Char char="l"/>
                          <a:defRPr kumimoji="1" sz="28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l"/>
                          <a:defRPr kumimoji="1" sz="24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zh-CN" altLang="en-US" sz="2400" b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62" name="Oval 21">
                        <a:extLst>
                          <a:ext uri="{FF2B5EF4-FFF2-40B4-BE49-F238E27FC236}">
                            <a16:creationId xmlns:a16="http://schemas.microsoft.com/office/drawing/2014/main" id="{EC208D62-89DE-C541-CCA5-0D6FA5B4612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72" y="1852"/>
                        <a:ext cx="90" cy="91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itchFamily="2" charset="2"/>
                          <a:buChar char="Ø"/>
                          <a:defRPr kumimoji="1" sz="32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itchFamily="2" charset="2"/>
                          <a:buChar char="l"/>
                          <a:defRPr kumimoji="1" sz="28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l"/>
                          <a:defRPr kumimoji="1" sz="24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zh-CN" altLang="en-US" sz="2400" b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71753" name="Line 22">
                      <a:extLst>
                        <a:ext uri="{FF2B5EF4-FFF2-40B4-BE49-F238E27FC236}">
                          <a16:creationId xmlns:a16="http://schemas.microsoft.com/office/drawing/2014/main" id="{5C3C6D0D-672E-A1E8-A623-3D660807996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53" y="1525"/>
                      <a:ext cx="136" cy="1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54" name="Oval 23">
                      <a:extLst>
                        <a:ext uri="{FF2B5EF4-FFF2-40B4-BE49-F238E27FC236}">
                          <a16:creationId xmlns:a16="http://schemas.microsoft.com/office/drawing/2014/main" id="{F080165C-CCE7-4F39-8834-EF6ED46CCA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3" y="1490"/>
                      <a:ext cx="90" cy="9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1755" name="Oval 24">
                      <a:extLst>
                        <a:ext uri="{FF2B5EF4-FFF2-40B4-BE49-F238E27FC236}">
                          <a16:creationId xmlns:a16="http://schemas.microsoft.com/office/drawing/2014/main" id="{466CD8C5-AFA0-4A10-C47C-D3AF2A72BF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25" y="1489"/>
                      <a:ext cx="90" cy="9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1756" name="Oval 25">
                      <a:extLst>
                        <a:ext uri="{FF2B5EF4-FFF2-40B4-BE49-F238E27FC236}">
                          <a16:creationId xmlns:a16="http://schemas.microsoft.com/office/drawing/2014/main" id="{DEF0BC7F-6D97-182F-4B90-073E8C41346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3" y="2014"/>
                      <a:ext cx="90" cy="9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1757" name="Oval 26">
                      <a:extLst>
                        <a:ext uri="{FF2B5EF4-FFF2-40B4-BE49-F238E27FC236}">
                          <a16:creationId xmlns:a16="http://schemas.microsoft.com/office/drawing/2014/main" id="{416B45D3-EB3A-A98D-4EC0-9F3A0CAEA1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" y="2004"/>
                      <a:ext cx="90" cy="9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740" name="Text Box 27">
                    <a:extLst>
                      <a:ext uri="{FF2B5EF4-FFF2-40B4-BE49-F238E27FC236}">
                        <a16:creationId xmlns:a16="http://schemas.microsoft.com/office/drawing/2014/main" id="{92074484-F0D5-2FEB-4FE3-F90F12C8E4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9" y="1571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anose="020F0502020204030204" pitchFamily="34" charset="0"/>
                        <a:ea typeface="楷体_GB2312" panose="020F050202020403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71741" name="Text Box 28">
                    <a:extLst>
                      <a:ext uri="{FF2B5EF4-FFF2-40B4-BE49-F238E27FC236}">
                        <a16:creationId xmlns:a16="http://schemas.microsoft.com/office/drawing/2014/main" id="{C82A853C-F327-E3D4-0B53-7973311E92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6" y="1567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anose="020F0502020204030204" pitchFamily="34" charset="0"/>
                        <a:ea typeface="楷体_GB2312" panose="020F050202020403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71742" name="Text Box 29">
                    <a:extLst>
                      <a:ext uri="{FF2B5EF4-FFF2-40B4-BE49-F238E27FC236}">
                        <a16:creationId xmlns:a16="http://schemas.microsoft.com/office/drawing/2014/main" id="{8ADBC4C1-08B2-6BCA-C900-D406835924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6" y="2202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anose="020F0502020204030204" pitchFamily="34" charset="0"/>
                        <a:ea typeface="楷体_GB2312" panose="020F050202020403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71743" name="Text Box 30">
                    <a:extLst>
                      <a:ext uri="{FF2B5EF4-FFF2-40B4-BE49-F238E27FC236}">
                        <a16:creationId xmlns:a16="http://schemas.microsoft.com/office/drawing/2014/main" id="{6689C422-8B02-641F-F6B8-9C85C6855D5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9" y="2202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anose="020F0502020204030204" pitchFamily="34" charset="0"/>
                        <a:ea typeface="楷体_GB2312" panose="020F0502020204030204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71744" name="Text Box 31">
                    <a:extLst>
                      <a:ext uri="{FF2B5EF4-FFF2-40B4-BE49-F238E27FC236}">
                        <a16:creationId xmlns:a16="http://schemas.microsoft.com/office/drawing/2014/main" id="{41FE0637-D672-06E6-C442-65D77B8AA2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1" y="1677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anose="020F0502020204030204" pitchFamily="34" charset="0"/>
                        <a:ea typeface="楷体_GB2312" panose="020F050202020403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71745" name="Text Box 32">
                    <a:extLst>
                      <a:ext uri="{FF2B5EF4-FFF2-40B4-BE49-F238E27FC236}">
                        <a16:creationId xmlns:a16="http://schemas.microsoft.com/office/drawing/2014/main" id="{204F9659-9D85-1E94-257E-CD153CE091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3" y="1667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anose="020F0502020204030204" pitchFamily="34" charset="0"/>
                        <a:ea typeface="楷体_GB2312" panose="020F0502020204030204" pitchFamily="34" charset="0"/>
                      </a:rPr>
                      <a:t>F</a:t>
                    </a:r>
                  </a:p>
                </p:txBody>
              </p:sp>
              <p:sp>
                <p:nvSpPr>
                  <p:cNvPr id="71746" name="Text Box 33">
                    <a:extLst>
                      <a:ext uri="{FF2B5EF4-FFF2-40B4-BE49-F238E27FC236}">
                        <a16:creationId xmlns:a16="http://schemas.microsoft.com/office/drawing/2014/main" id="{4EC57EDE-B755-C914-DF13-D402B3E075F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4" y="2070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anose="020F0502020204030204" pitchFamily="34" charset="0"/>
                        <a:ea typeface="楷体_GB2312" panose="020F0502020204030204" pitchFamily="34" charset="0"/>
                      </a:rPr>
                      <a:t>G</a:t>
                    </a:r>
                  </a:p>
                </p:txBody>
              </p:sp>
              <p:sp>
                <p:nvSpPr>
                  <p:cNvPr id="71747" name="Text Box 34">
                    <a:extLst>
                      <a:ext uri="{FF2B5EF4-FFF2-40B4-BE49-F238E27FC236}">
                        <a16:creationId xmlns:a16="http://schemas.microsoft.com/office/drawing/2014/main" id="{7B434B4F-26B7-4CBE-832D-12029BA9B89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1" y="2081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anose="020F0502020204030204" pitchFamily="34" charset="0"/>
                        <a:ea typeface="楷体_GB2312" panose="020F0502020204030204" pitchFamily="34" charset="0"/>
                      </a:rPr>
                      <a:t>H</a:t>
                    </a:r>
                  </a:p>
                </p:txBody>
              </p:sp>
            </p:grpSp>
            <p:grpSp>
              <p:nvGrpSpPr>
                <p:cNvPr id="71691" name="Group 35">
                  <a:extLst>
                    <a:ext uri="{FF2B5EF4-FFF2-40B4-BE49-F238E27FC236}">
                      <a16:creationId xmlns:a16="http://schemas.microsoft.com/office/drawing/2014/main" id="{5D9A0AD7-5168-294E-50E3-38BA6D3DB8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0" y="1662"/>
                  <a:ext cx="842" cy="616"/>
                  <a:chOff x="859" y="1207"/>
                  <a:chExt cx="842" cy="616"/>
                </a:xfrm>
              </p:grpSpPr>
              <p:sp>
                <p:nvSpPr>
                  <p:cNvPr id="71724" name="Line 36">
                    <a:extLst>
                      <a:ext uri="{FF2B5EF4-FFF2-40B4-BE49-F238E27FC236}">
                        <a16:creationId xmlns:a16="http://schemas.microsoft.com/office/drawing/2014/main" id="{66AC7EAF-D4A9-C573-3213-EEF367F70C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84" y="1243"/>
                    <a:ext cx="72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25" name="Line 37">
                    <a:extLst>
                      <a:ext uri="{FF2B5EF4-FFF2-40B4-BE49-F238E27FC236}">
                        <a16:creationId xmlns:a16="http://schemas.microsoft.com/office/drawing/2014/main" id="{4EB8EBF6-C9AB-2D76-7854-99DBD0FC93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64" y="1279"/>
                    <a:ext cx="0" cy="49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26" name="Line 38">
                    <a:extLst>
                      <a:ext uri="{FF2B5EF4-FFF2-40B4-BE49-F238E27FC236}">
                        <a16:creationId xmlns:a16="http://schemas.microsoft.com/office/drawing/2014/main" id="{8EB78033-0D7E-F9A9-5BFB-B67BA0C0D9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93" y="1234"/>
                    <a:ext cx="0" cy="5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27" name="Line 39">
                    <a:extLst>
                      <a:ext uri="{FF2B5EF4-FFF2-40B4-BE49-F238E27FC236}">
                        <a16:creationId xmlns:a16="http://schemas.microsoft.com/office/drawing/2014/main" id="{956C8E94-F604-936B-EF86-DE49FDD18A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415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28" name="Line 40">
                    <a:extLst>
                      <a:ext uri="{FF2B5EF4-FFF2-40B4-BE49-F238E27FC236}">
                        <a16:creationId xmlns:a16="http://schemas.microsoft.com/office/drawing/2014/main" id="{D3686444-ECDC-7542-DFA6-B33042787A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15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29" name="Line 41">
                    <a:extLst>
                      <a:ext uri="{FF2B5EF4-FFF2-40B4-BE49-F238E27FC236}">
                        <a16:creationId xmlns:a16="http://schemas.microsoft.com/office/drawing/2014/main" id="{432509A4-AEDF-0DE9-E86B-53E1BD6DF0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633"/>
                    <a:ext cx="4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30" name="Line 42">
                    <a:extLst>
                      <a:ext uri="{FF2B5EF4-FFF2-40B4-BE49-F238E27FC236}">
                        <a16:creationId xmlns:a16="http://schemas.microsoft.com/office/drawing/2014/main" id="{A8BC0C3B-1FA9-70A6-6348-3DC52BC270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8" y="1243"/>
                    <a:ext cx="136" cy="1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31" name="Oval 43">
                    <a:extLst>
                      <a:ext uri="{FF2B5EF4-FFF2-40B4-BE49-F238E27FC236}">
                        <a16:creationId xmlns:a16="http://schemas.microsoft.com/office/drawing/2014/main" id="{0DC49FC8-5C19-A146-8754-348DA2E3FB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5" y="1570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32" name="Oval 44">
                    <a:extLst>
                      <a:ext uri="{FF2B5EF4-FFF2-40B4-BE49-F238E27FC236}">
                        <a16:creationId xmlns:a16="http://schemas.microsoft.com/office/drawing/2014/main" id="{EB0BC63A-A652-ECEC-0E69-470BBDBDDC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1570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33" name="Oval 45">
                    <a:extLst>
                      <a:ext uri="{FF2B5EF4-FFF2-40B4-BE49-F238E27FC236}">
                        <a16:creationId xmlns:a16="http://schemas.microsoft.com/office/drawing/2014/main" id="{2B279089-4AC5-BF0E-215E-E50C123D4C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59" y="1208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34" name="Oval 46">
                    <a:extLst>
                      <a:ext uri="{FF2B5EF4-FFF2-40B4-BE49-F238E27FC236}">
                        <a16:creationId xmlns:a16="http://schemas.microsoft.com/office/drawing/2014/main" id="{8588992C-8DC4-2AF8-A1CA-E5888D9AC6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1" y="1207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35" name="Oval 47">
                    <a:extLst>
                      <a:ext uri="{FF2B5EF4-FFF2-40B4-BE49-F238E27FC236}">
                        <a16:creationId xmlns:a16="http://schemas.microsoft.com/office/drawing/2014/main" id="{431295B8-4DA7-5452-DFF5-132B068CDE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59" y="1732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36" name="Oval 48">
                    <a:extLst>
                      <a:ext uri="{FF2B5EF4-FFF2-40B4-BE49-F238E27FC236}">
                        <a16:creationId xmlns:a16="http://schemas.microsoft.com/office/drawing/2014/main" id="{436C3D75-6666-001A-C023-A6C2B6AF1B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11" y="1722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37" name="Oval 49">
                    <a:extLst>
                      <a:ext uri="{FF2B5EF4-FFF2-40B4-BE49-F238E27FC236}">
                        <a16:creationId xmlns:a16="http://schemas.microsoft.com/office/drawing/2014/main" id="{8B9C7E0C-7C86-F949-25CE-1DE7ABF563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16" y="1369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38" name="Oval 50">
                    <a:extLst>
                      <a:ext uri="{FF2B5EF4-FFF2-40B4-BE49-F238E27FC236}">
                        <a16:creationId xmlns:a16="http://schemas.microsoft.com/office/drawing/2014/main" id="{3416C1F8-00C2-84AF-715C-9E53F9F56C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59" y="1359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1692" name="Group 51">
                  <a:extLst>
                    <a:ext uri="{FF2B5EF4-FFF2-40B4-BE49-F238E27FC236}">
                      <a16:creationId xmlns:a16="http://schemas.microsoft.com/office/drawing/2014/main" id="{7F1AA8D2-DC6F-3AE2-35D6-96DFF8D0B2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56" y="1662"/>
                  <a:ext cx="842" cy="616"/>
                  <a:chOff x="2290" y="1026"/>
                  <a:chExt cx="842" cy="616"/>
                </a:xfrm>
              </p:grpSpPr>
              <p:sp>
                <p:nvSpPr>
                  <p:cNvPr id="71710" name="Line 52">
                    <a:extLst>
                      <a:ext uri="{FF2B5EF4-FFF2-40B4-BE49-F238E27FC236}">
                        <a16:creationId xmlns:a16="http://schemas.microsoft.com/office/drawing/2014/main" id="{A2E8382E-C755-7825-7619-0D920B3701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15" y="1062"/>
                    <a:ext cx="72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11" name="Line 53">
                    <a:extLst>
                      <a:ext uri="{FF2B5EF4-FFF2-40B4-BE49-F238E27FC236}">
                        <a16:creationId xmlns:a16="http://schemas.microsoft.com/office/drawing/2014/main" id="{F3AAF1C9-A4AD-E598-92DB-24ACD6183B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15" y="1607"/>
                    <a:ext cx="8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12" name="Line 54">
                    <a:extLst>
                      <a:ext uri="{FF2B5EF4-FFF2-40B4-BE49-F238E27FC236}">
                        <a16:creationId xmlns:a16="http://schemas.microsoft.com/office/drawing/2014/main" id="{19873E33-9AAF-2586-EB9C-C1FD2986CC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24" y="1053"/>
                    <a:ext cx="0" cy="5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13" name="Line 55">
                    <a:extLst>
                      <a:ext uri="{FF2B5EF4-FFF2-40B4-BE49-F238E27FC236}">
                        <a16:creationId xmlns:a16="http://schemas.microsoft.com/office/drawing/2014/main" id="{66098194-4982-B300-F082-0C1D13C9E9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7" y="1225"/>
                    <a:ext cx="4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14" name="Line 56">
                    <a:extLst>
                      <a:ext uri="{FF2B5EF4-FFF2-40B4-BE49-F238E27FC236}">
                        <a16:creationId xmlns:a16="http://schemas.microsoft.com/office/drawing/2014/main" id="{0C1DC7F1-B177-DE7D-7F4A-2651040689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7" y="1234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15" name="Line 57">
                    <a:extLst>
                      <a:ext uri="{FF2B5EF4-FFF2-40B4-BE49-F238E27FC236}">
                        <a16:creationId xmlns:a16="http://schemas.microsoft.com/office/drawing/2014/main" id="{B1ACFCD4-19BA-ED23-4743-D2BDA2E66E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7" y="1452"/>
                    <a:ext cx="4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16" name="Oval 58">
                    <a:extLst>
                      <a:ext uri="{FF2B5EF4-FFF2-40B4-BE49-F238E27FC236}">
                        <a16:creationId xmlns:a16="http://schemas.microsoft.com/office/drawing/2014/main" id="{EB2AA32F-7F9D-539E-A959-B4EBA3B7DC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56" y="1389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17" name="Oval 59">
                    <a:extLst>
                      <a:ext uri="{FF2B5EF4-FFF2-40B4-BE49-F238E27FC236}">
                        <a16:creationId xmlns:a16="http://schemas.microsoft.com/office/drawing/2014/main" id="{ABDB0D1A-E822-D9B3-6A2D-622D79A2FC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79" y="1389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18" name="Oval 60">
                    <a:extLst>
                      <a:ext uri="{FF2B5EF4-FFF2-40B4-BE49-F238E27FC236}">
                        <a16:creationId xmlns:a16="http://schemas.microsoft.com/office/drawing/2014/main" id="{49A37E7D-2EBD-DF5B-5369-880D08B1B5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0" y="1027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19" name="Oval 61">
                    <a:extLst>
                      <a:ext uri="{FF2B5EF4-FFF2-40B4-BE49-F238E27FC236}">
                        <a16:creationId xmlns:a16="http://schemas.microsoft.com/office/drawing/2014/main" id="{0C5CE13F-D81F-8B19-67E9-BE221ED7A5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2" y="1026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20" name="Oval 62">
                    <a:extLst>
                      <a:ext uri="{FF2B5EF4-FFF2-40B4-BE49-F238E27FC236}">
                        <a16:creationId xmlns:a16="http://schemas.microsoft.com/office/drawing/2014/main" id="{4899D135-A9D2-5D5F-445A-571B4E282B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0" y="1551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21" name="Oval 63">
                    <a:extLst>
                      <a:ext uri="{FF2B5EF4-FFF2-40B4-BE49-F238E27FC236}">
                        <a16:creationId xmlns:a16="http://schemas.microsoft.com/office/drawing/2014/main" id="{B06481B8-13E8-BC25-CD52-FB955F41B7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42" y="1541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22" name="Oval 64">
                    <a:extLst>
                      <a:ext uri="{FF2B5EF4-FFF2-40B4-BE49-F238E27FC236}">
                        <a16:creationId xmlns:a16="http://schemas.microsoft.com/office/drawing/2014/main" id="{08A4A0E0-5F84-D842-209D-82AE2B1394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47" y="1188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23" name="Oval 65">
                    <a:extLst>
                      <a:ext uri="{FF2B5EF4-FFF2-40B4-BE49-F238E27FC236}">
                        <a16:creationId xmlns:a16="http://schemas.microsoft.com/office/drawing/2014/main" id="{B5B16E2E-0191-C0B0-6FA8-0A49CFBDA4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0" y="1178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1693" name="Group 66">
                  <a:extLst>
                    <a:ext uri="{FF2B5EF4-FFF2-40B4-BE49-F238E27FC236}">
                      <a16:creationId xmlns:a16="http://schemas.microsoft.com/office/drawing/2014/main" id="{5F05C343-848B-08C1-A253-2C5DE89A18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6" y="1662"/>
                  <a:ext cx="842" cy="616"/>
                  <a:chOff x="3671" y="618"/>
                  <a:chExt cx="842" cy="616"/>
                </a:xfrm>
              </p:grpSpPr>
              <p:sp>
                <p:nvSpPr>
                  <p:cNvPr id="71695" name="Line 67">
                    <a:extLst>
                      <a:ext uri="{FF2B5EF4-FFF2-40B4-BE49-F238E27FC236}">
                        <a16:creationId xmlns:a16="http://schemas.microsoft.com/office/drawing/2014/main" id="{837D133F-BE0E-B723-2594-E6248A73AD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76" y="690"/>
                    <a:ext cx="0" cy="49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96" name="Line 68">
                    <a:extLst>
                      <a:ext uri="{FF2B5EF4-FFF2-40B4-BE49-F238E27FC236}">
                        <a16:creationId xmlns:a16="http://schemas.microsoft.com/office/drawing/2014/main" id="{7611CCF6-7A00-626E-A5E7-83962E5B44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198"/>
                    <a:ext cx="8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97" name="Line 69">
                    <a:extLst>
                      <a:ext uri="{FF2B5EF4-FFF2-40B4-BE49-F238E27FC236}">
                        <a16:creationId xmlns:a16="http://schemas.microsoft.com/office/drawing/2014/main" id="{4534CC27-1A15-D52C-91BC-39E9884FB9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05" y="645"/>
                    <a:ext cx="0" cy="5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98" name="Line 70">
                    <a:extLst>
                      <a:ext uri="{FF2B5EF4-FFF2-40B4-BE49-F238E27FC236}">
                        <a16:creationId xmlns:a16="http://schemas.microsoft.com/office/drawing/2014/main" id="{5B8BBB0C-A855-5F62-B587-302F6935E7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78" y="826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99" name="Line 71">
                    <a:extLst>
                      <a:ext uri="{FF2B5EF4-FFF2-40B4-BE49-F238E27FC236}">
                        <a16:creationId xmlns:a16="http://schemas.microsoft.com/office/drawing/2014/main" id="{E1221DF9-5783-EF42-BB71-0A3132C678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31" y="826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00" name="Line 72">
                    <a:extLst>
                      <a:ext uri="{FF2B5EF4-FFF2-40B4-BE49-F238E27FC236}">
                        <a16:creationId xmlns:a16="http://schemas.microsoft.com/office/drawing/2014/main" id="{B9944512-2A89-9266-6269-387673D93C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78" y="1044"/>
                    <a:ext cx="4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01" name="Line 73">
                    <a:extLst>
                      <a:ext uri="{FF2B5EF4-FFF2-40B4-BE49-F238E27FC236}">
                        <a16:creationId xmlns:a16="http://schemas.microsoft.com/office/drawing/2014/main" id="{776EFDB2-0866-ACF4-20B5-40AE3CE5AA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40" y="654"/>
                    <a:ext cx="136" cy="1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02" name="Oval 74">
                    <a:extLst>
                      <a:ext uri="{FF2B5EF4-FFF2-40B4-BE49-F238E27FC236}">
                        <a16:creationId xmlns:a16="http://schemas.microsoft.com/office/drawing/2014/main" id="{F17297A4-E99F-1FCD-1AEE-B630979FE7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7" y="981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03" name="Oval 75">
                    <a:extLst>
                      <a:ext uri="{FF2B5EF4-FFF2-40B4-BE49-F238E27FC236}">
                        <a16:creationId xmlns:a16="http://schemas.microsoft.com/office/drawing/2014/main" id="{D4ABF447-E4F6-9DC4-B3CC-08A468FF4F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60" y="981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04" name="Oval 76">
                    <a:extLst>
                      <a:ext uri="{FF2B5EF4-FFF2-40B4-BE49-F238E27FC236}">
                        <a16:creationId xmlns:a16="http://schemas.microsoft.com/office/drawing/2014/main" id="{5903C29D-AB45-80BD-349A-2A67CC9E31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71" y="619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05" name="Oval 77">
                    <a:extLst>
                      <a:ext uri="{FF2B5EF4-FFF2-40B4-BE49-F238E27FC236}">
                        <a16:creationId xmlns:a16="http://schemas.microsoft.com/office/drawing/2014/main" id="{F82D8A66-229A-C81E-F95D-BC618C4896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618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06" name="Oval 78">
                    <a:extLst>
                      <a:ext uri="{FF2B5EF4-FFF2-40B4-BE49-F238E27FC236}">
                        <a16:creationId xmlns:a16="http://schemas.microsoft.com/office/drawing/2014/main" id="{23132EE7-A670-FDE6-C037-69865F81F3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71" y="1143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07" name="Oval 79">
                    <a:extLst>
                      <a:ext uri="{FF2B5EF4-FFF2-40B4-BE49-F238E27FC236}">
                        <a16:creationId xmlns:a16="http://schemas.microsoft.com/office/drawing/2014/main" id="{F84D91C3-72D5-E669-710A-4E58162FB7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23" y="1133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08" name="Oval 80">
                    <a:extLst>
                      <a:ext uri="{FF2B5EF4-FFF2-40B4-BE49-F238E27FC236}">
                        <a16:creationId xmlns:a16="http://schemas.microsoft.com/office/drawing/2014/main" id="{99C5B1D6-D439-B123-8C71-416B3F006B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28" y="780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09" name="Oval 81">
                    <a:extLst>
                      <a:ext uri="{FF2B5EF4-FFF2-40B4-BE49-F238E27FC236}">
                        <a16:creationId xmlns:a16="http://schemas.microsoft.com/office/drawing/2014/main" id="{6BCC2700-C77D-A2C1-BCB2-2E749398F2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71" y="770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694" name="Line 82">
                  <a:extLst>
                    <a:ext uri="{FF2B5EF4-FFF2-40B4-BE49-F238E27FC236}">
                      <a16:creationId xmlns:a16="http://schemas.microsoft.com/office/drawing/2014/main" id="{70B40010-19A5-5436-05D0-0E6B951381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35" y="1745"/>
                  <a:ext cx="88" cy="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1684" name="灯片编号占位符 2">
            <a:extLst>
              <a:ext uri="{FF2B5EF4-FFF2-40B4-BE49-F238E27FC236}">
                <a16:creationId xmlns:a16="http://schemas.microsoft.com/office/drawing/2014/main" id="{A68D2655-9168-FFB4-28D6-4C4A957A74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B778A0-1671-5D40-986F-FC196C52C26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EE6D1D98-F3BE-8134-8F30-BC76B8D46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</a:rPr>
              <a:t>§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4.2.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最优树   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2DA54492-5A77-C071-293A-E1BF42960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例：铺设一个连接各个城市的铁路网、或者光纤通信网络。各个城市之间的费用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latin typeface="宋体" panose="02010600030101010101" pitchFamily="2" charset="-122"/>
              </a:rPr>
              <a:t>预算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宋体" panose="02010600030101010101" pitchFamily="2" charset="-122"/>
              </a:rPr>
              <a:t>已知。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72707" name="Group 89">
            <a:extLst>
              <a:ext uri="{FF2B5EF4-FFF2-40B4-BE49-F238E27FC236}">
                <a16:creationId xmlns:a16="http://schemas.microsoft.com/office/drawing/2014/main" id="{E74CF41D-18A6-3506-8CE4-FBBDE02E83C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57400"/>
            <a:ext cx="7031038" cy="4038600"/>
            <a:chOff x="576" y="1296"/>
            <a:chExt cx="4429" cy="2544"/>
          </a:xfrm>
        </p:grpSpPr>
        <p:sp>
          <p:nvSpPr>
            <p:cNvPr id="72726" name="Text Box 34">
              <a:extLst>
                <a:ext uri="{FF2B5EF4-FFF2-40B4-BE49-F238E27FC236}">
                  <a16:creationId xmlns:a16="http://schemas.microsoft.com/office/drawing/2014/main" id="{5575122B-1FAC-B613-E429-D049D965B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436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27" name="Line 35">
              <a:extLst>
                <a:ext uri="{FF2B5EF4-FFF2-40B4-BE49-F238E27FC236}">
                  <a16:creationId xmlns:a16="http://schemas.microsoft.com/office/drawing/2014/main" id="{7FEF7BF2-7FE5-81D6-FF46-CC0E25860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0" y="2523"/>
              <a:ext cx="1670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Line 36">
              <a:extLst>
                <a:ext uri="{FF2B5EF4-FFF2-40B4-BE49-F238E27FC236}">
                  <a16:creationId xmlns:a16="http://schemas.microsoft.com/office/drawing/2014/main" id="{3FEE3F44-E1F4-11EB-13A8-E338BD99E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0" y="1687"/>
              <a:ext cx="1670" cy="9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9" name="Line 37">
              <a:extLst>
                <a:ext uri="{FF2B5EF4-FFF2-40B4-BE49-F238E27FC236}">
                  <a16:creationId xmlns:a16="http://schemas.microsoft.com/office/drawing/2014/main" id="{3F11EB75-AB0A-F114-3F89-6A4C5D17F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9" y="2526"/>
              <a:ext cx="2563" cy="9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38">
              <a:extLst>
                <a:ext uri="{FF2B5EF4-FFF2-40B4-BE49-F238E27FC236}">
                  <a16:creationId xmlns:a16="http://schemas.microsoft.com/office/drawing/2014/main" id="{2A9C4ACA-D5B8-0015-7526-F616141B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1" y="1731"/>
              <a:ext cx="2719" cy="7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1" name="Line 39">
              <a:extLst>
                <a:ext uri="{FF2B5EF4-FFF2-40B4-BE49-F238E27FC236}">
                  <a16:creationId xmlns:a16="http://schemas.microsoft.com/office/drawing/2014/main" id="{CAFFF761-192C-298C-DE6E-913D889D0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" y="1757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2" name="Line 40">
              <a:extLst>
                <a:ext uri="{FF2B5EF4-FFF2-40B4-BE49-F238E27FC236}">
                  <a16:creationId xmlns:a16="http://schemas.microsoft.com/office/drawing/2014/main" id="{3A61E6A2-154A-1EA4-2EE4-B0548EE1D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4" y="1757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3" name="Text Box 41">
              <a:extLst>
                <a:ext uri="{FF2B5EF4-FFF2-40B4-BE49-F238E27FC236}">
                  <a16:creationId xmlns:a16="http://schemas.microsoft.com/office/drawing/2014/main" id="{06D2682E-90E2-4DC3-CA9F-EAD6A7A7A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216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34" name="Text Box 42">
              <a:extLst>
                <a:ext uri="{FF2B5EF4-FFF2-40B4-BE49-F238E27FC236}">
                  <a16:creationId xmlns:a16="http://schemas.microsoft.com/office/drawing/2014/main" id="{17FD3A55-837C-75B3-30C5-9995DCF49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437"/>
              <a:ext cx="2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35" name="Text Box 43">
              <a:extLst>
                <a:ext uri="{FF2B5EF4-FFF2-40B4-BE49-F238E27FC236}">
                  <a16:creationId xmlns:a16="http://schemas.microsoft.com/office/drawing/2014/main" id="{DB336E6B-90D0-8229-8ABF-EDE2F5C59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" y="2331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36" name="Text Box 44">
              <a:extLst>
                <a:ext uri="{FF2B5EF4-FFF2-40B4-BE49-F238E27FC236}">
                  <a16:creationId xmlns:a16="http://schemas.microsoft.com/office/drawing/2014/main" id="{FAD49CBF-73BC-07CE-E2D5-34444CC6C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192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7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37" name="Text Box 45">
              <a:extLst>
                <a:ext uri="{FF2B5EF4-FFF2-40B4-BE49-F238E27FC236}">
                  <a16:creationId xmlns:a16="http://schemas.microsoft.com/office/drawing/2014/main" id="{72AC522E-BEB3-0BA8-8314-0A616BC67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33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6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38" name="Text Box 46">
              <a:extLst>
                <a:ext uri="{FF2B5EF4-FFF2-40B4-BE49-F238E27FC236}">
                  <a16:creationId xmlns:a16="http://schemas.microsoft.com/office/drawing/2014/main" id="{795615B1-D58E-8F9C-6BC6-F73985DE8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28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39" name="Line 47">
              <a:extLst>
                <a:ext uri="{FF2B5EF4-FFF2-40B4-BE49-F238E27FC236}">
                  <a16:creationId xmlns:a16="http://schemas.microsoft.com/office/drawing/2014/main" id="{32BB35EF-9734-F3CD-7140-D54AD18F9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" y="2564"/>
              <a:ext cx="966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0" name="Line 48">
              <a:extLst>
                <a:ext uri="{FF2B5EF4-FFF2-40B4-BE49-F238E27FC236}">
                  <a16:creationId xmlns:a16="http://schemas.microsoft.com/office/drawing/2014/main" id="{07CA977B-62D9-B006-A418-7811C4139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3428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1" name="Line 49">
              <a:extLst>
                <a:ext uri="{FF2B5EF4-FFF2-40B4-BE49-F238E27FC236}">
                  <a16:creationId xmlns:a16="http://schemas.microsoft.com/office/drawing/2014/main" id="{B2E1CA1B-6CE1-7750-8303-567E6F29F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7" y="2549"/>
              <a:ext cx="1148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2" name="Line 50">
              <a:extLst>
                <a:ext uri="{FF2B5EF4-FFF2-40B4-BE49-F238E27FC236}">
                  <a16:creationId xmlns:a16="http://schemas.microsoft.com/office/drawing/2014/main" id="{6B6DBCFD-D4A6-7858-0644-24658A677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" y="2564"/>
              <a:ext cx="374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3" name="Line 51">
              <a:extLst>
                <a:ext uri="{FF2B5EF4-FFF2-40B4-BE49-F238E27FC236}">
                  <a16:creationId xmlns:a16="http://schemas.microsoft.com/office/drawing/2014/main" id="{38A48090-CFD0-B62E-C925-A3814DD6B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9" y="1728"/>
              <a:ext cx="966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4" name="Line 52">
              <a:extLst>
                <a:ext uri="{FF2B5EF4-FFF2-40B4-BE49-F238E27FC236}">
                  <a16:creationId xmlns:a16="http://schemas.microsoft.com/office/drawing/2014/main" id="{64EDF9B1-A655-1296-9A3E-894557451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728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5" name="Line 53">
              <a:extLst>
                <a:ext uri="{FF2B5EF4-FFF2-40B4-BE49-F238E27FC236}">
                  <a16:creationId xmlns:a16="http://schemas.microsoft.com/office/drawing/2014/main" id="{906F8185-3D9B-6F71-3BD3-D2BC48A3F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728"/>
              <a:ext cx="1148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6" name="Text Box 60">
              <a:extLst>
                <a:ext uri="{FF2B5EF4-FFF2-40B4-BE49-F238E27FC236}">
                  <a16:creationId xmlns:a16="http://schemas.microsoft.com/office/drawing/2014/main" id="{E06F8BC3-091C-2DC0-ABC3-F05A4C73B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96"/>
              <a:ext cx="21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47" name="Text Box 61">
              <a:extLst>
                <a:ext uri="{FF2B5EF4-FFF2-40B4-BE49-F238E27FC236}">
                  <a16:creationId xmlns:a16="http://schemas.microsoft.com/office/drawing/2014/main" id="{9AAF3C36-FF9A-0854-B410-E911485E2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" y="1296"/>
              <a:ext cx="24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48" name="Text Box 64">
              <a:extLst>
                <a:ext uri="{FF2B5EF4-FFF2-40B4-BE49-F238E27FC236}">
                  <a16:creationId xmlns:a16="http://schemas.microsoft.com/office/drawing/2014/main" id="{A34C1F4B-7126-9349-705D-53E32AAD4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4" y="227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8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49" name="Text Box 65">
              <a:extLst>
                <a:ext uri="{FF2B5EF4-FFF2-40B4-BE49-F238E27FC236}">
                  <a16:creationId xmlns:a16="http://schemas.microsoft.com/office/drawing/2014/main" id="{359ED79F-D55C-6678-A9B9-294C3DB93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20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50" name="Text Box 66">
              <a:extLst>
                <a:ext uri="{FF2B5EF4-FFF2-40B4-BE49-F238E27FC236}">
                  <a16:creationId xmlns:a16="http://schemas.microsoft.com/office/drawing/2014/main" id="{F18353B1-7354-F6E4-368C-F06A41B8B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" y="293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51" name="Text Box 67">
              <a:extLst>
                <a:ext uri="{FF2B5EF4-FFF2-40B4-BE49-F238E27FC236}">
                  <a16:creationId xmlns:a16="http://schemas.microsoft.com/office/drawing/2014/main" id="{6BD92D4E-CAC3-A470-B552-859FD1052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7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52" name="Text Box 68">
              <a:extLst>
                <a:ext uri="{FF2B5EF4-FFF2-40B4-BE49-F238E27FC236}">
                  <a16:creationId xmlns:a16="http://schemas.microsoft.com/office/drawing/2014/main" id="{F4380FA8-6C4A-384B-C5C3-601FA8AE9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8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53" name="Text Box 69">
              <a:extLst>
                <a:ext uri="{FF2B5EF4-FFF2-40B4-BE49-F238E27FC236}">
                  <a16:creationId xmlns:a16="http://schemas.microsoft.com/office/drawing/2014/main" id="{5EFD23F4-3576-E211-E649-78A477E05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28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54" name="Text Box 70">
              <a:extLst>
                <a:ext uri="{FF2B5EF4-FFF2-40B4-BE49-F238E27FC236}">
                  <a16:creationId xmlns:a16="http://schemas.microsoft.com/office/drawing/2014/main" id="{227FDBD6-AEC2-95FE-FCB9-14EFEF545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28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7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55" name="Text Box 71">
              <a:extLst>
                <a:ext uri="{FF2B5EF4-FFF2-40B4-BE49-F238E27FC236}">
                  <a16:creationId xmlns:a16="http://schemas.microsoft.com/office/drawing/2014/main" id="{01D4EBBE-7094-3619-489D-01231398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0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56" name="Text Box 72">
              <a:extLst>
                <a:ext uri="{FF2B5EF4-FFF2-40B4-BE49-F238E27FC236}">
                  <a16:creationId xmlns:a16="http://schemas.microsoft.com/office/drawing/2014/main" id="{70DF004B-1F94-0D36-557F-721546449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0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57" name="Text Box 73">
              <a:extLst>
                <a:ext uri="{FF2B5EF4-FFF2-40B4-BE49-F238E27FC236}">
                  <a16:creationId xmlns:a16="http://schemas.microsoft.com/office/drawing/2014/main" id="{F58B8A60-4C95-8019-D417-EEAFBAE5A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9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5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58" name="Text Box 74">
              <a:extLst>
                <a:ext uri="{FF2B5EF4-FFF2-40B4-BE49-F238E27FC236}">
                  <a16:creationId xmlns:a16="http://schemas.microsoft.com/office/drawing/2014/main" id="{19DD9DEF-BB99-639C-A5F4-946FFB3A9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29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6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59" name="Text Box 75">
              <a:extLst>
                <a:ext uri="{FF2B5EF4-FFF2-40B4-BE49-F238E27FC236}">
                  <a16:creationId xmlns:a16="http://schemas.microsoft.com/office/drawing/2014/main" id="{341D767E-D81A-73ED-81E7-69539259F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8" y="24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60" name="Text Box 76">
              <a:extLst>
                <a:ext uri="{FF2B5EF4-FFF2-40B4-BE49-F238E27FC236}">
                  <a16:creationId xmlns:a16="http://schemas.microsoft.com/office/drawing/2014/main" id="{B8029624-8B8F-9E6A-A6AD-DA7526967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4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61" name="Text Box 77">
              <a:extLst>
                <a:ext uri="{FF2B5EF4-FFF2-40B4-BE49-F238E27FC236}">
                  <a16:creationId xmlns:a16="http://schemas.microsoft.com/office/drawing/2014/main" id="{85379C62-398D-4CBD-620D-36BDB590D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2762" name="Text Box 78">
              <a:extLst>
                <a:ext uri="{FF2B5EF4-FFF2-40B4-BE49-F238E27FC236}">
                  <a16:creationId xmlns:a16="http://schemas.microsoft.com/office/drawing/2014/main" id="{FD7C1578-D624-52F6-0346-0EFAC6EBD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2476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63" name="Text Box 79">
              <a:extLst>
                <a:ext uri="{FF2B5EF4-FFF2-40B4-BE49-F238E27FC236}">
                  <a16:creationId xmlns:a16="http://schemas.microsoft.com/office/drawing/2014/main" id="{FF1B790E-B603-7693-D3D6-F7EE0ADEB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427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1">
            <a:extLst>
              <a:ext uri="{FF2B5EF4-FFF2-40B4-BE49-F238E27FC236}">
                <a16:creationId xmlns:a16="http://schemas.microsoft.com/office/drawing/2014/main" id="{6045F759-5F8E-FC6D-C557-39E6EAFD9604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743200"/>
            <a:ext cx="5930900" cy="2755900"/>
            <a:chOff x="952" y="1728"/>
            <a:chExt cx="3736" cy="1736"/>
          </a:xfrm>
        </p:grpSpPr>
        <p:sp>
          <p:nvSpPr>
            <p:cNvPr id="72719" name="Line 80">
              <a:extLst>
                <a:ext uri="{FF2B5EF4-FFF2-40B4-BE49-F238E27FC236}">
                  <a16:creationId xmlns:a16="http://schemas.microsoft.com/office/drawing/2014/main" id="{224C14F3-D804-B560-789A-BA756D84D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1776"/>
              <a:ext cx="0" cy="768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0" name="Line 81">
              <a:extLst>
                <a:ext uri="{FF2B5EF4-FFF2-40B4-BE49-F238E27FC236}">
                  <a16:creationId xmlns:a16="http://schemas.microsoft.com/office/drawing/2014/main" id="{209AC9C5-A169-7081-29C5-3712FDB78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728"/>
              <a:ext cx="1104" cy="81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82">
              <a:extLst>
                <a:ext uri="{FF2B5EF4-FFF2-40B4-BE49-F238E27FC236}">
                  <a16:creationId xmlns:a16="http://schemas.microsoft.com/office/drawing/2014/main" id="{4FA4907E-E32D-147F-99AC-8AA13A459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28"/>
              <a:ext cx="15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84">
              <a:extLst>
                <a:ext uri="{FF2B5EF4-FFF2-40B4-BE49-F238E27FC236}">
                  <a16:creationId xmlns:a16="http://schemas.microsoft.com/office/drawing/2014/main" id="{5B1B2D5E-D54D-EB78-A955-17C3FB1E2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544"/>
              <a:ext cx="1584" cy="86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85">
              <a:extLst>
                <a:ext uri="{FF2B5EF4-FFF2-40B4-BE49-F238E27FC236}">
                  <a16:creationId xmlns:a16="http://schemas.microsoft.com/office/drawing/2014/main" id="{B0BEDB50-614C-A05D-2DE8-10CB7204C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6" y="2560"/>
              <a:ext cx="115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83">
              <a:extLst>
                <a:ext uri="{FF2B5EF4-FFF2-40B4-BE49-F238E27FC236}">
                  <a16:creationId xmlns:a16="http://schemas.microsoft.com/office/drawing/2014/main" id="{0D82D94E-7B36-DB90-E2EA-965644B43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2552"/>
              <a:ext cx="960" cy="91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90">
              <a:extLst>
                <a:ext uri="{FF2B5EF4-FFF2-40B4-BE49-F238E27FC236}">
                  <a16:creationId xmlns:a16="http://schemas.microsoft.com/office/drawing/2014/main" id="{FE006818-695C-91B7-4D25-AB60F1D7F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640"/>
              <a:ext cx="0" cy="768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709" name="Group 86">
            <a:extLst>
              <a:ext uri="{FF2B5EF4-FFF2-40B4-BE49-F238E27FC236}">
                <a16:creationId xmlns:a16="http://schemas.microsoft.com/office/drawing/2014/main" id="{2851263C-5919-DD0A-D27D-FF63E4041019}"/>
              </a:ext>
            </a:extLst>
          </p:cNvPr>
          <p:cNvGrpSpPr>
            <a:grpSpLocks/>
          </p:cNvGrpSpPr>
          <p:nvPr/>
        </p:nvGrpSpPr>
        <p:grpSpPr bwMode="auto">
          <a:xfrm>
            <a:off x="1393825" y="2632075"/>
            <a:ext cx="6140450" cy="2940050"/>
            <a:chOff x="878" y="1658"/>
            <a:chExt cx="3868" cy="1852"/>
          </a:xfrm>
        </p:grpSpPr>
        <p:sp>
          <p:nvSpPr>
            <p:cNvPr id="72711" name="Oval 57">
              <a:extLst>
                <a:ext uri="{FF2B5EF4-FFF2-40B4-BE49-F238E27FC236}">
                  <a16:creationId xmlns:a16="http://schemas.microsoft.com/office/drawing/2014/main" id="{D1D78424-5108-BB6A-74B1-12CA50D7A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370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2712" name="Oval 54">
              <a:extLst>
                <a:ext uri="{FF2B5EF4-FFF2-40B4-BE49-F238E27FC236}">
                  <a16:creationId xmlns:a16="http://schemas.microsoft.com/office/drawing/2014/main" id="{9D5585C2-170B-6547-B51E-226CF564B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1658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2713" name="Oval 63">
              <a:extLst>
                <a:ext uri="{FF2B5EF4-FFF2-40B4-BE49-F238E27FC236}">
                  <a16:creationId xmlns:a16="http://schemas.microsoft.com/office/drawing/2014/main" id="{D5D825A0-0502-16CE-4C00-067EC290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2714" name="Oval 62">
              <a:extLst>
                <a:ext uri="{FF2B5EF4-FFF2-40B4-BE49-F238E27FC236}">
                  <a16:creationId xmlns:a16="http://schemas.microsoft.com/office/drawing/2014/main" id="{3016959F-D709-FD5E-8789-6352DD31F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2715" name="Oval 59">
              <a:extLst>
                <a:ext uri="{FF2B5EF4-FFF2-40B4-BE49-F238E27FC236}">
                  <a16:creationId xmlns:a16="http://schemas.microsoft.com/office/drawing/2014/main" id="{A107CEA0-6608-F24A-D174-1266EADF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2716" name="Oval 55">
              <a:extLst>
                <a:ext uri="{FF2B5EF4-FFF2-40B4-BE49-F238E27FC236}">
                  <a16:creationId xmlns:a16="http://schemas.microsoft.com/office/drawing/2014/main" id="{A42E424C-C207-A617-7284-E013366C8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3359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2717" name="Oval 56">
              <a:extLst>
                <a:ext uri="{FF2B5EF4-FFF2-40B4-BE49-F238E27FC236}">
                  <a16:creationId xmlns:a16="http://schemas.microsoft.com/office/drawing/2014/main" id="{F9C52AD3-662B-261D-94BB-9FD073F3F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1658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2718" name="Oval 58">
              <a:extLst>
                <a:ext uri="{FF2B5EF4-FFF2-40B4-BE49-F238E27FC236}">
                  <a16:creationId xmlns:a16="http://schemas.microsoft.com/office/drawing/2014/main" id="{A61A7008-C5FA-3A7A-46DD-1115DCB1A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" y="2482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2710" name="灯片编号占位符 1">
            <a:extLst>
              <a:ext uri="{FF2B5EF4-FFF2-40B4-BE49-F238E27FC236}">
                <a16:creationId xmlns:a16="http://schemas.microsoft.com/office/drawing/2014/main" id="{9B307C23-3236-7EA2-68D5-FF1D8E8A02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B5C197-2254-CA4D-9717-B56F33D1269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85128AAA-C623-96E6-1405-7AE6A1704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§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4.2.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最优树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4A1CEDD3-2281-948D-EEE7-F6FB7A109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4.2.2 </a:t>
            </a:r>
            <a:r>
              <a:rPr lang="zh-CN" altLang="en-US" dirty="0">
                <a:latin typeface="宋体" panose="02010600030101010101" pitchFamily="2" charset="-122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宋体" panose="02010600030101010101" pitchFamily="2" charset="-122"/>
              </a:rPr>
              <a:t>是加权连通图，带有最小权</a:t>
            </a: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zh-CN" altLang="en-US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的支撑树称为权图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最优树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74755" name="Group 179">
            <a:extLst>
              <a:ext uri="{FF2B5EF4-FFF2-40B4-BE49-F238E27FC236}">
                <a16:creationId xmlns:a16="http://schemas.microsoft.com/office/drawing/2014/main" id="{0BE06D7D-0786-C81A-FDE2-087463DF779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7031038" cy="4038600"/>
            <a:chOff x="432" y="1488"/>
            <a:chExt cx="4429" cy="2544"/>
          </a:xfrm>
        </p:grpSpPr>
        <p:grpSp>
          <p:nvGrpSpPr>
            <p:cNvPr id="74757" name="Group 123">
              <a:extLst>
                <a:ext uri="{FF2B5EF4-FFF2-40B4-BE49-F238E27FC236}">
                  <a16:creationId xmlns:a16="http://schemas.microsoft.com/office/drawing/2014/main" id="{BD70A7A1-B9A5-8F6D-A43F-371CB52B4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488"/>
              <a:ext cx="4429" cy="2544"/>
              <a:chOff x="576" y="1296"/>
              <a:chExt cx="4429" cy="2544"/>
            </a:xfrm>
          </p:grpSpPr>
          <p:sp>
            <p:nvSpPr>
              <p:cNvPr id="74775" name="Text Box 124">
                <a:extLst>
                  <a:ext uri="{FF2B5EF4-FFF2-40B4-BE49-F238E27FC236}">
                    <a16:creationId xmlns:a16="http://schemas.microsoft.com/office/drawing/2014/main" id="{D0737886-854C-1A2A-B0D9-81F803349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436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76" name="Line 125">
                <a:extLst>
                  <a:ext uri="{FF2B5EF4-FFF2-40B4-BE49-F238E27FC236}">
                    <a16:creationId xmlns:a16="http://schemas.microsoft.com/office/drawing/2014/main" id="{5B0D75F4-9483-2E60-BC2D-E338E6380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0" y="2523"/>
                <a:ext cx="1670" cy="90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77" name="Line 126">
                <a:extLst>
                  <a:ext uri="{FF2B5EF4-FFF2-40B4-BE49-F238E27FC236}">
                    <a16:creationId xmlns:a16="http://schemas.microsoft.com/office/drawing/2014/main" id="{9E3E13C9-5BDF-6A36-D5DB-59CE853A4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0" y="1687"/>
                <a:ext cx="1670" cy="90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78" name="Line 127">
                <a:extLst>
                  <a:ext uri="{FF2B5EF4-FFF2-40B4-BE49-F238E27FC236}">
                    <a16:creationId xmlns:a16="http://schemas.microsoft.com/office/drawing/2014/main" id="{3E7BD82E-6F1D-C5DF-FDDF-00B9E2D66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39" y="2526"/>
                <a:ext cx="2563" cy="90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79" name="Line 128">
                <a:extLst>
                  <a:ext uri="{FF2B5EF4-FFF2-40B4-BE49-F238E27FC236}">
                    <a16:creationId xmlns:a16="http://schemas.microsoft.com/office/drawing/2014/main" id="{8C8EC24C-A5E6-A094-BF79-CD13BAF1B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31" y="1731"/>
                <a:ext cx="2719" cy="79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80" name="Line 129">
                <a:extLst>
                  <a:ext uri="{FF2B5EF4-FFF2-40B4-BE49-F238E27FC236}">
                    <a16:creationId xmlns:a16="http://schemas.microsoft.com/office/drawing/2014/main" id="{F60DE269-C11D-7F0B-190B-A19823194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5" y="1757"/>
                <a:ext cx="0" cy="167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81" name="Line 130">
                <a:extLst>
                  <a:ext uri="{FF2B5EF4-FFF2-40B4-BE49-F238E27FC236}">
                    <a16:creationId xmlns:a16="http://schemas.microsoft.com/office/drawing/2014/main" id="{6602DA22-A73C-C857-CF84-384139F28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4" y="1757"/>
                <a:ext cx="0" cy="167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82" name="Text Box 131">
                <a:extLst>
                  <a:ext uri="{FF2B5EF4-FFF2-40B4-BE49-F238E27FC236}">
                    <a16:creationId xmlns:a16="http://schemas.microsoft.com/office/drawing/2014/main" id="{7825B8DE-44BC-D605-04CF-21DB9B5C9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216"/>
                <a:ext cx="2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83" name="Text Box 132">
                <a:extLst>
                  <a:ext uri="{FF2B5EF4-FFF2-40B4-BE49-F238E27FC236}">
                    <a16:creationId xmlns:a16="http://schemas.microsoft.com/office/drawing/2014/main" id="{B8DD5875-7E7A-046E-67BE-5C52614FD8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3437"/>
                <a:ext cx="24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84" name="Text Box 133">
                <a:extLst>
                  <a:ext uri="{FF2B5EF4-FFF2-40B4-BE49-F238E27FC236}">
                    <a16:creationId xmlns:a16="http://schemas.microsoft.com/office/drawing/2014/main" id="{AB47348F-DCFC-AD75-3A28-B113F5C89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6" y="2331"/>
                <a:ext cx="259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85" name="Text Box 134">
                <a:extLst>
                  <a:ext uri="{FF2B5EF4-FFF2-40B4-BE49-F238E27FC236}">
                    <a16:creationId xmlns:a16="http://schemas.microsoft.com/office/drawing/2014/main" id="{5179C6EF-31FB-6962-5538-D8A40670BF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1" y="192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7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86" name="Text Box 135">
                <a:extLst>
                  <a:ext uri="{FF2B5EF4-FFF2-40B4-BE49-F238E27FC236}">
                    <a16:creationId xmlns:a16="http://schemas.microsoft.com/office/drawing/2014/main" id="{E6646BE7-D1B3-8C0D-8138-1294C2B7E4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0" y="336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6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87" name="Text Box 136">
                <a:extLst>
                  <a:ext uri="{FF2B5EF4-FFF2-40B4-BE49-F238E27FC236}">
                    <a16:creationId xmlns:a16="http://schemas.microsoft.com/office/drawing/2014/main" id="{FD50BF12-647E-AEEF-C0B5-E482420C78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4" y="28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2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88" name="Line 137">
                <a:extLst>
                  <a:ext uri="{FF2B5EF4-FFF2-40B4-BE49-F238E27FC236}">
                    <a16:creationId xmlns:a16="http://schemas.microsoft.com/office/drawing/2014/main" id="{35F404EB-7357-1D2C-CD8F-16892FF16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9" y="2564"/>
                <a:ext cx="966" cy="90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89" name="Line 138">
                <a:extLst>
                  <a:ext uri="{FF2B5EF4-FFF2-40B4-BE49-F238E27FC236}">
                    <a16:creationId xmlns:a16="http://schemas.microsoft.com/office/drawing/2014/main" id="{07F2B678-5EC9-6FF8-C4AB-D8587668E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5" y="3428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90" name="Line 139">
                <a:extLst>
                  <a:ext uri="{FF2B5EF4-FFF2-40B4-BE49-F238E27FC236}">
                    <a16:creationId xmlns:a16="http://schemas.microsoft.com/office/drawing/2014/main" id="{71E9612A-543C-A844-6756-C84EFEB1C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7" y="2549"/>
                <a:ext cx="1148" cy="90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91" name="Line 140">
                <a:extLst>
                  <a:ext uri="{FF2B5EF4-FFF2-40B4-BE49-F238E27FC236}">
                    <a16:creationId xmlns:a16="http://schemas.microsoft.com/office/drawing/2014/main" id="{2012C015-B504-8474-52B5-F0EBE9284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9" y="2564"/>
                <a:ext cx="374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92" name="Line 141">
                <a:extLst>
                  <a:ext uri="{FF2B5EF4-FFF2-40B4-BE49-F238E27FC236}">
                    <a16:creationId xmlns:a16="http://schemas.microsoft.com/office/drawing/2014/main" id="{B6D1C986-42E0-721A-4C05-D56A2ED41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9" y="1728"/>
                <a:ext cx="966" cy="83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93" name="Line 142">
                <a:extLst>
                  <a:ext uri="{FF2B5EF4-FFF2-40B4-BE49-F238E27FC236}">
                    <a16:creationId xmlns:a16="http://schemas.microsoft.com/office/drawing/2014/main" id="{37C22ABE-5682-7468-864A-0E045CFC0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5" y="1728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94" name="Line 143">
                <a:extLst>
                  <a:ext uri="{FF2B5EF4-FFF2-40B4-BE49-F238E27FC236}">
                    <a16:creationId xmlns:a16="http://schemas.microsoft.com/office/drawing/2014/main" id="{D39AF604-D6DC-68FD-5132-022606545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7" y="1728"/>
                <a:ext cx="1148" cy="83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95" name="Text Box 144">
                <a:extLst>
                  <a:ext uri="{FF2B5EF4-FFF2-40B4-BE49-F238E27FC236}">
                    <a16:creationId xmlns:a16="http://schemas.microsoft.com/office/drawing/2014/main" id="{72F4F6DC-E85D-C37B-26AE-D7F854DAAE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296"/>
                <a:ext cx="212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96" name="Text Box 145">
                <a:extLst>
                  <a:ext uri="{FF2B5EF4-FFF2-40B4-BE49-F238E27FC236}">
                    <a16:creationId xmlns:a16="http://schemas.microsoft.com/office/drawing/2014/main" id="{876E6C86-CFF3-4082-B8B0-F3F8E5E6FD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7" y="1296"/>
                <a:ext cx="243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97" name="Text Box 146">
                <a:extLst>
                  <a:ext uri="{FF2B5EF4-FFF2-40B4-BE49-F238E27FC236}">
                    <a16:creationId xmlns:a16="http://schemas.microsoft.com/office/drawing/2014/main" id="{5D3BAD8E-3C40-AFF0-FA88-7DBC9594E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4" y="227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8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98" name="Text Box 147">
                <a:extLst>
                  <a:ext uri="{FF2B5EF4-FFF2-40B4-BE49-F238E27FC236}">
                    <a16:creationId xmlns:a16="http://schemas.microsoft.com/office/drawing/2014/main" id="{65979C21-C2D3-D084-D4C0-CB5699B6D1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0" y="201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1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99" name="Text Box 148">
                <a:extLst>
                  <a:ext uri="{FF2B5EF4-FFF2-40B4-BE49-F238E27FC236}">
                    <a16:creationId xmlns:a16="http://schemas.microsoft.com/office/drawing/2014/main" id="{D78023F8-468A-4F09-B87D-8F315573F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2" y="293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4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800" name="Text Box 149">
                <a:extLst>
                  <a:ext uri="{FF2B5EF4-FFF2-40B4-BE49-F238E27FC236}">
                    <a16:creationId xmlns:a16="http://schemas.microsoft.com/office/drawing/2014/main" id="{ED60C074-99A2-9547-3184-F23882E0A4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0" y="27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4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801" name="Text Box 150">
                <a:extLst>
                  <a:ext uri="{FF2B5EF4-FFF2-40B4-BE49-F238E27FC236}">
                    <a16:creationId xmlns:a16="http://schemas.microsoft.com/office/drawing/2014/main" id="{6B247B23-9CE0-0D77-2902-805539618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278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3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802" name="Text Box 151">
                <a:extLst>
                  <a:ext uri="{FF2B5EF4-FFF2-40B4-BE49-F238E27FC236}">
                    <a16:creationId xmlns:a16="http://schemas.microsoft.com/office/drawing/2014/main" id="{349F37A7-96B1-1D6D-EB3A-BF670E7C5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6" y="283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4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803" name="Text Box 152">
                <a:extLst>
                  <a:ext uri="{FF2B5EF4-FFF2-40B4-BE49-F238E27FC236}">
                    <a16:creationId xmlns:a16="http://schemas.microsoft.com/office/drawing/2014/main" id="{2AB502EF-75E6-5B4E-76AB-55FEBD72E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28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7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804" name="Text Box 153">
                <a:extLst>
                  <a:ext uri="{FF2B5EF4-FFF2-40B4-BE49-F238E27FC236}">
                    <a16:creationId xmlns:a16="http://schemas.microsoft.com/office/drawing/2014/main" id="{471D4E1C-465F-B407-AAB4-226CE47CDF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01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2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805" name="Text Box 154">
                <a:extLst>
                  <a:ext uri="{FF2B5EF4-FFF2-40B4-BE49-F238E27FC236}">
                    <a16:creationId xmlns:a16="http://schemas.microsoft.com/office/drawing/2014/main" id="{FEC5BD4C-288C-B199-6A9F-E3A11C8D99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01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3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806" name="Text Box 155">
                <a:extLst>
                  <a:ext uri="{FF2B5EF4-FFF2-40B4-BE49-F238E27FC236}">
                    <a16:creationId xmlns:a16="http://schemas.microsoft.com/office/drawing/2014/main" id="{523768ED-D130-F3A7-AAA5-E102649DF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92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5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807" name="Text Box 156">
                <a:extLst>
                  <a:ext uri="{FF2B5EF4-FFF2-40B4-BE49-F238E27FC236}">
                    <a16:creationId xmlns:a16="http://schemas.microsoft.com/office/drawing/2014/main" id="{3B436075-F274-2039-06EC-2C7E41896B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4" y="292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6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808" name="Text Box 157">
                <a:extLst>
                  <a:ext uri="{FF2B5EF4-FFF2-40B4-BE49-F238E27FC236}">
                    <a16:creationId xmlns:a16="http://schemas.microsoft.com/office/drawing/2014/main" id="{9FFF7169-300A-7375-244A-DA3B35215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8" y="249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3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809" name="Text Box 158">
                <a:extLst>
                  <a:ext uri="{FF2B5EF4-FFF2-40B4-BE49-F238E27FC236}">
                    <a16:creationId xmlns:a16="http://schemas.microsoft.com/office/drawing/2014/main" id="{A51415E0-E5BE-8EFE-9D2D-E17220D8D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2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810" name="Text Box 159">
                <a:extLst>
                  <a:ext uri="{FF2B5EF4-FFF2-40B4-BE49-F238E27FC236}">
                    <a16:creationId xmlns:a16="http://schemas.microsoft.com/office/drawing/2014/main" id="{9422E9A0-B374-2A27-7CDD-C031A4CE0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8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1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811" name="Text Box 160">
                <a:extLst>
                  <a:ext uri="{FF2B5EF4-FFF2-40B4-BE49-F238E27FC236}">
                    <a16:creationId xmlns:a16="http://schemas.microsoft.com/office/drawing/2014/main" id="{2E87D6B8-A676-9D05-396D-4BDDBCEF8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0" y="2476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812" name="Text Box 161">
                <a:extLst>
                  <a:ext uri="{FF2B5EF4-FFF2-40B4-BE49-F238E27FC236}">
                    <a16:creationId xmlns:a16="http://schemas.microsoft.com/office/drawing/2014/main" id="{CE7F3751-1011-E9A4-E140-B5E905EEF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427"/>
                <a:ext cx="259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4758" name="Group 162">
              <a:extLst>
                <a:ext uri="{FF2B5EF4-FFF2-40B4-BE49-F238E27FC236}">
                  <a16:creationId xmlns:a16="http://schemas.microsoft.com/office/drawing/2014/main" id="{EFC4E57E-2301-86B0-3D6C-3BF8B4570C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" y="1920"/>
              <a:ext cx="3736" cy="1736"/>
              <a:chOff x="952" y="1728"/>
              <a:chExt cx="3736" cy="1736"/>
            </a:xfrm>
          </p:grpSpPr>
          <p:sp>
            <p:nvSpPr>
              <p:cNvPr id="74768" name="Line 163">
                <a:extLst>
                  <a:ext uri="{FF2B5EF4-FFF2-40B4-BE49-F238E27FC236}">
                    <a16:creationId xmlns:a16="http://schemas.microsoft.com/office/drawing/2014/main" id="{8E12CD64-F3D2-AE20-7C5C-B9AB6C351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4" y="1776"/>
                <a:ext cx="0" cy="768"/>
              </a:xfrm>
              <a:prstGeom prst="line">
                <a:avLst/>
              </a:prstGeom>
              <a:noFill/>
              <a:ln w="76200">
                <a:solidFill>
                  <a:srgbClr val="FB4D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69" name="Line 164">
                <a:extLst>
                  <a:ext uri="{FF2B5EF4-FFF2-40B4-BE49-F238E27FC236}">
                    <a16:creationId xmlns:a16="http://schemas.microsoft.com/office/drawing/2014/main" id="{EAB96FEE-93D7-3F62-6F05-BEEEBB8A8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1104" cy="816"/>
              </a:xfrm>
              <a:prstGeom prst="line">
                <a:avLst/>
              </a:prstGeom>
              <a:noFill/>
              <a:ln w="76200">
                <a:solidFill>
                  <a:srgbClr val="FB4D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70" name="Line 165">
                <a:extLst>
                  <a:ext uri="{FF2B5EF4-FFF2-40B4-BE49-F238E27FC236}">
                    <a16:creationId xmlns:a16="http://schemas.microsoft.com/office/drawing/2014/main" id="{0307399B-D549-B48C-52AE-62971D0DF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1584" cy="0"/>
              </a:xfrm>
              <a:prstGeom prst="line">
                <a:avLst/>
              </a:prstGeom>
              <a:noFill/>
              <a:ln w="76200">
                <a:solidFill>
                  <a:srgbClr val="FB4D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71" name="Line 166">
                <a:extLst>
                  <a:ext uri="{FF2B5EF4-FFF2-40B4-BE49-F238E27FC236}">
                    <a16:creationId xmlns:a16="http://schemas.microsoft.com/office/drawing/2014/main" id="{21ACDD8D-921A-22FE-0585-EB0C6505C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2544"/>
                <a:ext cx="1584" cy="864"/>
              </a:xfrm>
              <a:prstGeom prst="line">
                <a:avLst/>
              </a:prstGeom>
              <a:noFill/>
              <a:ln w="76200">
                <a:solidFill>
                  <a:srgbClr val="FB4D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72" name="Line 167">
                <a:extLst>
                  <a:ext uri="{FF2B5EF4-FFF2-40B4-BE49-F238E27FC236}">
                    <a16:creationId xmlns:a16="http://schemas.microsoft.com/office/drawing/2014/main" id="{FCCB7E01-0F59-A46F-7F5D-29F3A766B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6" y="2560"/>
                <a:ext cx="1152" cy="0"/>
              </a:xfrm>
              <a:prstGeom prst="line">
                <a:avLst/>
              </a:prstGeom>
              <a:noFill/>
              <a:ln w="76200">
                <a:solidFill>
                  <a:srgbClr val="FB4D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73" name="Line 168">
                <a:extLst>
                  <a:ext uri="{FF2B5EF4-FFF2-40B4-BE49-F238E27FC236}">
                    <a16:creationId xmlns:a16="http://schemas.microsoft.com/office/drawing/2014/main" id="{9C245C74-6F9A-7C42-5030-0119A1F09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2" y="2552"/>
                <a:ext cx="960" cy="912"/>
              </a:xfrm>
              <a:prstGeom prst="line">
                <a:avLst/>
              </a:prstGeom>
              <a:noFill/>
              <a:ln w="76200">
                <a:solidFill>
                  <a:srgbClr val="FB4D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74" name="Line 169">
                <a:extLst>
                  <a:ext uri="{FF2B5EF4-FFF2-40B4-BE49-F238E27FC236}">
                    <a16:creationId xmlns:a16="http://schemas.microsoft.com/office/drawing/2014/main" id="{227AA4FA-3D9B-716B-B305-4B0B679FD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640"/>
                <a:ext cx="0" cy="768"/>
              </a:xfrm>
              <a:prstGeom prst="line">
                <a:avLst/>
              </a:prstGeom>
              <a:noFill/>
              <a:ln w="76200">
                <a:solidFill>
                  <a:srgbClr val="FB4D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4759" name="Group 170">
              <a:extLst>
                <a:ext uri="{FF2B5EF4-FFF2-40B4-BE49-F238E27FC236}">
                  <a16:creationId xmlns:a16="http://schemas.microsoft.com/office/drawing/2014/main" id="{04FAF031-7F05-7812-11B7-93F7719FC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" y="1850"/>
              <a:ext cx="3868" cy="1852"/>
              <a:chOff x="878" y="1658"/>
              <a:chExt cx="3868" cy="1852"/>
            </a:xfrm>
          </p:grpSpPr>
          <p:sp>
            <p:nvSpPr>
              <p:cNvPr id="74760" name="Oval 171">
                <a:extLst>
                  <a:ext uri="{FF2B5EF4-FFF2-40B4-BE49-F238E27FC236}">
                    <a16:creationId xmlns:a16="http://schemas.microsoft.com/office/drawing/2014/main" id="{8267B431-077F-754A-B52B-5044C0189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3370"/>
                <a:ext cx="120" cy="1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61" name="Oval 172">
                <a:extLst>
                  <a:ext uri="{FF2B5EF4-FFF2-40B4-BE49-F238E27FC236}">
                    <a16:creationId xmlns:a16="http://schemas.microsoft.com/office/drawing/2014/main" id="{3F7B3190-A47B-9C9F-2C7A-E3F7FD4FF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" y="1658"/>
                <a:ext cx="121" cy="1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62" name="Oval 173">
                <a:extLst>
                  <a:ext uri="{FF2B5EF4-FFF2-40B4-BE49-F238E27FC236}">
                    <a16:creationId xmlns:a16="http://schemas.microsoft.com/office/drawing/2014/main" id="{3EE5DAE1-2E4C-F5E4-C4BC-DC2855EC5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" y="2494"/>
                <a:ext cx="121" cy="1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63" name="Oval 174">
                <a:extLst>
                  <a:ext uri="{FF2B5EF4-FFF2-40B4-BE49-F238E27FC236}">
                    <a16:creationId xmlns:a16="http://schemas.microsoft.com/office/drawing/2014/main" id="{957A4CFB-9DFB-1431-AFF3-4ACA5306D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2494"/>
                <a:ext cx="121" cy="1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64" name="Oval 175">
                <a:extLst>
                  <a:ext uri="{FF2B5EF4-FFF2-40B4-BE49-F238E27FC236}">
                    <a16:creationId xmlns:a16="http://schemas.microsoft.com/office/drawing/2014/main" id="{D2BEDAA4-AFFC-E67C-CC2B-1B25AFF4A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5" y="2494"/>
                <a:ext cx="121" cy="1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65" name="Oval 176">
                <a:extLst>
                  <a:ext uri="{FF2B5EF4-FFF2-40B4-BE49-F238E27FC236}">
                    <a16:creationId xmlns:a16="http://schemas.microsoft.com/office/drawing/2014/main" id="{BCF1022A-8EF3-ED42-3961-ADB8DE2F3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" y="3359"/>
                <a:ext cx="121" cy="1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66" name="Oval 177">
                <a:extLst>
                  <a:ext uri="{FF2B5EF4-FFF2-40B4-BE49-F238E27FC236}">
                    <a16:creationId xmlns:a16="http://schemas.microsoft.com/office/drawing/2014/main" id="{795493E4-F9C8-7843-E10D-D06B1B8BD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1658"/>
                <a:ext cx="120" cy="1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67" name="Oval 178">
                <a:extLst>
                  <a:ext uri="{FF2B5EF4-FFF2-40B4-BE49-F238E27FC236}">
                    <a16:creationId xmlns:a16="http://schemas.microsoft.com/office/drawing/2014/main" id="{FB609C6D-4494-672E-51FA-FB7359AB6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482"/>
                <a:ext cx="121" cy="1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4756" name="灯片编号占位符 1">
            <a:extLst>
              <a:ext uri="{FF2B5EF4-FFF2-40B4-BE49-F238E27FC236}">
                <a16:creationId xmlns:a16="http://schemas.microsoft.com/office/drawing/2014/main" id="{01B9319F-7019-58D7-B532-1A376F168A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E7E288-A5E8-BA48-A09A-6691C65E8D4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414C7D2-8099-AC42-81E3-16416BED7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7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dirty="0" err="1">
                <a:latin typeface="Times New Roman" pitchFamily="18" charset="0"/>
                <a:cs typeface="Times New Roman" pitchFamily="18" charset="0"/>
              </a:rPr>
              <a:t>Kruskal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算法</a:t>
            </a:r>
            <a:endParaRPr lang="en-US" altLang="zh-CN" sz="4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68C9C89-9FCE-4E0B-8C30-908B3058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609600" indent="-609600" algn="just" eaLnBrk="1" hangingPunct="1">
              <a:lnSpc>
                <a:spcPct val="120000"/>
              </a:lnSpc>
              <a:buFont typeface="Wingdings" pitchFamily="2" charset="2"/>
              <a:buNone/>
              <a:tabLst>
                <a:tab pos="0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设权图</a:t>
            </a:r>
            <a:r>
              <a:rPr lang="en-US" altLang="zh-CN">
                <a:latin typeface="Times New Roman" panose="02020603050405020304" pitchFamily="18" charset="0"/>
              </a:rPr>
              <a:t>G=(P, L)</a:t>
            </a:r>
            <a:r>
              <a:rPr lang="zh-CN" altLang="en-US">
                <a:latin typeface="Times New Roman" panose="02020603050405020304" pitchFamily="18" charset="0"/>
              </a:rPr>
              <a:t>是连通的。</a:t>
            </a:r>
          </a:p>
          <a:p>
            <a:pPr marL="609600" indent="-609600" algn="just" eaLnBrk="1" hangingPunct="1">
              <a:lnSpc>
                <a:spcPct val="120000"/>
              </a:lnSpc>
              <a:buFont typeface="Wingdings" pitchFamily="2" charset="2"/>
              <a:buAutoNum type="arabicParenR"/>
              <a:tabLst>
                <a:tab pos="0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L(G)</a:t>
            </a:r>
            <a:r>
              <a:rPr lang="zh-CN" altLang="en-US">
                <a:latin typeface="Times New Roman" panose="02020603050405020304" pitchFamily="18" charset="0"/>
              </a:rPr>
              <a:t>中选一个具有最小权值的边，记为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  <a:r>
              <a:rPr lang="en-US" altLang="zh-CN">
                <a:latin typeface="Times New Roman" panose="02020603050405020304" pitchFamily="18" charset="0"/>
              </a:rPr>
              <a:t>T={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}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rabicParenR"/>
              <a:tabLst>
                <a:tab pos="0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从</a:t>
            </a:r>
            <a:r>
              <a:rPr lang="en-US" altLang="zh-CN">
                <a:latin typeface="Times New Roman" panose="02020603050405020304" pitchFamily="18" charset="0"/>
              </a:rPr>
              <a:t>L(G)-T</a:t>
            </a:r>
            <a:r>
              <a:rPr lang="zh-CN" altLang="en-US">
                <a:latin typeface="Times New Roman" panose="02020603050405020304" pitchFamily="18" charset="0"/>
              </a:rPr>
              <a:t>中取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使得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∪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不产生回路</a:t>
            </a:r>
            <a:r>
              <a:rPr lang="zh-CN" altLang="en-US">
                <a:latin typeface="Times New Roman" panose="02020603050405020304" pitchFamily="18" charset="0"/>
              </a:rPr>
              <a:t>，并且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最小。如果存在这样的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则令</a:t>
            </a:r>
            <a:r>
              <a:rPr lang="en-US" altLang="zh-CN">
                <a:latin typeface="Times New Roman" panose="02020603050405020304" pitchFamily="18" charset="0"/>
              </a:rPr>
              <a:t>T= T</a:t>
            </a:r>
            <a:r>
              <a:rPr lang="zh-CN" altLang="en-US">
                <a:latin typeface="Times New Roman" panose="02020603050405020304" pitchFamily="18" charset="0"/>
              </a:rPr>
              <a:t>∪ 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}，</a:t>
            </a:r>
            <a:r>
              <a:rPr lang="zh-CN" altLang="en-US">
                <a:latin typeface="Times New Roman" panose="02020603050405020304" pitchFamily="18" charset="0"/>
              </a:rPr>
              <a:t>重复步骤2)；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rabicParenR"/>
              <a:tabLst>
                <a:tab pos="0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如果不存在这样的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算法停止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  <a:endParaRPr lang="en-US" altLang="zh-CN" sz="200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3" name="灯片编号占位符 1">
            <a:extLst>
              <a:ext uri="{FF2B5EF4-FFF2-40B4-BE49-F238E27FC236}">
                <a16:creationId xmlns:a16="http://schemas.microsoft.com/office/drawing/2014/main" id="{B158C349-A785-ACC0-76AA-1B0C2C0BA1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648E22-3E8B-0748-8906-50847658626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84924913-EA94-FD14-7BFC-33EBEBD14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793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例</a:t>
            </a:r>
            <a:endParaRPr lang="en-US" altLang="zh-C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E3923942-5941-4F50-2980-7D77686DD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410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铺设一个连接各个城市的光纤通信网络。（单位：百万元）：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边的非降序</a:t>
            </a:r>
            <a:r>
              <a:rPr lang="en-US" altLang="zh-CN">
                <a:latin typeface="宋体" panose="02010600030101010101" pitchFamily="2" charset="-122"/>
                <a:sym typeface="Wingdings" pitchFamily="2" charset="2"/>
              </a:rPr>
              <a:t>: </a:t>
            </a:r>
            <a:r>
              <a:rPr lang="en-US" altLang="zh-CN">
                <a:latin typeface="Times New Roman" panose="02020603050405020304" pitchFamily="18" charset="0"/>
                <a:sym typeface="Wingdings" pitchFamily="2" charset="2"/>
              </a:rPr>
              <a:t>{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Wingdings" pitchFamily="2" charset="2"/>
              </a:rPr>
              <a:t>fh 1, de 1, ef 2,</a:t>
            </a:r>
            <a:r>
              <a:rPr lang="en-US" altLang="zh-CN">
                <a:latin typeface="Times New Roman" panose="02020603050405020304" pitchFamily="18" charset="0"/>
                <a:sym typeface="Wingdings" pitchFamily="2" charset="2"/>
              </a:rPr>
              <a:t> eh 2,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Wingdings" pitchFamily="2" charset="2"/>
              </a:rPr>
              <a:t>ab 2</a:t>
            </a:r>
            <a:r>
              <a:rPr lang="en-US" altLang="zh-CN">
                <a:latin typeface="Times New Roman" panose="02020603050405020304" pitchFamily="18" charset="0"/>
                <a:sym typeface="Wingdings" pitchFamily="2" charset="2"/>
              </a:rPr>
              <a:t>, df 3,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Wingdings" pitchFamily="2" charset="2"/>
              </a:rPr>
              <a:t>dg 3, bg 3, cg 4</a:t>
            </a:r>
            <a:r>
              <a:rPr lang="en-US" altLang="zh-CN">
                <a:latin typeface="Times New Roman" panose="02020603050405020304" pitchFamily="18" charset="0"/>
                <a:sym typeface="Wingdings" pitchFamily="2" charset="2"/>
              </a:rPr>
              <a:t>, ac 4, bh 4, eg 5, bc 6, cd 6, af 7, gh 7, ah 8}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77827" name="Group 137">
            <a:extLst>
              <a:ext uri="{FF2B5EF4-FFF2-40B4-BE49-F238E27FC236}">
                <a16:creationId xmlns:a16="http://schemas.microsoft.com/office/drawing/2014/main" id="{A791A5BA-7B0B-2535-F132-83595D69FD95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819400"/>
            <a:ext cx="7031038" cy="4038600"/>
            <a:chOff x="576" y="1200"/>
            <a:chExt cx="4429" cy="2544"/>
          </a:xfrm>
        </p:grpSpPr>
        <p:sp>
          <p:nvSpPr>
            <p:cNvPr id="77836" name="Text Box 138">
              <a:extLst>
                <a:ext uri="{FF2B5EF4-FFF2-40B4-BE49-F238E27FC236}">
                  <a16:creationId xmlns:a16="http://schemas.microsoft.com/office/drawing/2014/main" id="{F60DADB2-F66E-D80F-511B-8DDB400F5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4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37" name="Line 139">
              <a:extLst>
                <a:ext uri="{FF2B5EF4-FFF2-40B4-BE49-F238E27FC236}">
                  <a16:creationId xmlns:a16="http://schemas.microsoft.com/office/drawing/2014/main" id="{8179767B-74F5-861A-AB16-4DE9809C3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0" y="2427"/>
              <a:ext cx="1670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8" name="Line 140">
              <a:extLst>
                <a:ext uri="{FF2B5EF4-FFF2-40B4-BE49-F238E27FC236}">
                  <a16:creationId xmlns:a16="http://schemas.microsoft.com/office/drawing/2014/main" id="{903572EC-609E-6CAF-9681-07EF9B1FCE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0" y="1591"/>
              <a:ext cx="1670" cy="9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9" name="Line 141">
              <a:extLst>
                <a:ext uri="{FF2B5EF4-FFF2-40B4-BE49-F238E27FC236}">
                  <a16:creationId xmlns:a16="http://schemas.microsoft.com/office/drawing/2014/main" id="{CB8A29B6-ECE2-0818-24AE-0606AA0A3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9" y="2430"/>
              <a:ext cx="2563" cy="9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40" name="Line 142">
              <a:extLst>
                <a:ext uri="{FF2B5EF4-FFF2-40B4-BE49-F238E27FC236}">
                  <a16:creationId xmlns:a16="http://schemas.microsoft.com/office/drawing/2014/main" id="{42F30B93-3ADE-FB16-7828-886115FBE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1" y="1635"/>
              <a:ext cx="2719" cy="7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41" name="Line 143">
              <a:extLst>
                <a:ext uri="{FF2B5EF4-FFF2-40B4-BE49-F238E27FC236}">
                  <a16:creationId xmlns:a16="http://schemas.microsoft.com/office/drawing/2014/main" id="{8A52F0C3-187F-CC4E-B9D4-502DBD5E5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" y="166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42" name="Line 144">
              <a:extLst>
                <a:ext uri="{FF2B5EF4-FFF2-40B4-BE49-F238E27FC236}">
                  <a16:creationId xmlns:a16="http://schemas.microsoft.com/office/drawing/2014/main" id="{99A14D52-7FA9-6380-9D53-9223A58AA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4" y="166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43" name="Text Box 145">
              <a:extLst>
                <a:ext uri="{FF2B5EF4-FFF2-40B4-BE49-F238E27FC236}">
                  <a16:creationId xmlns:a16="http://schemas.microsoft.com/office/drawing/2014/main" id="{EEEF752D-19EB-2889-1217-3A8CFBCA7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20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44" name="Text Box 146">
              <a:extLst>
                <a:ext uri="{FF2B5EF4-FFF2-40B4-BE49-F238E27FC236}">
                  <a16:creationId xmlns:a16="http://schemas.microsoft.com/office/drawing/2014/main" id="{92299F70-6DDD-35FC-66FB-7A98DDAC1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341"/>
              <a:ext cx="2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45" name="Text Box 147">
              <a:extLst>
                <a:ext uri="{FF2B5EF4-FFF2-40B4-BE49-F238E27FC236}">
                  <a16:creationId xmlns:a16="http://schemas.microsoft.com/office/drawing/2014/main" id="{5299462C-D80B-0FF9-9ECB-9AC60BC21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" y="2235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46" name="Text Box 148">
              <a:extLst>
                <a:ext uri="{FF2B5EF4-FFF2-40B4-BE49-F238E27FC236}">
                  <a16:creationId xmlns:a16="http://schemas.microsoft.com/office/drawing/2014/main" id="{031AD007-30E4-7BB2-DFC9-29F47C945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18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7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47" name="Text Box 149">
              <a:extLst>
                <a:ext uri="{FF2B5EF4-FFF2-40B4-BE49-F238E27FC236}">
                  <a16:creationId xmlns:a16="http://schemas.microsoft.com/office/drawing/2014/main" id="{3F9911F1-A0B0-25C0-0E51-642623858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326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6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48" name="Text Box 150">
              <a:extLst>
                <a:ext uri="{FF2B5EF4-FFF2-40B4-BE49-F238E27FC236}">
                  <a16:creationId xmlns:a16="http://schemas.microsoft.com/office/drawing/2014/main" id="{4DAE08B2-A312-17B9-F80A-62F3C9B9E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27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49" name="Line 151">
              <a:extLst>
                <a:ext uri="{FF2B5EF4-FFF2-40B4-BE49-F238E27FC236}">
                  <a16:creationId xmlns:a16="http://schemas.microsoft.com/office/drawing/2014/main" id="{EB23B629-68F7-83DD-74DC-FE84AD945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" y="2468"/>
              <a:ext cx="966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50" name="Line 152">
              <a:extLst>
                <a:ext uri="{FF2B5EF4-FFF2-40B4-BE49-F238E27FC236}">
                  <a16:creationId xmlns:a16="http://schemas.microsoft.com/office/drawing/2014/main" id="{0C0A15A7-7FBC-BD12-0BD4-132C586F5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333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51" name="Line 153">
              <a:extLst>
                <a:ext uri="{FF2B5EF4-FFF2-40B4-BE49-F238E27FC236}">
                  <a16:creationId xmlns:a16="http://schemas.microsoft.com/office/drawing/2014/main" id="{8B07BAD1-8915-CBF3-7D43-311CBB960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7" y="2453"/>
              <a:ext cx="1148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52" name="Line 154">
              <a:extLst>
                <a:ext uri="{FF2B5EF4-FFF2-40B4-BE49-F238E27FC236}">
                  <a16:creationId xmlns:a16="http://schemas.microsoft.com/office/drawing/2014/main" id="{8428043F-E6E7-EDA3-9D46-EF5BEC2E3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" y="2468"/>
              <a:ext cx="374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53" name="Line 155">
              <a:extLst>
                <a:ext uri="{FF2B5EF4-FFF2-40B4-BE49-F238E27FC236}">
                  <a16:creationId xmlns:a16="http://schemas.microsoft.com/office/drawing/2014/main" id="{11CBCE35-ADAB-F369-443D-DC5F79ADD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9" y="1632"/>
              <a:ext cx="966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54" name="Line 156">
              <a:extLst>
                <a:ext uri="{FF2B5EF4-FFF2-40B4-BE49-F238E27FC236}">
                  <a16:creationId xmlns:a16="http://schemas.microsoft.com/office/drawing/2014/main" id="{42820757-C8EC-6EB0-927B-7DF3B66C9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63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55" name="Line 157">
              <a:extLst>
                <a:ext uri="{FF2B5EF4-FFF2-40B4-BE49-F238E27FC236}">
                  <a16:creationId xmlns:a16="http://schemas.microsoft.com/office/drawing/2014/main" id="{36D60ADB-5051-C71C-0C2B-06A5BC960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632"/>
              <a:ext cx="1148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56" name="Oval 158">
              <a:extLst>
                <a:ext uri="{FF2B5EF4-FFF2-40B4-BE49-F238E27FC236}">
                  <a16:creationId xmlns:a16="http://schemas.microsoft.com/office/drawing/2014/main" id="{42178547-6A59-9F77-DAA1-F8F322797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1562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7857" name="Oval 159">
              <a:extLst>
                <a:ext uri="{FF2B5EF4-FFF2-40B4-BE49-F238E27FC236}">
                  <a16:creationId xmlns:a16="http://schemas.microsoft.com/office/drawing/2014/main" id="{4C92CAC4-D905-1056-022A-0633D3422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3263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7858" name="Oval 160">
              <a:extLst>
                <a:ext uri="{FF2B5EF4-FFF2-40B4-BE49-F238E27FC236}">
                  <a16:creationId xmlns:a16="http://schemas.microsoft.com/office/drawing/2014/main" id="{5FB7B9DD-A55D-A2EE-965B-F39EF6A77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1562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7859" name="Oval 161">
              <a:extLst>
                <a:ext uri="{FF2B5EF4-FFF2-40B4-BE49-F238E27FC236}">
                  <a16:creationId xmlns:a16="http://schemas.microsoft.com/office/drawing/2014/main" id="{DC79732A-C391-7A54-8AFB-89E2FCD9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274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7860" name="Oval 162">
              <a:extLst>
                <a:ext uri="{FF2B5EF4-FFF2-40B4-BE49-F238E27FC236}">
                  <a16:creationId xmlns:a16="http://schemas.microsoft.com/office/drawing/2014/main" id="{48CC0704-39BF-2FB5-823E-005318AA7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" y="2386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7861" name="Oval 163">
              <a:extLst>
                <a:ext uri="{FF2B5EF4-FFF2-40B4-BE49-F238E27FC236}">
                  <a16:creationId xmlns:a16="http://schemas.microsoft.com/office/drawing/2014/main" id="{4EF66B27-02F8-F5E3-4078-BF8FCC460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5" y="2398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7862" name="Text Box 164">
              <a:extLst>
                <a:ext uri="{FF2B5EF4-FFF2-40B4-BE49-F238E27FC236}">
                  <a16:creationId xmlns:a16="http://schemas.microsoft.com/office/drawing/2014/main" id="{EF2D26BB-97D9-B176-F812-4A6E2DDC1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00"/>
              <a:ext cx="21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63" name="Text Box 165">
              <a:extLst>
                <a:ext uri="{FF2B5EF4-FFF2-40B4-BE49-F238E27FC236}">
                  <a16:creationId xmlns:a16="http://schemas.microsoft.com/office/drawing/2014/main" id="{DC11FC17-B6D8-74A1-E192-EDA5D6FA0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" y="1200"/>
              <a:ext cx="24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64" name="Oval 166">
              <a:extLst>
                <a:ext uri="{FF2B5EF4-FFF2-40B4-BE49-F238E27FC236}">
                  <a16:creationId xmlns:a16="http://schemas.microsoft.com/office/drawing/2014/main" id="{610DCFD5-C179-2526-C38D-9A2111883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2398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7865" name="Oval 167">
              <a:extLst>
                <a:ext uri="{FF2B5EF4-FFF2-40B4-BE49-F238E27FC236}">
                  <a16:creationId xmlns:a16="http://schemas.microsoft.com/office/drawing/2014/main" id="{50A2AB31-D6C4-23B3-5F9E-DC6E000A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398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7866" name="Text Box 168">
              <a:extLst>
                <a:ext uri="{FF2B5EF4-FFF2-40B4-BE49-F238E27FC236}">
                  <a16:creationId xmlns:a16="http://schemas.microsoft.com/office/drawing/2014/main" id="{EFD1680E-F9DF-D7C6-A48E-0E21C3295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4" y="217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8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67" name="Text Box 169">
              <a:extLst>
                <a:ext uri="{FF2B5EF4-FFF2-40B4-BE49-F238E27FC236}">
                  <a16:creationId xmlns:a16="http://schemas.microsoft.com/office/drawing/2014/main" id="{060D5D5D-642A-CE7C-53FA-AAC2EFE0D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19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68" name="Text Box 170">
              <a:extLst>
                <a:ext uri="{FF2B5EF4-FFF2-40B4-BE49-F238E27FC236}">
                  <a16:creationId xmlns:a16="http://schemas.microsoft.com/office/drawing/2014/main" id="{89E519B0-B646-F62A-A99C-73B987965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" y="284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69" name="Text Box 171">
              <a:extLst>
                <a:ext uri="{FF2B5EF4-FFF2-40B4-BE49-F238E27FC236}">
                  <a16:creationId xmlns:a16="http://schemas.microsoft.com/office/drawing/2014/main" id="{7DB89C16-6BC5-D007-A7E2-86F8342F6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6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70" name="Text Box 172">
              <a:extLst>
                <a:ext uri="{FF2B5EF4-FFF2-40B4-BE49-F238E27FC236}">
                  <a16:creationId xmlns:a16="http://schemas.microsoft.com/office/drawing/2014/main" id="{A9F309D9-76F6-00CD-B3E4-C7F30AFAA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6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71" name="Text Box 173">
              <a:extLst>
                <a:ext uri="{FF2B5EF4-FFF2-40B4-BE49-F238E27FC236}">
                  <a16:creationId xmlns:a16="http://schemas.microsoft.com/office/drawing/2014/main" id="{8A327C5E-4279-B55F-4C9E-A1070E8FE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27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72" name="Text Box 174">
              <a:extLst>
                <a:ext uri="{FF2B5EF4-FFF2-40B4-BE49-F238E27FC236}">
                  <a16:creationId xmlns:a16="http://schemas.microsoft.com/office/drawing/2014/main" id="{5500B2EE-AF8E-29FA-2B29-883C40609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1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7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73" name="Text Box 175">
              <a:extLst>
                <a:ext uri="{FF2B5EF4-FFF2-40B4-BE49-F238E27FC236}">
                  <a16:creationId xmlns:a16="http://schemas.microsoft.com/office/drawing/2014/main" id="{4DC2636E-3077-B767-EB6F-0C6E2841E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9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74" name="Text Box 176">
              <a:extLst>
                <a:ext uri="{FF2B5EF4-FFF2-40B4-BE49-F238E27FC236}">
                  <a16:creationId xmlns:a16="http://schemas.microsoft.com/office/drawing/2014/main" id="{D653FD55-0D29-1FD3-1428-7E82AE1C5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75" name="Text Box 177">
              <a:extLst>
                <a:ext uri="{FF2B5EF4-FFF2-40B4-BE49-F238E27FC236}">
                  <a16:creationId xmlns:a16="http://schemas.microsoft.com/office/drawing/2014/main" id="{D7260494-D1D8-A6B4-722F-8DE595AD2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82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5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76" name="Text Box 178">
              <a:extLst>
                <a:ext uri="{FF2B5EF4-FFF2-40B4-BE49-F238E27FC236}">
                  <a16:creationId xmlns:a16="http://schemas.microsoft.com/office/drawing/2014/main" id="{62977852-08C1-48D6-FCD6-F89C92322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28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6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77" name="Text Box 179">
              <a:extLst>
                <a:ext uri="{FF2B5EF4-FFF2-40B4-BE49-F238E27FC236}">
                  <a16:creationId xmlns:a16="http://schemas.microsoft.com/office/drawing/2014/main" id="{07E16601-CE84-EC6A-59AC-491156660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8" y="24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78" name="Text Box 180">
              <a:extLst>
                <a:ext uri="{FF2B5EF4-FFF2-40B4-BE49-F238E27FC236}">
                  <a16:creationId xmlns:a16="http://schemas.microsoft.com/office/drawing/2014/main" id="{8B169195-2838-0866-4F77-ED779898A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79" name="Text Box 181">
              <a:extLst>
                <a:ext uri="{FF2B5EF4-FFF2-40B4-BE49-F238E27FC236}">
                  <a16:creationId xmlns:a16="http://schemas.microsoft.com/office/drawing/2014/main" id="{09C2EE17-C6B6-A730-701F-4B24E70EC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7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7880" name="Text Box 182">
              <a:extLst>
                <a:ext uri="{FF2B5EF4-FFF2-40B4-BE49-F238E27FC236}">
                  <a16:creationId xmlns:a16="http://schemas.microsoft.com/office/drawing/2014/main" id="{BE8D945A-647D-0425-E7B5-C1D3266BF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238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81" name="Text Box 183">
              <a:extLst>
                <a:ext uri="{FF2B5EF4-FFF2-40B4-BE49-F238E27FC236}">
                  <a16:creationId xmlns:a16="http://schemas.microsoft.com/office/drawing/2014/main" id="{01F1966B-40D6-BBB1-AE73-3F059C24A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331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6136" name="Line 184">
            <a:extLst>
              <a:ext uri="{FF2B5EF4-FFF2-40B4-BE49-F238E27FC236}">
                <a16:creationId xmlns:a16="http://schemas.microsoft.com/office/drawing/2014/main" id="{FD4A1046-8C8E-B123-BBEE-34C6250FC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581400"/>
            <a:ext cx="0" cy="1143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137" name="Line 185">
            <a:extLst>
              <a:ext uri="{FF2B5EF4-FFF2-40B4-BE49-F238E27FC236}">
                <a16:creationId xmlns:a16="http://schemas.microsoft.com/office/drawing/2014/main" id="{5FAE42C3-1A5F-C0C4-EA93-176552CD0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505200"/>
            <a:ext cx="175260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138" name="Line 186">
            <a:extLst>
              <a:ext uri="{FF2B5EF4-FFF2-40B4-BE49-F238E27FC236}">
                <a16:creationId xmlns:a16="http://schemas.microsoft.com/office/drawing/2014/main" id="{F4BA19F0-9C05-5A04-CCB9-996E14547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2362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139" name="Line 187">
            <a:extLst>
              <a:ext uri="{FF2B5EF4-FFF2-40B4-BE49-F238E27FC236}">
                <a16:creationId xmlns:a16="http://schemas.microsoft.com/office/drawing/2014/main" id="{4A1B58CF-D6C3-0D34-B25E-D226369AA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76800"/>
            <a:ext cx="144780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140" name="Line 188">
            <a:extLst>
              <a:ext uri="{FF2B5EF4-FFF2-40B4-BE49-F238E27FC236}">
                <a16:creationId xmlns:a16="http://schemas.microsoft.com/office/drawing/2014/main" id="{0F424CCC-E012-9983-B451-C3C802F29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00600"/>
            <a:ext cx="1752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141" name="Line 189">
            <a:extLst>
              <a:ext uri="{FF2B5EF4-FFF2-40B4-BE49-F238E27FC236}">
                <a16:creationId xmlns:a16="http://schemas.microsoft.com/office/drawing/2014/main" id="{23256495-CA75-E773-0707-27B5DDB94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800600"/>
            <a:ext cx="2438400" cy="1371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142" name="Line 190">
            <a:extLst>
              <a:ext uri="{FF2B5EF4-FFF2-40B4-BE49-F238E27FC236}">
                <a16:creationId xmlns:a16="http://schemas.microsoft.com/office/drawing/2014/main" id="{8657D2D8-2EFC-1937-65DE-D2004E11F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68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5" name="灯片编号占位符 1">
            <a:extLst>
              <a:ext uri="{FF2B5EF4-FFF2-40B4-BE49-F238E27FC236}">
                <a16:creationId xmlns:a16="http://schemas.microsoft.com/office/drawing/2014/main" id="{7958BAB5-700A-FBC6-E5D6-479EDD23B4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6344E4-FFC2-AD49-92A4-86799D8FFA3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内容占位符 2">
            <a:extLst>
              <a:ext uri="{FF2B5EF4-FFF2-40B4-BE49-F238E27FC236}">
                <a16:creationId xmlns:a16="http://schemas.microsoft.com/office/drawing/2014/main" id="{C0B1541E-A423-5803-8914-BD2F095425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76200"/>
            <a:ext cx="8731250" cy="6400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3300"/>
              <a:t>例</a:t>
            </a:r>
            <a:r>
              <a:rPr lang="en-US" altLang="zh-CN" sz="3300"/>
              <a:t>.</a:t>
            </a:r>
            <a:r>
              <a:rPr lang="zh-CN" altLang="en-US" sz="3300"/>
              <a:t>用</a:t>
            </a:r>
            <a:r>
              <a:rPr lang="en-US" altLang="zh-CN" sz="3300"/>
              <a:t>Kruskal</a:t>
            </a:r>
            <a:r>
              <a:rPr lang="zh-CN" altLang="en-US" sz="3300"/>
              <a:t>算法</a:t>
            </a:r>
            <a:r>
              <a:rPr lang="en-US" altLang="zh-CN" sz="3300"/>
              <a:t>,</a:t>
            </a:r>
            <a:r>
              <a:rPr lang="zh-CN" altLang="en-US" sz="3300"/>
              <a:t>求出连接下面六个城市的最便宜价格的航线网</a:t>
            </a:r>
            <a:r>
              <a:rPr lang="en-US" altLang="zh-CN" sz="3300"/>
              <a:t>. </a:t>
            </a:r>
            <a:r>
              <a:rPr lang="zh-CN" altLang="en-US" sz="3300"/>
              <a:t>（求最优树）</a:t>
            </a:r>
            <a:endParaRPr lang="en-US" altLang="zh-CN" sz="33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/>
              <a:t>(</a:t>
            </a:r>
            <a:r>
              <a:rPr lang="en-US" altLang="zh-CN" sz="2800" b="0"/>
              <a:t>C1C6(10)</a:t>
            </a:r>
            <a:r>
              <a:rPr lang="en-US" altLang="zh-CN" sz="2800"/>
              <a:t>;</a:t>
            </a:r>
            <a:r>
              <a:rPr lang="en-US" altLang="zh-CN" sz="2800" b="0"/>
              <a:t> C3C4(10)</a:t>
            </a:r>
            <a:r>
              <a:rPr lang="en-US" altLang="zh-CN" sz="2800"/>
              <a:t>;</a:t>
            </a:r>
            <a:r>
              <a:rPr lang="en-US" altLang="zh-CN" sz="2800" b="0"/>
              <a:t>C4C5(10)</a:t>
            </a:r>
            <a:r>
              <a:rPr lang="en-US" altLang="zh-CN" sz="2800"/>
              <a:t>;</a:t>
            </a:r>
            <a:r>
              <a:rPr lang="en-US" altLang="zh-CN" sz="2800" b="0"/>
              <a:t> C2C3(15)</a:t>
            </a:r>
            <a:r>
              <a:rPr lang="en-US" altLang="zh-CN" sz="2800"/>
              <a:t>;</a:t>
            </a:r>
            <a:r>
              <a:rPr lang="en-US" altLang="zh-CN" sz="2800" b="0"/>
              <a:t> C3C5(20)</a:t>
            </a:r>
            <a:r>
              <a:rPr lang="en-US" altLang="zh-CN" sz="2800"/>
              <a:t> </a:t>
            </a:r>
            <a:r>
              <a:rPr lang="en-US" altLang="zh-CN" sz="2800" b="0"/>
              <a:t>C2C4(20)</a:t>
            </a:r>
            <a:r>
              <a:rPr lang="en-US" altLang="zh-CN" sz="2800"/>
              <a:t>;</a:t>
            </a:r>
            <a:r>
              <a:rPr lang="en-US" altLang="zh-CN" sz="2800" b="0"/>
              <a:t> C1C5(25)</a:t>
            </a:r>
            <a:r>
              <a:rPr lang="en-US" altLang="zh-CN" sz="2800"/>
              <a:t>;</a:t>
            </a:r>
            <a:r>
              <a:rPr lang="en-US" altLang="zh-CN" sz="2800" b="0"/>
              <a:t> C2C6(25) C4C6(25)</a:t>
            </a:r>
            <a:r>
              <a:rPr lang="en-US" altLang="zh-CN" sz="2800"/>
              <a:t>;</a:t>
            </a:r>
            <a:r>
              <a:rPr lang="en-US" altLang="zh-CN" sz="2800" b="0"/>
              <a:t> C1C4(40)</a:t>
            </a:r>
            <a:r>
              <a:rPr lang="en-US" altLang="zh-CN" sz="2800"/>
              <a:t>;</a:t>
            </a:r>
            <a:r>
              <a:rPr lang="en-US" altLang="zh-CN" sz="2800" b="0"/>
              <a:t> C1C2(50)</a:t>
            </a:r>
            <a:r>
              <a:rPr lang="en-US" altLang="zh-CN" sz="2800"/>
              <a:t>;</a:t>
            </a:r>
            <a:r>
              <a:rPr lang="en-US" altLang="zh-CN" sz="2800" b="0"/>
              <a:t> C5C6(55))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800"/>
          </a:p>
          <a:p>
            <a:pPr marL="0" indent="0">
              <a:buFont typeface="Wingdings" pitchFamily="2" charset="2"/>
              <a:buNone/>
            </a:pPr>
            <a:endParaRPr lang="en-US" altLang="zh-CN" sz="2800"/>
          </a:p>
          <a:p>
            <a:pPr marL="0" indent="0">
              <a:buFont typeface="Wingdings" pitchFamily="2" charset="2"/>
              <a:buNone/>
            </a:pPr>
            <a:endParaRPr lang="en-US" altLang="zh-CN" sz="2800"/>
          </a:p>
          <a:p>
            <a:pPr marL="0" indent="0">
              <a:buFont typeface="Wingdings" pitchFamily="2" charset="2"/>
              <a:buNone/>
            </a:pPr>
            <a:endParaRPr lang="en-US" altLang="zh-CN" sz="2800"/>
          </a:p>
          <a:p>
            <a:pPr marL="0" indent="0"/>
            <a:endParaRPr lang="zh-CN" altLang="en-US"/>
          </a:p>
        </p:txBody>
      </p:sp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AF32A68A-8B27-058F-5DA0-BE9ED5BF1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667000"/>
          <a:ext cx="67246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43500" imgH="2692400" progId="Visio.Drawing.11">
                  <p:embed/>
                </p:oleObj>
              </mc:Choice>
              <mc:Fallback>
                <p:oleObj name="Visio" r:id="rId2" imgW="5143500" imgH="26924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6724650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336DCA8-BF29-2F31-ACD4-EFAF330C832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76400" y="3276600"/>
            <a:ext cx="1295400" cy="1295400"/>
          </a:xfrm>
          <a:prstGeom prst="line">
            <a:avLst/>
          </a:pr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BFFC570-C409-58C4-2A90-6607DCEAA8A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21375" y="4672013"/>
            <a:ext cx="1143000" cy="979487"/>
          </a:xfrm>
          <a:prstGeom prst="line">
            <a:avLst/>
          </a:pr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71F7682-ABCC-4161-06EA-570B0480CF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97213" y="5715000"/>
            <a:ext cx="2667000" cy="0"/>
          </a:xfrm>
          <a:prstGeom prst="line">
            <a:avLst/>
          </a:pr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388BC07-1378-BBCA-00B5-55784EEA4D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21375" y="3276600"/>
            <a:ext cx="1219200" cy="1219200"/>
          </a:xfrm>
          <a:prstGeom prst="line">
            <a:avLst/>
          </a:pr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B8AB6F-5E9E-2CDA-A894-48C2A3F4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9E045-FB4C-6C45-A373-28513BD8D3AC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0DB65-1E32-850C-5DD2-A56A2F66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570038"/>
          </a:xfrm>
        </p:spPr>
        <p:txBody>
          <a:bodyPr/>
          <a:lstStyle/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(C1C6(10); C3C4(10);C4C5(10); C2C3(15); C3C5(20) ;C2C4(20); C1C5(25); C2C6(25) C4C6(25); C1C4(40); C1C2(50); C5C6(55)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58057-FA62-8305-06CA-E0FACEC86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/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                                   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</a:t>
            </a:r>
          </a:p>
          <a:p>
            <a:endParaRPr lang="en-US" altLang="zh-CN" sz="2800"/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          </a:t>
            </a:r>
            <a:endParaRPr lang="zh-CN" altLang="en-US" sz="2800"/>
          </a:p>
        </p:txBody>
      </p:sp>
      <p:sp>
        <p:nvSpPr>
          <p:cNvPr id="79875" name="椭圆 3">
            <a:extLst>
              <a:ext uri="{FF2B5EF4-FFF2-40B4-BE49-F238E27FC236}">
                <a16:creationId xmlns:a16="http://schemas.microsoft.com/office/drawing/2014/main" id="{7002F21B-0CE6-B749-E9FE-C6679791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146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6" name="椭圆 7">
            <a:extLst>
              <a:ext uri="{FF2B5EF4-FFF2-40B4-BE49-F238E27FC236}">
                <a16:creationId xmlns:a16="http://schemas.microsoft.com/office/drawing/2014/main" id="{E63B4D0E-BE9C-4429-32DB-D95DB4127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椭圆 9">
            <a:extLst>
              <a:ext uri="{FF2B5EF4-FFF2-40B4-BE49-F238E27FC236}">
                <a16:creationId xmlns:a16="http://schemas.microsoft.com/office/drawing/2014/main" id="{51DB8C89-6398-3D56-319B-F235651B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8" name="椭圆 10">
            <a:extLst>
              <a:ext uri="{FF2B5EF4-FFF2-40B4-BE49-F238E27FC236}">
                <a16:creationId xmlns:a16="http://schemas.microsoft.com/office/drawing/2014/main" id="{923ABCD3-E527-B442-064B-44DB682F2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146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椭圆 11">
            <a:extLst>
              <a:ext uri="{FF2B5EF4-FFF2-40B4-BE49-F238E27FC236}">
                <a16:creationId xmlns:a16="http://schemas.microsoft.com/office/drawing/2014/main" id="{4FE0ED9D-7ABB-606F-4B24-8711428B3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椭圆 12">
            <a:extLst>
              <a:ext uri="{FF2B5EF4-FFF2-40B4-BE49-F238E27FC236}">
                <a16:creationId xmlns:a16="http://schemas.microsoft.com/office/drawing/2014/main" id="{2491F671-03FF-F73C-F52D-B32B4F801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9881" name="直接连接符 14">
            <a:extLst>
              <a:ext uri="{FF2B5EF4-FFF2-40B4-BE49-F238E27FC236}">
                <a16:creationId xmlns:a16="http://schemas.microsoft.com/office/drawing/2014/main" id="{72B5289D-2F49-D1D6-5596-4554142272AA}"/>
              </a:ext>
            </a:extLst>
          </p:cNvPr>
          <p:cNvCxnSpPr>
            <a:cxnSpLocks noChangeShapeType="1"/>
            <a:stCxn id="79880" idx="7"/>
            <a:endCxn id="79875" idx="3"/>
          </p:cNvCxnSpPr>
          <p:nvPr/>
        </p:nvCxnSpPr>
        <p:spPr bwMode="auto">
          <a:xfrm flipV="1">
            <a:off x="2100263" y="2709863"/>
            <a:ext cx="1057275" cy="8286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直接连接符 18">
            <a:extLst>
              <a:ext uri="{FF2B5EF4-FFF2-40B4-BE49-F238E27FC236}">
                <a16:creationId xmlns:a16="http://schemas.microsoft.com/office/drawing/2014/main" id="{25CD08A0-86E9-E10A-15AB-4939BE9E5EFE}"/>
              </a:ext>
            </a:extLst>
          </p:cNvPr>
          <p:cNvCxnSpPr>
            <a:cxnSpLocks noChangeShapeType="1"/>
            <a:stCxn id="79877" idx="6"/>
            <a:endCxn id="79876" idx="2"/>
          </p:cNvCxnSpPr>
          <p:nvPr/>
        </p:nvCxnSpPr>
        <p:spPr bwMode="auto">
          <a:xfrm>
            <a:off x="3352800" y="4686300"/>
            <a:ext cx="19050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3" name="直接连接符 20">
            <a:extLst>
              <a:ext uri="{FF2B5EF4-FFF2-40B4-BE49-F238E27FC236}">
                <a16:creationId xmlns:a16="http://schemas.microsoft.com/office/drawing/2014/main" id="{BD4C49A8-344F-9B93-7B59-56F2601B15AE}"/>
              </a:ext>
            </a:extLst>
          </p:cNvPr>
          <p:cNvCxnSpPr>
            <a:cxnSpLocks noChangeShapeType="1"/>
            <a:stCxn id="79878" idx="5"/>
            <a:endCxn id="79879" idx="1"/>
          </p:cNvCxnSpPr>
          <p:nvPr/>
        </p:nvCxnSpPr>
        <p:spPr bwMode="auto">
          <a:xfrm>
            <a:off x="5453063" y="2709863"/>
            <a:ext cx="1285875" cy="8286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4" name="直接连接符 16">
            <a:extLst>
              <a:ext uri="{FF2B5EF4-FFF2-40B4-BE49-F238E27FC236}">
                <a16:creationId xmlns:a16="http://schemas.microsoft.com/office/drawing/2014/main" id="{77C5400E-3F1B-EC10-8643-18C8DC83F370}"/>
              </a:ext>
            </a:extLst>
          </p:cNvPr>
          <p:cNvCxnSpPr>
            <a:cxnSpLocks noChangeShapeType="1"/>
            <a:stCxn id="79876" idx="6"/>
            <a:endCxn id="79879" idx="3"/>
          </p:cNvCxnSpPr>
          <p:nvPr/>
        </p:nvCxnSpPr>
        <p:spPr bwMode="auto">
          <a:xfrm flipV="1">
            <a:off x="5486400" y="3700463"/>
            <a:ext cx="1252538" cy="98583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CAE1E60-A03C-ABBD-16B4-55C6E0EB97B0}"/>
              </a:ext>
            </a:extLst>
          </p:cNvPr>
          <p:cNvCxnSpPr>
            <a:cxnSpLocks noChangeShapeType="1"/>
            <a:stCxn id="79875" idx="4"/>
            <a:endCxn id="79877" idx="0"/>
          </p:cNvCxnSpPr>
          <p:nvPr/>
        </p:nvCxnSpPr>
        <p:spPr bwMode="auto">
          <a:xfrm>
            <a:off x="3238500" y="2743200"/>
            <a:ext cx="0" cy="1828800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6A689DF-7F05-9A19-C855-78EFC1B49DC2}"/>
              </a:ext>
            </a:extLst>
          </p:cNvPr>
          <p:cNvCxnSpPr>
            <a:cxnSpLocks noChangeShapeType="1"/>
            <a:stCxn id="79880" idx="7"/>
            <a:endCxn id="79878" idx="2"/>
          </p:cNvCxnSpPr>
          <p:nvPr/>
        </p:nvCxnSpPr>
        <p:spPr bwMode="auto">
          <a:xfrm flipV="1">
            <a:off x="2100263" y="2628900"/>
            <a:ext cx="3157537" cy="909638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6060718-3326-51F0-D9E9-06B0A2EFEC0F}"/>
              </a:ext>
            </a:extLst>
          </p:cNvPr>
          <p:cNvCxnSpPr>
            <a:cxnSpLocks noChangeShapeType="1"/>
            <a:stCxn id="79880" idx="5"/>
            <a:endCxn id="79876" idx="1"/>
          </p:cNvCxnSpPr>
          <p:nvPr/>
        </p:nvCxnSpPr>
        <p:spPr bwMode="auto">
          <a:xfrm>
            <a:off x="2100263" y="3700463"/>
            <a:ext cx="3190875" cy="904875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8" name="TextBox 17">
            <a:extLst>
              <a:ext uri="{FF2B5EF4-FFF2-40B4-BE49-F238E27FC236}">
                <a16:creationId xmlns:a16="http://schemas.microsoft.com/office/drawing/2014/main" id="{228F4515-A343-B756-1DE3-BC5276611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060575"/>
            <a:ext cx="72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C1</a:t>
            </a: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9" name="TextBox 18">
            <a:extLst>
              <a:ext uri="{FF2B5EF4-FFF2-40B4-BE49-F238E27FC236}">
                <a16:creationId xmlns:a16="http://schemas.microsoft.com/office/drawing/2014/main" id="{8296951E-D338-0BD3-C2C0-B85B663B2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916113"/>
            <a:ext cx="719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C2</a:t>
            </a: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0" name="TextBox 19">
            <a:extLst>
              <a:ext uri="{FF2B5EF4-FFF2-40B4-BE49-F238E27FC236}">
                <a16:creationId xmlns:a16="http://schemas.microsoft.com/office/drawing/2014/main" id="{34C8BDC9-1533-FF9C-4EBF-707983E19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3357563"/>
            <a:ext cx="719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C3</a:t>
            </a: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1" name="TextBox 20">
            <a:extLst>
              <a:ext uri="{FF2B5EF4-FFF2-40B4-BE49-F238E27FC236}">
                <a16:creationId xmlns:a16="http://schemas.microsoft.com/office/drawing/2014/main" id="{28200417-FF40-E86F-4B66-A298A793E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868863"/>
            <a:ext cx="719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C4</a:t>
            </a: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2" name="TextBox 21">
            <a:extLst>
              <a:ext uri="{FF2B5EF4-FFF2-40B4-BE49-F238E27FC236}">
                <a16:creationId xmlns:a16="http://schemas.microsoft.com/office/drawing/2014/main" id="{775A810A-6418-7982-F65C-5D85B2413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797425"/>
            <a:ext cx="719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C5</a:t>
            </a: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3" name="TextBox 22">
            <a:extLst>
              <a:ext uri="{FF2B5EF4-FFF2-40B4-BE49-F238E27FC236}">
                <a16:creationId xmlns:a16="http://schemas.microsoft.com/office/drawing/2014/main" id="{7CBDF264-B182-1428-AC6E-13122C5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29000"/>
            <a:ext cx="72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C6</a:t>
            </a: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47EAE-1955-814B-428F-8E338A6C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9E045-FB4C-6C45-A373-28513BD8D3A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内容占位符 2">
            <a:extLst>
              <a:ext uri="{FF2B5EF4-FFF2-40B4-BE49-F238E27FC236}">
                <a16:creationId xmlns:a16="http://schemas.microsoft.com/office/drawing/2014/main" id="{17EDCD88-D4C4-F845-CAD2-549881B09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4572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3300" dirty="0"/>
              <a:t>1.</a:t>
            </a:r>
            <a:r>
              <a:rPr lang="zh-CN" altLang="zh-CN" sz="3300" dirty="0"/>
              <a:t>对于任意的有限权图</a:t>
            </a:r>
            <a:r>
              <a:rPr lang="en-US" altLang="zh-CN" sz="3300" dirty="0"/>
              <a:t>G</a:t>
            </a:r>
            <a:r>
              <a:rPr lang="zh-CN" altLang="zh-CN" sz="3300" dirty="0"/>
              <a:t>一定存在最优树吗？若存在，最优树唯一吗？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3300" dirty="0"/>
              <a:t>解：</a:t>
            </a:r>
            <a:r>
              <a:rPr lang="zh-CN" altLang="zh-CN" sz="3300" dirty="0"/>
              <a:t>不一定，不</a:t>
            </a:r>
            <a:r>
              <a:rPr lang="zh-CN" altLang="en-US" sz="3300" dirty="0"/>
              <a:t>一定</a:t>
            </a:r>
            <a:r>
              <a:rPr lang="zh-CN" altLang="zh-CN" sz="3300" dirty="0"/>
              <a:t>唯一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68611" name="标题 1">
            <a:extLst>
              <a:ext uri="{FF2B5EF4-FFF2-40B4-BE49-F238E27FC236}">
                <a16:creationId xmlns:a16="http://schemas.microsoft.com/office/drawing/2014/main" id="{6D84CEFB-3716-3415-B2B6-4008BD35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9550"/>
            <a:ext cx="7772400" cy="647700"/>
          </a:xfrm>
        </p:spPr>
        <p:txBody>
          <a:bodyPr/>
          <a:lstStyle/>
          <a:p>
            <a:pPr>
              <a:defRPr/>
            </a:pPr>
            <a:r>
              <a:rPr lang="zh-CN" altLang="en-US" sz="3600"/>
              <a:t>练习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D07A18-1C71-AAB2-96A3-EC744FA3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9E045-FB4C-6C45-A373-28513BD8D3AC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CBF5053D-6A44-3EF5-D5E9-D6F92E8D7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§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4.2.1  树及其等价命题 </a:t>
            </a:r>
          </a:p>
        </p:txBody>
      </p:sp>
      <p:sp>
        <p:nvSpPr>
          <p:cNvPr id="43011" name="Rectangle 1027">
            <a:extLst>
              <a:ext uri="{FF2B5EF4-FFF2-40B4-BE49-F238E27FC236}">
                <a16:creationId xmlns:a16="http://schemas.microsoft.com/office/drawing/2014/main" id="{7E12DFAB-849B-B0E4-B6C9-C287C6BFC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2209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4.2.1</a:t>
            </a: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宋体" panose="02010600030101010101" pitchFamily="2" charset="-122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G=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L)</a:t>
            </a:r>
            <a:r>
              <a:rPr lang="zh-CN" altLang="en-US">
                <a:latin typeface="宋体" panose="02010600030101010101" pitchFamily="2" charset="-122"/>
              </a:rPr>
              <a:t>是图。如果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是连通的，并且无回路，则称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为树。无回路的图(可能不连通)也称为森林。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43086" name="Line 1102">
            <a:extLst>
              <a:ext uri="{FF2B5EF4-FFF2-40B4-BE49-F238E27FC236}">
                <a16:creationId xmlns:a16="http://schemas.microsoft.com/office/drawing/2014/main" id="{48D9231A-6F20-A29F-A599-1EEF49160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0"/>
            <a:ext cx="152400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87" name="Line 1103">
            <a:extLst>
              <a:ext uri="{FF2B5EF4-FFF2-40B4-BE49-F238E27FC236}">
                <a16:creationId xmlns:a16="http://schemas.microsoft.com/office/drawing/2014/main" id="{4D1C6CCA-C34F-F7CB-FE96-50BD141E3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257800"/>
            <a:ext cx="68580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88" name="Line 1104">
            <a:extLst>
              <a:ext uri="{FF2B5EF4-FFF2-40B4-BE49-F238E27FC236}">
                <a16:creationId xmlns:a16="http://schemas.microsoft.com/office/drawing/2014/main" id="{36C42091-C634-F2C3-8905-CF4ED37C1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257800"/>
            <a:ext cx="6858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89" name="Line 1105">
            <a:extLst>
              <a:ext uri="{FF2B5EF4-FFF2-40B4-BE49-F238E27FC236}">
                <a16:creationId xmlns:a16="http://schemas.microsoft.com/office/drawing/2014/main" id="{EAD2E44A-9959-D4E9-930D-98DE936FA0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3810000"/>
            <a:ext cx="205740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053">
            <a:extLst>
              <a:ext uri="{FF2B5EF4-FFF2-40B4-BE49-F238E27FC236}">
                <a16:creationId xmlns:a16="http://schemas.microsoft.com/office/drawing/2014/main" id="{B9182117-170D-2145-9318-B02E0D7638E9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733800"/>
            <a:ext cx="3048000" cy="2362200"/>
            <a:chOff x="528" y="2304"/>
            <a:chExt cx="1920" cy="1488"/>
          </a:xfrm>
        </p:grpSpPr>
        <p:sp>
          <p:nvSpPr>
            <p:cNvPr id="51213" name="Line 1049">
              <a:extLst>
                <a:ext uri="{FF2B5EF4-FFF2-40B4-BE49-F238E27FC236}">
                  <a16:creationId xmlns:a16="http://schemas.microsoft.com/office/drawing/2014/main" id="{24EF9892-8CF2-945B-F0F6-6767CF470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352"/>
              <a:ext cx="0" cy="8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4" name="Line 1045">
              <a:extLst>
                <a:ext uri="{FF2B5EF4-FFF2-40B4-BE49-F238E27FC236}">
                  <a16:creationId xmlns:a16="http://schemas.microsoft.com/office/drawing/2014/main" id="{EDB8BF57-782C-3D68-AF3B-6F0839543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352"/>
              <a:ext cx="4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5" name="Line 1044">
              <a:extLst>
                <a:ext uri="{FF2B5EF4-FFF2-40B4-BE49-F238E27FC236}">
                  <a16:creationId xmlns:a16="http://schemas.microsoft.com/office/drawing/2014/main" id="{C5293354-4356-CE70-C42A-56DDD2E8EA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832"/>
              <a:ext cx="177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6" name="Line 1034">
              <a:extLst>
                <a:ext uri="{FF2B5EF4-FFF2-40B4-BE49-F238E27FC236}">
                  <a16:creationId xmlns:a16="http://schemas.microsoft.com/office/drawing/2014/main" id="{3738CB01-3023-D582-242E-DD0D9332F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2840"/>
              <a:ext cx="0" cy="8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7" name="Line 1042">
              <a:extLst>
                <a:ext uri="{FF2B5EF4-FFF2-40B4-BE49-F238E27FC236}">
                  <a16:creationId xmlns:a16="http://schemas.microsoft.com/office/drawing/2014/main" id="{9E7E5A9E-3A06-EDDA-CCB8-C5E844716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3264"/>
              <a:ext cx="91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8" name="Line 1029">
              <a:extLst>
                <a:ext uri="{FF2B5EF4-FFF2-40B4-BE49-F238E27FC236}">
                  <a16:creationId xmlns:a16="http://schemas.microsoft.com/office/drawing/2014/main" id="{E6065974-9A8F-7916-02A8-6E5B6E749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52"/>
              <a:ext cx="0" cy="8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9" name="Oval 1030">
              <a:extLst>
                <a:ext uri="{FF2B5EF4-FFF2-40B4-BE49-F238E27FC236}">
                  <a16:creationId xmlns:a16="http://schemas.microsoft.com/office/drawing/2014/main" id="{970C279D-3587-A23C-60D3-E16FA6944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1220" name="Oval 1031">
              <a:extLst>
                <a:ext uri="{FF2B5EF4-FFF2-40B4-BE49-F238E27FC236}">
                  <a16:creationId xmlns:a16="http://schemas.microsoft.com/office/drawing/2014/main" id="{DA7302B3-9FD8-9CE5-E331-CE3CC8AA3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1221" name="Oval 1032">
              <a:extLst>
                <a:ext uri="{FF2B5EF4-FFF2-40B4-BE49-F238E27FC236}">
                  <a16:creationId xmlns:a16="http://schemas.microsoft.com/office/drawing/2014/main" id="{7CDAFA83-A5CF-646E-5B48-43AC59A60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1222" name="Oval 1033">
              <a:extLst>
                <a:ext uri="{FF2B5EF4-FFF2-40B4-BE49-F238E27FC236}">
                  <a16:creationId xmlns:a16="http://schemas.microsoft.com/office/drawing/2014/main" id="{4A191C90-540A-AA41-E681-5E22E17EE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2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1223" name="Oval 1038">
              <a:extLst>
                <a:ext uri="{FF2B5EF4-FFF2-40B4-BE49-F238E27FC236}">
                  <a16:creationId xmlns:a16="http://schemas.microsoft.com/office/drawing/2014/main" id="{31267FFC-7362-5449-5593-CD17D36DA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1224" name="Oval 1039">
              <a:extLst>
                <a:ext uri="{FF2B5EF4-FFF2-40B4-BE49-F238E27FC236}">
                  <a16:creationId xmlns:a16="http://schemas.microsoft.com/office/drawing/2014/main" id="{31ED111F-94FE-8657-2076-4E3F8A289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1225" name="Oval 1040">
              <a:extLst>
                <a:ext uri="{FF2B5EF4-FFF2-40B4-BE49-F238E27FC236}">
                  <a16:creationId xmlns:a16="http://schemas.microsoft.com/office/drawing/2014/main" id="{61FE4253-84C8-E661-9E43-C11150793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1226" name="Oval 1041">
              <a:extLst>
                <a:ext uri="{FF2B5EF4-FFF2-40B4-BE49-F238E27FC236}">
                  <a16:creationId xmlns:a16="http://schemas.microsoft.com/office/drawing/2014/main" id="{4B03877A-3AD6-36D5-D8B1-1C541D799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1227" name="Oval 1043">
              <a:extLst>
                <a:ext uri="{FF2B5EF4-FFF2-40B4-BE49-F238E27FC236}">
                  <a16:creationId xmlns:a16="http://schemas.microsoft.com/office/drawing/2014/main" id="{F858113D-C96D-619C-7EBE-D40FDAC08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1228" name="Oval 1046">
              <a:extLst>
                <a:ext uri="{FF2B5EF4-FFF2-40B4-BE49-F238E27FC236}">
                  <a16:creationId xmlns:a16="http://schemas.microsoft.com/office/drawing/2014/main" id="{51B0FA11-1EEA-E20F-4A7E-CD80D5AF8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1229" name="Oval 1047">
              <a:extLst>
                <a:ext uri="{FF2B5EF4-FFF2-40B4-BE49-F238E27FC236}">
                  <a16:creationId xmlns:a16="http://schemas.microsoft.com/office/drawing/2014/main" id="{3AE35D74-DABC-525F-423A-8D66139FC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1230" name="Oval 1048">
              <a:extLst>
                <a:ext uri="{FF2B5EF4-FFF2-40B4-BE49-F238E27FC236}">
                  <a16:creationId xmlns:a16="http://schemas.microsoft.com/office/drawing/2014/main" id="{E70EE6BF-6926-FD51-74E4-9E5C15216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1231" name="Oval 1051">
              <a:extLst>
                <a:ext uri="{FF2B5EF4-FFF2-40B4-BE49-F238E27FC236}">
                  <a16:creationId xmlns:a16="http://schemas.microsoft.com/office/drawing/2014/main" id="{F04F3612-0692-5F35-B637-F24B85032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1232" name="Oval 1052">
              <a:extLst>
                <a:ext uri="{FF2B5EF4-FFF2-40B4-BE49-F238E27FC236}">
                  <a16:creationId xmlns:a16="http://schemas.microsoft.com/office/drawing/2014/main" id="{F3E1FEDA-F5B6-09A2-1E27-D234C3397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43090" name="Line 1106">
            <a:extLst>
              <a:ext uri="{FF2B5EF4-FFF2-40B4-BE49-F238E27FC236}">
                <a16:creationId xmlns:a16="http://schemas.microsoft.com/office/drawing/2014/main" id="{E4CF0B02-41C0-DE46-BE40-015ACA5FD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0300" y="4572000"/>
            <a:ext cx="520700" cy="15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91" name="Line 1107">
            <a:extLst>
              <a:ext uri="{FF2B5EF4-FFF2-40B4-BE49-F238E27FC236}">
                <a16:creationId xmlns:a16="http://schemas.microsoft.com/office/drawing/2014/main" id="{26B75560-15F8-D6EC-7716-7D03ED32A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660900"/>
            <a:ext cx="1588" cy="5207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92" name="Line 1108">
            <a:extLst>
              <a:ext uri="{FF2B5EF4-FFF2-40B4-BE49-F238E27FC236}">
                <a16:creationId xmlns:a16="http://schemas.microsoft.com/office/drawing/2014/main" id="{9020B3EB-BB82-EF6E-F3EE-F7CFB4355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572000"/>
            <a:ext cx="533400" cy="15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93" name="Line 1109">
            <a:extLst>
              <a:ext uri="{FF2B5EF4-FFF2-40B4-BE49-F238E27FC236}">
                <a16:creationId xmlns:a16="http://schemas.microsoft.com/office/drawing/2014/main" id="{49FB6D0D-ECAE-1F93-8EE6-EF82743BB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5257800"/>
            <a:ext cx="558800" cy="15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2" name="灯片编号占位符 2">
            <a:extLst>
              <a:ext uri="{FF2B5EF4-FFF2-40B4-BE49-F238E27FC236}">
                <a16:creationId xmlns:a16="http://schemas.microsoft.com/office/drawing/2014/main" id="{A7246CFE-8145-F9A2-1B8D-94341E455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961F23-693F-7B4D-BFA1-C644BD42148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0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267084C-B046-9867-65C8-7C17C82C8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793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</a:rPr>
              <a:t>4.2.2</a:t>
            </a:r>
            <a:endParaRPr lang="en-US" altLang="zh-CN" sz="4000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0798A60-E067-6BDD-897F-569DD61E2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6388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G=(P，L)</a:t>
            </a:r>
            <a:r>
              <a:rPr lang="zh-CN" altLang="en-US">
                <a:latin typeface="Times New Roman" panose="02020603050405020304" pitchFamily="18" charset="0"/>
              </a:rPr>
              <a:t>是连通权图。于是</a:t>
            </a:r>
            <a:r>
              <a:rPr lang="en-US" altLang="zh-CN">
                <a:latin typeface="Times New Roman" panose="02020603050405020304" pitchFamily="18" charset="0"/>
              </a:rPr>
              <a:t>Kruskal</a:t>
            </a:r>
            <a:r>
              <a:rPr lang="zh-CN" altLang="en-US">
                <a:latin typeface="Times New Roman" panose="02020603050405020304" pitchFamily="18" charset="0"/>
              </a:rPr>
              <a:t>算法得到的 </a:t>
            </a:r>
            <a:r>
              <a:rPr lang="en-US" altLang="zh-CN">
                <a:latin typeface="Times New Roman" panose="02020603050405020304" pitchFamily="18" charset="0"/>
              </a:rPr>
              <a:t>T={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最优树</a:t>
            </a:r>
            <a:r>
              <a:rPr lang="zh-CN" altLang="en-US"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分析：认为</a:t>
            </a:r>
            <a:r>
              <a:rPr lang="en-US" altLang="zh-CN">
                <a:latin typeface="Times New Roman" panose="02020603050405020304" pitchFamily="18" charset="0"/>
              </a:rPr>
              <a:t>T={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是图的一种形式化表示方法，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中包括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条边，并包括每条边的端点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待证的是“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的最优树”。分成两部分：先证明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是树，而且是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的支撑子树；再证明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是权和最小的支撑子树（最优树）。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书上的证明过程分为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步，前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步证明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的支撑子树，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步证明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是最优树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1923" name="灯片编号占位符 1">
            <a:extLst>
              <a:ext uri="{FF2B5EF4-FFF2-40B4-BE49-F238E27FC236}">
                <a16:creationId xmlns:a16="http://schemas.microsoft.com/office/drawing/2014/main" id="{67E1E80C-499A-23ED-9BE1-D4FEF65B91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D8DD98-DDF5-4F4D-9085-16140ADCCAD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A1AD61A1-4CC1-EB15-20CB-7495D6EAA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</a:rPr>
              <a:t>4.2.2</a:t>
            </a:r>
            <a:endParaRPr lang="en-US" altLang="zh-CN" sz="4000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90177CF-AC7B-CAFA-DA27-5554E44CE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638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</a:rPr>
              <a:t>G=(P，L)</a:t>
            </a:r>
            <a:r>
              <a:rPr lang="zh-CN" altLang="en-US" sz="2800" dirty="0">
                <a:latin typeface="Times New Roman" panose="02020603050405020304" pitchFamily="18" charset="0"/>
              </a:rPr>
              <a:t>是连通权图。于是</a:t>
            </a:r>
            <a:r>
              <a:rPr lang="en-US" altLang="zh-CN" sz="2800" dirty="0">
                <a:latin typeface="Times New Roman" panose="02020603050405020304" pitchFamily="18" charset="0"/>
              </a:rPr>
              <a:t>Kruskal</a:t>
            </a:r>
            <a:r>
              <a:rPr lang="zh-CN" altLang="en-US" sz="2800" dirty="0">
                <a:latin typeface="Times New Roman" panose="02020603050405020304" pitchFamily="18" charset="0"/>
              </a:rPr>
              <a:t>算法得到的 </a:t>
            </a:r>
            <a:r>
              <a:rPr lang="en-US" altLang="zh-CN" sz="2800" dirty="0">
                <a:latin typeface="Times New Roman" panose="02020603050405020304" pitchFamily="18" charset="0"/>
              </a:rPr>
              <a:t>T={ </a:t>
            </a:r>
            <a:r>
              <a:rPr lang="en-US" altLang="zh-CN" sz="2800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最优树</a:t>
            </a:r>
            <a:r>
              <a:rPr lang="zh-CN" altLang="en-US" sz="2800" dirty="0"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2800" dirty="0">
                <a:latin typeface="Times New Roman" panose="02020603050405020304" pitchFamily="18" charset="0"/>
              </a:rPr>
              <a:t>显然</a:t>
            </a:r>
            <a:r>
              <a:rPr lang="en-US" altLang="zh-CN" sz="2800" dirty="0">
                <a:latin typeface="Times New Roman" panose="02020603050405020304" pitchFamily="18" charset="0"/>
              </a:rPr>
              <a:t>T={</a:t>
            </a:r>
            <a:r>
              <a:rPr lang="en-US" altLang="zh-CN" sz="2800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的子图。记</a:t>
            </a:r>
            <a:r>
              <a:rPr lang="en-US" altLang="zh-CN" sz="2800" dirty="0">
                <a:latin typeface="Times New Roman" panose="02020603050405020304" pitchFamily="18" charset="0"/>
              </a:rPr>
              <a:t>T=(P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, L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)。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1)  </a:t>
            </a:r>
            <a:r>
              <a:rPr lang="zh-CN" altLang="en-US" sz="2800" dirty="0">
                <a:latin typeface="Times New Roman" panose="02020603050405020304" pitchFamily="18" charset="0"/>
              </a:rPr>
              <a:t>先证明</a:t>
            </a:r>
            <a:r>
              <a:rPr lang="en-US" altLang="zh-CN" sz="2800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是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支撑子图</a:t>
            </a:r>
            <a:r>
              <a:rPr lang="zh-CN" altLang="en-US" sz="2800" dirty="0">
                <a:latin typeface="Times New Roman" panose="02020603050405020304" pitchFamily="18" charset="0"/>
              </a:rPr>
              <a:t>，即证明</a:t>
            </a:r>
            <a:r>
              <a:rPr lang="en-US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(T)=P(G)。</a:t>
            </a:r>
            <a:br>
              <a:rPr lang="en-US" altLang="zh-CN" sz="2800" dirty="0">
                <a:latin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</a:rPr>
              <a:t>容易看出</a:t>
            </a:r>
            <a:r>
              <a:rPr lang="en-US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(T)</a:t>
            </a:r>
            <a:r>
              <a:rPr lang="en-US" altLang="zh-CN" sz="2800" dirty="0"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</a:rPr>
              <a:t>P(G)，</a:t>
            </a:r>
            <a:r>
              <a:rPr lang="zh-CN" altLang="en-US" sz="2800" dirty="0">
                <a:latin typeface="Times New Roman" panose="02020603050405020304" pitchFamily="18" charset="0"/>
              </a:rPr>
              <a:t>只需证</a:t>
            </a:r>
            <a:r>
              <a:rPr lang="en-US" altLang="zh-CN" sz="2800" dirty="0">
                <a:latin typeface="Times New Roman" panose="02020603050405020304" pitchFamily="18" charset="0"/>
              </a:rPr>
              <a:t>P(G)</a:t>
            </a:r>
            <a:r>
              <a:rPr lang="en-US" altLang="zh-CN" sz="2800" dirty="0">
                <a:latin typeface="Times New Roman" panose="02020603050405020304" pitchFamily="18" charset="0"/>
                <a:sym typeface="Symbol" pitchFamily="2" charset="2"/>
              </a:rPr>
              <a:t> </a:t>
            </a:r>
            <a:r>
              <a:rPr lang="en-US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(T)。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用反证法，设</a:t>
            </a:r>
            <a:r>
              <a:rPr lang="en-US" altLang="zh-CN" sz="28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(G)，</a:t>
            </a:r>
            <a:r>
              <a:rPr lang="zh-CN" altLang="en-US" sz="2800" dirty="0">
                <a:latin typeface="Times New Roman" panose="02020603050405020304" pitchFamily="18" charset="0"/>
              </a:rPr>
              <a:t>但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itchFamily="2" charset="2"/>
              </a:rPr>
              <a:t> </a:t>
            </a:r>
            <a:r>
              <a:rPr lang="en-US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(T)，</a:t>
            </a:r>
            <a:r>
              <a:rPr lang="zh-CN" altLang="en-US" sz="2800" dirty="0">
                <a:latin typeface="Times New Roman" panose="02020603050405020304" pitchFamily="18" charset="0"/>
              </a:rPr>
              <a:t>任取</a:t>
            </a:r>
            <a:r>
              <a:rPr lang="en-US" altLang="zh-CN" sz="2800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中点</a:t>
            </a:r>
            <a:r>
              <a:rPr lang="en-US" altLang="zh-CN" sz="2800" dirty="0">
                <a:latin typeface="Times New Roman" panose="02020603050405020304" pitchFamily="18" charset="0"/>
              </a:rPr>
              <a:t>y，</a:t>
            </a:r>
            <a:r>
              <a:rPr lang="zh-CN" altLang="en-US" sz="2800" dirty="0">
                <a:latin typeface="Times New Roman" panose="02020603050405020304" pitchFamily="18" charset="0"/>
              </a:rPr>
              <a:t>因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是连通的，所以在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中有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</a:rPr>
              <a:t>的路，设为</a:t>
            </a:r>
            <a:r>
              <a:rPr lang="en-US" altLang="zh-CN" sz="2800" i="1" dirty="0">
                <a:latin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</a:rPr>
              <a:t>=(x,v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,…,</a:t>
            </a:r>
            <a:r>
              <a:rPr lang="en-US" altLang="zh-CN" sz="2800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dirty="0" err="1">
                <a:latin typeface="Times New Roman" panose="02020603050405020304" pitchFamily="18" charset="0"/>
              </a:rPr>
              <a:t>,y</a:t>
            </a:r>
            <a:r>
              <a:rPr lang="en-US" altLang="zh-CN" sz="2800" dirty="0">
                <a:latin typeface="Times New Roman" panose="02020603050405020304" pitchFamily="18" charset="0"/>
              </a:rPr>
              <a:t>)，</a:t>
            </a:r>
            <a:r>
              <a:rPr lang="zh-CN" altLang="en-US" sz="2800" dirty="0">
                <a:latin typeface="Times New Roman" panose="02020603050405020304" pitchFamily="18" charset="0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</a:rPr>
              <a:t>x 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不是</a:t>
            </a:r>
            <a:r>
              <a:rPr lang="en-US" altLang="zh-CN" sz="2800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中的边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将推出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</a:rPr>
              <a:t> P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(T) )</a:t>
            </a:r>
            <a:r>
              <a:rPr lang="zh-CN" altLang="en-US" sz="2800" dirty="0">
                <a:latin typeface="Times New Roman" panose="02020603050405020304" pitchFamily="18" charset="0"/>
              </a:rPr>
              <a:t>，把边</a:t>
            </a:r>
            <a:r>
              <a:rPr lang="en-US" altLang="zh-CN" sz="2800" dirty="0">
                <a:latin typeface="Times New Roman" panose="02020603050405020304" pitchFamily="18" charset="0"/>
              </a:rPr>
              <a:t>x 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加入</a:t>
            </a:r>
            <a:r>
              <a:rPr lang="en-US" altLang="zh-CN" sz="2800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中不会产生回路，与算法停于</a:t>
            </a:r>
            <a:r>
              <a:rPr lang="en-US" altLang="zh-CN" sz="2800" dirty="0">
                <a:solidFill>
                  <a:srgbClr val="FFFF66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矛盾。故必有</a:t>
            </a:r>
            <a:r>
              <a:rPr lang="en-US" altLang="zh-CN" sz="2800" dirty="0">
                <a:latin typeface="Times New Roman" panose="02020603050405020304" pitchFamily="18" charset="0"/>
              </a:rPr>
              <a:t>P(G) </a:t>
            </a:r>
            <a:r>
              <a:rPr lang="en-US" altLang="zh-CN" sz="2800" dirty="0"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(T) </a:t>
            </a:r>
            <a:r>
              <a:rPr lang="zh-CN" altLang="en-US" sz="2800" dirty="0">
                <a:latin typeface="Times New Roman" panose="02020603050405020304" pitchFamily="18" charset="0"/>
              </a:rPr>
              <a:t>，所以，</a:t>
            </a:r>
            <a:r>
              <a:rPr lang="en-US" altLang="zh-CN" sz="2800" dirty="0">
                <a:latin typeface="Times New Roman" panose="02020603050405020304" pitchFamily="18" charset="0"/>
              </a:rPr>
              <a:t>P(G)= P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(T)。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3971" name="灯片编号占位符 1">
            <a:extLst>
              <a:ext uri="{FF2B5EF4-FFF2-40B4-BE49-F238E27FC236}">
                <a16:creationId xmlns:a16="http://schemas.microsoft.com/office/drawing/2014/main" id="{B4DE4CBA-A647-14CB-27DA-3A9F2ACEF0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5B7ED5-1E12-F646-8C56-55574B705BB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274BD53E-0FD4-2FC9-82EB-81AA351EF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9575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</a:rPr>
              <a:t>4.2.2</a:t>
            </a:r>
            <a:endParaRPr lang="en-US" altLang="zh-CN" sz="4000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EB31CCB-EEFF-5017-BD54-606C3C0B6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2）证明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是一个树</a:t>
            </a:r>
            <a:r>
              <a:rPr lang="zh-CN" altLang="en-US">
                <a:latin typeface="Times New Roman" panose="02020603050405020304" pitchFamily="18" charset="0"/>
              </a:rPr>
              <a:t>，只须证明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是连通的(无回路由算法保证)。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若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不连通，不妨假设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 是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的其中两个分支 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，y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因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是连通的，所以有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中的路 (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…, v</a:t>
            </a:r>
            <a:r>
              <a:rPr lang="en-US" altLang="zh-CN" baseline="-30000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v</a:t>
            </a:r>
            <a:r>
              <a:rPr lang="en-US" altLang="zh-CN" baseline="-30000">
                <a:latin typeface="Times New Roman" panose="02020603050405020304" pitchFamily="18" charset="0"/>
              </a:rPr>
              <a:t>r+1</a:t>
            </a:r>
            <a:r>
              <a:rPr lang="en-US" altLang="zh-CN">
                <a:latin typeface="Times New Roman" panose="02020603050405020304" pitchFamily="18" charset="0"/>
              </a:rPr>
              <a:t>)，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>
                <a:latin typeface="Times New Roman" panose="02020603050405020304" pitchFamily="18" charset="0"/>
              </a:rPr>
              <a:t>x= 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，y= v</a:t>
            </a:r>
            <a:r>
              <a:rPr lang="en-US" altLang="zh-CN" baseline="-30000">
                <a:latin typeface="Times New Roman" panose="02020603050405020304" pitchFamily="18" charset="0"/>
              </a:rPr>
              <a:t>r+1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因此，必有边 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v</a:t>
            </a:r>
            <a:r>
              <a:rPr lang="en-US" altLang="zh-CN" baseline="-30000">
                <a:latin typeface="Times New Roman" panose="02020603050405020304" pitchFamily="18" charset="0"/>
              </a:rPr>
              <a:t>i+1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使 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 T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，v</a:t>
            </a:r>
            <a:r>
              <a:rPr lang="en-US" altLang="zh-CN" baseline="-30000">
                <a:latin typeface="Times New Roman" panose="02020603050405020304" pitchFamily="18" charset="0"/>
              </a:rPr>
              <a:t>i+1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</a:t>
            </a:r>
            <a:r>
              <a:rPr lang="en-US" altLang="zh-CN">
                <a:latin typeface="Times New Roman" panose="02020603050405020304" pitchFamily="18" charset="0"/>
              </a:rPr>
              <a:t> T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那么，把 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i+1</a:t>
            </a:r>
            <a:r>
              <a:rPr lang="zh-CN" altLang="en-US">
                <a:latin typeface="Times New Roman" panose="02020603050405020304" pitchFamily="18" charset="0"/>
              </a:rPr>
              <a:t>加到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中，不会产生回路，与算法停于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矛盾，所以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是连通的。 </a:t>
            </a:r>
          </a:p>
        </p:txBody>
      </p:sp>
      <p:sp>
        <p:nvSpPr>
          <p:cNvPr id="84995" name="灯片编号占位符 1">
            <a:extLst>
              <a:ext uri="{FF2B5EF4-FFF2-40B4-BE49-F238E27FC236}">
                <a16:creationId xmlns:a16="http://schemas.microsoft.com/office/drawing/2014/main" id="{681F2805-54DF-D90C-8637-A587D4704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D66972-AAC1-A941-B7D1-BDA3498B473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07F8FD60-72D0-FD24-B180-D0CE04111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9575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</a:rPr>
              <a:t>4.2.2</a:t>
            </a:r>
            <a:endParaRPr lang="en-US" altLang="zh-CN" sz="4000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81481D7-2769-8965-44C6-A77A4C197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3）</a:t>
            </a:r>
            <a:r>
              <a:rPr lang="zh-CN" altLang="en-US" dirty="0">
                <a:latin typeface="宋体" panose="02010600030101010101" pitchFamily="2" charset="-122"/>
              </a:rPr>
              <a:t>由算法及</a:t>
            </a:r>
            <a:r>
              <a:rPr lang="zh-CN" altLang="en-US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）、</a:t>
            </a:r>
            <a:r>
              <a:rPr lang="zh-CN" altLang="en-US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）知，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宋体" panose="02010600030101010101" pitchFamily="2" charset="-122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支撑树</a:t>
            </a:r>
            <a:r>
              <a:rPr lang="zh-CN" altLang="en-US" dirty="0">
                <a:latin typeface="宋体" panose="02010600030101010101" pitchFamily="2" charset="-122"/>
              </a:rPr>
              <a:t>。设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宋体" panose="02010600030101010101" pitchFamily="2" charset="-122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宋体" panose="02010600030101010101" pitchFamily="2" charset="-122"/>
              </a:rPr>
              <a:t>个点，于是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宋体" panose="02010600030101010101" pitchFamily="2" charset="-122"/>
              </a:rPr>
              <a:t>也有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宋体" panose="02010600030101010101" pitchFamily="2" charset="-122"/>
              </a:rPr>
              <a:t>个点。由定理</a:t>
            </a:r>
            <a:r>
              <a:rPr lang="zh-CN" altLang="en-US" dirty="0">
                <a:latin typeface="Times New Roman" panose="02020603050405020304" pitchFamily="18" charset="0"/>
              </a:rPr>
              <a:t>4.2.1</a:t>
            </a:r>
            <a:r>
              <a:rPr lang="zh-CN" altLang="en-US" dirty="0">
                <a:latin typeface="宋体" panose="02010600030101010101" pitchFamily="2" charset="-122"/>
              </a:rPr>
              <a:t>知，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宋体" panose="02010600030101010101" pitchFamily="2" charset="-122"/>
              </a:rPr>
              <a:t>有（</a:t>
            </a:r>
            <a:r>
              <a:rPr lang="en-US" altLang="zh-CN" dirty="0">
                <a:latin typeface="Times New Roman" panose="02020603050405020304" pitchFamily="18" charset="0"/>
              </a:rPr>
              <a:t>r-1</a:t>
            </a:r>
            <a:r>
              <a:rPr lang="en-US" altLang="zh-CN" dirty="0">
                <a:latin typeface="宋体" panose="02010600030101010101" pitchFamily="2" charset="-122"/>
              </a:rPr>
              <a:t>）</a:t>
            </a:r>
            <a:r>
              <a:rPr lang="zh-CN" altLang="en-US" dirty="0">
                <a:latin typeface="宋体" panose="02010600030101010101" pitchFamily="2" charset="-122"/>
              </a:rPr>
              <a:t>条边。故</a:t>
            </a:r>
            <a:r>
              <a:rPr lang="en-US" altLang="zh-CN" dirty="0">
                <a:latin typeface="Times New Roman" panose="02020603050405020304" pitchFamily="18" charset="0"/>
              </a:rPr>
              <a:t>n=r-1</a:t>
            </a:r>
            <a:r>
              <a:rPr lang="en-US" altLang="zh-CN" dirty="0">
                <a:latin typeface="宋体" panose="02010600030101010101" pitchFamily="2" charset="-122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4）</a:t>
            </a:r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是最优支撑树，我们证明,可以通过以下不断交换边的办法，使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的所有边全在某一最优支撑树</a:t>
            </a:r>
            <a:r>
              <a:rPr lang="en-US" altLang="zh-CN" dirty="0">
                <a:latin typeface="Times New Roman" panose="02020603050405020304" pitchFamily="18" charset="0"/>
              </a:rPr>
              <a:t>T’</a:t>
            </a:r>
            <a:r>
              <a:rPr lang="zh-CN" altLang="en-US" dirty="0">
                <a:latin typeface="Times New Roman" panose="02020603050405020304" pitchFamily="18" charset="0"/>
              </a:rPr>
              <a:t>中，则</a:t>
            </a:r>
            <a:r>
              <a:rPr lang="en-US" altLang="zh-CN" dirty="0">
                <a:latin typeface="Times New Roman" panose="02020603050405020304" pitchFamily="18" charset="0"/>
              </a:rPr>
              <a:t>T=T’(</a:t>
            </a:r>
            <a:r>
              <a:rPr lang="zh-CN" altLang="en-US" dirty="0">
                <a:latin typeface="Times New Roman" panose="02020603050405020304" pitchFamily="18" charset="0"/>
              </a:rPr>
              <a:t>均有</a:t>
            </a:r>
            <a:r>
              <a:rPr lang="en-US" altLang="zh-CN" dirty="0">
                <a:latin typeface="Times New Roman" panose="02020603050405020304" pitchFamily="18" charset="0"/>
              </a:rPr>
              <a:t>r-1</a:t>
            </a:r>
            <a:r>
              <a:rPr lang="zh-CN" altLang="en-US" dirty="0">
                <a:latin typeface="Times New Roman" panose="02020603050405020304" pitchFamily="18" charset="0"/>
              </a:rPr>
              <a:t>条边)。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T*</a:t>
            </a:r>
            <a:r>
              <a:rPr lang="zh-CN" altLang="en-US" dirty="0">
                <a:latin typeface="宋体" panose="02010600030101010101" pitchFamily="2" charset="-122"/>
              </a:rPr>
              <a:t>是一棵最优支撑树，</a:t>
            </a:r>
            <a:r>
              <a:rPr lang="en-US" altLang="zh-CN" dirty="0">
                <a:latin typeface="Times New Roman" panose="02020603050405020304" pitchFamily="18" charset="0"/>
              </a:rPr>
              <a:t>T*={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dirty="0">
                <a:latin typeface="Times New Roman" panose="02020603050405020304" pitchFamily="18" charset="0"/>
              </a:rPr>
              <a:t>’}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T={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9" name="灯片编号占位符 1">
            <a:extLst>
              <a:ext uri="{FF2B5EF4-FFF2-40B4-BE49-F238E27FC236}">
                <a16:creationId xmlns:a16="http://schemas.microsoft.com/office/drawing/2014/main" id="{DB31A1C6-D685-55D1-144D-B35E2F9ADC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D919EE-6EB0-ED44-81B2-87D91EE275B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5D962C0-57B3-6A45-3A17-1E2CCBB2E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</a:rPr>
              <a:t>4.2.2</a:t>
            </a:r>
            <a:endParaRPr lang="en-US" altLang="zh-CN" sz="4000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8B646BB-D71E-446B-B28A-3E64ECDCF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890" y="773112"/>
            <a:ext cx="8458200" cy="631348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</a:t>
            </a:r>
            <a:r>
              <a:rPr lang="en-US" altLang="zh-CN" dirty="0">
                <a:latin typeface="Times New Roman" panose="02020603050405020304" pitchFamily="18" charset="0"/>
              </a:rPr>
              <a:t>T*，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T={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 T*={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dirty="0">
                <a:latin typeface="Times New Roman" panose="02020603050405020304" pitchFamily="18" charset="0"/>
              </a:rPr>
              <a:t>’}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T’’={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 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’，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’，…，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dirty="0">
                <a:latin typeface="Times New Roman" panose="02020603050405020304" pitchFamily="18" charset="0"/>
              </a:rPr>
              <a:t>’}，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T’={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’，…，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dirty="0">
                <a:latin typeface="Times New Roman" panose="02020603050405020304" pitchFamily="18" charset="0"/>
              </a:rPr>
              <a:t>’}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一般情况下：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T={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dirty="0">
                <a:latin typeface="Times New Roman" panose="02020603050405020304" pitchFamily="18" charset="0"/>
              </a:rPr>
              <a:t>}，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T*={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’, …,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dirty="0">
                <a:latin typeface="Times New Roman" panose="02020603050405020304" pitchFamily="18" charset="0"/>
              </a:rPr>
              <a:t>’}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T’’={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’,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k+2</a:t>
            </a:r>
            <a:r>
              <a:rPr lang="en-US" altLang="zh-CN" dirty="0">
                <a:latin typeface="Times New Roman" panose="02020603050405020304" pitchFamily="18" charset="0"/>
              </a:rPr>
              <a:t>’,…,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dirty="0">
                <a:latin typeface="Times New Roman" panose="02020603050405020304" pitchFamily="18" charset="0"/>
              </a:rPr>
              <a:t>’}，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T’={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k+2</a:t>
            </a:r>
            <a:r>
              <a:rPr lang="en-US" altLang="zh-CN" dirty="0">
                <a:latin typeface="Times New Roman" panose="02020603050405020304" pitchFamily="18" charset="0"/>
              </a:rPr>
              <a:t>’,…,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dirty="0">
                <a:latin typeface="Times New Roman" panose="02020603050405020304" pitchFamily="18" charset="0"/>
              </a:rPr>
              <a:t>’}，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8067" name="灯片编号占位符 1">
            <a:extLst>
              <a:ext uri="{FF2B5EF4-FFF2-40B4-BE49-F238E27FC236}">
                <a16:creationId xmlns:a16="http://schemas.microsoft.com/office/drawing/2014/main" id="{4FD168DA-D7D6-8678-3E21-BDA585F20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14D802-F8E0-3D45-8C43-0F7BD6E346A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5D962C0-57B3-6A45-3A17-1E2CCBB2E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9575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</a:rPr>
              <a:t>4.2.2</a:t>
            </a:r>
            <a:endParaRPr lang="en-US" altLang="zh-CN" sz="4000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8B646BB-D71E-446B-B28A-3E64ECDCF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953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</a:t>
            </a:r>
            <a:r>
              <a:rPr lang="en-US" altLang="zh-CN" dirty="0">
                <a:latin typeface="Times New Roman" panose="02020603050405020304" pitchFamily="18" charset="0"/>
              </a:rPr>
              <a:t>T*，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</a:rPr>
              <a:t>T*</a:t>
            </a:r>
            <a:r>
              <a:rPr lang="zh-CN" altLang="en-US" dirty="0">
                <a:latin typeface="Times New Roman" panose="02020603050405020304" pitchFamily="18" charset="0"/>
              </a:rPr>
              <a:t>中加入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则形成一含有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的回路，在此回路中删去一条非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的边，不妨设为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’，</a:t>
            </a:r>
            <a:r>
              <a:rPr lang="zh-CN" altLang="en-US" dirty="0">
                <a:latin typeface="Times New Roman" panose="02020603050405020304" pitchFamily="18" charset="0"/>
              </a:rPr>
              <a:t>得一图</a:t>
            </a:r>
            <a:r>
              <a:rPr lang="en-US" altLang="zh-CN" dirty="0">
                <a:latin typeface="Times New Roman" panose="02020603050405020304" pitchFamily="18" charset="0"/>
              </a:rPr>
              <a:t>T’，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r>
              <a:rPr lang="en-US" altLang="zh-CN" dirty="0">
                <a:latin typeface="Times New Roman" panose="02020603050405020304" pitchFamily="18" charset="0"/>
              </a:rPr>
              <a:t>T’={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’，…，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dirty="0">
                <a:latin typeface="Times New Roman" panose="02020603050405020304" pitchFamily="18" charset="0"/>
              </a:rPr>
              <a:t>’}，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T’</a:t>
            </a:r>
            <a:r>
              <a:rPr lang="zh-CN" altLang="en-US" dirty="0">
                <a:latin typeface="Times New Roman" panose="02020603050405020304" pitchFamily="18" charset="0"/>
              </a:rPr>
              <a:t>是支撑树。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对任意</a:t>
            </a:r>
            <a:r>
              <a:rPr lang="en-US" altLang="zh-CN" i="1" dirty="0" err="1">
                <a:latin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dirty="0" err="1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(G)，</a:t>
            </a:r>
            <a:r>
              <a:rPr lang="zh-CN" altLang="en-US" dirty="0">
                <a:latin typeface="Times New Roman" panose="02020603050405020304" pitchFamily="18" charset="0"/>
              </a:rPr>
              <a:t>按照算法的选择边的规则，有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) ，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’)，</a:t>
            </a:r>
            <a:r>
              <a:rPr lang="zh-CN" altLang="en-US" dirty="0">
                <a:latin typeface="宋体" panose="02010600030101010101" pitchFamily="2" charset="-122"/>
              </a:rPr>
              <a:t>而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(T’)= 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 (T*) -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’)+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 (T’)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(T*)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</a:rPr>
              <a:t>T’</a:t>
            </a:r>
            <a:r>
              <a:rPr lang="zh-CN" altLang="en-US" dirty="0">
                <a:latin typeface="宋体" panose="02010600030101010101" pitchFamily="2" charset="-122"/>
              </a:rPr>
              <a:t>也是最优树。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8067" name="灯片编号占位符 1">
            <a:extLst>
              <a:ext uri="{FF2B5EF4-FFF2-40B4-BE49-F238E27FC236}">
                <a16:creationId xmlns:a16="http://schemas.microsoft.com/office/drawing/2014/main" id="{4FD168DA-D7D6-8678-3E21-BDA585F20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14D802-F8E0-3D45-8C43-0F7BD6E346A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25554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DC39C381-3575-B75D-F38B-70568614F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9575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</a:rPr>
              <a:t>4.2.2</a:t>
            </a:r>
            <a:endParaRPr lang="en-US" altLang="zh-CN" sz="4000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E6D6DB0-9C48-E54C-261C-338019E17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一般地，设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*，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</a:t>
            </a:r>
            <a:r>
              <a:rPr lang="en-US" altLang="zh-CN" dirty="0">
                <a:latin typeface="Times New Roman" panose="02020603050405020304" pitchFamily="18" charset="0"/>
              </a:rPr>
              <a:t>T*，T={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dirty="0">
                <a:latin typeface="Times New Roman" panose="02020603050405020304" pitchFamily="18" charset="0"/>
              </a:rPr>
              <a:t>}，T*={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’, …,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dirty="0">
                <a:latin typeface="Times New Roman" panose="02020603050405020304" pitchFamily="18" charset="0"/>
              </a:rPr>
              <a:t>’}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</a:rPr>
              <a:t>T*</a:t>
            </a:r>
            <a:r>
              <a:rPr lang="zh-CN" altLang="en-US" dirty="0">
                <a:latin typeface="Times New Roman" panose="02020603050405020304" pitchFamily="18" charset="0"/>
              </a:rPr>
              <a:t>是支撑树，</a:t>
            </a:r>
            <a:r>
              <a:rPr lang="en-US" altLang="zh-CN" dirty="0">
                <a:latin typeface="Times New Roman" panose="02020603050405020304" pitchFamily="18" charset="0"/>
              </a:rPr>
              <a:t>T*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必然有回路</a:t>
            </a:r>
            <a:r>
              <a:rPr lang="en-US" altLang="zh-CN" dirty="0">
                <a:latin typeface="Times New Roman" panose="02020603050405020304" pitchFamily="18" charset="0"/>
              </a:rPr>
              <a:t>C，</a:t>
            </a:r>
            <a:r>
              <a:rPr lang="zh-CN" altLang="en-US" dirty="0">
                <a:latin typeface="Times New Roman" panose="02020603050405020304" pitchFamily="18" charset="0"/>
              </a:rPr>
              <a:t>不妨设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</a:rPr>
              <a:t>是回路中一条边，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</a:t>
            </a:r>
            <a:r>
              <a:rPr lang="en-US" altLang="zh-CN" dirty="0">
                <a:latin typeface="Times New Roman" panose="02020603050405020304" pitchFamily="18" charset="0"/>
              </a:rPr>
              <a:t>T，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r>
              <a:rPr lang="en-US" altLang="zh-CN" dirty="0">
                <a:latin typeface="Times New Roman" panose="02020603050405020304" pitchFamily="18" charset="0"/>
              </a:rPr>
              <a:t>T’={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k+2</a:t>
            </a:r>
            <a:r>
              <a:rPr lang="en-US" altLang="zh-CN" dirty="0">
                <a:latin typeface="Times New Roman" panose="02020603050405020304" pitchFamily="18" charset="0"/>
              </a:rPr>
              <a:t>’,…,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r-1</a:t>
            </a:r>
            <a:r>
              <a:rPr lang="en-US" altLang="zh-CN" dirty="0">
                <a:latin typeface="Times New Roman" panose="02020603050405020304" pitchFamily="18" charset="0"/>
              </a:rPr>
              <a:t>’}，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T’</a:t>
            </a:r>
            <a:r>
              <a:rPr lang="zh-CN" altLang="en-US" dirty="0">
                <a:latin typeface="Times New Roman" panose="02020603050405020304" pitchFamily="18" charset="0"/>
              </a:rPr>
              <a:t>是支撑树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Kruskal</a:t>
            </a:r>
            <a:r>
              <a:rPr lang="zh-CN" altLang="en-US" dirty="0">
                <a:latin typeface="Times New Roman" panose="02020603050405020304" pitchFamily="18" charset="0"/>
              </a:rPr>
              <a:t>算法步骤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2) 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在算法执行中选了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zh-CN" altLang="en-US" dirty="0">
                <a:latin typeface="Times New Roman" panose="02020603050405020304" pitchFamily="18" charset="0"/>
              </a:rPr>
              <a:t>而没选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’，</a:t>
            </a:r>
            <a:r>
              <a:rPr lang="zh-CN" altLang="en-US" dirty="0">
                <a:latin typeface="Times New Roman" panose="02020603050405020304" pitchFamily="18" charset="0"/>
              </a:rPr>
              <a:t>说明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’) 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(T’)=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(T*)-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’)+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)，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(T’)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(T*)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9091" name="灯片编号占位符 1">
            <a:extLst>
              <a:ext uri="{FF2B5EF4-FFF2-40B4-BE49-F238E27FC236}">
                <a16:creationId xmlns:a16="http://schemas.microsoft.com/office/drawing/2014/main" id="{67FC5D40-258A-3650-8426-20DDF22727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6E96C9-611F-B44B-A20E-029E1461A67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B90F4F3E-3761-4274-57DD-749165BA8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9575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</a:rPr>
              <a:t>4.2.2</a:t>
            </a:r>
            <a:endParaRPr lang="en-US" altLang="zh-CN" sz="4000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DECA886B-180F-936F-B985-2E49477C7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4958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因为</a:t>
            </a:r>
            <a:r>
              <a:rPr lang="en-US" altLang="zh-CN">
                <a:latin typeface="Times New Roman" panose="02020603050405020304" pitchFamily="18" charset="0"/>
              </a:rPr>
              <a:t>T*</a:t>
            </a:r>
            <a:r>
              <a:rPr lang="zh-CN" altLang="en-US">
                <a:latin typeface="宋体" panose="02010600030101010101" pitchFamily="2" charset="-122"/>
              </a:rPr>
              <a:t>是最优树，所以</a:t>
            </a:r>
            <a:r>
              <a:rPr lang="en-US" altLang="zh-CN">
                <a:latin typeface="Times New Roman" panose="02020603050405020304" pitchFamily="18" charset="0"/>
              </a:rPr>
              <a:t>T’</a:t>
            </a:r>
            <a:r>
              <a:rPr lang="zh-CN" altLang="en-US">
                <a:latin typeface="宋体" panose="02010600030101010101" pitchFamily="2" charset="-122"/>
              </a:rPr>
              <a:t>也是最优树，但</a:t>
            </a:r>
            <a:r>
              <a:rPr lang="en-US" altLang="zh-CN">
                <a:latin typeface="Times New Roman" panose="02020603050405020304" pitchFamily="18" charset="0"/>
              </a:rPr>
              <a:t>T’</a:t>
            </a:r>
            <a:r>
              <a:rPr lang="zh-CN" altLang="en-US">
                <a:latin typeface="宋体" panose="02010600030101010101" pitchFamily="2" charset="-122"/>
              </a:rPr>
              <a:t>包括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k+1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反复执行上述过程，最后可得一最优树包括了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宋体" panose="02010600030101010101" pitchFamily="2" charset="-122"/>
              </a:rPr>
              <a:t>的所有边，即</a:t>
            </a:r>
            <a:r>
              <a:rPr lang="en-US" altLang="zh-CN">
                <a:latin typeface="Times New Roman" panose="02020603050405020304" pitchFamily="18" charset="0"/>
              </a:rPr>
              <a:t>T’=T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宋体" panose="02010600030101010101" pitchFamily="2" charset="-122"/>
              </a:rPr>
              <a:t>是最优树。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0115" name="灯片编号占位符 1">
            <a:extLst>
              <a:ext uri="{FF2B5EF4-FFF2-40B4-BE49-F238E27FC236}">
                <a16:creationId xmlns:a16="http://schemas.microsoft.com/office/drawing/2014/main" id="{D72C1043-0DC7-6FF6-7AC0-33BCD359E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46E449-7052-9847-9D53-C4823473D6D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zh-CN" sz="1400" b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94CC2-373A-AC2E-90B4-DFEA4EBB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13" y="381000"/>
            <a:ext cx="8382000" cy="762000"/>
          </a:xfrm>
        </p:spPr>
        <p:txBody>
          <a:bodyPr/>
          <a:lstStyle/>
          <a:p>
            <a:pPr algn="l"/>
            <a:r>
              <a:rPr lang="zh-CN" altLang="en-US" dirty="0"/>
              <a:t>练习</a:t>
            </a:r>
            <a:r>
              <a:rPr kumimoji="1"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861D7-5A04-D5DB-341F-565749278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6276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、请给出五个点所有不同构的树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、有限连通权图，两点间的距离和最短路是否唯一？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、设有限连通权图</a:t>
            </a:r>
            <a:r>
              <a:rPr lang="en-US" altLang="zh-CN" dirty="0"/>
              <a:t>G=(P,L)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v∈G</a:t>
            </a:r>
            <a:r>
              <a:rPr lang="zh-CN" altLang="en-US" dirty="0"/>
              <a:t>，从</a:t>
            </a:r>
            <a:r>
              <a:rPr lang="en-US" altLang="zh-CN" dirty="0"/>
              <a:t>v</a:t>
            </a:r>
            <a:r>
              <a:rPr lang="zh-CN" altLang="en-US" dirty="0"/>
              <a:t>到</a:t>
            </a:r>
            <a:r>
              <a:rPr lang="en-US" altLang="zh-CN" dirty="0"/>
              <a:t>G</a:t>
            </a:r>
            <a:r>
              <a:rPr lang="zh-CN" altLang="en-US" dirty="0"/>
              <a:t>中其他各点的最短路（若有多条最短路仅保留一条）经过的所有边组成的集合为</a:t>
            </a:r>
            <a:r>
              <a:rPr lang="en-US" altLang="zh-CN" dirty="0"/>
              <a:t>L</a:t>
            </a:r>
            <a:r>
              <a:rPr lang="en-US" altLang="zh-CN" baseline="-25000" dirty="0"/>
              <a:t>0</a:t>
            </a:r>
            <a:r>
              <a:rPr lang="zh-CN" altLang="en-US" dirty="0"/>
              <a:t>，则</a:t>
            </a:r>
            <a:r>
              <a:rPr lang="en-US" altLang="zh-CN" dirty="0"/>
              <a:t>G</a:t>
            </a:r>
            <a:r>
              <a:rPr lang="en-US" altLang="zh-CN" baseline="-25000" dirty="0"/>
              <a:t>0</a:t>
            </a:r>
            <a:r>
              <a:rPr lang="en-US" altLang="zh-CN" dirty="0"/>
              <a:t>=(P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  <a:r>
              <a:rPr lang="zh-CN" altLang="en-US" dirty="0"/>
              <a:t>为图</a:t>
            </a:r>
            <a:r>
              <a:rPr lang="en-US" altLang="zh-CN" dirty="0"/>
              <a:t>G</a:t>
            </a:r>
            <a:r>
              <a:rPr lang="zh-CN" altLang="en-US" dirty="0"/>
              <a:t>的一个子图，问：</a:t>
            </a:r>
            <a:r>
              <a:rPr lang="en-US" altLang="zh-CN" dirty="0"/>
              <a:t>G</a:t>
            </a:r>
            <a:r>
              <a:rPr lang="en-US" altLang="zh-CN" baseline="-25000" dirty="0"/>
              <a:t>0</a:t>
            </a:r>
            <a:r>
              <a:rPr lang="zh-CN" altLang="en-US" dirty="0"/>
              <a:t>一定是树吗？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E5F80-B3C1-D8D2-3C55-4CC43A0F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9E045-FB4C-6C45-A373-28513BD8D3AC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9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28CDDD74-1478-0A88-F180-0882C40AB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534400" cy="6858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zh-CN" altLang="en-US" sz="3000" dirty="0">
                <a:latin typeface="宋体" panose="02010600030101010101" pitchFamily="2" charset="-122"/>
              </a:rPr>
              <a:t>引理</a:t>
            </a:r>
            <a:r>
              <a:rPr lang="en-US" altLang="zh-CN" sz="3000" dirty="0">
                <a:latin typeface="宋体" panose="02010600030101010101" pitchFamily="2" charset="-122"/>
              </a:rPr>
              <a:t>4.2.</a:t>
            </a:r>
            <a:r>
              <a:rPr lang="zh-CN" altLang="en-US" sz="3000" dirty="0">
                <a:latin typeface="宋体" panose="02010600030101010101" pitchFamily="2" charset="-122"/>
              </a:rPr>
              <a:t>1 设</a:t>
            </a:r>
            <a:r>
              <a:rPr lang="en-US" altLang="zh-CN" sz="3000" dirty="0"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latin typeface="宋体" panose="02010600030101010101" pitchFamily="2" charset="-122"/>
              </a:rPr>
              <a:t>是</a:t>
            </a:r>
            <a:r>
              <a:rPr lang="zh-CN" altLang="en-US" sz="3000" dirty="0">
                <a:solidFill>
                  <a:srgbClr val="FFC000"/>
                </a:solidFill>
                <a:latin typeface="宋体" panose="02010600030101010101" pitchFamily="2" charset="-122"/>
              </a:rPr>
              <a:t>至少有一条边</a:t>
            </a:r>
            <a:r>
              <a:rPr lang="zh-CN" altLang="en-US" sz="3000" dirty="0">
                <a:latin typeface="宋体" panose="02010600030101010101" pitchFamily="2" charset="-122"/>
              </a:rPr>
              <a:t>的</a:t>
            </a:r>
            <a:r>
              <a:rPr lang="zh-CN" altLang="en-US" sz="3000" dirty="0">
                <a:solidFill>
                  <a:srgbClr val="FFC000"/>
                </a:solidFill>
                <a:latin typeface="宋体" panose="02010600030101010101" pitchFamily="2" charset="-122"/>
              </a:rPr>
              <a:t>有限图</a:t>
            </a:r>
            <a:r>
              <a:rPr lang="zh-CN" altLang="en-US" sz="3000" dirty="0">
                <a:latin typeface="宋体" panose="02010600030101010101" pitchFamily="2" charset="-122"/>
              </a:rPr>
              <a:t>，且</a:t>
            </a:r>
            <a:r>
              <a:rPr lang="zh-CN" altLang="en-US" sz="3000" dirty="0">
                <a:solidFill>
                  <a:srgbClr val="FFC000"/>
                </a:solidFill>
                <a:latin typeface="宋体" panose="02010600030101010101" pitchFamily="2" charset="-122"/>
              </a:rPr>
              <a:t>无回路</a:t>
            </a:r>
            <a:r>
              <a:rPr lang="zh-CN" altLang="en-US" sz="3000" dirty="0">
                <a:latin typeface="宋体" panose="02010600030101010101" pitchFamily="2" charset="-122"/>
              </a:rPr>
              <a:t>，则</a:t>
            </a:r>
            <a:r>
              <a:rPr lang="en-US" altLang="zh-CN" sz="3000" dirty="0"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latin typeface="宋体" panose="02010600030101010101" pitchFamily="2" charset="-122"/>
              </a:rPr>
              <a:t>至少有一个点只相邻于另一个点，即</a:t>
            </a:r>
            <a:r>
              <a:rPr lang="en-US" altLang="zh-CN" sz="3000" dirty="0"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latin typeface="宋体" panose="02010600030101010101" pitchFamily="2" charset="-122"/>
              </a:rPr>
              <a:t>至少有一个点度数为</a:t>
            </a:r>
            <a:r>
              <a:rPr lang="zh-CN" altLang="en-US" sz="3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宋体" panose="02010600030101010101" pitchFamily="2" charset="-122"/>
              </a:rPr>
              <a:t>。</a:t>
            </a:r>
            <a:r>
              <a:rPr lang="zh-CN" altLang="en-US" sz="3000" dirty="0">
                <a:latin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11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3000" dirty="0">
                <a:latin typeface="Times New Roman" panose="02020603050405020304" pitchFamily="18" charset="0"/>
              </a:rPr>
              <a:t>因为</a:t>
            </a:r>
            <a:r>
              <a:rPr lang="en-US" altLang="zh-CN" sz="3000" dirty="0"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solidFill>
                  <a:srgbClr val="FFC000"/>
                </a:solidFill>
                <a:latin typeface="Times New Roman" panose="02020603050405020304" pitchFamily="18" charset="0"/>
              </a:rPr>
              <a:t>至少有一条边</a:t>
            </a:r>
            <a:r>
              <a:rPr lang="zh-CN" altLang="en-US" sz="3000" dirty="0">
                <a:latin typeface="Times New Roman" panose="02020603050405020304" pitchFamily="18" charset="0"/>
              </a:rPr>
              <a:t>，所以，</a:t>
            </a:r>
            <a:r>
              <a:rPr lang="en-US" altLang="zh-CN" sz="3000" dirty="0"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latin typeface="Times New Roman" panose="02020603050405020304" pitchFamily="18" charset="0"/>
              </a:rPr>
              <a:t>有一点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000" dirty="0">
                <a:latin typeface="Times New Roman" panose="02020603050405020304" pitchFamily="18" charset="0"/>
              </a:rPr>
              <a:t>，</a:t>
            </a:r>
            <a:r>
              <a:rPr lang="zh-CN" altLang="en-US" sz="3000" dirty="0">
                <a:latin typeface="Times New Roman" panose="02020603050405020304" pitchFamily="18" charset="0"/>
              </a:rPr>
              <a:t>且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</a:rPr>
              <a:t>有相邻点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000" dirty="0">
                <a:latin typeface="Times New Roman" panose="02020603050405020304" pitchFamily="18" charset="0"/>
              </a:rPr>
              <a:t>。</a:t>
            </a:r>
            <a:r>
              <a:rPr lang="zh-CN" altLang="en-US" sz="3000" dirty="0">
                <a:latin typeface="Times New Roman" panose="02020603050405020304" pitchFamily="18" charset="0"/>
              </a:rPr>
              <a:t>若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3000" dirty="0">
                <a:latin typeface="Times New Roman" panose="02020603050405020304" pitchFamily="18" charset="0"/>
              </a:rPr>
              <a:t>即为所求，则引理得证。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 dirty="0">
                <a:latin typeface="宋体" panose="02010600030101010101" pitchFamily="2" charset="-122"/>
              </a:rPr>
              <a:t>   否则，令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3</a:t>
            </a:r>
            <a:r>
              <a:rPr lang="zh-CN" altLang="en-US" sz="3000" dirty="0">
                <a:latin typeface="宋体" panose="02010600030101010101" pitchFamily="2" charset="-122"/>
              </a:rPr>
              <a:t>为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3000" dirty="0">
                <a:latin typeface="宋体" panose="02010600030101010101" pitchFamily="2" charset="-122"/>
              </a:rPr>
              <a:t>的不同于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宋体" panose="02010600030101010101" pitchFamily="2" charset="-122"/>
              </a:rPr>
              <a:t>相邻点，以此类推，即，对</a:t>
            </a:r>
            <a:r>
              <a:rPr lang="en-US" altLang="zh-CN" sz="3000" dirty="0">
                <a:latin typeface="Times New Roman" panose="02020603050405020304" pitchFamily="18" charset="0"/>
              </a:rPr>
              <a:t>k</a:t>
            </a:r>
            <a:r>
              <a:rPr lang="en-US" altLang="zh-CN" sz="3000" dirty="0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3000" dirty="0">
                <a:latin typeface="Times New Roman" panose="02020603050405020304" pitchFamily="18" charset="0"/>
              </a:rPr>
              <a:t>2</a:t>
            </a:r>
            <a:r>
              <a:rPr lang="en-US" altLang="zh-CN" sz="3000" dirty="0">
                <a:latin typeface="宋体" panose="02010600030101010101" pitchFamily="2" charset="-122"/>
              </a:rPr>
              <a:t>，</a:t>
            </a:r>
            <a:r>
              <a:rPr lang="zh-CN" altLang="en-US" sz="3000" dirty="0">
                <a:latin typeface="宋体" panose="02010600030101010101" pitchFamily="2" charset="-122"/>
              </a:rPr>
              <a:t>或者</a:t>
            </a:r>
            <a:r>
              <a:rPr lang="en-US" altLang="zh-CN" sz="3000" dirty="0" err="1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err="1">
                <a:latin typeface="Times New Roman" panose="02020603050405020304" pitchFamily="18" charset="0"/>
              </a:rPr>
              <a:t>k</a:t>
            </a:r>
            <a:r>
              <a:rPr lang="zh-CN" altLang="en-US" sz="3000" dirty="0">
                <a:latin typeface="宋体" panose="02010600030101010101" pitchFamily="2" charset="-122"/>
              </a:rPr>
              <a:t>只与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k-1</a:t>
            </a:r>
            <a:r>
              <a:rPr lang="zh-CN" altLang="en-US" sz="3000" dirty="0">
                <a:latin typeface="宋体" panose="02010600030101010101" pitchFamily="2" charset="-122"/>
              </a:rPr>
              <a:t>相邻，从而</a:t>
            </a:r>
            <a:r>
              <a:rPr lang="en-US" altLang="zh-CN" sz="3000" dirty="0" err="1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err="1">
                <a:latin typeface="Times New Roman" panose="02020603050405020304" pitchFamily="18" charset="0"/>
              </a:rPr>
              <a:t>k</a:t>
            </a:r>
            <a:r>
              <a:rPr lang="zh-CN" altLang="en-US" sz="3000" dirty="0">
                <a:latin typeface="宋体" panose="02010600030101010101" pitchFamily="2" charset="-122"/>
              </a:rPr>
              <a:t>即为所求；或者</a:t>
            </a:r>
            <a:r>
              <a:rPr lang="en-US" altLang="zh-CN" sz="3000" dirty="0" err="1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err="1">
                <a:latin typeface="Times New Roman" panose="02020603050405020304" pitchFamily="18" charset="0"/>
              </a:rPr>
              <a:t>k</a:t>
            </a:r>
            <a:r>
              <a:rPr lang="zh-CN" altLang="en-US" sz="3000" dirty="0">
                <a:latin typeface="宋体" panose="02010600030101010101" pitchFamily="2" charset="-122"/>
              </a:rPr>
              <a:t>又相邻于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sz="3000" dirty="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k-1</a:t>
            </a:r>
            <a:r>
              <a:rPr lang="en-US" altLang="zh-CN" sz="3000" dirty="0">
                <a:latin typeface="宋体" panose="02010600030101010101" pitchFamily="2" charset="-122"/>
              </a:rPr>
              <a:t>。</a:t>
            </a:r>
            <a:r>
              <a:rPr lang="zh-CN" altLang="en-US" sz="3000" dirty="0">
                <a:latin typeface="宋体" panose="02010600030101010101" pitchFamily="2" charset="-122"/>
              </a:rPr>
              <a:t>于是得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000" dirty="0">
                <a:latin typeface="宋体" panose="02010600030101010101" pitchFamily="2" charset="-122"/>
              </a:rPr>
              <a:t>，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000" dirty="0">
                <a:latin typeface="宋体" panose="02010600030101010101" pitchFamily="2" charset="-122"/>
              </a:rPr>
              <a:t>，</a:t>
            </a:r>
            <a:r>
              <a:rPr lang="en-US" altLang="zh-CN" sz="3000" dirty="0">
                <a:latin typeface="Times New Roman" panose="02020603050405020304" pitchFamily="18" charset="0"/>
              </a:rPr>
              <a:t>…</a:t>
            </a:r>
            <a:r>
              <a:rPr lang="en-US" altLang="zh-CN" sz="3000" dirty="0">
                <a:latin typeface="宋体" panose="02010600030101010101" pitchFamily="2" charset="-122"/>
              </a:rPr>
              <a:t>，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k-1</a:t>
            </a:r>
            <a:r>
              <a:rPr lang="en-US" altLang="zh-CN" sz="3000" dirty="0">
                <a:latin typeface="宋体" panose="02010600030101010101" pitchFamily="2" charset="-122"/>
              </a:rPr>
              <a:t>，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sz="3000" dirty="0">
                <a:latin typeface="宋体" panose="02010600030101010101" pitchFamily="2" charset="-122"/>
              </a:rPr>
              <a:t>，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k+1</a:t>
            </a:r>
            <a:r>
              <a:rPr lang="en-US" altLang="zh-CN" sz="3000" dirty="0">
                <a:latin typeface="宋体" panose="02010600030101010101" pitchFamily="2" charset="-122"/>
              </a:rPr>
              <a:t>，</a:t>
            </a:r>
            <a:r>
              <a:rPr lang="en-US" altLang="zh-CN" sz="3000" dirty="0">
                <a:latin typeface="Times New Roman" panose="02020603050405020304" pitchFamily="18" charset="0"/>
              </a:rPr>
              <a:t>…</a:t>
            </a:r>
            <a:r>
              <a:rPr lang="en-US" altLang="zh-CN" sz="3000" dirty="0">
                <a:latin typeface="宋体" panose="02010600030101010101" pitchFamily="2" charset="-122"/>
              </a:rPr>
              <a:t>，</a:t>
            </a:r>
            <a:r>
              <a:rPr lang="zh-CN" altLang="en-US" sz="3000" dirty="0">
                <a:latin typeface="宋体" panose="02010600030101010101" pitchFamily="2" charset="-122"/>
              </a:rPr>
              <a:t>因为</a:t>
            </a:r>
            <a:r>
              <a:rPr lang="en-US" altLang="zh-CN" sz="3000" dirty="0"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solidFill>
                  <a:srgbClr val="FFC000"/>
                </a:solidFill>
                <a:latin typeface="宋体" panose="02010600030101010101" pitchFamily="2" charset="-122"/>
              </a:rPr>
              <a:t>无回路</a:t>
            </a:r>
            <a:r>
              <a:rPr lang="zh-CN" altLang="en-US" sz="3000" dirty="0">
                <a:latin typeface="宋体" panose="02010600030101010101" pitchFamily="2" charset="-122"/>
              </a:rPr>
              <a:t>，故这一串点不能有重复。又因为</a:t>
            </a:r>
            <a:r>
              <a:rPr lang="en-US" altLang="zh-CN" sz="3000" dirty="0"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solidFill>
                  <a:srgbClr val="FFC000"/>
                </a:solidFill>
                <a:latin typeface="宋体" panose="02010600030101010101" pitchFamily="2" charset="-122"/>
              </a:rPr>
              <a:t>有限</a:t>
            </a:r>
            <a:r>
              <a:rPr lang="zh-CN" altLang="en-US" sz="3000" dirty="0">
                <a:latin typeface="宋体" panose="02010600030101010101" pitchFamily="2" charset="-122"/>
              </a:rPr>
              <a:t>，故上述过程必在有限步内停止。从而引理得证。</a:t>
            </a:r>
            <a:endParaRPr lang="zh-CN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C2B952EA-3CBF-95DA-F975-7929BD3AE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26B06F-FCB2-F841-AAA9-23452E6F3C4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9561E89-980C-0EA5-5317-247134137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定理4.2.1</a:t>
            </a:r>
            <a:r>
              <a:rPr lang="zh-CN" altLang="en-US" sz="4000" dirty="0">
                <a:latin typeface="Times New Roman" pitchFamily="18" charset="0"/>
              </a:rPr>
              <a:t>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ADBB355-E1C5-2FA4-CC14-367743598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2578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如果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是图，则下列诸命题等价：</a:t>
            </a:r>
          </a:p>
          <a:p>
            <a:pPr marL="0" indent="0" algn="just" eaLnBrk="1" hangingPunct="1">
              <a:buFont typeface="Wingdings" pitchFamily="2" charset="2"/>
              <a:buAutoNum type="arabicParenR"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G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是树。</a:t>
            </a:r>
          </a:p>
          <a:p>
            <a:pPr marL="0" indent="0" algn="just" eaLnBrk="1" hangingPunct="1">
              <a:buFont typeface="Wingdings" pitchFamily="2" charset="2"/>
              <a:buAutoNum type="arabicParenR"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G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连通并且删去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的任意一边，所得之图都不连通。</a:t>
            </a:r>
          </a:p>
          <a:p>
            <a:pPr marL="0" indent="0" algn="just" eaLnBrk="1" hangingPunct="1">
              <a:buFont typeface="Wingdings" pitchFamily="2" charset="2"/>
              <a:buAutoNum type="arabicParenR"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对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中任意两点</a:t>
            </a:r>
            <a:r>
              <a:rPr lang="en-US" altLang="zh-CN" sz="3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v，v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’(</a:t>
            </a:r>
            <a:r>
              <a:rPr lang="en-US" altLang="zh-CN" sz="3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3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3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’)，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恰有一条从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到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v’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的简单路。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如果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还是</a:t>
            </a:r>
            <a:r>
              <a:rPr lang="zh-CN" altLang="en-US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有限图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，设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P(G)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元数为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n，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则下列命题也与上面命题等价：</a:t>
            </a:r>
          </a:p>
          <a:p>
            <a:pPr marL="0" indent="0" algn="just" eaLnBrk="1" hangingPunct="1">
              <a:buFont typeface="Wingdings" pitchFamily="2" charset="2"/>
              <a:buAutoNum type="arabicParenR" startAt="4"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G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不含回路，并且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有(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n-1)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条边。</a:t>
            </a:r>
          </a:p>
          <a:p>
            <a:pPr marL="0" indent="0" algn="just" eaLnBrk="1" hangingPunct="1">
              <a:buFont typeface="Wingdings" pitchFamily="2" charset="2"/>
              <a:buAutoNum type="arabicParenR" startAt="4"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G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连通，并且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有(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n-1)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条边。 </a:t>
            </a:r>
          </a:p>
        </p:txBody>
      </p:sp>
      <p:sp>
        <p:nvSpPr>
          <p:cNvPr id="55299" name="灯片编号占位符 1">
            <a:extLst>
              <a:ext uri="{FF2B5EF4-FFF2-40B4-BE49-F238E27FC236}">
                <a16:creationId xmlns:a16="http://schemas.microsoft.com/office/drawing/2014/main" id="{5EDC4324-9895-06DE-1077-BE8E98ABDA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5FBC9E-B635-1841-AE28-84F6D8A0A1F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C220AFD-AED1-8FD5-B408-2F658EC68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3975"/>
            <a:ext cx="7772400" cy="6000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300" dirty="0">
                <a:latin typeface="Times New Roman" panose="02020603050405020304" pitchFamily="18" charset="0"/>
              </a:rPr>
              <a:t>证明： 1) </a:t>
            </a:r>
            <a:r>
              <a:rPr lang="zh-CN" altLang="en-US" sz="3300" dirty="0">
                <a:latin typeface="Times New Roman" panose="02020603050405020304" pitchFamily="18" charset="0"/>
                <a:sym typeface="Symbol" pitchFamily="2" charset="2"/>
              </a:rPr>
              <a:t> </a:t>
            </a:r>
            <a:r>
              <a:rPr lang="zh-CN" altLang="en-US" sz="3300" dirty="0">
                <a:latin typeface="Times New Roman" panose="02020603050405020304" pitchFamily="18" charset="0"/>
              </a:rPr>
              <a:t>2)</a:t>
            </a:r>
            <a:endParaRPr lang="en-US" altLang="zh-CN" sz="3300" dirty="0">
              <a:latin typeface="Times New Roman" panose="02020603050405020304" pitchFamily="18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42A08E1-4C6C-BA49-EA59-0364EED08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791200"/>
          </a:xfrm>
        </p:spPr>
        <p:txBody>
          <a:bodyPr/>
          <a:lstStyle/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1)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G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是树。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2)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连通并且删去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的任意一边，所得之图都不连通。</a:t>
            </a:r>
            <a:endParaRPr lang="zh-CN" altLang="en-US" sz="3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14000"/>
              </a:lnSpc>
              <a:defRPr/>
            </a:pP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</a:rPr>
              <a:t>2)；</a:t>
            </a:r>
            <a:r>
              <a:rPr lang="zh-CN" altLang="en-US" sz="3000" dirty="0">
                <a:latin typeface="Times New Roman" panose="02020603050405020304" pitchFamily="18" charset="0"/>
              </a:rPr>
              <a:t>反证，若</a:t>
            </a:r>
            <a:r>
              <a:rPr lang="en-US" altLang="zh-CN" sz="3000" dirty="0"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latin typeface="Times New Roman" panose="02020603050405020304" pitchFamily="18" charset="0"/>
              </a:rPr>
              <a:t>删去边</a:t>
            </a:r>
            <a:r>
              <a:rPr lang="en-US" altLang="zh-CN" sz="3000" dirty="0" err="1">
                <a:latin typeface="Times New Roman" panose="02020603050405020304" pitchFamily="18" charset="0"/>
              </a:rPr>
              <a:t>vv</a:t>
            </a:r>
            <a:r>
              <a:rPr lang="en-US" altLang="zh-CN" sz="3000" dirty="0">
                <a:latin typeface="Times New Roman" panose="02020603050405020304" pitchFamily="18" charset="0"/>
              </a:rPr>
              <a:t>’</a:t>
            </a:r>
            <a:r>
              <a:rPr lang="zh-CN" altLang="en-US" sz="3000" dirty="0">
                <a:latin typeface="Times New Roman" panose="02020603050405020304" pitchFamily="18" charset="0"/>
              </a:rPr>
              <a:t>后是连通的，则有从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zh-CN" altLang="en-US" sz="3000" dirty="0">
                <a:latin typeface="Times New Roman" panose="02020603050405020304" pitchFamily="18" charset="0"/>
              </a:rPr>
              <a:t>到</a:t>
            </a:r>
            <a:r>
              <a:rPr lang="en-US" altLang="zh-CN" sz="3000" dirty="0">
                <a:latin typeface="Times New Roman" panose="02020603050405020304" pitchFamily="18" charset="0"/>
              </a:rPr>
              <a:t>v’</a:t>
            </a:r>
            <a:r>
              <a:rPr lang="zh-CN" altLang="en-US" sz="3000" dirty="0">
                <a:latin typeface="Times New Roman" panose="02020603050405020304" pitchFamily="18" charset="0"/>
              </a:rPr>
              <a:t>的路(</a:t>
            </a:r>
            <a:r>
              <a:rPr lang="en-US" altLang="zh-CN" sz="3000" dirty="0">
                <a:latin typeface="Times New Roman" panose="02020603050405020304" pitchFamily="18" charset="0"/>
              </a:rPr>
              <a:t>v,v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000" dirty="0">
                <a:latin typeface="Times New Roman" panose="02020603050405020304" pitchFamily="18" charset="0"/>
              </a:rPr>
              <a:t>,…,v’)，</a:t>
            </a:r>
            <a:r>
              <a:rPr lang="zh-CN" altLang="en-US" sz="3000" dirty="0">
                <a:latin typeface="Times New Roman" panose="02020603050405020304" pitchFamily="18" charset="0"/>
              </a:rPr>
              <a:t>不妨设这是从</a:t>
            </a:r>
            <a:r>
              <a:rPr lang="en-US" altLang="zh-CN" sz="3000" dirty="0">
                <a:latin typeface="Times New Roman" panose="02020603050405020304" pitchFamily="18" charset="0"/>
              </a:rPr>
              <a:t>v</a:t>
            </a:r>
            <a:r>
              <a:rPr lang="zh-CN" altLang="en-US" sz="3000" dirty="0">
                <a:latin typeface="Times New Roman" panose="02020603050405020304" pitchFamily="18" charset="0"/>
              </a:rPr>
              <a:t>到</a:t>
            </a:r>
            <a:r>
              <a:rPr lang="en-US" altLang="zh-CN" sz="3000" dirty="0">
                <a:latin typeface="Times New Roman" panose="02020603050405020304" pitchFamily="18" charset="0"/>
              </a:rPr>
              <a:t>v’</a:t>
            </a:r>
            <a:r>
              <a:rPr lang="zh-CN" altLang="en-US" sz="3000" dirty="0">
                <a:latin typeface="Times New Roman" panose="02020603050405020304" pitchFamily="18" charset="0"/>
              </a:rPr>
              <a:t>的  所有路中最短者，于是，这是一条简单路。  显然，此路长度不小于2</a:t>
            </a:r>
            <a:r>
              <a:rPr lang="en-US" altLang="zh-CN" sz="3000" dirty="0">
                <a:latin typeface="Times New Roman" panose="02020603050405020304" pitchFamily="18" charset="0"/>
              </a:rPr>
              <a:t>,</a:t>
            </a:r>
            <a:r>
              <a:rPr lang="zh-CN" altLang="en-US" sz="3000" dirty="0">
                <a:latin typeface="Times New Roman" panose="02020603050405020304" pitchFamily="18" charset="0"/>
              </a:rPr>
              <a:t>（因为长度为</a:t>
            </a:r>
            <a:r>
              <a:rPr lang="en-US" altLang="zh-CN" sz="3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</a:rPr>
              <a:t>的只有</a:t>
            </a:r>
            <a:r>
              <a:rPr lang="en-US" altLang="zh-CN" sz="3000" dirty="0" err="1">
                <a:latin typeface="Times New Roman" panose="02020603050405020304" pitchFamily="18" charset="0"/>
              </a:rPr>
              <a:t>vv</a:t>
            </a:r>
            <a:r>
              <a:rPr lang="en-US" altLang="zh-CN" sz="3000" dirty="0">
                <a:latin typeface="Times New Roman" panose="02020603050405020304" pitchFamily="18" charset="0"/>
              </a:rPr>
              <a:t>’</a:t>
            </a:r>
            <a:r>
              <a:rPr lang="zh-CN" altLang="en-US" sz="3000" dirty="0">
                <a:latin typeface="Times New Roman" panose="02020603050405020304" pitchFamily="18" charset="0"/>
              </a:rPr>
              <a:t>，而现在假设</a:t>
            </a:r>
            <a:r>
              <a:rPr lang="en-US" altLang="zh-CN" sz="3000" dirty="0" err="1">
                <a:latin typeface="Times New Roman" panose="02020603050405020304" pitchFamily="18" charset="0"/>
              </a:rPr>
              <a:t>vv</a:t>
            </a:r>
            <a:r>
              <a:rPr lang="en-US" altLang="zh-CN" sz="3000" dirty="0">
                <a:latin typeface="Times New Roman" panose="02020603050405020304" pitchFamily="18" charset="0"/>
              </a:rPr>
              <a:t>’</a:t>
            </a:r>
            <a:r>
              <a:rPr lang="zh-CN" altLang="en-US" sz="3000" dirty="0">
                <a:latin typeface="Times New Roman" panose="02020603050405020304" pitchFamily="18" charset="0"/>
              </a:rPr>
              <a:t>已经被删除了，且图</a:t>
            </a:r>
            <a:r>
              <a:rPr lang="en-US" altLang="zh-CN" sz="3000" dirty="0"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latin typeface="Times New Roman" panose="02020603050405020304" pitchFamily="18" charset="0"/>
              </a:rPr>
              <a:t>中没有第二个</a:t>
            </a:r>
            <a:r>
              <a:rPr lang="en-US" altLang="zh-CN" sz="3000" dirty="0" err="1">
                <a:latin typeface="Times New Roman" panose="02020603050405020304" pitchFamily="18" charset="0"/>
              </a:rPr>
              <a:t>vv</a:t>
            </a:r>
            <a:r>
              <a:rPr lang="en-US" altLang="zh-CN" sz="3000" dirty="0">
                <a:latin typeface="Times New Roman" panose="02020603050405020304" pitchFamily="18" charset="0"/>
              </a:rPr>
              <a:t>’</a:t>
            </a:r>
            <a:r>
              <a:rPr lang="zh-CN" altLang="en-US" sz="3000" dirty="0">
                <a:latin typeface="Times New Roman" panose="02020603050405020304" pitchFamily="18" charset="0"/>
              </a:rPr>
              <a:t>）</a:t>
            </a:r>
            <a:r>
              <a:rPr lang="en-US" altLang="zh-CN" sz="3000" dirty="0">
                <a:latin typeface="Times New Roman" panose="02020603050405020304" pitchFamily="18" charset="0"/>
              </a:rPr>
              <a:t>.</a:t>
            </a:r>
            <a:r>
              <a:rPr lang="zh-CN" altLang="en-US" sz="3000" dirty="0">
                <a:latin typeface="Times New Roman" panose="02020603050405020304" pitchFamily="18" charset="0"/>
              </a:rPr>
              <a:t>于是这条路再加上边</a:t>
            </a:r>
            <a:r>
              <a:rPr lang="en-US" altLang="zh-CN" sz="3000" dirty="0" err="1">
                <a:latin typeface="Times New Roman" panose="02020603050405020304" pitchFamily="18" charset="0"/>
              </a:rPr>
              <a:t>vv</a:t>
            </a:r>
            <a:r>
              <a:rPr lang="en-US" altLang="zh-CN" sz="3000" dirty="0">
                <a:latin typeface="Times New Roman" panose="02020603050405020304" pitchFamily="18" charset="0"/>
              </a:rPr>
              <a:t>’</a:t>
            </a:r>
            <a:r>
              <a:rPr lang="zh-CN" altLang="en-US" sz="3000" dirty="0">
                <a:latin typeface="Times New Roman" panose="02020603050405020304" pitchFamily="18" charset="0"/>
              </a:rPr>
              <a:t>就是</a:t>
            </a:r>
            <a:r>
              <a:rPr lang="en-US" altLang="zh-CN" sz="3000" dirty="0"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latin typeface="Times New Roman" panose="02020603050405020304" pitchFamily="18" charset="0"/>
              </a:rPr>
              <a:t>中一条回路，矛盾。</a:t>
            </a:r>
            <a:endParaRPr lang="zh-CN" altLang="en-US" sz="30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灯片编号占位符 1">
            <a:extLst>
              <a:ext uri="{FF2B5EF4-FFF2-40B4-BE49-F238E27FC236}">
                <a16:creationId xmlns:a16="http://schemas.microsoft.com/office/drawing/2014/main" id="{933A42C1-A4B0-106D-CC58-1CE04ABDAE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3836EC-7800-1A4B-89DB-9748123D0D7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BCD4963-D3C0-7B95-30C1-E0AB32B17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17463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anose="02020603050405020304" pitchFamily="18" charset="0"/>
              </a:rPr>
              <a:t>证明： 2)</a:t>
            </a:r>
            <a:r>
              <a:rPr lang="zh-CN" altLang="en-US" sz="4000" dirty="0"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zh-CN" altLang="en-US" sz="4000" dirty="0">
                <a:latin typeface="Times New Roman" panose="02020603050405020304" pitchFamily="18" charset="0"/>
              </a:rPr>
              <a:t>3)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C718A7A-7CF8-7207-CC66-1CD90F218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763000" cy="6172200"/>
          </a:xfrm>
        </p:spPr>
        <p:txBody>
          <a:bodyPr/>
          <a:lstStyle/>
          <a:p>
            <a:pPr marL="533400" indent="-533400" algn="just"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2)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G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连通并且删去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的任意一边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所得之图都不连通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.  </a:t>
            </a:r>
          </a:p>
          <a:p>
            <a:pPr marL="533400" indent="-533400" algn="just"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3)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对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中任意两点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v,v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’(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’),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恰有一条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从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v’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的简单路。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125000"/>
              </a:lnSpc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2)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3)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lang="zh-CN" altLang="en-US" sz="2800" dirty="0">
                <a:latin typeface="Times New Roman" panose="02020603050405020304" pitchFamily="18" charset="0"/>
              </a:rPr>
              <a:t>因为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连通，所以对于</a:t>
            </a:r>
            <a:r>
              <a:rPr lang="en-US" altLang="zh-CN" sz="2800" dirty="0" err="1">
                <a:latin typeface="Times New Roman" panose="02020603050405020304" pitchFamily="18" charset="0"/>
              </a:rPr>
              <a:t>v,v</a:t>
            </a:r>
            <a:r>
              <a:rPr lang="en-US" altLang="zh-CN" sz="2800" dirty="0">
                <a:latin typeface="Times New Roman" panose="02020603050405020304" pitchFamily="18" charset="0"/>
              </a:rPr>
              <a:t>’,</a:t>
            </a:r>
            <a:r>
              <a:rPr lang="zh-CN" altLang="en-US" sz="2800" dirty="0">
                <a:latin typeface="Times New Roman" panose="02020603050405020304" pitchFamily="18" charset="0"/>
              </a:rPr>
              <a:t>有从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</a:rPr>
              <a:t>v’</a:t>
            </a:r>
            <a:r>
              <a:rPr lang="zh-CN" altLang="en-US" sz="2800" dirty="0">
                <a:latin typeface="Times New Roman" panose="02020603050405020304" pitchFamily="18" charset="0"/>
              </a:rPr>
              <a:t>的路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</a:rPr>
              <a:t>取   其最短者，得从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</a:rPr>
              <a:t>v’</a:t>
            </a:r>
            <a:r>
              <a:rPr lang="zh-CN" altLang="en-US" sz="2800" dirty="0">
                <a:latin typeface="Times New Roman" panose="02020603050405020304" pitchFamily="18" charset="0"/>
              </a:rPr>
              <a:t>的简单路。</a:t>
            </a:r>
          </a:p>
          <a:p>
            <a:pPr marL="533400" indent="-533400"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</a:rPr>
              <a:t>反证，若有两条这样的路，设为 (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</a:rPr>
              <a:t>,v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,…,v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,v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n+1</a:t>
            </a:r>
            <a:r>
              <a:rPr lang="en-US" altLang="zh-CN" sz="2800" dirty="0">
                <a:latin typeface="Times New Roman" panose="02020603050405020304" pitchFamily="18" charset="0"/>
              </a:rPr>
              <a:t>) ，(v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</a:rPr>
              <a:t>’,v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’,…,</a:t>
            </a:r>
            <a:r>
              <a:rPr lang="en-US" altLang="zh-CN" sz="2800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</a:rPr>
              <a:t>’, 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m+1</a:t>
            </a:r>
            <a:r>
              <a:rPr lang="en-US" altLang="zh-CN" sz="2800" dirty="0">
                <a:latin typeface="Times New Roman" panose="02020603050405020304" pitchFamily="18" charset="0"/>
              </a:rPr>
              <a:t>’)，</a:t>
            </a:r>
            <a:r>
              <a:rPr lang="zh-CN" altLang="en-US" sz="2800" dirty="0">
                <a:latin typeface="Times New Roman" panose="02020603050405020304" pitchFamily="18" charset="0"/>
              </a:rPr>
              <a:t>其中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</a:rPr>
              <a:t>’</a:t>
            </a:r>
            <a:r>
              <a:rPr lang="zh-CN" altLang="en-US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</a:rPr>
              <a:t>v，v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n+1</a:t>
            </a:r>
            <a:r>
              <a:rPr lang="en-US" altLang="zh-CN" sz="2800" dirty="0">
                <a:latin typeface="Times New Roman" panose="02020603050405020304" pitchFamily="18" charset="0"/>
              </a:rPr>
              <a:t>=v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m+1</a:t>
            </a:r>
            <a:r>
              <a:rPr lang="en-US" altLang="zh-CN" sz="2800" dirty="0">
                <a:latin typeface="Times New Roman" panose="02020603050405020304" pitchFamily="18" charset="0"/>
              </a:rPr>
              <a:t>’=v’。</a:t>
            </a:r>
            <a:r>
              <a:rPr lang="zh-CN" altLang="en-US" sz="2800" dirty="0">
                <a:latin typeface="Times New Roman" panose="02020603050405020304" pitchFamily="18" charset="0"/>
              </a:rPr>
              <a:t>从左向右看可找到最小的</a:t>
            </a:r>
            <a:r>
              <a:rPr lang="en-US" altLang="zh-CN" sz="2800" dirty="0">
                <a:latin typeface="Times New Roman" panose="02020603050405020304" pitchFamily="18" charset="0"/>
              </a:rPr>
              <a:t>k，</a:t>
            </a:r>
            <a:r>
              <a:rPr lang="zh-CN" altLang="en-US" sz="2800" dirty="0">
                <a:latin typeface="Times New Roman" panose="02020603050405020304" pitchFamily="18" charset="0"/>
              </a:rPr>
              <a:t>使得</a:t>
            </a:r>
            <a:r>
              <a:rPr lang="en-US" altLang="zh-CN" sz="2800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dirty="0" err="1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2800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’。</a:t>
            </a:r>
            <a:r>
              <a:rPr lang="zh-CN" altLang="en-US" sz="2800" dirty="0">
                <a:latin typeface="Times New Roman" panose="02020603050405020304" pitchFamily="18" charset="0"/>
              </a:rPr>
              <a:t>于是，从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删去边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k-1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</a:rPr>
              <a:t>从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k-1</a:t>
            </a:r>
            <a:r>
              <a:rPr lang="zh-CN" altLang="en-US" sz="2800" dirty="0">
                <a:latin typeface="Times New Roman" panose="02020603050405020304" pitchFamily="18" charset="0"/>
              </a:rPr>
              <a:t>到</a:t>
            </a:r>
            <a:r>
              <a:rPr lang="en-US" altLang="zh-CN" sz="2800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 err="1"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</a:rPr>
              <a:t>还有路 (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k-1</a:t>
            </a:r>
            <a:r>
              <a:rPr lang="en-US" altLang="zh-CN" sz="2800" dirty="0">
                <a:latin typeface="Times New Roman" panose="02020603050405020304" pitchFamily="18" charset="0"/>
              </a:rPr>
              <a:t>,v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’,…, 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m+1</a:t>
            </a:r>
            <a:r>
              <a:rPr lang="en-US" altLang="zh-CN" sz="2800" dirty="0">
                <a:latin typeface="Times New Roman" panose="02020603050405020304" pitchFamily="18" charset="0"/>
              </a:rPr>
              <a:t>’,v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,v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</a:rPr>
              <a:t>,…,</a:t>
            </a:r>
            <a:r>
              <a:rPr lang="en-US" altLang="zh-CN" sz="2800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)。</a:t>
            </a:r>
            <a:r>
              <a:rPr lang="zh-CN" altLang="en-US" sz="2800" dirty="0">
                <a:latin typeface="Times New Roman" panose="02020603050405020304" pitchFamily="18" charset="0"/>
              </a:rPr>
              <a:t>故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删去边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k-1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</a:rPr>
              <a:t>后，所得之图仍连通，矛盾。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9395" name="灯片编号占位符 1">
            <a:extLst>
              <a:ext uri="{FF2B5EF4-FFF2-40B4-BE49-F238E27FC236}">
                <a16:creationId xmlns:a16="http://schemas.microsoft.com/office/drawing/2014/main" id="{D67B7C35-7042-28B2-00F3-D2964BA7BE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816C4F-18C1-C243-A397-5626507C087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329902B3-600F-A51F-573E-9A3FCA3E6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17463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</a:rPr>
              <a:t>证明： 3)</a:t>
            </a:r>
            <a:r>
              <a:rPr lang="zh-CN" altLang="en-US" sz="4000"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zh-CN" altLang="en-US" sz="4000">
                <a:latin typeface="Times New Roman" panose="02020603050405020304" pitchFamily="18" charset="0"/>
              </a:rPr>
              <a:t>1)</a:t>
            </a:r>
            <a:endParaRPr lang="en-US" altLang="zh-CN" sz="4000">
              <a:latin typeface="Times New Roman" panose="02020603050405020304" pitchFamily="18" charset="0"/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4E35E8E-5848-C166-798B-5F638D709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763000" cy="6096000"/>
          </a:xfrm>
        </p:spPr>
        <p:txBody>
          <a:bodyPr/>
          <a:lstStyle/>
          <a:p>
            <a:pPr marL="609600" indent="-609600" algn="just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3)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对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中任意两点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v，v’(v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v’)，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恰有一条从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v’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的简单路。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609600" indent="-609600" algn="just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1)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G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是树。</a:t>
            </a:r>
          </a:p>
          <a:p>
            <a:pPr marL="609600" indent="-609600" algn="just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3)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1)；</a:t>
            </a:r>
            <a:r>
              <a:rPr lang="zh-CN" altLang="en-US">
                <a:latin typeface="Times New Roman" panose="02020603050405020304" pitchFamily="18" charset="0"/>
              </a:rPr>
              <a:t>由已知条件知，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是连通的。</a:t>
            </a:r>
          </a:p>
          <a:p>
            <a:pPr marL="609600" indent="-609600" algn="just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>
                <a:latin typeface="Times New Roman" panose="02020603050405020304" pitchFamily="18" charset="0"/>
              </a:rPr>
              <a:t>        只需要证明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中无回路。</a:t>
            </a:r>
          </a:p>
          <a:p>
            <a:pPr marL="609600" indent="-609600" algn="just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   反证，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有回路(</a:t>
            </a:r>
            <a:r>
              <a:rPr lang="en-US" altLang="zh-CN">
                <a:latin typeface="Times New Roman" panose="02020603050405020304" pitchFamily="18" charset="0"/>
              </a:rPr>
              <a:t>v,v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,…,v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,…,v)，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</a:p>
          <a:p>
            <a:pPr marL="609600" indent="-609600" algn="just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>
                <a:latin typeface="Times New Roman" panose="02020603050405020304" pitchFamily="18" charset="0"/>
              </a:rPr>
              <a:t>   从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将有两条简单路：</a:t>
            </a:r>
          </a:p>
          <a:p>
            <a:pPr marL="609600" indent="-609600" algn="ctr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v, 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和(</a:t>
            </a:r>
            <a:r>
              <a:rPr lang="en-US" altLang="zh-CN">
                <a:latin typeface="Times New Roman" panose="02020603050405020304" pitchFamily="18" charset="0"/>
              </a:rPr>
              <a:t>v,…,v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,…, 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)，</a:t>
            </a:r>
          </a:p>
          <a:p>
            <a:pPr marL="609600" indent="-609600" algn="just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>
                <a:latin typeface="Times New Roman" panose="02020603050405020304" pitchFamily="18" charset="0"/>
              </a:rPr>
              <a:t>矛盾。故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中无回路。所以，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是树。 </a:t>
            </a:r>
          </a:p>
        </p:txBody>
      </p:sp>
      <p:sp>
        <p:nvSpPr>
          <p:cNvPr id="61443" name="灯片编号占位符 1">
            <a:extLst>
              <a:ext uri="{FF2B5EF4-FFF2-40B4-BE49-F238E27FC236}">
                <a16:creationId xmlns:a16="http://schemas.microsoft.com/office/drawing/2014/main" id="{36317E8A-6335-DF7B-13CD-080FD37AE5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746639-C0D1-4640-B89D-51486F27B88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605CFE6-37B5-1581-8C31-22FAC1034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anose="02020603050405020304" pitchFamily="18" charset="0"/>
              </a:rPr>
              <a:t>证明： 1)</a:t>
            </a:r>
            <a:r>
              <a:rPr lang="zh-CN" altLang="en-US" sz="4000" dirty="0"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zh-CN" altLang="en-US" sz="4000" dirty="0">
                <a:latin typeface="Times New Roman" panose="02020603050405020304" pitchFamily="18" charset="0"/>
              </a:rPr>
              <a:t>4)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3DD637F3-BD43-4142-A708-C58F7348D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257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是树。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不含回路，并且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有(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条边。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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4)；</a:t>
            </a: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是树，所以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中无回路。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              往证：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有(</a:t>
            </a:r>
            <a:r>
              <a:rPr lang="en-US" altLang="zh-CN" dirty="0">
                <a:latin typeface="Times New Roman" panose="02020603050405020304" pitchFamily="18" charset="0"/>
              </a:rPr>
              <a:t>n-1)</a:t>
            </a:r>
            <a:r>
              <a:rPr lang="zh-CN" altLang="en-US" dirty="0">
                <a:latin typeface="Times New Roman" panose="02020603050405020304" pitchFamily="18" charset="0"/>
              </a:rPr>
              <a:t>条边。对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用归纳法。</a:t>
            </a:r>
          </a:p>
          <a:p>
            <a:pPr marL="0" indent="0" algn="just" eaLnBrk="1" hangingPunct="1">
              <a:buFont typeface="Wingdings" pitchFamily="2" charset="2"/>
              <a:buChar char="§"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n=1</a:t>
            </a:r>
            <a:r>
              <a:rPr lang="zh-CN" altLang="en-US" dirty="0">
                <a:latin typeface="Times New Roman" panose="02020603050405020304" pitchFamily="18" charset="0"/>
              </a:rPr>
              <a:t>时，命题显然。</a:t>
            </a:r>
          </a:p>
          <a:p>
            <a:pPr marL="0" indent="0" algn="just" eaLnBrk="1" hangingPunct="1">
              <a:buFont typeface="Wingdings" pitchFamily="2" charset="2"/>
              <a:buChar char="§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假如对于(</a:t>
            </a:r>
            <a:r>
              <a:rPr lang="en-US" altLang="zh-CN" dirty="0">
                <a:latin typeface="Times New Roman" panose="02020603050405020304" pitchFamily="18" charset="0"/>
              </a:rPr>
              <a:t>n-1)，</a:t>
            </a:r>
            <a:r>
              <a:rPr lang="zh-CN" altLang="en-US" dirty="0">
                <a:latin typeface="Times New Roman" panose="02020603050405020304" pitchFamily="18" charset="0"/>
              </a:rPr>
              <a:t>命题成立。</a:t>
            </a:r>
          </a:p>
          <a:p>
            <a:pPr marL="0" indent="0" eaLnBrk="1" hangingPunct="1">
              <a:buFont typeface="Wingdings" pitchFamily="2" charset="2"/>
              <a:buChar char="§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个点，由引理</a:t>
            </a:r>
            <a:r>
              <a:rPr lang="en-US" altLang="zh-CN" dirty="0">
                <a:latin typeface="Times New Roman" panose="02020603050405020304" pitchFamily="18" charset="0"/>
              </a:rPr>
              <a:t>4.2.</a:t>
            </a:r>
            <a:r>
              <a:rPr lang="zh-CN" altLang="en-US" dirty="0">
                <a:latin typeface="Times New Roman" panose="02020603050405020304" pitchFamily="18" charset="0"/>
              </a:rPr>
              <a:t>1知，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有点</a:t>
            </a:r>
            <a:r>
              <a:rPr lang="en-US" altLang="zh-CN" dirty="0" err="1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恰有一个相邻点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latin typeface="Times New Roman" panose="02020603050405020304" pitchFamily="18" charset="0"/>
              </a:rPr>
              <a:t>n-1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删去</a:t>
            </a:r>
            <a:r>
              <a:rPr lang="en-US" altLang="zh-CN" dirty="0" err="1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latin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</a:rPr>
              <a:t>得一图</a:t>
            </a:r>
            <a:r>
              <a:rPr lang="en-US" altLang="zh-CN" dirty="0">
                <a:latin typeface="Times New Roman" panose="02020603050405020304" pitchFamily="18" charset="0"/>
              </a:rPr>
              <a:t>G’。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    往证</a:t>
            </a:r>
            <a:r>
              <a:rPr lang="en-US" altLang="zh-CN" dirty="0">
                <a:latin typeface="Times New Roman" panose="02020603050405020304" pitchFamily="18" charset="0"/>
              </a:rPr>
              <a:t>G’</a:t>
            </a:r>
            <a:r>
              <a:rPr lang="zh-CN" altLang="en-US" dirty="0">
                <a:latin typeface="Times New Roman" panose="02020603050405020304" pitchFamily="18" charset="0"/>
              </a:rPr>
              <a:t>是树：因为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无回路，所以</a:t>
            </a:r>
            <a:r>
              <a:rPr lang="en-US" altLang="zh-CN" dirty="0">
                <a:latin typeface="Times New Roman" panose="02020603050405020304" pitchFamily="18" charset="0"/>
              </a:rPr>
              <a:t>G’</a:t>
            </a:r>
            <a:r>
              <a:rPr lang="zh-CN" altLang="en-US" dirty="0">
                <a:latin typeface="Times New Roman" panose="02020603050405020304" pitchFamily="18" charset="0"/>
              </a:rPr>
              <a:t>无回路。</a:t>
            </a:r>
          </a:p>
        </p:txBody>
      </p:sp>
      <p:sp>
        <p:nvSpPr>
          <p:cNvPr id="63491" name="灯片编号占位符 1">
            <a:extLst>
              <a:ext uri="{FF2B5EF4-FFF2-40B4-BE49-F238E27FC236}">
                <a16:creationId xmlns:a16="http://schemas.microsoft.com/office/drawing/2014/main" id="{C28A08A2-C216-A72B-57D0-A88BFC27A8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928FFF-CD90-6548-AA23-1E48A44B418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836A83AC-9ADD-75AB-90BB-5B5624081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</a:rPr>
              <a:t>证明：</a:t>
            </a:r>
            <a:endParaRPr lang="en-US" altLang="zh-CN" sz="4000">
              <a:latin typeface="Times New Roman" panose="02020603050405020304" pitchFamily="18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F44695D-4D0C-63C2-E67A-FF373D98C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因为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连通，所以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中任意两点间有路连接。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因为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恰有一个相邻点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n-1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故点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只能出现在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中任意一条路的两端，而不能出现在中间。所以边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n-1</a:t>
            </a:r>
            <a:r>
              <a:rPr lang="zh-CN" altLang="en-US">
                <a:latin typeface="Times New Roman" panose="02020603050405020304" pitchFamily="18" charset="0"/>
              </a:rPr>
              <a:t>只能出现在任何一条路的两端，所以删去点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和边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n-1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剩下的图中任意两点间仍有路，故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连通。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因此，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是树。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由归纳假设，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有 (</a:t>
            </a:r>
            <a:r>
              <a:rPr lang="en-US" altLang="zh-CN">
                <a:latin typeface="Times New Roman" panose="02020603050405020304" pitchFamily="18" charset="0"/>
              </a:rPr>
              <a:t>n-1)-1=(n-2)</a:t>
            </a:r>
            <a:r>
              <a:rPr lang="zh-CN" altLang="en-US">
                <a:latin typeface="Times New Roman" panose="02020603050405020304" pitchFamily="18" charset="0"/>
              </a:rPr>
              <a:t>条边。故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有(</a:t>
            </a:r>
            <a:r>
              <a:rPr lang="en-US" altLang="zh-CN">
                <a:latin typeface="Times New Roman" panose="02020603050405020304" pitchFamily="18" charset="0"/>
              </a:rPr>
              <a:t>n-2)+1=(n-1)</a:t>
            </a:r>
            <a:r>
              <a:rPr lang="zh-CN" altLang="en-US">
                <a:latin typeface="Times New Roman" panose="02020603050405020304" pitchFamily="18" charset="0"/>
              </a:rPr>
              <a:t>条边。 </a:t>
            </a:r>
          </a:p>
        </p:txBody>
      </p:sp>
      <p:sp>
        <p:nvSpPr>
          <p:cNvPr id="65539" name="灯片编号占位符 1">
            <a:extLst>
              <a:ext uri="{FF2B5EF4-FFF2-40B4-BE49-F238E27FC236}">
                <a16:creationId xmlns:a16="http://schemas.microsoft.com/office/drawing/2014/main" id="{6623CD19-8B8B-1975-C96A-2E1F9F481D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429107-2F2B-664E-B1A2-7E0623B9323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12283</TotalTime>
  <Words>3324</Words>
  <Application>Microsoft Macintosh PowerPoint</Application>
  <PresentationFormat>全屏显示(4:3)</PresentationFormat>
  <Paragraphs>270</Paragraphs>
  <Slides>28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黑体</vt:lpstr>
      <vt:lpstr>楷体_GB2312</vt:lpstr>
      <vt:lpstr>宋体</vt:lpstr>
      <vt:lpstr>Arial</vt:lpstr>
      <vt:lpstr>Arial Black</vt:lpstr>
      <vt:lpstr>Times New Roman</vt:lpstr>
      <vt:lpstr>Wingdings</vt:lpstr>
      <vt:lpstr>Network Blitz</vt:lpstr>
      <vt:lpstr>Visio</vt:lpstr>
      <vt:lpstr>§4.2  树(Trees) </vt:lpstr>
      <vt:lpstr>§4.2.1  树及其等价命题 </vt:lpstr>
      <vt:lpstr>PowerPoint 演示文稿</vt:lpstr>
      <vt:lpstr>定理4.2.1 </vt:lpstr>
      <vt:lpstr>证明： 1)  2)</vt:lpstr>
      <vt:lpstr>证明： 2)3)</vt:lpstr>
      <vt:lpstr>证明： 3)1)</vt:lpstr>
      <vt:lpstr>证明： 1)4)</vt:lpstr>
      <vt:lpstr>证明：</vt:lpstr>
      <vt:lpstr>证明： 4)5)</vt:lpstr>
      <vt:lpstr>证明： 5)1)</vt:lpstr>
      <vt:lpstr>定理4.2.1的推论</vt:lpstr>
      <vt:lpstr>§4.2.2  最优树   Kruskal算法</vt:lpstr>
      <vt:lpstr>§4.2.2  最优树   Kruskal算法</vt:lpstr>
      <vt:lpstr>Kruskal算法</vt:lpstr>
      <vt:lpstr>例</vt:lpstr>
      <vt:lpstr>PowerPoint 演示文稿</vt:lpstr>
      <vt:lpstr>(C1C6(10); C3C4(10);C4C5(10); C2C3(15); C3C5(20) ;C2C4(20); C1C5(25); C2C6(25) C4C6(25); C1C4(40); C1C2(50); C5C6(55)</vt:lpstr>
      <vt:lpstr>练习</vt:lpstr>
      <vt:lpstr>定理4.2.2</vt:lpstr>
      <vt:lpstr>定理4.2.2</vt:lpstr>
      <vt:lpstr>定理4.2.2</vt:lpstr>
      <vt:lpstr>定理4.2.2</vt:lpstr>
      <vt:lpstr>定理4.2.2</vt:lpstr>
      <vt:lpstr>定理4.2.2</vt:lpstr>
      <vt:lpstr>定理4.2.2</vt:lpstr>
      <vt:lpstr>定理4.2.2</vt:lpstr>
      <vt:lpstr>练习：</vt:lpstr>
    </vt:vector>
  </TitlesOfParts>
  <Company>jlu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图与网络 </dc:title>
  <dc:creator>ouyang</dc:creator>
  <cp:lastModifiedBy>Microsoft Office User</cp:lastModifiedBy>
  <cp:revision>560</cp:revision>
  <cp:lastPrinted>1601-01-01T00:00:00Z</cp:lastPrinted>
  <dcterms:created xsi:type="dcterms:W3CDTF">2002-08-29T00:33:30Z</dcterms:created>
  <dcterms:modified xsi:type="dcterms:W3CDTF">2023-04-27T02:32:42Z</dcterms:modified>
</cp:coreProperties>
</file>