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66" r:id="rId2"/>
    <p:sldMasterId id="2147484539" r:id="rId3"/>
    <p:sldMasterId id="2147484607" r:id="rId4"/>
  </p:sldMasterIdLst>
  <p:notesMasterIdLst>
    <p:notesMasterId r:id="rId83"/>
  </p:notesMasterIdLst>
  <p:handoutMasterIdLst>
    <p:handoutMasterId r:id="rId84"/>
  </p:handoutMasterIdLst>
  <p:sldIdLst>
    <p:sldId id="259" r:id="rId5"/>
    <p:sldId id="258" r:id="rId6"/>
    <p:sldId id="385" r:id="rId7"/>
    <p:sldId id="260" r:id="rId8"/>
    <p:sldId id="261" r:id="rId9"/>
    <p:sldId id="262" r:id="rId10"/>
    <p:sldId id="298" r:id="rId11"/>
    <p:sldId id="299" r:id="rId12"/>
    <p:sldId id="300" r:id="rId13"/>
    <p:sldId id="386" r:id="rId14"/>
    <p:sldId id="301" r:id="rId15"/>
    <p:sldId id="302" r:id="rId16"/>
    <p:sldId id="387" r:id="rId17"/>
    <p:sldId id="303" r:id="rId18"/>
    <p:sldId id="388" r:id="rId19"/>
    <p:sldId id="316" r:id="rId20"/>
    <p:sldId id="338" r:id="rId21"/>
    <p:sldId id="339" r:id="rId22"/>
    <p:sldId id="304" r:id="rId23"/>
    <p:sldId id="346" r:id="rId24"/>
    <p:sldId id="317" r:id="rId25"/>
    <p:sldId id="347" r:id="rId26"/>
    <p:sldId id="345" r:id="rId27"/>
    <p:sldId id="340" r:id="rId28"/>
    <p:sldId id="343" r:id="rId29"/>
    <p:sldId id="344" r:id="rId30"/>
    <p:sldId id="348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394" r:id="rId45"/>
    <p:sldId id="395" r:id="rId46"/>
    <p:sldId id="482" r:id="rId47"/>
    <p:sldId id="306" r:id="rId48"/>
    <p:sldId id="330" r:id="rId49"/>
    <p:sldId id="375" r:id="rId50"/>
    <p:sldId id="373" r:id="rId51"/>
    <p:sldId id="265" r:id="rId52"/>
    <p:sldId id="337" r:id="rId53"/>
    <p:sldId id="379" r:id="rId54"/>
    <p:sldId id="380" r:id="rId55"/>
    <p:sldId id="272" r:id="rId56"/>
    <p:sldId id="383" r:id="rId57"/>
    <p:sldId id="384" r:id="rId58"/>
    <p:sldId id="415" r:id="rId59"/>
    <p:sldId id="416" r:id="rId60"/>
    <p:sldId id="309" r:id="rId61"/>
    <p:sldId id="354" r:id="rId62"/>
    <p:sldId id="350" r:id="rId63"/>
    <p:sldId id="310" r:id="rId64"/>
    <p:sldId id="363" r:id="rId65"/>
    <p:sldId id="311" r:id="rId66"/>
    <p:sldId id="351" r:id="rId67"/>
    <p:sldId id="364" r:id="rId68"/>
    <p:sldId id="381" r:id="rId69"/>
    <p:sldId id="478" r:id="rId70"/>
    <p:sldId id="479" r:id="rId71"/>
    <p:sldId id="480" r:id="rId72"/>
    <p:sldId id="481" r:id="rId73"/>
    <p:sldId id="279" r:id="rId74"/>
    <p:sldId id="329" r:id="rId75"/>
    <p:sldId id="474" r:id="rId76"/>
    <p:sldId id="475" r:id="rId77"/>
    <p:sldId id="476" r:id="rId78"/>
    <p:sldId id="477" r:id="rId79"/>
    <p:sldId id="483" r:id="rId80"/>
    <p:sldId id="484" r:id="rId81"/>
    <p:sldId id="605" r:id="rId8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6" autoAdjust="0"/>
    <p:restoredTop sz="88346" autoAdjust="0"/>
  </p:normalViewPr>
  <p:slideViewPr>
    <p:cSldViewPr>
      <p:cViewPr varScale="1">
        <p:scale>
          <a:sx n="121" d="100"/>
          <a:sy n="121" d="100"/>
        </p:scale>
        <p:origin x="176" y="208"/>
      </p:cViewPr>
      <p:guideLst>
        <p:guide orient="horz" pos="2160"/>
        <p:guide pos="2448"/>
      </p:guideLst>
    </p:cSldViewPr>
  </p:slideViewPr>
  <p:outlineViewPr>
    <p:cViewPr>
      <p:scale>
        <a:sx n="33" d="100"/>
        <a:sy n="33" d="100"/>
      </p:scale>
      <p:origin x="0" y="2285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3.xml"/><Relationship Id="rId3" Type="http://schemas.openxmlformats.org/officeDocument/2006/relationships/slide" Target="slides/slide57.xml"/><Relationship Id="rId7" Type="http://schemas.openxmlformats.org/officeDocument/2006/relationships/slide" Target="slides/slide62.xml"/><Relationship Id="rId2" Type="http://schemas.openxmlformats.org/officeDocument/2006/relationships/slide" Target="slides/slide56.xml"/><Relationship Id="rId1" Type="http://schemas.openxmlformats.org/officeDocument/2006/relationships/slide" Target="slides/slide55.xml"/><Relationship Id="rId6" Type="http://schemas.openxmlformats.org/officeDocument/2006/relationships/slide" Target="slides/slide61.xml"/><Relationship Id="rId5" Type="http://schemas.openxmlformats.org/officeDocument/2006/relationships/slide" Target="slides/slide60.xml"/><Relationship Id="rId4" Type="http://schemas.openxmlformats.org/officeDocument/2006/relationships/slide" Target="slides/slide58.xml"/><Relationship Id="rId9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489B48B-2FA6-93B7-16CD-7F336C45D6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214CC-BB4D-1CD5-1964-3EA00F786D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EBE3535-1CCE-CF40-8A6C-C7FFF0319FEF}" type="datetimeFigureOut">
              <a:rPr lang="zh-CN" altLang="en-US"/>
              <a:pPr>
                <a:defRPr/>
              </a:pPr>
              <a:t>2023/5/6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8AFDA-06AF-8B8F-4035-C240E021BD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58B907-F369-6DEF-9CCE-FDB4061608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515001-D3B8-7543-A05D-0157243BC0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5735DC9-DB1D-98C2-802B-6F903204B3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758AC20-DD99-31E6-1CC5-CB5B087B22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D07AA89E-76B8-724E-AAC4-546681D1D15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29DC039D-0D4F-EEB4-A138-B5C4FCD7A6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B95B8E0F-D380-BA74-B2B4-6E55F8EF98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4059B10A-7E4C-56C9-28BD-B40FD8745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BBDEBAFD-C4AA-0F40-B394-6A6DAACF82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0F8FD371-C1D0-9AD1-2401-E11DB94DA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ACA4E9-06B3-EA45-8985-362F53603F8D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E8C030DC-25E2-79E6-C95F-E74AA3AE6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A37E128-DF20-5EA0-DE66-17AA57101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>
            <a:extLst>
              <a:ext uri="{FF2B5EF4-FFF2-40B4-BE49-F238E27FC236}">
                <a16:creationId xmlns:a16="http://schemas.microsoft.com/office/drawing/2014/main" id="{A53985C7-EC20-7F8B-D587-E02DBE0E9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DB3CC6-A689-CA4F-8ACA-4EFA4CC2BF2F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28499FF8-01B9-6B8C-EEDD-C611DB730A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42F4C052-5A74-D458-6060-696A8DBF0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0621509D-B504-B7B7-D775-ADD1A9F8CC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45BEDD-4875-564A-9D46-58046B166DB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5DCDB872-CADA-977A-C009-A3667943D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790C37B3-591E-991C-23EE-39D4E68D8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>
            <a:extLst>
              <a:ext uri="{FF2B5EF4-FFF2-40B4-BE49-F238E27FC236}">
                <a16:creationId xmlns:a16="http://schemas.microsoft.com/office/drawing/2014/main" id="{692E9556-611E-B77D-94FD-AD9D0F8D3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0A77E8-0A31-724F-9DBE-F97EF661901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F2AFE0A4-53D7-2E10-E69C-A39D97A6D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29462200-FB3D-0768-C547-0B9877DC2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>
            <a:extLst>
              <a:ext uri="{FF2B5EF4-FFF2-40B4-BE49-F238E27FC236}">
                <a16:creationId xmlns:a16="http://schemas.microsoft.com/office/drawing/2014/main" id="{A88F1DE6-1DDD-27B8-A490-E9917B6726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备注占位符 2">
            <a:extLst>
              <a:ext uri="{FF2B5EF4-FFF2-40B4-BE49-F238E27FC236}">
                <a16:creationId xmlns:a16="http://schemas.microsoft.com/office/drawing/2014/main" id="{EC1B0544-FD27-48D4-156A-E8E0062B7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43" name="灯片编号占位符 3">
            <a:extLst>
              <a:ext uri="{FF2B5EF4-FFF2-40B4-BE49-F238E27FC236}">
                <a16:creationId xmlns:a16="http://schemas.microsoft.com/office/drawing/2014/main" id="{4419089C-12D8-8A72-5CB5-CF3DEEB6A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88DF76-0715-3F41-88E4-5D129A5FD75B}" type="slidenum">
              <a:rPr lang="zh-CN" altLang="en-US" sz="1200" baseline="0" smtClean="0"/>
              <a:pPr/>
              <a:t>8</a:t>
            </a:fld>
            <a:endParaRPr lang="en-US" altLang="zh-CN" sz="1200" baseline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>
            <a:extLst>
              <a:ext uri="{FF2B5EF4-FFF2-40B4-BE49-F238E27FC236}">
                <a16:creationId xmlns:a16="http://schemas.microsoft.com/office/drawing/2014/main" id="{8418CD78-2FB1-A97B-4493-565F79A5FE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备注占位符 2">
            <a:extLst>
              <a:ext uri="{FF2B5EF4-FFF2-40B4-BE49-F238E27FC236}">
                <a16:creationId xmlns:a16="http://schemas.microsoft.com/office/drawing/2014/main" id="{6EA49B40-9B8B-6C57-4E71-CA4ED1F79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1" name="灯片编号占位符 3">
            <a:extLst>
              <a:ext uri="{FF2B5EF4-FFF2-40B4-BE49-F238E27FC236}">
                <a16:creationId xmlns:a16="http://schemas.microsoft.com/office/drawing/2014/main" id="{314DE5E0-1E69-6385-75CC-4F22D85CAA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62E737-2987-7C4E-A527-FD8CA2F75C92}" type="slidenum">
              <a:rPr lang="zh-CN" altLang="en-US" sz="1200" baseline="0" smtClean="0"/>
              <a:pPr/>
              <a:t>9</a:t>
            </a:fld>
            <a:endParaRPr lang="en-US" altLang="zh-CN" sz="1200" baseline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>
            <a:extLst>
              <a:ext uri="{FF2B5EF4-FFF2-40B4-BE49-F238E27FC236}">
                <a16:creationId xmlns:a16="http://schemas.microsoft.com/office/drawing/2014/main" id="{20A09A8D-F792-323B-F984-242D0230D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备注占位符 2">
            <a:extLst>
              <a:ext uri="{FF2B5EF4-FFF2-40B4-BE49-F238E27FC236}">
                <a16:creationId xmlns:a16="http://schemas.microsoft.com/office/drawing/2014/main" id="{52D3AC26-1D40-0150-91A5-EEE6B94D0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6563" name="灯片编号占位符 3">
            <a:extLst>
              <a:ext uri="{FF2B5EF4-FFF2-40B4-BE49-F238E27FC236}">
                <a16:creationId xmlns:a16="http://schemas.microsoft.com/office/drawing/2014/main" id="{16C0F41B-5CAF-3DFF-5B18-BE6CF55361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D599086-3E6C-4546-BA2B-652CE9BAC91D}" type="slidenum">
              <a:rPr lang="zh-CN" altLang="en-US" sz="1200" baseline="0" smtClean="0"/>
              <a:pPr/>
              <a:t>11</a:t>
            </a:fld>
            <a:endParaRPr lang="en-US" altLang="zh-CN" sz="1200" baseline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25FDE021-3AA1-7C57-194C-C4D26E672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DF5358-ECAF-104A-B099-0CB3FEA8F1E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9F6C8110-369D-F587-9DA7-AD5E587FA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3293089-2330-22CC-0C8B-7D9E79FCC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1A9DA513-90FC-679E-9067-07CF32F89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BA900-2D47-DC49-8D3E-A6E925ED662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36821599-8F3F-7557-E612-7963D2BED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78E7F8B-80AB-7A16-A330-C9FE0E7D6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CA131A87-5393-2717-3F16-346F96DC6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2DB51E-EBED-0740-910A-EEE0EEC35071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444EC9BD-AF92-C4FD-D7D6-05696F4C2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41ACFA3-C239-BCEC-4F75-8F60D5BBE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>
            <a:extLst>
              <a:ext uri="{FF2B5EF4-FFF2-40B4-BE49-F238E27FC236}">
                <a16:creationId xmlns:a16="http://schemas.microsoft.com/office/drawing/2014/main" id="{D1BF1BAB-B3FF-85FF-50D3-480296F7A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E3B6BF-6236-9948-B5E4-C594DF28A8F0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AADF9065-1D03-EBBC-744B-045E48BDD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DABFA7EA-606D-18C9-C868-B37D64947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>
            <a:extLst>
              <a:ext uri="{FF2B5EF4-FFF2-40B4-BE49-F238E27FC236}">
                <a16:creationId xmlns:a16="http://schemas.microsoft.com/office/drawing/2014/main" id="{C8D7A4EF-5687-4A7E-4767-30C18BA9EE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7C9D70-5045-334E-B803-C9F0AB925A43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DDFCC4C8-9734-0F80-9C6F-D87CEDCDA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7656C22-290A-9183-C859-9540712F6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26F64A5C-086A-08F0-7ACC-EDE63E28ED2A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789781A4-AFAD-1408-45DB-2B76878A28A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47 h 4320"/>
                <a:gd name="T2" fmla="*/ 1737 w 1737"/>
                <a:gd name="T3" fmla="*/ 45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4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622EEAE1-FA24-2883-9965-BDC9DE6F99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71 h 4320"/>
                <a:gd name="T2" fmla="*/ 1737 w 1737"/>
                <a:gd name="T3" fmla="*/ 448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ABF31B5-A89B-3D68-80FA-E29F98E023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049 h 4420"/>
                <a:gd name="T2" fmla="*/ 1739 w 1739"/>
                <a:gd name="T3" fmla="*/ 305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04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BB6A43B8-FD60-9EF9-41B8-162E256ED3D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92 h 4338"/>
                <a:gd name="T4" fmla="*/ 2080 w 2080"/>
                <a:gd name="T5" fmla="*/ 409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AB6EE02B-C9F3-5FAA-F882-3014C73C8D4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8681C4A9-D3DE-CD77-6FAD-93D43793A612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15E5F548-2A2A-C5CA-C5FB-22CE3B4B1A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41558275-1B43-1188-5DE9-49B7EC8AC526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EECA03AD-FE6B-8148-3B64-114037576E1E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D1A072F3-3ECB-044E-890A-729E0B5C43CB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F60035E3-3CDD-C252-D699-B7EB10F264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58A6242C-09B4-3976-E0D4-26B148C710C2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6D62BA7C-B7A3-25FC-405C-8FC46971622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61E9D070-2240-D212-1C1F-8D40AE43744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D6437D5-FD46-08C1-6B85-9CCF21385A3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1E5247C5-AFAF-4474-AC94-5AFC2CCAB11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EB539803-8B7D-16A3-A28B-AE70BA4ED77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1A6C8218-348A-20F8-6881-5B9BAA48EAF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351DFBDE-4D42-9111-590F-DA9A423F8158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49C3D653-B466-8DBC-AF40-848F0D562BD7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AA27E5D7-C429-7C13-45DC-4FEC286C9094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D8C76B79-125A-F174-294D-B4CF7099C849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962A68D2-7DCD-82A3-65F4-402A8667E872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77983414-E3F6-C2C2-FF19-F3329A74BDFD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36B28E1D-D323-2B4A-2318-7CD28B4DBD65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ACAF83CC-B72D-6725-912F-0C79D5C0E4EF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F1B5B25B-32FB-4039-2EE8-62F86E241E9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1F10CF71-64D1-DFC5-5B61-73938175FB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F8D8BD36-35C5-CF35-EE9A-EBB249B78E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/>
            </a:p>
          </p:txBody>
        </p:sp>
        <p:pic>
          <p:nvPicPr>
            <p:cNvPr id="32" name="Picture 43" descr="BTZBUL1A">
              <a:extLst>
                <a:ext uri="{FF2B5EF4-FFF2-40B4-BE49-F238E27FC236}">
                  <a16:creationId xmlns:a16="http://schemas.microsoft.com/office/drawing/2014/main" id="{416B5AF6-4080-1461-8DF3-9F878A3FB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BD289C8D-A3E2-1F77-6087-4500F1C35D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DECD34DF-14E7-ADD7-B240-712C83475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CF68AE0F-9F8A-AACF-2A48-FA28BE1BC7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B0335-6CA5-0D4F-82E8-0EF40A4C10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40391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E77B28-1529-9D1D-A68C-24F08DEF60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6351CE-D687-6E59-ADDD-AE44A9FEA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491E44-7A4D-EC52-F280-2540377C87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0FB42-0313-9647-9415-BCDFCC5DDF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16628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39FE29-FE7A-9498-D6CD-E2836BE20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C94B54-0B15-3F05-72AE-521B822B5C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D39B56-FA92-B359-B872-8DD22001D5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AC6B3-497A-3A4F-BE98-D8971C7069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245591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D2617313-7349-F286-5B53-51649B973398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C57E9DA4-EE9E-ECD6-516F-4F8BA3F84A3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33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F499511-A147-3B7B-8FE3-4AF63B1F36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62 h 4320"/>
                <a:gd name="T2" fmla="*/ 1737 w 1737"/>
                <a:gd name="T3" fmla="*/ 44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6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A6F8ABF-E707-9D91-36BC-2DFED232F52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12 h 4420"/>
                <a:gd name="T2" fmla="*/ 1739 w 1739"/>
                <a:gd name="T3" fmla="*/ 311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1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4FAAB253-C0D1-7DAA-BACA-61CC32B43F2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05 h 4338"/>
                <a:gd name="T4" fmla="*/ 2080 w 2080"/>
                <a:gd name="T5" fmla="*/ 4105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97B7F2E1-BD8E-0601-2BEE-AD347B23DB0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BD9AE78B-C566-43FB-63D3-FAB365B4413B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EE7E06D1-5BBB-A4FC-20F5-729EB32A03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C25B33A9-6AAF-7131-39A5-4AAD314332B1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1FB5DFAC-E805-F5E0-AAA7-45C83130B22B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FB012822-9509-48BC-8CEA-3B3B7E4CBF95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A5546940-C413-5165-F12A-BF875F1A8F1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6E645622-B985-611B-564A-CE4EAB8C60E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C6B7394B-0540-39B3-7D3D-61258777C98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FC75C5D4-798B-4FB0-189F-8A0F9987D47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56D8D5F5-14EE-B41F-7B9E-9C48DD83923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84F4D913-7A9B-8F14-4926-1BB6CF3A99E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D803AB42-B6E9-E2DF-DCA2-5DFA25B866E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45F8D20A-3922-EB08-3757-8823401D5BD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0225376F-A3E4-B2C3-8701-A83CB656C7AC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441479CA-D221-9FC9-FFF9-BA7D0CDA8C29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752FFCB5-6E48-5C6A-AAF0-4DCD8F170A03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98D25E40-8722-1D44-8B49-77A73C155ECF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D947074F-6EB1-4FF3-BB77-B739F822A88F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93EDF1C5-06F0-2B34-1695-62C34017E017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C950B08D-03E3-4C95-A430-5E779102940E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EB2949AA-3C06-7775-CA2C-F611AE83DFF6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A0C0BDA6-C6BA-6408-B541-A490E306050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9309DC4B-8E60-F9A8-4D5C-D05C4CAFCC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B22A4957-5435-EE37-2AAC-878725D682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pic>
          <p:nvPicPr>
            <p:cNvPr id="32" name="Picture 43" descr="BTZBUL1A">
              <a:extLst>
                <a:ext uri="{FF2B5EF4-FFF2-40B4-BE49-F238E27FC236}">
                  <a16:creationId xmlns:a16="http://schemas.microsoft.com/office/drawing/2014/main" id="{04DA864D-3F2B-1855-AFAB-C27B4E901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80B876D2-DE5C-9A76-1C5B-87341796F2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DC0CF4D2-207D-A29F-6898-3C9B90BBD8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4B1D73BE-960E-E0CD-82ED-ED009478C6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9D55322-0E2F-3D47-B281-4F75D89B75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756529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40ABCA-F674-CE90-F22B-43CCAD8C1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1345AB-F480-0F26-DFB7-2CD47ACC3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D3EB50-36D1-7FA1-1090-1772F9F03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6AF1FC-BAE1-D744-969D-C0F0FF14D9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214730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B264D2-31E6-539D-389A-28500F65A5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CE33D8-E683-A4FF-E74C-968ABF8D8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0FD6D1-C2D2-699F-FE60-0C76CBB028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AFC2F3A-5550-A54D-810F-DE381336C4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82632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25223-DE13-F460-867D-65C3919518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3740E-E998-E3BC-DEED-68DF0A85A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E4B49-1BCD-8EA3-5114-731CEB070A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3A70056-4697-7046-A8FC-0887348D03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075241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D6AA1F-7E79-59B3-11F5-7E42A21E14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83D775-3AE3-CA49-F1ED-2D9091770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D67CB92-24E7-A979-E65B-E0C981C889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566740D-4562-F64C-8FB9-2C6B2332D0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612922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4CA7D82-B33B-9348-4DBF-699457D93E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ED7F44-BBDF-2FE5-653A-6E36F931C6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3A94F3-64EC-6A61-4DF8-741954A14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CDA09CB-AC31-B64F-88FF-7B5AB2E4D2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71583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22CC6CB-38A6-1141-C1DB-F09022F1C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EF606B5-7E66-0E86-FD05-4BD1549EAB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D0FC16-AF93-7581-01E1-1726E26B9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7F3426B-E3B2-AE44-8927-5A881E31C3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980308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DB036-33B7-5361-4736-FDF156ED8C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3569C-32B2-5EF1-8279-B65EACDD48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E7108-2F6D-1973-F784-D5D6A9C62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92D6464-AEF2-2341-85DC-BF12B09912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07219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76ABC9-7108-28F8-9315-05F36A2FFF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0DB84B-870D-6D45-A3E7-84D5904133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BE4EEB-4AA9-5A0A-21E3-76581D70D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0E636-1D85-FA48-9693-391263D90E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493582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D0E1-8FC2-FD0C-97EE-557DFF52A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4E361-D4D6-AFDC-12B7-D737DF753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29E7A-1796-FAF7-9B46-8EF102991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B371DAA-3D27-8E4B-B206-EFB73138ED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298786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AE5176-DEAB-DFD4-B183-5FAC1F8E0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02A79E-59D1-64B5-D41E-E0A944E04F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813EEA-0AA2-982F-0C3F-859DF3AA9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A12FCF1-48A2-9C4F-8AAA-15315989DC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879846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EC03F6-8E7C-D5CF-79AE-5B984D4C5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4D0F7B-CE16-BD9E-6BC6-77E638BC97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1F0E49-21E2-D706-99A7-C50749FBEC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74F77FB-5A39-5642-A1B2-FB55B6F814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70311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24EB9AE-EF47-4A71-FF87-87CF40D69022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9155113" cy="6878638"/>
            <a:chOff x="0" y="0"/>
            <a:chExt cx="5767" cy="4337"/>
          </a:xfrm>
        </p:grpSpPr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0457610D-1DF3-A80E-B976-B78B0ED60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413 h 4320"/>
                <a:gd name="T2" fmla="*/ 1737 w 1737"/>
                <a:gd name="T3" fmla="*/ 442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1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7D2B358B-3CB2-2162-2330-784947F36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381 h 4320"/>
                <a:gd name="T2" fmla="*/ 1737 w 1737"/>
                <a:gd name="T3" fmla="*/ 439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1FBD1875-056D-A1EC-D089-B9685E48F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745 h 4420"/>
                <a:gd name="T2" fmla="*/ 1739 w 1739"/>
                <a:gd name="T3" fmla="*/ 374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74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87488A9E-AB5F-3B4C-BC2C-70BECC7CE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26 h 4338"/>
                <a:gd name="T4" fmla="*/ 2080 w 2080"/>
                <a:gd name="T5" fmla="*/ 422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DC85E69F-17A7-9871-2043-7CC4C21C7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106"/>
              <a:ext cx="3504" cy="152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DBFBE136-FE32-5253-C9ED-F12C570383FD}"/>
                </a:ext>
              </a:extLst>
            </p:cNvPr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3D0FEE2B-60DE-6D4B-E89D-509B4AC10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7C24A69A-AACC-1DBE-045E-209E9340CA4E}"/>
                </a:ext>
              </a:extLst>
            </p:cNvPr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CC9081E9-97A9-2C46-B092-34252F6F7FE2}"/>
                </a:ext>
              </a:extLst>
            </p:cNvPr>
            <p:cNvSpPr>
              <a:spLocks/>
            </p:cNvSpPr>
            <p:nvPr/>
          </p:nvSpPr>
          <p:spPr bwMode="auto">
            <a:xfrm rot="19294860">
              <a:off x="1331" y="922"/>
              <a:ext cx="3594" cy="174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A3342B82-087A-4F5E-B40A-27DACDC2C6BF}"/>
                </a:ext>
              </a:extLst>
            </p:cNvPr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784BC09A-E797-C483-9C3C-A5A16B936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AFF4CD62-6B30-1673-2E56-037F4D671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50"/>
              <a:ext cx="5760" cy="42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B39B6205-BE54-251E-8D87-C4934A8B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未知">
              <a:extLst>
                <a:ext uri="{FF2B5EF4-FFF2-40B4-BE49-F238E27FC236}">
                  <a16:creationId xmlns:a16="http://schemas.microsoft.com/office/drawing/2014/main" id="{E46FC46B-AD92-DCD0-5F6C-4DECC616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未知">
              <a:extLst>
                <a:ext uri="{FF2B5EF4-FFF2-40B4-BE49-F238E27FC236}">
                  <a16:creationId xmlns:a16="http://schemas.microsoft.com/office/drawing/2014/main" id="{8ACB445E-24F1-D2C3-ED14-004778EBD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未知">
              <a:extLst>
                <a:ext uri="{FF2B5EF4-FFF2-40B4-BE49-F238E27FC236}">
                  <a16:creationId xmlns:a16="http://schemas.microsoft.com/office/drawing/2014/main" id="{0998BFB7-4EFF-1A46-A287-9B8D96736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C1BD79B0-FBA1-A065-4724-E4C308D2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2465"/>
              <a:ext cx="5760" cy="425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0" name="未知">
              <a:extLst>
                <a:ext uri="{FF2B5EF4-FFF2-40B4-BE49-F238E27FC236}">
                  <a16:creationId xmlns:a16="http://schemas.microsoft.com/office/drawing/2014/main" id="{050A9B41-9CFF-6527-7FEE-E55B4AA2A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2458"/>
              <a:ext cx="1036" cy="412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1" name="未知">
              <a:extLst>
                <a:ext uri="{FF2B5EF4-FFF2-40B4-BE49-F238E27FC236}">
                  <a16:creationId xmlns:a16="http://schemas.microsoft.com/office/drawing/2014/main" id="{149CC478-F853-E74E-3E4A-854C5EA55C9E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148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BBE46B22-0F67-7C6A-E1F2-249F2AF6B578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76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3D17529D-06D6-C8C2-1696-AE5A6C9923F7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27" y="2390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835C7990-6D43-A938-D837-28BA4A9029B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76" y="2450"/>
              <a:ext cx="3552" cy="424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21D8E34E-CEA8-F605-F0F8-E8F7BB14A79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" y="2450"/>
              <a:ext cx="1536" cy="424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47E1191E-FD6E-9C4F-8556-CCD2CCFF83A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36" y="2498"/>
              <a:ext cx="1332" cy="37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74120D1A-8575-3220-6657-4B117DDB68B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84" y="2450"/>
              <a:ext cx="1536" cy="424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3CF976FA-A2FB-29FE-7ABF-9CC2E46DBA5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56" y="2450"/>
              <a:ext cx="2304" cy="424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C2E09ED-D29D-35D5-3599-499C37BFC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556D2F6E-8F2E-E960-365B-5A1237379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9"/>
              <a:ext cx="5760" cy="58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D5D2A8AE-B89E-2D87-95D0-AAC4682FE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pic>
          <p:nvPicPr>
            <p:cNvPr id="32" name="Picture 32" descr="BTZBUL1A">
              <a:extLst>
                <a:ext uri="{FF2B5EF4-FFF2-40B4-BE49-F238E27FC236}">
                  <a16:creationId xmlns:a16="http://schemas.microsoft.com/office/drawing/2014/main" id="{9B1339E9-9D6E-4161-03C8-38C4DAA82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A2A7382D-D744-353F-9E6A-17EA162C6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11FD20FB-9EFC-6CAF-3E73-CF997A46EF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A348A7D6-1250-5662-940D-CD6A7D8531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fld id="{1AA522BF-109F-4149-A228-31B0E5EAF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183037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F6F84-9E12-75F3-B347-FCAC36F2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7DD38-5FA4-27F0-E7DC-48A8E09D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60007-95DD-3F8C-89D9-C12C8B0B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fld id="{D7D001A1-7648-CF4B-B111-F27D0D4F88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460443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8DFF3-5F37-9B7A-BF18-BF713753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FC22F-4DC8-0FDC-A2FC-2884FACD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556E5-371D-7D42-8BA1-1152C913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fld id="{F8BC075D-AF04-884E-BD25-344EBD1DA3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068580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09D65-7E98-C2C0-488B-022BBCBA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25EDD-BB45-EDE8-7426-39F25C54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E5139-146A-DD35-73A1-148E5A56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fld id="{2A9D889B-104E-F94A-827F-AEC1439776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16740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E60E43-C758-727F-9C42-9DB5ADED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709B4C-428C-1B28-E12C-25093587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A0E54B-1E1A-2971-3BA8-8ECA003F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fld id="{61645CEB-AFAC-B743-8B5D-44AFF0132A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148801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05A731-9355-6BF4-D83E-9B7E37C4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616CF5-95D9-06B9-FBF4-E6212760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C19F67-4872-F27C-D426-55A3F8D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fld id="{520BA0DB-E4AF-2C49-81D9-2559FD1FCD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235232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C5CCC9-4056-7834-D6DE-91FEEA8D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96C267-1DC0-8258-DD38-11C2BA60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F875C3-A834-FB7C-B8FD-B12E836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fld id="{968151A9-2269-044B-A689-3792E8C29E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72217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B552B2-BBA5-BFA9-DDA4-8045D6DE34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1EAC3E-D8DD-01F1-B38B-B0BE05E6D4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A799EA-A9FC-DB4D-6B99-B732F8D5B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29A92-BE24-C645-8EFD-4B730266D0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428787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0B09B-B097-17C8-9071-119981E0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8CE08-B6BC-67F0-AC38-32825674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49D16-4133-B23B-F8CF-591F7A0E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fld id="{B0CCAC07-D061-C941-849B-20F991D9E0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17862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CC922-7B76-95C4-7268-B3BEA238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EFE37C-EFCC-E01F-70FD-AFF82D66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3E865-CAC8-3DFF-B2FC-96C4AB8A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fld id="{F55508FD-AC26-CC40-9378-4E73BA04B2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44459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AE392-4B6A-D532-372C-2A27CD9D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82E98-5734-D7B0-026E-85EB6081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2B7C9-3059-163C-FDB9-16F50C3C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fld id="{CC175C3C-DD37-1941-B40C-A54D2DC5C1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206434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94145-7508-243C-6A13-5891955F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40C0E-2BE0-98C7-BFD8-F32FE465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D57A0-9C4B-EDD7-AD6D-474787E2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aseline="30000"/>
            </a:lvl1pPr>
          </a:lstStyle>
          <a:p>
            <a:pPr>
              <a:defRPr/>
            </a:pPr>
            <a:fld id="{4662679E-923C-2D4E-BF92-06D00BF607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797408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EC9CBBF-0E4E-CC53-72CA-DBD3B645272E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9155113" cy="6878638"/>
            <a:chOff x="0" y="0"/>
            <a:chExt cx="5767" cy="4337"/>
          </a:xfrm>
        </p:grpSpPr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CA4872DE-8F90-1760-296A-7ACA60EA9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439 h 4320"/>
                <a:gd name="T2" fmla="*/ 1737 w 1737"/>
                <a:gd name="T3" fmla="*/ 445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380E8163-D2D0-0795-44E5-63B5F8635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399 h 4320"/>
                <a:gd name="T2" fmla="*/ 1737 w 1737"/>
                <a:gd name="T3" fmla="*/ 441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089ECECF-1CF7-75E8-3280-7C1EDC085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594 h 4420"/>
                <a:gd name="T2" fmla="*/ 1739 w 1739"/>
                <a:gd name="T3" fmla="*/ 359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94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261EB1FE-72E8-9ADE-4CEF-ADB2200C0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98 h 4338"/>
                <a:gd name="T4" fmla="*/ 2080 w 2080"/>
                <a:gd name="T5" fmla="*/ 419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79FEE8C5-4F9C-0937-D109-F86106DC3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106"/>
              <a:ext cx="3504" cy="152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9603579D-A2D8-3F65-E735-51E229043320}"/>
                </a:ext>
              </a:extLst>
            </p:cNvPr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2955341D-771F-938F-4E43-3EB9BE59F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52B5B62A-8FE4-997F-CA45-1E96561ACB55}"/>
                </a:ext>
              </a:extLst>
            </p:cNvPr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447BEFEC-C427-698A-FC1B-B5B7EB24E89E}"/>
                </a:ext>
              </a:extLst>
            </p:cNvPr>
            <p:cNvSpPr>
              <a:spLocks/>
            </p:cNvSpPr>
            <p:nvPr/>
          </p:nvSpPr>
          <p:spPr bwMode="auto">
            <a:xfrm rot="19294860">
              <a:off x="1331" y="922"/>
              <a:ext cx="3594" cy="174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CFCE09D3-B743-3DA9-A7D9-4104D6975A9F}"/>
                </a:ext>
              </a:extLst>
            </p:cNvPr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39DD1CDE-9E1F-1C9A-AA7C-86F0E4628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BA7DAFE2-EF7D-B8C7-BAF1-9A8EEEAF4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50"/>
              <a:ext cx="5760" cy="4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0173D80A-88B0-CFA4-E976-E2E594A6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未知">
              <a:extLst>
                <a:ext uri="{FF2B5EF4-FFF2-40B4-BE49-F238E27FC236}">
                  <a16:creationId xmlns:a16="http://schemas.microsoft.com/office/drawing/2014/main" id="{EF8B866F-CBAC-0119-9B8B-48D66DBB7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未知">
              <a:extLst>
                <a:ext uri="{FF2B5EF4-FFF2-40B4-BE49-F238E27FC236}">
                  <a16:creationId xmlns:a16="http://schemas.microsoft.com/office/drawing/2014/main" id="{07FF4B97-B478-4BFA-9F18-0C718C610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未知">
              <a:extLst>
                <a:ext uri="{FF2B5EF4-FFF2-40B4-BE49-F238E27FC236}">
                  <a16:creationId xmlns:a16="http://schemas.microsoft.com/office/drawing/2014/main" id="{F6CF1C68-B56C-479A-CA3E-91582D6F6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A01CBA68-10D5-5150-AC59-191F6CF96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2465"/>
              <a:ext cx="5760" cy="423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0" name="未知">
              <a:extLst>
                <a:ext uri="{FF2B5EF4-FFF2-40B4-BE49-F238E27FC236}">
                  <a16:creationId xmlns:a16="http://schemas.microsoft.com/office/drawing/2014/main" id="{E6291A35-3B43-6E31-A2D2-6F57FF2E3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2458"/>
              <a:ext cx="1036" cy="41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1" name="未知">
              <a:extLst>
                <a:ext uri="{FF2B5EF4-FFF2-40B4-BE49-F238E27FC236}">
                  <a16:creationId xmlns:a16="http://schemas.microsoft.com/office/drawing/2014/main" id="{E4D0AEBC-8FCB-2F71-F3E2-4B25C3D7921E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148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00B362A2-415A-6642-4931-C76562E75816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76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436DB964-785A-15A6-D6B2-241E262613DC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27" y="2390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A9E63C8F-3251-7A67-4628-C730EA086FA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76" y="2450"/>
              <a:ext cx="3552" cy="42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63E717D9-695F-24F5-C13A-58C66BAE516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" y="2450"/>
              <a:ext cx="1536" cy="42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71540F16-69AC-8C89-855E-36941660740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36" y="2498"/>
              <a:ext cx="1332" cy="37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C0F1EED0-ADC5-39CE-66F3-2626E6D5C23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84" y="2450"/>
              <a:ext cx="1536" cy="42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1E007A2D-2FB0-0D88-09E1-3C5FE931044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56" y="2450"/>
              <a:ext cx="2304" cy="42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B03826B-19F0-CB9F-0604-C689B416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5A2ADAF8-5CEB-B2E4-C2D2-0B0490F6F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9"/>
              <a:ext cx="5760" cy="58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DEED9203-9B46-70FE-BC11-18156C347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pic>
          <p:nvPicPr>
            <p:cNvPr id="32" name="Picture 32" descr="BTZBUL1A">
              <a:extLst>
                <a:ext uri="{FF2B5EF4-FFF2-40B4-BE49-F238E27FC236}">
                  <a16:creationId xmlns:a16="http://schemas.microsoft.com/office/drawing/2014/main" id="{8DEB912E-851F-D35B-042F-6D47336D26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7CBF2E2C-DDAA-7784-D2FE-196D490BF8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algn="ctr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9CA6B643-AAB0-6D57-A851-30D42206E8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9BC39C3B-DD28-5671-C581-6D2D824CA4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fld id="{074AC7BC-D93B-3D4E-A5DD-7C02B5E9D2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617146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084B4-575B-F62E-B82C-99834ECD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B8898-1D5E-B378-AADA-4D28EC92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61AA1-244B-0BB9-8E6B-F78EFF9A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fld id="{05FCFF3C-70D7-0241-9954-175EE17FAE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584307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41809-3822-8DB8-B236-9C33C4C8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3E12D-500F-46CC-4747-5FE251A3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1A964-40CE-B839-FE70-0C53D9BC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fld id="{F571759C-6EE8-AE43-B9A4-BC9E39FBBB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274931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4EDAC-1082-DC93-7443-69076CF9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AAA5C-5350-8DBD-2DDB-E595DC54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D06F0-7E30-41A8-EDBA-E2030365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fld id="{01C4BA88-2C26-6A40-9574-040E17697B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756600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7F5C28-7925-3C9C-1149-F4B9EAAD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82366C-66C3-198E-B1E5-637D751C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09AEF9-FBF8-5DEC-6A3F-789DE4C9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fld id="{6EC5F5C6-AEB5-1641-9093-0D14BC3A91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121726"/>
      </p:ext>
    </p:extLst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D275A6-96C7-EBEF-196F-07B137FA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2CA9F5-72DC-E708-921D-EC12E058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C54B48-5AA0-F4F5-83A0-467A2EAD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fld id="{2EC66763-37FE-464F-8355-2F5E8C7AD6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87487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608DFE-CE02-A644-4C44-BB0E736A84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FC2D52-E2D4-472E-7B5C-C7EE4CC2EC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D9CE2-6948-E4E4-5469-C20332BE65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A9E5C-71B6-9443-BD21-EF7F4C6F88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190149"/>
      </p:ext>
    </p:extLst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698CC9-064A-B243-71AB-8BE9DFA9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4B89A0-A0E3-258C-7B88-77D78178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F924A-AC3A-542D-EC65-1680DF5E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fld id="{87D1A993-4AC3-4F4E-874E-6F9768B573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73332"/>
      </p:ext>
    </p:extLst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15165-00B2-8E7B-432E-AA8D1D13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A8783-6596-9C10-4640-B1F4141D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B5F80-8B93-1344-EF53-D9643F36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fld id="{F71EC16D-A477-4B4F-A6B5-7D8E88DE29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971259"/>
      </p:ext>
    </p:extLst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96C15-2D53-2E4A-B884-D43021E9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1E4EE5-0DCB-8CF0-44DE-13F2A4E9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DD9DF-226E-1CF0-1F65-4DF32119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fld id="{69478ECF-38D2-FB48-A9A6-F12468350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518620"/>
      </p:ext>
    </p:extLst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7E27D-3E07-AF24-0BDA-42C6D227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56C07-6EFE-A64C-B9F7-A9066F01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C84FC-8BD1-C96D-019B-99324BEF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fld id="{FE4156D7-98B7-0F45-A770-DAF5F12B09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476874"/>
      </p:ext>
    </p:extLst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26A52-3529-8D2F-E3E0-B37D5496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66BB3-248E-BA46-5408-28130AC6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244E3-B484-47E8-B171-83404D59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aseline="30000"/>
            </a:lvl1pPr>
          </a:lstStyle>
          <a:p>
            <a:pPr>
              <a:defRPr/>
            </a:pPr>
            <a:fld id="{682678C0-29FD-D64C-B92A-5311A0B389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92664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31F403-5989-4E76-9673-DFA304CCBF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77CA919-BA24-E6EA-65B9-45BCE6CA41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EF93755-1F55-3091-3A08-E8AFA5EE5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11410-D89E-564F-8D07-286E7BCF83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30136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A6B39BE-812C-D10C-3EB6-5E0C8C942E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70198A-7355-5A0E-ED17-3CD06B74C5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6D947F-2F03-2DA8-9781-7F513073D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85017-571A-B544-B4D6-2261F9EBFF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14507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EE505B-7A84-88E1-4E1E-E100973760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1D43F1D-AC60-5FD4-3FE4-33B933BDD0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A22B05-1F32-F609-09E9-1AFEAA986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6A5D1-F15C-914E-B9BC-00EDD3AABA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63352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7917B5-4C63-118D-B3DC-5598CBD2CB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1ED06-CF9E-A36B-6232-34FA68866B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00B46C-B643-A870-DB81-1D280B458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CDD75-74D6-6143-A7B3-EF61A3B417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23907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4FC91-2A0B-1606-5CF9-2A39875B0C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D2E4C-490C-DD45-3942-8350769BC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4449E-E61A-7598-9C98-467EC6BF01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660CB-BEC4-3B42-B87B-CEB7F8B351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72852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>
            <a:extLst>
              <a:ext uri="{FF2B5EF4-FFF2-40B4-BE49-F238E27FC236}">
                <a16:creationId xmlns:a16="http://schemas.microsoft.com/office/drawing/2014/main" id="{C55801BD-7C64-E2B0-C6AD-289B079B1F8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77BABAF6-D9A1-BC82-22F5-978938CAD6B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47 h 4320"/>
                <a:gd name="T2" fmla="*/ 1737 w 1737"/>
                <a:gd name="T3" fmla="*/ 45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4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>
              <a:extLst>
                <a:ext uri="{FF2B5EF4-FFF2-40B4-BE49-F238E27FC236}">
                  <a16:creationId xmlns:a16="http://schemas.microsoft.com/office/drawing/2014/main" id="{2AB74ABB-13CA-F7F7-A51D-80B7B2320DD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71 h 4320"/>
                <a:gd name="T2" fmla="*/ 1737 w 1737"/>
                <a:gd name="T3" fmla="*/ 448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932C73E5-B4EA-F143-6D14-7AB50119A7A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049 h 4420"/>
                <a:gd name="T2" fmla="*/ 1739 w 1739"/>
                <a:gd name="T3" fmla="*/ 305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04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74A6A4A6-7F4F-94D5-6EF9-B36D2F9239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92 h 4338"/>
                <a:gd name="T4" fmla="*/ 2080 w 2080"/>
                <a:gd name="T5" fmla="*/ 409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DB6A6C23-5182-3FE1-7F54-4245C82E00A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E7CBC016-AF3C-5021-4FFB-7F426C601967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F8FED62A-987E-A4E2-8EE2-844F042F5F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13D7CCA7-88A1-9474-D811-0B3E5BAA0EB6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4E4EB268-7AD0-A95A-D77B-1B1A49DC63B0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A73191E6-C827-F87F-866A-D639A638105C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09BBCB5C-5C18-70B5-A917-A4AD1D203BC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2" name="Rectangle 25">
              <a:extLst>
                <a:ext uri="{FF2B5EF4-FFF2-40B4-BE49-F238E27FC236}">
                  <a16:creationId xmlns:a16="http://schemas.microsoft.com/office/drawing/2014/main" id="{E8BD6F9B-2110-EBB6-2696-7C260F5D18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3" name="Freeform 27">
              <a:extLst>
                <a:ext uri="{FF2B5EF4-FFF2-40B4-BE49-F238E27FC236}">
                  <a16:creationId xmlns:a16="http://schemas.microsoft.com/office/drawing/2014/main" id="{A41DCB73-8860-60D5-4C5B-D0E760AA425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195E568F-26CB-2CC1-8088-182C73A4D3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AC0CC589-7AC7-E249-0310-453474554F7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BB1DDD0A-2295-3EF8-945D-A0C595233CE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>
              <a:extLst>
                <a:ext uri="{FF2B5EF4-FFF2-40B4-BE49-F238E27FC236}">
                  <a16:creationId xmlns:a16="http://schemas.microsoft.com/office/drawing/2014/main" id="{F17C1E8E-DC08-4607-BD8E-C4FF4C2012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40691F80-29C3-E30D-C6A1-71B08B1AAE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337E13F8-70AC-9F74-B5A9-D5F5120CBCA3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C505D17C-2ECB-066E-394A-BFF179278F04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E5A4329F-E8BF-56C3-5EFA-B5E7AEA0CB4E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94FE4DFC-08D3-8619-5202-F369FE4F23D0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C8BB4CE9-82F1-FAE1-58E3-442AF1AF1DF5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1B156ACD-EE01-42BF-86B0-B362A07197CB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C59FDF79-B7C9-D375-B1A9-AB1FB3633595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701DA83E-37B4-1E65-3EEF-3E42FD669B04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  <p:sp>
          <p:nvSpPr>
            <p:cNvPr id="1068" name="Rectangle 44">
              <a:extLst>
                <a:ext uri="{FF2B5EF4-FFF2-40B4-BE49-F238E27FC236}">
                  <a16:creationId xmlns:a16="http://schemas.microsoft.com/office/drawing/2014/main" id="{837962D6-0C62-B346-E336-BD567277BF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21188050-11B6-703D-B3C2-6CA12B078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3F45C2C-49C6-EE26-4C84-73C456397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2A029E-289D-648D-4A76-33E2A85450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2786373-5A85-8C41-33BB-7E5049E94E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35E6C1A-0A4A-6A32-803A-217D7E2615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23CF64-77D6-BC4E-A997-99A17DF678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31" r:id="rId1"/>
    <p:sldLayoutId id="2147485121" r:id="rId2"/>
    <p:sldLayoutId id="2147485122" r:id="rId3"/>
    <p:sldLayoutId id="2147485123" r:id="rId4"/>
    <p:sldLayoutId id="2147485124" r:id="rId5"/>
    <p:sldLayoutId id="2147485125" r:id="rId6"/>
    <p:sldLayoutId id="2147485126" r:id="rId7"/>
    <p:sldLayoutId id="2147485127" r:id="rId8"/>
    <p:sldLayoutId id="2147485128" r:id="rId9"/>
    <p:sldLayoutId id="2147485129" r:id="rId10"/>
    <p:sldLayoutId id="2147485130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49">
            <a:extLst>
              <a:ext uri="{FF2B5EF4-FFF2-40B4-BE49-F238E27FC236}">
                <a16:creationId xmlns:a16="http://schemas.microsoft.com/office/drawing/2014/main" id="{EE540C39-75F5-9006-167E-6BFB030772F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3320" name="Freeform 8">
              <a:extLst>
                <a:ext uri="{FF2B5EF4-FFF2-40B4-BE49-F238E27FC236}">
                  <a16:creationId xmlns:a16="http://schemas.microsoft.com/office/drawing/2014/main" id="{56AEC4BF-2AA8-546E-DBF9-1C7FDFB815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33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1" name="Freeform 9">
              <a:extLst>
                <a:ext uri="{FF2B5EF4-FFF2-40B4-BE49-F238E27FC236}">
                  <a16:creationId xmlns:a16="http://schemas.microsoft.com/office/drawing/2014/main" id="{F31E02C6-DA4C-465D-1F71-79FD5EBCE02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62 h 4320"/>
                <a:gd name="T2" fmla="*/ 1737 w 1737"/>
                <a:gd name="T3" fmla="*/ 44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6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Freeform 10">
              <a:extLst>
                <a:ext uri="{FF2B5EF4-FFF2-40B4-BE49-F238E27FC236}">
                  <a16:creationId xmlns:a16="http://schemas.microsoft.com/office/drawing/2014/main" id="{B6DFAA4D-DB94-ED45-08F5-38A196818C8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12 h 4420"/>
                <a:gd name="T2" fmla="*/ 1739 w 1739"/>
                <a:gd name="T3" fmla="*/ 311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1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Freeform 11">
              <a:extLst>
                <a:ext uri="{FF2B5EF4-FFF2-40B4-BE49-F238E27FC236}">
                  <a16:creationId xmlns:a16="http://schemas.microsoft.com/office/drawing/2014/main" id="{C2BE5353-175F-9C61-E9C1-24104C95C2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05 h 4338"/>
                <a:gd name="T4" fmla="*/ 2080 w 2080"/>
                <a:gd name="T5" fmla="*/ 4105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91A76C61-A2E7-52EC-74CF-B8257D3834B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74A30569-7EB3-F9DC-3B56-C51B6006A71F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EF6C3B8C-4652-6501-C16D-E32BFD0619E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3DE36C63-1BD4-4133-ED61-15B07EEC911F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63271B5E-0776-CFBC-47B0-81F4427EFF5D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4D36B508-CE09-54D4-A7EA-47E18F1DA791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6AD45232-1728-32FE-7E2C-1701FF11868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091" name="Rectangle 25">
              <a:extLst>
                <a:ext uri="{FF2B5EF4-FFF2-40B4-BE49-F238E27FC236}">
                  <a16:creationId xmlns:a16="http://schemas.microsoft.com/office/drawing/2014/main" id="{7A9C9479-3C5D-9305-AB7F-13F40D98E7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3332" name="Freeform 27">
              <a:extLst>
                <a:ext uri="{FF2B5EF4-FFF2-40B4-BE49-F238E27FC236}">
                  <a16:creationId xmlns:a16="http://schemas.microsoft.com/office/drawing/2014/main" id="{45FAE5C8-60B8-A394-5151-A098F4D3525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Freeform 28">
              <a:extLst>
                <a:ext uri="{FF2B5EF4-FFF2-40B4-BE49-F238E27FC236}">
                  <a16:creationId xmlns:a16="http://schemas.microsoft.com/office/drawing/2014/main" id="{1C5207D0-3069-C6A8-2A69-382077E1BCF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Freeform 29">
              <a:extLst>
                <a:ext uri="{FF2B5EF4-FFF2-40B4-BE49-F238E27FC236}">
                  <a16:creationId xmlns:a16="http://schemas.microsoft.com/office/drawing/2014/main" id="{35313C18-4F7F-8814-0CD6-49E94591C4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Freeform 30">
              <a:extLst>
                <a:ext uri="{FF2B5EF4-FFF2-40B4-BE49-F238E27FC236}">
                  <a16:creationId xmlns:a16="http://schemas.microsoft.com/office/drawing/2014/main" id="{47A2F2D1-9959-2DCF-44BE-8F324BFDEE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Rectangle 34">
              <a:extLst>
                <a:ext uri="{FF2B5EF4-FFF2-40B4-BE49-F238E27FC236}">
                  <a16:creationId xmlns:a16="http://schemas.microsoft.com/office/drawing/2014/main" id="{4D4862D0-8621-5DCE-625F-961C81B377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F50CABFF-FBEE-CBB6-72CC-5A99C6782E7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5D925825-3F03-F066-2F28-5850AAA9247B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D20107BB-E2C4-CA09-4A7B-84E5A784E124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78FFFF68-A4DF-65C2-10B4-86EC0A4B6EB3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CA50BE15-2948-5027-29A5-DAD68440F8A8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22C9B498-EFAB-B2F7-678A-FC3ED29C26F6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83F5CAE8-8895-FD5B-8507-EFD55DBF9317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6926E924-AFC4-9F07-0BAE-6C82A2F495D1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2DB92AB4-709E-AF16-219F-DEB48BF58974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>
              <a:extLst>
                <a:ext uri="{FF2B5EF4-FFF2-40B4-BE49-F238E27FC236}">
                  <a16:creationId xmlns:a16="http://schemas.microsoft.com/office/drawing/2014/main" id="{A96AAA22-2AFB-5D06-08DE-15FE1B86D5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aseline="0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77FB3480-8D6D-3B8C-B7D4-5D3FF00F7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DB76AF9-8374-85D5-79F8-8134C1E65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9D702CA-041A-E0A1-A82C-38D7CE61CE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84DAB53-865E-3181-A3D5-AD590F6DD4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B8468C2-479A-AC68-D684-286A44A147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C3F8FA-C292-314A-B4C4-1F71B02CE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1" r:id="rId10"/>
    <p:sldLayoutId id="2147485142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>
            <a:extLst>
              <a:ext uri="{FF2B5EF4-FFF2-40B4-BE49-F238E27FC236}">
                <a16:creationId xmlns:a16="http://schemas.microsoft.com/office/drawing/2014/main" id="{7B397FE3-0A72-5ED3-731D-A25B9393AB0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25608" name="未知">
              <a:extLst>
                <a:ext uri="{FF2B5EF4-FFF2-40B4-BE49-F238E27FC236}">
                  <a16:creationId xmlns:a16="http://schemas.microsoft.com/office/drawing/2014/main" id="{A0B587B0-847E-18BD-CAB3-DF03345D8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413 h 4320"/>
                <a:gd name="T2" fmla="*/ 1737 w 1737"/>
                <a:gd name="T3" fmla="*/ 442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1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未知">
              <a:extLst>
                <a:ext uri="{FF2B5EF4-FFF2-40B4-BE49-F238E27FC236}">
                  <a16:creationId xmlns:a16="http://schemas.microsoft.com/office/drawing/2014/main" id="{16EC00BC-9381-027B-16C3-98904825F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381 h 4320"/>
                <a:gd name="T2" fmla="*/ 1737 w 1737"/>
                <a:gd name="T3" fmla="*/ 439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未知">
              <a:extLst>
                <a:ext uri="{FF2B5EF4-FFF2-40B4-BE49-F238E27FC236}">
                  <a16:creationId xmlns:a16="http://schemas.microsoft.com/office/drawing/2014/main" id="{E034DD9A-D059-AD09-0917-726045198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745 h 4420"/>
                <a:gd name="T2" fmla="*/ 1739 w 1739"/>
                <a:gd name="T3" fmla="*/ 374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74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未知">
              <a:extLst>
                <a:ext uri="{FF2B5EF4-FFF2-40B4-BE49-F238E27FC236}">
                  <a16:creationId xmlns:a16="http://schemas.microsoft.com/office/drawing/2014/main" id="{EA76D8A2-E3D4-3D8A-DEFD-26E91C9E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26 h 4338"/>
                <a:gd name="T4" fmla="*/ 2080 w 2080"/>
                <a:gd name="T5" fmla="*/ 422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未知">
              <a:extLst>
                <a:ext uri="{FF2B5EF4-FFF2-40B4-BE49-F238E27FC236}">
                  <a16:creationId xmlns:a16="http://schemas.microsoft.com/office/drawing/2014/main" id="{890803FD-1363-6EAC-D144-4D6C193CF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32" name="未知">
              <a:extLst>
                <a:ext uri="{FF2B5EF4-FFF2-40B4-BE49-F238E27FC236}">
                  <a16:creationId xmlns:a16="http://schemas.microsoft.com/office/drawing/2014/main" id="{D1354943-818B-5111-6FED-7A1A8039DA6D}"/>
                </a:ext>
              </a:extLst>
            </p:cNvPr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33" name="未知">
              <a:extLst>
                <a:ext uri="{FF2B5EF4-FFF2-40B4-BE49-F238E27FC236}">
                  <a16:creationId xmlns:a16="http://schemas.microsoft.com/office/drawing/2014/main" id="{1FB82487-C080-38A8-AA0B-8D0D43D5B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34" name="未知">
              <a:extLst>
                <a:ext uri="{FF2B5EF4-FFF2-40B4-BE49-F238E27FC236}">
                  <a16:creationId xmlns:a16="http://schemas.microsoft.com/office/drawing/2014/main" id="{ADD3E7A2-8B20-D9A0-AA98-9CE3778D8F87}"/>
                </a:ext>
              </a:extLst>
            </p:cNvPr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35" name="未知">
              <a:extLst>
                <a:ext uri="{FF2B5EF4-FFF2-40B4-BE49-F238E27FC236}">
                  <a16:creationId xmlns:a16="http://schemas.microsoft.com/office/drawing/2014/main" id="{6B2016A2-A0D1-1D17-D949-DC90EE4D5CE4}"/>
                </a:ext>
              </a:extLst>
            </p:cNvPr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36" name="未知">
              <a:extLst>
                <a:ext uri="{FF2B5EF4-FFF2-40B4-BE49-F238E27FC236}">
                  <a16:creationId xmlns:a16="http://schemas.microsoft.com/office/drawing/2014/main" id="{B2B01250-28BF-502D-F601-58DEA097BDF4}"/>
                </a:ext>
              </a:extLst>
            </p:cNvPr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37" name="未知">
              <a:extLst>
                <a:ext uri="{FF2B5EF4-FFF2-40B4-BE49-F238E27FC236}">
                  <a16:creationId xmlns:a16="http://schemas.microsoft.com/office/drawing/2014/main" id="{3CFEFABA-73EA-29D1-3199-CD91D3B9C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091" name="Rectangle 14">
              <a:extLst>
                <a:ext uri="{FF2B5EF4-FFF2-40B4-BE49-F238E27FC236}">
                  <a16:creationId xmlns:a16="http://schemas.microsoft.com/office/drawing/2014/main" id="{FDD75F6C-4BA6-E6FD-3A34-382866E4B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25620" name="未知">
              <a:extLst>
                <a:ext uri="{FF2B5EF4-FFF2-40B4-BE49-F238E27FC236}">
                  <a16:creationId xmlns:a16="http://schemas.microsoft.com/office/drawing/2014/main" id="{13B93426-7C7B-D6F3-33A0-EC2C94C8E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未知">
              <a:extLst>
                <a:ext uri="{FF2B5EF4-FFF2-40B4-BE49-F238E27FC236}">
                  <a16:creationId xmlns:a16="http://schemas.microsoft.com/office/drawing/2014/main" id="{BC6ABDD2-A976-82B1-8D69-74DE530EB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2" name="未知">
              <a:extLst>
                <a:ext uri="{FF2B5EF4-FFF2-40B4-BE49-F238E27FC236}">
                  <a16:creationId xmlns:a16="http://schemas.microsoft.com/office/drawing/2014/main" id="{17067488-3B2B-514E-359E-6E582E61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未知">
              <a:extLst>
                <a:ext uri="{FF2B5EF4-FFF2-40B4-BE49-F238E27FC236}">
                  <a16:creationId xmlns:a16="http://schemas.microsoft.com/office/drawing/2014/main" id="{5362AD88-D0B3-2F27-CA5F-E3668757B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Rectangle 19">
              <a:extLst>
                <a:ext uri="{FF2B5EF4-FFF2-40B4-BE49-F238E27FC236}">
                  <a16:creationId xmlns:a16="http://schemas.microsoft.com/office/drawing/2014/main" id="{F03F3CEB-6B75-B9B0-D031-7F7E63A3A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4" name="未知">
              <a:extLst>
                <a:ext uri="{FF2B5EF4-FFF2-40B4-BE49-F238E27FC236}">
                  <a16:creationId xmlns:a16="http://schemas.microsoft.com/office/drawing/2014/main" id="{2DDDD27C-D3C4-3B89-5D6A-44EA533EC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5" name="未知">
              <a:extLst>
                <a:ext uri="{FF2B5EF4-FFF2-40B4-BE49-F238E27FC236}">
                  <a16:creationId xmlns:a16="http://schemas.microsoft.com/office/drawing/2014/main" id="{FBEFD997-6F47-78BB-E180-A0FBD4412CCB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6" name="未知">
              <a:extLst>
                <a:ext uri="{FF2B5EF4-FFF2-40B4-BE49-F238E27FC236}">
                  <a16:creationId xmlns:a16="http://schemas.microsoft.com/office/drawing/2014/main" id="{3880B292-EBE8-6E8C-3DB6-B8EFF7542485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7" name="未知">
              <a:extLst>
                <a:ext uri="{FF2B5EF4-FFF2-40B4-BE49-F238E27FC236}">
                  <a16:creationId xmlns:a16="http://schemas.microsoft.com/office/drawing/2014/main" id="{24C29C18-3191-BC60-1C25-29B9708BBC4E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27" y="3859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8" name="未知">
              <a:extLst>
                <a:ext uri="{FF2B5EF4-FFF2-40B4-BE49-F238E27FC236}">
                  <a16:creationId xmlns:a16="http://schemas.microsoft.com/office/drawing/2014/main" id="{80ACB58A-E20E-976C-57CB-A59C7D3DE64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9" name="未知">
              <a:extLst>
                <a:ext uri="{FF2B5EF4-FFF2-40B4-BE49-F238E27FC236}">
                  <a16:creationId xmlns:a16="http://schemas.microsoft.com/office/drawing/2014/main" id="{1F1FEDEF-9772-894C-55CA-9F97157E528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50" name="未知">
              <a:extLst>
                <a:ext uri="{FF2B5EF4-FFF2-40B4-BE49-F238E27FC236}">
                  <a16:creationId xmlns:a16="http://schemas.microsoft.com/office/drawing/2014/main" id="{AD2E1916-78A8-1B85-2001-466648C4383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51" name="未知">
              <a:extLst>
                <a:ext uri="{FF2B5EF4-FFF2-40B4-BE49-F238E27FC236}">
                  <a16:creationId xmlns:a16="http://schemas.microsoft.com/office/drawing/2014/main" id="{98F1CECC-1042-C37F-4056-60E7869A506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52" name="未知">
              <a:extLst>
                <a:ext uri="{FF2B5EF4-FFF2-40B4-BE49-F238E27FC236}">
                  <a16:creationId xmlns:a16="http://schemas.microsoft.com/office/drawing/2014/main" id="{23916C2F-D9B9-4C00-E032-79BE51EFE4F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53" name="Rectangle 29">
              <a:extLst>
                <a:ext uri="{FF2B5EF4-FFF2-40B4-BE49-F238E27FC236}">
                  <a16:creationId xmlns:a16="http://schemas.microsoft.com/office/drawing/2014/main" id="{68878C0F-F7EF-23CA-4013-40F577D72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</p:grpSp>
      <p:sp>
        <p:nvSpPr>
          <p:cNvPr id="1054" name="Rectangle 30">
            <a:extLst>
              <a:ext uri="{FF2B5EF4-FFF2-40B4-BE49-F238E27FC236}">
                <a16:creationId xmlns:a16="http://schemas.microsoft.com/office/drawing/2014/main" id="{9E333B80-8A09-6ED7-78AD-5A3F54810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4" name="Rectangle 31">
            <a:extLst>
              <a:ext uri="{FF2B5EF4-FFF2-40B4-BE49-F238E27FC236}">
                <a16:creationId xmlns:a16="http://schemas.microsoft.com/office/drawing/2014/main" id="{818CB4D0-74F7-F431-04F9-6499CB8F3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BE46D626-C91C-5396-6A8F-9925BAC5C3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7" name="Rectangle 33">
            <a:extLst>
              <a:ext uri="{FF2B5EF4-FFF2-40B4-BE49-F238E27FC236}">
                <a16:creationId xmlns:a16="http://schemas.microsoft.com/office/drawing/2014/main" id="{AF907AB0-9FD9-5F55-8F24-9FA34A5D52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B0F68121-EF9B-E43B-CC81-B9C9FBD2BA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DF528F-692C-394A-9C47-010C85EDA3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43" r:id="rId1"/>
    <p:sldLayoutId id="2147485144" r:id="rId2"/>
    <p:sldLayoutId id="2147485145" r:id="rId3"/>
    <p:sldLayoutId id="2147485146" r:id="rId4"/>
    <p:sldLayoutId id="2147485147" r:id="rId5"/>
    <p:sldLayoutId id="2147485148" r:id="rId6"/>
    <p:sldLayoutId id="2147485149" r:id="rId7"/>
    <p:sldLayoutId id="2147485150" r:id="rId8"/>
    <p:sldLayoutId id="2147485151" r:id="rId9"/>
    <p:sldLayoutId id="2147485152" r:id="rId10"/>
    <p:sldLayoutId id="2147485153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>
            <a:extLst>
              <a:ext uri="{FF2B5EF4-FFF2-40B4-BE49-F238E27FC236}">
                <a16:creationId xmlns:a16="http://schemas.microsoft.com/office/drawing/2014/main" id="{6D2F39A9-8D98-373D-015D-8B697A2C98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37896" name="未知">
              <a:extLst>
                <a:ext uri="{FF2B5EF4-FFF2-40B4-BE49-F238E27FC236}">
                  <a16:creationId xmlns:a16="http://schemas.microsoft.com/office/drawing/2014/main" id="{6624BF02-A8BD-CA95-EE37-1EA933EFF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439 h 4320"/>
                <a:gd name="T2" fmla="*/ 1737 w 1737"/>
                <a:gd name="T3" fmla="*/ 445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未知">
              <a:extLst>
                <a:ext uri="{FF2B5EF4-FFF2-40B4-BE49-F238E27FC236}">
                  <a16:creationId xmlns:a16="http://schemas.microsoft.com/office/drawing/2014/main" id="{B474CB4A-30A1-0A9F-088F-F803B077E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399 h 4320"/>
                <a:gd name="T2" fmla="*/ 1737 w 1737"/>
                <a:gd name="T3" fmla="*/ 441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未知">
              <a:extLst>
                <a:ext uri="{FF2B5EF4-FFF2-40B4-BE49-F238E27FC236}">
                  <a16:creationId xmlns:a16="http://schemas.microsoft.com/office/drawing/2014/main" id="{D146C9D8-1DC2-3079-C74E-83E2F0DF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594 h 4420"/>
                <a:gd name="T2" fmla="*/ 1739 w 1739"/>
                <a:gd name="T3" fmla="*/ 359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94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未知">
              <a:extLst>
                <a:ext uri="{FF2B5EF4-FFF2-40B4-BE49-F238E27FC236}">
                  <a16:creationId xmlns:a16="http://schemas.microsoft.com/office/drawing/2014/main" id="{9DAD3541-EF6F-9B76-79EB-B5F632C8D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98 h 4338"/>
                <a:gd name="T4" fmla="*/ 2080 w 2080"/>
                <a:gd name="T5" fmla="*/ 419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未知">
              <a:extLst>
                <a:ext uri="{FF2B5EF4-FFF2-40B4-BE49-F238E27FC236}">
                  <a16:creationId xmlns:a16="http://schemas.microsoft.com/office/drawing/2014/main" id="{69A3BC91-69F5-ECA0-51C4-55E1A722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32" name="未知">
              <a:extLst>
                <a:ext uri="{FF2B5EF4-FFF2-40B4-BE49-F238E27FC236}">
                  <a16:creationId xmlns:a16="http://schemas.microsoft.com/office/drawing/2014/main" id="{BF7DE22C-BC8A-94C2-6BE4-60A9B8493957}"/>
                </a:ext>
              </a:extLst>
            </p:cNvPr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33" name="未知">
              <a:extLst>
                <a:ext uri="{FF2B5EF4-FFF2-40B4-BE49-F238E27FC236}">
                  <a16:creationId xmlns:a16="http://schemas.microsoft.com/office/drawing/2014/main" id="{428CF5E9-4303-9B2E-0610-631F6B915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34" name="未知">
              <a:extLst>
                <a:ext uri="{FF2B5EF4-FFF2-40B4-BE49-F238E27FC236}">
                  <a16:creationId xmlns:a16="http://schemas.microsoft.com/office/drawing/2014/main" id="{C64ECAF2-621C-BE93-59DC-1AABAF9BA24E}"/>
                </a:ext>
              </a:extLst>
            </p:cNvPr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35" name="未知">
              <a:extLst>
                <a:ext uri="{FF2B5EF4-FFF2-40B4-BE49-F238E27FC236}">
                  <a16:creationId xmlns:a16="http://schemas.microsoft.com/office/drawing/2014/main" id="{4859FBBE-FA5B-961A-2C06-AF79EA6E8906}"/>
                </a:ext>
              </a:extLst>
            </p:cNvPr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36" name="未知">
              <a:extLst>
                <a:ext uri="{FF2B5EF4-FFF2-40B4-BE49-F238E27FC236}">
                  <a16:creationId xmlns:a16="http://schemas.microsoft.com/office/drawing/2014/main" id="{DC3DB479-071B-9617-4866-8F7BC559D5C7}"/>
                </a:ext>
              </a:extLst>
            </p:cNvPr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37" name="未知">
              <a:extLst>
                <a:ext uri="{FF2B5EF4-FFF2-40B4-BE49-F238E27FC236}">
                  <a16:creationId xmlns:a16="http://schemas.microsoft.com/office/drawing/2014/main" id="{7A17C88E-4EB6-F19B-47A7-6369AC4A1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9235" name="Rectangle 14">
              <a:extLst>
                <a:ext uri="{FF2B5EF4-FFF2-40B4-BE49-F238E27FC236}">
                  <a16:creationId xmlns:a16="http://schemas.microsoft.com/office/drawing/2014/main" id="{3FF98E17-E4D5-C48D-18FE-43DA3C41E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37908" name="未知">
              <a:extLst>
                <a:ext uri="{FF2B5EF4-FFF2-40B4-BE49-F238E27FC236}">
                  <a16:creationId xmlns:a16="http://schemas.microsoft.com/office/drawing/2014/main" id="{FE60AB68-334D-590B-E1D3-4F02DC175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未知">
              <a:extLst>
                <a:ext uri="{FF2B5EF4-FFF2-40B4-BE49-F238E27FC236}">
                  <a16:creationId xmlns:a16="http://schemas.microsoft.com/office/drawing/2014/main" id="{D97C3AF7-08EA-313A-2EA1-F12B8CDA3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未知">
              <a:extLst>
                <a:ext uri="{FF2B5EF4-FFF2-40B4-BE49-F238E27FC236}">
                  <a16:creationId xmlns:a16="http://schemas.microsoft.com/office/drawing/2014/main" id="{71C274FD-05DC-9B12-A4B0-B662690F0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未知">
              <a:extLst>
                <a:ext uri="{FF2B5EF4-FFF2-40B4-BE49-F238E27FC236}">
                  <a16:creationId xmlns:a16="http://schemas.microsoft.com/office/drawing/2014/main" id="{B7379FFA-5A77-0F87-B406-8C305D088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Rectangle 19">
              <a:extLst>
                <a:ext uri="{FF2B5EF4-FFF2-40B4-BE49-F238E27FC236}">
                  <a16:creationId xmlns:a16="http://schemas.microsoft.com/office/drawing/2014/main" id="{16D0AB44-8603-77E1-5B89-6FF0AB72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4" name="未知">
              <a:extLst>
                <a:ext uri="{FF2B5EF4-FFF2-40B4-BE49-F238E27FC236}">
                  <a16:creationId xmlns:a16="http://schemas.microsoft.com/office/drawing/2014/main" id="{722A211C-49A4-9677-32EF-199A313F1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5" name="未知">
              <a:extLst>
                <a:ext uri="{FF2B5EF4-FFF2-40B4-BE49-F238E27FC236}">
                  <a16:creationId xmlns:a16="http://schemas.microsoft.com/office/drawing/2014/main" id="{D8DD31D4-5CEE-18F8-D2C3-D21BCF79BE49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6" name="未知">
              <a:extLst>
                <a:ext uri="{FF2B5EF4-FFF2-40B4-BE49-F238E27FC236}">
                  <a16:creationId xmlns:a16="http://schemas.microsoft.com/office/drawing/2014/main" id="{926DBD38-8797-F1DC-7745-56250C4E7907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7" name="未知">
              <a:extLst>
                <a:ext uri="{FF2B5EF4-FFF2-40B4-BE49-F238E27FC236}">
                  <a16:creationId xmlns:a16="http://schemas.microsoft.com/office/drawing/2014/main" id="{E6860B88-FE05-6EF2-8FC8-17F9CA36376C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27" y="3859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8" name="未知">
              <a:extLst>
                <a:ext uri="{FF2B5EF4-FFF2-40B4-BE49-F238E27FC236}">
                  <a16:creationId xmlns:a16="http://schemas.microsoft.com/office/drawing/2014/main" id="{918AC754-AD9C-2944-8637-0DB2053DADC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49" name="未知">
              <a:extLst>
                <a:ext uri="{FF2B5EF4-FFF2-40B4-BE49-F238E27FC236}">
                  <a16:creationId xmlns:a16="http://schemas.microsoft.com/office/drawing/2014/main" id="{8E5AA657-5A0E-624A-3D79-530EF9FBFF7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50" name="未知">
              <a:extLst>
                <a:ext uri="{FF2B5EF4-FFF2-40B4-BE49-F238E27FC236}">
                  <a16:creationId xmlns:a16="http://schemas.microsoft.com/office/drawing/2014/main" id="{EAA4265F-5FC3-5FA6-995A-5F0668FDFAE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51" name="未知">
              <a:extLst>
                <a:ext uri="{FF2B5EF4-FFF2-40B4-BE49-F238E27FC236}">
                  <a16:creationId xmlns:a16="http://schemas.microsoft.com/office/drawing/2014/main" id="{CCB6111D-CA8A-EF8D-79FD-312552F7C09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52" name="未知">
              <a:extLst>
                <a:ext uri="{FF2B5EF4-FFF2-40B4-BE49-F238E27FC236}">
                  <a16:creationId xmlns:a16="http://schemas.microsoft.com/office/drawing/2014/main" id="{95B0217E-4781-C1F3-BE9D-08102E8BB93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  <p:sp>
          <p:nvSpPr>
            <p:cNvPr id="1053" name="Rectangle 29">
              <a:extLst>
                <a:ext uri="{FF2B5EF4-FFF2-40B4-BE49-F238E27FC236}">
                  <a16:creationId xmlns:a16="http://schemas.microsoft.com/office/drawing/2014/main" id="{5536D690-700A-FC74-ADF5-E903BDA51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zh-CN" altLang="en-US" baseline="0">
                <a:solidFill>
                  <a:srgbClr val="FFFFFF"/>
                </a:solidFill>
              </a:endParaRPr>
            </a:p>
          </p:txBody>
        </p:sp>
      </p:grpSp>
      <p:sp>
        <p:nvSpPr>
          <p:cNvPr id="1054" name="Rectangle 30">
            <a:extLst>
              <a:ext uri="{FF2B5EF4-FFF2-40B4-BE49-F238E27FC236}">
                <a16:creationId xmlns:a16="http://schemas.microsoft.com/office/drawing/2014/main" id="{9E15E614-8711-298E-4CE9-84C8EF614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7892" name="Rectangle 31">
            <a:extLst>
              <a:ext uri="{FF2B5EF4-FFF2-40B4-BE49-F238E27FC236}">
                <a16:creationId xmlns:a16="http://schemas.microsoft.com/office/drawing/2014/main" id="{26302193-3BEF-9D3E-9B09-8C9CD9B9E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C57745F2-A3F8-069A-91A3-EB4651F94E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7" name="Rectangle 33">
            <a:extLst>
              <a:ext uri="{FF2B5EF4-FFF2-40B4-BE49-F238E27FC236}">
                <a16:creationId xmlns:a16="http://schemas.microsoft.com/office/drawing/2014/main" id="{AA6327F7-4084-3695-8B89-AE73635C551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2B7F6CA7-7D8B-7832-F4ED-BD1E83AECC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7A61F2-1832-0344-9852-709B917F33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54" r:id="rId1"/>
    <p:sldLayoutId id="2147485155" r:id="rId2"/>
    <p:sldLayoutId id="2147485156" r:id="rId3"/>
    <p:sldLayoutId id="2147485157" r:id="rId4"/>
    <p:sldLayoutId id="2147485158" r:id="rId5"/>
    <p:sldLayoutId id="2147485159" r:id="rId6"/>
    <p:sldLayoutId id="2147485160" r:id="rId7"/>
    <p:sldLayoutId id="2147485161" r:id="rId8"/>
    <p:sldLayoutId id="2147485162" r:id="rId9"/>
    <p:sldLayoutId id="2147485163" r:id="rId10"/>
    <p:sldLayoutId id="2147485164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FB41A66-7C80-0AC6-CA22-68731649DA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1828800"/>
            <a:ext cx="7467600" cy="190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>
                <a:latin typeface="Times New Roman" panose="02020603050405020304" pitchFamily="18" charset="0"/>
              </a:rPr>
              <a:t>§4.3  </a:t>
            </a:r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有向图  </a:t>
            </a:r>
            <a:r>
              <a:rPr lang="en-US" altLang="zh-CN" sz="5400">
                <a:latin typeface="Times New Roman" panose="02020603050405020304" pitchFamily="18" charset="0"/>
                <a:ea typeface="宋体" panose="02010600030101010101" pitchFamily="2" charset="-122"/>
              </a:rPr>
              <a:t>Euler</a:t>
            </a:r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路 </a:t>
            </a:r>
          </a:p>
        </p:txBody>
      </p:sp>
      <p:sp>
        <p:nvSpPr>
          <p:cNvPr id="52226" name="灯片编号占位符 1">
            <a:extLst>
              <a:ext uri="{FF2B5EF4-FFF2-40B4-BE49-F238E27FC236}">
                <a16:creationId xmlns:a16="http://schemas.microsoft.com/office/drawing/2014/main" id="{310D1E7D-259F-D352-1E0B-087966FBD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4B0A3F-9352-0945-99BC-4753D495A43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FAE928A2-0733-4FCB-9B28-3683EBDD3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763000" cy="6553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Note: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1 </a:t>
            </a:r>
            <a:r>
              <a:rPr lang="zh-CN" altLang="en-US">
                <a:latin typeface="Times New Roman" panose="02020603050405020304" pitchFamily="18" charset="0"/>
              </a:rPr>
              <a:t>有向回路长度可以是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（允许反身弧）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2 </a:t>
            </a:r>
            <a:r>
              <a:rPr lang="zh-CN" altLang="en-US">
                <a:latin typeface="Times New Roman" panose="02020603050405020304" pitchFamily="18" charset="0"/>
              </a:rPr>
              <a:t>路是有向的，因此，有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v’</a:t>
            </a:r>
            <a:r>
              <a:rPr lang="zh-CN" altLang="en-US">
                <a:latin typeface="Times New Roman" panose="02020603050405020304" pitchFamily="18" charset="0"/>
              </a:rPr>
              <a:t>的路，未必就有</a:t>
            </a:r>
            <a:r>
              <a:rPr lang="en-US" altLang="zh-CN">
                <a:latin typeface="Times New Roman" panose="02020603050405020304" pitchFamily="18" charset="0"/>
              </a:rPr>
              <a:t>v’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的路。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3 </a:t>
            </a:r>
            <a:r>
              <a:rPr lang="zh-CN" altLang="en-US">
                <a:latin typeface="Times New Roman" panose="02020603050405020304" pitchFamily="18" charset="0"/>
              </a:rPr>
              <a:t>顶点间有弧相连，却未必有路。</a:t>
            </a:r>
          </a:p>
          <a:p>
            <a:pPr eaLnBrk="1" hangingPunct="1">
              <a:lnSpc>
                <a:spcPct val="125000"/>
              </a:lnSpc>
            </a:pPr>
            <a:endParaRPr lang="zh-CN" altLang="en-US"/>
          </a:p>
        </p:txBody>
      </p:sp>
      <p:sp>
        <p:nvSpPr>
          <p:cNvPr id="64514" name="灯片编号占位符 1">
            <a:extLst>
              <a:ext uri="{FF2B5EF4-FFF2-40B4-BE49-F238E27FC236}">
                <a16:creationId xmlns:a16="http://schemas.microsoft.com/office/drawing/2014/main" id="{D2D79D7F-5C0D-00F4-5517-3476B4F91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1E8FB7-A9B3-F24D-92F1-008031D54E2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>
            <a:extLst>
              <a:ext uri="{FF2B5EF4-FFF2-40B4-BE49-F238E27FC236}">
                <a16:creationId xmlns:a16="http://schemas.microsoft.com/office/drawing/2014/main" id="{CD6E17A6-B448-51E6-0FF7-630B0DBE0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4267200" cy="3581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 dirty="0">
                <a:latin typeface="宋体" panose="02010600030101010101" pitchFamily="2" charset="-122"/>
              </a:rPr>
              <a:t>,(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),</a:t>
            </a:r>
            <a:r>
              <a:rPr lang="en-US" altLang="zh-CN" dirty="0">
                <a:latin typeface="Times New Roman" panose="02020603050405020304" pitchFamily="18" charset="0"/>
              </a:rPr>
              <a:t>(e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latin typeface="Times New Roman" panose="02020603050405020304" pitchFamily="18" charset="0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),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条有向路。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这</a:t>
            </a:r>
            <a:r>
              <a:rPr lang="zh-CN" altLang="en-US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条有向路中第一条，第四条是简单的；</a:t>
            </a:r>
          </a:p>
        </p:txBody>
      </p:sp>
      <p:grpSp>
        <p:nvGrpSpPr>
          <p:cNvPr id="65538" name="Group 42">
            <a:extLst>
              <a:ext uri="{FF2B5EF4-FFF2-40B4-BE49-F238E27FC236}">
                <a16:creationId xmlns:a16="http://schemas.microsoft.com/office/drawing/2014/main" id="{9AD91F54-D402-04CF-A3B5-CE20341E15C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533400"/>
            <a:ext cx="4502150" cy="3962400"/>
            <a:chOff x="2832" y="1392"/>
            <a:chExt cx="2836" cy="2496"/>
          </a:xfrm>
        </p:grpSpPr>
        <p:sp>
          <p:nvSpPr>
            <p:cNvPr id="65542" name="Line 10">
              <a:extLst>
                <a:ext uri="{FF2B5EF4-FFF2-40B4-BE49-F238E27FC236}">
                  <a16:creationId xmlns:a16="http://schemas.microsoft.com/office/drawing/2014/main" id="{0019BA32-C9CC-09D4-2621-C7EAA2888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" y="3072"/>
              <a:ext cx="672" cy="4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3" name="Line 11">
              <a:extLst>
                <a:ext uri="{FF2B5EF4-FFF2-40B4-BE49-F238E27FC236}">
                  <a16:creationId xmlns:a16="http://schemas.microsoft.com/office/drawing/2014/main" id="{A055E4D8-9FC2-407F-F2FC-61ADBD5EC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16" y="2304"/>
              <a:ext cx="0" cy="6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4" name="Line 12">
              <a:extLst>
                <a:ext uri="{FF2B5EF4-FFF2-40B4-BE49-F238E27FC236}">
                  <a16:creationId xmlns:a16="http://schemas.microsoft.com/office/drawing/2014/main" id="{74F50627-47C4-F1DD-8DE7-97D83AB91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728"/>
              <a:ext cx="672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5" name="Line 13">
              <a:extLst>
                <a:ext uri="{FF2B5EF4-FFF2-40B4-BE49-F238E27FC236}">
                  <a16:creationId xmlns:a16="http://schemas.microsoft.com/office/drawing/2014/main" id="{37FA8026-1E88-7AF7-FB90-FD950142F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736"/>
              <a:ext cx="624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6" name="Line 14">
              <a:extLst>
                <a:ext uri="{FF2B5EF4-FFF2-40B4-BE49-F238E27FC236}">
                  <a16:creationId xmlns:a16="http://schemas.microsoft.com/office/drawing/2014/main" id="{ED94D390-ED6F-5D09-4A24-DC2D8B192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60" y="2304"/>
              <a:ext cx="0" cy="6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7" name="Line 15">
              <a:extLst>
                <a:ext uri="{FF2B5EF4-FFF2-40B4-BE49-F238E27FC236}">
                  <a16:creationId xmlns:a16="http://schemas.microsoft.com/office/drawing/2014/main" id="{8CF7B91D-F009-7330-CD7F-7DB084709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1392" cy="7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8" name="Arc 16">
              <a:extLst>
                <a:ext uri="{FF2B5EF4-FFF2-40B4-BE49-F238E27FC236}">
                  <a16:creationId xmlns:a16="http://schemas.microsoft.com/office/drawing/2014/main" id="{3A49821E-889F-FE78-A411-2B55703F70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08" y="3072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9" name="Arc 20">
              <a:extLst>
                <a:ext uri="{FF2B5EF4-FFF2-40B4-BE49-F238E27FC236}">
                  <a16:creationId xmlns:a16="http://schemas.microsoft.com/office/drawing/2014/main" id="{DCF9C5D0-B4EB-036E-871F-2242BA8D9EA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04" y="3120"/>
              <a:ext cx="672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0" name="Arc 21">
              <a:extLst>
                <a:ext uri="{FF2B5EF4-FFF2-40B4-BE49-F238E27FC236}">
                  <a16:creationId xmlns:a16="http://schemas.microsoft.com/office/drawing/2014/main" id="{64EE263F-8642-BE06-9626-860FE46C2AB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61" y="2061"/>
              <a:ext cx="382" cy="387"/>
            </a:xfrm>
            <a:custGeom>
              <a:avLst/>
              <a:gdLst>
                <a:gd name="T0" fmla="*/ 0 w 43060"/>
                <a:gd name="T1" fmla="*/ 0 h 43200"/>
                <a:gd name="T2" fmla="*/ 0 w 43060"/>
                <a:gd name="T3" fmla="*/ 0 h 43200"/>
                <a:gd name="T4" fmla="*/ 0 w 4306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060"/>
                <a:gd name="T10" fmla="*/ 0 h 43200"/>
                <a:gd name="T11" fmla="*/ 43060 w 4306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60" h="43200" fill="none" extrusionOk="0">
                  <a:moveTo>
                    <a:pt x="0" y="19143"/>
                  </a:moveTo>
                  <a:cubicBezTo>
                    <a:pt x="1249" y="8235"/>
                    <a:pt x="10481" y="-1"/>
                    <a:pt x="21460" y="0"/>
                  </a:cubicBezTo>
                  <a:cubicBezTo>
                    <a:pt x="33389" y="0"/>
                    <a:pt x="43060" y="9670"/>
                    <a:pt x="43060" y="21600"/>
                  </a:cubicBezTo>
                  <a:cubicBezTo>
                    <a:pt x="43060" y="33529"/>
                    <a:pt x="33389" y="43200"/>
                    <a:pt x="21460" y="43200"/>
                  </a:cubicBezTo>
                  <a:cubicBezTo>
                    <a:pt x="10823" y="43200"/>
                    <a:pt x="1770" y="35457"/>
                    <a:pt x="121" y="24949"/>
                  </a:cubicBezTo>
                </a:path>
                <a:path w="43060" h="43200" stroke="0" extrusionOk="0">
                  <a:moveTo>
                    <a:pt x="0" y="19143"/>
                  </a:moveTo>
                  <a:cubicBezTo>
                    <a:pt x="1249" y="8235"/>
                    <a:pt x="10481" y="-1"/>
                    <a:pt x="21460" y="0"/>
                  </a:cubicBezTo>
                  <a:cubicBezTo>
                    <a:pt x="33389" y="0"/>
                    <a:pt x="43060" y="9670"/>
                    <a:pt x="43060" y="21600"/>
                  </a:cubicBezTo>
                  <a:cubicBezTo>
                    <a:pt x="43060" y="33529"/>
                    <a:pt x="33389" y="43200"/>
                    <a:pt x="21460" y="43200"/>
                  </a:cubicBezTo>
                  <a:cubicBezTo>
                    <a:pt x="10823" y="43200"/>
                    <a:pt x="1770" y="35457"/>
                    <a:pt x="121" y="24949"/>
                  </a:cubicBezTo>
                  <a:lnTo>
                    <a:pt x="21460" y="21600"/>
                  </a:lnTo>
                  <a:lnTo>
                    <a:pt x="0" y="19143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1" name="Arc 22">
              <a:extLst>
                <a:ext uri="{FF2B5EF4-FFF2-40B4-BE49-F238E27FC236}">
                  <a16:creationId xmlns:a16="http://schemas.microsoft.com/office/drawing/2014/main" id="{C764EC10-83DA-8DA0-4D07-B77B418C3B2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73" y="1824"/>
              <a:ext cx="720" cy="720"/>
            </a:xfrm>
            <a:custGeom>
              <a:avLst/>
              <a:gdLst>
                <a:gd name="T0" fmla="*/ 0 w 43129"/>
                <a:gd name="T1" fmla="*/ 0 h 43200"/>
                <a:gd name="T2" fmla="*/ 0 w 43129"/>
                <a:gd name="T3" fmla="*/ 0 h 43200"/>
                <a:gd name="T4" fmla="*/ 0 w 43129"/>
                <a:gd name="T5" fmla="*/ 0 h 43200"/>
                <a:gd name="T6" fmla="*/ 0 60000 65536"/>
                <a:gd name="T7" fmla="*/ 0 60000 65536"/>
                <a:gd name="T8" fmla="*/ 0 60000 65536"/>
                <a:gd name="T9" fmla="*/ 0 w 43129"/>
                <a:gd name="T10" fmla="*/ 0 h 43200"/>
                <a:gd name="T11" fmla="*/ 43129 w 4312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29" h="43200" fill="none" extrusionOk="0">
                  <a:moveTo>
                    <a:pt x="1432" y="13683"/>
                  </a:moveTo>
                  <a:cubicBezTo>
                    <a:pt x="4684" y="5427"/>
                    <a:pt x="12655" y="-1"/>
                    <a:pt x="21529" y="0"/>
                  </a:cubicBezTo>
                  <a:cubicBezTo>
                    <a:pt x="33458" y="0"/>
                    <a:pt x="43129" y="9670"/>
                    <a:pt x="43129" y="21600"/>
                  </a:cubicBezTo>
                  <a:cubicBezTo>
                    <a:pt x="43129" y="33529"/>
                    <a:pt x="33458" y="43200"/>
                    <a:pt x="21529" y="43200"/>
                  </a:cubicBezTo>
                  <a:cubicBezTo>
                    <a:pt x="10277" y="43200"/>
                    <a:pt x="910" y="34563"/>
                    <a:pt x="-1" y="23349"/>
                  </a:cubicBezTo>
                </a:path>
                <a:path w="43129" h="43200" stroke="0" extrusionOk="0">
                  <a:moveTo>
                    <a:pt x="1432" y="13683"/>
                  </a:moveTo>
                  <a:cubicBezTo>
                    <a:pt x="4684" y="5427"/>
                    <a:pt x="12655" y="-1"/>
                    <a:pt x="21529" y="0"/>
                  </a:cubicBezTo>
                  <a:cubicBezTo>
                    <a:pt x="33458" y="0"/>
                    <a:pt x="43129" y="9670"/>
                    <a:pt x="43129" y="21600"/>
                  </a:cubicBezTo>
                  <a:cubicBezTo>
                    <a:pt x="43129" y="33529"/>
                    <a:pt x="33458" y="43200"/>
                    <a:pt x="21529" y="43200"/>
                  </a:cubicBezTo>
                  <a:cubicBezTo>
                    <a:pt x="10277" y="43200"/>
                    <a:pt x="910" y="34563"/>
                    <a:pt x="-1" y="23349"/>
                  </a:cubicBezTo>
                  <a:lnTo>
                    <a:pt x="21529" y="21600"/>
                  </a:lnTo>
                  <a:lnTo>
                    <a:pt x="1432" y="13683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2" name="Oval 4">
              <a:extLst>
                <a:ext uri="{FF2B5EF4-FFF2-40B4-BE49-F238E27FC236}">
                  <a16:creationId xmlns:a16="http://schemas.microsoft.com/office/drawing/2014/main" id="{067E14D4-369C-C867-9411-A6C31C511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63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5553" name="Oval 5">
              <a:extLst>
                <a:ext uri="{FF2B5EF4-FFF2-40B4-BE49-F238E27FC236}">
                  <a16:creationId xmlns:a16="http://schemas.microsoft.com/office/drawing/2014/main" id="{19F597A2-C0C8-1896-7532-5387A021A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16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5554" name="Oval 6">
              <a:extLst>
                <a:ext uri="{FF2B5EF4-FFF2-40B4-BE49-F238E27FC236}">
                  <a16:creationId xmlns:a16="http://schemas.microsoft.com/office/drawing/2014/main" id="{92039F85-9C90-72F9-A209-D04DFCEFF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16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5555" name="Oval 7">
              <a:extLst>
                <a:ext uri="{FF2B5EF4-FFF2-40B4-BE49-F238E27FC236}">
                  <a16:creationId xmlns:a16="http://schemas.microsoft.com/office/drawing/2014/main" id="{EABD7AB6-6F58-6AC7-36AA-DFBFA89A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50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5556" name="Oval 8">
              <a:extLst>
                <a:ext uri="{FF2B5EF4-FFF2-40B4-BE49-F238E27FC236}">
                  <a16:creationId xmlns:a16="http://schemas.microsoft.com/office/drawing/2014/main" id="{C5106999-3B45-CAF3-16D2-46B454E9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7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5557" name="Oval 9">
              <a:extLst>
                <a:ext uri="{FF2B5EF4-FFF2-40B4-BE49-F238E27FC236}">
                  <a16:creationId xmlns:a16="http://schemas.microsoft.com/office/drawing/2014/main" id="{564524ED-35FF-154A-1CE4-32FD2BB2B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97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5558" name="Text Box 23">
              <a:extLst>
                <a:ext uri="{FF2B5EF4-FFF2-40B4-BE49-F238E27FC236}">
                  <a16:creationId xmlns:a16="http://schemas.microsoft.com/office/drawing/2014/main" id="{019C9B86-152B-06E8-6CC7-24FD7C292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139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5559" name="Text Box 24">
              <a:extLst>
                <a:ext uri="{FF2B5EF4-FFF2-40B4-BE49-F238E27FC236}">
                  <a16:creationId xmlns:a16="http://schemas.microsoft.com/office/drawing/2014/main" id="{C6C5B8F5-6CCF-FB10-3F1B-D08FC16E8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206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5560" name="Text Box 25">
              <a:extLst>
                <a:ext uri="{FF2B5EF4-FFF2-40B4-BE49-F238E27FC236}">
                  <a16:creationId xmlns:a16="http://schemas.microsoft.com/office/drawing/2014/main" id="{FA8C0249-6363-F475-C04F-94C82903A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288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5561" name="Text Box 26">
              <a:extLst>
                <a:ext uri="{FF2B5EF4-FFF2-40B4-BE49-F238E27FC236}">
                  <a16:creationId xmlns:a16="http://schemas.microsoft.com/office/drawing/2014/main" id="{C2F2D2DB-732E-B066-3F7B-4B65A96DB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0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5562" name="Text Box 27">
              <a:extLst>
                <a:ext uri="{FF2B5EF4-FFF2-40B4-BE49-F238E27FC236}">
                  <a16:creationId xmlns:a16="http://schemas.microsoft.com/office/drawing/2014/main" id="{C63565FE-A789-B3BB-7273-D91ACE357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92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5563" name="Text Box 28">
              <a:extLst>
                <a:ext uri="{FF2B5EF4-FFF2-40B4-BE49-F238E27FC236}">
                  <a16:creationId xmlns:a16="http://schemas.microsoft.com/office/drawing/2014/main" id="{D6D8AB9F-2422-34A5-550B-ACDC26A7A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11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5564" name="Text Box 29">
              <a:extLst>
                <a:ext uri="{FF2B5EF4-FFF2-40B4-BE49-F238E27FC236}">
                  <a16:creationId xmlns:a16="http://schemas.microsoft.com/office/drawing/2014/main" id="{AB5A0B17-6B2C-2429-E449-5607B235C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168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5" name="Text Box 30">
              <a:extLst>
                <a:ext uri="{FF2B5EF4-FFF2-40B4-BE49-F238E27FC236}">
                  <a16:creationId xmlns:a16="http://schemas.microsoft.com/office/drawing/2014/main" id="{AB852FD8-2E45-0106-111B-BCFD8EE6E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49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6" name="Text Box 31">
              <a:extLst>
                <a:ext uri="{FF2B5EF4-FFF2-40B4-BE49-F238E27FC236}">
                  <a16:creationId xmlns:a16="http://schemas.microsoft.com/office/drawing/2014/main" id="{6DB7D239-FE9E-B393-D860-439E0815E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40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7" name="Text Box 32">
              <a:extLst>
                <a:ext uri="{FF2B5EF4-FFF2-40B4-BE49-F238E27FC236}">
                  <a16:creationId xmlns:a16="http://schemas.microsoft.com/office/drawing/2014/main" id="{0F903D66-0CE7-BC71-5605-5BFD00871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292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8" name="Text Box 33">
              <a:extLst>
                <a:ext uri="{FF2B5EF4-FFF2-40B4-BE49-F238E27FC236}">
                  <a16:creationId xmlns:a16="http://schemas.microsoft.com/office/drawing/2014/main" id="{39AB8EB3-A728-8AC8-A9EA-BDD89B19F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5" y="321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9" name="Text Box 34">
              <a:extLst>
                <a:ext uri="{FF2B5EF4-FFF2-40B4-BE49-F238E27FC236}">
                  <a16:creationId xmlns:a16="http://schemas.microsoft.com/office/drawing/2014/main" id="{B675CCA7-F26A-85D4-D693-298319794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254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0" name="Text Box 35">
              <a:extLst>
                <a:ext uri="{FF2B5EF4-FFF2-40B4-BE49-F238E27FC236}">
                  <a16:creationId xmlns:a16="http://schemas.microsoft.com/office/drawing/2014/main" id="{4175BE7F-B8EB-64CE-78EA-2389E6294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1" name="Text Box 36">
              <a:extLst>
                <a:ext uri="{FF2B5EF4-FFF2-40B4-BE49-F238E27FC236}">
                  <a16:creationId xmlns:a16="http://schemas.microsoft.com/office/drawing/2014/main" id="{9962B93D-B07B-2EEB-9A6F-52285EFC3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206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2" name="Text Box 37">
              <a:extLst>
                <a:ext uri="{FF2B5EF4-FFF2-40B4-BE49-F238E27FC236}">
                  <a16:creationId xmlns:a16="http://schemas.microsoft.com/office/drawing/2014/main" id="{3186A0A6-4549-82DF-78B2-E92C571DC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2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3" name="Text Box 38">
              <a:extLst>
                <a:ext uri="{FF2B5EF4-FFF2-40B4-BE49-F238E27FC236}">
                  <a16:creationId xmlns:a16="http://schemas.microsoft.com/office/drawing/2014/main" id="{1C909789-99EA-1327-5309-19E14B30C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35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3464" name="Rectangle 40">
            <a:extLst>
              <a:ext uri="{FF2B5EF4-FFF2-40B4-BE49-F238E27FC236}">
                <a16:creationId xmlns:a16="http://schemas.microsoft.com/office/drawing/2014/main" id="{1C00A89F-5B8F-41B9-5122-B76D0B5E5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0438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 dirty="0">
                <a:latin typeface="宋体" panose="02010600030101010101" pitchFamily="2" charset="-122"/>
              </a:rPr>
              <a:t>(</a:t>
            </a:r>
            <a:r>
              <a:rPr lang="en-US" altLang="zh-CN" baseline="0" dirty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baseline="0" dirty="0"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latin typeface="Times New Roman" panose="02020603050405020304" pitchFamily="18" charset="0"/>
              </a:rPr>
              <a:t>4</a:t>
            </a:r>
            <a:r>
              <a:rPr lang="en-US" altLang="zh-CN" baseline="0" dirty="0">
                <a:latin typeface="宋体" panose="02010600030101010101" pitchFamily="2" charset="-122"/>
              </a:rPr>
              <a:t>),(</a:t>
            </a:r>
            <a:r>
              <a:rPr lang="en-US" altLang="zh-CN" baseline="0" dirty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baseline="0" dirty="0"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latin typeface="Times New Roman" panose="02020603050405020304" pitchFamily="18" charset="0"/>
              </a:rPr>
              <a:t>5</a:t>
            </a:r>
            <a:r>
              <a:rPr lang="en-US" altLang="zh-CN" baseline="0" dirty="0"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latin typeface="Times New Roman" panose="02020603050405020304" pitchFamily="18" charset="0"/>
              </a:rPr>
              <a:t>6</a:t>
            </a:r>
            <a:r>
              <a:rPr lang="en-US" altLang="zh-CN" baseline="0" dirty="0">
                <a:latin typeface="Times New Roman" panose="02020603050405020304" pitchFamily="18" charset="0"/>
              </a:rPr>
              <a:t>, e</a:t>
            </a:r>
            <a:r>
              <a:rPr lang="en-US" altLang="zh-CN" baseline="-30000" dirty="0">
                <a:latin typeface="Times New Roman" panose="02020603050405020304" pitchFamily="18" charset="0"/>
              </a:rPr>
              <a:t>10</a:t>
            </a:r>
            <a:r>
              <a:rPr lang="en-US" altLang="zh-CN" baseline="0" dirty="0">
                <a:latin typeface="宋体" panose="02010600030101010101" pitchFamily="2" charset="-122"/>
              </a:rPr>
              <a:t>),</a:t>
            </a:r>
            <a:r>
              <a:rPr lang="en-US" altLang="zh-CN" baseline="0" dirty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baseline="0" dirty="0">
                <a:solidFill>
                  <a:schemeClr val="tx2"/>
                </a:solidFill>
                <a:latin typeface="宋体" panose="02010600030101010101" pitchFamily="2" charset="-122"/>
              </a:rPr>
              <a:t>),(</a:t>
            </a:r>
            <a:r>
              <a:rPr lang="en-US" altLang="zh-CN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baseline="0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baseline="0" dirty="0">
                <a:latin typeface="宋体" panose="02010600030101010101" pitchFamily="2" charset="-122"/>
              </a:rPr>
              <a:t>是</a:t>
            </a:r>
            <a:r>
              <a:rPr lang="zh-CN" altLang="en-US" baseline="0" dirty="0">
                <a:latin typeface="Times New Roman" panose="02020603050405020304" pitchFamily="18" charset="0"/>
              </a:rPr>
              <a:t>4</a:t>
            </a:r>
            <a:r>
              <a:rPr lang="zh-CN" altLang="en-US" baseline="0" dirty="0">
                <a:latin typeface="宋体" panose="02010600030101010101" pitchFamily="2" charset="-122"/>
              </a:rPr>
              <a:t>条有向回路；有向图</a:t>
            </a:r>
            <a:r>
              <a:rPr lang="en-US" altLang="zh-CN" baseline="0" dirty="0">
                <a:latin typeface="Times New Roman" panose="02020603050405020304" pitchFamily="18" charset="0"/>
              </a:rPr>
              <a:t>G</a:t>
            </a:r>
            <a:r>
              <a:rPr lang="zh-CN" altLang="en-US" baseline="0" dirty="0">
                <a:latin typeface="宋体" panose="02010600030101010101" pitchFamily="2" charset="-122"/>
              </a:rPr>
              <a:t>中，从</a:t>
            </a:r>
            <a:r>
              <a:rPr lang="en-US" altLang="zh-CN" baseline="0" dirty="0">
                <a:latin typeface="Times New Roman" panose="02020603050405020304" pitchFamily="18" charset="0"/>
              </a:rPr>
              <a:t>B</a:t>
            </a:r>
            <a:r>
              <a:rPr lang="zh-CN" altLang="en-US" baseline="0" dirty="0">
                <a:latin typeface="宋体" panose="02010600030101010101" pitchFamily="2" charset="-122"/>
              </a:rPr>
              <a:t>到其它任意点都没有有向路。</a:t>
            </a:r>
          </a:p>
        </p:txBody>
      </p:sp>
      <p:sp>
        <p:nvSpPr>
          <p:cNvPr id="103467" name="Rectangle 43">
            <a:extLst>
              <a:ext uri="{FF2B5EF4-FFF2-40B4-BE49-F238E27FC236}">
                <a16:creationId xmlns:a16="http://schemas.microsoft.com/office/drawing/2014/main" id="{5563179A-6710-531C-BF02-D0F6F334F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/>
              <a:t>例：</a:t>
            </a:r>
          </a:p>
        </p:txBody>
      </p:sp>
      <p:sp>
        <p:nvSpPr>
          <p:cNvPr id="65541" name="灯片编号占位符 1">
            <a:extLst>
              <a:ext uri="{FF2B5EF4-FFF2-40B4-BE49-F238E27FC236}">
                <a16:creationId xmlns:a16="http://schemas.microsoft.com/office/drawing/2014/main" id="{F8833AC2-3555-4FE8-D4EF-68C61C001D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6153F8-9FFC-B14B-AA5D-C19F130E565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  <p:bldP spid="1034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A8579E8E-94E8-9BB5-1B20-FA819894D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575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定义</a:t>
            </a:r>
            <a:r>
              <a:rPr lang="en-US" altLang="zh-CN" sz="4000">
                <a:latin typeface="Times New Roman" panose="02020603050405020304" pitchFamily="18" charset="0"/>
              </a:rPr>
              <a:t>: </a:t>
            </a:r>
            <a:r>
              <a:rPr lang="zh-CN" altLang="en-US" sz="4000">
                <a:latin typeface="Times New Roman" panose="02020603050405020304" pitchFamily="18" charset="0"/>
              </a:rPr>
              <a:t>强连通、根</a:t>
            </a:r>
            <a:endParaRPr lang="en-US" altLang="zh-CN" sz="4000">
              <a:latin typeface="Times New Roman" panose="02020603050405020304" pitchFamily="18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67FA3ED-F063-A57C-97CF-64EC02169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334000"/>
          </a:xfrm>
        </p:spPr>
        <p:txBody>
          <a:bodyPr/>
          <a:lstStyle/>
          <a:p>
            <a:pPr marL="0" indent="0" algn="just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定义4.3.6</a:t>
            </a:r>
            <a:r>
              <a:rPr lang="zh-CN" altLang="en-US">
                <a:latin typeface="Times New Roman" panose="02020603050405020304" pitchFamily="18" charset="0"/>
              </a:rPr>
              <a:t>  设</a:t>
            </a:r>
            <a:r>
              <a:rPr lang="en-US" altLang="zh-CN">
                <a:latin typeface="Times New Roman" panose="02020603050405020304" pitchFamily="18" charset="0"/>
              </a:rPr>
              <a:t>G=(P，A)</a:t>
            </a:r>
            <a:r>
              <a:rPr lang="zh-CN" altLang="en-US">
                <a:latin typeface="Times New Roman" panose="02020603050405020304" pitchFamily="18" charset="0"/>
              </a:rPr>
              <a:t>是有向图，对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中任意两点</a:t>
            </a:r>
            <a:r>
              <a:rPr lang="en-US" altLang="zh-CN">
                <a:latin typeface="Times New Roman" panose="02020603050405020304" pitchFamily="18" charset="0"/>
              </a:rPr>
              <a:t>v，v’ (v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v’)，</a:t>
            </a:r>
            <a:r>
              <a:rPr lang="zh-CN" altLang="en-US">
                <a:latin typeface="Times New Roman" panose="02020603050405020304" pitchFamily="18" charset="0"/>
              </a:rPr>
              <a:t>如果都有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v’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>
                <a:latin typeface="Times New Roman" panose="02020603050405020304" pitchFamily="18" charset="0"/>
              </a:rPr>
              <a:t>有向路，则称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强连通</a:t>
            </a:r>
            <a:r>
              <a:rPr lang="zh-CN" altLang="en-US">
                <a:latin typeface="Times New Roman" panose="02020603050405020304" pitchFamily="18" charset="0"/>
              </a:rPr>
              <a:t>的。</a:t>
            </a:r>
            <a:endParaRPr lang="en-US" altLang="zh-CN" sz="2000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</a:p>
          <a:p>
            <a:pPr marL="0" indent="0" algn="just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定义4.3.7</a:t>
            </a:r>
            <a:r>
              <a:rPr lang="zh-CN" altLang="en-US">
                <a:latin typeface="Times New Roman" panose="02020603050405020304" pitchFamily="18" charset="0"/>
              </a:rPr>
              <a:t>  设</a:t>
            </a:r>
            <a:r>
              <a:rPr lang="en-US" altLang="zh-CN">
                <a:latin typeface="Times New Roman" panose="02020603050405020304" pitchFamily="18" charset="0"/>
              </a:rPr>
              <a:t>G=(P，A)</a:t>
            </a:r>
            <a:r>
              <a:rPr lang="zh-CN" altLang="en-US">
                <a:latin typeface="Times New Roman" panose="02020603050405020304" pitchFamily="18" charset="0"/>
              </a:rPr>
              <a:t>是有向图，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P(G)。</a:t>
            </a:r>
            <a:r>
              <a:rPr lang="zh-CN" altLang="en-US">
                <a:latin typeface="Times New Roman" panose="02020603050405020304" pitchFamily="18" charset="0"/>
              </a:rPr>
              <a:t>称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根</a:t>
            </a:r>
            <a:r>
              <a:rPr lang="zh-CN" altLang="en-US">
                <a:latin typeface="Times New Roman" panose="02020603050405020304" pitchFamily="18" charset="0"/>
              </a:rPr>
              <a:t>，如果对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中任一点</a:t>
            </a:r>
            <a:r>
              <a:rPr lang="en-US" altLang="zh-CN">
                <a:latin typeface="Times New Roman" panose="02020603050405020304" pitchFamily="18" charset="0"/>
              </a:rPr>
              <a:t>v (v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r)，</a:t>
            </a:r>
            <a:r>
              <a:rPr lang="zh-CN" altLang="en-US">
                <a:latin typeface="Times New Roman" panose="02020603050405020304" pitchFamily="18" charset="0"/>
              </a:rPr>
              <a:t>都有从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的有向路。</a:t>
            </a:r>
          </a:p>
        </p:txBody>
      </p:sp>
      <p:sp>
        <p:nvSpPr>
          <p:cNvPr id="67587" name="灯片编号占位符 1">
            <a:extLst>
              <a:ext uri="{FF2B5EF4-FFF2-40B4-BE49-F238E27FC236}">
                <a16:creationId xmlns:a16="http://schemas.microsoft.com/office/drawing/2014/main" id="{A2690859-6C2E-C52D-61B8-022EAE02BA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CB3698-7932-C04A-8244-C8437144DF1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B150D683-3441-544D-C906-CA46DE47C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33528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tx2"/>
                </a:solidFill>
              </a:rPr>
              <a:t>Note</a:t>
            </a:r>
            <a:r>
              <a:rPr lang="zh-CN" altLang="en-US">
                <a:solidFill>
                  <a:schemeClr val="tx2"/>
                </a:solidFill>
              </a:rPr>
              <a:t>：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/>
              <a:t>1 </a:t>
            </a:r>
            <a:r>
              <a:rPr lang="zh-CN" altLang="en-US">
                <a:latin typeface="宋体" panose="02010600030101010101" pitchFamily="2" charset="-122"/>
              </a:rPr>
              <a:t>强连通图的每一点都是根。</a:t>
            </a:r>
            <a:endParaRPr lang="en-US" altLang="zh-CN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/>
              <a:t>2 </a:t>
            </a:r>
            <a:r>
              <a:rPr lang="zh-CN" altLang="en-US">
                <a:latin typeface="宋体" panose="02010600030101010101" pitchFamily="2" charset="-122"/>
              </a:rPr>
              <a:t>每一点都是根的有向图也必是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强连通</a:t>
            </a:r>
            <a:r>
              <a:rPr lang="zh-CN" altLang="en-US">
                <a:latin typeface="宋体" panose="02010600030101010101" pitchFamily="2" charset="-122"/>
              </a:rPr>
              <a:t>的。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en-US" altLang="zh-CN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/>
              <a:t>3</a:t>
            </a:r>
            <a:r>
              <a:rPr lang="en-US" altLang="zh-CN">
                <a:solidFill>
                  <a:srgbClr val="FFFF66"/>
                </a:solidFill>
              </a:rPr>
              <a:t> </a:t>
            </a:r>
            <a:r>
              <a:rPr lang="zh-CN" altLang="en-US"/>
              <a:t>有根未必强连通。</a:t>
            </a:r>
            <a:endParaRPr lang="en-US" altLang="zh-CN"/>
          </a:p>
        </p:txBody>
      </p:sp>
      <p:sp>
        <p:nvSpPr>
          <p:cNvPr id="68610" name="灯片编号占位符 1">
            <a:extLst>
              <a:ext uri="{FF2B5EF4-FFF2-40B4-BE49-F238E27FC236}">
                <a16:creationId xmlns:a16="http://schemas.microsoft.com/office/drawing/2014/main" id="{D9C9C714-4864-849A-3EF0-75487A65A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9EB2F5-5A6F-F04D-B65D-35659EE2BD6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5">
            <a:extLst>
              <a:ext uri="{FF2B5EF4-FFF2-40B4-BE49-F238E27FC236}">
                <a16:creationId xmlns:a16="http://schemas.microsoft.com/office/drawing/2014/main" id="{FDA0DBDE-FD33-E55C-59B5-5672B4F25ACF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2635250"/>
            <a:ext cx="7991475" cy="2881313"/>
            <a:chOff x="386" y="1615"/>
            <a:chExt cx="5034" cy="1815"/>
          </a:xfrm>
        </p:grpSpPr>
        <p:sp>
          <p:nvSpPr>
            <p:cNvPr id="69785" name="AutoShape 176">
              <a:extLst>
                <a:ext uri="{FF2B5EF4-FFF2-40B4-BE49-F238E27FC236}">
                  <a16:creationId xmlns:a16="http://schemas.microsoft.com/office/drawing/2014/main" id="{91512F6D-5BB4-136A-5233-F0E2A71AD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1615"/>
              <a:ext cx="4989" cy="181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86" name="Text Box 177">
              <a:extLst>
                <a:ext uri="{FF2B5EF4-FFF2-40B4-BE49-F238E27FC236}">
                  <a16:creationId xmlns:a16="http://schemas.microsoft.com/office/drawing/2014/main" id="{21074652-C4A8-827E-A8E3-BCE42CB1E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1636"/>
              <a:ext cx="14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例</a:t>
              </a:r>
              <a:r>
                <a:rPr kumimoji="0"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5</a:t>
              </a:r>
              <a:r>
                <a:rPr kumimoji="0" lang="zh-CN" altLang="en-US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．</a:t>
              </a:r>
            </a:p>
          </p:txBody>
        </p:sp>
        <p:sp>
          <p:nvSpPr>
            <p:cNvPr id="69787" name="Text Box 178">
              <a:extLst>
                <a:ext uri="{FF2B5EF4-FFF2-40B4-BE49-F238E27FC236}">
                  <a16:creationId xmlns:a16="http://schemas.microsoft.com/office/drawing/2014/main" id="{9CE0405B-54F7-EE78-4888-58A5C6FCE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" y="311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kumimoji="0"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kumimoji="0"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1</a:t>
              </a:r>
            </a:p>
          </p:txBody>
        </p:sp>
        <p:sp>
          <p:nvSpPr>
            <p:cNvPr id="69788" name="Text Box 179">
              <a:extLst>
                <a:ext uri="{FF2B5EF4-FFF2-40B4-BE49-F238E27FC236}">
                  <a16:creationId xmlns:a16="http://schemas.microsoft.com/office/drawing/2014/main" id="{13FDC438-A4EA-1459-7753-9BB34B501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2" y="311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kumimoji="0"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kumimoji="0"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2</a:t>
              </a:r>
            </a:p>
          </p:txBody>
        </p:sp>
        <p:sp>
          <p:nvSpPr>
            <p:cNvPr id="69789" name="Text Box 180">
              <a:extLst>
                <a:ext uri="{FF2B5EF4-FFF2-40B4-BE49-F238E27FC236}">
                  <a16:creationId xmlns:a16="http://schemas.microsoft.com/office/drawing/2014/main" id="{E6F0495A-D18F-130D-3BC0-C6B5A33DD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3115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kumimoji="0"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kumimoji="0"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3</a:t>
              </a:r>
            </a:p>
          </p:txBody>
        </p:sp>
        <p:sp>
          <p:nvSpPr>
            <p:cNvPr id="69790" name="Text Box 181">
              <a:extLst>
                <a:ext uri="{FF2B5EF4-FFF2-40B4-BE49-F238E27FC236}">
                  <a16:creationId xmlns:a16="http://schemas.microsoft.com/office/drawing/2014/main" id="{24A5D344-DA90-6120-8601-078689955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3108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kumimoji="0"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kumimoji="0"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4</a:t>
              </a:r>
            </a:p>
          </p:txBody>
        </p:sp>
      </p:grpSp>
      <p:sp>
        <p:nvSpPr>
          <p:cNvPr id="69634" name="Rectangle 170">
            <a:extLst>
              <a:ext uri="{FF2B5EF4-FFF2-40B4-BE49-F238E27FC236}">
                <a16:creationId xmlns:a16="http://schemas.microsoft.com/office/drawing/2014/main" id="{2CEDECA3-37FF-1E72-EB44-A661A560E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365125"/>
            <a:ext cx="6905625" cy="176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69635" name="Text Box 171">
            <a:extLst>
              <a:ext uri="{FF2B5EF4-FFF2-40B4-BE49-F238E27FC236}">
                <a16:creationId xmlns:a16="http://schemas.microsoft.com/office/drawing/2014/main" id="{0AF83E3A-F4E9-CC32-2F6C-6589A1521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381000"/>
            <a:ext cx="72437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aseline="0" dirty="0">
                <a:solidFill>
                  <a:srgbClr val="000000"/>
                </a:solidFill>
              </a:rPr>
              <a:t>                有向图</a:t>
            </a:r>
            <a:r>
              <a:rPr lang="en-US" altLang="zh-CN" sz="2800" baseline="0" dirty="0">
                <a:solidFill>
                  <a:srgbClr val="000000"/>
                </a:solidFill>
              </a:rPr>
              <a:t>G</a:t>
            </a:r>
            <a:r>
              <a:rPr lang="zh-CN" altLang="en-US" sz="2800" baseline="0" dirty="0">
                <a:solidFill>
                  <a:srgbClr val="000000"/>
                </a:solidFill>
              </a:rPr>
              <a:t>的漠视图</a:t>
            </a:r>
            <a:r>
              <a:rPr lang="en-US" altLang="zh-CN" sz="2800" baseline="0" dirty="0">
                <a:solidFill>
                  <a:srgbClr val="000000"/>
                </a:solidFill>
              </a:rPr>
              <a:t>G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0</a:t>
            </a:r>
            <a:endParaRPr lang="zh-CN" altLang="en-US" sz="2800" baseline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800" baseline="0" dirty="0">
                <a:solidFill>
                  <a:srgbClr val="000000"/>
                </a:solidFill>
              </a:rPr>
              <a:t>（</a:t>
            </a:r>
            <a:r>
              <a:rPr lang="en-US" altLang="zh-CN" sz="2800" baseline="0" dirty="0">
                <a:solidFill>
                  <a:srgbClr val="000000"/>
                </a:solidFill>
              </a:rPr>
              <a:t>1</a:t>
            </a:r>
            <a:r>
              <a:rPr lang="zh-CN" altLang="en-US" sz="2800" baseline="0" dirty="0">
                <a:solidFill>
                  <a:srgbClr val="000000"/>
                </a:solidFill>
              </a:rPr>
              <a:t>）删去</a:t>
            </a:r>
            <a:r>
              <a:rPr lang="zh-CN" altLang="zh-CN" sz="2800" baseline="0" dirty="0">
                <a:solidFill>
                  <a:srgbClr val="000000"/>
                </a:solidFill>
              </a:rPr>
              <a:t>G</a:t>
            </a:r>
            <a:r>
              <a:rPr lang="zh-CN" altLang="en-US" sz="2800" baseline="0" dirty="0">
                <a:solidFill>
                  <a:srgbClr val="000000"/>
                </a:solidFill>
              </a:rPr>
              <a:t>中自身到自身的弧（反身弧）；</a:t>
            </a: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800" baseline="0" dirty="0">
                <a:solidFill>
                  <a:srgbClr val="000000"/>
                </a:solidFill>
              </a:rPr>
              <a:t>（</a:t>
            </a:r>
            <a:r>
              <a:rPr lang="en-US" altLang="zh-CN" sz="2800" baseline="0" dirty="0">
                <a:solidFill>
                  <a:srgbClr val="000000"/>
                </a:solidFill>
              </a:rPr>
              <a:t>2</a:t>
            </a:r>
            <a:r>
              <a:rPr lang="zh-CN" altLang="en-US" sz="2800" baseline="0" dirty="0">
                <a:solidFill>
                  <a:srgbClr val="000000"/>
                </a:solidFill>
              </a:rPr>
              <a:t>）</a:t>
            </a:r>
            <a:r>
              <a:rPr lang="zh-CN" altLang="zh-CN" sz="2800" baseline="0" dirty="0">
                <a:solidFill>
                  <a:srgbClr val="000000"/>
                </a:solidFill>
              </a:rPr>
              <a:t>G</a:t>
            </a:r>
            <a:r>
              <a:rPr lang="zh-CN" altLang="en-US" sz="2800" baseline="0" dirty="0">
                <a:solidFill>
                  <a:srgbClr val="000000"/>
                </a:solidFill>
              </a:rPr>
              <a:t>中任意两点，若有弧，只保留一条；</a:t>
            </a: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800" baseline="0" dirty="0">
                <a:solidFill>
                  <a:srgbClr val="000000"/>
                </a:solidFill>
              </a:rPr>
              <a:t>（</a:t>
            </a:r>
            <a:r>
              <a:rPr lang="en-US" altLang="zh-CN" sz="2800" baseline="0" dirty="0">
                <a:solidFill>
                  <a:srgbClr val="000000"/>
                </a:solidFill>
              </a:rPr>
              <a:t>3</a:t>
            </a:r>
            <a:r>
              <a:rPr lang="zh-CN" altLang="en-US" sz="2800" baseline="0" dirty="0">
                <a:solidFill>
                  <a:srgbClr val="000000"/>
                </a:solidFill>
              </a:rPr>
              <a:t>）删去弧的方向，即得</a:t>
            </a:r>
            <a:r>
              <a:rPr lang="zh-CN" altLang="zh-CN" sz="2800" baseline="0" dirty="0">
                <a:solidFill>
                  <a:srgbClr val="000000"/>
                </a:solidFill>
              </a:rPr>
              <a:t>G</a:t>
            </a:r>
            <a:r>
              <a:rPr lang="zh-CN" altLang="zh-CN" sz="2800" baseline="-25000" dirty="0">
                <a:solidFill>
                  <a:srgbClr val="000000"/>
                </a:solidFill>
              </a:rPr>
              <a:t>0</a:t>
            </a:r>
            <a:r>
              <a:rPr lang="zh-CN" altLang="zh-CN" sz="2800" baseline="0" dirty="0">
                <a:solidFill>
                  <a:srgbClr val="000000"/>
                </a:solidFill>
              </a:rPr>
              <a:t>。</a:t>
            </a:r>
          </a:p>
        </p:txBody>
      </p:sp>
      <p:grpSp>
        <p:nvGrpSpPr>
          <p:cNvPr id="3" name="Group 182">
            <a:extLst>
              <a:ext uri="{FF2B5EF4-FFF2-40B4-BE49-F238E27FC236}">
                <a16:creationId xmlns:a16="http://schemas.microsoft.com/office/drawing/2014/main" id="{90500E7F-A812-F3F8-D2C7-D54C53122621}"/>
              </a:ext>
            </a:extLst>
          </p:cNvPr>
          <p:cNvGrpSpPr>
            <a:grpSpLocks/>
          </p:cNvGrpSpPr>
          <p:nvPr/>
        </p:nvGrpSpPr>
        <p:grpSpPr bwMode="auto">
          <a:xfrm>
            <a:off x="5473700" y="3357563"/>
            <a:ext cx="1539875" cy="1150937"/>
            <a:chOff x="4168" y="1711"/>
            <a:chExt cx="970" cy="725"/>
          </a:xfrm>
        </p:grpSpPr>
        <p:sp>
          <p:nvSpPr>
            <p:cNvPr id="69760" name="Line 183">
              <a:extLst>
                <a:ext uri="{FF2B5EF4-FFF2-40B4-BE49-F238E27FC236}">
                  <a16:creationId xmlns:a16="http://schemas.microsoft.com/office/drawing/2014/main" id="{CF7FF476-C9B4-081D-C998-AEC812EA6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59" y="1979"/>
              <a:ext cx="73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61" name="Line 184">
              <a:extLst>
                <a:ext uri="{FF2B5EF4-FFF2-40B4-BE49-F238E27FC236}">
                  <a16:creationId xmlns:a16="http://schemas.microsoft.com/office/drawing/2014/main" id="{7E6CB2C6-383C-4C1F-91D2-D64CC8D24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4" y="1979"/>
              <a:ext cx="108" cy="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62" name="Line 185">
              <a:extLst>
                <a:ext uri="{FF2B5EF4-FFF2-40B4-BE49-F238E27FC236}">
                  <a16:creationId xmlns:a16="http://schemas.microsoft.com/office/drawing/2014/main" id="{51BD6522-7A3A-85B9-D9FF-14F832D2A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" y="1735"/>
              <a:ext cx="237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63" name="Line 186">
              <a:extLst>
                <a:ext uri="{FF2B5EF4-FFF2-40B4-BE49-F238E27FC236}">
                  <a16:creationId xmlns:a16="http://schemas.microsoft.com/office/drawing/2014/main" id="{810106B0-921D-B6B4-A02F-3A9B8C6DA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94" y="1743"/>
              <a:ext cx="208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64" name="Oval 187">
              <a:extLst>
                <a:ext uri="{FF2B5EF4-FFF2-40B4-BE49-F238E27FC236}">
                  <a16:creationId xmlns:a16="http://schemas.microsoft.com/office/drawing/2014/main" id="{FB94855E-4276-22F1-2092-FBD0330E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711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65" name="Oval 188">
              <a:extLst>
                <a:ext uri="{FF2B5EF4-FFF2-40B4-BE49-F238E27FC236}">
                  <a16:creationId xmlns:a16="http://schemas.microsoft.com/office/drawing/2014/main" id="{5713F347-E2AF-96A6-BEAD-539417701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938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66" name="Oval 189">
              <a:extLst>
                <a:ext uri="{FF2B5EF4-FFF2-40B4-BE49-F238E27FC236}">
                  <a16:creationId xmlns:a16="http://schemas.microsoft.com/office/drawing/2014/main" id="{98528137-7A8E-FBC0-E3FA-2C1DE37F3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937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67" name="Oval 190">
              <a:extLst>
                <a:ext uri="{FF2B5EF4-FFF2-40B4-BE49-F238E27FC236}">
                  <a16:creationId xmlns:a16="http://schemas.microsoft.com/office/drawing/2014/main" id="{6F0DE9F2-017A-3CDF-090D-DD067E98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2160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68" name="Oval 191">
              <a:extLst>
                <a:ext uri="{FF2B5EF4-FFF2-40B4-BE49-F238E27FC236}">
                  <a16:creationId xmlns:a16="http://schemas.microsoft.com/office/drawing/2014/main" id="{5CC4AE6A-EEA2-83EB-FCFB-5252002DA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159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69" name="Oval 192">
              <a:extLst>
                <a:ext uri="{FF2B5EF4-FFF2-40B4-BE49-F238E27FC236}">
                  <a16:creationId xmlns:a16="http://schemas.microsoft.com/office/drawing/2014/main" id="{05175578-160B-9AF6-3986-CD4E57CAA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161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70" name="Oval 193">
              <a:extLst>
                <a:ext uri="{FF2B5EF4-FFF2-40B4-BE49-F238E27FC236}">
                  <a16:creationId xmlns:a16="http://schemas.microsoft.com/office/drawing/2014/main" id="{CE32B600-0341-2D62-2127-C6254CEAE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2160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71" name="Oval 194">
              <a:extLst>
                <a:ext uri="{FF2B5EF4-FFF2-40B4-BE49-F238E27FC236}">
                  <a16:creationId xmlns:a16="http://schemas.microsoft.com/office/drawing/2014/main" id="{9668A5E9-6363-99E9-8D3F-4F40C0592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238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72" name="Oval 195">
              <a:extLst>
                <a:ext uri="{FF2B5EF4-FFF2-40B4-BE49-F238E27FC236}">
                  <a16:creationId xmlns:a16="http://schemas.microsoft.com/office/drawing/2014/main" id="{2C820BA4-D5EB-F856-D824-BBFF36FE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2385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73" name="Oval 196">
              <a:extLst>
                <a:ext uri="{FF2B5EF4-FFF2-40B4-BE49-F238E27FC236}">
                  <a16:creationId xmlns:a16="http://schemas.microsoft.com/office/drawing/2014/main" id="{03DC1B44-BEEC-260F-2E04-E31DC1CD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" y="2387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74" name="Line 197">
              <a:extLst>
                <a:ext uri="{FF2B5EF4-FFF2-40B4-BE49-F238E27FC236}">
                  <a16:creationId xmlns:a16="http://schemas.microsoft.com/office/drawing/2014/main" id="{75BAE4A5-3927-359F-3F47-33E803FC1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12" y="1970"/>
              <a:ext cx="91" cy="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75" name="Line 198">
              <a:extLst>
                <a:ext uri="{FF2B5EF4-FFF2-40B4-BE49-F238E27FC236}">
                  <a16:creationId xmlns:a16="http://schemas.microsoft.com/office/drawing/2014/main" id="{404EFF0B-F740-6438-6A02-F102E7710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1979"/>
              <a:ext cx="108" cy="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76" name="Line 199">
              <a:extLst>
                <a:ext uri="{FF2B5EF4-FFF2-40B4-BE49-F238E27FC236}">
                  <a16:creationId xmlns:a16="http://schemas.microsoft.com/office/drawing/2014/main" id="{A942A7FA-A1D8-802E-C39E-32F55658A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2" y="2199"/>
              <a:ext cx="62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77" name="Line 200">
              <a:extLst>
                <a:ext uri="{FF2B5EF4-FFF2-40B4-BE49-F238E27FC236}">
                  <a16:creationId xmlns:a16="http://schemas.microsoft.com/office/drawing/2014/main" id="{8B02CB86-FF1A-B026-F8D3-93A238F2C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2199"/>
              <a:ext cx="90" cy="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78" name="Line 201">
              <a:extLst>
                <a:ext uri="{FF2B5EF4-FFF2-40B4-BE49-F238E27FC236}">
                  <a16:creationId xmlns:a16="http://schemas.microsoft.com/office/drawing/2014/main" id="{9830403A-F80E-03E4-8543-826516AE5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39" y="2196"/>
              <a:ext cx="63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79" name="Line 202">
              <a:extLst>
                <a:ext uri="{FF2B5EF4-FFF2-40B4-BE49-F238E27FC236}">
                  <a16:creationId xmlns:a16="http://schemas.microsoft.com/office/drawing/2014/main" id="{8C10F22F-BFFC-1312-5C7B-8894E2C7B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" y="2196"/>
              <a:ext cx="89" cy="2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80" name="Oval 203">
              <a:extLst>
                <a:ext uri="{FF2B5EF4-FFF2-40B4-BE49-F238E27FC236}">
                  <a16:creationId xmlns:a16="http://schemas.microsoft.com/office/drawing/2014/main" id="{F8BAAD7D-4D76-8E4D-29C0-4985D05FA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391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81" name="Oval 204">
              <a:extLst>
                <a:ext uri="{FF2B5EF4-FFF2-40B4-BE49-F238E27FC236}">
                  <a16:creationId xmlns:a16="http://schemas.microsoft.com/office/drawing/2014/main" id="{64277018-E624-A78E-71E5-68829B143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2387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82" name="Oval 205">
              <a:extLst>
                <a:ext uri="{FF2B5EF4-FFF2-40B4-BE49-F238E27FC236}">
                  <a16:creationId xmlns:a16="http://schemas.microsoft.com/office/drawing/2014/main" id="{E9C25FDB-804E-B4E1-5EA6-6A0EAB1E4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238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83" name="Line 206">
              <a:extLst>
                <a:ext uri="{FF2B5EF4-FFF2-40B4-BE49-F238E27FC236}">
                  <a16:creationId xmlns:a16="http://schemas.microsoft.com/office/drawing/2014/main" id="{09112126-B402-9DE7-52B1-C7E281F01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0" y="2196"/>
              <a:ext cx="18" cy="1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84" name="Line 207">
              <a:extLst>
                <a:ext uri="{FF2B5EF4-FFF2-40B4-BE49-F238E27FC236}">
                  <a16:creationId xmlns:a16="http://schemas.microsoft.com/office/drawing/2014/main" id="{99D5F082-9861-943A-4D1B-583161D2B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0" y="2205"/>
              <a:ext cx="45" cy="1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8">
            <a:extLst>
              <a:ext uri="{FF2B5EF4-FFF2-40B4-BE49-F238E27FC236}">
                <a16:creationId xmlns:a16="http://schemas.microsoft.com/office/drawing/2014/main" id="{A2EAA7CF-71B1-82EC-E157-ECD9EBE69767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995613"/>
            <a:ext cx="2263775" cy="2095500"/>
            <a:chOff x="5692" y="2044"/>
            <a:chExt cx="1426" cy="1320"/>
          </a:xfrm>
        </p:grpSpPr>
        <p:sp>
          <p:nvSpPr>
            <p:cNvPr id="69744" name="Text Box 209">
              <a:extLst>
                <a:ext uri="{FF2B5EF4-FFF2-40B4-BE49-F238E27FC236}">
                  <a16:creationId xmlns:a16="http://schemas.microsoft.com/office/drawing/2014/main" id="{EF7D625A-EAC8-47EE-8153-D87754235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9" y="3133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D</a:t>
              </a:r>
            </a:p>
          </p:txBody>
        </p:sp>
        <p:sp>
          <p:nvSpPr>
            <p:cNvPr id="69745" name="Text Box 210">
              <a:extLst>
                <a:ext uri="{FF2B5EF4-FFF2-40B4-BE49-F238E27FC236}">
                  <a16:creationId xmlns:a16="http://schemas.microsoft.com/office/drawing/2014/main" id="{28C35B75-0998-9654-0CD2-150CF5B3F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9" y="2044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A</a:t>
              </a:r>
            </a:p>
          </p:txBody>
        </p:sp>
        <p:sp>
          <p:nvSpPr>
            <p:cNvPr id="69746" name="Text Box 211">
              <a:extLst>
                <a:ext uri="{FF2B5EF4-FFF2-40B4-BE49-F238E27FC236}">
                  <a16:creationId xmlns:a16="http://schemas.microsoft.com/office/drawing/2014/main" id="{A83920AD-E259-3699-4C9D-77B0DA2E0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2" y="2335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B</a:t>
              </a:r>
            </a:p>
          </p:txBody>
        </p:sp>
        <p:sp>
          <p:nvSpPr>
            <p:cNvPr id="69747" name="Text Box 212">
              <a:extLst>
                <a:ext uri="{FF2B5EF4-FFF2-40B4-BE49-F238E27FC236}">
                  <a16:creationId xmlns:a16="http://schemas.microsoft.com/office/drawing/2014/main" id="{BC1F53B8-6928-D629-3303-90F274EB4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" y="2815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C</a:t>
              </a:r>
            </a:p>
          </p:txBody>
        </p:sp>
        <p:sp>
          <p:nvSpPr>
            <p:cNvPr id="69748" name="Text Box 213">
              <a:extLst>
                <a:ext uri="{FF2B5EF4-FFF2-40B4-BE49-F238E27FC236}">
                  <a16:creationId xmlns:a16="http://schemas.microsoft.com/office/drawing/2014/main" id="{F9B92751-3713-74A8-B75D-F5A11EF8E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2" y="2851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</a:p>
          </p:txBody>
        </p:sp>
        <p:sp>
          <p:nvSpPr>
            <p:cNvPr id="69749" name="Text Box 214">
              <a:extLst>
                <a:ext uri="{FF2B5EF4-FFF2-40B4-BE49-F238E27FC236}">
                  <a16:creationId xmlns:a16="http://schemas.microsoft.com/office/drawing/2014/main" id="{34988580-5400-B1CF-AE51-DAAAFD433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7" y="2229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F</a:t>
              </a:r>
            </a:p>
          </p:txBody>
        </p:sp>
        <p:sp>
          <p:nvSpPr>
            <p:cNvPr id="69750" name="Text Box 215">
              <a:extLst>
                <a:ext uri="{FF2B5EF4-FFF2-40B4-BE49-F238E27FC236}">
                  <a16:creationId xmlns:a16="http://schemas.microsoft.com/office/drawing/2014/main" id="{4A0763DF-69F8-492A-DCA3-C1C29D96C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5" y="2144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1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  <p:sp>
          <p:nvSpPr>
            <p:cNvPr id="69751" name="Text Box 216">
              <a:extLst>
                <a:ext uri="{FF2B5EF4-FFF2-40B4-BE49-F238E27FC236}">
                  <a16:creationId xmlns:a16="http://schemas.microsoft.com/office/drawing/2014/main" id="{1BD37BA2-D1E1-B07A-97E7-2B21F99C1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1" y="2592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2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  <p:sp>
          <p:nvSpPr>
            <p:cNvPr id="69752" name="Text Box 217">
              <a:extLst>
                <a:ext uri="{FF2B5EF4-FFF2-40B4-BE49-F238E27FC236}">
                  <a16:creationId xmlns:a16="http://schemas.microsoft.com/office/drawing/2014/main" id="{151A4137-724C-8CAA-413E-D826664BB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3" y="3028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3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  <p:sp>
          <p:nvSpPr>
            <p:cNvPr id="69753" name="Text Box 218">
              <a:extLst>
                <a:ext uri="{FF2B5EF4-FFF2-40B4-BE49-F238E27FC236}">
                  <a16:creationId xmlns:a16="http://schemas.microsoft.com/office/drawing/2014/main" id="{EBDB0169-D388-85E9-85B1-9F57DEAB7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9" y="2774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4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  <p:sp>
          <p:nvSpPr>
            <p:cNvPr id="69754" name="Text Box 219">
              <a:extLst>
                <a:ext uri="{FF2B5EF4-FFF2-40B4-BE49-F238E27FC236}">
                  <a16:creationId xmlns:a16="http://schemas.microsoft.com/office/drawing/2014/main" id="{E687E1E1-61C9-850C-8615-606F9714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2" y="2955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5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  <p:sp>
          <p:nvSpPr>
            <p:cNvPr id="69755" name="Text Box 220">
              <a:extLst>
                <a:ext uri="{FF2B5EF4-FFF2-40B4-BE49-F238E27FC236}">
                  <a16:creationId xmlns:a16="http://schemas.microsoft.com/office/drawing/2014/main" id="{51BD14F6-3CA2-131D-BFF1-0ED231474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3" y="2602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6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  <p:sp>
          <p:nvSpPr>
            <p:cNvPr id="69756" name="Text Box 221">
              <a:extLst>
                <a:ext uri="{FF2B5EF4-FFF2-40B4-BE49-F238E27FC236}">
                  <a16:creationId xmlns:a16="http://schemas.microsoft.com/office/drawing/2014/main" id="{DDAE1482-658A-DA7E-4FA4-263785A8A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" y="2108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7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  <p:sp>
          <p:nvSpPr>
            <p:cNvPr id="69757" name="Text Box 222">
              <a:extLst>
                <a:ext uri="{FF2B5EF4-FFF2-40B4-BE49-F238E27FC236}">
                  <a16:creationId xmlns:a16="http://schemas.microsoft.com/office/drawing/2014/main" id="{E3353014-2C6B-C13F-DB9E-42D1DA116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2" y="2320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9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  <p:sp>
          <p:nvSpPr>
            <p:cNvPr id="69758" name="Text Box 223">
              <a:extLst>
                <a:ext uri="{FF2B5EF4-FFF2-40B4-BE49-F238E27FC236}">
                  <a16:creationId xmlns:a16="http://schemas.microsoft.com/office/drawing/2014/main" id="{58113C73-302F-8828-96B3-F05ADB287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" y="2325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8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  <p:sp>
          <p:nvSpPr>
            <p:cNvPr id="69759" name="Text Box 224">
              <a:extLst>
                <a:ext uri="{FF2B5EF4-FFF2-40B4-BE49-F238E27FC236}">
                  <a16:creationId xmlns:a16="http://schemas.microsoft.com/office/drawing/2014/main" id="{BAD6336A-B661-B7DF-396E-DBA5782BD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8" y="2520"/>
              <a:ext cx="2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10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</p:grpSp>
      <p:grpSp>
        <p:nvGrpSpPr>
          <p:cNvPr id="5" name="Group 225">
            <a:extLst>
              <a:ext uri="{FF2B5EF4-FFF2-40B4-BE49-F238E27FC236}">
                <a16:creationId xmlns:a16="http://schemas.microsoft.com/office/drawing/2014/main" id="{4221D62F-DD35-5A7C-0EC4-A55F1293BC0C}"/>
              </a:ext>
            </a:extLst>
          </p:cNvPr>
          <p:cNvGrpSpPr>
            <a:grpSpLocks/>
          </p:cNvGrpSpPr>
          <p:nvPr/>
        </p:nvGrpSpPr>
        <p:grpSpPr bwMode="auto">
          <a:xfrm>
            <a:off x="7383463" y="3716338"/>
            <a:ext cx="787400" cy="431800"/>
            <a:chOff x="4793" y="1979"/>
            <a:chExt cx="496" cy="272"/>
          </a:xfrm>
        </p:grpSpPr>
        <p:sp>
          <p:nvSpPr>
            <p:cNvPr id="69739" name="Line 226">
              <a:extLst>
                <a:ext uri="{FF2B5EF4-FFF2-40B4-BE49-F238E27FC236}">
                  <a16:creationId xmlns:a16="http://schemas.microsoft.com/office/drawing/2014/main" id="{01603CDD-AB9B-529A-A412-D9154E6BE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7" y="2005"/>
              <a:ext cx="209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40" name="Line 227">
              <a:extLst>
                <a:ext uri="{FF2B5EF4-FFF2-40B4-BE49-F238E27FC236}">
                  <a16:creationId xmlns:a16="http://schemas.microsoft.com/office/drawing/2014/main" id="{CA32CDD3-002D-69DC-AFF5-D9C35AAFC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45" y="1993"/>
              <a:ext cx="208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41" name="Oval 228">
              <a:extLst>
                <a:ext uri="{FF2B5EF4-FFF2-40B4-BE49-F238E27FC236}">
                  <a16:creationId xmlns:a16="http://schemas.microsoft.com/office/drawing/2014/main" id="{7153C0C9-D002-E4F1-8E6C-076D83D74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1979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42" name="Oval 229">
              <a:extLst>
                <a:ext uri="{FF2B5EF4-FFF2-40B4-BE49-F238E27FC236}">
                  <a16:creationId xmlns:a16="http://schemas.microsoft.com/office/drawing/2014/main" id="{D3858DDF-B9A8-FF67-748B-457C029D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220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43" name="Oval 230">
              <a:extLst>
                <a:ext uri="{FF2B5EF4-FFF2-40B4-BE49-F238E27FC236}">
                  <a16:creationId xmlns:a16="http://schemas.microsoft.com/office/drawing/2014/main" id="{E233D2EE-CBE4-5C06-BB7D-E4AF68672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2205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31">
            <a:extLst>
              <a:ext uri="{FF2B5EF4-FFF2-40B4-BE49-F238E27FC236}">
                <a16:creationId xmlns:a16="http://schemas.microsoft.com/office/drawing/2014/main" id="{F857086C-3792-BF5A-AAAD-8227C96CE933}"/>
              </a:ext>
            </a:extLst>
          </p:cNvPr>
          <p:cNvGrpSpPr>
            <a:grpSpLocks/>
          </p:cNvGrpSpPr>
          <p:nvPr/>
        </p:nvGrpSpPr>
        <p:grpSpPr bwMode="auto">
          <a:xfrm>
            <a:off x="7385050" y="3716338"/>
            <a:ext cx="787400" cy="431800"/>
            <a:chOff x="4793" y="1979"/>
            <a:chExt cx="496" cy="272"/>
          </a:xfrm>
        </p:grpSpPr>
        <p:sp>
          <p:nvSpPr>
            <p:cNvPr id="69734" name="Line 232">
              <a:extLst>
                <a:ext uri="{FF2B5EF4-FFF2-40B4-BE49-F238E27FC236}">
                  <a16:creationId xmlns:a16="http://schemas.microsoft.com/office/drawing/2014/main" id="{3F17AD48-6A74-F815-1458-F3709CAE5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7" y="2005"/>
              <a:ext cx="209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35" name="Line 233">
              <a:extLst>
                <a:ext uri="{FF2B5EF4-FFF2-40B4-BE49-F238E27FC236}">
                  <a16:creationId xmlns:a16="http://schemas.microsoft.com/office/drawing/2014/main" id="{C6A7059A-E022-E237-2BB1-A15B36F2B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45" y="1993"/>
              <a:ext cx="208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36" name="Oval 234">
              <a:extLst>
                <a:ext uri="{FF2B5EF4-FFF2-40B4-BE49-F238E27FC236}">
                  <a16:creationId xmlns:a16="http://schemas.microsoft.com/office/drawing/2014/main" id="{A739B5BB-F85C-0095-C5C1-3295557E9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1979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37" name="Oval 235">
              <a:extLst>
                <a:ext uri="{FF2B5EF4-FFF2-40B4-BE49-F238E27FC236}">
                  <a16:creationId xmlns:a16="http://schemas.microsoft.com/office/drawing/2014/main" id="{4DEB8203-F1D0-B69E-253F-9E0E553F3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220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38" name="Oval 236">
              <a:extLst>
                <a:ext uri="{FF2B5EF4-FFF2-40B4-BE49-F238E27FC236}">
                  <a16:creationId xmlns:a16="http://schemas.microsoft.com/office/drawing/2014/main" id="{E3B50177-A013-C77A-9E17-34184CBC2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2205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37">
            <a:extLst>
              <a:ext uri="{FF2B5EF4-FFF2-40B4-BE49-F238E27FC236}">
                <a16:creationId xmlns:a16="http://schemas.microsoft.com/office/drawing/2014/main" id="{DA4E040D-5201-380B-A6FF-7977078B5616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221038"/>
            <a:ext cx="1968500" cy="1647825"/>
            <a:chOff x="7491" y="2032"/>
            <a:chExt cx="1240" cy="1038"/>
          </a:xfrm>
        </p:grpSpPr>
        <p:sp>
          <p:nvSpPr>
            <p:cNvPr id="69724" name="Text Box 238">
              <a:extLst>
                <a:ext uri="{FF2B5EF4-FFF2-40B4-BE49-F238E27FC236}">
                  <a16:creationId xmlns:a16="http://schemas.microsoft.com/office/drawing/2014/main" id="{B51F4BB0-0C20-A59F-0C7C-87154FD11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4" y="2032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A</a:t>
              </a:r>
            </a:p>
          </p:txBody>
        </p:sp>
        <p:sp>
          <p:nvSpPr>
            <p:cNvPr id="69725" name="Text Box 239">
              <a:extLst>
                <a:ext uri="{FF2B5EF4-FFF2-40B4-BE49-F238E27FC236}">
                  <a16:creationId xmlns:a16="http://schemas.microsoft.com/office/drawing/2014/main" id="{FCDE685D-2BB9-45BE-16C2-181C73DF7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2" y="2300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B</a:t>
              </a:r>
            </a:p>
          </p:txBody>
        </p:sp>
        <p:sp>
          <p:nvSpPr>
            <p:cNvPr id="69726" name="Text Box 240">
              <a:extLst>
                <a:ext uri="{FF2B5EF4-FFF2-40B4-BE49-F238E27FC236}">
                  <a16:creationId xmlns:a16="http://schemas.microsoft.com/office/drawing/2014/main" id="{6BA8A4AB-2C85-88DB-016D-12032236C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4" y="2803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C</a:t>
              </a:r>
            </a:p>
          </p:txBody>
        </p:sp>
        <p:sp>
          <p:nvSpPr>
            <p:cNvPr id="69727" name="Text Box 241">
              <a:extLst>
                <a:ext uri="{FF2B5EF4-FFF2-40B4-BE49-F238E27FC236}">
                  <a16:creationId xmlns:a16="http://schemas.microsoft.com/office/drawing/2014/main" id="{7F913ED7-0B74-FC89-C1F6-D322E0549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7" y="2839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D</a:t>
              </a:r>
            </a:p>
          </p:txBody>
        </p:sp>
        <p:sp>
          <p:nvSpPr>
            <p:cNvPr id="69728" name="Text Box 242">
              <a:extLst>
                <a:ext uri="{FF2B5EF4-FFF2-40B4-BE49-F238E27FC236}">
                  <a16:creationId xmlns:a16="http://schemas.microsoft.com/office/drawing/2014/main" id="{FB1B1280-5CDC-68BC-0F9A-214C27E26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1" y="2304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</a:p>
          </p:txBody>
        </p:sp>
        <p:sp>
          <p:nvSpPr>
            <p:cNvPr id="69729" name="Text Box 243">
              <a:extLst>
                <a:ext uri="{FF2B5EF4-FFF2-40B4-BE49-F238E27FC236}">
                  <a16:creationId xmlns:a16="http://schemas.microsoft.com/office/drawing/2014/main" id="{C6F31274-F2C7-25A7-A808-D3F8F8907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0" y="2164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1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  <p:sp>
          <p:nvSpPr>
            <p:cNvPr id="69730" name="Text Box 244">
              <a:extLst>
                <a:ext uri="{FF2B5EF4-FFF2-40B4-BE49-F238E27FC236}">
                  <a16:creationId xmlns:a16="http://schemas.microsoft.com/office/drawing/2014/main" id="{755FE4CE-5BEA-BE42-8A30-85F60DAD3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7" y="2531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2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  <p:sp>
          <p:nvSpPr>
            <p:cNvPr id="69731" name="Text Box 245">
              <a:extLst>
                <a:ext uri="{FF2B5EF4-FFF2-40B4-BE49-F238E27FC236}">
                  <a16:creationId xmlns:a16="http://schemas.microsoft.com/office/drawing/2014/main" id="{11F23DAD-45F8-8169-82AF-BC10309F5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4" y="2708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3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  <p:sp>
          <p:nvSpPr>
            <p:cNvPr id="69732" name="Text Box 246">
              <a:extLst>
                <a:ext uri="{FF2B5EF4-FFF2-40B4-BE49-F238E27FC236}">
                  <a16:creationId xmlns:a16="http://schemas.microsoft.com/office/drawing/2014/main" id="{13A172C7-18E1-DDBB-C7A3-F0B9189E1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4" y="2590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4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  <p:sp>
          <p:nvSpPr>
            <p:cNvPr id="69733" name="Text Box 247">
              <a:extLst>
                <a:ext uri="{FF2B5EF4-FFF2-40B4-BE49-F238E27FC236}">
                  <a16:creationId xmlns:a16="http://schemas.microsoft.com/office/drawing/2014/main" id="{DD8CEEFC-9453-F6AB-A7BD-2A35177F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5" y="2118"/>
              <a:ext cx="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aseline="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e</a:t>
              </a:r>
              <a:r>
                <a:rPr lang="en-US" altLang="zh-CN" sz="1800" baseline="-25000">
                  <a:solidFill>
                    <a:srgbClr val="000000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5</a:t>
              </a:r>
              <a:endParaRPr lang="en-US" altLang="zh-CN" sz="1800" baseline="0">
                <a:solidFill>
                  <a:srgbClr val="000000"/>
                </a:solidFill>
                <a:latin typeface="楷体_GB2312" panose="020F0502020204030204" pitchFamily="34" charset="0"/>
                <a:ea typeface="楷体_GB2312" panose="020F0502020204030204" pitchFamily="34" charset="0"/>
              </a:endParaRPr>
            </a:p>
          </p:txBody>
        </p:sp>
      </p:grpSp>
      <p:grpSp>
        <p:nvGrpSpPr>
          <p:cNvPr id="8" name="Group 248">
            <a:extLst>
              <a:ext uri="{FF2B5EF4-FFF2-40B4-BE49-F238E27FC236}">
                <a16:creationId xmlns:a16="http://schemas.microsoft.com/office/drawing/2014/main" id="{2C93B633-5E38-B5CD-F11E-CB0F7DA4A6F2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3513138"/>
            <a:ext cx="1511300" cy="1150937"/>
            <a:chOff x="7635" y="2218"/>
            <a:chExt cx="952" cy="725"/>
          </a:xfrm>
        </p:grpSpPr>
        <p:sp>
          <p:nvSpPr>
            <p:cNvPr id="69714" name="Line 249">
              <a:extLst>
                <a:ext uri="{FF2B5EF4-FFF2-40B4-BE49-F238E27FC236}">
                  <a16:creationId xmlns:a16="http://schemas.microsoft.com/office/drawing/2014/main" id="{523369A0-B368-DFFE-F4D1-A2CFE6E9B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6" y="2930"/>
              <a:ext cx="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5" name="Line 250">
              <a:extLst>
                <a:ext uri="{FF2B5EF4-FFF2-40B4-BE49-F238E27FC236}">
                  <a16:creationId xmlns:a16="http://schemas.microsoft.com/office/drawing/2014/main" id="{4F0C46B0-E164-10B8-0A75-3B07DBEA7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61" y="2486"/>
              <a:ext cx="136" cy="4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6" name="Line 251">
              <a:extLst>
                <a:ext uri="{FF2B5EF4-FFF2-40B4-BE49-F238E27FC236}">
                  <a16:creationId xmlns:a16="http://schemas.microsoft.com/office/drawing/2014/main" id="{B3DC612B-CE5C-210E-7D31-C491C1377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35" y="2242"/>
              <a:ext cx="471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7" name="Line 252">
              <a:extLst>
                <a:ext uri="{FF2B5EF4-FFF2-40B4-BE49-F238E27FC236}">
                  <a16:creationId xmlns:a16="http://schemas.microsoft.com/office/drawing/2014/main" id="{908C3330-C1E1-84D2-5948-65B898866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8" y="2226"/>
              <a:ext cx="458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8" name="Line 253">
              <a:extLst>
                <a:ext uri="{FF2B5EF4-FFF2-40B4-BE49-F238E27FC236}">
                  <a16:creationId xmlns:a16="http://schemas.microsoft.com/office/drawing/2014/main" id="{DD723706-CE0A-E07C-A46E-733F3B08A3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45" y="2468"/>
              <a:ext cx="106" cy="4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9" name="Oval 254">
              <a:extLst>
                <a:ext uri="{FF2B5EF4-FFF2-40B4-BE49-F238E27FC236}">
                  <a16:creationId xmlns:a16="http://schemas.microsoft.com/office/drawing/2014/main" id="{BF7155F9-4B68-CC74-C835-C5D78C026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7" y="2218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20" name="Oval 255">
              <a:extLst>
                <a:ext uri="{FF2B5EF4-FFF2-40B4-BE49-F238E27FC236}">
                  <a16:creationId xmlns:a16="http://schemas.microsoft.com/office/drawing/2014/main" id="{39ABE229-BA16-6B0D-78C9-BB96647B3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" y="2445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21" name="Oval 256">
              <a:extLst>
                <a:ext uri="{FF2B5EF4-FFF2-40B4-BE49-F238E27FC236}">
                  <a16:creationId xmlns:a16="http://schemas.microsoft.com/office/drawing/2014/main" id="{98A4EA01-D95F-1368-5C47-F3DD03C8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" y="2444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22" name="Oval 257">
              <a:extLst>
                <a:ext uri="{FF2B5EF4-FFF2-40B4-BE49-F238E27FC236}">
                  <a16:creationId xmlns:a16="http://schemas.microsoft.com/office/drawing/2014/main" id="{4D31BC4B-A197-55A4-FD9B-BBE993215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4" y="2898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23" name="Oval 258">
              <a:extLst>
                <a:ext uri="{FF2B5EF4-FFF2-40B4-BE49-F238E27FC236}">
                  <a16:creationId xmlns:a16="http://schemas.microsoft.com/office/drawing/2014/main" id="{39B36445-0DD8-0F41-790B-F338980BF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9" y="2898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259">
            <a:extLst>
              <a:ext uri="{FF2B5EF4-FFF2-40B4-BE49-F238E27FC236}">
                <a16:creationId xmlns:a16="http://schemas.microsoft.com/office/drawing/2014/main" id="{FDB40167-89B0-6559-0684-BB6BDCCCD02D}"/>
              </a:ext>
            </a:extLst>
          </p:cNvPr>
          <p:cNvGrpSpPr>
            <a:grpSpLocks/>
          </p:cNvGrpSpPr>
          <p:nvPr/>
        </p:nvGrpSpPr>
        <p:grpSpPr bwMode="auto">
          <a:xfrm>
            <a:off x="3435350" y="3514725"/>
            <a:ext cx="1511300" cy="1150938"/>
            <a:chOff x="7637" y="486"/>
            <a:chExt cx="952" cy="725"/>
          </a:xfrm>
        </p:grpSpPr>
        <p:sp>
          <p:nvSpPr>
            <p:cNvPr id="69704" name="Line 260">
              <a:extLst>
                <a:ext uri="{FF2B5EF4-FFF2-40B4-BE49-F238E27FC236}">
                  <a16:creationId xmlns:a16="http://schemas.microsoft.com/office/drawing/2014/main" id="{41E43CF7-07DE-CDAC-1049-40766AF1B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8" y="1198"/>
              <a:ext cx="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5" name="Line 261">
              <a:extLst>
                <a:ext uri="{FF2B5EF4-FFF2-40B4-BE49-F238E27FC236}">
                  <a16:creationId xmlns:a16="http://schemas.microsoft.com/office/drawing/2014/main" id="{CDCDF9F7-E12B-6B65-647D-0F316668D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63" y="754"/>
              <a:ext cx="136" cy="4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6" name="Line 262">
              <a:extLst>
                <a:ext uri="{FF2B5EF4-FFF2-40B4-BE49-F238E27FC236}">
                  <a16:creationId xmlns:a16="http://schemas.microsoft.com/office/drawing/2014/main" id="{CC4A35BD-D7BB-6828-91D8-9EDE9D24A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37" y="510"/>
              <a:ext cx="471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7" name="Line 263">
              <a:extLst>
                <a:ext uri="{FF2B5EF4-FFF2-40B4-BE49-F238E27FC236}">
                  <a16:creationId xmlns:a16="http://schemas.microsoft.com/office/drawing/2014/main" id="{A327D35D-0076-0B14-6BCB-E982C6D72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0" y="494"/>
              <a:ext cx="458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8" name="Line 264">
              <a:extLst>
                <a:ext uri="{FF2B5EF4-FFF2-40B4-BE49-F238E27FC236}">
                  <a16:creationId xmlns:a16="http://schemas.microsoft.com/office/drawing/2014/main" id="{75B50977-1ADD-A70A-6701-18E401BF2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47" y="736"/>
              <a:ext cx="106" cy="4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9" name="Oval 265">
              <a:extLst>
                <a:ext uri="{FF2B5EF4-FFF2-40B4-BE49-F238E27FC236}">
                  <a16:creationId xmlns:a16="http://schemas.microsoft.com/office/drawing/2014/main" id="{C874EA0C-9854-C61D-8A25-8E17868F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9" y="48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10" name="Oval 266">
              <a:extLst>
                <a:ext uri="{FF2B5EF4-FFF2-40B4-BE49-F238E27FC236}">
                  <a16:creationId xmlns:a16="http://schemas.microsoft.com/office/drawing/2014/main" id="{6A15F3D3-4FAC-B529-5C34-75D758271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7" y="713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11" name="Oval 267">
              <a:extLst>
                <a:ext uri="{FF2B5EF4-FFF2-40B4-BE49-F238E27FC236}">
                  <a16:creationId xmlns:a16="http://schemas.microsoft.com/office/drawing/2014/main" id="{E1F39969-32D6-F8D3-0D65-1676B828F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5" y="712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12" name="Oval 268">
              <a:extLst>
                <a:ext uri="{FF2B5EF4-FFF2-40B4-BE49-F238E27FC236}">
                  <a16:creationId xmlns:a16="http://schemas.microsoft.com/office/drawing/2014/main" id="{A1C44652-CF79-8854-AFC8-2D3B7CE5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" y="116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13" name="Oval 269">
              <a:extLst>
                <a:ext uri="{FF2B5EF4-FFF2-40B4-BE49-F238E27FC236}">
                  <a16:creationId xmlns:a16="http://schemas.microsoft.com/office/drawing/2014/main" id="{050C5A71-BB86-63EF-EB68-08264BEE1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" y="116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270">
            <a:extLst>
              <a:ext uri="{FF2B5EF4-FFF2-40B4-BE49-F238E27FC236}">
                <a16:creationId xmlns:a16="http://schemas.microsoft.com/office/drawing/2014/main" id="{3F19251C-DC4C-EB06-AEFC-20DDC4ECA988}"/>
              </a:ext>
            </a:extLst>
          </p:cNvPr>
          <p:cNvGrpSpPr>
            <a:grpSpLocks/>
          </p:cNvGrpSpPr>
          <p:nvPr/>
        </p:nvGrpSpPr>
        <p:grpSpPr bwMode="auto">
          <a:xfrm>
            <a:off x="5473700" y="3355975"/>
            <a:ext cx="1539875" cy="1150938"/>
            <a:chOff x="4168" y="1711"/>
            <a:chExt cx="970" cy="725"/>
          </a:xfrm>
        </p:grpSpPr>
        <p:sp>
          <p:nvSpPr>
            <p:cNvPr id="69679" name="Line 271">
              <a:extLst>
                <a:ext uri="{FF2B5EF4-FFF2-40B4-BE49-F238E27FC236}">
                  <a16:creationId xmlns:a16="http://schemas.microsoft.com/office/drawing/2014/main" id="{566CE103-465F-0FF2-B505-10FD21260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59" y="1979"/>
              <a:ext cx="73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80" name="Line 272">
              <a:extLst>
                <a:ext uri="{FF2B5EF4-FFF2-40B4-BE49-F238E27FC236}">
                  <a16:creationId xmlns:a16="http://schemas.microsoft.com/office/drawing/2014/main" id="{CFAE6C76-C5D6-A02F-B3A7-63C500301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4" y="1979"/>
              <a:ext cx="108" cy="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81" name="Line 273">
              <a:extLst>
                <a:ext uri="{FF2B5EF4-FFF2-40B4-BE49-F238E27FC236}">
                  <a16:creationId xmlns:a16="http://schemas.microsoft.com/office/drawing/2014/main" id="{5D8A3B23-7C5E-9D3F-88F0-6A8D7F5BE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" y="1735"/>
              <a:ext cx="237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82" name="Line 274">
              <a:extLst>
                <a:ext uri="{FF2B5EF4-FFF2-40B4-BE49-F238E27FC236}">
                  <a16:creationId xmlns:a16="http://schemas.microsoft.com/office/drawing/2014/main" id="{A22B127C-D633-B30C-8B34-2C7200565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94" y="1743"/>
              <a:ext cx="208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83" name="Oval 275">
              <a:extLst>
                <a:ext uri="{FF2B5EF4-FFF2-40B4-BE49-F238E27FC236}">
                  <a16:creationId xmlns:a16="http://schemas.microsoft.com/office/drawing/2014/main" id="{5A3321A7-4091-BCD7-10FF-5BAAD286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711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84" name="Oval 276">
              <a:extLst>
                <a:ext uri="{FF2B5EF4-FFF2-40B4-BE49-F238E27FC236}">
                  <a16:creationId xmlns:a16="http://schemas.microsoft.com/office/drawing/2014/main" id="{8509323D-C614-4AE7-5FAF-0C88C055C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938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85" name="Oval 277">
              <a:extLst>
                <a:ext uri="{FF2B5EF4-FFF2-40B4-BE49-F238E27FC236}">
                  <a16:creationId xmlns:a16="http://schemas.microsoft.com/office/drawing/2014/main" id="{607C4C5A-A8DA-4835-BD63-91607E8D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937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86" name="Oval 278">
              <a:extLst>
                <a:ext uri="{FF2B5EF4-FFF2-40B4-BE49-F238E27FC236}">
                  <a16:creationId xmlns:a16="http://schemas.microsoft.com/office/drawing/2014/main" id="{E341815B-775E-27E6-67F2-22B744D5E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2160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87" name="Oval 279">
              <a:extLst>
                <a:ext uri="{FF2B5EF4-FFF2-40B4-BE49-F238E27FC236}">
                  <a16:creationId xmlns:a16="http://schemas.microsoft.com/office/drawing/2014/main" id="{848E8E25-F71B-4E32-0505-A67457D35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159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88" name="Oval 280">
              <a:extLst>
                <a:ext uri="{FF2B5EF4-FFF2-40B4-BE49-F238E27FC236}">
                  <a16:creationId xmlns:a16="http://schemas.microsoft.com/office/drawing/2014/main" id="{2A96C275-3E7C-CA5B-6BE4-A130A8AB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161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89" name="Oval 281">
              <a:extLst>
                <a:ext uri="{FF2B5EF4-FFF2-40B4-BE49-F238E27FC236}">
                  <a16:creationId xmlns:a16="http://schemas.microsoft.com/office/drawing/2014/main" id="{670153C1-D3AD-1E59-B376-9C6C43801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2160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90" name="Oval 282">
              <a:extLst>
                <a:ext uri="{FF2B5EF4-FFF2-40B4-BE49-F238E27FC236}">
                  <a16:creationId xmlns:a16="http://schemas.microsoft.com/office/drawing/2014/main" id="{DD401072-E3F4-9911-9DC4-FDA0C9693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238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91" name="Oval 283">
              <a:extLst>
                <a:ext uri="{FF2B5EF4-FFF2-40B4-BE49-F238E27FC236}">
                  <a16:creationId xmlns:a16="http://schemas.microsoft.com/office/drawing/2014/main" id="{0AEA751D-6A4F-55D1-B302-571FEE7C2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2385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92" name="Oval 284">
              <a:extLst>
                <a:ext uri="{FF2B5EF4-FFF2-40B4-BE49-F238E27FC236}">
                  <a16:creationId xmlns:a16="http://schemas.microsoft.com/office/drawing/2014/main" id="{D0403231-6FE0-97B6-F871-94EBB1613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" y="2387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93" name="Line 285">
              <a:extLst>
                <a:ext uri="{FF2B5EF4-FFF2-40B4-BE49-F238E27FC236}">
                  <a16:creationId xmlns:a16="http://schemas.microsoft.com/office/drawing/2014/main" id="{5936B495-5797-2E7D-6184-B7F8E48DA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12" y="1970"/>
              <a:ext cx="91" cy="1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4" name="Line 286">
              <a:extLst>
                <a:ext uri="{FF2B5EF4-FFF2-40B4-BE49-F238E27FC236}">
                  <a16:creationId xmlns:a16="http://schemas.microsoft.com/office/drawing/2014/main" id="{5AD3AC8F-7162-1089-4AAD-24386BE1B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1979"/>
              <a:ext cx="108" cy="1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5" name="Line 287">
              <a:extLst>
                <a:ext uri="{FF2B5EF4-FFF2-40B4-BE49-F238E27FC236}">
                  <a16:creationId xmlns:a16="http://schemas.microsoft.com/office/drawing/2014/main" id="{C26AB6AE-A372-D9C1-128B-D6B53AB88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2" y="2199"/>
              <a:ext cx="62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6" name="Line 288">
              <a:extLst>
                <a:ext uri="{FF2B5EF4-FFF2-40B4-BE49-F238E27FC236}">
                  <a16:creationId xmlns:a16="http://schemas.microsoft.com/office/drawing/2014/main" id="{D3819160-C81D-5A27-6014-660736A5A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2199"/>
              <a:ext cx="90" cy="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7" name="Line 289">
              <a:extLst>
                <a:ext uri="{FF2B5EF4-FFF2-40B4-BE49-F238E27FC236}">
                  <a16:creationId xmlns:a16="http://schemas.microsoft.com/office/drawing/2014/main" id="{074BA2F9-8CE9-45DA-AEA8-277C0F8EB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39" y="2196"/>
              <a:ext cx="63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8" name="Line 290">
              <a:extLst>
                <a:ext uri="{FF2B5EF4-FFF2-40B4-BE49-F238E27FC236}">
                  <a16:creationId xmlns:a16="http://schemas.microsoft.com/office/drawing/2014/main" id="{4CB1EC49-4BF2-1951-1338-51F0B3E41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" y="2196"/>
              <a:ext cx="89" cy="2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9" name="Oval 291">
              <a:extLst>
                <a:ext uri="{FF2B5EF4-FFF2-40B4-BE49-F238E27FC236}">
                  <a16:creationId xmlns:a16="http://schemas.microsoft.com/office/drawing/2014/main" id="{6F37E77D-B342-8722-2EDA-DB435A00E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391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00" name="Oval 292">
              <a:extLst>
                <a:ext uri="{FF2B5EF4-FFF2-40B4-BE49-F238E27FC236}">
                  <a16:creationId xmlns:a16="http://schemas.microsoft.com/office/drawing/2014/main" id="{17BBB030-F337-1AB8-6AC5-4467841B6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2387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01" name="Oval 293">
              <a:extLst>
                <a:ext uri="{FF2B5EF4-FFF2-40B4-BE49-F238E27FC236}">
                  <a16:creationId xmlns:a16="http://schemas.microsoft.com/office/drawing/2014/main" id="{F303A52E-3D7D-C0F2-A1EF-CE88F284F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2386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702" name="Line 294">
              <a:extLst>
                <a:ext uri="{FF2B5EF4-FFF2-40B4-BE49-F238E27FC236}">
                  <a16:creationId xmlns:a16="http://schemas.microsoft.com/office/drawing/2014/main" id="{AC6EF2EC-CC7F-1FAC-ED29-720B389A8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0" y="2196"/>
              <a:ext cx="18" cy="1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3" name="Line 295">
              <a:extLst>
                <a:ext uri="{FF2B5EF4-FFF2-40B4-BE49-F238E27FC236}">
                  <a16:creationId xmlns:a16="http://schemas.microsoft.com/office/drawing/2014/main" id="{2DC3E54B-CE13-DBA9-C816-393D1F8BF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0" y="2205"/>
              <a:ext cx="45" cy="1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5768" name="Rectangle 296">
            <a:extLst>
              <a:ext uri="{FF2B5EF4-FFF2-40B4-BE49-F238E27FC236}">
                <a16:creationId xmlns:a16="http://schemas.microsoft.com/office/drawing/2014/main" id="{CB30E67D-85CD-C9FC-EF5D-8AB5FEE1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355975"/>
            <a:ext cx="720725" cy="5032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05769" name="Rectangle 297">
            <a:extLst>
              <a:ext uri="{FF2B5EF4-FFF2-40B4-BE49-F238E27FC236}">
                <a16:creationId xmlns:a16="http://schemas.microsoft.com/office/drawing/2014/main" id="{20FD6E76-CAB4-D78C-6476-3B0D85491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4235450"/>
            <a:ext cx="360362" cy="2873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grpSp>
        <p:nvGrpSpPr>
          <p:cNvPr id="11" name="Group 298">
            <a:extLst>
              <a:ext uri="{FF2B5EF4-FFF2-40B4-BE49-F238E27FC236}">
                <a16:creationId xmlns:a16="http://schemas.microsoft.com/office/drawing/2014/main" id="{433FF810-3C90-DB9A-8704-D0032A660C73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3292475"/>
            <a:ext cx="1641475" cy="1511300"/>
            <a:chOff x="793" y="-698"/>
            <a:chExt cx="1034" cy="952"/>
          </a:xfrm>
        </p:grpSpPr>
        <p:sp>
          <p:nvSpPr>
            <p:cNvPr id="69662" name="Line 299">
              <a:extLst>
                <a:ext uri="{FF2B5EF4-FFF2-40B4-BE49-F238E27FC236}">
                  <a16:creationId xmlns:a16="http://schemas.microsoft.com/office/drawing/2014/main" id="{78DC291A-9A45-291A-901D-D99CC261C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5" y="-430"/>
              <a:ext cx="0" cy="4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9663" name="Group 300">
              <a:extLst>
                <a:ext uri="{FF2B5EF4-FFF2-40B4-BE49-F238E27FC236}">
                  <a16:creationId xmlns:a16="http://schemas.microsoft.com/office/drawing/2014/main" id="{466DB769-7FA8-3092-BB49-73E04096E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-698"/>
              <a:ext cx="1034" cy="952"/>
              <a:chOff x="5911" y="2230"/>
              <a:chExt cx="1034" cy="952"/>
            </a:xfrm>
          </p:grpSpPr>
          <p:sp>
            <p:nvSpPr>
              <p:cNvPr id="69664" name="Line 301">
                <a:extLst>
                  <a:ext uri="{FF2B5EF4-FFF2-40B4-BE49-F238E27FC236}">
                    <a16:creationId xmlns:a16="http://schemas.microsoft.com/office/drawing/2014/main" id="{F88817DC-D80F-D95C-DEBF-01DE4967E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91" y="2938"/>
                <a:ext cx="300" cy="2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65" name="Line 302">
                <a:extLst>
                  <a:ext uri="{FF2B5EF4-FFF2-40B4-BE49-F238E27FC236}">
                    <a16:creationId xmlns:a16="http://schemas.microsoft.com/office/drawing/2014/main" id="{CBE2E4BA-41B9-0CDD-08F5-222EB2C13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74" y="2254"/>
                <a:ext cx="317" cy="2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66" name="Line 303">
                <a:extLst>
                  <a:ext uri="{FF2B5EF4-FFF2-40B4-BE49-F238E27FC236}">
                    <a16:creationId xmlns:a16="http://schemas.microsoft.com/office/drawing/2014/main" id="{3D99285B-46D9-83CC-111A-0E85B8715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1" y="2247"/>
                <a:ext cx="317" cy="2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67" name="Line 304">
                <a:extLst>
                  <a:ext uri="{FF2B5EF4-FFF2-40B4-BE49-F238E27FC236}">
                    <a16:creationId xmlns:a16="http://schemas.microsoft.com/office/drawing/2014/main" id="{665F3E2D-5DF9-5D65-D6B3-769A4328F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21" y="2500"/>
                <a:ext cx="0" cy="4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68" name="Line 305">
                <a:extLst>
                  <a:ext uri="{FF2B5EF4-FFF2-40B4-BE49-F238E27FC236}">
                    <a16:creationId xmlns:a16="http://schemas.microsoft.com/office/drawing/2014/main" id="{23A0D0FA-1011-5B8E-EDAC-A77732866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4" y="2475"/>
                <a:ext cx="644" cy="44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69" name="Arc 306">
                <a:extLst>
                  <a:ext uri="{FF2B5EF4-FFF2-40B4-BE49-F238E27FC236}">
                    <a16:creationId xmlns:a16="http://schemas.microsoft.com/office/drawing/2014/main" id="{9A5AE109-2D7F-ABD9-31B2-1FB6300E26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610" y="2936"/>
                <a:ext cx="308" cy="24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0" name="Arc 307">
                <a:extLst>
                  <a:ext uri="{FF2B5EF4-FFF2-40B4-BE49-F238E27FC236}">
                    <a16:creationId xmlns:a16="http://schemas.microsoft.com/office/drawing/2014/main" id="{60E3220B-317D-1667-10E3-FEF44D5E20B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619" y="2937"/>
                <a:ext cx="308" cy="2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1" name="Arc 308">
                <a:extLst>
                  <a:ext uri="{FF2B5EF4-FFF2-40B4-BE49-F238E27FC236}">
                    <a16:creationId xmlns:a16="http://schemas.microsoft.com/office/drawing/2014/main" id="{B8B9E348-2DBE-DFAC-6E8E-B8BCAEA04D1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6079" y="2393"/>
                <a:ext cx="185" cy="181"/>
              </a:xfrm>
              <a:custGeom>
                <a:avLst/>
                <a:gdLst>
                  <a:gd name="T0" fmla="*/ 0 w 43060"/>
                  <a:gd name="T1" fmla="*/ 0 h 43200"/>
                  <a:gd name="T2" fmla="*/ 0 w 43060"/>
                  <a:gd name="T3" fmla="*/ 0 h 43200"/>
                  <a:gd name="T4" fmla="*/ 0 w 4306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060"/>
                  <a:gd name="T10" fmla="*/ 0 h 43200"/>
                  <a:gd name="T11" fmla="*/ 43060 w 4306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60" h="43200" fill="none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</a:path>
                  <a:path w="43060" h="43200" stroke="0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  <a:lnTo>
                      <a:pt x="21460" y="21600"/>
                    </a:lnTo>
                    <a:lnTo>
                      <a:pt x="0" y="19143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2" name="Arc 309">
                <a:extLst>
                  <a:ext uri="{FF2B5EF4-FFF2-40B4-BE49-F238E27FC236}">
                    <a16:creationId xmlns:a16="http://schemas.microsoft.com/office/drawing/2014/main" id="{ABFC1487-9B68-66C2-C86F-8EA31F934F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911" y="2275"/>
                <a:ext cx="371" cy="381"/>
              </a:xfrm>
              <a:custGeom>
                <a:avLst/>
                <a:gdLst>
                  <a:gd name="T0" fmla="*/ 0 w 43129"/>
                  <a:gd name="T1" fmla="*/ 0 h 43200"/>
                  <a:gd name="T2" fmla="*/ 0 w 43129"/>
                  <a:gd name="T3" fmla="*/ 0 h 43200"/>
                  <a:gd name="T4" fmla="*/ 0 w 4312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129"/>
                  <a:gd name="T10" fmla="*/ 0 h 43200"/>
                  <a:gd name="T11" fmla="*/ 43129 w 4312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29" h="43200" fill="none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</a:path>
                  <a:path w="43129" h="43200" stroke="0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  <a:lnTo>
                      <a:pt x="21529" y="21600"/>
                    </a:lnTo>
                    <a:lnTo>
                      <a:pt x="1432" y="13683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3" name="Oval 310">
                <a:extLst>
                  <a:ext uri="{FF2B5EF4-FFF2-40B4-BE49-F238E27FC236}">
                    <a16:creationId xmlns:a16="http://schemas.microsoft.com/office/drawing/2014/main" id="{08A1A6C4-A13B-AF3D-C947-0BAA4BF63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2" y="2230"/>
                <a:ext cx="44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4" name="Oval 311">
                <a:extLst>
                  <a:ext uri="{FF2B5EF4-FFF2-40B4-BE49-F238E27FC236}">
                    <a16:creationId xmlns:a16="http://schemas.microsoft.com/office/drawing/2014/main" id="{7B3AEB07-DCBD-7F59-C251-F1AD5E14D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4" y="2457"/>
                <a:ext cx="44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5" name="Oval 312">
                <a:extLst>
                  <a:ext uri="{FF2B5EF4-FFF2-40B4-BE49-F238E27FC236}">
                    <a16:creationId xmlns:a16="http://schemas.microsoft.com/office/drawing/2014/main" id="{CE064404-CCCE-013B-9260-B78D7A097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1" y="2456"/>
                <a:ext cx="44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6" name="Oval 313">
                <a:extLst>
                  <a:ext uri="{FF2B5EF4-FFF2-40B4-BE49-F238E27FC236}">
                    <a16:creationId xmlns:a16="http://schemas.microsoft.com/office/drawing/2014/main" id="{A7C46C25-3F86-74A6-9E46-656BADCB2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9" y="2910"/>
                <a:ext cx="44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7" name="Oval 314">
                <a:extLst>
                  <a:ext uri="{FF2B5EF4-FFF2-40B4-BE49-F238E27FC236}">
                    <a16:creationId xmlns:a16="http://schemas.microsoft.com/office/drawing/2014/main" id="{AF032645-1D64-578B-E226-CC8A8C8D6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4" y="2910"/>
                <a:ext cx="44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8" name="Oval 315">
                <a:extLst>
                  <a:ext uri="{FF2B5EF4-FFF2-40B4-BE49-F238E27FC236}">
                    <a16:creationId xmlns:a16="http://schemas.microsoft.com/office/drawing/2014/main" id="{9A19E57F-02CA-99BC-AC80-4BEF37638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3" y="3137"/>
                <a:ext cx="44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Group 316">
            <a:extLst>
              <a:ext uri="{FF2B5EF4-FFF2-40B4-BE49-F238E27FC236}">
                <a16:creationId xmlns:a16="http://schemas.microsoft.com/office/drawing/2014/main" id="{711E0088-6AFC-8191-6222-6DB7CA323C94}"/>
              </a:ext>
            </a:extLst>
          </p:cNvPr>
          <p:cNvGrpSpPr>
            <a:grpSpLocks/>
          </p:cNvGrpSpPr>
          <p:nvPr/>
        </p:nvGrpSpPr>
        <p:grpSpPr bwMode="auto">
          <a:xfrm>
            <a:off x="1651000" y="3298825"/>
            <a:ext cx="1081088" cy="1511300"/>
            <a:chOff x="1267" y="3702"/>
            <a:chExt cx="681" cy="952"/>
          </a:xfrm>
        </p:grpSpPr>
        <p:sp>
          <p:nvSpPr>
            <p:cNvPr id="69649" name="Line 317">
              <a:extLst>
                <a:ext uri="{FF2B5EF4-FFF2-40B4-BE49-F238E27FC236}">
                  <a16:creationId xmlns:a16="http://schemas.microsoft.com/office/drawing/2014/main" id="{01DDB377-1BD1-3FD0-77AF-1C014C274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6" y="3970"/>
              <a:ext cx="0" cy="4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0" name="Line 318">
              <a:extLst>
                <a:ext uri="{FF2B5EF4-FFF2-40B4-BE49-F238E27FC236}">
                  <a16:creationId xmlns:a16="http://schemas.microsoft.com/office/drawing/2014/main" id="{7FCEF3A6-EF32-05AA-5D5B-DC56B7ABE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4" y="4410"/>
              <a:ext cx="300" cy="2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1" name="Line 319">
              <a:extLst>
                <a:ext uri="{FF2B5EF4-FFF2-40B4-BE49-F238E27FC236}">
                  <a16:creationId xmlns:a16="http://schemas.microsoft.com/office/drawing/2014/main" id="{5035A138-2636-040A-DAC1-33F63A8DA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7" y="3726"/>
              <a:ext cx="317" cy="2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2" name="Line 320">
              <a:extLst>
                <a:ext uri="{FF2B5EF4-FFF2-40B4-BE49-F238E27FC236}">
                  <a16:creationId xmlns:a16="http://schemas.microsoft.com/office/drawing/2014/main" id="{750AE2B6-073A-AA42-425A-F6DB15C54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4" y="3719"/>
              <a:ext cx="317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3" name="Line 321">
              <a:extLst>
                <a:ext uri="{FF2B5EF4-FFF2-40B4-BE49-F238E27FC236}">
                  <a16:creationId xmlns:a16="http://schemas.microsoft.com/office/drawing/2014/main" id="{DB30855F-9D4B-D078-5D44-4D1675E58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4" y="3972"/>
              <a:ext cx="0" cy="4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4" name="Line 322">
              <a:extLst>
                <a:ext uri="{FF2B5EF4-FFF2-40B4-BE49-F238E27FC236}">
                  <a16:creationId xmlns:a16="http://schemas.microsoft.com/office/drawing/2014/main" id="{87A6345E-5496-A623-3616-B539E6709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3947"/>
              <a:ext cx="644" cy="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5" name="Arc 323">
              <a:extLst>
                <a:ext uri="{FF2B5EF4-FFF2-40B4-BE49-F238E27FC236}">
                  <a16:creationId xmlns:a16="http://schemas.microsoft.com/office/drawing/2014/main" id="{D4DD4838-5A22-324C-3F32-51868E6C83F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22" y="4409"/>
              <a:ext cx="308" cy="2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Oval 324">
              <a:extLst>
                <a:ext uri="{FF2B5EF4-FFF2-40B4-BE49-F238E27FC236}">
                  <a16:creationId xmlns:a16="http://schemas.microsoft.com/office/drawing/2014/main" id="{F0918AAA-50BA-F4FA-6F74-46CAE1053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3702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57" name="Oval 325">
              <a:extLst>
                <a:ext uri="{FF2B5EF4-FFF2-40B4-BE49-F238E27FC236}">
                  <a16:creationId xmlns:a16="http://schemas.microsoft.com/office/drawing/2014/main" id="{5CF899B7-2284-5514-DF72-B5AE78EC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3929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58" name="Oval 326">
              <a:extLst>
                <a:ext uri="{FF2B5EF4-FFF2-40B4-BE49-F238E27FC236}">
                  <a16:creationId xmlns:a16="http://schemas.microsoft.com/office/drawing/2014/main" id="{411DDE66-E5A9-33CA-4E0F-507C43643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3928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59" name="Oval 327">
              <a:extLst>
                <a:ext uri="{FF2B5EF4-FFF2-40B4-BE49-F238E27FC236}">
                  <a16:creationId xmlns:a16="http://schemas.microsoft.com/office/drawing/2014/main" id="{C7F8F1E0-30E0-A448-D410-045E06406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4382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60" name="Oval 328">
              <a:extLst>
                <a:ext uri="{FF2B5EF4-FFF2-40B4-BE49-F238E27FC236}">
                  <a16:creationId xmlns:a16="http://schemas.microsoft.com/office/drawing/2014/main" id="{350864EF-6ED3-A32E-7038-E95F974B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4382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69661" name="Oval 329">
              <a:extLst>
                <a:ext uri="{FF2B5EF4-FFF2-40B4-BE49-F238E27FC236}">
                  <a16:creationId xmlns:a16="http://schemas.microsoft.com/office/drawing/2014/main" id="{1694BE95-FAE0-6429-FA1D-F96C839B1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4609"/>
              <a:ext cx="44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69648" name="灯片编号占位符 11">
            <a:extLst>
              <a:ext uri="{FF2B5EF4-FFF2-40B4-BE49-F238E27FC236}">
                <a16:creationId xmlns:a16="http://schemas.microsoft.com/office/drawing/2014/main" id="{75BC4407-D48E-594F-9E9D-F3780B65D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1BED4C-1E26-8B41-842D-A6E7EAA4456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68" grpId="0" animBg="1"/>
      <p:bldP spid="105768" grpId="1" animBg="1"/>
      <p:bldP spid="105769" grpId="0" animBg="1"/>
      <p:bldP spid="10576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D9997BBB-35A2-E636-06EC-316D63977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60198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Note: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1 </a:t>
            </a:r>
            <a:r>
              <a:rPr lang="zh-CN" altLang="en-US"/>
              <a:t>若</a:t>
            </a:r>
            <a:r>
              <a:rPr lang="zh-CN" altLang="en-US">
                <a:latin typeface="Times New Roman" panose="02020603050405020304" pitchFamily="18" charset="0"/>
              </a:rPr>
              <a:t>有向图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有根，则漠视图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必连通。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2 </a:t>
            </a:r>
            <a:r>
              <a:rPr lang="zh-CN" altLang="en-US">
                <a:latin typeface="Times New Roman" panose="02020603050405020304" pitchFamily="18" charset="0"/>
              </a:rPr>
              <a:t>若有向图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是强连通的，则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必有根，漠视图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必连通。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3 </a:t>
            </a:r>
            <a:r>
              <a:rPr lang="zh-CN" altLang="en-US">
                <a:latin typeface="Times New Roman" panose="02020603050405020304" pitchFamily="18" charset="0"/>
              </a:rPr>
              <a:t>若漠视图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连通，则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G</a:t>
            </a:r>
            <a:r>
              <a:rPr lang="zh-CN" altLang="en-US">
                <a:latin typeface="Times New Roman" panose="02020603050405020304" pitchFamily="18" charset="0"/>
              </a:rPr>
              <a:t>不一定有根，当然更未必强连通；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即使有根，也未必强连通。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称有向图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弱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连通的</a:t>
            </a:r>
            <a:r>
              <a:rPr lang="zh-CN" altLang="en-US">
                <a:latin typeface="Times New Roman" panose="02020603050405020304" pitchFamily="18" charset="0"/>
              </a:rPr>
              <a:t>，如果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的漠视图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是连通的。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0658" name="灯片编号占位符 1">
            <a:extLst>
              <a:ext uri="{FF2B5EF4-FFF2-40B4-BE49-F238E27FC236}">
                <a16:creationId xmlns:a16="http://schemas.microsoft.com/office/drawing/2014/main" id="{69B129D1-9834-49C4-3CA5-EFD7B93C74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A328B8-DA2F-EF4A-8D80-C75E193F426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21" name="Rectangle 37">
            <a:extLst>
              <a:ext uri="{FF2B5EF4-FFF2-40B4-BE49-F238E27FC236}">
                <a16:creationId xmlns:a16="http://schemas.microsoft.com/office/drawing/2014/main" id="{2E6E467C-2B40-A1C5-881B-714466508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/>
              <a:t>例：</a:t>
            </a:r>
          </a:p>
        </p:txBody>
      </p:sp>
      <p:grpSp>
        <p:nvGrpSpPr>
          <p:cNvPr id="71682" name="Group 79">
            <a:extLst>
              <a:ext uri="{FF2B5EF4-FFF2-40B4-BE49-F238E27FC236}">
                <a16:creationId xmlns:a16="http://schemas.microsoft.com/office/drawing/2014/main" id="{AF918EA0-D4F9-FA41-EE2F-10FECD2F282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838200"/>
            <a:ext cx="4154488" cy="5043488"/>
            <a:chOff x="96" y="768"/>
            <a:chExt cx="2908" cy="3693"/>
          </a:xfrm>
        </p:grpSpPr>
        <p:grpSp>
          <p:nvGrpSpPr>
            <p:cNvPr id="71720" name="Group 3">
              <a:extLst>
                <a:ext uri="{FF2B5EF4-FFF2-40B4-BE49-F238E27FC236}">
                  <a16:creationId xmlns:a16="http://schemas.microsoft.com/office/drawing/2014/main" id="{3D377534-B824-8150-F362-53887D865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768"/>
              <a:ext cx="2908" cy="2715"/>
              <a:chOff x="2832" y="1392"/>
              <a:chExt cx="2860" cy="2523"/>
            </a:xfrm>
          </p:grpSpPr>
          <p:sp>
            <p:nvSpPr>
              <p:cNvPr id="71722" name="Line 4">
                <a:extLst>
                  <a:ext uri="{FF2B5EF4-FFF2-40B4-BE49-F238E27FC236}">
                    <a16:creationId xmlns:a16="http://schemas.microsoft.com/office/drawing/2014/main" id="{5BC9E4E5-7F51-D5E9-DF76-1FB39C60B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88" y="3072"/>
                <a:ext cx="672" cy="48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23" name="Line 5">
                <a:extLst>
                  <a:ext uri="{FF2B5EF4-FFF2-40B4-BE49-F238E27FC236}">
                    <a16:creationId xmlns:a16="http://schemas.microsoft.com/office/drawing/2014/main" id="{CD3B1E56-2132-79DE-DAB2-24F968678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304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24" name="Line 6">
                <a:extLst>
                  <a:ext uri="{FF2B5EF4-FFF2-40B4-BE49-F238E27FC236}">
                    <a16:creationId xmlns:a16="http://schemas.microsoft.com/office/drawing/2014/main" id="{3DD120BB-29DD-6AB1-5DAE-A805CE13B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728"/>
                <a:ext cx="672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25" name="Line 7">
                <a:extLst>
                  <a:ext uri="{FF2B5EF4-FFF2-40B4-BE49-F238E27FC236}">
                    <a16:creationId xmlns:a16="http://schemas.microsoft.com/office/drawing/2014/main" id="{C8B5E536-0B35-2459-002E-C79EBC8AD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2" y="1736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26" name="Line 8">
                <a:extLst>
                  <a:ext uri="{FF2B5EF4-FFF2-40B4-BE49-F238E27FC236}">
                    <a16:creationId xmlns:a16="http://schemas.microsoft.com/office/drawing/2014/main" id="{6DA6FBED-67DE-F896-FB1E-CCEDF2960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60" y="2304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27" name="Line 9">
                <a:extLst>
                  <a:ext uri="{FF2B5EF4-FFF2-40B4-BE49-F238E27FC236}">
                    <a16:creationId xmlns:a16="http://schemas.microsoft.com/office/drawing/2014/main" id="{55D0FFB4-BF1F-A4F0-6B81-CA7565A84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1392" cy="76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28" name="Arc 10">
                <a:extLst>
                  <a:ext uri="{FF2B5EF4-FFF2-40B4-BE49-F238E27FC236}">
                    <a16:creationId xmlns:a16="http://schemas.microsoft.com/office/drawing/2014/main" id="{6D575E82-3C50-7F27-6D14-306697EA54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608" y="3072"/>
                <a:ext cx="672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9" name="Arc 11">
                <a:extLst>
                  <a:ext uri="{FF2B5EF4-FFF2-40B4-BE49-F238E27FC236}">
                    <a16:creationId xmlns:a16="http://schemas.microsoft.com/office/drawing/2014/main" id="{BA95EE34-1B5D-43B5-3366-1B18F7A212D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04" y="3120"/>
                <a:ext cx="672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0" name="Arc 12">
                <a:extLst>
                  <a:ext uri="{FF2B5EF4-FFF2-40B4-BE49-F238E27FC236}">
                    <a16:creationId xmlns:a16="http://schemas.microsoft.com/office/drawing/2014/main" id="{F1D235F9-E737-1EDF-3852-205896DFF25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361" y="2061"/>
                <a:ext cx="382" cy="387"/>
              </a:xfrm>
              <a:custGeom>
                <a:avLst/>
                <a:gdLst>
                  <a:gd name="T0" fmla="*/ 0 w 43060"/>
                  <a:gd name="T1" fmla="*/ 0 h 43200"/>
                  <a:gd name="T2" fmla="*/ 0 w 43060"/>
                  <a:gd name="T3" fmla="*/ 0 h 43200"/>
                  <a:gd name="T4" fmla="*/ 0 w 4306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060"/>
                  <a:gd name="T10" fmla="*/ 0 h 43200"/>
                  <a:gd name="T11" fmla="*/ 43060 w 4306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60" h="43200" fill="none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</a:path>
                  <a:path w="43060" h="43200" stroke="0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  <a:lnTo>
                      <a:pt x="21460" y="21600"/>
                    </a:lnTo>
                    <a:lnTo>
                      <a:pt x="0" y="19143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1" name="Arc 13">
                <a:extLst>
                  <a:ext uri="{FF2B5EF4-FFF2-40B4-BE49-F238E27FC236}">
                    <a16:creationId xmlns:a16="http://schemas.microsoft.com/office/drawing/2014/main" id="{E87F2CA8-F983-B7DA-F979-C164DC141C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073" y="1824"/>
                <a:ext cx="720" cy="720"/>
              </a:xfrm>
              <a:custGeom>
                <a:avLst/>
                <a:gdLst>
                  <a:gd name="T0" fmla="*/ 0 w 43129"/>
                  <a:gd name="T1" fmla="*/ 0 h 43200"/>
                  <a:gd name="T2" fmla="*/ 0 w 43129"/>
                  <a:gd name="T3" fmla="*/ 0 h 43200"/>
                  <a:gd name="T4" fmla="*/ 0 w 4312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129"/>
                  <a:gd name="T10" fmla="*/ 0 h 43200"/>
                  <a:gd name="T11" fmla="*/ 43129 w 4312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29" h="43200" fill="none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</a:path>
                  <a:path w="43129" h="43200" stroke="0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  <a:lnTo>
                      <a:pt x="21529" y="21600"/>
                    </a:lnTo>
                    <a:lnTo>
                      <a:pt x="1432" y="13683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2" name="Oval 14">
                <a:extLst>
                  <a:ext uri="{FF2B5EF4-FFF2-40B4-BE49-F238E27FC236}">
                    <a16:creationId xmlns:a16="http://schemas.microsoft.com/office/drawing/2014/main" id="{1420C5EC-E2BE-77E3-96A2-791BB8256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63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3" name="Oval 15">
                <a:extLst>
                  <a:ext uri="{FF2B5EF4-FFF2-40B4-BE49-F238E27FC236}">
                    <a16:creationId xmlns:a16="http://schemas.microsoft.com/office/drawing/2014/main" id="{755CADCA-C0EE-ECE6-E992-70DB6DF89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4" name="Oval 16">
                <a:extLst>
                  <a:ext uri="{FF2B5EF4-FFF2-40B4-BE49-F238E27FC236}">
                    <a16:creationId xmlns:a16="http://schemas.microsoft.com/office/drawing/2014/main" id="{D26FDAD7-9871-1D68-C567-0423D95B4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16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5" name="Oval 17">
                <a:extLst>
                  <a:ext uri="{FF2B5EF4-FFF2-40B4-BE49-F238E27FC236}">
                    <a16:creationId xmlns:a16="http://schemas.microsoft.com/office/drawing/2014/main" id="{87136E9A-A7A5-6927-9EFF-071C1132A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6" name="Oval 18">
                <a:extLst>
                  <a:ext uri="{FF2B5EF4-FFF2-40B4-BE49-F238E27FC236}">
                    <a16:creationId xmlns:a16="http://schemas.microsoft.com/office/drawing/2014/main" id="{D2CE23DF-D9D5-A11B-CFC5-53896BBF5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7" name="Oval 19">
                <a:extLst>
                  <a:ext uri="{FF2B5EF4-FFF2-40B4-BE49-F238E27FC236}">
                    <a16:creationId xmlns:a16="http://schemas.microsoft.com/office/drawing/2014/main" id="{2F446BB1-E731-B01C-1CD1-E966ADAA0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97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8" name="Text Box 20">
                <a:extLst>
                  <a:ext uri="{FF2B5EF4-FFF2-40B4-BE49-F238E27FC236}">
                    <a16:creationId xmlns:a16="http://schemas.microsoft.com/office/drawing/2014/main" id="{B8656709-BFA7-86A2-23A4-7F6F3A67B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6" y="1392"/>
                <a:ext cx="281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1739" name="Text Box 21">
                <a:extLst>
                  <a:ext uri="{FF2B5EF4-FFF2-40B4-BE49-F238E27FC236}">
                    <a16:creationId xmlns:a16="http://schemas.microsoft.com/office/drawing/2014/main" id="{7526A2EF-866A-31F2-19DA-7A85658EAD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4" y="2064"/>
                <a:ext cx="267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1740" name="Text Box 22">
                <a:extLst>
                  <a:ext uri="{FF2B5EF4-FFF2-40B4-BE49-F238E27FC236}">
                    <a16:creationId xmlns:a16="http://schemas.microsoft.com/office/drawing/2014/main" id="{C4400F16-DA35-1128-E405-740A09BEE8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5" y="2880"/>
                <a:ext cx="267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71741" name="Text Box 23">
                <a:extLst>
                  <a:ext uri="{FF2B5EF4-FFF2-40B4-BE49-F238E27FC236}">
                    <a16:creationId xmlns:a16="http://schemas.microsoft.com/office/drawing/2014/main" id="{95BCD5AC-497E-2F93-A74B-E2FE6DEB3F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" y="3601"/>
                <a:ext cx="281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1742" name="Text Box 24">
                <a:extLst>
                  <a:ext uri="{FF2B5EF4-FFF2-40B4-BE49-F238E27FC236}">
                    <a16:creationId xmlns:a16="http://schemas.microsoft.com/office/drawing/2014/main" id="{9658D800-AD7B-B004-9B8D-97A6B7486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" y="2928"/>
                <a:ext cx="255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71743" name="Text Box 25">
                <a:extLst>
                  <a:ext uri="{FF2B5EF4-FFF2-40B4-BE49-F238E27FC236}">
                    <a16:creationId xmlns:a16="http://schemas.microsoft.com/office/drawing/2014/main" id="{E62F4C5B-3738-6950-5AEA-0EE5BA7D99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24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71744" name="Text Box 26">
                <a:extLst>
                  <a:ext uri="{FF2B5EF4-FFF2-40B4-BE49-F238E27FC236}">
                    <a16:creationId xmlns:a16="http://schemas.microsoft.com/office/drawing/2014/main" id="{D7F98EB6-0386-B735-BFA2-365C347FC4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5" y="1680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45" name="Text Box 27">
                <a:extLst>
                  <a:ext uri="{FF2B5EF4-FFF2-40B4-BE49-F238E27FC236}">
                    <a16:creationId xmlns:a16="http://schemas.microsoft.com/office/drawing/2014/main" id="{E2EB8CD7-48E6-41B1-9D00-0B8284070B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2496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46" name="Text Box 28">
                <a:extLst>
                  <a:ext uri="{FF2B5EF4-FFF2-40B4-BE49-F238E27FC236}">
                    <a16:creationId xmlns:a16="http://schemas.microsoft.com/office/drawing/2014/main" id="{A914E4BE-D9A5-87ED-4F99-AEC5A4B48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3408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47" name="Text Box 29">
                <a:extLst>
                  <a:ext uri="{FF2B5EF4-FFF2-40B4-BE49-F238E27FC236}">
                    <a16:creationId xmlns:a16="http://schemas.microsoft.com/office/drawing/2014/main" id="{4B6CAF5B-6976-DB62-9862-CD39D7F340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4" y="2928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48" name="Text Box 30">
                <a:extLst>
                  <a:ext uri="{FF2B5EF4-FFF2-40B4-BE49-F238E27FC236}">
                    <a16:creationId xmlns:a16="http://schemas.microsoft.com/office/drawing/2014/main" id="{5CD6DC5E-DD78-1ED5-244B-29B1EA5E44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3" y="3216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49" name="Text Box 31">
                <a:extLst>
                  <a:ext uri="{FF2B5EF4-FFF2-40B4-BE49-F238E27FC236}">
                    <a16:creationId xmlns:a16="http://schemas.microsoft.com/office/drawing/2014/main" id="{6F54E5E7-BCA3-5839-ACAF-17DDCE8D7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5" y="2545"/>
                <a:ext cx="29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50" name="Text Box 32">
                <a:extLst>
                  <a:ext uri="{FF2B5EF4-FFF2-40B4-BE49-F238E27FC236}">
                    <a16:creationId xmlns:a16="http://schemas.microsoft.com/office/drawing/2014/main" id="{EA01D8D4-CF2B-E612-5B7A-B51E56A0F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3" y="1680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51" name="Text Box 33">
                <a:extLst>
                  <a:ext uri="{FF2B5EF4-FFF2-40B4-BE49-F238E27FC236}">
                    <a16:creationId xmlns:a16="http://schemas.microsoft.com/office/drawing/2014/main" id="{D2708DF5-0315-1DDE-C701-EDE59D957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2064"/>
                <a:ext cx="28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52" name="Text Box 34">
                <a:extLst>
                  <a:ext uri="{FF2B5EF4-FFF2-40B4-BE49-F238E27FC236}">
                    <a16:creationId xmlns:a16="http://schemas.microsoft.com/office/drawing/2014/main" id="{35B60CDA-4A37-EBA2-6BEE-47B153D4C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921"/>
                <a:ext cx="29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53" name="Text Box 35">
                <a:extLst>
                  <a:ext uri="{FF2B5EF4-FFF2-40B4-BE49-F238E27FC236}">
                    <a16:creationId xmlns:a16="http://schemas.microsoft.com/office/drawing/2014/main" id="{EC1606A8-E26D-166B-F4DF-33CF0FD89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" y="2352"/>
                <a:ext cx="35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721" name="Text Box 38">
              <a:extLst>
                <a:ext uri="{FF2B5EF4-FFF2-40B4-BE49-F238E27FC236}">
                  <a16:creationId xmlns:a16="http://schemas.microsoft.com/office/drawing/2014/main" id="{42777079-0BFE-29C5-1720-4D6E0E1CD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3455"/>
              <a:ext cx="2362" cy="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latin typeface="Times New Roman" panose="02020603050405020304" pitchFamily="18" charset="0"/>
                </a:rPr>
                <a:t>有向图是</a:t>
              </a:r>
              <a:r>
                <a:rPr lang="en-US" altLang="zh-CN" sz="2800" baseline="0">
                  <a:latin typeface="Times New Roman" panose="02020603050405020304" pitchFamily="18" charset="0"/>
                </a:rPr>
                <a:t>(</a:t>
              </a:r>
              <a:r>
                <a:rPr lang="zh-CN" altLang="en-US" sz="2800" baseline="0">
                  <a:latin typeface="Times New Roman" panose="02020603050405020304" pitchFamily="18" charset="0"/>
                </a:rPr>
                <a:t>弱</a:t>
              </a:r>
              <a:r>
                <a:rPr lang="en-US" altLang="zh-CN" sz="2800" baseline="0">
                  <a:latin typeface="Times New Roman" panose="02020603050405020304" pitchFamily="18" charset="0"/>
                </a:rPr>
                <a:t>)</a:t>
              </a:r>
              <a:r>
                <a:rPr lang="zh-CN" altLang="en-US" sz="2800" baseline="0">
                  <a:latin typeface="Times New Roman" panose="02020603050405020304" pitchFamily="18" charset="0"/>
                </a:rPr>
                <a:t>连通的，但不是强连通的，有根</a:t>
              </a:r>
              <a:r>
                <a:rPr lang="en-US" altLang="zh-CN" sz="2800" baseline="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aseline="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71683" name="Group 82">
            <a:extLst>
              <a:ext uri="{FF2B5EF4-FFF2-40B4-BE49-F238E27FC236}">
                <a16:creationId xmlns:a16="http://schemas.microsoft.com/office/drawing/2014/main" id="{E548CF71-936B-3905-1C71-64FFF62BAB3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914400"/>
            <a:ext cx="4402138" cy="3959225"/>
            <a:chOff x="96" y="768"/>
            <a:chExt cx="2892" cy="3094"/>
          </a:xfrm>
        </p:grpSpPr>
        <p:grpSp>
          <p:nvGrpSpPr>
            <p:cNvPr id="71686" name="Group 83">
              <a:extLst>
                <a:ext uri="{FF2B5EF4-FFF2-40B4-BE49-F238E27FC236}">
                  <a16:creationId xmlns:a16="http://schemas.microsoft.com/office/drawing/2014/main" id="{8C9D4F9C-1078-EAEB-1B6D-4F318ED0B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768"/>
              <a:ext cx="2892" cy="2735"/>
              <a:chOff x="2832" y="1392"/>
              <a:chExt cx="2844" cy="2541"/>
            </a:xfrm>
          </p:grpSpPr>
          <p:sp>
            <p:nvSpPr>
              <p:cNvPr id="71688" name="Line 84">
                <a:extLst>
                  <a:ext uri="{FF2B5EF4-FFF2-40B4-BE49-F238E27FC236}">
                    <a16:creationId xmlns:a16="http://schemas.microsoft.com/office/drawing/2014/main" id="{6D6ACDD9-DFAC-A020-776D-241B14710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88" y="3072"/>
                <a:ext cx="672" cy="48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89" name="Line 85">
                <a:extLst>
                  <a:ext uri="{FF2B5EF4-FFF2-40B4-BE49-F238E27FC236}">
                    <a16:creationId xmlns:a16="http://schemas.microsoft.com/office/drawing/2014/main" id="{8718E9EF-5E60-999E-4DEB-7E903A2D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304"/>
                <a:ext cx="0" cy="67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0" name="Line 86">
                <a:extLst>
                  <a:ext uri="{FF2B5EF4-FFF2-40B4-BE49-F238E27FC236}">
                    <a16:creationId xmlns:a16="http://schemas.microsoft.com/office/drawing/2014/main" id="{E77A73D7-491F-7939-63E2-BCBAD150F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728"/>
                <a:ext cx="672" cy="43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1" name="Line 87">
                <a:extLst>
                  <a:ext uri="{FF2B5EF4-FFF2-40B4-BE49-F238E27FC236}">
                    <a16:creationId xmlns:a16="http://schemas.microsoft.com/office/drawing/2014/main" id="{DF212D5C-2FF1-7A43-E873-7D63F951A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2" y="1736"/>
                <a:ext cx="624" cy="43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2" name="Line 88">
                <a:extLst>
                  <a:ext uri="{FF2B5EF4-FFF2-40B4-BE49-F238E27FC236}">
                    <a16:creationId xmlns:a16="http://schemas.microsoft.com/office/drawing/2014/main" id="{886860D3-1D7E-EDED-2E87-ED4DDE61C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60" y="2304"/>
                <a:ext cx="0" cy="67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3" name="Line 89">
                <a:extLst>
                  <a:ext uri="{FF2B5EF4-FFF2-40B4-BE49-F238E27FC236}">
                    <a16:creationId xmlns:a16="http://schemas.microsoft.com/office/drawing/2014/main" id="{0D55A965-6A0B-08CF-CE1E-66571EB64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1392" cy="76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4" name="Arc 90">
                <a:extLst>
                  <a:ext uri="{FF2B5EF4-FFF2-40B4-BE49-F238E27FC236}">
                    <a16:creationId xmlns:a16="http://schemas.microsoft.com/office/drawing/2014/main" id="{41943B84-2CC7-C1BF-5A07-F2088B44F7A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608" y="3072"/>
                <a:ext cx="672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 type="triangle" w="med" len="med"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5" name="Arc 91">
                <a:extLst>
                  <a:ext uri="{FF2B5EF4-FFF2-40B4-BE49-F238E27FC236}">
                    <a16:creationId xmlns:a16="http://schemas.microsoft.com/office/drawing/2014/main" id="{AE9CCF73-91DC-AE12-1A49-880D2B4AD41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04" y="3120"/>
                <a:ext cx="672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6" name="Arc 92">
                <a:extLst>
                  <a:ext uri="{FF2B5EF4-FFF2-40B4-BE49-F238E27FC236}">
                    <a16:creationId xmlns:a16="http://schemas.microsoft.com/office/drawing/2014/main" id="{B48DFA2C-D6FF-B164-AE1D-C1CEF5ABE4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361" y="2061"/>
                <a:ext cx="382" cy="387"/>
              </a:xfrm>
              <a:custGeom>
                <a:avLst/>
                <a:gdLst>
                  <a:gd name="T0" fmla="*/ 0 w 43060"/>
                  <a:gd name="T1" fmla="*/ 0 h 43200"/>
                  <a:gd name="T2" fmla="*/ 0 w 43060"/>
                  <a:gd name="T3" fmla="*/ 0 h 43200"/>
                  <a:gd name="T4" fmla="*/ 0 w 4306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060"/>
                  <a:gd name="T10" fmla="*/ 0 h 43200"/>
                  <a:gd name="T11" fmla="*/ 43060 w 4306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60" h="43200" fill="none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</a:path>
                  <a:path w="43060" h="43200" stroke="0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  <a:lnTo>
                      <a:pt x="21460" y="21600"/>
                    </a:lnTo>
                    <a:lnTo>
                      <a:pt x="0" y="1914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7" name="Arc 93">
                <a:extLst>
                  <a:ext uri="{FF2B5EF4-FFF2-40B4-BE49-F238E27FC236}">
                    <a16:creationId xmlns:a16="http://schemas.microsoft.com/office/drawing/2014/main" id="{7C677324-FD51-0C96-DAF0-2C9146BB6C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073" y="1824"/>
                <a:ext cx="720" cy="720"/>
              </a:xfrm>
              <a:custGeom>
                <a:avLst/>
                <a:gdLst>
                  <a:gd name="T0" fmla="*/ 0 w 43129"/>
                  <a:gd name="T1" fmla="*/ 0 h 43200"/>
                  <a:gd name="T2" fmla="*/ 0 w 43129"/>
                  <a:gd name="T3" fmla="*/ 0 h 43200"/>
                  <a:gd name="T4" fmla="*/ 0 w 4312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129"/>
                  <a:gd name="T10" fmla="*/ 0 h 43200"/>
                  <a:gd name="T11" fmla="*/ 43129 w 4312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29" h="43200" fill="none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</a:path>
                  <a:path w="43129" h="43200" stroke="0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  <a:lnTo>
                      <a:pt x="21529" y="21600"/>
                    </a:lnTo>
                    <a:lnTo>
                      <a:pt x="1432" y="13683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8" name="Oval 94">
                <a:extLst>
                  <a:ext uri="{FF2B5EF4-FFF2-40B4-BE49-F238E27FC236}">
                    <a16:creationId xmlns:a16="http://schemas.microsoft.com/office/drawing/2014/main" id="{5D992224-4A7B-6F15-0323-6084066EF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63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699" name="Oval 95">
                <a:extLst>
                  <a:ext uri="{FF2B5EF4-FFF2-40B4-BE49-F238E27FC236}">
                    <a16:creationId xmlns:a16="http://schemas.microsoft.com/office/drawing/2014/main" id="{1CDEBCC8-6C63-4D2E-8DE3-0BE7AC1BB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00" name="Oval 96">
                <a:extLst>
                  <a:ext uri="{FF2B5EF4-FFF2-40B4-BE49-F238E27FC236}">
                    <a16:creationId xmlns:a16="http://schemas.microsoft.com/office/drawing/2014/main" id="{6F999788-FD59-04B5-30B2-A383E392E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16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01" name="Oval 97">
                <a:extLst>
                  <a:ext uri="{FF2B5EF4-FFF2-40B4-BE49-F238E27FC236}">
                    <a16:creationId xmlns:a16="http://schemas.microsoft.com/office/drawing/2014/main" id="{3A064E9E-9C11-50C1-89AF-8CD84416A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02" name="Oval 98">
                <a:extLst>
                  <a:ext uri="{FF2B5EF4-FFF2-40B4-BE49-F238E27FC236}">
                    <a16:creationId xmlns:a16="http://schemas.microsoft.com/office/drawing/2014/main" id="{C65A42A1-D483-65C5-AB94-EA265CEB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03" name="Oval 99">
                <a:extLst>
                  <a:ext uri="{FF2B5EF4-FFF2-40B4-BE49-F238E27FC236}">
                    <a16:creationId xmlns:a16="http://schemas.microsoft.com/office/drawing/2014/main" id="{DF19EF7D-1239-E206-35F6-E3C176577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97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04" name="Text Box 100">
                <a:extLst>
                  <a:ext uri="{FF2B5EF4-FFF2-40B4-BE49-F238E27FC236}">
                    <a16:creationId xmlns:a16="http://schemas.microsoft.com/office/drawing/2014/main" id="{7E39A62C-6AFA-ECE6-260F-68C49BD39A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7" y="1392"/>
                <a:ext cx="26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1705" name="Text Box 101">
                <a:extLst>
                  <a:ext uri="{FF2B5EF4-FFF2-40B4-BE49-F238E27FC236}">
                    <a16:creationId xmlns:a16="http://schemas.microsoft.com/office/drawing/2014/main" id="{5441EFF8-E47F-A98E-AEB5-211AD46D9D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4" y="2064"/>
                <a:ext cx="25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1706" name="Text Box 102">
                <a:extLst>
                  <a:ext uri="{FF2B5EF4-FFF2-40B4-BE49-F238E27FC236}">
                    <a16:creationId xmlns:a16="http://schemas.microsoft.com/office/drawing/2014/main" id="{2341ED57-E221-3BC4-2A7F-9C0243F9E7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5" y="2880"/>
                <a:ext cx="25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71707" name="Text Box 103">
                <a:extLst>
                  <a:ext uri="{FF2B5EF4-FFF2-40B4-BE49-F238E27FC236}">
                    <a16:creationId xmlns:a16="http://schemas.microsoft.com/office/drawing/2014/main" id="{2D2C7EAD-1536-AB81-5D0B-4001CA5A3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" y="3601"/>
                <a:ext cx="261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1708" name="Text Box 104">
                <a:extLst>
                  <a:ext uri="{FF2B5EF4-FFF2-40B4-BE49-F238E27FC236}">
                    <a16:creationId xmlns:a16="http://schemas.microsoft.com/office/drawing/2014/main" id="{C29C7FD5-84BE-C2C3-2913-31BA75C8D5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" y="2927"/>
                <a:ext cx="23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71709" name="Text Box 105">
                <a:extLst>
                  <a:ext uri="{FF2B5EF4-FFF2-40B4-BE49-F238E27FC236}">
                    <a16:creationId xmlns:a16="http://schemas.microsoft.com/office/drawing/2014/main" id="{1E3F1865-D892-4D19-B970-CEA8E4EEC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" y="2111"/>
                <a:ext cx="22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71710" name="Text Box 106">
                <a:extLst>
                  <a:ext uri="{FF2B5EF4-FFF2-40B4-BE49-F238E27FC236}">
                    <a16:creationId xmlns:a16="http://schemas.microsoft.com/office/drawing/2014/main" id="{DC912351-AF85-116F-5EE5-FEB6A2653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5" y="1665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1" name="Text Box 107">
                <a:extLst>
                  <a:ext uri="{FF2B5EF4-FFF2-40B4-BE49-F238E27FC236}">
                    <a16:creationId xmlns:a16="http://schemas.microsoft.com/office/drawing/2014/main" id="{279C3287-B9E8-7EA5-7083-D57BD1139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2481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2" name="Text Box 108">
                <a:extLst>
                  <a:ext uri="{FF2B5EF4-FFF2-40B4-BE49-F238E27FC236}">
                    <a16:creationId xmlns:a16="http://schemas.microsoft.com/office/drawing/2014/main" id="{B3B55736-2694-E43B-E6A8-90DAAC39C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3393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3" name="Text Box 109">
                <a:extLst>
                  <a:ext uri="{FF2B5EF4-FFF2-40B4-BE49-F238E27FC236}">
                    <a16:creationId xmlns:a16="http://schemas.microsoft.com/office/drawing/2014/main" id="{E77A8A21-6D5B-27FE-4A67-83F71F128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4" y="2912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4" name="Text Box 110">
                <a:extLst>
                  <a:ext uri="{FF2B5EF4-FFF2-40B4-BE49-F238E27FC236}">
                    <a16:creationId xmlns:a16="http://schemas.microsoft.com/office/drawing/2014/main" id="{31F6F3B6-2BDB-AA3D-635F-80DEA2B4A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3" y="3200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5" name="Text Box 111">
                <a:extLst>
                  <a:ext uri="{FF2B5EF4-FFF2-40B4-BE49-F238E27FC236}">
                    <a16:creationId xmlns:a16="http://schemas.microsoft.com/office/drawing/2014/main" id="{89F3CFF6-C35C-13AC-80A1-851905F1B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5" y="2529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6" name="Text Box 112">
                <a:extLst>
                  <a:ext uri="{FF2B5EF4-FFF2-40B4-BE49-F238E27FC236}">
                    <a16:creationId xmlns:a16="http://schemas.microsoft.com/office/drawing/2014/main" id="{220B5350-60CE-9A1C-4A22-FFF49841F5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3" y="1665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7" name="Text Box 113">
                <a:extLst>
                  <a:ext uri="{FF2B5EF4-FFF2-40B4-BE49-F238E27FC236}">
                    <a16:creationId xmlns:a16="http://schemas.microsoft.com/office/drawing/2014/main" id="{A1539E3A-0D42-37B4-B305-9D94CBCBDA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2049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8" name="Text Box 114">
                <a:extLst>
                  <a:ext uri="{FF2B5EF4-FFF2-40B4-BE49-F238E27FC236}">
                    <a16:creationId xmlns:a16="http://schemas.microsoft.com/office/drawing/2014/main" id="{440746CF-55BF-7310-7E8F-A35936042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905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9" name="Text Box 115">
                <a:extLst>
                  <a:ext uri="{FF2B5EF4-FFF2-40B4-BE49-F238E27FC236}">
                    <a16:creationId xmlns:a16="http://schemas.microsoft.com/office/drawing/2014/main" id="{97B0D408-0049-83C1-F885-D1CA37EBED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" y="2337"/>
                <a:ext cx="119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687" name="Text Box 116">
              <a:extLst>
                <a:ext uri="{FF2B5EF4-FFF2-40B4-BE49-F238E27FC236}">
                  <a16:creationId xmlns:a16="http://schemas.microsoft.com/office/drawing/2014/main" id="{9709AC3D-3A20-10CA-44C9-671155BCC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" y="3456"/>
              <a:ext cx="236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latin typeface="Times New Roman" panose="02020603050405020304" pitchFamily="18" charset="0"/>
                </a:rPr>
                <a:t>其漠视图连通</a:t>
              </a:r>
              <a:endParaRPr lang="en-US" altLang="zh-CN" sz="280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71684" name="AutoShape 118">
            <a:extLst>
              <a:ext uri="{FF2B5EF4-FFF2-40B4-BE49-F238E27FC236}">
                <a16:creationId xmlns:a16="http://schemas.microsoft.com/office/drawing/2014/main" id="{E7D8F257-10DA-ABD8-D2E0-DB7F64BF0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384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635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71685" name="灯片编号占位符 1">
            <a:extLst>
              <a:ext uri="{FF2B5EF4-FFF2-40B4-BE49-F238E27FC236}">
                <a16:creationId xmlns:a16="http://schemas.microsoft.com/office/drawing/2014/main" id="{611CE60C-201F-CBF6-B666-C1377C6264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07E50B-C856-B64A-A16E-4197B0C60BB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22A9A281-8A7B-A550-A308-C517D7D1A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/>
              <a:t>例：</a:t>
            </a:r>
          </a:p>
        </p:txBody>
      </p:sp>
      <p:grpSp>
        <p:nvGrpSpPr>
          <p:cNvPr id="72706" name="Group 38">
            <a:extLst>
              <a:ext uri="{FF2B5EF4-FFF2-40B4-BE49-F238E27FC236}">
                <a16:creationId xmlns:a16="http://schemas.microsoft.com/office/drawing/2014/main" id="{1C6200E9-3094-2C09-EBBB-F7D05BBC202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71600"/>
            <a:ext cx="3505200" cy="3970338"/>
            <a:chOff x="2304" y="288"/>
            <a:chExt cx="2064" cy="2540"/>
          </a:xfrm>
        </p:grpSpPr>
        <p:grpSp>
          <p:nvGrpSpPr>
            <p:cNvPr id="72722" name="Group 39">
              <a:extLst>
                <a:ext uri="{FF2B5EF4-FFF2-40B4-BE49-F238E27FC236}">
                  <a16:creationId xmlns:a16="http://schemas.microsoft.com/office/drawing/2014/main" id="{EEB931B5-BBBD-5C18-1B27-3D3AA3350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88"/>
              <a:ext cx="2064" cy="2208"/>
              <a:chOff x="2880" y="912"/>
              <a:chExt cx="960" cy="960"/>
            </a:xfrm>
          </p:grpSpPr>
          <p:sp>
            <p:nvSpPr>
              <p:cNvPr id="72724" name="Oval 40">
                <a:extLst>
                  <a:ext uri="{FF2B5EF4-FFF2-40B4-BE49-F238E27FC236}">
                    <a16:creationId xmlns:a16="http://schemas.microsoft.com/office/drawing/2014/main" id="{FA75442A-432B-F78A-572E-C76FB94EA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5" name="Oval 41">
                <a:extLst>
                  <a:ext uri="{FF2B5EF4-FFF2-40B4-BE49-F238E27FC236}">
                    <a16:creationId xmlns:a16="http://schemas.microsoft.com/office/drawing/2014/main" id="{0C75B486-4B96-F88D-03DD-45BBB269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6" name="Oval 42">
                <a:extLst>
                  <a:ext uri="{FF2B5EF4-FFF2-40B4-BE49-F238E27FC236}">
                    <a16:creationId xmlns:a16="http://schemas.microsoft.com/office/drawing/2014/main" id="{59AB92EE-8532-5C0C-1645-6FE1FEA52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7" name="Oval 43">
                <a:extLst>
                  <a:ext uri="{FF2B5EF4-FFF2-40B4-BE49-F238E27FC236}">
                    <a16:creationId xmlns:a16="http://schemas.microsoft.com/office/drawing/2014/main" id="{685917E5-3E1E-0344-7B2F-631EDFC66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8" name="Oval 44">
                <a:extLst>
                  <a:ext uri="{FF2B5EF4-FFF2-40B4-BE49-F238E27FC236}">
                    <a16:creationId xmlns:a16="http://schemas.microsoft.com/office/drawing/2014/main" id="{C4861D6E-6407-A917-1531-9E824CA80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7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9" name="Line 45">
                <a:extLst>
                  <a:ext uri="{FF2B5EF4-FFF2-40B4-BE49-F238E27FC236}">
                    <a16:creationId xmlns:a16="http://schemas.microsoft.com/office/drawing/2014/main" id="{2A0352EF-B4AF-264D-6772-05DE6AFB8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8" y="1392"/>
                <a:ext cx="96" cy="384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0" name="Line 46">
                <a:extLst>
                  <a:ext uri="{FF2B5EF4-FFF2-40B4-BE49-F238E27FC236}">
                    <a16:creationId xmlns:a16="http://schemas.microsoft.com/office/drawing/2014/main" id="{76BB9F39-B99F-4286-7250-5953B0D86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36" y="1000"/>
                <a:ext cx="384" cy="28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1" name="Line 47">
                <a:extLst>
                  <a:ext uri="{FF2B5EF4-FFF2-40B4-BE49-F238E27FC236}">
                    <a16:creationId xmlns:a16="http://schemas.microsoft.com/office/drawing/2014/main" id="{01DF6051-8ECB-2F67-5CFE-230CC3D0E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008"/>
                <a:ext cx="336" cy="28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2" name="Line 48">
                <a:extLst>
                  <a:ext uri="{FF2B5EF4-FFF2-40B4-BE49-F238E27FC236}">
                    <a16:creationId xmlns:a16="http://schemas.microsoft.com/office/drawing/2014/main" id="{78212CD6-5659-6A7F-CA8F-2FBCF4F3D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8" y="1392"/>
                <a:ext cx="104" cy="39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3" name="Line 49">
                <a:extLst>
                  <a:ext uri="{FF2B5EF4-FFF2-40B4-BE49-F238E27FC236}">
                    <a16:creationId xmlns:a16="http://schemas.microsoft.com/office/drawing/2014/main" id="{F8C8E2EB-4DE1-B6A2-EFF1-F9A70B252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1824"/>
                <a:ext cx="528" cy="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723" name="Rectangle 50">
              <a:extLst>
                <a:ext uri="{FF2B5EF4-FFF2-40B4-BE49-F238E27FC236}">
                  <a16:creationId xmlns:a16="http://schemas.microsoft.com/office/drawing/2014/main" id="{E7FE6F27-95C7-3632-E647-C69FEDDEB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2496"/>
              <a:ext cx="946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latin typeface="宋体" panose="02010600030101010101" pitchFamily="2" charset="-122"/>
                </a:rPr>
                <a:t>强连通的</a:t>
              </a:r>
            </a:p>
          </p:txBody>
        </p:sp>
      </p:grpSp>
      <p:grpSp>
        <p:nvGrpSpPr>
          <p:cNvPr id="72707" name="Group 76">
            <a:extLst>
              <a:ext uri="{FF2B5EF4-FFF2-40B4-BE49-F238E27FC236}">
                <a16:creationId xmlns:a16="http://schemas.microsoft.com/office/drawing/2014/main" id="{B980BDE4-1110-61F6-CE26-FF4B217C322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295400"/>
            <a:ext cx="3581400" cy="4038600"/>
            <a:chOff x="2304" y="288"/>
            <a:chExt cx="2064" cy="2535"/>
          </a:xfrm>
        </p:grpSpPr>
        <p:grpSp>
          <p:nvGrpSpPr>
            <p:cNvPr id="72710" name="Group 77">
              <a:extLst>
                <a:ext uri="{FF2B5EF4-FFF2-40B4-BE49-F238E27FC236}">
                  <a16:creationId xmlns:a16="http://schemas.microsoft.com/office/drawing/2014/main" id="{EF81B31C-4548-D117-2642-6D51FA313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88"/>
              <a:ext cx="2064" cy="2208"/>
              <a:chOff x="2880" y="912"/>
              <a:chExt cx="960" cy="960"/>
            </a:xfrm>
          </p:grpSpPr>
          <p:sp>
            <p:nvSpPr>
              <p:cNvPr id="72712" name="Oval 78">
                <a:extLst>
                  <a:ext uri="{FF2B5EF4-FFF2-40B4-BE49-F238E27FC236}">
                    <a16:creationId xmlns:a16="http://schemas.microsoft.com/office/drawing/2014/main" id="{0A1B7D0C-CA37-1DAB-D2C6-D05E48E2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13" name="Oval 79">
                <a:extLst>
                  <a:ext uri="{FF2B5EF4-FFF2-40B4-BE49-F238E27FC236}">
                    <a16:creationId xmlns:a16="http://schemas.microsoft.com/office/drawing/2014/main" id="{D0383EB7-3186-3725-4567-1821A8EA8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14" name="Oval 80">
                <a:extLst>
                  <a:ext uri="{FF2B5EF4-FFF2-40B4-BE49-F238E27FC236}">
                    <a16:creationId xmlns:a16="http://schemas.microsoft.com/office/drawing/2014/main" id="{EABFF042-67BF-88D9-98E5-7D399E25E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15" name="Oval 81">
                <a:extLst>
                  <a:ext uri="{FF2B5EF4-FFF2-40B4-BE49-F238E27FC236}">
                    <a16:creationId xmlns:a16="http://schemas.microsoft.com/office/drawing/2014/main" id="{CFC8B7E4-4032-EC88-E062-957B24B59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16" name="Oval 82">
                <a:extLst>
                  <a:ext uri="{FF2B5EF4-FFF2-40B4-BE49-F238E27FC236}">
                    <a16:creationId xmlns:a16="http://schemas.microsoft.com/office/drawing/2014/main" id="{DADC060C-95EC-1BE1-D9AC-FEA8FEAD1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7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17" name="Line 83">
                <a:extLst>
                  <a:ext uri="{FF2B5EF4-FFF2-40B4-BE49-F238E27FC236}">
                    <a16:creationId xmlns:a16="http://schemas.microsoft.com/office/drawing/2014/main" id="{B8A319B6-4DAF-D738-E692-F42077B96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8" y="1392"/>
                <a:ext cx="96" cy="384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18" name="Line 84">
                <a:extLst>
                  <a:ext uri="{FF2B5EF4-FFF2-40B4-BE49-F238E27FC236}">
                    <a16:creationId xmlns:a16="http://schemas.microsoft.com/office/drawing/2014/main" id="{BD97F79D-C768-7B10-1C48-592BF493D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36" y="1000"/>
                <a:ext cx="384" cy="28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19" name="Line 85">
                <a:extLst>
                  <a:ext uri="{FF2B5EF4-FFF2-40B4-BE49-F238E27FC236}">
                    <a16:creationId xmlns:a16="http://schemas.microsoft.com/office/drawing/2014/main" id="{ADA5C12B-13E3-6FCD-1807-A9F9656CA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008"/>
                <a:ext cx="336" cy="28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20" name="Line 86">
                <a:extLst>
                  <a:ext uri="{FF2B5EF4-FFF2-40B4-BE49-F238E27FC236}">
                    <a16:creationId xmlns:a16="http://schemas.microsoft.com/office/drawing/2014/main" id="{CB05B024-69CE-87E0-7668-CD99F1F72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8" y="1392"/>
                <a:ext cx="104" cy="39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21" name="Line 87">
                <a:extLst>
                  <a:ext uri="{FF2B5EF4-FFF2-40B4-BE49-F238E27FC236}">
                    <a16:creationId xmlns:a16="http://schemas.microsoft.com/office/drawing/2014/main" id="{E10A9B2B-2A2E-FD9E-801C-DA4858FF8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1824"/>
                <a:ext cx="528" cy="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711" name="Rectangle 88">
              <a:extLst>
                <a:ext uri="{FF2B5EF4-FFF2-40B4-BE49-F238E27FC236}">
                  <a16:creationId xmlns:a16="http://schemas.microsoft.com/office/drawing/2014/main" id="{FE574176-760A-3BA8-9DF2-6D0651CC5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2496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latin typeface="宋体" panose="02010600030101010101" pitchFamily="2" charset="-122"/>
                </a:rPr>
                <a:t>连通的</a:t>
              </a:r>
            </a:p>
          </p:txBody>
        </p:sp>
      </p:grpSp>
      <p:sp>
        <p:nvSpPr>
          <p:cNvPr id="72708" name="AutoShape 89">
            <a:extLst>
              <a:ext uri="{FF2B5EF4-FFF2-40B4-BE49-F238E27FC236}">
                <a16:creationId xmlns:a16="http://schemas.microsoft.com/office/drawing/2014/main" id="{86223065-B1D5-2EAD-8AAF-D76263CF5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0574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635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72709" name="灯片编号占位符 1">
            <a:extLst>
              <a:ext uri="{FF2B5EF4-FFF2-40B4-BE49-F238E27FC236}">
                <a16:creationId xmlns:a16="http://schemas.microsoft.com/office/drawing/2014/main" id="{D10BCF5C-E3C4-50EA-9C9C-66FDC198BE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B841F1-4DF0-FA43-A25C-70252043E42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B63D09DD-CB8F-C39C-C0D6-2F74EF71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/>
              <a:t>例：</a:t>
            </a:r>
          </a:p>
        </p:txBody>
      </p:sp>
      <p:grpSp>
        <p:nvGrpSpPr>
          <p:cNvPr id="73730" name="Group 51">
            <a:extLst>
              <a:ext uri="{FF2B5EF4-FFF2-40B4-BE49-F238E27FC236}">
                <a16:creationId xmlns:a16="http://schemas.microsoft.com/office/drawing/2014/main" id="{CB1D5440-9233-FD39-37E4-F9BE1B6FC7F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143000"/>
            <a:ext cx="4267200" cy="4564063"/>
            <a:chOff x="2592" y="684"/>
            <a:chExt cx="2928" cy="3020"/>
          </a:xfrm>
        </p:grpSpPr>
        <p:grpSp>
          <p:nvGrpSpPr>
            <p:cNvPr id="73758" name="Group 52">
              <a:extLst>
                <a:ext uri="{FF2B5EF4-FFF2-40B4-BE49-F238E27FC236}">
                  <a16:creationId xmlns:a16="http://schemas.microsoft.com/office/drawing/2014/main" id="{852C3169-FAF5-8491-E80E-1AF4C8731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684"/>
              <a:ext cx="2928" cy="2580"/>
              <a:chOff x="3456" y="684"/>
              <a:chExt cx="1760" cy="1820"/>
            </a:xfrm>
          </p:grpSpPr>
          <p:sp>
            <p:nvSpPr>
              <p:cNvPr id="73760" name="Line 53">
                <a:extLst>
                  <a:ext uri="{FF2B5EF4-FFF2-40B4-BE49-F238E27FC236}">
                    <a16:creationId xmlns:a16="http://schemas.microsoft.com/office/drawing/2014/main" id="{927A5DE7-3D02-5CD4-C239-6DBCB4373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1" name="Line 54">
                <a:extLst>
                  <a:ext uri="{FF2B5EF4-FFF2-40B4-BE49-F238E27FC236}">
                    <a16:creationId xmlns:a16="http://schemas.microsoft.com/office/drawing/2014/main" id="{14D19BFD-066E-939F-96C7-45A7D6305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2" name="Line 55">
                <a:extLst>
                  <a:ext uri="{FF2B5EF4-FFF2-40B4-BE49-F238E27FC236}">
                    <a16:creationId xmlns:a16="http://schemas.microsoft.com/office/drawing/2014/main" id="{8D1B02A6-F54F-B6F1-38F6-CE44E961F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3" name="Line 56">
                <a:extLst>
                  <a:ext uri="{FF2B5EF4-FFF2-40B4-BE49-F238E27FC236}">
                    <a16:creationId xmlns:a16="http://schemas.microsoft.com/office/drawing/2014/main" id="{40E213A4-E881-8557-8276-AABEEF2C7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4" name="Line 57">
                <a:extLst>
                  <a:ext uri="{FF2B5EF4-FFF2-40B4-BE49-F238E27FC236}">
                    <a16:creationId xmlns:a16="http://schemas.microsoft.com/office/drawing/2014/main" id="{F189843D-ABF8-4C07-097A-AD5616288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5" name="Line 58">
                <a:extLst>
                  <a:ext uri="{FF2B5EF4-FFF2-40B4-BE49-F238E27FC236}">
                    <a16:creationId xmlns:a16="http://schemas.microsoft.com/office/drawing/2014/main" id="{42F7AC2C-5465-03CD-19CA-7CFCA7D8A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6" name="Line 59">
                <a:extLst>
                  <a:ext uri="{FF2B5EF4-FFF2-40B4-BE49-F238E27FC236}">
                    <a16:creationId xmlns:a16="http://schemas.microsoft.com/office/drawing/2014/main" id="{F42CC761-4DA1-1B02-2CF9-7A8BC29C6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7" name="Line 60">
                <a:extLst>
                  <a:ext uri="{FF2B5EF4-FFF2-40B4-BE49-F238E27FC236}">
                    <a16:creationId xmlns:a16="http://schemas.microsoft.com/office/drawing/2014/main" id="{0A9DBF52-2028-A8B2-BD2F-72E6B9DE6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8" name="Line 61">
                <a:extLst>
                  <a:ext uri="{FF2B5EF4-FFF2-40B4-BE49-F238E27FC236}">
                    <a16:creationId xmlns:a16="http://schemas.microsoft.com/office/drawing/2014/main" id="{E71C3C94-2CDC-2BBE-331A-90A91918E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9" name="Line 62">
                <a:extLst>
                  <a:ext uri="{FF2B5EF4-FFF2-40B4-BE49-F238E27FC236}">
                    <a16:creationId xmlns:a16="http://schemas.microsoft.com/office/drawing/2014/main" id="{8C65BB2A-1EC0-8473-6DE4-6A7627CA0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70" name="Oval 63">
                <a:extLst>
                  <a:ext uri="{FF2B5EF4-FFF2-40B4-BE49-F238E27FC236}">
                    <a16:creationId xmlns:a16="http://schemas.microsoft.com/office/drawing/2014/main" id="{C6B74949-7BE5-AE6E-7F71-69396403E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1" name="Oval 64">
                <a:extLst>
                  <a:ext uri="{FF2B5EF4-FFF2-40B4-BE49-F238E27FC236}">
                    <a16:creationId xmlns:a16="http://schemas.microsoft.com/office/drawing/2014/main" id="{9E178640-7DCB-D658-A823-2CCF34B44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2" name="Oval 65">
                <a:extLst>
                  <a:ext uri="{FF2B5EF4-FFF2-40B4-BE49-F238E27FC236}">
                    <a16:creationId xmlns:a16="http://schemas.microsoft.com/office/drawing/2014/main" id="{9D5258CC-3B51-6431-1211-319477390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3" name="Oval 66">
                <a:extLst>
                  <a:ext uri="{FF2B5EF4-FFF2-40B4-BE49-F238E27FC236}">
                    <a16:creationId xmlns:a16="http://schemas.microsoft.com/office/drawing/2014/main" id="{6803480C-4D98-9FB5-BECB-CA2B8392C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4" name="Oval 67">
                <a:extLst>
                  <a:ext uri="{FF2B5EF4-FFF2-40B4-BE49-F238E27FC236}">
                    <a16:creationId xmlns:a16="http://schemas.microsoft.com/office/drawing/2014/main" id="{1EFBC347-47C6-50EE-55DB-6786682F6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5" name="Oval 68">
                <a:extLst>
                  <a:ext uri="{FF2B5EF4-FFF2-40B4-BE49-F238E27FC236}">
                    <a16:creationId xmlns:a16="http://schemas.microsoft.com/office/drawing/2014/main" id="{82B34879-7E51-2D9E-1CFA-ABCCC3EC0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6" name="Oval 69">
                <a:extLst>
                  <a:ext uri="{FF2B5EF4-FFF2-40B4-BE49-F238E27FC236}">
                    <a16:creationId xmlns:a16="http://schemas.microsoft.com/office/drawing/2014/main" id="{E11B0BAB-9E68-DD3C-CB43-8112F56DD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7" name="Oval 70">
                <a:extLst>
                  <a:ext uri="{FF2B5EF4-FFF2-40B4-BE49-F238E27FC236}">
                    <a16:creationId xmlns:a16="http://schemas.microsoft.com/office/drawing/2014/main" id="{363DA3C0-242D-65CA-557E-DA60E634E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8" name="Oval 71">
                <a:extLst>
                  <a:ext uri="{FF2B5EF4-FFF2-40B4-BE49-F238E27FC236}">
                    <a16:creationId xmlns:a16="http://schemas.microsoft.com/office/drawing/2014/main" id="{0DAD19C6-6520-46AA-52AE-0CE9F9B12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9" name="Oval 72">
                <a:extLst>
                  <a:ext uri="{FF2B5EF4-FFF2-40B4-BE49-F238E27FC236}">
                    <a16:creationId xmlns:a16="http://schemas.microsoft.com/office/drawing/2014/main" id="{DD3CAEB1-1257-89DF-AF63-949A5D5F0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0" name="Oval 73">
                <a:extLst>
                  <a:ext uri="{FF2B5EF4-FFF2-40B4-BE49-F238E27FC236}">
                    <a16:creationId xmlns:a16="http://schemas.microsoft.com/office/drawing/2014/main" id="{BDD99E34-4201-99E3-2A0C-C793F7CA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1" name="Text Box 74">
                <a:extLst>
                  <a:ext uri="{FF2B5EF4-FFF2-40B4-BE49-F238E27FC236}">
                    <a16:creationId xmlns:a16="http://schemas.microsoft.com/office/drawing/2014/main" id="{C337E33A-F8CD-AC7A-CFC0-583E6ECE6D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0" y="684"/>
                <a:ext cx="151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73759" name="Text Box 75">
              <a:extLst>
                <a:ext uri="{FF2B5EF4-FFF2-40B4-BE49-F238E27FC236}">
                  <a16:creationId xmlns:a16="http://schemas.microsoft.com/office/drawing/2014/main" id="{385A1880-5603-CD15-CEC6-743A48F3B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360"/>
              <a:ext cx="864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solidFill>
                    <a:srgbClr val="FFFF00"/>
                  </a:solidFill>
                  <a:latin typeface="宋体" panose="02010600030101010101" pitchFamily="2" charset="-122"/>
                </a:rPr>
                <a:t>有根</a:t>
              </a:r>
              <a:r>
                <a:rPr lang="en-US" altLang="zh-CN" sz="2800" baseline="0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  <p:grpSp>
        <p:nvGrpSpPr>
          <p:cNvPr id="73731" name="Group 76">
            <a:extLst>
              <a:ext uri="{FF2B5EF4-FFF2-40B4-BE49-F238E27FC236}">
                <a16:creationId xmlns:a16="http://schemas.microsoft.com/office/drawing/2014/main" id="{9E66C98C-C184-68EC-F0C9-1BE6093708A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039813"/>
            <a:ext cx="4648200" cy="4794250"/>
            <a:chOff x="2592" y="667"/>
            <a:chExt cx="2928" cy="3020"/>
          </a:xfrm>
        </p:grpSpPr>
        <p:grpSp>
          <p:nvGrpSpPr>
            <p:cNvPr id="73734" name="Group 77">
              <a:extLst>
                <a:ext uri="{FF2B5EF4-FFF2-40B4-BE49-F238E27FC236}">
                  <a16:creationId xmlns:a16="http://schemas.microsoft.com/office/drawing/2014/main" id="{51D90DAF-9075-0C03-C24C-0D4945F27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667"/>
              <a:ext cx="2928" cy="2597"/>
              <a:chOff x="3456" y="672"/>
              <a:chExt cx="1760" cy="1832"/>
            </a:xfrm>
          </p:grpSpPr>
          <p:sp>
            <p:nvSpPr>
              <p:cNvPr id="73736" name="Line 78">
                <a:extLst>
                  <a:ext uri="{FF2B5EF4-FFF2-40B4-BE49-F238E27FC236}">
                    <a16:creationId xmlns:a16="http://schemas.microsoft.com/office/drawing/2014/main" id="{21DDC2DC-4898-2D65-BDE0-21CC8DF7A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37" name="Line 79">
                <a:extLst>
                  <a:ext uri="{FF2B5EF4-FFF2-40B4-BE49-F238E27FC236}">
                    <a16:creationId xmlns:a16="http://schemas.microsoft.com/office/drawing/2014/main" id="{64A7ED8D-0AFE-D939-EACE-AC7A06C75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38" name="Line 80">
                <a:extLst>
                  <a:ext uri="{FF2B5EF4-FFF2-40B4-BE49-F238E27FC236}">
                    <a16:creationId xmlns:a16="http://schemas.microsoft.com/office/drawing/2014/main" id="{784D7328-E009-DD57-CA8D-F0341C73B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39" name="Line 81">
                <a:extLst>
                  <a:ext uri="{FF2B5EF4-FFF2-40B4-BE49-F238E27FC236}">
                    <a16:creationId xmlns:a16="http://schemas.microsoft.com/office/drawing/2014/main" id="{1E9AD267-CAAA-CFAC-CEA2-E13A0ADF2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40" name="Line 82">
                <a:extLst>
                  <a:ext uri="{FF2B5EF4-FFF2-40B4-BE49-F238E27FC236}">
                    <a16:creationId xmlns:a16="http://schemas.microsoft.com/office/drawing/2014/main" id="{FE44C79B-2238-F607-9859-2A9CC6109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41" name="Line 83">
                <a:extLst>
                  <a:ext uri="{FF2B5EF4-FFF2-40B4-BE49-F238E27FC236}">
                    <a16:creationId xmlns:a16="http://schemas.microsoft.com/office/drawing/2014/main" id="{21392E9D-403F-0364-1A42-710C7E488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42" name="Line 84">
                <a:extLst>
                  <a:ext uri="{FF2B5EF4-FFF2-40B4-BE49-F238E27FC236}">
                    <a16:creationId xmlns:a16="http://schemas.microsoft.com/office/drawing/2014/main" id="{C2182344-975A-C876-4746-144056DE2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43" name="Line 85">
                <a:extLst>
                  <a:ext uri="{FF2B5EF4-FFF2-40B4-BE49-F238E27FC236}">
                    <a16:creationId xmlns:a16="http://schemas.microsoft.com/office/drawing/2014/main" id="{3C441CBB-2BA6-7969-D07A-1694DF3BC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44" name="Line 86">
                <a:extLst>
                  <a:ext uri="{FF2B5EF4-FFF2-40B4-BE49-F238E27FC236}">
                    <a16:creationId xmlns:a16="http://schemas.microsoft.com/office/drawing/2014/main" id="{7B43EDDC-9B5F-D6FE-9D44-3AAA899A2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45" name="Line 87">
                <a:extLst>
                  <a:ext uri="{FF2B5EF4-FFF2-40B4-BE49-F238E27FC236}">
                    <a16:creationId xmlns:a16="http://schemas.microsoft.com/office/drawing/2014/main" id="{5295280D-37C5-60B5-6738-C041AA505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46" name="Oval 88">
                <a:extLst>
                  <a:ext uri="{FF2B5EF4-FFF2-40B4-BE49-F238E27FC236}">
                    <a16:creationId xmlns:a16="http://schemas.microsoft.com/office/drawing/2014/main" id="{69097126-67EB-EE42-5CA1-23696A1D6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7" name="Oval 89">
                <a:extLst>
                  <a:ext uri="{FF2B5EF4-FFF2-40B4-BE49-F238E27FC236}">
                    <a16:creationId xmlns:a16="http://schemas.microsoft.com/office/drawing/2014/main" id="{BD314E3C-80FC-0A96-2953-A8DEFE207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8" name="Oval 90">
                <a:extLst>
                  <a:ext uri="{FF2B5EF4-FFF2-40B4-BE49-F238E27FC236}">
                    <a16:creationId xmlns:a16="http://schemas.microsoft.com/office/drawing/2014/main" id="{57FD3F95-DC20-A66B-0969-44BEF54FF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9" name="Oval 91">
                <a:extLst>
                  <a:ext uri="{FF2B5EF4-FFF2-40B4-BE49-F238E27FC236}">
                    <a16:creationId xmlns:a16="http://schemas.microsoft.com/office/drawing/2014/main" id="{5F7B5381-EBD6-8960-9093-9E9733D94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0" name="Oval 92">
                <a:extLst>
                  <a:ext uri="{FF2B5EF4-FFF2-40B4-BE49-F238E27FC236}">
                    <a16:creationId xmlns:a16="http://schemas.microsoft.com/office/drawing/2014/main" id="{7082990A-7373-47EC-8045-2651356C5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1" name="Oval 93">
                <a:extLst>
                  <a:ext uri="{FF2B5EF4-FFF2-40B4-BE49-F238E27FC236}">
                    <a16:creationId xmlns:a16="http://schemas.microsoft.com/office/drawing/2014/main" id="{713ED4C1-0D67-D6D8-E338-2CD7F41C4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2" name="Oval 94">
                <a:extLst>
                  <a:ext uri="{FF2B5EF4-FFF2-40B4-BE49-F238E27FC236}">
                    <a16:creationId xmlns:a16="http://schemas.microsoft.com/office/drawing/2014/main" id="{A3B9AFFC-6DF0-BB5F-8DE8-19765B2DC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3" name="Oval 95">
                <a:extLst>
                  <a:ext uri="{FF2B5EF4-FFF2-40B4-BE49-F238E27FC236}">
                    <a16:creationId xmlns:a16="http://schemas.microsoft.com/office/drawing/2014/main" id="{390F39D8-FAB5-913F-E94B-390E9EA05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4" name="Oval 96">
                <a:extLst>
                  <a:ext uri="{FF2B5EF4-FFF2-40B4-BE49-F238E27FC236}">
                    <a16:creationId xmlns:a16="http://schemas.microsoft.com/office/drawing/2014/main" id="{549EBBCF-165C-880A-4ED5-BB3D5CE1F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5" name="Oval 97">
                <a:extLst>
                  <a:ext uri="{FF2B5EF4-FFF2-40B4-BE49-F238E27FC236}">
                    <a16:creationId xmlns:a16="http://schemas.microsoft.com/office/drawing/2014/main" id="{02B5D0E8-1D09-0577-A788-E38BA294F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6" name="Oval 98">
                <a:extLst>
                  <a:ext uri="{FF2B5EF4-FFF2-40B4-BE49-F238E27FC236}">
                    <a16:creationId xmlns:a16="http://schemas.microsoft.com/office/drawing/2014/main" id="{603E5915-86AD-A737-D7FB-4BC8B5694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7" name="Text Box 99">
                <a:extLst>
                  <a:ext uri="{FF2B5EF4-FFF2-40B4-BE49-F238E27FC236}">
                    <a16:creationId xmlns:a16="http://schemas.microsoft.com/office/drawing/2014/main" id="{66DC6525-0B84-ED1B-35A3-03B6D4D10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0" y="672"/>
                <a:ext cx="7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3735" name="Text Box 100">
              <a:extLst>
                <a:ext uri="{FF2B5EF4-FFF2-40B4-BE49-F238E27FC236}">
                  <a16:creationId xmlns:a16="http://schemas.microsoft.com/office/drawing/2014/main" id="{C9549B11-CE6E-43EE-0244-9ECA7E448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360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latin typeface="宋体" panose="02010600030101010101" pitchFamily="2" charset="-122"/>
                </a:rPr>
                <a:t>连通图</a:t>
              </a:r>
              <a:endParaRPr lang="en-US" altLang="zh-CN" sz="280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73732" name="AutoShape 101">
            <a:extLst>
              <a:ext uri="{FF2B5EF4-FFF2-40B4-BE49-F238E27FC236}">
                <a16:creationId xmlns:a16="http://schemas.microsoft.com/office/drawing/2014/main" id="{7334E42A-9AEF-2823-00F6-873A98FF5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635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73733" name="灯片编号占位符 1">
            <a:extLst>
              <a:ext uri="{FF2B5EF4-FFF2-40B4-BE49-F238E27FC236}">
                <a16:creationId xmlns:a16="http://schemas.microsoft.com/office/drawing/2014/main" id="{389777AF-4A12-91D8-DBF7-4C1BC8945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FB851C-5DA9-6747-AEDA-B8CAB9EF832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1BDD4E9-EBB6-2546-EE0C-3FFA382CB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575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定义4.3.8</a:t>
            </a:r>
            <a:endParaRPr lang="en-US" altLang="zh-CN" sz="4000">
              <a:latin typeface="Times New Roman" panose="02020603050405020304" pitchFamily="18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C120403-E80E-AEE8-4A5F-402D857A8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>
                <a:latin typeface="Times New Roman" panose="02020603050405020304" pitchFamily="18" charset="0"/>
              </a:rPr>
              <a:t>有向图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称为有向树（或有根树），如果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中有一点</a:t>
            </a:r>
            <a:r>
              <a:rPr lang="en-US" altLang="zh-CN">
                <a:latin typeface="Times New Roman" panose="02020603050405020304" pitchFamily="18" charset="0"/>
              </a:rPr>
              <a:t>r，</a:t>
            </a:r>
            <a:r>
              <a:rPr lang="zh-CN" altLang="en-US">
                <a:latin typeface="Times New Roman" panose="02020603050405020304" pitchFamily="18" charset="0"/>
              </a:rPr>
              <a:t>并且满足：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(1) 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中每一点</a:t>
            </a:r>
            <a:r>
              <a:rPr lang="en-US" altLang="zh-CN">
                <a:latin typeface="Times New Roman" panose="02020603050405020304" pitchFamily="18" charset="0"/>
              </a:rPr>
              <a:t>v(v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r)</a:t>
            </a:r>
            <a:r>
              <a:rPr lang="zh-CN" altLang="en-US">
                <a:latin typeface="Times New Roman" panose="02020603050405020304" pitchFamily="18" charset="0"/>
              </a:rPr>
              <a:t>都恰是一条弧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的起点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(2) r</a:t>
            </a:r>
            <a:r>
              <a:rPr lang="zh-CN" altLang="en-US">
                <a:latin typeface="Times New Roman" panose="02020603050405020304" pitchFamily="18" charset="0"/>
              </a:rPr>
              <a:t>不是任一条弧的起点</a:t>
            </a:r>
            <a:r>
              <a:rPr lang="en-US" altLang="zh-CN">
                <a:latin typeface="Times New Roman" panose="02020603050405020304" pitchFamily="18" charset="0"/>
              </a:rPr>
              <a:t>;  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(3) 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是根。 </a:t>
            </a:r>
          </a:p>
        </p:txBody>
      </p:sp>
      <p:sp>
        <p:nvSpPr>
          <p:cNvPr id="74755" name="灯片编号占位符 1">
            <a:extLst>
              <a:ext uri="{FF2B5EF4-FFF2-40B4-BE49-F238E27FC236}">
                <a16:creationId xmlns:a16="http://schemas.microsoft.com/office/drawing/2014/main" id="{78CF9584-35EE-67D6-6790-D941A40AF0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940936-B3F0-874C-A030-0FFDB08FB8E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7">
            <a:extLst>
              <a:ext uri="{FF2B5EF4-FFF2-40B4-BE49-F238E27FC236}">
                <a16:creationId xmlns:a16="http://schemas.microsoft.com/office/drawing/2014/main" id="{A753BA45-3091-BFE5-3F4C-6EC993102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5626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定义4.3.1</a:t>
            </a: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G=(P, A)</a:t>
            </a:r>
            <a:r>
              <a:rPr lang="zh-CN" altLang="en-US">
                <a:latin typeface="Times New Roman" panose="02020603050405020304" pitchFamily="18" charset="0"/>
              </a:rPr>
              <a:t>称为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有向图</a:t>
            </a:r>
            <a:r>
              <a:rPr lang="zh-CN" altLang="en-US">
                <a:latin typeface="Times New Roman" panose="02020603050405020304" pitchFamily="18" charset="0"/>
              </a:rPr>
              <a:t>，如果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是点集合，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是从一点引到一点(不要求一定是另一点)的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弧</a:t>
            </a:r>
            <a:r>
              <a:rPr lang="zh-CN" altLang="en-US">
                <a:latin typeface="Times New Roman" panose="02020603050405020304" pitchFamily="18" charset="0"/>
              </a:rPr>
              <a:t>集合。</a:t>
            </a:r>
          </a:p>
          <a:p>
            <a:pPr marL="0" indent="0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当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为有限集时，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称为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有限</a:t>
            </a:r>
            <a:r>
              <a:rPr lang="zh-CN" altLang="en-US">
                <a:latin typeface="Times New Roman" panose="02020603050405020304" pitchFamily="18" charset="0"/>
              </a:rPr>
              <a:t>有向图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宋体" panose="02010600030101010101" pitchFamily="2" charset="-122"/>
              </a:rPr>
              <a:t>是一条从点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宋体" panose="02010600030101010101" pitchFamily="2" charset="-122"/>
              </a:rPr>
              <a:t>到点</a:t>
            </a:r>
            <a:r>
              <a:rPr lang="en-US" altLang="zh-CN">
                <a:latin typeface="Times New Roman" panose="02020603050405020304" pitchFamily="18" charset="0"/>
              </a:rPr>
              <a:t>v’</a:t>
            </a:r>
            <a:r>
              <a:rPr lang="zh-CN" altLang="en-US">
                <a:latin typeface="宋体" panose="02010600030101010101" pitchFamily="2" charset="-122"/>
              </a:rPr>
              <a:t>的弧，则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称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宋体" panose="02010600030101010101" pitchFamily="2" charset="-122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宋体" panose="02010600030101010101" pitchFamily="2" charset="-122"/>
              </a:rPr>
              <a:t>的起点，记为</a:t>
            </a:r>
            <a:r>
              <a:rPr lang="en-US" altLang="zh-CN">
                <a:latin typeface="Times New Roman" panose="02020603050405020304" pitchFamily="18" charset="0"/>
              </a:rPr>
              <a:t>v=init(e)</a:t>
            </a:r>
            <a:r>
              <a:rPr lang="en-US" altLang="zh-CN">
                <a:latin typeface="宋体" panose="02010600030101010101" pitchFamily="2" charset="-122"/>
              </a:rPr>
              <a:t>；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</a:rPr>
              <a:t>v’</a:t>
            </a:r>
            <a:r>
              <a:rPr lang="zh-CN" altLang="en-US">
                <a:latin typeface="宋体" panose="02010600030101010101" pitchFamily="2" charset="-122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宋体" panose="02010600030101010101" pitchFamily="2" charset="-122"/>
              </a:rPr>
              <a:t>的终点，记为</a:t>
            </a:r>
            <a:r>
              <a:rPr lang="en-US" altLang="zh-CN">
                <a:latin typeface="Times New Roman" panose="02020603050405020304" pitchFamily="18" charset="0"/>
              </a:rPr>
              <a:t>v’=fin(e)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</a:rPr>
              <a:t>起点和终点都是点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宋体" panose="02010600030101010101" pitchFamily="2" charset="-122"/>
              </a:rPr>
              <a:t>的弧称为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反身弧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82BAE611-3184-0F45-653A-0D2923621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§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4.3.1  有向图与有向树 </a:t>
            </a:r>
          </a:p>
        </p:txBody>
      </p:sp>
      <p:sp>
        <p:nvSpPr>
          <p:cNvPr id="53251" name="灯片编号占位符 1">
            <a:extLst>
              <a:ext uri="{FF2B5EF4-FFF2-40B4-BE49-F238E27FC236}">
                <a16:creationId xmlns:a16="http://schemas.microsoft.com/office/drawing/2014/main" id="{A6BBE0D7-A873-867A-4D5B-94B9982984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4F355C-BB2B-6A43-A36D-F4BA8E80F9F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9DCC3B70-BA7E-C275-7DA8-F47712A09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793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/>
              <a:t>有向树和非有向树的例子：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363D51B-E8EF-9B3D-63C4-DE914FE0585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66800"/>
            <a:ext cx="4572000" cy="5221288"/>
            <a:chOff x="96" y="768"/>
            <a:chExt cx="2880" cy="3289"/>
          </a:xfrm>
        </p:grpSpPr>
        <p:grpSp>
          <p:nvGrpSpPr>
            <p:cNvPr id="75780" name="Group 4">
              <a:extLst>
                <a:ext uri="{FF2B5EF4-FFF2-40B4-BE49-F238E27FC236}">
                  <a16:creationId xmlns:a16="http://schemas.microsoft.com/office/drawing/2014/main" id="{822DD664-3825-5523-DE88-0F8317BF9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768"/>
              <a:ext cx="2880" cy="2666"/>
              <a:chOff x="2832" y="1392"/>
              <a:chExt cx="2833" cy="2477"/>
            </a:xfrm>
          </p:grpSpPr>
          <p:sp>
            <p:nvSpPr>
              <p:cNvPr id="75782" name="Line 5">
                <a:extLst>
                  <a:ext uri="{FF2B5EF4-FFF2-40B4-BE49-F238E27FC236}">
                    <a16:creationId xmlns:a16="http://schemas.microsoft.com/office/drawing/2014/main" id="{379ABAC7-757F-0327-D617-11B1FFED8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88" y="3072"/>
                <a:ext cx="672" cy="48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783" name="Line 6">
                <a:extLst>
                  <a:ext uri="{FF2B5EF4-FFF2-40B4-BE49-F238E27FC236}">
                    <a16:creationId xmlns:a16="http://schemas.microsoft.com/office/drawing/2014/main" id="{7860A32E-AD24-F463-B419-2A1171A92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6" y="2304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784" name="Line 7">
                <a:extLst>
                  <a:ext uri="{FF2B5EF4-FFF2-40B4-BE49-F238E27FC236}">
                    <a16:creationId xmlns:a16="http://schemas.microsoft.com/office/drawing/2014/main" id="{F81B7A1C-8243-3775-EFE7-DF8935DEE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728"/>
                <a:ext cx="672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785" name="Line 8">
                <a:extLst>
                  <a:ext uri="{FF2B5EF4-FFF2-40B4-BE49-F238E27FC236}">
                    <a16:creationId xmlns:a16="http://schemas.microsoft.com/office/drawing/2014/main" id="{650AAEE0-F7E4-62FA-90FC-7E93EDCE3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2" y="1736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786" name="Line 9">
                <a:extLst>
                  <a:ext uri="{FF2B5EF4-FFF2-40B4-BE49-F238E27FC236}">
                    <a16:creationId xmlns:a16="http://schemas.microsoft.com/office/drawing/2014/main" id="{FE3A9214-CF9B-179A-88D8-FB2427639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60" y="2304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787" name="Line 10">
                <a:extLst>
                  <a:ext uri="{FF2B5EF4-FFF2-40B4-BE49-F238E27FC236}">
                    <a16:creationId xmlns:a16="http://schemas.microsoft.com/office/drawing/2014/main" id="{CCA924D8-F901-3088-6B97-5B709B829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256"/>
                <a:ext cx="1392" cy="76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788" name="Arc 11">
                <a:extLst>
                  <a:ext uri="{FF2B5EF4-FFF2-40B4-BE49-F238E27FC236}">
                    <a16:creationId xmlns:a16="http://schemas.microsoft.com/office/drawing/2014/main" id="{A490CC05-B2F7-39D0-C66D-B970F2A4CC1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608" y="3072"/>
                <a:ext cx="672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89" name="Arc 12">
                <a:extLst>
                  <a:ext uri="{FF2B5EF4-FFF2-40B4-BE49-F238E27FC236}">
                    <a16:creationId xmlns:a16="http://schemas.microsoft.com/office/drawing/2014/main" id="{1E33405F-6367-37E9-C632-8D44737E8D9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04" y="3120"/>
                <a:ext cx="672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0" name="Arc 13">
                <a:extLst>
                  <a:ext uri="{FF2B5EF4-FFF2-40B4-BE49-F238E27FC236}">
                    <a16:creationId xmlns:a16="http://schemas.microsoft.com/office/drawing/2014/main" id="{67D05C06-E670-93C4-396B-547B536958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361" y="2061"/>
                <a:ext cx="382" cy="387"/>
              </a:xfrm>
              <a:custGeom>
                <a:avLst/>
                <a:gdLst>
                  <a:gd name="T0" fmla="*/ 0 w 43060"/>
                  <a:gd name="T1" fmla="*/ 0 h 43200"/>
                  <a:gd name="T2" fmla="*/ 0 w 43060"/>
                  <a:gd name="T3" fmla="*/ 0 h 43200"/>
                  <a:gd name="T4" fmla="*/ 0 w 4306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060"/>
                  <a:gd name="T10" fmla="*/ 0 h 43200"/>
                  <a:gd name="T11" fmla="*/ 43060 w 4306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60" h="43200" fill="none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</a:path>
                  <a:path w="43060" h="43200" stroke="0" extrusionOk="0">
                    <a:moveTo>
                      <a:pt x="0" y="19143"/>
                    </a:moveTo>
                    <a:cubicBezTo>
                      <a:pt x="1249" y="8235"/>
                      <a:pt x="10481" y="-1"/>
                      <a:pt x="21460" y="0"/>
                    </a:cubicBezTo>
                    <a:cubicBezTo>
                      <a:pt x="33389" y="0"/>
                      <a:pt x="43060" y="9670"/>
                      <a:pt x="43060" y="21600"/>
                    </a:cubicBezTo>
                    <a:cubicBezTo>
                      <a:pt x="43060" y="33529"/>
                      <a:pt x="33389" y="43200"/>
                      <a:pt x="21460" y="43200"/>
                    </a:cubicBezTo>
                    <a:cubicBezTo>
                      <a:pt x="10823" y="43200"/>
                      <a:pt x="1770" y="35457"/>
                      <a:pt x="121" y="24949"/>
                    </a:cubicBezTo>
                    <a:lnTo>
                      <a:pt x="21460" y="21600"/>
                    </a:lnTo>
                    <a:lnTo>
                      <a:pt x="0" y="19143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1" name="Arc 14">
                <a:extLst>
                  <a:ext uri="{FF2B5EF4-FFF2-40B4-BE49-F238E27FC236}">
                    <a16:creationId xmlns:a16="http://schemas.microsoft.com/office/drawing/2014/main" id="{28A7EB20-9145-B8E3-18BF-B974C259F6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073" y="1824"/>
                <a:ext cx="720" cy="720"/>
              </a:xfrm>
              <a:custGeom>
                <a:avLst/>
                <a:gdLst>
                  <a:gd name="T0" fmla="*/ 0 w 43129"/>
                  <a:gd name="T1" fmla="*/ 0 h 43200"/>
                  <a:gd name="T2" fmla="*/ 0 w 43129"/>
                  <a:gd name="T3" fmla="*/ 0 h 43200"/>
                  <a:gd name="T4" fmla="*/ 0 w 4312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129"/>
                  <a:gd name="T10" fmla="*/ 0 h 43200"/>
                  <a:gd name="T11" fmla="*/ 43129 w 4312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29" h="43200" fill="none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</a:path>
                  <a:path w="43129" h="43200" stroke="0" extrusionOk="0">
                    <a:moveTo>
                      <a:pt x="1432" y="13683"/>
                    </a:moveTo>
                    <a:cubicBezTo>
                      <a:pt x="4684" y="5427"/>
                      <a:pt x="12655" y="-1"/>
                      <a:pt x="21529" y="0"/>
                    </a:cubicBezTo>
                    <a:cubicBezTo>
                      <a:pt x="33458" y="0"/>
                      <a:pt x="43129" y="9670"/>
                      <a:pt x="43129" y="21600"/>
                    </a:cubicBezTo>
                    <a:cubicBezTo>
                      <a:pt x="43129" y="33529"/>
                      <a:pt x="33458" y="43200"/>
                      <a:pt x="21529" y="43200"/>
                    </a:cubicBezTo>
                    <a:cubicBezTo>
                      <a:pt x="10277" y="43200"/>
                      <a:pt x="910" y="34563"/>
                      <a:pt x="-1" y="23349"/>
                    </a:cubicBezTo>
                    <a:lnTo>
                      <a:pt x="21529" y="21600"/>
                    </a:lnTo>
                    <a:lnTo>
                      <a:pt x="1432" y="13683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2" name="Oval 15">
                <a:extLst>
                  <a:ext uri="{FF2B5EF4-FFF2-40B4-BE49-F238E27FC236}">
                    <a16:creationId xmlns:a16="http://schemas.microsoft.com/office/drawing/2014/main" id="{CF581863-97D2-6236-9B9D-8C800C297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63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3" name="Oval 16">
                <a:extLst>
                  <a:ext uri="{FF2B5EF4-FFF2-40B4-BE49-F238E27FC236}">
                    <a16:creationId xmlns:a16="http://schemas.microsoft.com/office/drawing/2014/main" id="{F04EC2DD-45C9-A53C-88FC-E8FE4AA0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4" name="Oval 17">
                <a:extLst>
                  <a:ext uri="{FF2B5EF4-FFF2-40B4-BE49-F238E27FC236}">
                    <a16:creationId xmlns:a16="http://schemas.microsoft.com/office/drawing/2014/main" id="{92958230-14F1-EA30-AFC3-E0A1AA981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160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5" name="Oval 18">
                <a:extLst>
                  <a:ext uri="{FF2B5EF4-FFF2-40B4-BE49-F238E27FC236}">
                    <a16:creationId xmlns:a16="http://schemas.microsoft.com/office/drawing/2014/main" id="{03BE03E8-D34D-AA7A-0861-C869BB60C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6" name="Oval 19">
                <a:extLst>
                  <a:ext uri="{FF2B5EF4-FFF2-40B4-BE49-F238E27FC236}">
                    <a16:creationId xmlns:a16="http://schemas.microsoft.com/office/drawing/2014/main" id="{6A301ECB-2863-62D7-1C32-18F3683A6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7" name="Oval 20">
                <a:extLst>
                  <a:ext uri="{FF2B5EF4-FFF2-40B4-BE49-F238E27FC236}">
                    <a16:creationId xmlns:a16="http://schemas.microsoft.com/office/drawing/2014/main" id="{A8AF3B3C-F2E4-B57E-443D-FD8538197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97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98" name="Text Box 21">
                <a:extLst>
                  <a:ext uri="{FF2B5EF4-FFF2-40B4-BE49-F238E27FC236}">
                    <a16:creationId xmlns:a16="http://schemas.microsoft.com/office/drawing/2014/main" id="{4061C61E-092F-C0FD-50E0-5207AF456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6" y="1392"/>
                <a:ext cx="25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5799" name="Text Box 22">
                <a:extLst>
                  <a:ext uri="{FF2B5EF4-FFF2-40B4-BE49-F238E27FC236}">
                    <a16:creationId xmlns:a16="http://schemas.microsoft.com/office/drawing/2014/main" id="{B8A7992A-DEEF-EE23-5D93-077159EBB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4" y="2064"/>
                <a:ext cx="240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5800" name="Text Box 23">
                <a:extLst>
                  <a:ext uri="{FF2B5EF4-FFF2-40B4-BE49-F238E27FC236}">
                    <a16:creationId xmlns:a16="http://schemas.microsoft.com/office/drawing/2014/main" id="{3533A2DD-8E69-1FF9-EA4E-418EA013E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5" y="2880"/>
                <a:ext cx="240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75801" name="Text Box 24">
                <a:extLst>
                  <a:ext uri="{FF2B5EF4-FFF2-40B4-BE49-F238E27FC236}">
                    <a16:creationId xmlns:a16="http://schemas.microsoft.com/office/drawing/2014/main" id="{F3CBA3B1-3F19-A84B-9B1A-C31700A483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" y="3601"/>
                <a:ext cx="25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5802" name="Text Box 25">
                <a:extLst>
                  <a:ext uri="{FF2B5EF4-FFF2-40B4-BE49-F238E27FC236}">
                    <a16:creationId xmlns:a16="http://schemas.microsoft.com/office/drawing/2014/main" id="{EBC8F211-E7D6-D759-E4EA-6C0443EAC5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" y="2928"/>
                <a:ext cx="229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75803" name="Text Box 26">
                <a:extLst>
                  <a:ext uri="{FF2B5EF4-FFF2-40B4-BE49-F238E27FC236}">
                    <a16:creationId xmlns:a16="http://schemas.microsoft.com/office/drawing/2014/main" id="{6875D211-4E25-4B06-0C0F-13705D73F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219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75804" name="Text Box 27">
                <a:extLst>
                  <a:ext uri="{FF2B5EF4-FFF2-40B4-BE49-F238E27FC236}">
                    <a16:creationId xmlns:a16="http://schemas.microsoft.com/office/drawing/2014/main" id="{C3BF0097-A91D-C177-F868-C29D3EBD9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4" y="1680"/>
                <a:ext cx="26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05" name="Text Box 28">
                <a:extLst>
                  <a:ext uri="{FF2B5EF4-FFF2-40B4-BE49-F238E27FC236}">
                    <a16:creationId xmlns:a16="http://schemas.microsoft.com/office/drawing/2014/main" id="{3794C0AE-AD66-2F73-BD19-5196E55EE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2496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06" name="Text Box 29">
                <a:extLst>
                  <a:ext uri="{FF2B5EF4-FFF2-40B4-BE49-F238E27FC236}">
                    <a16:creationId xmlns:a16="http://schemas.microsoft.com/office/drawing/2014/main" id="{7565C59F-B9F1-4169-01D3-0D1C6E714E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3408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07" name="Text Box 30">
                <a:extLst>
                  <a:ext uri="{FF2B5EF4-FFF2-40B4-BE49-F238E27FC236}">
                    <a16:creationId xmlns:a16="http://schemas.microsoft.com/office/drawing/2014/main" id="{5CA31787-8B7E-F033-1A5B-006D3E2FC9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4" y="2928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08" name="Text Box 31">
                <a:extLst>
                  <a:ext uri="{FF2B5EF4-FFF2-40B4-BE49-F238E27FC236}">
                    <a16:creationId xmlns:a16="http://schemas.microsoft.com/office/drawing/2014/main" id="{024EA7D6-94F7-E226-DC4C-D30175AB0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3" y="3216"/>
                <a:ext cx="260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09" name="Text Box 32">
                <a:extLst>
                  <a:ext uri="{FF2B5EF4-FFF2-40B4-BE49-F238E27FC236}">
                    <a16:creationId xmlns:a16="http://schemas.microsoft.com/office/drawing/2014/main" id="{EDD62832-42ED-64D8-5023-0143FE5490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5" y="2544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0" name="Text Box 33">
                <a:extLst>
                  <a:ext uri="{FF2B5EF4-FFF2-40B4-BE49-F238E27FC236}">
                    <a16:creationId xmlns:a16="http://schemas.microsoft.com/office/drawing/2014/main" id="{61D1C064-B830-0E70-D127-96BBB0F24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3" y="1680"/>
                <a:ext cx="260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1" name="Text Box 34">
                <a:extLst>
                  <a:ext uri="{FF2B5EF4-FFF2-40B4-BE49-F238E27FC236}">
                    <a16:creationId xmlns:a16="http://schemas.microsoft.com/office/drawing/2014/main" id="{29D3405D-AC58-29F7-8266-AB4518F52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2064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2" name="Text Box 35">
                <a:extLst>
                  <a:ext uri="{FF2B5EF4-FFF2-40B4-BE49-F238E27FC236}">
                    <a16:creationId xmlns:a16="http://schemas.microsoft.com/office/drawing/2014/main" id="{901539F8-DDD5-57CA-1D1E-E8E3D3BD9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921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3" name="Text Box 36">
                <a:extLst>
                  <a:ext uri="{FF2B5EF4-FFF2-40B4-BE49-F238E27FC236}">
                    <a16:creationId xmlns:a16="http://schemas.microsoft.com/office/drawing/2014/main" id="{B07551E8-8E86-2EFB-990B-88DBD510B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" y="2352"/>
                <a:ext cx="323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 altLang="zh-CN" sz="2400" b="0" baseline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5781" name="Text Box 37">
              <a:extLst>
                <a:ext uri="{FF2B5EF4-FFF2-40B4-BE49-F238E27FC236}">
                  <a16:creationId xmlns:a16="http://schemas.microsoft.com/office/drawing/2014/main" id="{0BECA8BB-7411-72AE-8EA0-2BDC0FBAE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3456"/>
              <a:ext cx="2362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solidFill>
                    <a:srgbClr val="FFFF00"/>
                  </a:solidFill>
                  <a:latin typeface="Times New Roman" panose="02020603050405020304" pitchFamily="18" charset="0"/>
                </a:rPr>
                <a:t>有根</a:t>
              </a:r>
              <a:r>
                <a:rPr lang="en-US" altLang="zh-CN" sz="2800" baseline="0">
                  <a:latin typeface="Times New Roman" panose="02020603050405020304" pitchFamily="18" charset="0"/>
                </a:rPr>
                <a:t>B </a:t>
              </a:r>
              <a:r>
                <a:rPr lang="zh-CN" altLang="en-US" sz="2800" baseline="0">
                  <a:latin typeface="Times New Roman" panose="02020603050405020304" pitchFamily="18" charset="0"/>
                </a:rPr>
                <a:t>，但不是有向树，有点</a:t>
              </a:r>
              <a:r>
                <a:rPr lang="en-US" altLang="zh-CN" sz="2800" baseline="0">
                  <a:latin typeface="Times New Roman" panose="02020603050405020304" pitchFamily="18" charset="0"/>
                </a:rPr>
                <a:t>D, F</a:t>
              </a:r>
              <a:r>
                <a:rPr lang="zh-CN" altLang="en-US" sz="2800" baseline="0">
                  <a:latin typeface="Times New Roman" panose="02020603050405020304" pitchFamily="18" charset="0"/>
                </a:rPr>
                <a:t>出度大于</a:t>
              </a:r>
              <a:r>
                <a:rPr lang="en-US" altLang="zh-CN" sz="2800" baseline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5779" name="灯片编号占位符 2">
            <a:extLst>
              <a:ext uri="{FF2B5EF4-FFF2-40B4-BE49-F238E27FC236}">
                <a16:creationId xmlns:a16="http://schemas.microsoft.com/office/drawing/2014/main" id="{A7CCD9D3-173C-8A35-B086-C80CFB1D94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FFBCA6-FE3C-A543-A4A3-38A639A6CF8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3E947E1F-A31F-ABF0-EFD6-0961015BD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793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/>
              <a:t>有向树和非有向树的例子：</a:t>
            </a:r>
          </a:p>
        </p:txBody>
      </p:sp>
      <p:grpSp>
        <p:nvGrpSpPr>
          <p:cNvPr id="76802" name="Group 77">
            <a:extLst>
              <a:ext uri="{FF2B5EF4-FFF2-40B4-BE49-F238E27FC236}">
                <a16:creationId xmlns:a16="http://schemas.microsoft.com/office/drawing/2014/main" id="{D7C60CC9-2834-013E-1153-7DA69521026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295400"/>
            <a:ext cx="3995738" cy="4878388"/>
            <a:chOff x="2304" y="288"/>
            <a:chExt cx="2517" cy="3073"/>
          </a:xfrm>
        </p:grpSpPr>
        <p:grpSp>
          <p:nvGrpSpPr>
            <p:cNvPr id="76804" name="Group 78">
              <a:extLst>
                <a:ext uri="{FF2B5EF4-FFF2-40B4-BE49-F238E27FC236}">
                  <a16:creationId xmlns:a16="http://schemas.microsoft.com/office/drawing/2014/main" id="{28C60864-D9D3-29B4-70CB-79CAB5874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88"/>
              <a:ext cx="2064" cy="2208"/>
              <a:chOff x="2880" y="912"/>
              <a:chExt cx="960" cy="960"/>
            </a:xfrm>
          </p:grpSpPr>
          <p:sp>
            <p:nvSpPr>
              <p:cNvPr id="76806" name="Oval 79">
                <a:extLst>
                  <a:ext uri="{FF2B5EF4-FFF2-40B4-BE49-F238E27FC236}">
                    <a16:creationId xmlns:a16="http://schemas.microsoft.com/office/drawing/2014/main" id="{994ACD13-1409-A51E-9130-8A6ABF243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07" name="Oval 80">
                <a:extLst>
                  <a:ext uri="{FF2B5EF4-FFF2-40B4-BE49-F238E27FC236}">
                    <a16:creationId xmlns:a16="http://schemas.microsoft.com/office/drawing/2014/main" id="{2CC4C613-C8E9-242E-7C6F-857CA3AFD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08" name="Oval 81">
                <a:extLst>
                  <a:ext uri="{FF2B5EF4-FFF2-40B4-BE49-F238E27FC236}">
                    <a16:creationId xmlns:a16="http://schemas.microsoft.com/office/drawing/2014/main" id="{D786B03D-015A-5924-8395-983ABBBDF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09" name="Oval 82">
                <a:extLst>
                  <a:ext uri="{FF2B5EF4-FFF2-40B4-BE49-F238E27FC236}">
                    <a16:creationId xmlns:a16="http://schemas.microsoft.com/office/drawing/2014/main" id="{FF92D0DC-79BD-3174-7964-E1588CDC1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10" name="Oval 83">
                <a:extLst>
                  <a:ext uri="{FF2B5EF4-FFF2-40B4-BE49-F238E27FC236}">
                    <a16:creationId xmlns:a16="http://schemas.microsoft.com/office/drawing/2014/main" id="{928A44D3-49A6-8A16-6716-145A23CCE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7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11" name="Line 84">
                <a:extLst>
                  <a:ext uri="{FF2B5EF4-FFF2-40B4-BE49-F238E27FC236}">
                    <a16:creationId xmlns:a16="http://schemas.microsoft.com/office/drawing/2014/main" id="{7FDE7B3A-4F4B-BC2C-3CD4-288F1C3C5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8" y="1392"/>
                <a:ext cx="96" cy="384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812" name="Line 85">
                <a:extLst>
                  <a:ext uri="{FF2B5EF4-FFF2-40B4-BE49-F238E27FC236}">
                    <a16:creationId xmlns:a16="http://schemas.microsoft.com/office/drawing/2014/main" id="{D50D6F4E-3954-F26A-02B8-83C91BDFC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36" y="1000"/>
                <a:ext cx="384" cy="28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813" name="Line 86">
                <a:extLst>
                  <a:ext uri="{FF2B5EF4-FFF2-40B4-BE49-F238E27FC236}">
                    <a16:creationId xmlns:a16="http://schemas.microsoft.com/office/drawing/2014/main" id="{83CBF7E8-76FE-01D2-85D1-7E1589F16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008"/>
                <a:ext cx="336" cy="28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814" name="Line 87">
                <a:extLst>
                  <a:ext uri="{FF2B5EF4-FFF2-40B4-BE49-F238E27FC236}">
                    <a16:creationId xmlns:a16="http://schemas.microsoft.com/office/drawing/2014/main" id="{C0FE3B97-822F-DE58-966E-E418F9F00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8" y="1392"/>
                <a:ext cx="104" cy="392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815" name="Line 88">
                <a:extLst>
                  <a:ext uri="{FF2B5EF4-FFF2-40B4-BE49-F238E27FC236}">
                    <a16:creationId xmlns:a16="http://schemas.microsoft.com/office/drawing/2014/main" id="{D29CA044-A60D-CFDB-D020-16C32F886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1824"/>
                <a:ext cx="528" cy="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6805" name="Rectangle 89">
              <a:extLst>
                <a:ext uri="{FF2B5EF4-FFF2-40B4-BE49-F238E27FC236}">
                  <a16:creationId xmlns:a16="http://schemas.microsoft.com/office/drawing/2014/main" id="{3D2E4D43-3DE7-F00A-D657-ADA843050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2496"/>
              <a:ext cx="202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latin typeface="Times New Roman" panose="02020603050405020304" pitchFamily="18" charset="0"/>
                </a:rPr>
                <a:t>不是有向树，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latin typeface="Times New Roman" panose="02020603050405020304" pitchFamily="18" charset="0"/>
                </a:rPr>
                <a:t>任意一点都是</a:t>
              </a:r>
              <a:r>
                <a:rPr lang="zh-CN" altLang="en-US" sz="2800" baseline="0">
                  <a:solidFill>
                    <a:srgbClr val="FFFF00"/>
                  </a:solidFill>
                  <a:latin typeface="Times New Roman" panose="02020603050405020304" pitchFamily="18" charset="0"/>
                </a:rPr>
                <a:t>根</a:t>
              </a:r>
              <a:r>
                <a:rPr lang="zh-CN" altLang="en-US" sz="2800" baseline="0">
                  <a:latin typeface="Times New Roman" panose="02020603050405020304" pitchFamily="18" charset="0"/>
                </a:rPr>
                <a:t>，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latin typeface="Times New Roman" panose="02020603050405020304" pitchFamily="18" charset="0"/>
                </a:rPr>
                <a:t>但其出度都</a:t>
              </a:r>
              <a:r>
                <a:rPr lang="zh-CN" altLang="en-US" sz="2800" baseline="0">
                  <a:solidFill>
                    <a:srgbClr val="FFFF00"/>
                  </a:solidFill>
                  <a:latin typeface="Times New Roman" panose="02020603050405020304" pitchFamily="18" charset="0"/>
                </a:rPr>
                <a:t>不等于</a:t>
              </a:r>
              <a:r>
                <a:rPr lang="en-US" altLang="zh-CN" sz="2800" baseline="0">
                  <a:solidFill>
                    <a:srgbClr val="FFFF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76803" name="灯片编号占位符 1">
            <a:extLst>
              <a:ext uri="{FF2B5EF4-FFF2-40B4-BE49-F238E27FC236}">
                <a16:creationId xmlns:a16="http://schemas.microsoft.com/office/drawing/2014/main" id="{79E35F97-FDF8-F679-E81D-BBB7D6DD8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8CFE22-34FE-0D47-9E88-E3054CF3875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0C05413E-1CCB-3F01-876F-681AC8913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有向树和非有向树的例子：</a:t>
            </a:r>
          </a:p>
        </p:txBody>
      </p:sp>
      <p:grpSp>
        <p:nvGrpSpPr>
          <p:cNvPr id="77826" name="Group 76">
            <a:extLst>
              <a:ext uri="{FF2B5EF4-FFF2-40B4-BE49-F238E27FC236}">
                <a16:creationId xmlns:a16="http://schemas.microsoft.com/office/drawing/2014/main" id="{E8450BBB-F3F1-B3C6-B869-F4FE08928A1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19200"/>
            <a:ext cx="4114800" cy="4708525"/>
            <a:chOff x="2592" y="684"/>
            <a:chExt cx="2928" cy="3357"/>
          </a:xfrm>
        </p:grpSpPr>
        <p:grpSp>
          <p:nvGrpSpPr>
            <p:cNvPr id="77828" name="Group 77">
              <a:extLst>
                <a:ext uri="{FF2B5EF4-FFF2-40B4-BE49-F238E27FC236}">
                  <a16:creationId xmlns:a16="http://schemas.microsoft.com/office/drawing/2014/main" id="{57D1525A-658C-C762-3785-CF32B1054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684"/>
              <a:ext cx="2928" cy="2580"/>
              <a:chOff x="3456" y="684"/>
              <a:chExt cx="1760" cy="1820"/>
            </a:xfrm>
          </p:grpSpPr>
          <p:sp>
            <p:nvSpPr>
              <p:cNvPr id="77830" name="Line 78">
                <a:extLst>
                  <a:ext uri="{FF2B5EF4-FFF2-40B4-BE49-F238E27FC236}">
                    <a16:creationId xmlns:a16="http://schemas.microsoft.com/office/drawing/2014/main" id="{5B7E68F7-7581-FBC0-6F2E-DDDE104F8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31" name="Line 79">
                <a:extLst>
                  <a:ext uri="{FF2B5EF4-FFF2-40B4-BE49-F238E27FC236}">
                    <a16:creationId xmlns:a16="http://schemas.microsoft.com/office/drawing/2014/main" id="{A0599F8D-5523-E7F7-9C01-5AF19A454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32" name="Line 80">
                <a:extLst>
                  <a:ext uri="{FF2B5EF4-FFF2-40B4-BE49-F238E27FC236}">
                    <a16:creationId xmlns:a16="http://schemas.microsoft.com/office/drawing/2014/main" id="{6CE140F7-E51B-221B-02F1-7624AEAD2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33" name="Line 81">
                <a:extLst>
                  <a:ext uri="{FF2B5EF4-FFF2-40B4-BE49-F238E27FC236}">
                    <a16:creationId xmlns:a16="http://schemas.microsoft.com/office/drawing/2014/main" id="{15D9293D-B44A-3CA8-5667-B27D49003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34" name="Line 82">
                <a:extLst>
                  <a:ext uri="{FF2B5EF4-FFF2-40B4-BE49-F238E27FC236}">
                    <a16:creationId xmlns:a16="http://schemas.microsoft.com/office/drawing/2014/main" id="{8FA13C77-1D33-AAB0-E90E-14657F40A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35" name="Line 83">
                <a:extLst>
                  <a:ext uri="{FF2B5EF4-FFF2-40B4-BE49-F238E27FC236}">
                    <a16:creationId xmlns:a16="http://schemas.microsoft.com/office/drawing/2014/main" id="{6ACB239D-C844-CBDA-F8A6-29E86AC3B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36" name="Line 84">
                <a:extLst>
                  <a:ext uri="{FF2B5EF4-FFF2-40B4-BE49-F238E27FC236}">
                    <a16:creationId xmlns:a16="http://schemas.microsoft.com/office/drawing/2014/main" id="{DE82A1BF-9515-3247-7FFF-CB1BC3305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37" name="Line 85">
                <a:extLst>
                  <a:ext uri="{FF2B5EF4-FFF2-40B4-BE49-F238E27FC236}">
                    <a16:creationId xmlns:a16="http://schemas.microsoft.com/office/drawing/2014/main" id="{315D9437-4D7A-3620-1301-4F082EAE8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38" name="Line 86">
                <a:extLst>
                  <a:ext uri="{FF2B5EF4-FFF2-40B4-BE49-F238E27FC236}">
                    <a16:creationId xmlns:a16="http://schemas.microsoft.com/office/drawing/2014/main" id="{25C3BD2D-C678-3279-A8A7-6B2301F17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39" name="Line 87">
                <a:extLst>
                  <a:ext uri="{FF2B5EF4-FFF2-40B4-BE49-F238E27FC236}">
                    <a16:creationId xmlns:a16="http://schemas.microsoft.com/office/drawing/2014/main" id="{1C8B92B3-CEE5-C4E9-C547-0F7BBCFE1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635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40" name="Oval 88">
                <a:extLst>
                  <a:ext uri="{FF2B5EF4-FFF2-40B4-BE49-F238E27FC236}">
                    <a16:creationId xmlns:a16="http://schemas.microsoft.com/office/drawing/2014/main" id="{4C7487A1-8DD4-AB6B-EEDE-5EE7502D1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41" name="Oval 89">
                <a:extLst>
                  <a:ext uri="{FF2B5EF4-FFF2-40B4-BE49-F238E27FC236}">
                    <a16:creationId xmlns:a16="http://schemas.microsoft.com/office/drawing/2014/main" id="{17630EEE-C605-B195-09D6-28DD69C93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42" name="Oval 90">
                <a:extLst>
                  <a:ext uri="{FF2B5EF4-FFF2-40B4-BE49-F238E27FC236}">
                    <a16:creationId xmlns:a16="http://schemas.microsoft.com/office/drawing/2014/main" id="{4C2CA59E-B71E-A436-23DB-149A9B0B7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43" name="Oval 91">
                <a:extLst>
                  <a:ext uri="{FF2B5EF4-FFF2-40B4-BE49-F238E27FC236}">
                    <a16:creationId xmlns:a16="http://schemas.microsoft.com/office/drawing/2014/main" id="{1A277060-8E4E-CC96-8D77-E60361B46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44" name="Oval 92">
                <a:extLst>
                  <a:ext uri="{FF2B5EF4-FFF2-40B4-BE49-F238E27FC236}">
                    <a16:creationId xmlns:a16="http://schemas.microsoft.com/office/drawing/2014/main" id="{B092895C-E60A-3ED5-369C-F746DD80A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45" name="Oval 93">
                <a:extLst>
                  <a:ext uri="{FF2B5EF4-FFF2-40B4-BE49-F238E27FC236}">
                    <a16:creationId xmlns:a16="http://schemas.microsoft.com/office/drawing/2014/main" id="{3B237936-8D6E-355F-DBD2-6DDF3CAD5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46" name="Oval 94">
                <a:extLst>
                  <a:ext uri="{FF2B5EF4-FFF2-40B4-BE49-F238E27FC236}">
                    <a16:creationId xmlns:a16="http://schemas.microsoft.com/office/drawing/2014/main" id="{063CE269-159D-3325-13DA-B10017EBF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47" name="Oval 95">
                <a:extLst>
                  <a:ext uri="{FF2B5EF4-FFF2-40B4-BE49-F238E27FC236}">
                    <a16:creationId xmlns:a16="http://schemas.microsoft.com/office/drawing/2014/main" id="{4101E6C1-2FD6-A139-F421-7C0BBB389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48" name="Oval 96">
                <a:extLst>
                  <a:ext uri="{FF2B5EF4-FFF2-40B4-BE49-F238E27FC236}">
                    <a16:creationId xmlns:a16="http://schemas.microsoft.com/office/drawing/2014/main" id="{FA99DD1B-3BFE-93C8-07BA-8A083604B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49" name="Oval 97">
                <a:extLst>
                  <a:ext uri="{FF2B5EF4-FFF2-40B4-BE49-F238E27FC236}">
                    <a16:creationId xmlns:a16="http://schemas.microsoft.com/office/drawing/2014/main" id="{E4F85A94-3050-D8D5-AF16-B2F0BB203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50" name="Oval 98">
                <a:extLst>
                  <a:ext uri="{FF2B5EF4-FFF2-40B4-BE49-F238E27FC236}">
                    <a16:creationId xmlns:a16="http://schemas.microsoft.com/office/drawing/2014/main" id="{331B409A-8D2D-BA68-3421-3DC5E5B06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51" name="Text Box 99">
                <a:extLst>
                  <a:ext uri="{FF2B5EF4-FFF2-40B4-BE49-F238E27FC236}">
                    <a16:creationId xmlns:a16="http://schemas.microsoft.com/office/drawing/2014/main" id="{68EE4971-3318-4A97-4038-CD2FCD598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0" y="684"/>
                <a:ext cx="15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aseline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77829" name="Text Box 100">
              <a:extLst>
                <a:ext uri="{FF2B5EF4-FFF2-40B4-BE49-F238E27FC236}">
                  <a16:creationId xmlns:a16="http://schemas.microsoft.com/office/drawing/2014/main" id="{C0901E52-3560-EE16-3AC3-2170748AE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361"/>
              <a:ext cx="1356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latin typeface="宋体" panose="02010600030101010101" pitchFamily="2" charset="-122"/>
                </a:rPr>
                <a:t>是有向树</a:t>
              </a:r>
              <a:r>
                <a:rPr lang="en-US" altLang="zh-CN" sz="2800" baseline="0">
                  <a:latin typeface="宋体" panose="02010600030101010101" pitchFamily="2" charset="-122"/>
                </a:rPr>
                <a:t>,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aseline="0">
                  <a:latin typeface="宋体" panose="02010600030101010101" pitchFamily="2" charset="-122"/>
                </a:rPr>
                <a:t>有根</a:t>
              </a:r>
              <a:r>
                <a:rPr lang="en-US" altLang="zh-CN" sz="2800" baseline="0">
                  <a:latin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77827" name="灯片编号占位符 1">
            <a:extLst>
              <a:ext uri="{FF2B5EF4-FFF2-40B4-BE49-F238E27FC236}">
                <a16:creationId xmlns:a16="http://schemas.microsoft.com/office/drawing/2014/main" id="{5E13F5D0-E060-6C8A-1CC9-8C272987C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7B1CA7-F991-6042-8553-F3A2B011F13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ABB385D-E23E-6279-A40D-AABEADE52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/>
              <a:t>有向树的性质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7DE9041-B22D-7B09-13E7-23109A61E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Times New Roman" panose="02020603050405020304" pitchFamily="18" charset="0"/>
              </a:rPr>
              <a:t>从有向树的定义中我们可推出有向树有如下性质：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1)  每一点</a:t>
            </a:r>
            <a:r>
              <a:rPr lang="en-US" altLang="zh-CN">
                <a:latin typeface="Times New Roman" panose="02020603050405020304" pitchFamily="18" charset="0"/>
              </a:rPr>
              <a:t>v(v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r)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恰有一条有向路；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2)  没有有向回路；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3)  </a:t>
            </a:r>
            <a:r>
              <a:rPr lang="zh-CN" altLang="en-US">
                <a:latin typeface="宋体" panose="02010600030101010101" pitchFamily="2" charset="-122"/>
              </a:rPr>
              <a:t>两点间最多有一条弧。</a:t>
            </a:r>
          </a:p>
        </p:txBody>
      </p:sp>
      <p:sp>
        <p:nvSpPr>
          <p:cNvPr id="78851" name="灯片编号占位符 1">
            <a:extLst>
              <a:ext uri="{FF2B5EF4-FFF2-40B4-BE49-F238E27FC236}">
                <a16:creationId xmlns:a16="http://schemas.microsoft.com/office/drawing/2014/main" id="{E13402A9-2A2C-E1A1-2FD8-CC83156631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C0027D-0121-AB4D-B9AA-DE4362BC3DF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CC5B472D-032D-E2B3-A6A0-AF5DB1A2D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88392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有向树 性质</a:t>
            </a:r>
            <a:endParaRPr lang="en-US" altLang="zh-CN" sz="4000">
              <a:latin typeface="Times New Roman" panose="02020603050405020304" pitchFamily="18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B62A300-EAD9-4016-5E04-056C56FE2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有向树中每一点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v(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恰有一条有向路。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证明：因为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是根，则有向树中每一点</a:t>
            </a:r>
            <a:r>
              <a:rPr lang="en-US" altLang="zh-CN" dirty="0">
                <a:latin typeface="Times New Roman" panose="02020603050405020304" pitchFamily="18" charset="0"/>
              </a:rPr>
              <a:t>v(</a:t>
            </a:r>
            <a:r>
              <a:rPr lang="en-US" altLang="zh-CN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都存在有向路，只需要证明有向路的唯一性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反证，</a:t>
            </a:r>
            <a:r>
              <a:rPr lang="zh-CN" altLang="en-US" dirty="0">
                <a:latin typeface="Times New Roman" panose="02020603050405020304" pitchFamily="18" charset="0"/>
              </a:rPr>
              <a:t>假设从有向树中一点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(v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r)</a:t>
            </a:r>
            <a:r>
              <a:rPr lang="zh-CN" altLang="en-US" dirty="0">
                <a:latin typeface="Times New Roman" panose="02020603050405020304" pitchFamily="18" charset="0"/>
              </a:rPr>
              <a:t>有两条有向路，设为：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</a:rPr>
              <a:t>(v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dirty="0" err="1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r)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(v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’, 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’, …, </a:t>
            </a:r>
            <a:r>
              <a:rPr lang="en-US" altLang="zh-CN" dirty="0" err="1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’, r)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从左向右，在这两条路上寻找第一对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不相同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dirty="0" err="1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’(k</a:t>
            </a:r>
            <a:r>
              <a:rPr lang="en-US" altLang="en-US" dirty="0">
                <a:latin typeface="Times New Roman" panose="02020603050405020304" pitchFamily="18" charset="0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zh-CN" altLang="en-US" dirty="0">
                <a:latin typeface="Times New Roman" panose="02020603050405020304" pitchFamily="18" charset="0"/>
              </a:rPr>
              <a:t>，则有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k-1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=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k-1</a:t>
            </a:r>
            <a:r>
              <a:rPr lang="en-US" altLang="zh-CN" dirty="0">
                <a:latin typeface="Times New Roman" panose="02020603050405020304" pitchFamily="18" charset="0"/>
              </a:rPr>
              <a:t>’, </a:t>
            </a:r>
            <a:r>
              <a:rPr lang="zh-CN" altLang="en-US" dirty="0">
                <a:latin typeface="Times New Roman" panose="02020603050405020304" pitchFamily="18" charset="0"/>
              </a:rPr>
              <a:t>从而点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k-1</a:t>
            </a:r>
            <a:r>
              <a:rPr lang="zh-CN" altLang="en-US" dirty="0">
                <a:latin typeface="Times New Roman" panose="02020603050405020304" pitchFamily="18" charset="0"/>
              </a:rPr>
              <a:t>发出了两条弧，这与有向树定义中的条件</a:t>
            </a:r>
            <a:r>
              <a:rPr lang="en-US" altLang="zh-CN" dirty="0">
                <a:latin typeface="Times New Roman" panose="02020603050405020304" pitchFamily="18" charset="0"/>
              </a:rPr>
              <a:t>1(</a:t>
            </a:r>
            <a:r>
              <a:rPr lang="zh-CN" altLang="en-US" dirty="0">
                <a:latin typeface="Times New Roman" panose="02020603050405020304" pitchFamily="18" charset="0"/>
              </a:rPr>
              <a:t>非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的点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恰发一弧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矛盾。</a:t>
            </a:r>
          </a:p>
        </p:txBody>
      </p:sp>
      <p:sp>
        <p:nvSpPr>
          <p:cNvPr id="79875" name="灯片编号占位符 1">
            <a:extLst>
              <a:ext uri="{FF2B5EF4-FFF2-40B4-BE49-F238E27FC236}">
                <a16:creationId xmlns:a16="http://schemas.microsoft.com/office/drawing/2014/main" id="{369B00BD-04A9-16B9-6205-E6721BF8B6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6300F4-7EBC-0848-B067-ED4F126230A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243CA600-1D88-6082-008E-BDEFE21E1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>
                <a:latin typeface="Times New Roman" panose="02020603050405020304" pitchFamily="18" charset="0"/>
              </a:rPr>
              <a:t>有向树 性质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73B97B5-CA4A-B8F1-ABAE-1C04F77CE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2)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有向树中没有有向回路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2000" b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   </a:t>
            </a:r>
            <a:r>
              <a:rPr lang="zh-CN" altLang="en-US" sz="3000">
                <a:latin typeface="Times New Roman" panose="02020603050405020304" pitchFamily="18" charset="0"/>
              </a:rPr>
              <a:t>证明：</a:t>
            </a: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反证</a:t>
            </a:r>
            <a:r>
              <a:rPr lang="zh-CN" altLang="en-US" sz="3000">
                <a:latin typeface="Times New Roman" panose="02020603050405020304" pitchFamily="18" charset="0"/>
              </a:rPr>
              <a:t>，假设有向树中存在有向回路，则有向树的根</a:t>
            </a:r>
            <a:r>
              <a:rPr lang="en-US" altLang="zh-CN" sz="3000">
                <a:latin typeface="Times New Roman" panose="02020603050405020304" pitchFamily="18" charset="0"/>
              </a:rPr>
              <a:t>r</a:t>
            </a:r>
            <a:r>
              <a:rPr lang="zh-CN" altLang="en-US" sz="3000">
                <a:latin typeface="Times New Roman" panose="02020603050405020304" pitchFamily="18" charset="0"/>
              </a:rPr>
              <a:t>，肯定不在这条有向回路上，因为</a:t>
            </a:r>
            <a:r>
              <a:rPr lang="en-US" altLang="zh-CN" sz="3000">
                <a:latin typeface="Times New Roman" panose="02020603050405020304" pitchFamily="18" charset="0"/>
              </a:rPr>
              <a:t>r</a:t>
            </a:r>
            <a:r>
              <a:rPr lang="zh-CN" altLang="en-US" sz="3000">
                <a:latin typeface="Times New Roman" panose="02020603050405020304" pitchFamily="18" charset="0"/>
              </a:rPr>
              <a:t>的出度为</a:t>
            </a:r>
            <a:r>
              <a:rPr lang="en-US" altLang="zh-CN" sz="3000">
                <a:latin typeface="Times New Roman" panose="02020603050405020304" pitchFamily="18" charset="0"/>
              </a:rPr>
              <a:t>0</a:t>
            </a:r>
            <a:r>
              <a:rPr lang="zh-CN" altLang="en-US" sz="3000">
                <a:latin typeface="Times New Roman" panose="02020603050405020304" pitchFamily="18" charset="0"/>
              </a:rPr>
              <a:t>（条件</a:t>
            </a:r>
            <a:r>
              <a:rPr lang="en-US" altLang="zh-CN" sz="3000">
                <a:latin typeface="Times New Roman" panose="02020603050405020304" pitchFamily="18" charset="0"/>
              </a:rPr>
              <a:t>2</a:t>
            </a:r>
            <a:r>
              <a:rPr lang="zh-CN" altLang="en-US" sz="3000">
                <a:latin typeface="Times New Roman" panose="02020603050405020304" pitchFamily="18" charset="0"/>
              </a:rPr>
              <a:t> </a:t>
            </a:r>
            <a:r>
              <a:rPr lang="en-US" altLang="zh-CN" sz="3000">
                <a:latin typeface="Times New Roman" panose="02020603050405020304" pitchFamily="18" charset="0"/>
              </a:rPr>
              <a:t>r</a:t>
            </a:r>
            <a:r>
              <a:rPr lang="zh-CN" altLang="en-US" sz="3000">
                <a:latin typeface="Times New Roman" panose="02020603050405020304" pitchFamily="18" charset="0"/>
              </a:rPr>
              <a:t>不发弧）。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   设该有向回路为</a:t>
            </a:r>
            <a:r>
              <a:rPr lang="en-US" altLang="zh-CN" sz="3000">
                <a:latin typeface="Times New Roman" panose="02020603050405020304" pitchFamily="18" charset="0"/>
              </a:rPr>
              <a:t>(v</a:t>
            </a:r>
            <a:r>
              <a:rPr lang="en-US" altLang="zh-CN" sz="3000" baseline="-25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 v</a:t>
            </a:r>
            <a:r>
              <a:rPr lang="en-US" altLang="zh-CN" sz="3000" baseline="-25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, …, v</a:t>
            </a:r>
            <a:r>
              <a:rPr lang="en-US" altLang="zh-CN" sz="3000" baseline="-25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, v</a:t>
            </a:r>
            <a:r>
              <a:rPr lang="en-US" altLang="zh-CN" sz="3000" baseline="-25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)</a:t>
            </a:r>
            <a:r>
              <a:rPr lang="zh-CN" altLang="en-US" sz="3000">
                <a:latin typeface="Times New Roman" panose="02020603050405020304" pitchFamily="18" charset="0"/>
              </a:rPr>
              <a:t>，且其中没有根</a:t>
            </a:r>
            <a:r>
              <a:rPr lang="en-US" altLang="zh-CN" sz="3000">
                <a:latin typeface="Times New Roman" panose="02020603050405020304" pitchFamily="18" charset="0"/>
              </a:rPr>
              <a:t>r</a:t>
            </a:r>
            <a:r>
              <a:rPr lang="zh-CN" altLang="en-US" sz="3000">
                <a:latin typeface="Times New Roman" panose="02020603050405020304" pitchFamily="18" charset="0"/>
              </a:rPr>
              <a:t>，由性质</a:t>
            </a:r>
            <a:r>
              <a:rPr lang="en-US" altLang="zh-CN" sz="3000">
                <a:latin typeface="Times New Roman" panose="02020603050405020304" pitchFamily="18" charset="0"/>
              </a:rPr>
              <a:t>1</a:t>
            </a:r>
            <a:r>
              <a:rPr lang="zh-CN" altLang="en-US" sz="3000">
                <a:latin typeface="Times New Roman" panose="02020603050405020304" pitchFamily="18" charset="0"/>
              </a:rPr>
              <a:t>， </a:t>
            </a:r>
            <a:r>
              <a:rPr lang="en-US" altLang="zh-CN" sz="3000">
                <a:latin typeface="Times New Roman" panose="02020603050405020304" pitchFamily="18" charset="0"/>
              </a:rPr>
              <a:t>v</a:t>
            </a:r>
            <a:r>
              <a:rPr lang="en-US" altLang="zh-CN" sz="3000" baseline="-25000">
                <a:latin typeface="Times New Roman" panose="02020603050405020304" pitchFamily="18" charset="0"/>
              </a:rPr>
              <a:t>1</a:t>
            </a:r>
            <a:r>
              <a:rPr lang="zh-CN" altLang="en-US" sz="3000">
                <a:latin typeface="Times New Roman" panose="02020603050405020304" pitchFamily="18" charset="0"/>
              </a:rPr>
              <a:t>到</a:t>
            </a:r>
            <a:r>
              <a:rPr lang="en-US" altLang="zh-CN" sz="3000">
                <a:latin typeface="Times New Roman" panose="02020603050405020304" pitchFamily="18" charset="0"/>
              </a:rPr>
              <a:t>r</a:t>
            </a:r>
            <a:r>
              <a:rPr lang="zh-CN" altLang="en-US" sz="3000">
                <a:latin typeface="Times New Roman" panose="02020603050405020304" pitchFamily="18" charset="0"/>
              </a:rPr>
              <a:t>恰好存在一条有向路，而且</a:t>
            </a:r>
            <a:r>
              <a:rPr lang="en-US" altLang="zh-CN" sz="3000">
                <a:latin typeface="Times New Roman" panose="02020603050405020304" pitchFamily="18" charset="0"/>
              </a:rPr>
              <a:t>v</a:t>
            </a:r>
            <a:r>
              <a:rPr lang="en-US" altLang="zh-CN" sz="3000" baseline="-25000">
                <a:latin typeface="Times New Roman" panose="02020603050405020304" pitchFamily="18" charset="0"/>
              </a:rPr>
              <a:t>1</a:t>
            </a:r>
            <a:r>
              <a:rPr lang="zh-CN" altLang="en-US" sz="3000">
                <a:latin typeface="Times New Roman" panose="02020603050405020304" pitchFamily="18" charset="0"/>
              </a:rPr>
              <a:t>仅是一条弧的起点，则这条有向路必然是经历有向回路中的若干点，又“冲出了”有向回路，从而在“交汇”的位置，有点</a:t>
            </a:r>
            <a:r>
              <a:rPr lang="en-US" altLang="zh-CN" sz="3000">
                <a:latin typeface="Times New Roman" panose="02020603050405020304" pitchFamily="18" charset="0"/>
              </a:rPr>
              <a:t>v</a:t>
            </a:r>
            <a:r>
              <a:rPr lang="en-US" altLang="zh-CN" sz="3000" baseline="-25000">
                <a:latin typeface="Times New Roman" panose="02020603050405020304" pitchFamily="18" charset="0"/>
              </a:rPr>
              <a:t>k</a:t>
            </a:r>
            <a:r>
              <a:rPr lang="zh-CN" altLang="en-US" sz="3000">
                <a:latin typeface="Times New Roman" panose="02020603050405020304" pitchFamily="18" charset="0"/>
              </a:rPr>
              <a:t>至少发出两条弧，与有向树定义的条件</a:t>
            </a:r>
            <a:r>
              <a:rPr lang="en-US" altLang="zh-CN" sz="3000">
                <a:latin typeface="Times New Roman" panose="02020603050405020304" pitchFamily="18" charset="0"/>
              </a:rPr>
              <a:t>1)</a:t>
            </a:r>
            <a:r>
              <a:rPr lang="zh-CN" altLang="en-US" sz="3000">
                <a:latin typeface="Times New Roman" panose="02020603050405020304" pitchFamily="18" charset="0"/>
              </a:rPr>
              <a:t>矛盾。</a:t>
            </a:r>
          </a:p>
        </p:txBody>
      </p:sp>
      <p:sp>
        <p:nvSpPr>
          <p:cNvPr id="80899" name="灯片编号占位符 1">
            <a:extLst>
              <a:ext uri="{FF2B5EF4-FFF2-40B4-BE49-F238E27FC236}">
                <a16:creationId xmlns:a16="http://schemas.microsoft.com/office/drawing/2014/main" id="{6F6D6101-564B-3181-8DAB-1A375796CD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F80F69-EEA3-204B-9864-89AFE934A58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Oval 4">
            <a:extLst>
              <a:ext uri="{FF2B5EF4-FFF2-40B4-BE49-F238E27FC236}">
                <a16:creationId xmlns:a16="http://schemas.microsoft.com/office/drawing/2014/main" id="{6D5BD0AD-CA3E-3BBB-744C-D82F094A0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990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22" name="Oval 5">
            <a:extLst>
              <a:ext uri="{FF2B5EF4-FFF2-40B4-BE49-F238E27FC236}">
                <a16:creationId xmlns:a16="http://schemas.microsoft.com/office/drawing/2014/main" id="{5EBAF12C-4608-9FDB-B924-D93CD05EC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23" name="Oval 10">
            <a:extLst>
              <a:ext uri="{FF2B5EF4-FFF2-40B4-BE49-F238E27FC236}">
                <a16:creationId xmlns:a16="http://schemas.microsoft.com/office/drawing/2014/main" id="{563C808F-89D8-88C2-5E21-EF75F5274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24" name="Oval 11">
            <a:extLst>
              <a:ext uri="{FF2B5EF4-FFF2-40B4-BE49-F238E27FC236}">
                <a16:creationId xmlns:a16="http://schemas.microsoft.com/office/drawing/2014/main" id="{6C7F0E72-C244-16E0-1DC8-D52145CD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09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25" name="Oval 12">
            <a:extLst>
              <a:ext uri="{FF2B5EF4-FFF2-40B4-BE49-F238E27FC236}">
                <a16:creationId xmlns:a16="http://schemas.microsoft.com/office/drawing/2014/main" id="{F1F72FB6-34D3-DB9A-DC1A-79CB721D5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26" name="Line 13">
            <a:extLst>
              <a:ext uri="{FF2B5EF4-FFF2-40B4-BE49-F238E27FC236}">
                <a16:creationId xmlns:a16="http://schemas.microsoft.com/office/drawing/2014/main" id="{99BDD65B-69E6-EFB3-8AB7-233E22F02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219200"/>
            <a:ext cx="1600200" cy="1066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27" name="Line 14">
            <a:extLst>
              <a:ext uri="{FF2B5EF4-FFF2-40B4-BE49-F238E27FC236}">
                <a16:creationId xmlns:a16="http://schemas.microsoft.com/office/drawing/2014/main" id="{AB21F92C-C1BF-D4C9-2C06-078A270C85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2438400"/>
            <a:ext cx="685800" cy="1828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28" name="Line 15">
            <a:extLst>
              <a:ext uri="{FF2B5EF4-FFF2-40B4-BE49-F238E27FC236}">
                <a16:creationId xmlns:a16="http://schemas.microsoft.com/office/drawing/2014/main" id="{8E0328B1-7300-FDB7-BF94-016211902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343400"/>
            <a:ext cx="6858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29" name="Line 16">
            <a:extLst>
              <a:ext uri="{FF2B5EF4-FFF2-40B4-BE49-F238E27FC236}">
                <a16:creationId xmlns:a16="http://schemas.microsoft.com/office/drawing/2014/main" id="{7A547441-765C-4695-265D-E8178F6F86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219200"/>
            <a:ext cx="1524000" cy="1066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30" name="Oval 17">
            <a:extLst>
              <a:ext uri="{FF2B5EF4-FFF2-40B4-BE49-F238E27FC236}">
                <a16:creationId xmlns:a16="http://schemas.microsoft.com/office/drawing/2014/main" id="{CD61E52D-2C76-9CB9-2F9A-6B7019E3D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31" name="Line 18">
            <a:extLst>
              <a:ext uri="{FF2B5EF4-FFF2-40B4-BE49-F238E27FC236}">
                <a16:creationId xmlns:a16="http://schemas.microsoft.com/office/drawing/2014/main" id="{5B570336-4385-828F-0E4F-EC118FEE8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191000"/>
            <a:ext cx="152400" cy="7620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32" name="Line 19">
            <a:extLst>
              <a:ext uri="{FF2B5EF4-FFF2-40B4-BE49-F238E27FC236}">
                <a16:creationId xmlns:a16="http://schemas.microsoft.com/office/drawing/2014/main" id="{D4B2292E-D214-70A6-EEA2-09CD13B986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3810000"/>
            <a:ext cx="533400" cy="304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33" name="Rectangle 20">
            <a:extLst>
              <a:ext uri="{FF2B5EF4-FFF2-40B4-BE49-F238E27FC236}">
                <a16:creationId xmlns:a16="http://schemas.microsoft.com/office/drawing/2014/main" id="{8D1E7881-DC25-C734-75A3-B81F388A7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096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34" name="Rectangle 21">
            <a:extLst>
              <a:ext uri="{FF2B5EF4-FFF2-40B4-BE49-F238E27FC236}">
                <a16:creationId xmlns:a16="http://schemas.microsoft.com/office/drawing/2014/main" id="{49C55FE8-609F-E602-D931-C3334140E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050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35" name="Rectangle 22">
            <a:extLst>
              <a:ext uri="{FF2B5EF4-FFF2-40B4-BE49-F238E27FC236}">
                <a16:creationId xmlns:a16="http://schemas.microsoft.com/office/drawing/2014/main" id="{64833C45-20A0-CAD1-F34F-937494E0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910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1936" name="Rectangle 23">
            <a:extLst>
              <a:ext uri="{FF2B5EF4-FFF2-40B4-BE49-F238E27FC236}">
                <a16:creationId xmlns:a16="http://schemas.microsoft.com/office/drawing/2014/main" id="{996D28F9-37E8-59EB-C19A-F3DA81D4D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864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endParaRPr lang="en-US" altLang="zh-CN" sz="40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7" name="Rectangle 24">
            <a:extLst>
              <a:ext uri="{FF2B5EF4-FFF2-40B4-BE49-F238E27FC236}">
                <a16:creationId xmlns:a16="http://schemas.microsoft.com/office/drawing/2014/main" id="{EAC8011D-548B-7C83-DFDA-23A099DD4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574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81938" name="Rectangle 25">
            <a:extLst>
              <a:ext uri="{FF2B5EF4-FFF2-40B4-BE49-F238E27FC236}">
                <a16:creationId xmlns:a16="http://schemas.microsoft.com/office/drawing/2014/main" id="{BC5EA3D0-3A8A-E868-9B1C-63C4A131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40005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81939" name="Oval 26">
            <a:extLst>
              <a:ext uri="{FF2B5EF4-FFF2-40B4-BE49-F238E27FC236}">
                <a16:creationId xmlns:a16="http://schemas.microsoft.com/office/drawing/2014/main" id="{FCA16F91-250D-ACF3-9EF0-D992E0E73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148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40" name="Oval 27">
            <a:extLst>
              <a:ext uri="{FF2B5EF4-FFF2-40B4-BE49-F238E27FC236}">
                <a16:creationId xmlns:a16="http://schemas.microsoft.com/office/drawing/2014/main" id="{60C48748-0230-FB30-6375-16527BE27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1910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41" name="Oval 28">
            <a:extLst>
              <a:ext uri="{FF2B5EF4-FFF2-40B4-BE49-F238E27FC236}">
                <a16:creationId xmlns:a16="http://schemas.microsoft.com/office/drawing/2014/main" id="{33E1CC28-4D69-980A-FF49-F5035785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42" name="Oval 29">
            <a:extLst>
              <a:ext uri="{FF2B5EF4-FFF2-40B4-BE49-F238E27FC236}">
                <a16:creationId xmlns:a16="http://schemas.microsoft.com/office/drawing/2014/main" id="{5638B8B0-14ED-13A3-BCAF-9F5051B9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9718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43" name="Oval 30">
            <a:extLst>
              <a:ext uri="{FF2B5EF4-FFF2-40B4-BE49-F238E27FC236}">
                <a16:creationId xmlns:a16="http://schemas.microsoft.com/office/drawing/2014/main" id="{AA8DA0E7-1BEB-8F21-B26D-E800485C2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44" name="Oval 31">
            <a:extLst>
              <a:ext uri="{FF2B5EF4-FFF2-40B4-BE49-F238E27FC236}">
                <a16:creationId xmlns:a16="http://schemas.microsoft.com/office/drawing/2014/main" id="{E6FB0A74-BA94-7E83-B357-CDCE1A10F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3340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45" name="Line 13">
            <a:extLst>
              <a:ext uri="{FF2B5EF4-FFF2-40B4-BE49-F238E27FC236}">
                <a16:creationId xmlns:a16="http://schemas.microsoft.com/office/drawing/2014/main" id="{0493EA96-DDD5-F689-B462-A78D59E7A3F6}"/>
              </a:ext>
            </a:extLst>
          </p:cNvPr>
          <p:cNvSpPr>
            <a:spLocks noGrp="1" noChangeShapeType="1" noTextEdit="1"/>
          </p:cNvSpPr>
          <p:nvPr>
            <p:ph type="body" idx="1"/>
          </p:nvPr>
        </p:nvSpPr>
        <p:spPr>
          <a:xfrm>
            <a:off x="4038600" y="1219200"/>
            <a:ext cx="1600200" cy="1066800"/>
          </a:xfrm>
          <a:prstGeom prst="line">
            <a:avLst/>
          </a:prstGeom>
          <a:noFill/>
          <a:ln w="1016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9" name="Line 14">
            <a:extLst>
              <a:ext uri="{FF2B5EF4-FFF2-40B4-BE49-F238E27FC236}">
                <a16:creationId xmlns:a16="http://schemas.microsoft.com/office/drawing/2014/main" id="{701CAC20-84C7-43D7-9150-ACE7422D26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2438400"/>
            <a:ext cx="685800" cy="1828800"/>
          </a:xfrm>
          <a:prstGeom prst="line">
            <a:avLst/>
          </a:prstGeom>
          <a:noFill/>
          <a:ln w="1016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5">
            <a:extLst>
              <a:ext uri="{FF2B5EF4-FFF2-40B4-BE49-F238E27FC236}">
                <a16:creationId xmlns:a16="http://schemas.microsoft.com/office/drawing/2014/main" id="{5248CE49-E147-4810-2B6B-87A36F62C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343400"/>
            <a:ext cx="685800" cy="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Oval 26">
            <a:extLst>
              <a:ext uri="{FF2B5EF4-FFF2-40B4-BE49-F238E27FC236}">
                <a16:creationId xmlns:a16="http://schemas.microsoft.com/office/drawing/2014/main" id="{71CC6CA9-0B57-7805-B971-B32F7ED12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14800"/>
            <a:ext cx="152400" cy="15240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32" name="Oval 27">
            <a:extLst>
              <a:ext uri="{FF2B5EF4-FFF2-40B4-BE49-F238E27FC236}">
                <a16:creationId xmlns:a16="http://schemas.microsoft.com/office/drawing/2014/main" id="{F891309F-5CA1-2816-C745-36780977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191000"/>
            <a:ext cx="152400" cy="15240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33" name="Line 18">
            <a:extLst>
              <a:ext uri="{FF2B5EF4-FFF2-40B4-BE49-F238E27FC236}">
                <a16:creationId xmlns:a16="http://schemas.microsoft.com/office/drawing/2014/main" id="{5A4B2013-33C0-C5AA-B5F5-68DA59AC0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200525"/>
            <a:ext cx="152400" cy="7620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Oval 31">
            <a:extLst>
              <a:ext uri="{FF2B5EF4-FFF2-40B4-BE49-F238E27FC236}">
                <a16:creationId xmlns:a16="http://schemas.microsoft.com/office/drawing/2014/main" id="{36BEE12D-D6A2-779D-B249-05D1720FB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3340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FB20F13F-D5E4-CBF2-A5EF-90A9486E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5A8B99F1-9505-68B4-086C-25AC1A0E6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15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54" name="Oval 17">
            <a:extLst>
              <a:ext uri="{FF2B5EF4-FFF2-40B4-BE49-F238E27FC236}">
                <a16:creationId xmlns:a16="http://schemas.microsoft.com/office/drawing/2014/main" id="{44897C0D-D8BC-E45B-00A5-CCD8FFE29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1955" name="Rectangle 25">
            <a:extLst>
              <a:ext uri="{FF2B5EF4-FFF2-40B4-BE49-F238E27FC236}">
                <a16:creationId xmlns:a16="http://schemas.microsoft.com/office/drawing/2014/main" id="{A5D880F4-E500-C254-DEC0-651C81E4C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3319463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k+1</a:t>
            </a:r>
          </a:p>
        </p:txBody>
      </p:sp>
      <p:sp>
        <p:nvSpPr>
          <p:cNvPr id="81956" name="灯片编号占位符 1">
            <a:extLst>
              <a:ext uri="{FF2B5EF4-FFF2-40B4-BE49-F238E27FC236}">
                <a16:creationId xmlns:a16="http://schemas.microsoft.com/office/drawing/2014/main" id="{6731C45C-4ACE-15EC-B7DC-E8437917A8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DE381E-9FDB-1C49-B044-FC03BE2301D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6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796D8C23-C707-1C52-9438-F21070DDA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>
                <a:latin typeface="Times New Roman" panose="02020603050405020304" pitchFamily="18" charset="0"/>
              </a:rPr>
              <a:t>有向树 性质</a:t>
            </a:r>
            <a:endParaRPr lang="en-US" altLang="zh-CN" sz="4000" b="0">
              <a:latin typeface="Times New Roman" panose="02020603050405020304" pitchFamily="18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F132112-3A44-9069-422F-41F519672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3)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有向树中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两点间最多有一条弧</a:t>
            </a: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b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证明：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反证</a:t>
            </a:r>
            <a:r>
              <a:rPr lang="zh-CN" altLang="en-US" b="0">
                <a:latin typeface="Times New Roman" panose="02020603050405020304" pitchFamily="18" charset="0"/>
              </a:rPr>
              <a:t>，假设有向树中存在两点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, v</a:t>
            </a:r>
            <a:r>
              <a:rPr lang="en-US" altLang="zh-CN" b="0" baseline="-25000">
                <a:latin typeface="Times New Roman" panose="02020603050405020304" pitchFamily="18" charset="0"/>
              </a:rPr>
              <a:t>2</a:t>
            </a:r>
            <a:r>
              <a:rPr lang="zh-CN" altLang="en-US" b="0">
                <a:latin typeface="Times New Roman" panose="02020603050405020304" pitchFamily="18" charset="0"/>
              </a:rPr>
              <a:t>，这两点之间至少有两条弧，则可能的情况是：</a:t>
            </a:r>
          </a:p>
          <a:p>
            <a:pPr eaLnBrk="1" hangingPunct="1"/>
            <a:endParaRPr lang="zh-CN" altLang="en-US" b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b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b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b="0">
                <a:latin typeface="Times New Roman" panose="02020603050405020304" pitchFamily="18" charset="0"/>
              </a:rPr>
              <a:t>第一种情况下，点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1</a:t>
            </a:r>
            <a:r>
              <a:rPr lang="zh-CN" altLang="en-US" b="0">
                <a:latin typeface="Times New Roman" panose="02020603050405020304" pitchFamily="18" charset="0"/>
              </a:rPr>
              <a:t>发出的弧数大于</a:t>
            </a:r>
            <a:r>
              <a:rPr lang="en-US" altLang="zh-CN" b="0">
                <a:latin typeface="Times New Roman" panose="02020603050405020304" pitchFamily="18" charset="0"/>
              </a:rPr>
              <a:t>1</a:t>
            </a:r>
            <a:r>
              <a:rPr lang="zh-CN" altLang="en-US" b="0">
                <a:latin typeface="Times New Roman" panose="02020603050405020304" pitchFamily="18" charset="0"/>
              </a:rPr>
              <a:t>；第二种情况下，存在有向回路。矛盾。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82947" name="Oval 4">
            <a:extLst>
              <a:ext uri="{FF2B5EF4-FFF2-40B4-BE49-F238E27FC236}">
                <a16:creationId xmlns:a16="http://schemas.microsoft.com/office/drawing/2014/main" id="{990EBBE2-8A56-309D-EC7F-19870F2D1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57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2948" name="Oval 5">
            <a:extLst>
              <a:ext uri="{FF2B5EF4-FFF2-40B4-BE49-F238E27FC236}">
                <a16:creationId xmlns:a16="http://schemas.microsoft.com/office/drawing/2014/main" id="{1421FF22-AE98-A983-224B-EAF12ACAE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57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2949" name="Freeform 9">
            <a:extLst>
              <a:ext uri="{FF2B5EF4-FFF2-40B4-BE49-F238E27FC236}">
                <a16:creationId xmlns:a16="http://schemas.microsoft.com/office/drawing/2014/main" id="{009DF313-06C4-A001-A013-99C5D9D3CF06}"/>
              </a:ext>
            </a:extLst>
          </p:cNvPr>
          <p:cNvSpPr>
            <a:spLocks/>
          </p:cNvSpPr>
          <p:nvPr/>
        </p:nvSpPr>
        <p:spPr bwMode="auto">
          <a:xfrm>
            <a:off x="1600200" y="3200400"/>
            <a:ext cx="1524000" cy="457200"/>
          </a:xfrm>
          <a:custGeom>
            <a:avLst/>
            <a:gdLst>
              <a:gd name="T0" fmla="*/ 0 w 960"/>
              <a:gd name="T1" fmla="*/ 2147483646 h 288"/>
              <a:gd name="T2" fmla="*/ 2147483646 w 960"/>
              <a:gd name="T3" fmla="*/ 0 h 288"/>
              <a:gd name="T4" fmla="*/ 2147483646 w 960"/>
              <a:gd name="T5" fmla="*/ 2147483646 h 288"/>
              <a:gd name="T6" fmla="*/ 0 60000 65536"/>
              <a:gd name="T7" fmla="*/ 0 60000 65536"/>
              <a:gd name="T8" fmla="*/ 0 60000 65536"/>
              <a:gd name="T9" fmla="*/ 0 w 960"/>
              <a:gd name="T10" fmla="*/ 0 h 288"/>
              <a:gd name="T11" fmla="*/ 960 w 96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88">
                <a:moveTo>
                  <a:pt x="0" y="288"/>
                </a:moveTo>
                <a:cubicBezTo>
                  <a:pt x="160" y="144"/>
                  <a:pt x="320" y="0"/>
                  <a:pt x="480" y="0"/>
                </a:cubicBezTo>
                <a:cubicBezTo>
                  <a:pt x="640" y="0"/>
                  <a:pt x="880" y="240"/>
                  <a:pt x="960" y="288"/>
                </a:cubicBezTo>
              </a:path>
            </a:pathLst>
          </a:custGeom>
          <a:noFill/>
          <a:ln w="635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0" name="Freeform 10">
            <a:extLst>
              <a:ext uri="{FF2B5EF4-FFF2-40B4-BE49-F238E27FC236}">
                <a16:creationId xmlns:a16="http://schemas.microsoft.com/office/drawing/2014/main" id="{EE130161-A9A0-5597-2F52-D8A4D00D9632}"/>
              </a:ext>
            </a:extLst>
          </p:cNvPr>
          <p:cNvSpPr>
            <a:spLocks/>
          </p:cNvSpPr>
          <p:nvPr/>
        </p:nvSpPr>
        <p:spPr bwMode="auto">
          <a:xfrm>
            <a:off x="1676400" y="3886200"/>
            <a:ext cx="1447800" cy="393700"/>
          </a:xfrm>
          <a:custGeom>
            <a:avLst/>
            <a:gdLst>
              <a:gd name="T0" fmla="*/ 0 w 960"/>
              <a:gd name="T1" fmla="*/ 0 h 296"/>
              <a:gd name="T2" fmla="*/ 2147483646 w 960"/>
              <a:gd name="T3" fmla="*/ 2147483646 h 296"/>
              <a:gd name="T4" fmla="*/ 2147483646 w 960"/>
              <a:gd name="T5" fmla="*/ 2147483646 h 296"/>
              <a:gd name="T6" fmla="*/ 0 60000 65536"/>
              <a:gd name="T7" fmla="*/ 0 60000 65536"/>
              <a:gd name="T8" fmla="*/ 0 60000 65536"/>
              <a:gd name="T9" fmla="*/ 0 w 960"/>
              <a:gd name="T10" fmla="*/ 0 h 296"/>
              <a:gd name="T11" fmla="*/ 960 w 960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96">
                <a:moveTo>
                  <a:pt x="0" y="0"/>
                </a:moveTo>
                <a:cubicBezTo>
                  <a:pt x="136" y="140"/>
                  <a:pt x="272" y="280"/>
                  <a:pt x="432" y="288"/>
                </a:cubicBezTo>
                <a:cubicBezTo>
                  <a:pt x="592" y="296"/>
                  <a:pt x="776" y="172"/>
                  <a:pt x="960" y="48"/>
                </a:cubicBezTo>
              </a:path>
            </a:pathLst>
          </a:custGeom>
          <a:noFill/>
          <a:ln w="635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1" name="Oval 11">
            <a:extLst>
              <a:ext uri="{FF2B5EF4-FFF2-40B4-BE49-F238E27FC236}">
                <a16:creationId xmlns:a16="http://schemas.microsoft.com/office/drawing/2014/main" id="{51D12C67-1AA1-1CEA-CCCE-6E42749F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2952" name="Oval 12">
            <a:extLst>
              <a:ext uri="{FF2B5EF4-FFF2-40B4-BE49-F238E27FC236}">
                <a16:creationId xmlns:a16="http://schemas.microsoft.com/office/drawing/2014/main" id="{F260114A-CB3F-FE93-1FFA-42C0EC7A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657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82953" name="Freeform 13">
            <a:extLst>
              <a:ext uri="{FF2B5EF4-FFF2-40B4-BE49-F238E27FC236}">
                <a16:creationId xmlns:a16="http://schemas.microsoft.com/office/drawing/2014/main" id="{BC0680AB-3AE5-52EA-ADA6-E45C48130843}"/>
              </a:ext>
            </a:extLst>
          </p:cNvPr>
          <p:cNvSpPr>
            <a:spLocks/>
          </p:cNvSpPr>
          <p:nvPr/>
        </p:nvSpPr>
        <p:spPr bwMode="auto">
          <a:xfrm>
            <a:off x="5638800" y="3200400"/>
            <a:ext cx="1524000" cy="457200"/>
          </a:xfrm>
          <a:custGeom>
            <a:avLst/>
            <a:gdLst>
              <a:gd name="T0" fmla="*/ 0 w 960"/>
              <a:gd name="T1" fmla="*/ 2147483646 h 288"/>
              <a:gd name="T2" fmla="*/ 2147483646 w 960"/>
              <a:gd name="T3" fmla="*/ 0 h 288"/>
              <a:gd name="T4" fmla="*/ 2147483646 w 960"/>
              <a:gd name="T5" fmla="*/ 2147483646 h 288"/>
              <a:gd name="T6" fmla="*/ 0 60000 65536"/>
              <a:gd name="T7" fmla="*/ 0 60000 65536"/>
              <a:gd name="T8" fmla="*/ 0 60000 65536"/>
              <a:gd name="T9" fmla="*/ 0 w 960"/>
              <a:gd name="T10" fmla="*/ 0 h 288"/>
              <a:gd name="T11" fmla="*/ 960 w 96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88">
                <a:moveTo>
                  <a:pt x="0" y="288"/>
                </a:moveTo>
                <a:cubicBezTo>
                  <a:pt x="160" y="144"/>
                  <a:pt x="320" y="0"/>
                  <a:pt x="480" y="0"/>
                </a:cubicBezTo>
                <a:cubicBezTo>
                  <a:pt x="640" y="0"/>
                  <a:pt x="880" y="240"/>
                  <a:pt x="960" y="288"/>
                </a:cubicBezTo>
              </a:path>
            </a:pathLst>
          </a:custGeom>
          <a:noFill/>
          <a:ln w="635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4" name="Freeform 14">
            <a:extLst>
              <a:ext uri="{FF2B5EF4-FFF2-40B4-BE49-F238E27FC236}">
                <a16:creationId xmlns:a16="http://schemas.microsoft.com/office/drawing/2014/main" id="{FFA34BD8-2165-5B8D-F0C2-327D320DAA4A}"/>
              </a:ext>
            </a:extLst>
          </p:cNvPr>
          <p:cNvSpPr>
            <a:spLocks/>
          </p:cNvSpPr>
          <p:nvPr/>
        </p:nvSpPr>
        <p:spPr bwMode="auto">
          <a:xfrm>
            <a:off x="5715000" y="3886200"/>
            <a:ext cx="1447800" cy="393700"/>
          </a:xfrm>
          <a:custGeom>
            <a:avLst/>
            <a:gdLst>
              <a:gd name="T0" fmla="*/ 0 w 960"/>
              <a:gd name="T1" fmla="*/ 0 h 296"/>
              <a:gd name="T2" fmla="*/ 2147483646 w 960"/>
              <a:gd name="T3" fmla="*/ 2147483646 h 296"/>
              <a:gd name="T4" fmla="*/ 2147483646 w 960"/>
              <a:gd name="T5" fmla="*/ 2147483646 h 296"/>
              <a:gd name="T6" fmla="*/ 0 60000 65536"/>
              <a:gd name="T7" fmla="*/ 0 60000 65536"/>
              <a:gd name="T8" fmla="*/ 0 60000 65536"/>
              <a:gd name="T9" fmla="*/ 0 w 960"/>
              <a:gd name="T10" fmla="*/ 0 h 296"/>
              <a:gd name="T11" fmla="*/ 960 w 960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96">
                <a:moveTo>
                  <a:pt x="0" y="0"/>
                </a:moveTo>
                <a:cubicBezTo>
                  <a:pt x="136" y="140"/>
                  <a:pt x="272" y="280"/>
                  <a:pt x="432" y="288"/>
                </a:cubicBezTo>
                <a:cubicBezTo>
                  <a:pt x="592" y="296"/>
                  <a:pt x="776" y="172"/>
                  <a:pt x="960" y="48"/>
                </a:cubicBezTo>
              </a:path>
            </a:pathLst>
          </a:custGeom>
          <a:noFill/>
          <a:ln w="635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5" name="Rectangle 15">
            <a:extLst>
              <a:ext uri="{FF2B5EF4-FFF2-40B4-BE49-F238E27FC236}">
                <a16:creationId xmlns:a16="http://schemas.microsoft.com/office/drawing/2014/main" id="{148BF02C-704A-CAC6-73D1-942C6952F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baseline="0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956" name="Rectangle 16">
            <a:extLst>
              <a:ext uri="{FF2B5EF4-FFF2-40B4-BE49-F238E27FC236}">
                <a16:creationId xmlns:a16="http://schemas.microsoft.com/office/drawing/2014/main" id="{078CE57E-780B-ED0A-6FE9-3CBC78D6C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baseline="0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57" name="Rectangle 17">
            <a:extLst>
              <a:ext uri="{FF2B5EF4-FFF2-40B4-BE49-F238E27FC236}">
                <a16:creationId xmlns:a16="http://schemas.microsoft.com/office/drawing/2014/main" id="{C597C8D5-D796-F89D-365D-5945FE8D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2900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baseline="0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958" name="Rectangle 18">
            <a:extLst>
              <a:ext uri="{FF2B5EF4-FFF2-40B4-BE49-F238E27FC236}">
                <a16:creationId xmlns:a16="http://schemas.microsoft.com/office/drawing/2014/main" id="{C18E00F3-E14A-6994-3A54-6FA6210F4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429000"/>
            <a:ext cx="76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baseline="0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59" name="灯片编号占位符 1">
            <a:extLst>
              <a:ext uri="{FF2B5EF4-FFF2-40B4-BE49-F238E27FC236}">
                <a16:creationId xmlns:a16="http://schemas.microsoft.com/office/drawing/2014/main" id="{3BB8D62A-4759-27C0-B9A3-BD4022DB7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E9E601-FCFE-5C4F-BA3E-CDD6C42D74A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2C6ABF2C-1702-DEC2-2B20-EA79422DB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0">
                <a:latin typeface="Times New Roman" panose="02020603050405020304" pitchFamily="18" charset="0"/>
              </a:rPr>
              <a:t>定理4.3.1（</a:t>
            </a:r>
            <a:r>
              <a:rPr lang="zh-CN" altLang="en-US" b="0">
                <a:solidFill>
                  <a:srgbClr val="FFFF00"/>
                </a:solidFill>
                <a:latin typeface="Times New Roman" panose="02020603050405020304" pitchFamily="18" charset="0"/>
              </a:rPr>
              <a:t>转化定理</a:t>
            </a:r>
            <a:r>
              <a:rPr lang="zh-CN" altLang="en-US" b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6DA6BCBE-5B0A-09F1-0348-7BAD2F003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marL="0" indent="0" algn="just" eaLnBrk="1" hangingPunct="1"/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对有向树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G，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若无视各弧之方向，则得一树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>
                <a:latin typeface="Times New Roman" panose="02020603050405020304" pitchFamily="18" charset="0"/>
              </a:rPr>
              <a:t> (--</a:t>
            </a:r>
            <a:r>
              <a:rPr lang="zh-CN" altLang="en-US">
                <a:latin typeface="Times New Roman" panose="02020603050405020304" pitchFamily="18" charset="0"/>
              </a:rPr>
              <a:t>命题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0" indent="0" algn="just" eaLnBrk="1" hangingPunct="1"/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反之，若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是树，可选取任一点做根，并适当指定各边之</a:t>
            </a: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方向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，则得一有向树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G。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--</a:t>
            </a:r>
            <a:r>
              <a:rPr lang="zh-CN" altLang="en-US">
                <a:latin typeface="Times New Roman" panose="02020603050405020304" pitchFamily="18" charset="0"/>
              </a:rPr>
              <a:t>命题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83971" name="灯片编号占位符 1">
            <a:extLst>
              <a:ext uri="{FF2B5EF4-FFF2-40B4-BE49-F238E27FC236}">
                <a16:creationId xmlns:a16="http://schemas.microsoft.com/office/drawing/2014/main" id="{80585772-0F6B-AD1A-1DB7-071F96EBF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030F4D-2AA6-4F41-AABD-CFACDA392B4D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3" name="Group 2">
            <a:extLst>
              <a:ext uri="{FF2B5EF4-FFF2-40B4-BE49-F238E27FC236}">
                <a16:creationId xmlns:a16="http://schemas.microsoft.com/office/drawing/2014/main" id="{F5DA4CA7-6115-7221-54AD-59AFCE2DA31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87375"/>
            <a:ext cx="4267200" cy="5334000"/>
            <a:chOff x="2592" y="619"/>
            <a:chExt cx="2928" cy="3530"/>
          </a:xfrm>
        </p:grpSpPr>
        <p:grpSp>
          <p:nvGrpSpPr>
            <p:cNvPr id="85029" name="Group 3">
              <a:extLst>
                <a:ext uri="{FF2B5EF4-FFF2-40B4-BE49-F238E27FC236}">
                  <a16:creationId xmlns:a16="http://schemas.microsoft.com/office/drawing/2014/main" id="{3A9E3CF0-A0A5-8A33-5603-2F49ACEBE5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619"/>
              <a:ext cx="2928" cy="2645"/>
              <a:chOff x="3456" y="638"/>
              <a:chExt cx="1760" cy="1866"/>
            </a:xfrm>
          </p:grpSpPr>
          <p:sp>
            <p:nvSpPr>
              <p:cNvPr id="85031" name="Line 4">
                <a:extLst>
                  <a:ext uri="{FF2B5EF4-FFF2-40B4-BE49-F238E27FC236}">
                    <a16:creationId xmlns:a16="http://schemas.microsoft.com/office/drawing/2014/main" id="{6A75D1B7-1569-A5D6-C3CC-FE885F1C5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32" name="Line 5">
                <a:extLst>
                  <a:ext uri="{FF2B5EF4-FFF2-40B4-BE49-F238E27FC236}">
                    <a16:creationId xmlns:a16="http://schemas.microsoft.com/office/drawing/2014/main" id="{A541D170-77CC-1C2C-0AC6-0375B6918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33" name="Line 6">
                <a:extLst>
                  <a:ext uri="{FF2B5EF4-FFF2-40B4-BE49-F238E27FC236}">
                    <a16:creationId xmlns:a16="http://schemas.microsoft.com/office/drawing/2014/main" id="{FCE22F07-6F22-BBEA-4A06-BE9CD7100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34" name="Line 7">
                <a:extLst>
                  <a:ext uri="{FF2B5EF4-FFF2-40B4-BE49-F238E27FC236}">
                    <a16:creationId xmlns:a16="http://schemas.microsoft.com/office/drawing/2014/main" id="{93BF447B-53A8-8185-E46F-31FCA0607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35" name="Line 8">
                <a:extLst>
                  <a:ext uri="{FF2B5EF4-FFF2-40B4-BE49-F238E27FC236}">
                    <a16:creationId xmlns:a16="http://schemas.microsoft.com/office/drawing/2014/main" id="{73AEE6A8-40B1-BDEE-7007-ABEDB6C20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36" name="Line 9">
                <a:extLst>
                  <a:ext uri="{FF2B5EF4-FFF2-40B4-BE49-F238E27FC236}">
                    <a16:creationId xmlns:a16="http://schemas.microsoft.com/office/drawing/2014/main" id="{2D6BF3F4-D17A-319F-5519-C2F15CC5B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37" name="Line 10">
                <a:extLst>
                  <a:ext uri="{FF2B5EF4-FFF2-40B4-BE49-F238E27FC236}">
                    <a16:creationId xmlns:a16="http://schemas.microsoft.com/office/drawing/2014/main" id="{6645890B-8360-87ED-97FD-96FC15E04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38" name="Line 11">
                <a:extLst>
                  <a:ext uri="{FF2B5EF4-FFF2-40B4-BE49-F238E27FC236}">
                    <a16:creationId xmlns:a16="http://schemas.microsoft.com/office/drawing/2014/main" id="{5108EC20-5347-9B43-59F4-EFC96F50C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39" name="Line 12">
                <a:extLst>
                  <a:ext uri="{FF2B5EF4-FFF2-40B4-BE49-F238E27FC236}">
                    <a16:creationId xmlns:a16="http://schemas.microsoft.com/office/drawing/2014/main" id="{8C6344F5-97C4-0091-3FBB-03391B092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40" name="Line 13">
                <a:extLst>
                  <a:ext uri="{FF2B5EF4-FFF2-40B4-BE49-F238E27FC236}">
                    <a16:creationId xmlns:a16="http://schemas.microsoft.com/office/drawing/2014/main" id="{BA77C9DB-AE17-D2AE-B205-951C1D180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41" name="Oval 14">
                <a:extLst>
                  <a:ext uri="{FF2B5EF4-FFF2-40B4-BE49-F238E27FC236}">
                    <a16:creationId xmlns:a16="http://schemas.microsoft.com/office/drawing/2014/main" id="{4B22DDEC-2B14-FC28-57D0-9AEE37EC7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42" name="Oval 15">
                <a:extLst>
                  <a:ext uri="{FF2B5EF4-FFF2-40B4-BE49-F238E27FC236}">
                    <a16:creationId xmlns:a16="http://schemas.microsoft.com/office/drawing/2014/main" id="{6584E29B-F2C5-0B17-BAEA-B02E4BE53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43" name="Oval 16">
                <a:extLst>
                  <a:ext uri="{FF2B5EF4-FFF2-40B4-BE49-F238E27FC236}">
                    <a16:creationId xmlns:a16="http://schemas.microsoft.com/office/drawing/2014/main" id="{499D6204-914A-BA1A-D905-5DD79A6CF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44" name="Oval 17">
                <a:extLst>
                  <a:ext uri="{FF2B5EF4-FFF2-40B4-BE49-F238E27FC236}">
                    <a16:creationId xmlns:a16="http://schemas.microsoft.com/office/drawing/2014/main" id="{CFB081E4-E68F-D359-9083-636B3C22F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45" name="Oval 18">
                <a:extLst>
                  <a:ext uri="{FF2B5EF4-FFF2-40B4-BE49-F238E27FC236}">
                    <a16:creationId xmlns:a16="http://schemas.microsoft.com/office/drawing/2014/main" id="{523D27FA-73BB-C603-0CB6-EA4C1825E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46" name="Oval 19">
                <a:extLst>
                  <a:ext uri="{FF2B5EF4-FFF2-40B4-BE49-F238E27FC236}">
                    <a16:creationId xmlns:a16="http://schemas.microsoft.com/office/drawing/2014/main" id="{FD57AF86-A929-E21F-92E7-704C47400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47" name="Oval 20">
                <a:extLst>
                  <a:ext uri="{FF2B5EF4-FFF2-40B4-BE49-F238E27FC236}">
                    <a16:creationId xmlns:a16="http://schemas.microsoft.com/office/drawing/2014/main" id="{2CD574DA-DEF7-0EED-1162-A4397407A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48" name="Oval 21">
                <a:extLst>
                  <a:ext uri="{FF2B5EF4-FFF2-40B4-BE49-F238E27FC236}">
                    <a16:creationId xmlns:a16="http://schemas.microsoft.com/office/drawing/2014/main" id="{2FF5BCB6-DAA0-4326-E809-DDE1B1414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49" name="Oval 22">
                <a:extLst>
                  <a:ext uri="{FF2B5EF4-FFF2-40B4-BE49-F238E27FC236}">
                    <a16:creationId xmlns:a16="http://schemas.microsoft.com/office/drawing/2014/main" id="{3329E808-6B7B-0FF4-FAD5-E410A1EBE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50" name="Oval 23">
                <a:extLst>
                  <a:ext uri="{FF2B5EF4-FFF2-40B4-BE49-F238E27FC236}">
                    <a16:creationId xmlns:a16="http://schemas.microsoft.com/office/drawing/2014/main" id="{03D11A8F-FBC1-36A3-8DBE-B75854AAC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51" name="Oval 24">
                <a:extLst>
                  <a:ext uri="{FF2B5EF4-FFF2-40B4-BE49-F238E27FC236}">
                    <a16:creationId xmlns:a16="http://schemas.microsoft.com/office/drawing/2014/main" id="{F60D3E78-1B03-B272-D0BD-BCA8B7519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52" name="Text Box 25">
                <a:extLst>
                  <a:ext uri="{FF2B5EF4-FFF2-40B4-BE49-F238E27FC236}">
                    <a16:creationId xmlns:a16="http://schemas.microsoft.com/office/drawing/2014/main" id="{03A33903-38F8-0116-3197-EAB07C6838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0" y="638"/>
                <a:ext cx="169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aseline="0">
                    <a:solidFill>
                      <a:srgbClr val="FFCC00"/>
                    </a:solidFill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85030" name="Text Box 26">
              <a:extLst>
                <a:ext uri="{FF2B5EF4-FFF2-40B4-BE49-F238E27FC236}">
                  <a16:creationId xmlns:a16="http://schemas.microsoft.com/office/drawing/2014/main" id="{368B8683-130B-7625-4726-8FAF832CC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361"/>
              <a:ext cx="864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aseline="0">
                  <a:solidFill>
                    <a:srgbClr val="FFFFFF"/>
                  </a:solidFill>
                  <a:latin typeface="宋体" panose="02010600030101010101" pitchFamily="2" charset="-122"/>
                </a:rPr>
                <a:t>有向树</a:t>
              </a:r>
              <a:r>
                <a:rPr lang="en-US" altLang="zh-CN" sz="3600" baseline="0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84994" name="Group 27">
            <a:extLst>
              <a:ext uri="{FF2B5EF4-FFF2-40B4-BE49-F238E27FC236}">
                <a16:creationId xmlns:a16="http://schemas.microsoft.com/office/drawing/2014/main" id="{487099A5-B074-188C-4A6C-2E678B4CF30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57200"/>
            <a:ext cx="4648200" cy="4916488"/>
            <a:chOff x="2592" y="667"/>
            <a:chExt cx="2928" cy="3097"/>
          </a:xfrm>
        </p:grpSpPr>
        <p:grpSp>
          <p:nvGrpSpPr>
            <p:cNvPr id="85005" name="Group 28">
              <a:extLst>
                <a:ext uri="{FF2B5EF4-FFF2-40B4-BE49-F238E27FC236}">
                  <a16:creationId xmlns:a16="http://schemas.microsoft.com/office/drawing/2014/main" id="{2156A6A6-6AC9-E2D7-FB2D-E1E8A7306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667"/>
              <a:ext cx="2928" cy="2597"/>
              <a:chOff x="3456" y="672"/>
              <a:chExt cx="1760" cy="1832"/>
            </a:xfrm>
          </p:grpSpPr>
          <p:sp>
            <p:nvSpPr>
              <p:cNvPr id="85007" name="Line 29">
                <a:extLst>
                  <a:ext uri="{FF2B5EF4-FFF2-40B4-BE49-F238E27FC236}">
                    <a16:creationId xmlns:a16="http://schemas.microsoft.com/office/drawing/2014/main" id="{198C73FF-5A5B-FC37-D892-0F6EDDDD2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08" name="Line 30">
                <a:extLst>
                  <a:ext uri="{FF2B5EF4-FFF2-40B4-BE49-F238E27FC236}">
                    <a16:creationId xmlns:a16="http://schemas.microsoft.com/office/drawing/2014/main" id="{EF236883-3A22-8B78-DC18-98873C608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09" name="Line 31">
                <a:extLst>
                  <a:ext uri="{FF2B5EF4-FFF2-40B4-BE49-F238E27FC236}">
                    <a16:creationId xmlns:a16="http://schemas.microsoft.com/office/drawing/2014/main" id="{69F1030E-E94F-0C59-07EF-7240563AB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0" name="Line 32">
                <a:extLst>
                  <a:ext uri="{FF2B5EF4-FFF2-40B4-BE49-F238E27FC236}">
                    <a16:creationId xmlns:a16="http://schemas.microsoft.com/office/drawing/2014/main" id="{6E7B99BB-DF0F-0534-8D09-C55B7F0C5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1" name="Line 33">
                <a:extLst>
                  <a:ext uri="{FF2B5EF4-FFF2-40B4-BE49-F238E27FC236}">
                    <a16:creationId xmlns:a16="http://schemas.microsoft.com/office/drawing/2014/main" id="{98FFFFB1-730B-BBA2-9F8E-AB927656F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2" name="Line 34">
                <a:extLst>
                  <a:ext uri="{FF2B5EF4-FFF2-40B4-BE49-F238E27FC236}">
                    <a16:creationId xmlns:a16="http://schemas.microsoft.com/office/drawing/2014/main" id="{78755A53-DE71-1F92-D123-BD70B8CB3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3" name="Line 35">
                <a:extLst>
                  <a:ext uri="{FF2B5EF4-FFF2-40B4-BE49-F238E27FC236}">
                    <a16:creationId xmlns:a16="http://schemas.microsoft.com/office/drawing/2014/main" id="{D36FA190-1560-1B45-A779-CE85E74ED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4" name="Line 36">
                <a:extLst>
                  <a:ext uri="{FF2B5EF4-FFF2-40B4-BE49-F238E27FC236}">
                    <a16:creationId xmlns:a16="http://schemas.microsoft.com/office/drawing/2014/main" id="{E3CF8D73-C9A7-869E-B375-9AC9667EB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5" name="Line 37">
                <a:extLst>
                  <a:ext uri="{FF2B5EF4-FFF2-40B4-BE49-F238E27FC236}">
                    <a16:creationId xmlns:a16="http://schemas.microsoft.com/office/drawing/2014/main" id="{4C4709FA-4C4C-6A70-B6EB-282B808B2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6" name="Line 38">
                <a:extLst>
                  <a:ext uri="{FF2B5EF4-FFF2-40B4-BE49-F238E27FC236}">
                    <a16:creationId xmlns:a16="http://schemas.microsoft.com/office/drawing/2014/main" id="{B98D5FAF-799C-2FD8-204F-6C2D99CA4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17" name="Oval 39">
                <a:extLst>
                  <a:ext uri="{FF2B5EF4-FFF2-40B4-BE49-F238E27FC236}">
                    <a16:creationId xmlns:a16="http://schemas.microsoft.com/office/drawing/2014/main" id="{DC7693E5-D280-0AA1-9ACE-E5C59192B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8" name="Oval 40">
                <a:extLst>
                  <a:ext uri="{FF2B5EF4-FFF2-40B4-BE49-F238E27FC236}">
                    <a16:creationId xmlns:a16="http://schemas.microsoft.com/office/drawing/2014/main" id="{B381F239-8ECC-C926-84C9-A7026BBF9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9" name="Oval 41">
                <a:extLst>
                  <a:ext uri="{FF2B5EF4-FFF2-40B4-BE49-F238E27FC236}">
                    <a16:creationId xmlns:a16="http://schemas.microsoft.com/office/drawing/2014/main" id="{76D24C5B-1F48-5993-A7B2-D4F993F61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0" name="Oval 42">
                <a:extLst>
                  <a:ext uri="{FF2B5EF4-FFF2-40B4-BE49-F238E27FC236}">
                    <a16:creationId xmlns:a16="http://schemas.microsoft.com/office/drawing/2014/main" id="{92DBE7E1-6E8F-39AC-F0E9-76B19B3AF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1" name="Oval 43">
                <a:extLst>
                  <a:ext uri="{FF2B5EF4-FFF2-40B4-BE49-F238E27FC236}">
                    <a16:creationId xmlns:a16="http://schemas.microsoft.com/office/drawing/2014/main" id="{AE7E1056-799C-CE84-3D85-B015AFB22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2" name="Oval 44">
                <a:extLst>
                  <a:ext uri="{FF2B5EF4-FFF2-40B4-BE49-F238E27FC236}">
                    <a16:creationId xmlns:a16="http://schemas.microsoft.com/office/drawing/2014/main" id="{BB29C159-50B0-C5EC-9328-0DE260D5D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3" name="Oval 45">
                <a:extLst>
                  <a:ext uri="{FF2B5EF4-FFF2-40B4-BE49-F238E27FC236}">
                    <a16:creationId xmlns:a16="http://schemas.microsoft.com/office/drawing/2014/main" id="{5A432D04-AEEF-6D07-2F80-C7924D2B9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4" name="Oval 46">
                <a:extLst>
                  <a:ext uri="{FF2B5EF4-FFF2-40B4-BE49-F238E27FC236}">
                    <a16:creationId xmlns:a16="http://schemas.microsoft.com/office/drawing/2014/main" id="{D5E5941F-D763-DC74-8DBD-1E35E19F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5" name="Oval 47">
                <a:extLst>
                  <a:ext uri="{FF2B5EF4-FFF2-40B4-BE49-F238E27FC236}">
                    <a16:creationId xmlns:a16="http://schemas.microsoft.com/office/drawing/2014/main" id="{B09A8CDD-559D-5BB7-C1DC-226649D3C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6" name="Oval 48">
                <a:extLst>
                  <a:ext uri="{FF2B5EF4-FFF2-40B4-BE49-F238E27FC236}">
                    <a16:creationId xmlns:a16="http://schemas.microsoft.com/office/drawing/2014/main" id="{4633C1F5-41E7-927E-2AE3-7370F78C8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7" name="Oval 49">
                <a:extLst>
                  <a:ext uri="{FF2B5EF4-FFF2-40B4-BE49-F238E27FC236}">
                    <a16:creationId xmlns:a16="http://schemas.microsoft.com/office/drawing/2014/main" id="{84B7C450-6A9E-4427-648A-3BA3FE20F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8" name="Text Box 50">
                <a:extLst>
                  <a:ext uri="{FF2B5EF4-FFF2-40B4-BE49-F238E27FC236}">
                    <a16:creationId xmlns:a16="http://schemas.microsoft.com/office/drawing/2014/main" id="{5E1F1145-00E8-10AF-10EB-4715B36E9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0" y="672"/>
                <a:ext cx="7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baseline="0">
                  <a:solidFill>
                    <a:srgbClr val="FFCC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5006" name="Text Box 51">
              <a:extLst>
                <a:ext uri="{FF2B5EF4-FFF2-40B4-BE49-F238E27FC236}">
                  <a16:creationId xmlns:a16="http://schemas.microsoft.com/office/drawing/2014/main" id="{83B00759-BDC4-3A6E-9352-4AE6DB280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36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aseline="0">
                  <a:solidFill>
                    <a:srgbClr val="FFFFFF"/>
                  </a:solidFill>
                  <a:latin typeface="Times New Roman" panose="02020603050405020304" pitchFamily="18" charset="0"/>
                </a:rPr>
                <a:t>树</a:t>
              </a:r>
              <a:r>
                <a:rPr lang="en-US" altLang="zh-CN" sz="3600" baseline="0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60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84995" name="AutoShape 52">
            <a:extLst>
              <a:ext uri="{FF2B5EF4-FFF2-40B4-BE49-F238E27FC236}">
                <a16:creationId xmlns:a16="http://schemas.microsoft.com/office/drawing/2014/main" id="{909E0F47-1F61-1178-1B7E-8C39E93B5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2192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635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21" name="AutoShape 53">
            <a:extLst>
              <a:ext uri="{FF2B5EF4-FFF2-40B4-BE49-F238E27FC236}">
                <a16:creationId xmlns:a16="http://schemas.microsoft.com/office/drawing/2014/main" id="{71921A94-71A1-9D8B-88D3-D1D8ABA5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816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tx1"/>
          </a:solidFill>
          <a:ln w="635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Text Box 54">
            <a:extLst>
              <a:ext uri="{FF2B5EF4-FFF2-40B4-BE49-F238E27FC236}">
                <a16:creationId xmlns:a16="http://schemas.microsoft.com/office/drawing/2014/main" id="{2CF8E7F5-81CD-CFB0-CCF4-F847CC78C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096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0">
                <a:solidFill>
                  <a:srgbClr val="FFCC00"/>
                </a:solidFill>
                <a:latin typeface="Times New Roman" panose="02020603050405020304" pitchFamily="18" charset="0"/>
              </a:rPr>
              <a:t>命题</a:t>
            </a:r>
            <a:r>
              <a:rPr lang="en-US" altLang="zh-CN" sz="3600" baseline="0">
                <a:solidFill>
                  <a:srgbClr val="FFCC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2023" name="Text Box 55">
            <a:extLst>
              <a:ext uri="{FF2B5EF4-FFF2-40B4-BE49-F238E27FC236}">
                <a16:creationId xmlns:a16="http://schemas.microsoft.com/office/drawing/2014/main" id="{C0F0DFB8-1DC9-A291-DBDB-7FD078B29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715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0">
                <a:solidFill>
                  <a:srgbClr val="FFCC00"/>
                </a:solidFill>
                <a:latin typeface="Times New Roman" panose="02020603050405020304" pitchFamily="18" charset="0"/>
              </a:rPr>
              <a:t>命题</a:t>
            </a:r>
            <a:r>
              <a:rPr lang="en-US" altLang="zh-CN" sz="3600" baseline="0">
                <a:solidFill>
                  <a:srgbClr val="FFCC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2024" name="Text Box 56">
            <a:extLst>
              <a:ext uri="{FF2B5EF4-FFF2-40B4-BE49-F238E27FC236}">
                <a16:creationId xmlns:a16="http://schemas.microsoft.com/office/drawing/2014/main" id="{48EE624D-03D9-5D66-FB54-8695B6BBB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38600"/>
            <a:ext cx="685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 </a:t>
            </a:r>
          </a:p>
        </p:txBody>
      </p:sp>
      <p:sp>
        <p:nvSpPr>
          <p:cNvPr id="212025" name="Text Box 57">
            <a:extLst>
              <a:ext uri="{FF2B5EF4-FFF2-40B4-BE49-F238E27FC236}">
                <a16:creationId xmlns:a16="http://schemas.microsoft.com/office/drawing/2014/main" id="{309313EF-A786-4B98-1976-8546A8E86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667000"/>
            <a:ext cx="990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V’</a:t>
            </a:r>
          </a:p>
        </p:txBody>
      </p:sp>
      <p:sp>
        <p:nvSpPr>
          <p:cNvPr id="212026" name="Text Box 58">
            <a:extLst>
              <a:ext uri="{FF2B5EF4-FFF2-40B4-BE49-F238E27FC236}">
                <a16:creationId xmlns:a16="http://schemas.microsoft.com/office/drawing/2014/main" id="{EF7CDE58-7680-DCAF-3095-90E43C88A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990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V’</a:t>
            </a:r>
          </a:p>
        </p:txBody>
      </p:sp>
      <p:sp>
        <p:nvSpPr>
          <p:cNvPr id="212027" name="Text Box 59">
            <a:extLst>
              <a:ext uri="{FF2B5EF4-FFF2-40B4-BE49-F238E27FC236}">
                <a16:creationId xmlns:a16="http://schemas.microsoft.com/office/drawing/2014/main" id="{DA1A47B3-5299-6B6A-0831-316C257B8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95800"/>
            <a:ext cx="685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 </a:t>
            </a:r>
          </a:p>
        </p:txBody>
      </p:sp>
      <p:sp>
        <p:nvSpPr>
          <p:cNvPr id="212028" name="Line 60">
            <a:extLst>
              <a:ext uri="{FF2B5EF4-FFF2-40B4-BE49-F238E27FC236}">
                <a16:creationId xmlns:a16="http://schemas.microsoft.com/office/drawing/2014/main" id="{71946C51-68AA-3C11-786D-BCCF656EB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3276600"/>
            <a:ext cx="1143000" cy="114300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4" name="灯片编号占位符 1">
            <a:extLst>
              <a:ext uri="{FF2B5EF4-FFF2-40B4-BE49-F238E27FC236}">
                <a16:creationId xmlns:a16="http://schemas.microsoft.com/office/drawing/2014/main" id="{71CA40E6-57A0-BFF8-019A-3E1B94B17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3C191A-0573-7A4A-8B75-A093E508FFA1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21" grpId="0" animBg="1"/>
      <p:bldP spid="212023" grpId="0"/>
      <p:bldP spid="212024" grpId="0"/>
      <p:bldP spid="212025" grpId="0"/>
      <p:bldP spid="212026" grpId="0"/>
      <p:bldP spid="2120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4017745D-E666-0A87-0C07-D831963C0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686800" cy="6248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Note:</a:t>
            </a:r>
          </a:p>
          <a:p>
            <a:pPr eaLnBrk="1" hangingPunct="1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图与有向图是并列的，并非有向图是图的一种。</a:t>
            </a:r>
          </a:p>
          <a:p>
            <a:pPr eaLnBrk="1" hangingPunct="1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图与有向图的区别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 </a:t>
            </a:r>
            <a:r>
              <a:rPr lang="zh-CN" altLang="en-US" sz="2800">
                <a:latin typeface="Times New Roman" panose="02020603050405020304" pitchFamily="18" charset="0"/>
              </a:rPr>
              <a:t>图中连接两点的是边，</a:t>
            </a:r>
            <a:r>
              <a:rPr lang="en-US" altLang="zh-CN" sz="2800">
                <a:latin typeface="Times New Roman" panose="02020603050405020304" pitchFamily="18" charset="0"/>
              </a:rPr>
              <a:t>uv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</a:rPr>
              <a:t>vu</a:t>
            </a:r>
            <a:r>
              <a:rPr lang="zh-CN" altLang="en-US" sz="2800">
                <a:latin typeface="Times New Roman" panose="02020603050405020304" pitchFamily="18" charset="0"/>
              </a:rPr>
              <a:t>是一回事。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有向图中，连接两点的是有向弧，从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zh-CN" altLang="en-US" sz="2800">
                <a:latin typeface="Times New Roman" panose="02020603050405020304" pitchFamily="18" charset="0"/>
              </a:rPr>
              <a:t>到</a:t>
            </a:r>
            <a:r>
              <a:rPr lang="en-US" altLang="zh-CN" sz="2800">
                <a:latin typeface="Times New Roman" panose="02020603050405020304" pitchFamily="18" charset="0"/>
              </a:rPr>
              <a:t>v</a:t>
            </a:r>
            <a:r>
              <a:rPr lang="zh-CN" altLang="en-US" sz="2800">
                <a:latin typeface="Times New Roman" panose="02020603050405020304" pitchFamily="18" charset="0"/>
              </a:rPr>
              <a:t>的弧与从</a:t>
            </a:r>
            <a:r>
              <a:rPr lang="en-US" altLang="zh-CN" sz="2800">
                <a:latin typeface="Times New Roman" panose="02020603050405020304" pitchFamily="18" charset="0"/>
              </a:rPr>
              <a:t>v</a:t>
            </a:r>
            <a:r>
              <a:rPr lang="zh-CN" altLang="en-US" sz="2800">
                <a:latin typeface="Times New Roman" panose="02020603050405020304" pitchFamily="18" charset="0"/>
              </a:rPr>
              <a:t>到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zh-CN" altLang="en-US" sz="2800">
                <a:latin typeface="Times New Roman" panose="02020603050405020304" pitchFamily="18" charset="0"/>
              </a:rPr>
              <a:t>的弧是不同的。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 </a:t>
            </a:r>
            <a:r>
              <a:rPr lang="zh-CN" altLang="en-US" sz="2800">
                <a:latin typeface="Times New Roman" panose="02020603050405020304" pitchFamily="18" charset="0"/>
              </a:rPr>
              <a:t>图中不允许有平行边。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有向图中不同点间的弧可有多条甚至</a:t>
            </a:r>
            <a:r>
              <a:rPr lang="zh-CN" altLang="en-US" sz="2800">
                <a:latin typeface="宋体" panose="02010600030101010101" pitchFamily="2" charset="-122"/>
              </a:rPr>
              <a:t>无穷多</a:t>
            </a:r>
            <a:r>
              <a:rPr lang="zh-CN" altLang="en-US" sz="2800">
                <a:latin typeface="Times New Roman" panose="02020603050405020304" pitchFamily="18" charset="0"/>
              </a:rPr>
              <a:t>条。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3 </a:t>
            </a:r>
            <a:r>
              <a:rPr lang="zh-CN" altLang="en-US" sz="2800">
                <a:latin typeface="Times New Roman" panose="02020603050405020304" pitchFamily="18" charset="0"/>
              </a:rPr>
              <a:t>图中不允许有反身边。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</a:rPr>
              <a:t>有向图中允许有反身弧，可有多条甚至</a:t>
            </a:r>
            <a:r>
              <a:rPr lang="zh-CN" altLang="en-US" sz="2800">
                <a:latin typeface="宋体" panose="02010600030101010101" pitchFamily="2" charset="-122"/>
              </a:rPr>
              <a:t>无穷多</a:t>
            </a:r>
            <a:r>
              <a:rPr lang="zh-CN" altLang="en-US" sz="2800">
                <a:latin typeface="Times New Roman" panose="02020603050405020304" pitchFamily="18" charset="0"/>
              </a:rPr>
              <a:t>条。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4 </a:t>
            </a:r>
            <a:r>
              <a:rPr lang="zh-CN" altLang="en-US" sz="2800">
                <a:latin typeface="Times New Roman" panose="02020603050405020304" pitchFamily="18" charset="0"/>
              </a:rPr>
              <a:t>有限图中边数有限。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有限有向图中</a:t>
            </a:r>
            <a:r>
              <a:rPr lang="zh-CN" altLang="en-US" sz="2800">
                <a:latin typeface="宋体" panose="02010600030101010101" pitchFamily="2" charset="-122"/>
              </a:rPr>
              <a:t>弧数未必有限，可以有无穷多条。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4274" name="灯片编号占位符 1">
            <a:extLst>
              <a:ext uri="{FF2B5EF4-FFF2-40B4-BE49-F238E27FC236}">
                <a16:creationId xmlns:a16="http://schemas.microsoft.com/office/drawing/2014/main" id="{EA831662-0E3E-F408-4A9E-B2F286B5C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F0F61C-BBAC-4B48-B839-0ABFC764718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09B1DB2E-7FC2-8DA3-E4AD-C3AFE4DF5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b="0" dirty="0"/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C2AD2454-D767-97C7-A2F1-162A6E912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证明：1) </a:t>
            </a:r>
            <a:r>
              <a:rPr lang="zh-CN" altLang="en-US" b="0">
                <a:latin typeface="Times New Roman" panose="02020603050405020304" pitchFamily="18" charset="0"/>
              </a:rPr>
              <a:t>首先证</a:t>
            </a:r>
            <a:r>
              <a:rPr lang="zh-CN" altLang="en-US" b="0">
                <a:solidFill>
                  <a:srgbClr val="FFFF00"/>
                </a:solidFill>
                <a:latin typeface="Times New Roman" panose="02020603050405020304" pitchFamily="18" charset="0"/>
              </a:rPr>
              <a:t>第一个</a:t>
            </a:r>
            <a:r>
              <a:rPr lang="zh-CN" altLang="en-US" b="0">
                <a:latin typeface="Times New Roman" panose="02020603050405020304" pitchFamily="18" charset="0"/>
              </a:rPr>
              <a:t>命题。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>
                <a:latin typeface="宋体" panose="02010600030101010101" pitchFamily="2" charset="-122"/>
              </a:rPr>
              <a:t>因</a:t>
            </a:r>
            <a:r>
              <a:rPr lang="zh-CN" altLang="en-US" b="0">
                <a:latin typeface="Times New Roman" panose="02020603050405020304" pitchFamily="18" charset="0"/>
              </a:rPr>
              <a:t>有向树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宋体" panose="02010600030101010101" pitchFamily="2" charset="-122"/>
              </a:rPr>
              <a:t>有根，所以</a:t>
            </a:r>
            <a:r>
              <a:rPr lang="en-US" altLang="zh-CN" b="0">
                <a:latin typeface="Times New Roman" panose="02020603050405020304" pitchFamily="18" charset="0"/>
              </a:rPr>
              <a:t>(G</a:t>
            </a:r>
            <a:r>
              <a:rPr lang="zh-CN" altLang="en-US" b="0">
                <a:latin typeface="Times New Roman" panose="02020603050405020304" pitchFamily="18" charset="0"/>
              </a:rPr>
              <a:t>的漠视</a:t>
            </a:r>
            <a:r>
              <a:rPr lang="zh-CN" altLang="en-US" b="0">
                <a:latin typeface="宋体" panose="02010600030101010101" pitchFamily="2" charset="-122"/>
              </a:rPr>
              <a:t>图</a:t>
            </a:r>
            <a:r>
              <a:rPr lang="en-US" altLang="zh-CN" b="0">
                <a:latin typeface="宋体" panose="02010600030101010101" pitchFamily="2" charset="-122"/>
              </a:rPr>
              <a:t>)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宋体" panose="02010600030101010101" pitchFamily="2" charset="-122"/>
              </a:rPr>
              <a:t>是连通的，以下只需要证明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宋体" panose="02010600030101010101" pitchFamily="2" charset="-122"/>
              </a:rPr>
              <a:t>无回路。</a:t>
            </a:r>
            <a:r>
              <a:rPr lang="zh-CN" altLang="en-US" b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用</a:t>
            </a:r>
            <a:r>
              <a:rPr lang="zh-CN" altLang="en-US" b="0">
                <a:solidFill>
                  <a:srgbClr val="FFFF66"/>
                </a:solidFill>
                <a:latin typeface="Times New Roman" panose="02020603050405020304" pitchFamily="18" charset="0"/>
              </a:rPr>
              <a:t>反证法</a:t>
            </a:r>
            <a:r>
              <a:rPr lang="zh-CN" altLang="en-US" b="0">
                <a:latin typeface="Times New Roman" panose="02020603050405020304" pitchFamily="18" charset="0"/>
              </a:rPr>
              <a:t>。假设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Times New Roman" panose="02020603050405020304" pitchFamily="18" charset="0"/>
              </a:rPr>
              <a:t>中有回路，设(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, …, v</a:t>
            </a:r>
            <a:r>
              <a:rPr lang="en-US" altLang="zh-CN" b="0" baseline="-30000">
                <a:latin typeface="Times New Roman" panose="02020603050405020304" pitchFamily="18" charset="0"/>
              </a:rPr>
              <a:t>n</a:t>
            </a:r>
            <a:r>
              <a:rPr lang="en-US" altLang="zh-CN" b="0">
                <a:latin typeface="Times New Roman" panose="02020603050405020304" pitchFamily="18" charset="0"/>
              </a:rPr>
              <a:t>) </a:t>
            </a:r>
            <a:r>
              <a:rPr lang="zh-CN" altLang="en-US" b="0">
                <a:latin typeface="Times New Roman" panose="02020603050405020304" pitchFamily="18" charset="0"/>
              </a:rPr>
              <a:t>是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Times New Roman" panose="02020603050405020304" pitchFamily="18" charset="0"/>
              </a:rPr>
              <a:t>中一回路，其中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= v</a:t>
            </a:r>
            <a:r>
              <a:rPr lang="en-US" altLang="zh-CN" b="0" baseline="-30000">
                <a:latin typeface="Times New Roman" panose="02020603050405020304" pitchFamily="18" charset="0"/>
              </a:rPr>
              <a:t>n</a:t>
            </a:r>
            <a:r>
              <a:rPr lang="en-US" altLang="zh-CN" b="0">
                <a:latin typeface="Times New Roman" panose="02020603050405020304" pitchFamily="18" charset="0"/>
              </a:rPr>
              <a:t>，n</a:t>
            </a:r>
            <a:r>
              <a:rPr lang="en-US" altLang="zh-CN" b="0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b="0">
                <a:latin typeface="Times New Roman" panose="02020603050405020304" pitchFamily="18" charset="0"/>
              </a:rPr>
              <a:t>3。</a:t>
            </a:r>
            <a:endParaRPr lang="zh-CN" altLang="en-US" b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0"/>
          </a:p>
        </p:txBody>
      </p:sp>
      <p:sp>
        <p:nvSpPr>
          <p:cNvPr id="86019" name="灯片编号占位符 1">
            <a:extLst>
              <a:ext uri="{FF2B5EF4-FFF2-40B4-BE49-F238E27FC236}">
                <a16:creationId xmlns:a16="http://schemas.microsoft.com/office/drawing/2014/main" id="{C4247A6A-9F68-7557-B7EE-56CF8A4BD8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DDCE2F-84E3-B04A-9D1C-071CF82311FF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BFC4656C-F8F8-07FD-5B24-BB63A7AA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275" y="227013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>
                <a:latin typeface="Times New Roman" panose="02020603050405020304" pitchFamily="18" charset="0"/>
              </a:rPr>
              <a:t>定理4.3.1（转化定理）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17E09919-DBF1-45E8-DF96-69BD042D8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944563"/>
            <a:ext cx="5181600" cy="5562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b="0">
                <a:latin typeface="Times New Roman" panose="02020603050405020304" pitchFamily="18" charset="0"/>
              </a:rPr>
              <a:t> </a:t>
            </a:r>
            <a:r>
              <a:rPr lang="zh-CN" altLang="en-US" b="0">
                <a:latin typeface="宋体" panose="02010600030101010101" pitchFamily="2" charset="-122"/>
              </a:rPr>
              <a:t>若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宋体" panose="02010600030101010101" pitchFamily="2" charset="-122"/>
              </a:rPr>
              <a:t>在此路中，不妨假设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=r</a:t>
            </a:r>
            <a:r>
              <a:rPr lang="en-US" altLang="zh-CN" b="0">
                <a:latin typeface="宋体" panose="02010600030101010101" pitchFamily="2" charset="-122"/>
              </a:rPr>
              <a:t>，</a:t>
            </a:r>
            <a:r>
              <a:rPr lang="zh-CN" altLang="en-US" b="0">
                <a:latin typeface="宋体" panose="02010600030101010101" pitchFamily="2" charset="-122"/>
              </a:rPr>
              <a:t>则在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宋体" panose="02010600030101010101" pitchFamily="2" charset="-122"/>
              </a:rPr>
              <a:t>中对应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宋体" panose="02010600030101010101" pitchFamily="2" charset="-122"/>
              </a:rPr>
              <a:t>的边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zh-CN" altLang="en-US" b="0">
                <a:latin typeface="宋体" panose="02010600030101010101" pitchFamily="2" charset="-122"/>
              </a:rPr>
              <a:t>的弧一定是</a:t>
            </a: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从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宋体" panose="02010600030101010101" pitchFamily="2" charset="-122"/>
              </a:rPr>
              <a:t>的，又因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宋体" panose="02010600030101010101" pitchFamily="2" charset="-122"/>
              </a:rPr>
              <a:t>中除根外，其他点</a:t>
            </a: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恰发一弧</a:t>
            </a:r>
            <a:r>
              <a:rPr lang="zh-CN" altLang="en-US" b="0">
                <a:latin typeface="宋体" panose="02010600030101010101" pitchFamily="2" charset="-122"/>
              </a:rPr>
              <a:t>，所以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宋体" panose="02010600030101010101" pitchFamily="2" charset="-122"/>
              </a:rPr>
              <a:t>中边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zh-CN" altLang="en-US" b="0">
                <a:latin typeface="宋体" panose="02010600030101010101" pitchFamily="2" charset="-122"/>
              </a:rPr>
              <a:t>必是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宋体" panose="02010600030101010101" pitchFamily="2" charset="-122"/>
              </a:rPr>
              <a:t>中从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zh-CN" altLang="en-US" b="0">
                <a:latin typeface="宋体" panose="02010600030101010101" pitchFamily="2" charset="-122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zh-CN" altLang="en-US" b="0">
                <a:latin typeface="宋体" panose="02010600030101010101" pitchFamily="2" charset="-122"/>
              </a:rPr>
              <a:t>的弧，</a:t>
            </a:r>
            <a:r>
              <a:rPr lang="zh-CN" altLang="en-US" b="0">
                <a:latin typeface="Times New Roman" panose="02020603050405020304" pitchFamily="18" charset="0"/>
              </a:rPr>
              <a:t>…</a:t>
            </a:r>
            <a:r>
              <a:rPr lang="zh-CN" altLang="en-US" b="0">
                <a:latin typeface="宋体" panose="02010600030101010101" pitchFamily="2" charset="-122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宋体" panose="02010600030101010101" pitchFamily="2" charset="-122"/>
              </a:rPr>
              <a:t>中边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k-1</a:t>
            </a:r>
            <a:r>
              <a:rPr lang="en-US" altLang="zh-CN" b="0">
                <a:latin typeface="Times New Roman" panose="02020603050405020304" pitchFamily="18" charset="0"/>
              </a:rPr>
              <a:t> v</a:t>
            </a:r>
            <a:r>
              <a:rPr lang="en-US" altLang="zh-CN" b="0" baseline="-30000">
                <a:latin typeface="Times New Roman" panose="02020603050405020304" pitchFamily="18" charset="0"/>
              </a:rPr>
              <a:t>k</a:t>
            </a:r>
            <a:r>
              <a:rPr lang="zh-CN" altLang="en-US" b="0">
                <a:latin typeface="宋体" panose="02010600030101010101" pitchFamily="2" charset="-122"/>
              </a:rPr>
              <a:t>必是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宋体" panose="02010600030101010101" pitchFamily="2" charset="-122"/>
              </a:rPr>
              <a:t>中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k-1</a:t>
            </a:r>
            <a:r>
              <a:rPr lang="zh-CN" altLang="en-US" b="0">
                <a:latin typeface="宋体" panose="02010600030101010101" pitchFamily="2" charset="-122"/>
              </a:rPr>
              <a:t>的弧，</a:t>
            </a:r>
            <a:r>
              <a:rPr lang="zh-CN" altLang="en-US" b="0">
                <a:latin typeface="Times New Roman" panose="02020603050405020304" pitchFamily="18" charset="0"/>
              </a:rPr>
              <a:t>…</a:t>
            </a:r>
            <a:r>
              <a:rPr lang="zh-CN" altLang="en-US" b="0">
                <a:latin typeface="宋体" panose="02010600030101010101" pitchFamily="2" charset="-122"/>
              </a:rPr>
              <a:t>，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宋体" panose="02010600030101010101" pitchFamily="2" charset="-122"/>
              </a:rPr>
              <a:t>中边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n-1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n</a:t>
            </a:r>
            <a:r>
              <a:rPr lang="zh-CN" altLang="en-US" b="0">
                <a:latin typeface="宋体" panose="02010600030101010101" pitchFamily="2" charset="-122"/>
              </a:rPr>
              <a:t>必是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宋体" panose="02010600030101010101" pitchFamily="2" charset="-122"/>
              </a:rPr>
              <a:t>中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b="0">
                <a:latin typeface="宋体" panose="02010600030101010101" pitchFamily="2" charset="-122"/>
              </a:rPr>
              <a:t>的弧，而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n</a:t>
            </a:r>
            <a:r>
              <a:rPr lang="en-US" altLang="zh-CN" b="0">
                <a:latin typeface="Times New Roman" panose="02020603050405020304" pitchFamily="18" charset="0"/>
              </a:rPr>
              <a:t>= v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=r</a:t>
            </a:r>
            <a:r>
              <a:rPr lang="en-US" altLang="zh-CN" b="0">
                <a:latin typeface="宋体" panose="02010600030101010101" pitchFamily="2" charset="-122"/>
              </a:rPr>
              <a:t>，</a:t>
            </a:r>
            <a:r>
              <a:rPr lang="zh-CN" altLang="en-US" b="0">
                <a:latin typeface="宋体" panose="02010600030101010101" pitchFamily="2" charset="-122"/>
              </a:rPr>
              <a:t>矛盾。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87043" name="Rectangle 10">
            <a:extLst>
              <a:ext uri="{FF2B5EF4-FFF2-40B4-BE49-F238E27FC236}">
                <a16:creationId xmlns:a16="http://schemas.microsoft.com/office/drawing/2014/main" id="{255852D6-7220-17A6-CF6F-D1A926CD4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6670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endParaRPr lang="zh-CN" altLang="en-US" baseline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7044" name="Rectangle 11">
            <a:extLst>
              <a:ext uri="{FF2B5EF4-FFF2-40B4-BE49-F238E27FC236}">
                <a16:creationId xmlns:a16="http://schemas.microsoft.com/office/drawing/2014/main" id="{5C379827-D523-D6AB-1EBE-FDECC08D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5687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endParaRPr lang="zh-CN" altLang="en-US" baseline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7045" name="Line 12">
            <a:extLst>
              <a:ext uri="{FF2B5EF4-FFF2-40B4-BE49-F238E27FC236}">
                <a16:creationId xmlns:a16="http://schemas.microsoft.com/office/drawing/2014/main" id="{10CA1003-C009-95E9-4134-726EDB108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0100" y="1600200"/>
            <a:ext cx="10668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6" name="Line 13">
            <a:extLst>
              <a:ext uri="{FF2B5EF4-FFF2-40B4-BE49-F238E27FC236}">
                <a16:creationId xmlns:a16="http://schemas.microsoft.com/office/drawing/2014/main" id="{D8EC4DD9-6897-578E-91F7-17ECDE937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000" y="2286000"/>
            <a:ext cx="4572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7" name="Line 14">
            <a:extLst>
              <a:ext uri="{FF2B5EF4-FFF2-40B4-BE49-F238E27FC236}">
                <a16:creationId xmlns:a16="http://schemas.microsoft.com/office/drawing/2014/main" id="{6709788C-AC45-05B7-D51D-48A43F8F00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800" y="3289300"/>
            <a:ext cx="1524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8" name="Line 16">
            <a:extLst>
              <a:ext uri="{FF2B5EF4-FFF2-40B4-BE49-F238E27FC236}">
                <a16:creationId xmlns:a16="http://schemas.microsoft.com/office/drawing/2014/main" id="{063249B7-B7E5-51BD-C576-159B2091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1300" y="4114800"/>
            <a:ext cx="533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9" name="Line 17">
            <a:extLst>
              <a:ext uri="{FF2B5EF4-FFF2-40B4-BE49-F238E27FC236}">
                <a16:creationId xmlns:a16="http://schemas.microsoft.com/office/drawing/2014/main" id="{34271C1E-C1F4-1B8F-C7FC-13EDA5A0B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3733800"/>
            <a:ext cx="10668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0" name="Line 18">
            <a:extLst>
              <a:ext uri="{FF2B5EF4-FFF2-40B4-BE49-F238E27FC236}">
                <a16:creationId xmlns:a16="http://schemas.microsoft.com/office/drawing/2014/main" id="{46E000A9-C967-D15B-6C8A-670EB44EA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3314700"/>
            <a:ext cx="381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1" name="Line 19">
            <a:extLst>
              <a:ext uri="{FF2B5EF4-FFF2-40B4-BE49-F238E27FC236}">
                <a16:creationId xmlns:a16="http://schemas.microsoft.com/office/drawing/2014/main" id="{0D447B3E-477E-B003-69F1-854DE8747B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2425700"/>
            <a:ext cx="762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2" name="Line 20">
            <a:extLst>
              <a:ext uri="{FF2B5EF4-FFF2-40B4-BE49-F238E27FC236}">
                <a16:creationId xmlns:a16="http://schemas.microsoft.com/office/drawing/2014/main" id="{F83545AD-6A3A-F59D-FA52-BF90F7D199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5700" y="1574800"/>
            <a:ext cx="8382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3" name="Line 21">
            <a:extLst>
              <a:ext uri="{FF2B5EF4-FFF2-40B4-BE49-F238E27FC236}">
                <a16:creationId xmlns:a16="http://schemas.microsoft.com/office/drawing/2014/main" id="{C0EF500E-A938-A020-848F-BF9375141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1625600"/>
            <a:ext cx="1066800" cy="685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4" name="Line 22">
            <a:extLst>
              <a:ext uri="{FF2B5EF4-FFF2-40B4-BE49-F238E27FC236}">
                <a16:creationId xmlns:a16="http://schemas.microsoft.com/office/drawing/2014/main" id="{C4E76E6B-6C37-B36D-3699-AE9FA575F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8500" y="2387600"/>
            <a:ext cx="457200" cy="990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5" name="Line 23">
            <a:extLst>
              <a:ext uri="{FF2B5EF4-FFF2-40B4-BE49-F238E27FC236}">
                <a16:creationId xmlns:a16="http://schemas.microsoft.com/office/drawing/2014/main" id="{F226653D-E201-9B7B-363C-4BDC7A5FDB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3403600"/>
            <a:ext cx="152400" cy="482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6" name="Line 24">
            <a:extLst>
              <a:ext uri="{FF2B5EF4-FFF2-40B4-BE49-F238E27FC236}">
                <a16:creationId xmlns:a16="http://schemas.microsoft.com/office/drawing/2014/main" id="{61CDAFC4-19A8-A04F-22B9-93C58FB69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4114800"/>
            <a:ext cx="533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Line 25">
            <a:extLst>
              <a:ext uri="{FF2B5EF4-FFF2-40B4-BE49-F238E27FC236}">
                <a16:creationId xmlns:a16="http://schemas.microsoft.com/office/drawing/2014/main" id="{A3B564C2-5DDC-68FC-86C0-C7F39B66A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733800"/>
            <a:ext cx="10668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8" name="Line 26">
            <a:extLst>
              <a:ext uri="{FF2B5EF4-FFF2-40B4-BE49-F238E27FC236}">
                <a16:creationId xmlns:a16="http://schemas.microsoft.com/office/drawing/2014/main" id="{63BE1FC3-D29F-CE42-9A95-90603F6D3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314700"/>
            <a:ext cx="3810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9" name="Line 27">
            <a:extLst>
              <a:ext uri="{FF2B5EF4-FFF2-40B4-BE49-F238E27FC236}">
                <a16:creationId xmlns:a16="http://schemas.microsoft.com/office/drawing/2014/main" id="{EFF069BE-05F2-6577-E420-0DFABA4E4A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425700"/>
            <a:ext cx="76200" cy="5334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60" name="Line 28">
            <a:extLst>
              <a:ext uri="{FF2B5EF4-FFF2-40B4-BE49-F238E27FC236}">
                <a16:creationId xmlns:a16="http://schemas.microsoft.com/office/drawing/2014/main" id="{68654FE5-3296-3CDC-D72E-EF7CC40A19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5700" y="1574800"/>
            <a:ext cx="838200" cy="762000"/>
          </a:xfrm>
          <a:prstGeom prst="line">
            <a:avLst/>
          </a:prstGeom>
          <a:noFill/>
          <a:ln w="76200">
            <a:solidFill>
              <a:srgbClr val="FFFF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61" name="Oval 4">
            <a:extLst>
              <a:ext uri="{FF2B5EF4-FFF2-40B4-BE49-F238E27FC236}">
                <a16:creationId xmlns:a16="http://schemas.microsoft.com/office/drawing/2014/main" id="{90B7E1DF-A0E1-826A-50A7-BCA5F6751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524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62" name="Oval 5">
            <a:extLst>
              <a:ext uri="{FF2B5EF4-FFF2-40B4-BE49-F238E27FC236}">
                <a16:creationId xmlns:a16="http://schemas.microsoft.com/office/drawing/2014/main" id="{636C4BF6-542E-FDFA-D16F-36DCE7CB6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209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63" name="Oval 6">
            <a:extLst>
              <a:ext uri="{FF2B5EF4-FFF2-40B4-BE49-F238E27FC236}">
                <a16:creationId xmlns:a16="http://schemas.microsoft.com/office/drawing/2014/main" id="{4C9DCA75-2CB0-2B96-6AE5-A21AAF75C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3200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64" name="Oval 7">
            <a:extLst>
              <a:ext uri="{FF2B5EF4-FFF2-40B4-BE49-F238E27FC236}">
                <a16:creationId xmlns:a16="http://schemas.microsoft.com/office/drawing/2014/main" id="{5974F2EE-C0A9-EA25-5090-CC32F7A9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65" name="Oval 8">
            <a:extLst>
              <a:ext uri="{FF2B5EF4-FFF2-40B4-BE49-F238E27FC236}">
                <a16:creationId xmlns:a16="http://schemas.microsoft.com/office/drawing/2014/main" id="{54B90617-CC60-467D-C051-7975FA21A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581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66" name="Oval 9">
            <a:extLst>
              <a:ext uri="{FF2B5EF4-FFF2-40B4-BE49-F238E27FC236}">
                <a16:creationId xmlns:a16="http://schemas.microsoft.com/office/drawing/2014/main" id="{F8C9BA4F-AE38-C44E-B591-EF009FB30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038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67" name="Rectangle 30">
            <a:extLst>
              <a:ext uri="{FF2B5EF4-FFF2-40B4-BE49-F238E27FC236}">
                <a16:creationId xmlns:a16="http://schemas.microsoft.com/office/drawing/2014/main" id="{7EE38E71-53F9-1F85-4505-7C1019C9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944563"/>
            <a:ext cx="1719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 = 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=r</a:t>
            </a:r>
            <a:endParaRPr lang="zh-CN" altLang="en-US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68" name="Rectangle 31">
            <a:extLst>
              <a:ext uri="{FF2B5EF4-FFF2-40B4-BE49-F238E27FC236}">
                <a16:creationId xmlns:a16="http://schemas.microsoft.com/office/drawing/2014/main" id="{C61041EA-9DF6-FF62-F8B2-65F6F803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727200"/>
            <a:ext cx="52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69" name="Rectangle 32">
            <a:extLst>
              <a:ext uri="{FF2B5EF4-FFF2-40B4-BE49-F238E27FC236}">
                <a16:creationId xmlns:a16="http://schemas.microsoft.com/office/drawing/2014/main" id="{D2BE6A7B-582C-49A2-8913-500C5D0B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19400"/>
            <a:ext cx="52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70" name="Rectangle 33">
            <a:extLst>
              <a:ext uri="{FF2B5EF4-FFF2-40B4-BE49-F238E27FC236}">
                <a16:creationId xmlns:a16="http://schemas.microsoft.com/office/drawing/2014/main" id="{A7DF297D-7106-3653-66F8-950C4A1E7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3535363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71" name="Rectangle 34">
            <a:extLst>
              <a:ext uri="{FF2B5EF4-FFF2-40B4-BE49-F238E27FC236}">
                <a16:creationId xmlns:a16="http://schemas.microsoft.com/office/drawing/2014/main" id="{7C1830D1-4C76-B14C-6586-2C4EF334F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038600"/>
            <a:ext cx="757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k-1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72" name="Rectangle 35">
            <a:extLst>
              <a:ext uri="{FF2B5EF4-FFF2-40B4-BE49-F238E27FC236}">
                <a16:creationId xmlns:a16="http://schemas.microsoft.com/office/drawing/2014/main" id="{FC669883-4D9A-B533-099B-6A4EE1BA8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752600"/>
            <a:ext cx="757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n-1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73" name="灯片编号占位符 1">
            <a:extLst>
              <a:ext uri="{FF2B5EF4-FFF2-40B4-BE49-F238E27FC236}">
                <a16:creationId xmlns:a16="http://schemas.microsoft.com/office/drawing/2014/main" id="{016C1793-9738-D42C-0ECB-9F8BE8A2D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67838E-F8E7-0E4C-BD01-B789ECABE0DF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B5084973-10AF-AA63-A08B-7A90304C7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0">
                <a:latin typeface="Times New Roman" panose="02020603050405020304" pitchFamily="18" charset="0"/>
              </a:rPr>
              <a:t>定理4.3.1（转化定理）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EB290CCD-21BF-B79D-A783-B7B67CF56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5029200" cy="4800600"/>
          </a:xfrm>
        </p:spPr>
        <p:txBody>
          <a:bodyPr/>
          <a:lstStyle/>
          <a:p>
            <a:pPr marL="0" indent="0" eaLnBrk="1" hangingPunct="1"/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b="0">
                <a:latin typeface="宋体" panose="02010600030101010101" pitchFamily="2" charset="-122"/>
              </a:rPr>
              <a:t>若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宋体" panose="02010600030101010101" pitchFamily="2" charset="-122"/>
              </a:rPr>
              <a:t>不在此回路中，由有向树定义知，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宋体" panose="02010600030101010101" pitchFamily="2" charset="-122"/>
              </a:rPr>
              <a:t>或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zh-CN" altLang="en-US" b="0">
                <a:latin typeface="宋体" panose="02010600030101010101" pitchFamily="2" charset="-122"/>
              </a:rPr>
              <a:t>恰发一弧，不妨设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宋体" panose="02010600030101010101" pitchFamily="2" charset="-122"/>
              </a:rPr>
              <a:t>中的边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zh-CN" altLang="en-US" b="0">
                <a:latin typeface="宋体" panose="02010600030101010101" pitchFamily="2" charset="-122"/>
              </a:rPr>
              <a:t>是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宋体" panose="02010600030101010101" pitchFamily="2" charset="-122"/>
              </a:rPr>
              <a:t>中从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zh-CN" altLang="en-US" b="0">
                <a:latin typeface="宋体" panose="02010600030101010101" pitchFamily="2" charset="-122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宋体" panose="02010600030101010101" pitchFamily="2" charset="-122"/>
              </a:rPr>
              <a:t>的弧，则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zh-CN" altLang="en-US" b="0">
                <a:latin typeface="宋体" panose="02010600030101010101" pitchFamily="2" charset="-122"/>
              </a:rPr>
              <a:t>已发弧，则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宋体" panose="02010600030101010101" pitchFamily="2" charset="-122"/>
              </a:rPr>
              <a:t>中的边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zh-CN" altLang="en-US" b="0">
                <a:latin typeface="Times New Roman" panose="02020603050405020304" pitchFamily="18" charset="0"/>
              </a:rPr>
              <a:t>必</a:t>
            </a:r>
            <a:r>
              <a:rPr lang="zh-CN" altLang="en-US" b="0">
                <a:latin typeface="宋体" panose="02010600030101010101" pitchFamily="2" charset="-122"/>
              </a:rPr>
              <a:t>是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宋体" panose="02010600030101010101" pitchFamily="2" charset="-122"/>
              </a:rPr>
              <a:t>中从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zh-CN" altLang="en-US" b="0">
                <a:latin typeface="宋体" panose="02010600030101010101" pitchFamily="2" charset="-122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zh-CN" altLang="en-US" b="0">
                <a:latin typeface="宋体" panose="02010600030101010101" pitchFamily="2" charset="-122"/>
              </a:rPr>
              <a:t>的弧，</a:t>
            </a:r>
            <a:r>
              <a:rPr lang="zh-CN" altLang="en-US" b="0">
                <a:latin typeface="Times New Roman" panose="02020603050405020304" pitchFamily="18" charset="0"/>
              </a:rPr>
              <a:t>…</a:t>
            </a:r>
            <a:r>
              <a:rPr lang="zh-CN" altLang="en-US" b="0">
                <a:latin typeface="宋体" panose="02010600030101010101" pitchFamily="2" charset="-122"/>
              </a:rPr>
              <a:t>，则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宋体" panose="02010600030101010101" pitchFamily="2" charset="-122"/>
              </a:rPr>
              <a:t>中边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n-1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n</a:t>
            </a:r>
            <a:r>
              <a:rPr lang="zh-CN" altLang="en-US" b="0">
                <a:latin typeface="宋体" panose="02010600030101010101" pitchFamily="2" charset="-122"/>
              </a:rPr>
              <a:t>是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宋体" panose="02010600030101010101" pitchFamily="2" charset="-122"/>
              </a:rPr>
              <a:t>中从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n</a:t>
            </a:r>
            <a:r>
              <a:rPr lang="zh-CN" altLang="en-US" b="0">
                <a:latin typeface="宋体" panose="02010600030101010101" pitchFamily="2" charset="-122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n-1</a:t>
            </a:r>
            <a:r>
              <a:rPr lang="zh-CN" altLang="en-US" b="0">
                <a:latin typeface="宋体" panose="02010600030101010101" pitchFamily="2" charset="-122"/>
              </a:rPr>
              <a:t>的弧，又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n</a:t>
            </a:r>
            <a:r>
              <a:rPr lang="en-US" altLang="zh-CN" b="0">
                <a:latin typeface="Times New Roman" panose="02020603050405020304" pitchFamily="18" charset="0"/>
              </a:rPr>
              <a:t>=v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en-US" altLang="zh-CN" b="0">
                <a:latin typeface="Times New Roman" panose="02020603050405020304" pitchFamily="18" charset="0"/>
              </a:rPr>
              <a:t>, </a:t>
            </a:r>
            <a:r>
              <a:rPr lang="zh-CN" altLang="en-US" b="0">
                <a:latin typeface="宋体" panose="02010600030101010101" pitchFamily="2" charset="-122"/>
              </a:rPr>
              <a:t>于是，</a:t>
            </a: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得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中一有向回路</a:t>
            </a:r>
            <a:r>
              <a:rPr lang="zh-CN" altLang="en-US" b="0">
                <a:latin typeface="宋体" panose="02010600030101010101" pitchFamily="2" charset="-122"/>
              </a:rPr>
              <a:t>，矛盾</a:t>
            </a:r>
            <a:r>
              <a:rPr lang="en-US" altLang="zh-CN" b="0">
                <a:latin typeface="宋体" panose="02010600030101010101" pitchFamily="2" charset="-122"/>
              </a:rPr>
              <a:t>.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88067" name="Rectangle 4">
            <a:extLst>
              <a:ext uri="{FF2B5EF4-FFF2-40B4-BE49-F238E27FC236}">
                <a16:creationId xmlns:a16="http://schemas.microsoft.com/office/drawing/2014/main" id="{CC87912D-496C-7599-0812-C347AAE73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6670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endParaRPr lang="zh-CN" altLang="en-US" baseline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8068" name="Rectangle 5">
            <a:extLst>
              <a:ext uri="{FF2B5EF4-FFF2-40B4-BE49-F238E27FC236}">
                <a16:creationId xmlns:a16="http://schemas.microsoft.com/office/drawing/2014/main" id="{32A8B869-7021-AF84-F08D-49EA77AF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5687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endParaRPr lang="zh-CN" altLang="en-US" baseline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8069" name="Line 6">
            <a:extLst>
              <a:ext uri="{FF2B5EF4-FFF2-40B4-BE49-F238E27FC236}">
                <a16:creationId xmlns:a16="http://schemas.microsoft.com/office/drawing/2014/main" id="{A7F2FB98-5708-A87F-0DC9-477C472A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0100" y="1600200"/>
            <a:ext cx="10668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070" name="Line 7">
            <a:extLst>
              <a:ext uri="{FF2B5EF4-FFF2-40B4-BE49-F238E27FC236}">
                <a16:creationId xmlns:a16="http://schemas.microsoft.com/office/drawing/2014/main" id="{D221125B-57E9-8C73-FD40-9DCFDD985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000" y="2286000"/>
            <a:ext cx="4572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071" name="Line 8">
            <a:extLst>
              <a:ext uri="{FF2B5EF4-FFF2-40B4-BE49-F238E27FC236}">
                <a16:creationId xmlns:a16="http://schemas.microsoft.com/office/drawing/2014/main" id="{27467F0B-8094-1DB8-A82A-36358E8790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800" y="3289300"/>
            <a:ext cx="1524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072" name="Line 9">
            <a:extLst>
              <a:ext uri="{FF2B5EF4-FFF2-40B4-BE49-F238E27FC236}">
                <a16:creationId xmlns:a16="http://schemas.microsoft.com/office/drawing/2014/main" id="{E19EA617-6EB1-B100-E860-98C5280AF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1300" y="4114800"/>
            <a:ext cx="533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073" name="Line 10">
            <a:extLst>
              <a:ext uri="{FF2B5EF4-FFF2-40B4-BE49-F238E27FC236}">
                <a16:creationId xmlns:a16="http://schemas.microsoft.com/office/drawing/2014/main" id="{3096EA89-B2B8-1DAA-0D2E-A815D8A70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3733800"/>
            <a:ext cx="10668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074" name="Line 11">
            <a:extLst>
              <a:ext uri="{FF2B5EF4-FFF2-40B4-BE49-F238E27FC236}">
                <a16:creationId xmlns:a16="http://schemas.microsoft.com/office/drawing/2014/main" id="{9944E860-EEFC-8C18-B7FC-A0986EA74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3314700"/>
            <a:ext cx="381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075" name="Line 12">
            <a:extLst>
              <a:ext uri="{FF2B5EF4-FFF2-40B4-BE49-F238E27FC236}">
                <a16:creationId xmlns:a16="http://schemas.microsoft.com/office/drawing/2014/main" id="{26A8E59E-B70D-9E21-E75F-740D9CDF00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2425700"/>
            <a:ext cx="762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076" name="Line 13">
            <a:extLst>
              <a:ext uri="{FF2B5EF4-FFF2-40B4-BE49-F238E27FC236}">
                <a16:creationId xmlns:a16="http://schemas.microsoft.com/office/drawing/2014/main" id="{6F20C194-5800-1B67-A922-F8B9577B44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5700" y="1574800"/>
            <a:ext cx="8382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0" name="Line 14">
            <a:extLst>
              <a:ext uri="{FF2B5EF4-FFF2-40B4-BE49-F238E27FC236}">
                <a16:creationId xmlns:a16="http://schemas.microsoft.com/office/drawing/2014/main" id="{5C32C42C-055C-3B07-226E-4131EE898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1625600"/>
            <a:ext cx="1066800" cy="685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1" name="Line 15">
            <a:extLst>
              <a:ext uri="{FF2B5EF4-FFF2-40B4-BE49-F238E27FC236}">
                <a16:creationId xmlns:a16="http://schemas.microsoft.com/office/drawing/2014/main" id="{EE9E9946-0FC5-C30E-4366-55256B39B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387600"/>
            <a:ext cx="457200" cy="990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2" name="Line 16">
            <a:extLst>
              <a:ext uri="{FF2B5EF4-FFF2-40B4-BE49-F238E27FC236}">
                <a16:creationId xmlns:a16="http://schemas.microsoft.com/office/drawing/2014/main" id="{99741E59-2ECD-2427-7F0F-5C3C01BDD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3403600"/>
            <a:ext cx="152400" cy="482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3" name="Line 17">
            <a:extLst>
              <a:ext uri="{FF2B5EF4-FFF2-40B4-BE49-F238E27FC236}">
                <a16:creationId xmlns:a16="http://schemas.microsoft.com/office/drawing/2014/main" id="{3A025046-C12E-22FC-3C63-7EC648017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0" y="4114800"/>
            <a:ext cx="533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4" name="Line 18">
            <a:extLst>
              <a:ext uri="{FF2B5EF4-FFF2-40B4-BE49-F238E27FC236}">
                <a16:creationId xmlns:a16="http://schemas.microsoft.com/office/drawing/2014/main" id="{315CBB17-3232-6838-1922-B9E290F1A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3746500"/>
            <a:ext cx="10668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5" name="Line 19">
            <a:extLst>
              <a:ext uri="{FF2B5EF4-FFF2-40B4-BE49-F238E27FC236}">
                <a16:creationId xmlns:a16="http://schemas.microsoft.com/office/drawing/2014/main" id="{751FEFB7-CE55-3F6F-6013-DC523CCFB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314700"/>
            <a:ext cx="3810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6" name="Line 20">
            <a:extLst>
              <a:ext uri="{FF2B5EF4-FFF2-40B4-BE49-F238E27FC236}">
                <a16:creationId xmlns:a16="http://schemas.microsoft.com/office/drawing/2014/main" id="{857105A5-59B1-7ADA-2AD4-22979BD59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2438400"/>
            <a:ext cx="76200" cy="5334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7" name="Line 21">
            <a:extLst>
              <a:ext uri="{FF2B5EF4-FFF2-40B4-BE49-F238E27FC236}">
                <a16:creationId xmlns:a16="http://schemas.microsoft.com/office/drawing/2014/main" id="{0D69241A-A8EB-2655-B59C-F28B9D364F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5700" y="1574800"/>
            <a:ext cx="838200" cy="762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085" name="Oval 22">
            <a:extLst>
              <a:ext uri="{FF2B5EF4-FFF2-40B4-BE49-F238E27FC236}">
                <a16:creationId xmlns:a16="http://schemas.microsoft.com/office/drawing/2014/main" id="{D05E98BC-856D-A3C8-F257-168D262C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524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6" name="Oval 23">
            <a:extLst>
              <a:ext uri="{FF2B5EF4-FFF2-40B4-BE49-F238E27FC236}">
                <a16:creationId xmlns:a16="http://schemas.microsoft.com/office/drawing/2014/main" id="{8ADBB32A-4371-14CA-CA7D-9DE8109EB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209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7" name="Oval 24">
            <a:extLst>
              <a:ext uri="{FF2B5EF4-FFF2-40B4-BE49-F238E27FC236}">
                <a16:creationId xmlns:a16="http://schemas.microsoft.com/office/drawing/2014/main" id="{81E6FB11-CCD5-8847-AF91-2DA62ABF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3200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8" name="Oval 25">
            <a:extLst>
              <a:ext uri="{FF2B5EF4-FFF2-40B4-BE49-F238E27FC236}">
                <a16:creationId xmlns:a16="http://schemas.microsoft.com/office/drawing/2014/main" id="{13868197-29CC-068C-C4CC-177214EBD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9" name="Oval 26">
            <a:extLst>
              <a:ext uri="{FF2B5EF4-FFF2-40B4-BE49-F238E27FC236}">
                <a16:creationId xmlns:a16="http://schemas.microsoft.com/office/drawing/2014/main" id="{C52482A4-2D85-EFB3-4556-95A121DA4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581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0" name="Oval 27">
            <a:extLst>
              <a:ext uri="{FF2B5EF4-FFF2-40B4-BE49-F238E27FC236}">
                <a16:creationId xmlns:a16="http://schemas.microsoft.com/office/drawing/2014/main" id="{0FB61A74-24FD-E9EC-6339-EBF42C7E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038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1" name="Rectangle 28">
            <a:extLst>
              <a:ext uri="{FF2B5EF4-FFF2-40B4-BE49-F238E27FC236}">
                <a16:creationId xmlns:a16="http://schemas.microsoft.com/office/drawing/2014/main" id="{EF13F134-45A5-231C-7545-107A5CD18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096963"/>
            <a:ext cx="1322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baseline="0">
                <a:solidFill>
                  <a:srgbClr val="FFFF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  <a:endParaRPr lang="zh-CN" altLang="en-US" baseline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2" name="Rectangle 29">
            <a:extLst>
              <a:ext uri="{FF2B5EF4-FFF2-40B4-BE49-F238E27FC236}">
                <a16:creationId xmlns:a16="http://schemas.microsoft.com/office/drawing/2014/main" id="{11574677-420D-D4A6-DC12-EFC097D9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727200"/>
            <a:ext cx="525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zh-CN" altLang="en-US" baseline="-30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3" name="Rectangle 30">
            <a:extLst>
              <a:ext uri="{FF2B5EF4-FFF2-40B4-BE49-F238E27FC236}">
                <a16:creationId xmlns:a16="http://schemas.microsoft.com/office/drawing/2014/main" id="{9F424EC1-DC7F-64FB-0AFC-CFAF8F551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19400"/>
            <a:ext cx="52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4" name="Rectangle 31">
            <a:extLst>
              <a:ext uri="{FF2B5EF4-FFF2-40B4-BE49-F238E27FC236}">
                <a16:creationId xmlns:a16="http://schemas.microsoft.com/office/drawing/2014/main" id="{EF10ACDB-7DE1-6D2F-4D21-9B15A111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3535363"/>
            <a:ext cx="534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5" name="Rectangle 32">
            <a:extLst>
              <a:ext uri="{FF2B5EF4-FFF2-40B4-BE49-F238E27FC236}">
                <a16:creationId xmlns:a16="http://schemas.microsoft.com/office/drawing/2014/main" id="{B3769DE9-6A1F-B4C2-D3B5-D8AD0659D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038600"/>
            <a:ext cx="757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k-1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6" name="Rectangle 33">
            <a:extLst>
              <a:ext uri="{FF2B5EF4-FFF2-40B4-BE49-F238E27FC236}">
                <a16:creationId xmlns:a16="http://schemas.microsoft.com/office/drawing/2014/main" id="{00FB520D-9ACD-2C1C-B7B1-D29744A4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752600"/>
            <a:ext cx="757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n-1</a:t>
            </a:r>
            <a:endParaRPr lang="zh-CN" altLang="en-US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90" name="Rectangle 34">
            <a:extLst>
              <a:ext uri="{FF2B5EF4-FFF2-40B4-BE49-F238E27FC236}">
                <a16:creationId xmlns:a16="http://schemas.microsoft.com/office/drawing/2014/main" id="{B4ADF8B4-BBF4-D664-DFAC-1F941C8A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868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   故假设不成立，连通图</a:t>
            </a: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无回路，则</a:t>
            </a:r>
            <a:r>
              <a:rPr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是树。</a:t>
            </a:r>
          </a:p>
        </p:txBody>
      </p:sp>
      <p:sp>
        <p:nvSpPr>
          <p:cNvPr id="88098" name="灯片编号占位符 1">
            <a:extLst>
              <a:ext uri="{FF2B5EF4-FFF2-40B4-BE49-F238E27FC236}">
                <a16:creationId xmlns:a16="http://schemas.microsoft.com/office/drawing/2014/main" id="{10ECE302-7B2C-2941-EB40-4BB399A6BF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E255C0-5D16-2249-B3D5-768712311BE1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9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8612D1B-09B3-2B78-AA11-F504CE29D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>
                <a:latin typeface="Times New Roman" panose="02020603050405020304" pitchFamily="18" charset="0"/>
              </a:rPr>
              <a:t>定理4.3.1（转化定理）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6C70588-10A6-8C91-B402-BB1673814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2)</a:t>
            </a:r>
            <a:r>
              <a:rPr lang="zh-CN" altLang="en-US" b="0">
                <a:latin typeface="Times New Roman" panose="02020603050405020304" pitchFamily="18" charset="0"/>
              </a:rPr>
              <a:t>再证</a:t>
            </a:r>
            <a:r>
              <a:rPr lang="zh-CN" altLang="en-US" b="0">
                <a:solidFill>
                  <a:srgbClr val="FFFF00"/>
                </a:solidFill>
                <a:latin typeface="Times New Roman" panose="02020603050405020304" pitchFamily="18" charset="0"/>
              </a:rPr>
              <a:t>第二个</a:t>
            </a:r>
            <a:r>
              <a:rPr lang="zh-CN" altLang="en-US" b="0">
                <a:latin typeface="Times New Roman" panose="02020603050405020304" pitchFamily="18" charset="0"/>
              </a:rPr>
              <a:t>命题。 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任选树中一点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Times New Roman" panose="02020603050405020304" pitchFamily="18" charset="0"/>
              </a:rPr>
              <a:t>作为根，规定：将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Times New Roman" panose="02020603050405020304" pitchFamily="18" charset="0"/>
              </a:rPr>
              <a:t>中任意一边</a:t>
            </a:r>
            <a:r>
              <a:rPr lang="en-US" altLang="zh-CN" b="0">
                <a:latin typeface="Times New Roman" panose="02020603050405020304" pitchFamily="18" charset="0"/>
              </a:rPr>
              <a:t>vv’</a:t>
            </a:r>
            <a:r>
              <a:rPr lang="zh-CN" altLang="en-US" b="0">
                <a:latin typeface="Times New Roman" panose="02020603050405020304" pitchFamily="18" charset="0"/>
              </a:rPr>
              <a:t>改成从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v’</a:t>
            </a:r>
            <a:r>
              <a:rPr lang="zh-CN" altLang="en-US" b="0">
                <a:latin typeface="Times New Roman" panose="02020603050405020304" pitchFamily="18" charset="0"/>
              </a:rPr>
              <a:t>的弧当且仅当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Times New Roman" panose="02020603050405020304" pitchFamily="18" charset="0"/>
              </a:rPr>
              <a:t>且从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Times New Roman" panose="02020603050405020304" pitchFamily="18" charset="0"/>
              </a:rPr>
              <a:t>的简单路通过</a:t>
            </a:r>
            <a:r>
              <a:rPr lang="en-US" altLang="zh-CN" b="0">
                <a:latin typeface="Times New Roman" panose="02020603050405020304" pitchFamily="18" charset="0"/>
              </a:rPr>
              <a:t>v’。</a:t>
            </a:r>
            <a:r>
              <a:rPr lang="zh-CN" altLang="en-US" b="0">
                <a:latin typeface="Times New Roman" panose="02020603050405020304" pitchFamily="18" charset="0"/>
              </a:rPr>
              <a:t>即这条简单路形如：(</a:t>
            </a:r>
            <a:r>
              <a:rPr lang="en-US" altLang="zh-CN" b="0">
                <a:latin typeface="Times New Roman" panose="02020603050405020304" pitchFamily="18" charset="0"/>
              </a:rPr>
              <a:t>v,v’,…,r) 。</a:t>
            </a:r>
          </a:p>
          <a:p>
            <a:pPr marL="0" indent="0" eaLnBrk="1" hangingPunct="1">
              <a:lnSpc>
                <a:spcPct val="115000"/>
              </a:lnSpc>
            </a:pP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b="0">
                <a:latin typeface="Times New Roman" panose="02020603050405020304" pitchFamily="18" charset="0"/>
              </a:rPr>
              <a:t>首先证明上述规定的</a:t>
            </a:r>
            <a:r>
              <a:rPr lang="zh-CN" altLang="en-US" b="0">
                <a:solidFill>
                  <a:srgbClr val="FFFF00"/>
                </a:solidFill>
                <a:latin typeface="Times New Roman" panose="02020603050405020304" pitchFamily="18" charset="0"/>
              </a:rPr>
              <a:t>无矛盾性</a:t>
            </a:r>
            <a:r>
              <a:rPr lang="zh-CN" altLang="en-US" b="0">
                <a:latin typeface="Times New Roman" panose="02020603050405020304" pitchFamily="18" charset="0"/>
              </a:rPr>
              <a:t>：对树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Times New Roman" panose="02020603050405020304" pitchFamily="18" charset="0"/>
              </a:rPr>
              <a:t>中任意一边</a:t>
            </a:r>
            <a:r>
              <a:rPr lang="en-US" altLang="zh-CN" b="0">
                <a:latin typeface="Times New Roman" panose="02020603050405020304" pitchFamily="18" charset="0"/>
              </a:rPr>
              <a:t>vv’，</a:t>
            </a:r>
            <a:r>
              <a:rPr lang="zh-CN" altLang="en-US" b="0">
                <a:latin typeface="Times New Roman" panose="02020603050405020304" pitchFamily="18" charset="0"/>
              </a:rPr>
              <a:t>若</a:t>
            </a:r>
            <a:r>
              <a:rPr lang="en-US" altLang="zh-CN" b="0">
                <a:latin typeface="Times New Roman" panose="02020603050405020304" pitchFamily="18" charset="0"/>
              </a:rPr>
              <a:t>v’=r，</a:t>
            </a:r>
            <a:r>
              <a:rPr lang="zh-CN" altLang="en-US" b="0">
                <a:latin typeface="Times New Roman" panose="02020603050405020304" pitchFamily="18" charset="0"/>
              </a:rPr>
              <a:t>则按规定，将边</a:t>
            </a:r>
            <a:r>
              <a:rPr lang="en-US" altLang="zh-CN" b="0">
                <a:latin typeface="Times New Roman" panose="02020603050405020304" pitchFamily="18" charset="0"/>
              </a:rPr>
              <a:t>vv’</a:t>
            </a:r>
            <a:r>
              <a:rPr lang="zh-CN" altLang="en-US" b="0">
                <a:latin typeface="Times New Roman" panose="02020603050405020304" pitchFamily="18" charset="0"/>
              </a:rPr>
              <a:t>改成从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Times New Roman" panose="02020603050405020304" pitchFamily="18" charset="0"/>
              </a:rPr>
              <a:t>的弧；若</a:t>
            </a:r>
            <a:r>
              <a:rPr lang="en-US" altLang="zh-CN" b="0">
                <a:latin typeface="Times New Roman" panose="02020603050405020304" pitchFamily="18" charset="0"/>
              </a:rPr>
              <a:t>v’</a:t>
            </a:r>
            <a:r>
              <a:rPr lang="en-US" altLang="zh-CN" b="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b="0">
                <a:latin typeface="Times New Roman" panose="02020603050405020304" pitchFamily="18" charset="0"/>
              </a:rPr>
              <a:t>r，</a:t>
            </a:r>
            <a:r>
              <a:rPr lang="zh-CN" altLang="en-US" b="0">
                <a:latin typeface="Times New Roman" panose="02020603050405020304" pitchFamily="18" charset="0"/>
              </a:rPr>
              <a:t>则往证：按规定，其方向或者从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v’，</a:t>
            </a:r>
            <a:r>
              <a:rPr lang="zh-CN" altLang="en-US" b="0">
                <a:latin typeface="Times New Roman" panose="02020603050405020304" pitchFamily="18" charset="0"/>
              </a:rPr>
              <a:t>或者从</a:t>
            </a:r>
            <a:r>
              <a:rPr lang="en-US" altLang="zh-CN" b="0">
                <a:latin typeface="Times New Roman" panose="02020603050405020304" pitchFamily="18" charset="0"/>
              </a:rPr>
              <a:t>v’</a:t>
            </a:r>
            <a:r>
              <a:rPr lang="zh-CN" altLang="en-US" b="0">
                <a:latin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v，</a:t>
            </a:r>
            <a:r>
              <a:rPr lang="zh-CN" altLang="en-US" b="0">
                <a:solidFill>
                  <a:srgbClr val="FFFF00"/>
                </a:solidFill>
                <a:latin typeface="Times New Roman" panose="02020603050405020304" pitchFamily="18" charset="0"/>
              </a:rPr>
              <a:t>二者必居其一</a:t>
            </a:r>
            <a:r>
              <a:rPr lang="zh-CN" altLang="en-US" b="0">
                <a:latin typeface="Times New Roman" panose="02020603050405020304" pitchFamily="18" charset="0"/>
              </a:rPr>
              <a:t>。 </a:t>
            </a:r>
            <a:r>
              <a:rPr lang="en-US" altLang="zh-CN" b="0">
                <a:latin typeface="Times New Roman" panose="02020603050405020304" pitchFamily="18" charset="0"/>
              </a:rPr>
              <a:t> 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89091" name="灯片编号占位符 1">
            <a:extLst>
              <a:ext uri="{FF2B5EF4-FFF2-40B4-BE49-F238E27FC236}">
                <a16:creationId xmlns:a16="http://schemas.microsoft.com/office/drawing/2014/main" id="{38B70E6B-6F0B-D7B7-0BF5-599C56912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310D29-53E1-6649-83CC-748D366004DD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3" name="Group 2">
            <a:extLst>
              <a:ext uri="{FF2B5EF4-FFF2-40B4-BE49-F238E27FC236}">
                <a16:creationId xmlns:a16="http://schemas.microsoft.com/office/drawing/2014/main" id="{42A5EB85-BF55-0783-5D28-3167B4A6708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87375"/>
            <a:ext cx="4267200" cy="5334000"/>
            <a:chOff x="2592" y="619"/>
            <a:chExt cx="2928" cy="3530"/>
          </a:xfrm>
        </p:grpSpPr>
        <p:grpSp>
          <p:nvGrpSpPr>
            <p:cNvPr id="90147" name="Group 3">
              <a:extLst>
                <a:ext uri="{FF2B5EF4-FFF2-40B4-BE49-F238E27FC236}">
                  <a16:creationId xmlns:a16="http://schemas.microsoft.com/office/drawing/2014/main" id="{A739E4A0-C5AE-8985-04AB-96858FF22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619"/>
              <a:ext cx="2928" cy="2645"/>
              <a:chOff x="3456" y="638"/>
              <a:chExt cx="1760" cy="1866"/>
            </a:xfrm>
          </p:grpSpPr>
          <p:sp>
            <p:nvSpPr>
              <p:cNvPr id="90149" name="Line 4">
                <a:extLst>
                  <a:ext uri="{FF2B5EF4-FFF2-40B4-BE49-F238E27FC236}">
                    <a16:creationId xmlns:a16="http://schemas.microsoft.com/office/drawing/2014/main" id="{8BF4E9B1-0522-5A37-06D5-0D39857C0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50" name="Line 5">
                <a:extLst>
                  <a:ext uri="{FF2B5EF4-FFF2-40B4-BE49-F238E27FC236}">
                    <a16:creationId xmlns:a16="http://schemas.microsoft.com/office/drawing/2014/main" id="{F8516294-48B9-64DE-6AB6-D9CB886AC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51" name="Line 6">
                <a:extLst>
                  <a:ext uri="{FF2B5EF4-FFF2-40B4-BE49-F238E27FC236}">
                    <a16:creationId xmlns:a16="http://schemas.microsoft.com/office/drawing/2014/main" id="{F1448E08-129F-1825-54F5-DFA2595C3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52" name="Line 7">
                <a:extLst>
                  <a:ext uri="{FF2B5EF4-FFF2-40B4-BE49-F238E27FC236}">
                    <a16:creationId xmlns:a16="http://schemas.microsoft.com/office/drawing/2014/main" id="{18663A3B-E666-FC48-4AC2-B000E5483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53" name="Line 8">
                <a:extLst>
                  <a:ext uri="{FF2B5EF4-FFF2-40B4-BE49-F238E27FC236}">
                    <a16:creationId xmlns:a16="http://schemas.microsoft.com/office/drawing/2014/main" id="{83C33791-2E52-00CA-9016-7F8F492EE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54" name="Line 9">
                <a:extLst>
                  <a:ext uri="{FF2B5EF4-FFF2-40B4-BE49-F238E27FC236}">
                    <a16:creationId xmlns:a16="http://schemas.microsoft.com/office/drawing/2014/main" id="{033723FD-4AFB-DB75-BBBD-C9EECBE87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55" name="Line 10">
                <a:extLst>
                  <a:ext uri="{FF2B5EF4-FFF2-40B4-BE49-F238E27FC236}">
                    <a16:creationId xmlns:a16="http://schemas.microsoft.com/office/drawing/2014/main" id="{6F5195AD-FB99-9D04-93A9-9CA840B51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56" name="Line 11">
                <a:extLst>
                  <a:ext uri="{FF2B5EF4-FFF2-40B4-BE49-F238E27FC236}">
                    <a16:creationId xmlns:a16="http://schemas.microsoft.com/office/drawing/2014/main" id="{D8171BEC-709F-8CEC-229D-141DE3138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57" name="Line 12">
                <a:extLst>
                  <a:ext uri="{FF2B5EF4-FFF2-40B4-BE49-F238E27FC236}">
                    <a16:creationId xmlns:a16="http://schemas.microsoft.com/office/drawing/2014/main" id="{ED8F6229-2FEF-1FA6-8EE0-702AD412A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58" name="Line 13">
                <a:extLst>
                  <a:ext uri="{FF2B5EF4-FFF2-40B4-BE49-F238E27FC236}">
                    <a16:creationId xmlns:a16="http://schemas.microsoft.com/office/drawing/2014/main" id="{3895FB1E-BCF3-5615-6768-5504115BA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59" name="Oval 14">
                <a:extLst>
                  <a:ext uri="{FF2B5EF4-FFF2-40B4-BE49-F238E27FC236}">
                    <a16:creationId xmlns:a16="http://schemas.microsoft.com/office/drawing/2014/main" id="{F1F1F375-E1C5-2BA1-8DFA-83D2CA7BA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60" name="Oval 15">
                <a:extLst>
                  <a:ext uri="{FF2B5EF4-FFF2-40B4-BE49-F238E27FC236}">
                    <a16:creationId xmlns:a16="http://schemas.microsoft.com/office/drawing/2014/main" id="{FEC7468C-D555-F445-D66C-EE31804F3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61" name="Oval 16">
                <a:extLst>
                  <a:ext uri="{FF2B5EF4-FFF2-40B4-BE49-F238E27FC236}">
                    <a16:creationId xmlns:a16="http://schemas.microsoft.com/office/drawing/2014/main" id="{87BC03D0-5EA1-2154-1DB5-C4C0C1DD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62" name="Oval 17">
                <a:extLst>
                  <a:ext uri="{FF2B5EF4-FFF2-40B4-BE49-F238E27FC236}">
                    <a16:creationId xmlns:a16="http://schemas.microsoft.com/office/drawing/2014/main" id="{DE7AF1EE-790E-40B3-3D08-944FA684F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63" name="Oval 18">
                <a:extLst>
                  <a:ext uri="{FF2B5EF4-FFF2-40B4-BE49-F238E27FC236}">
                    <a16:creationId xmlns:a16="http://schemas.microsoft.com/office/drawing/2014/main" id="{2E81F4EE-625B-3F7B-E3D3-A3BAD6207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64" name="Oval 19">
                <a:extLst>
                  <a:ext uri="{FF2B5EF4-FFF2-40B4-BE49-F238E27FC236}">
                    <a16:creationId xmlns:a16="http://schemas.microsoft.com/office/drawing/2014/main" id="{F50C9F48-6669-39D9-F9E0-B4FCBDC1C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65" name="Oval 20">
                <a:extLst>
                  <a:ext uri="{FF2B5EF4-FFF2-40B4-BE49-F238E27FC236}">
                    <a16:creationId xmlns:a16="http://schemas.microsoft.com/office/drawing/2014/main" id="{3DDC99F0-2BFD-2948-FCEB-1B39704E1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66" name="Oval 21">
                <a:extLst>
                  <a:ext uri="{FF2B5EF4-FFF2-40B4-BE49-F238E27FC236}">
                    <a16:creationId xmlns:a16="http://schemas.microsoft.com/office/drawing/2014/main" id="{D0FCF114-C55C-4B57-C36C-642B7011C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67" name="Oval 22">
                <a:extLst>
                  <a:ext uri="{FF2B5EF4-FFF2-40B4-BE49-F238E27FC236}">
                    <a16:creationId xmlns:a16="http://schemas.microsoft.com/office/drawing/2014/main" id="{59B133BE-4F16-964A-94BF-62C8C95B7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68" name="Oval 23">
                <a:extLst>
                  <a:ext uri="{FF2B5EF4-FFF2-40B4-BE49-F238E27FC236}">
                    <a16:creationId xmlns:a16="http://schemas.microsoft.com/office/drawing/2014/main" id="{DEDCBEBF-E7BC-ED92-8F9A-F0E04CF71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69" name="Oval 24">
                <a:extLst>
                  <a:ext uri="{FF2B5EF4-FFF2-40B4-BE49-F238E27FC236}">
                    <a16:creationId xmlns:a16="http://schemas.microsoft.com/office/drawing/2014/main" id="{56CA5C3D-F34B-192B-8A89-1BF794F0E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70" name="Text Box 25">
                <a:extLst>
                  <a:ext uri="{FF2B5EF4-FFF2-40B4-BE49-F238E27FC236}">
                    <a16:creationId xmlns:a16="http://schemas.microsoft.com/office/drawing/2014/main" id="{93F2A11E-C90E-623B-F8C0-DC0A91DFBB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0" y="638"/>
                <a:ext cx="169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4000" baseline="0">
                    <a:solidFill>
                      <a:srgbClr val="FFCC00"/>
                    </a:solidFill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90148" name="Text Box 26">
              <a:extLst>
                <a:ext uri="{FF2B5EF4-FFF2-40B4-BE49-F238E27FC236}">
                  <a16:creationId xmlns:a16="http://schemas.microsoft.com/office/drawing/2014/main" id="{0E074E03-3296-4282-A5A5-41E8F2469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361"/>
              <a:ext cx="864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aseline="0">
                  <a:solidFill>
                    <a:srgbClr val="FFFFFF"/>
                  </a:solidFill>
                  <a:latin typeface="宋体" panose="02010600030101010101" pitchFamily="2" charset="-122"/>
                </a:rPr>
                <a:t>有向树</a:t>
              </a:r>
              <a:r>
                <a:rPr lang="en-US" altLang="zh-CN" sz="3600" baseline="0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90114" name="Group 27">
            <a:extLst>
              <a:ext uri="{FF2B5EF4-FFF2-40B4-BE49-F238E27FC236}">
                <a16:creationId xmlns:a16="http://schemas.microsoft.com/office/drawing/2014/main" id="{BD81F9F9-D77C-D479-02FF-65234AA1B47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57200"/>
            <a:ext cx="4648200" cy="4916488"/>
            <a:chOff x="2592" y="667"/>
            <a:chExt cx="2928" cy="3097"/>
          </a:xfrm>
        </p:grpSpPr>
        <p:grpSp>
          <p:nvGrpSpPr>
            <p:cNvPr id="90123" name="Group 28">
              <a:extLst>
                <a:ext uri="{FF2B5EF4-FFF2-40B4-BE49-F238E27FC236}">
                  <a16:creationId xmlns:a16="http://schemas.microsoft.com/office/drawing/2014/main" id="{657C0E5B-F80F-461D-01CE-FE9B3F94A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667"/>
              <a:ext cx="2928" cy="2597"/>
              <a:chOff x="3456" y="672"/>
              <a:chExt cx="1760" cy="1832"/>
            </a:xfrm>
          </p:grpSpPr>
          <p:sp>
            <p:nvSpPr>
              <p:cNvPr id="90125" name="Line 29">
                <a:extLst>
                  <a:ext uri="{FF2B5EF4-FFF2-40B4-BE49-F238E27FC236}">
                    <a16:creationId xmlns:a16="http://schemas.microsoft.com/office/drawing/2014/main" id="{D376460D-AAE4-143C-AD1E-AAC80B42C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088"/>
                <a:ext cx="208" cy="304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26" name="Line 30">
                <a:extLst>
                  <a:ext uri="{FF2B5EF4-FFF2-40B4-BE49-F238E27FC236}">
                    <a16:creationId xmlns:a16="http://schemas.microsoft.com/office/drawing/2014/main" id="{E05E588E-AE39-7A16-823E-A66C2DB41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2" y="1080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27" name="Line 31">
                <a:extLst>
                  <a:ext uri="{FF2B5EF4-FFF2-40B4-BE49-F238E27FC236}">
                    <a16:creationId xmlns:a16="http://schemas.microsoft.com/office/drawing/2014/main" id="{74DB1EE8-7CA7-D371-0A6E-307564FB9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472"/>
                <a:ext cx="264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28" name="Line 32">
                <a:extLst>
                  <a:ext uri="{FF2B5EF4-FFF2-40B4-BE49-F238E27FC236}">
                    <a16:creationId xmlns:a16="http://schemas.microsoft.com/office/drawing/2014/main" id="{BBD429B6-8BD0-94D7-F449-5730DA6C1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96" cy="3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29" name="Line 33">
                <a:extLst>
                  <a:ext uri="{FF2B5EF4-FFF2-40B4-BE49-F238E27FC236}">
                    <a16:creationId xmlns:a16="http://schemas.microsoft.com/office/drawing/2014/main" id="{0B8E1D11-FDC7-5517-4A9F-2526921AD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472"/>
                <a:ext cx="256" cy="36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30" name="Line 34">
                <a:extLst>
                  <a:ext uri="{FF2B5EF4-FFF2-40B4-BE49-F238E27FC236}">
                    <a16:creationId xmlns:a16="http://schemas.microsoft.com/office/drawing/2014/main" id="{AD226768-D94E-7F91-9935-2E4265A57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472"/>
                <a:ext cx="120" cy="400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31" name="Line 35">
                <a:extLst>
                  <a:ext uri="{FF2B5EF4-FFF2-40B4-BE49-F238E27FC236}">
                    <a16:creationId xmlns:a16="http://schemas.microsoft.com/office/drawing/2014/main" id="{9EC754AA-5C51-E700-237B-1405FD3C3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456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32" name="Line 36">
                <a:extLst>
                  <a:ext uri="{FF2B5EF4-FFF2-40B4-BE49-F238E27FC236}">
                    <a16:creationId xmlns:a16="http://schemas.microsoft.com/office/drawing/2014/main" id="{FD303842-3FDC-5466-37D0-E01FAFD99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120" cy="528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33" name="Line 37">
                <a:extLst>
                  <a:ext uri="{FF2B5EF4-FFF2-40B4-BE49-F238E27FC236}">
                    <a16:creationId xmlns:a16="http://schemas.microsoft.com/office/drawing/2014/main" id="{69A2F879-DF68-A0DE-5A15-78B995CCC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912"/>
                <a:ext cx="152" cy="53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34" name="Line 38">
                <a:extLst>
                  <a:ext uri="{FF2B5EF4-FFF2-40B4-BE49-F238E27FC236}">
                    <a16:creationId xmlns:a16="http://schemas.microsoft.com/office/drawing/2014/main" id="{A9262858-7F75-DAD6-E613-F69440D84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08" y="1912"/>
                <a:ext cx="288" cy="496"/>
              </a:xfrm>
              <a:prstGeom prst="line">
                <a:avLst/>
              </a:prstGeom>
              <a:noFill/>
              <a:ln w="889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135" name="Oval 39">
                <a:extLst>
                  <a:ext uri="{FF2B5EF4-FFF2-40B4-BE49-F238E27FC236}">
                    <a16:creationId xmlns:a16="http://schemas.microsoft.com/office/drawing/2014/main" id="{08F63093-2A32-EF41-44A9-511541E31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36" name="Oval 40">
                <a:extLst>
                  <a:ext uri="{FF2B5EF4-FFF2-40B4-BE49-F238E27FC236}">
                    <a16:creationId xmlns:a16="http://schemas.microsoft.com/office/drawing/2014/main" id="{9949392E-EC34-3919-993E-0B2490EBD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37" name="Oval 41">
                <a:extLst>
                  <a:ext uri="{FF2B5EF4-FFF2-40B4-BE49-F238E27FC236}">
                    <a16:creationId xmlns:a16="http://schemas.microsoft.com/office/drawing/2014/main" id="{B24401EC-AE6B-21FC-CD95-B917B9ACA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38" name="Oval 42">
                <a:extLst>
                  <a:ext uri="{FF2B5EF4-FFF2-40B4-BE49-F238E27FC236}">
                    <a16:creationId xmlns:a16="http://schemas.microsoft.com/office/drawing/2014/main" id="{B30F52A4-417E-8A3D-4A9D-C89CD428A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39" name="Oval 43">
                <a:extLst>
                  <a:ext uri="{FF2B5EF4-FFF2-40B4-BE49-F238E27FC236}">
                    <a16:creationId xmlns:a16="http://schemas.microsoft.com/office/drawing/2014/main" id="{F463E4B2-3EA7-6ADD-92B9-B7CAD60F6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40" name="Oval 44">
                <a:extLst>
                  <a:ext uri="{FF2B5EF4-FFF2-40B4-BE49-F238E27FC236}">
                    <a16:creationId xmlns:a16="http://schemas.microsoft.com/office/drawing/2014/main" id="{51CE0A9B-829A-E9D9-531F-200F0EE79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41" name="Oval 45">
                <a:extLst>
                  <a:ext uri="{FF2B5EF4-FFF2-40B4-BE49-F238E27FC236}">
                    <a16:creationId xmlns:a16="http://schemas.microsoft.com/office/drawing/2014/main" id="{9501DD49-C9BB-0DE6-0B9A-03967F0F4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1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42" name="Oval 46">
                <a:extLst>
                  <a:ext uri="{FF2B5EF4-FFF2-40B4-BE49-F238E27FC236}">
                    <a16:creationId xmlns:a16="http://schemas.microsoft.com/office/drawing/2014/main" id="{EBC91D3E-2AB9-A7E3-18CB-3230A19AC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43" name="Oval 47">
                <a:extLst>
                  <a:ext uri="{FF2B5EF4-FFF2-40B4-BE49-F238E27FC236}">
                    <a16:creationId xmlns:a16="http://schemas.microsoft.com/office/drawing/2014/main" id="{136B48F7-AFDF-67B0-940B-30B1EA9D4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44" name="Oval 48">
                <a:extLst>
                  <a:ext uri="{FF2B5EF4-FFF2-40B4-BE49-F238E27FC236}">
                    <a16:creationId xmlns:a16="http://schemas.microsoft.com/office/drawing/2014/main" id="{9B201CE8-7B9E-9D66-253C-7B30250BB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4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45" name="Oval 49">
                <a:extLst>
                  <a:ext uri="{FF2B5EF4-FFF2-40B4-BE49-F238E27FC236}">
                    <a16:creationId xmlns:a16="http://schemas.microsoft.com/office/drawing/2014/main" id="{90AD92BE-A364-4F43-D1B6-03D4043F1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 baseline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46" name="Text Box 50">
                <a:extLst>
                  <a:ext uri="{FF2B5EF4-FFF2-40B4-BE49-F238E27FC236}">
                    <a16:creationId xmlns:a16="http://schemas.microsoft.com/office/drawing/2014/main" id="{D00CB133-D066-D3DF-638E-783301A4F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0" y="672"/>
                <a:ext cx="7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baseline="0">
                  <a:solidFill>
                    <a:srgbClr val="FFCC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0124" name="Text Box 51">
              <a:extLst>
                <a:ext uri="{FF2B5EF4-FFF2-40B4-BE49-F238E27FC236}">
                  <a16:creationId xmlns:a16="http://schemas.microsoft.com/office/drawing/2014/main" id="{A18372FE-0EEF-3E27-B465-44D0EDE78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36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 baseline="0">
                  <a:solidFill>
                    <a:srgbClr val="FFFFFF"/>
                  </a:solidFill>
                  <a:latin typeface="Times New Roman" panose="02020603050405020304" pitchFamily="18" charset="0"/>
                </a:rPr>
                <a:t>树</a:t>
              </a:r>
              <a:r>
                <a:rPr lang="en-US" altLang="zh-CN" sz="3600" baseline="0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360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0115" name="AutoShape 52">
            <a:extLst>
              <a:ext uri="{FF2B5EF4-FFF2-40B4-BE49-F238E27FC236}">
                <a16:creationId xmlns:a16="http://schemas.microsoft.com/office/drawing/2014/main" id="{77E58652-7734-2A0B-6F68-60ABDE93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816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tx1"/>
          </a:solidFill>
          <a:ln w="635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6" name="Text Box 53">
            <a:extLst>
              <a:ext uri="{FF2B5EF4-FFF2-40B4-BE49-F238E27FC236}">
                <a16:creationId xmlns:a16="http://schemas.microsoft.com/office/drawing/2014/main" id="{0A023EBF-55EB-3EAB-BA7A-2F33569DB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715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 baseline="0">
                <a:solidFill>
                  <a:srgbClr val="FFCC00"/>
                </a:solidFill>
                <a:latin typeface="Times New Roman" panose="02020603050405020304" pitchFamily="18" charset="0"/>
              </a:rPr>
              <a:t>命题</a:t>
            </a:r>
            <a:r>
              <a:rPr lang="en-US" altLang="zh-CN" sz="3600" baseline="0">
                <a:solidFill>
                  <a:srgbClr val="FFCC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0117" name="Text Box 54">
            <a:extLst>
              <a:ext uri="{FF2B5EF4-FFF2-40B4-BE49-F238E27FC236}">
                <a16:creationId xmlns:a16="http://schemas.microsoft.com/office/drawing/2014/main" id="{93438302-43E3-6C7A-AF2A-C62B44B86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0386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90118" name="Text Box 55">
            <a:extLst>
              <a:ext uri="{FF2B5EF4-FFF2-40B4-BE49-F238E27FC236}">
                <a16:creationId xmlns:a16="http://schemas.microsoft.com/office/drawing/2014/main" id="{F617CED1-BAD8-4309-8241-1F998716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667000"/>
            <a:ext cx="990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V’</a:t>
            </a:r>
          </a:p>
        </p:txBody>
      </p:sp>
      <p:sp>
        <p:nvSpPr>
          <p:cNvPr id="90119" name="Text Box 56">
            <a:extLst>
              <a:ext uri="{FF2B5EF4-FFF2-40B4-BE49-F238E27FC236}">
                <a16:creationId xmlns:a16="http://schemas.microsoft.com/office/drawing/2014/main" id="{E573CEB4-2A3F-6337-0AE7-E39E58522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83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V’</a:t>
            </a:r>
            <a:endParaRPr lang="en-US" altLang="zh-CN" sz="2400" baseline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20" name="Text Box 57">
            <a:extLst>
              <a:ext uri="{FF2B5EF4-FFF2-40B4-BE49-F238E27FC236}">
                <a16:creationId xmlns:a16="http://schemas.microsoft.com/office/drawing/2014/main" id="{8ED377B6-5987-7B88-3904-7A77E1E1E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95800"/>
            <a:ext cx="990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rgbClr val="FFCC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90121" name="Line 58">
            <a:extLst>
              <a:ext uri="{FF2B5EF4-FFF2-40B4-BE49-F238E27FC236}">
                <a16:creationId xmlns:a16="http://schemas.microsoft.com/office/drawing/2014/main" id="{A2569583-8A43-469C-A136-F95DE0E56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3276600"/>
            <a:ext cx="1066800" cy="114300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2" name="灯片编号占位符 1">
            <a:extLst>
              <a:ext uri="{FF2B5EF4-FFF2-40B4-BE49-F238E27FC236}">
                <a16:creationId xmlns:a16="http://schemas.microsoft.com/office/drawing/2014/main" id="{9AF5CADF-8F31-425A-CBCF-EB6549826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04FDA0-E261-8D40-A18F-68B353E70829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EE43B96F-02D8-2581-18A8-EB12935F2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>
                <a:latin typeface="Times New Roman" panose="02020603050405020304" pitchFamily="18" charset="0"/>
              </a:rPr>
              <a:t>定理4.3.1（转化定理）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D9A14880-34FD-1D4D-9D5D-F0EEC6E82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</a:pPr>
            <a:r>
              <a:rPr lang="zh-CN" altLang="en-US" b="0">
                <a:latin typeface="Times New Roman" panose="02020603050405020304" pitchFamily="18" charset="0"/>
              </a:rPr>
              <a:t>因为树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25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Times New Roman" panose="02020603050405020304" pitchFamily="18" charset="0"/>
              </a:rPr>
              <a:t>中从</a:t>
            </a:r>
            <a:r>
              <a:rPr lang="en-US" altLang="zh-CN" b="0">
                <a:latin typeface="Times New Roman" panose="02020603050405020304" pitchFamily="18" charset="0"/>
              </a:rPr>
              <a:t>v,v’</a:t>
            </a:r>
            <a:r>
              <a:rPr lang="zh-CN" altLang="en-US" b="0">
                <a:latin typeface="Times New Roman" panose="02020603050405020304" pitchFamily="18" charset="0"/>
              </a:rPr>
              <a:t>各恰有一条到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Times New Roman" panose="02020603050405020304" pitchFamily="18" charset="0"/>
              </a:rPr>
              <a:t>的简单路，分别设为(</a:t>
            </a:r>
            <a:r>
              <a:rPr lang="en-US" altLang="zh-CN" b="0">
                <a:latin typeface="Times New Roman" panose="02020603050405020304" pitchFamily="18" charset="0"/>
              </a:rPr>
              <a:t>v,v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,v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</a:rPr>
              <a:t>,…,r)、(v’,v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’,v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</a:rPr>
              <a:t>’,…,r)，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①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 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v，v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v’，</a:t>
            </a:r>
            <a:r>
              <a:rPr lang="zh-CN" altLang="en-US" b="0">
                <a:latin typeface="Times New Roman" panose="02020603050405020304" pitchFamily="18" charset="0"/>
              </a:rPr>
              <a:t>则由于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b="0">
                <a:latin typeface="Times New Roman" panose="02020603050405020304" pitchFamily="18" charset="0"/>
              </a:rPr>
              <a:t>v’，</a:t>
            </a:r>
            <a:r>
              <a:rPr lang="zh-CN" altLang="en-US" b="0">
                <a:latin typeface="Times New Roman" panose="02020603050405020304" pitchFamily="18" charset="0"/>
              </a:rPr>
              <a:t>所以可设 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i</a:t>
            </a:r>
            <a:r>
              <a:rPr lang="en-US" altLang="zh-CN" b="0">
                <a:latin typeface="Times New Roman" panose="02020603050405020304" pitchFamily="18" charset="0"/>
              </a:rPr>
              <a:t>，v</a:t>
            </a:r>
            <a:r>
              <a:rPr lang="en-US" altLang="zh-CN" b="0" baseline="-30000">
                <a:latin typeface="Times New Roman" panose="02020603050405020304" pitchFamily="18" charset="0"/>
              </a:rPr>
              <a:t>j</a:t>
            </a:r>
            <a:r>
              <a:rPr lang="en-US" altLang="zh-CN" b="0">
                <a:latin typeface="Times New Roman" panose="02020603050405020304" pitchFamily="18" charset="0"/>
              </a:rPr>
              <a:t>’</a:t>
            </a:r>
            <a:r>
              <a:rPr lang="zh-CN" altLang="en-US" b="0">
                <a:latin typeface="Times New Roman" panose="02020603050405020304" pitchFamily="18" charset="0"/>
              </a:rPr>
              <a:t>是这两条路中从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左向右看第一对相同的点</a:t>
            </a:r>
            <a:r>
              <a:rPr lang="zh-CN" altLang="en-US" b="0">
                <a:latin typeface="Times New Roman" panose="02020603050405020304" pitchFamily="18" charset="0"/>
              </a:rPr>
              <a:t>，亦即 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i</a:t>
            </a:r>
            <a:r>
              <a:rPr lang="en-US" altLang="zh-CN" b="0">
                <a:latin typeface="Times New Roman" panose="02020603050405020304" pitchFamily="18" charset="0"/>
              </a:rPr>
              <a:t>= v</a:t>
            </a:r>
            <a:r>
              <a:rPr lang="en-US" altLang="zh-CN" b="0" baseline="-30000">
                <a:latin typeface="Times New Roman" panose="02020603050405020304" pitchFamily="18" charset="0"/>
              </a:rPr>
              <a:t>j</a:t>
            </a:r>
            <a:r>
              <a:rPr lang="en-US" altLang="zh-CN" b="0">
                <a:latin typeface="Times New Roman" panose="02020603050405020304" pitchFamily="18" charset="0"/>
              </a:rPr>
              <a:t>’，</a:t>
            </a:r>
            <a:r>
              <a:rPr lang="zh-CN" altLang="en-US" b="0">
                <a:latin typeface="Times New Roman" panose="02020603050405020304" pitchFamily="18" charset="0"/>
              </a:rPr>
              <a:t>但是</a:t>
            </a:r>
            <a:r>
              <a:rPr lang="en-US" altLang="zh-CN" b="0">
                <a:latin typeface="Times New Roman" panose="02020603050405020304" pitchFamily="18" charset="0"/>
              </a:rPr>
              <a:t>v,v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,…,v</a:t>
            </a:r>
            <a:r>
              <a:rPr lang="en-US" altLang="zh-CN" b="0" baseline="-30000">
                <a:latin typeface="Times New Roman" panose="02020603050405020304" pitchFamily="18" charset="0"/>
              </a:rPr>
              <a:t>i</a:t>
            </a:r>
            <a:r>
              <a:rPr lang="en-US" altLang="zh-CN" b="0">
                <a:latin typeface="Times New Roman" panose="02020603050405020304" pitchFamily="18" charset="0"/>
              </a:rPr>
              <a:t>,v</a:t>
            </a:r>
            <a:r>
              <a:rPr lang="en-US" altLang="zh-CN" b="0" baseline="-30000">
                <a:latin typeface="Times New Roman" panose="02020603050405020304" pitchFamily="18" charset="0"/>
              </a:rPr>
              <a:t>j-1</a:t>
            </a:r>
            <a:r>
              <a:rPr lang="en-US" altLang="zh-CN" b="0">
                <a:latin typeface="Times New Roman" panose="02020603050405020304" pitchFamily="18" charset="0"/>
              </a:rPr>
              <a:t>’,…,v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’,v’</a:t>
            </a:r>
            <a:r>
              <a:rPr lang="zh-CN" altLang="en-US" b="0">
                <a:latin typeface="Times New Roman" panose="02020603050405020304" pitchFamily="18" charset="0"/>
              </a:rPr>
              <a:t>互不相同，所以(</a:t>
            </a:r>
            <a:r>
              <a:rPr lang="en-US" altLang="zh-CN" b="0">
                <a:latin typeface="Times New Roman" panose="02020603050405020304" pitchFamily="18" charset="0"/>
              </a:rPr>
              <a:t>v,v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,…,v</a:t>
            </a:r>
            <a:r>
              <a:rPr lang="en-US" altLang="zh-CN" b="0" baseline="-30000">
                <a:latin typeface="Times New Roman" panose="02020603050405020304" pitchFamily="18" charset="0"/>
              </a:rPr>
              <a:t>i</a:t>
            </a:r>
            <a:r>
              <a:rPr lang="en-US" altLang="zh-CN" b="0">
                <a:latin typeface="Times New Roman" panose="02020603050405020304" pitchFamily="18" charset="0"/>
              </a:rPr>
              <a:t>,v</a:t>
            </a:r>
            <a:r>
              <a:rPr lang="en-US" altLang="zh-CN" b="0" baseline="-30000">
                <a:latin typeface="Times New Roman" panose="02020603050405020304" pitchFamily="18" charset="0"/>
              </a:rPr>
              <a:t>j-1</a:t>
            </a:r>
            <a:r>
              <a:rPr lang="en-US" altLang="zh-CN" b="0">
                <a:latin typeface="Times New Roman" panose="02020603050405020304" pitchFamily="18" charset="0"/>
              </a:rPr>
              <a:t>’,…,v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’,v’,v)</a:t>
            </a:r>
            <a:r>
              <a:rPr lang="zh-CN" altLang="en-US" b="0">
                <a:latin typeface="Times New Roman" panose="02020603050405020304" pitchFamily="18" charset="0"/>
              </a:rPr>
              <a:t>是从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到自身的简单路，当</a:t>
            </a:r>
            <a:r>
              <a:rPr lang="en-US" altLang="zh-CN" b="0">
                <a:solidFill>
                  <a:srgbClr val="FFFF00"/>
                </a:solidFill>
                <a:latin typeface="Times New Roman" panose="02020603050405020304" pitchFamily="18" charset="0"/>
              </a:rPr>
              <a:t>i=j=1</a:t>
            </a:r>
            <a:r>
              <a:rPr lang="zh-CN" altLang="en-US" b="0">
                <a:latin typeface="Times New Roman" panose="02020603050405020304" pitchFamily="18" charset="0"/>
              </a:rPr>
              <a:t>时，此路为(</a:t>
            </a:r>
            <a:r>
              <a:rPr lang="en-US" altLang="zh-CN" b="0">
                <a:latin typeface="Times New Roman" panose="02020603050405020304" pitchFamily="18" charset="0"/>
              </a:rPr>
              <a:t>v,v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,v’,v)，</a:t>
            </a:r>
            <a:r>
              <a:rPr lang="zh-CN" altLang="en-US" b="0">
                <a:latin typeface="Times New Roman" panose="02020603050405020304" pitchFamily="18" charset="0"/>
              </a:rPr>
              <a:t>长度为3，即此路是回路，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>
                <a:solidFill>
                  <a:srgbClr val="FFC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是树矛盾</a:t>
            </a:r>
            <a:r>
              <a:rPr lang="zh-CN" altLang="en-US" b="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91139" name="灯片编号占位符 1">
            <a:extLst>
              <a:ext uri="{FF2B5EF4-FFF2-40B4-BE49-F238E27FC236}">
                <a16:creationId xmlns:a16="http://schemas.microsoft.com/office/drawing/2014/main" id="{C6C96205-578D-BF7E-1F97-53EFA4B17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C8F906-3633-7640-A253-4C247DCE8A83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3">
            <a:extLst>
              <a:ext uri="{FF2B5EF4-FFF2-40B4-BE49-F238E27FC236}">
                <a16:creationId xmlns:a16="http://schemas.microsoft.com/office/drawing/2014/main" id="{2082D2A9-B0BA-A909-4D57-885BC91D7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zh-CN" altLang="en-US" b="0">
                <a:latin typeface="宋体" panose="02010600030101010101" pitchFamily="2" charset="-122"/>
              </a:rPr>
              <a:t>因为树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25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宋体" panose="02010600030101010101" pitchFamily="2" charset="-122"/>
              </a:rPr>
              <a:t>中从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>
                <a:latin typeface="宋体" panose="02010600030101010101" pitchFamily="2" charset="-122"/>
              </a:rPr>
              <a:t>,</a:t>
            </a:r>
            <a:r>
              <a:rPr lang="en-US" altLang="zh-CN" b="0">
                <a:latin typeface="Times New Roman" panose="02020603050405020304" pitchFamily="18" charset="0"/>
              </a:rPr>
              <a:t>v’</a:t>
            </a:r>
            <a:r>
              <a:rPr lang="zh-CN" altLang="en-US" b="0">
                <a:latin typeface="宋体" panose="02010600030101010101" pitchFamily="2" charset="-122"/>
              </a:rPr>
              <a:t>各恰有一条到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宋体" panose="02010600030101010101" pitchFamily="2" charset="-122"/>
              </a:rPr>
              <a:t>的</a:t>
            </a: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简单路</a:t>
            </a:r>
            <a:r>
              <a:rPr lang="zh-CN" altLang="en-US" b="0">
                <a:latin typeface="宋体" panose="02010600030101010101" pitchFamily="2" charset="-122"/>
              </a:rPr>
              <a:t>，分别设为</a:t>
            </a:r>
            <a:r>
              <a:rPr lang="zh-CN" altLang="en-US" b="0">
                <a:latin typeface="Times New Roman" panose="02020603050405020304" pitchFamily="18" charset="0"/>
              </a:rPr>
              <a:t>(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>
                <a:latin typeface="宋体" panose="02010600030101010101" pitchFamily="2" charset="-122"/>
              </a:rPr>
              <a:t>,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宋体" panose="02010600030101010101" pitchFamily="2" charset="-122"/>
              </a:rPr>
              <a:t>,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en-US" altLang="zh-CN" b="0">
                <a:latin typeface="宋体" panose="02010600030101010101" pitchFamily="2" charset="-122"/>
              </a:rPr>
              <a:t>,</a:t>
            </a:r>
            <a:r>
              <a:rPr lang="en-US" altLang="zh-CN" b="0">
                <a:latin typeface="Times New Roman" panose="02020603050405020304" pitchFamily="18" charset="0"/>
              </a:rPr>
              <a:t>…</a:t>
            </a:r>
            <a:r>
              <a:rPr lang="en-US" altLang="zh-CN" b="0">
                <a:latin typeface="宋体" panose="02010600030101010101" pitchFamily="2" charset="-122"/>
              </a:rPr>
              <a:t>,</a:t>
            </a:r>
            <a:r>
              <a:rPr lang="en-US" altLang="zh-CN" b="0">
                <a:latin typeface="Times New Roman" panose="02020603050405020304" pitchFamily="18" charset="0"/>
              </a:rPr>
              <a:t>r)</a:t>
            </a:r>
            <a:r>
              <a:rPr lang="en-US" altLang="zh-CN" b="0">
                <a:latin typeface="宋体" panose="02010600030101010101" pitchFamily="2" charset="-122"/>
              </a:rPr>
              <a:t>、</a:t>
            </a:r>
            <a:r>
              <a:rPr lang="en-US" altLang="zh-CN" b="0">
                <a:latin typeface="Times New Roman" panose="02020603050405020304" pitchFamily="18" charset="0"/>
              </a:rPr>
              <a:t>(v’</a:t>
            </a:r>
            <a:r>
              <a:rPr lang="en-US" altLang="zh-CN" b="0">
                <a:latin typeface="宋体" panose="02010600030101010101" pitchFamily="2" charset="-122"/>
              </a:rPr>
              <a:t>,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’</a:t>
            </a:r>
            <a:r>
              <a:rPr lang="en-US" altLang="zh-CN" b="0">
                <a:latin typeface="宋体" panose="02010600030101010101" pitchFamily="2" charset="-122"/>
              </a:rPr>
              <a:t>,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</a:rPr>
              <a:t>’</a:t>
            </a:r>
            <a:r>
              <a:rPr lang="en-US" altLang="zh-CN" b="0">
                <a:latin typeface="宋体" panose="02010600030101010101" pitchFamily="2" charset="-122"/>
              </a:rPr>
              <a:t>,</a:t>
            </a:r>
            <a:r>
              <a:rPr lang="en-US" altLang="zh-CN" b="0">
                <a:latin typeface="Times New Roman" panose="02020603050405020304" pitchFamily="18" charset="0"/>
              </a:rPr>
              <a:t>…</a:t>
            </a:r>
            <a:r>
              <a:rPr lang="en-US" altLang="zh-CN" b="0">
                <a:latin typeface="宋体" panose="02010600030101010101" pitchFamily="2" charset="-122"/>
              </a:rPr>
              <a:t>,</a:t>
            </a:r>
            <a:r>
              <a:rPr lang="en-US" altLang="zh-CN" b="0">
                <a:latin typeface="Times New Roman" panose="02020603050405020304" pitchFamily="18" charset="0"/>
              </a:rPr>
              <a:t>r)</a:t>
            </a:r>
            <a:r>
              <a:rPr lang="en-US" altLang="zh-CN" b="0">
                <a:latin typeface="宋体" panose="02010600030101010101" pitchFamily="2" charset="-122"/>
              </a:rPr>
              <a:t>，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 v</a:t>
            </a:r>
            <a:r>
              <a:rPr lang="en-US" altLang="zh-CN" b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v’</a:t>
            </a: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：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92162" name="Line 36">
            <a:extLst>
              <a:ext uri="{FF2B5EF4-FFF2-40B4-BE49-F238E27FC236}">
                <a16:creationId xmlns:a16="http://schemas.microsoft.com/office/drawing/2014/main" id="{46AB6576-0843-4AD1-6A75-698277F23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953000"/>
            <a:ext cx="762000" cy="762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63" name="Line 11">
            <a:extLst>
              <a:ext uri="{FF2B5EF4-FFF2-40B4-BE49-F238E27FC236}">
                <a16:creationId xmlns:a16="http://schemas.microsoft.com/office/drawing/2014/main" id="{A98C4D67-0A25-1489-5346-F35A7BFF8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95800"/>
            <a:ext cx="762000" cy="7620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64" name="Line 11">
            <a:extLst>
              <a:ext uri="{FF2B5EF4-FFF2-40B4-BE49-F238E27FC236}">
                <a16:creationId xmlns:a16="http://schemas.microsoft.com/office/drawing/2014/main" id="{E0212F81-3BAD-8A1F-47DC-E7D010C78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810000"/>
            <a:ext cx="1066800" cy="6096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AA2BAFCB-450A-652D-1DAF-9B68D1D88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0">
                <a:latin typeface="Times New Roman" panose="02020603050405020304" pitchFamily="18" charset="0"/>
              </a:rPr>
              <a:t>定理4.3.1（转化定理）</a:t>
            </a:r>
          </a:p>
        </p:txBody>
      </p:sp>
      <p:sp>
        <p:nvSpPr>
          <p:cNvPr id="92166" name="Oval 4">
            <a:extLst>
              <a:ext uri="{FF2B5EF4-FFF2-40B4-BE49-F238E27FC236}">
                <a16:creationId xmlns:a16="http://schemas.microsoft.com/office/drawing/2014/main" id="{576D070E-132E-8F6D-9894-542D104AC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724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7" name="Line 8">
            <a:extLst>
              <a:ext uri="{FF2B5EF4-FFF2-40B4-BE49-F238E27FC236}">
                <a16:creationId xmlns:a16="http://schemas.microsoft.com/office/drawing/2014/main" id="{A75BD99B-15D2-3CD9-ACF9-07F2D8F74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953000"/>
            <a:ext cx="11430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68" name="Line 9">
            <a:extLst>
              <a:ext uri="{FF2B5EF4-FFF2-40B4-BE49-F238E27FC236}">
                <a16:creationId xmlns:a16="http://schemas.microsoft.com/office/drawing/2014/main" id="{1F36BF3F-80D4-4863-6766-E61D1FF7F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953000"/>
            <a:ext cx="1447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69" name="Line 11">
            <a:extLst>
              <a:ext uri="{FF2B5EF4-FFF2-40B4-BE49-F238E27FC236}">
                <a16:creationId xmlns:a16="http://schemas.microsoft.com/office/drawing/2014/main" id="{EE1C7528-A82E-E42C-9FEE-C2A8F89B1E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800600"/>
            <a:ext cx="1676400" cy="4572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0" name="Text Box 12">
            <a:extLst>
              <a:ext uri="{FF2B5EF4-FFF2-40B4-BE49-F238E27FC236}">
                <a16:creationId xmlns:a16="http://schemas.microsoft.com/office/drawing/2014/main" id="{90B4C84F-C054-F234-F9C7-40C463ADF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57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v’</a:t>
            </a:r>
          </a:p>
        </p:txBody>
      </p:sp>
      <p:sp>
        <p:nvSpPr>
          <p:cNvPr id="92171" name="Text Box 13">
            <a:extLst>
              <a:ext uri="{FF2B5EF4-FFF2-40B4-BE49-F238E27FC236}">
                <a16:creationId xmlns:a16="http://schemas.microsoft.com/office/drawing/2014/main" id="{D78CA26B-5C93-9E64-5C55-2B25CE494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2578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92172" name="Text Box 15">
            <a:extLst>
              <a:ext uri="{FF2B5EF4-FFF2-40B4-BE49-F238E27FC236}">
                <a16:creationId xmlns:a16="http://schemas.microsoft.com/office/drawing/2014/main" id="{43B5AF2D-50B8-4809-F5CA-C97B6F678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9624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82289" name="Text Box 17">
            <a:extLst>
              <a:ext uri="{FF2B5EF4-FFF2-40B4-BE49-F238E27FC236}">
                <a16:creationId xmlns:a16="http://schemas.microsoft.com/office/drawing/2014/main" id="{017D8232-7E42-696D-2788-EA818040F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292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j-1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92174" name="Line 22">
            <a:extLst>
              <a:ext uri="{FF2B5EF4-FFF2-40B4-BE49-F238E27FC236}">
                <a16:creationId xmlns:a16="http://schemas.microsoft.com/office/drawing/2014/main" id="{D9F5C80F-4F94-1EC4-83A0-762E5B914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810000"/>
            <a:ext cx="11430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5" name="Line 23">
            <a:extLst>
              <a:ext uri="{FF2B5EF4-FFF2-40B4-BE49-F238E27FC236}">
                <a16:creationId xmlns:a16="http://schemas.microsoft.com/office/drawing/2014/main" id="{0C03579A-C43F-DDEB-305C-5953E5B6B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10000"/>
            <a:ext cx="1447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6" name="Text Box 26">
            <a:extLst>
              <a:ext uri="{FF2B5EF4-FFF2-40B4-BE49-F238E27FC236}">
                <a16:creationId xmlns:a16="http://schemas.microsoft.com/office/drawing/2014/main" id="{C92DFF69-C024-FF9C-6360-C601F0AA0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92177" name="Text Box 27">
            <a:extLst>
              <a:ext uri="{FF2B5EF4-FFF2-40B4-BE49-F238E27FC236}">
                <a16:creationId xmlns:a16="http://schemas.microsoft.com/office/drawing/2014/main" id="{9681122F-59A5-4214-8722-235AA844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71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178" name="Text Box 28">
            <a:extLst>
              <a:ext uri="{FF2B5EF4-FFF2-40B4-BE49-F238E27FC236}">
                <a16:creationId xmlns:a16="http://schemas.microsoft.com/office/drawing/2014/main" id="{3D188605-2ED1-29D3-112A-D3AD4D54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71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2301" name="Oval 29">
            <a:extLst>
              <a:ext uri="{FF2B5EF4-FFF2-40B4-BE49-F238E27FC236}">
                <a16:creationId xmlns:a16="http://schemas.microsoft.com/office/drawing/2014/main" id="{16BEF6AB-0177-5204-6DE4-72011645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267200"/>
            <a:ext cx="230188" cy="230188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302" name="Text Box 30">
            <a:extLst>
              <a:ext uri="{FF2B5EF4-FFF2-40B4-BE49-F238E27FC236}">
                <a16:creationId xmlns:a16="http://schemas.microsoft.com/office/drawing/2014/main" id="{BFC9EC2D-D6C8-FDDF-C684-AC3318613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5052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endParaRPr lang="en-US" altLang="zh-CN" sz="360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1" name="Text Box 32">
            <a:extLst>
              <a:ext uri="{FF2B5EF4-FFF2-40B4-BE49-F238E27FC236}">
                <a16:creationId xmlns:a16="http://schemas.microsoft.com/office/drawing/2014/main" id="{359148BD-5D21-DE96-4AA1-37C6B2C66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92182" name="Line 33">
            <a:extLst>
              <a:ext uri="{FF2B5EF4-FFF2-40B4-BE49-F238E27FC236}">
                <a16:creationId xmlns:a16="http://schemas.microsoft.com/office/drawing/2014/main" id="{5E6A7304-3242-71DA-C1E6-139BC4E3E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3789363"/>
            <a:ext cx="1600200" cy="5334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3" name="Line 34">
            <a:extLst>
              <a:ext uri="{FF2B5EF4-FFF2-40B4-BE49-F238E27FC236}">
                <a16:creationId xmlns:a16="http://schemas.microsoft.com/office/drawing/2014/main" id="{B6F70CBE-55DA-F573-FBDD-DB758B205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810000"/>
            <a:ext cx="1447800" cy="9906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309" name="Text Box 37">
            <a:extLst>
              <a:ext uri="{FF2B5EF4-FFF2-40B4-BE49-F238E27FC236}">
                <a16:creationId xmlns:a16="http://schemas.microsoft.com/office/drawing/2014/main" id="{3248DC28-8E44-7AE5-DEEA-85B7559B4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5720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82310" name="Oval 38">
            <a:extLst>
              <a:ext uri="{FF2B5EF4-FFF2-40B4-BE49-F238E27FC236}">
                <a16:creationId xmlns:a16="http://schemas.microsoft.com/office/drawing/2014/main" id="{854266E2-E53D-EE23-D893-B6187795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230188" cy="230188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6" name="Line 39">
            <a:extLst>
              <a:ext uri="{FF2B5EF4-FFF2-40B4-BE49-F238E27FC236}">
                <a16:creationId xmlns:a16="http://schemas.microsoft.com/office/drawing/2014/main" id="{255ABA9D-AC16-DDDC-125E-2EEE7B716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495800"/>
            <a:ext cx="762000" cy="4572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2313" name="Line 41">
            <a:extLst>
              <a:ext uri="{FF2B5EF4-FFF2-40B4-BE49-F238E27FC236}">
                <a16:creationId xmlns:a16="http://schemas.microsoft.com/office/drawing/2014/main" id="{D74233A2-00B7-7007-10F2-1595B4A7F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962400"/>
            <a:ext cx="0" cy="9144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8" name="Oval 19">
            <a:extLst>
              <a:ext uri="{FF2B5EF4-FFF2-40B4-BE49-F238E27FC236}">
                <a16:creationId xmlns:a16="http://schemas.microsoft.com/office/drawing/2014/main" id="{E3806676-436A-741D-618A-2C50842D7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9" name="Oval 19">
            <a:extLst>
              <a:ext uri="{FF2B5EF4-FFF2-40B4-BE49-F238E27FC236}">
                <a16:creationId xmlns:a16="http://schemas.microsoft.com/office/drawing/2014/main" id="{CFEED084-0BBE-7E27-1961-0BF88701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81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88" name="Oval 16">
            <a:extLst>
              <a:ext uri="{FF2B5EF4-FFF2-40B4-BE49-F238E27FC236}">
                <a16:creationId xmlns:a16="http://schemas.microsoft.com/office/drawing/2014/main" id="{121F8454-8620-DDA7-6C90-68543B924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30D8B571-E9E0-043C-8BD3-9705A4A85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3797300"/>
            <a:ext cx="1143000" cy="0"/>
          </a:xfrm>
          <a:prstGeom prst="line">
            <a:avLst/>
          </a:prstGeom>
          <a:noFill/>
          <a:ln w="1270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21F96B84-81EF-5DC7-9615-37E1BF64F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3811588"/>
            <a:ext cx="1447800" cy="0"/>
          </a:xfrm>
          <a:prstGeom prst="line">
            <a:avLst/>
          </a:prstGeom>
          <a:noFill/>
          <a:ln w="1270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96BE4F85-AB26-E213-2F58-833EFC23C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1113" y="4459288"/>
            <a:ext cx="762000" cy="457200"/>
          </a:xfrm>
          <a:prstGeom prst="line">
            <a:avLst/>
          </a:prstGeom>
          <a:noFill/>
          <a:ln w="1270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36">
            <a:extLst>
              <a:ext uri="{FF2B5EF4-FFF2-40B4-BE49-F238E27FC236}">
                <a16:creationId xmlns:a16="http://schemas.microsoft.com/office/drawing/2014/main" id="{555DAAD2-C080-11A4-A1A2-C62A0E896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213" y="4951413"/>
            <a:ext cx="762000" cy="76200"/>
          </a:xfrm>
          <a:prstGeom prst="line">
            <a:avLst/>
          </a:prstGeom>
          <a:noFill/>
          <a:ln w="101600">
            <a:solidFill>
              <a:srgbClr val="FFC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2D1A3636-BBB4-907A-434D-277BB0945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288" y="4951413"/>
            <a:ext cx="1447800" cy="0"/>
          </a:xfrm>
          <a:prstGeom prst="line">
            <a:avLst/>
          </a:prstGeom>
          <a:noFill/>
          <a:ln w="1016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8">
            <a:extLst>
              <a:ext uri="{FF2B5EF4-FFF2-40B4-BE49-F238E27FC236}">
                <a16:creationId xmlns:a16="http://schemas.microsoft.com/office/drawing/2014/main" id="{644CE16F-BDA6-25F8-18B0-31313E7E6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8863" y="4951413"/>
            <a:ext cx="1143000" cy="0"/>
          </a:xfrm>
          <a:prstGeom prst="line">
            <a:avLst/>
          </a:prstGeom>
          <a:noFill/>
          <a:ln w="1016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41">
            <a:extLst>
              <a:ext uri="{FF2B5EF4-FFF2-40B4-BE49-F238E27FC236}">
                <a16:creationId xmlns:a16="http://schemas.microsoft.com/office/drawing/2014/main" id="{4845CECE-84DE-3716-C1F8-066F093A5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948113"/>
            <a:ext cx="0" cy="914400"/>
          </a:xfrm>
          <a:prstGeom prst="line">
            <a:avLst/>
          </a:prstGeom>
          <a:noFill/>
          <a:ln w="1016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33">
            <a:extLst>
              <a:ext uri="{FF2B5EF4-FFF2-40B4-BE49-F238E27FC236}">
                <a16:creationId xmlns:a16="http://schemas.microsoft.com/office/drawing/2014/main" id="{4664BD2F-D20A-524B-7665-BD8EB7BDC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3789363"/>
            <a:ext cx="1600200" cy="533400"/>
          </a:xfrm>
          <a:prstGeom prst="line">
            <a:avLst/>
          </a:prstGeom>
          <a:noFill/>
          <a:ln w="101600">
            <a:solidFill>
              <a:srgbClr val="FFC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99" name="Oval 19">
            <a:extLst>
              <a:ext uri="{FF2B5EF4-FFF2-40B4-BE49-F238E27FC236}">
                <a16:creationId xmlns:a16="http://schemas.microsoft.com/office/drawing/2014/main" id="{13B6B524-5FC6-DF7E-A2CC-F2B24160E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0" name="Oval 20">
            <a:extLst>
              <a:ext uri="{FF2B5EF4-FFF2-40B4-BE49-F238E27FC236}">
                <a16:creationId xmlns:a16="http://schemas.microsoft.com/office/drawing/2014/main" id="{1814E8C5-B3B5-BBF1-9638-EA14A5092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1" name="Oval 7">
            <a:extLst>
              <a:ext uri="{FF2B5EF4-FFF2-40B4-BE49-F238E27FC236}">
                <a16:creationId xmlns:a16="http://schemas.microsoft.com/office/drawing/2014/main" id="{CA7EB240-2FC6-4122-0A15-5B9BD5E5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2" name="Oval 21">
            <a:extLst>
              <a:ext uri="{FF2B5EF4-FFF2-40B4-BE49-F238E27FC236}">
                <a16:creationId xmlns:a16="http://schemas.microsoft.com/office/drawing/2014/main" id="{985A297F-4730-BF0E-3654-1E65204B2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3" name="Oval 6">
            <a:extLst>
              <a:ext uri="{FF2B5EF4-FFF2-40B4-BE49-F238E27FC236}">
                <a16:creationId xmlns:a16="http://schemas.microsoft.com/office/drawing/2014/main" id="{775EA88E-4157-2FBB-0B16-7AB4C1911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00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4" name="Oval 5">
            <a:extLst>
              <a:ext uri="{FF2B5EF4-FFF2-40B4-BE49-F238E27FC236}">
                <a16:creationId xmlns:a16="http://schemas.microsoft.com/office/drawing/2014/main" id="{10D51C15-38C3-72F3-F58B-1189600D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768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5" name="灯片编号占位符 1">
            <a:extLst>
              <a:ext uri="{FF2B5EF4-FFF2-40B4-BE49-F238E27FC236}">
                <a16:creationId xmlns:a16="http://schemas.microsoft.com/office/drawing/2014/main" id="{D86D860C-17F3-5F68-B82F-598528539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1BDD6C-9ADC-644B-83BC-10CAAC120A76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54A67D3-B483-F362-EA06-3F073BE88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0">
                <a:latin typeface="Times New Roman" panose="02020603050405020304" pitchFamily="18" charset="0"/>
              </a:rPr>
              <a:t>定理4.3.1（转化定理）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0EE1ADA3-B5EA-1DDC-CA52-C53876128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257800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②若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v=v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=v’，</a:t>
            </a:r>
            <a:r>
              <a:rPr lang="zh-CN" altLang="en-US" b="0">
                <a:latin typeface="Times New Roman" panose="02020603050405020304" pitchFamily="18" charset="0"/>
              </a:rPr>
              <a:t>则(</a:t>
            </a:r>
            <a:r>
              <a:rPr lang="en-US" altLang="zh-CN" b="0">
                <a:latin typeface="Times New Roman" panose="02020603050405020304" pitchFamily="18" charset="0"/>
              </a:rPr>
              <a:t>v,v’,v</a:t>
            </a:r>
            <a:r>
              <a:rPr lang="en-US" altLang="zh-CN" b="0" baseline="-30000">
                <a:latin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</a:rPr>
              <a:t>, …,r)， (v,v’,…,r)</a:t>
            </a:r>
            <a:r>
              <a:rPr lang="zh-CN" altLang="en-US" b="0">
                <a:latin typeface="Times New Roman" panose="02020603050405020304" pitchFamily="18" charset="0"/>
              </a:rPr>
              <a:t>是两条从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Times New Roman" panose="02020603050405020304" pitchFamily="18" charset="0"/>
              </a:rPr>
              <a:t>的简单路，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由于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’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v’，</a:t>
            </a:r>
            <a:r>
              <a:rPr lang="zh-CN" altLang="en-US" b="0">
                <a:latin typeface="Times New Roman" panose="02020603050405020304" pitchFamily="18" charset="0"/>
              </a:rPr>
              <a:t>所以这是两条不同的从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Times New Roman" panose="02020603050405020304" pitchFamily="18" charset="0"/>
              </a:rPr>
              <a:t>的简单路。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矛盾</a:t>
            </a:r>
            <a:r>
              <a:rPr lang="zh-CN" altLang="en-US" b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93187" name="Oval 4">
            <a:extLst>
              <a:ext uri="{FF2B5EF4-FFF2-40B4-BE49-F238E27FC236}">
                <a16:creationId xmlns:a16="http://schemas.microsoft.com/office/drawing/2014/main" id="{555A0039-7C96-8F8A-8DDB-D82AE703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1148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8" name="Oval 5">
            <a:extLst>
              <a:ext uri="{FF2B5EF4-FFF2-40B4-BE49-F238E27FC236}">
                <a16:creationId xmlns:a16="http://schemas.microsoft.com/office/drawing/2014/main" id="{54FA809E-0AAA-35B5-922E-9D03E5ACA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76800"/>
            <a:ext cx="230188" cy="230188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9" name="Oval 6">
            <a:extLst>
              <a:ext uri="{FF2B5EF4-FFF2-40B4-BE49-F238E27FC236}">
                <a16:creationId xmlns:a16="http://schemas.microsoft.com/office/drawing/2014/main" id="{9FA9F92B-3F7E-25C8-294B-FAADACACA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00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0" name="Oval 7">
            <a:extLst>
              <a:ext uri="{FF2B5EF4-FFF2-40B4-BE49-F238E27FC236}">
                <a16:creationId xmlns:a16="http://schemas.microsoft.com/office/drawing/2014/main" id="{79E8D818-DD3D-E1A1-0AA9-540B327F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1" name="Line 8">
            <a:extLst>
              <a:ext uri="{FF2B5EF4-FFF2-40B4-BE49-F238E27FC236}">
                <a16:creationId xmlns:a16="http://schemas.microsoft.com/office/drawing/2014/main" id="{A38BA327-5EBA-191F-573A-425FE3F24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953000"/>
            <a:ext cx="11430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2" name="Line 9">
            <a:extLst>
              <a:ext uri="{FF2B5EF4-FFF2-40B4-BE49-F238E27FC236}">
                <a16:creationId xmlns:a16="http://schemas.microsoft.com/office/drawing/2014/main" id="{12716032-A11E-8C5E-087A-B1481D79D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953000"/>
            <a:ext cx="1371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3" name="Text Box 11">
            <a:extLst>
              <a:ext uri="{FF2B5EF4-FFF2-40B4-BE49-F238E27FC236}">
                <a16:creationId xmlns:a16="http://schemas.microsoft.com/office/drawing/2014/main" id="{C2DABF9F-4866-43A7-7181-39BE2245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57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v’</a:t>
            </a:r>
          </a:p>
        </p:txBody>
      </p:sp>
      <p:sp>
        <p:nvSpPr>
          <p:cNvPr id="93194" name="Text Box 12">
            <a:extLst>
              <a:ext uri="{FF2B5EF4-FFF2-40B4-BE49-F238E27FC236}">
                <a16:creationId xmlns:a16="http://schemas.microsoft.com/office/drawing/2014/main" id="{C3CEB3BB-F943-11AA-FE6F-4A351E83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257800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 = 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93195" name="Text Box 13">
            <a:extLst>
              <a:ext uri="{FF2B5EF4-FFF2-40B4-BE49-F238E27FC236}">
                <a16:creationId xmlns:a16="http://schemas.microsoft.com/office/drawing/2014/main" id="{5DFBBE1D-6383-731C-CA77-9C52A4C12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9624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93196" name="Oval 16">
            <a:extLst>
              <a:ext uri="{FF2B5EF4-FFF2-40B4-BE49-F238E27FC236}">
                <a16:creationId xmlns:a16="http://schemas.microsoft.com/office/drawing/2014/main" id="{22954293-3953-7DEA-3F08-758CCD15A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7" name="Oval 17">
            <a:extLst>
              <a:ext uri="{FF2B5EF4-FFF2-40B4-BE49-F238E27FC236}">
                <a16:creationId xmlns:a16="http://schemas.microsoft.com/office/drawing/2014/main" id="{2E412EDA-8A62-4A43-C4D3-6CBB64EC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230188" cy="230188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8" name="Oval 18">
            <a:extLst>
              <a:ext uri="{FF2B5EF4-FFF2-40B4-BE49-F238E27FC236}">
                <a16:creationId xmlns:a16="http://schemas.microsoft.com/office/drawing/2014/main" id="{C7F2C919-4CF9-F5FF-381E-9B8D53172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9" name="Line 19">
            <a:extLst>
              <a:ext uri="{FF2B5EF4-FFF2-40B4-BE49-F238E27FC236}">
                <a16:creationId xmlns:a16="http://schemas.microsoft.com/office/drawing/2014/main" id="{16A9A6BC-66FC-D65E-F28A-80FF78E33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810000"/>
            <a:ext cx="1066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0" name="Line 20">
            <a:extLst>
              <a:ext uri="{FF2B5EF4-FFF2-40B4-BE49-F238E27FC236}">
                <a16:creationId xmlns:a16="http://schemas.microsoft.com/office/drawing/2014/main" id="{0673426E-C8D3-0BDF-FD29-5CAC2FE39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10000"/>
            <a:ext cx="1371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1" name="Text Box 21">
            <a:extLst>
              <a:ext uri="{FF2B5EF4-FFF2-40B4-BE49-F238E27FC236}">
                <a16:creationId xmlns:a16="http://schemas.microsoft.com/office/drawing/2014/main" id="{D21BBF11-D703-ABF6-3FBB-FDB0F8D7F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93202" name="Text Box 22">
            <a:extLst>
              <a:ext uri="{FF2B5EF4-FFF2-40B4-BE49-F238E27FC236}">
                <a16:creationId xmlns:a16="http://schemas.microsoft.com/office/drawing/2014/main" id="{84B95651-29B9-1E13-47D4-62CD04AB7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718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v’ = 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3203" name="Text Box 23">
            <a:extLst>
              <a:ext uri="{FF2B5EF4-FFF2-40B4-BE49-F238E27FC236}">
                <a16:creationId xmlns:a16="http://schemas.microsoft.com/office/drawing/2014/main" id="{07FDBB6D-4216-DB84-2612-B559A6E36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71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3204" name="Text Box 25">
            <a:extLst>
              <a:ext uri="{FF2B5EF4-FFF2-40B4-BE49-F238E27FC236}">
                <a16:creationId xmlns:a16="http://schemas.microsoft.com/office/drawing/2014/main" id="{05D48D04-AB98-B8D0-C6F7-9353BB99C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v’</a:t>
            </a:r>
          </a:p>
        </p:txBody>
      </p:sp>
      <p:sp>
        <p:nvSpPr>
          <p:cNvPr id="93205" name="Line 26">
            <a:extLst>
              <a:ext uri="{FF2B5EF4-FFF2-40B4-BE49-F238E27FC236}">
                <a16:creationId xmlns:a16="http://schemas.microsoft.com/office/drawing/2014/main" id="{523FA8C8-5538-2060-0210-E5081827D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810000"/>
            <a:ext cx="3733800" cy="3810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6" name="Line 28">
            <a:extLst>
              <a:ext uri="{FF2B5EF4-FFF2-40B4-BE49-F238E27FC236}">
                <a16:creationId xmlns:a16="http://schemas.microsoft.com/office/drawing/2014/main" id="{6315670E-031A-6513-A0FE-E49B44A4DB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343400"/>
            <a:ext cx="3657600" cy="6096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62" name="Line 34">
            <a:extLst>
              <a:ext uri="{FF2B5EF4-FFF2-40B4-BE49-F238E27FC236}">
                <a16:creationId xmlns:a16="http://schemas.microsoft.com/office/drawing/2014/main" id="{C77CB5E0-C2DF-C3D3-62BB-5311C8D7B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213" y="3810000"/>
            <a:ext cx="1144587" cy="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63" name="Line 35">
            <a:extLst>
              <a:ext uri="{FF2B5EF4-FFF2-40B4-BE49-F238E27FC236}">
                <a16:creationId xmlns:a16="http://schemas.microsoft.com/office/drawing/2014/main" id="{72877E7B-7FE3-D0B6-DB1E-344BBD241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10000"/>
            <a:ext cx="1447800" cy="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64" name="Line 36">
            <a:extLst>
              <a:ext uri="{FF2B5EF4-FFF2-40B4-BE49-F238E27FC236}">
                <a16:creationId xmlns:a16="http://schemas.microsoft.com/office/drawing/2014/main" id="{58D43797-8785-AD26-5448-0D509D702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810000"/>
            <a:ext cx="3733800" cy="381000"/>
          </a:xfrm>
          <a:prstGeom prst="line">
            <a:avLst/>
          </a:prstGeom>
          <a:noFill/>
          <a:ln w="1016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66" name="Line 38">
            <a:extLst>
              <a:ext uri="{FF2B5EF4-FFF2-40B4-BE49-F238E27FC236}">
                <a16:creationId xmlns:a16="http://schemas.microsoft.com/office/drawing/2014/main" id="{6AF64E93-FAC8-5217-1F20-29E5EEC2D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953000"/>
            <a:ext cx="1371600" cy="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67" name="Line 39">
            <a:extLst>
              <a:ext uri="{FF2B5EF4-FFF2-40B4-BE49-F238E27FC236}">
                <a16:creationId xmlns:a16="http://schemas.microsoft.com/office/drawing/2014/main" id="{12B1B414-B4B1-3159-DECA-4302A78CD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343400"/>
            <a:ext cx="3733800" cy="609600"/>
          </a:xfrm>
          <a:prstGeom prst="line">
            <a:avLst/>
          </a:prstGeom>
          <a:noFill/>
          <a:ln w="1016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12" name="灯片编号占位符 1">
            <a:extLst>
              <a:ext uri="{FF2B5EF4-FFF2-40B4-BE49-F238E27FC236}">
                <a16:creationId xmlns:a16="http://schemas.microsoft.com/office/drawing/2014/main" id="{B56FFE9C-92B2-E96B-3B5F-0C9C76930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0809BF-2EB2-0A4C-949E-899FA2A83AE0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9A1BF6B7-EBE7-5906-004D-28622AFF2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0">
                <a:latin typeface="Times New Roman" panose="02020603050405020304" pitchFamily="18" charset="0"/>
              </a:rPr>
              <a:t>定理4.3.1（转化定理）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35D3B6A2-3C4A-92D3-8FC4-B7C95EB2E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</a:pPr>
            <a:r>
              <a:rPr lang="zh-CN" altLang="en-US">
                <a:latin typeface="Times New Roman" panose="02020603050405020304" pitchFamily="18" charset="0"/>
              </a:rPr>
              <a:t>故由上面证明知，必有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’ =v，</a:t>
            </a:r>
            <a:r>
              <a:rPr lang="zh-CN" altLang="en-US">
                <a:latin typeface="Times New Roman" panose="02020603050405020304" pitchFamily="18" charset="0"/>
              </a:rPr>
              <a:t>或者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=v’，</a:t>
            </a:r>
            <a:r>
              <a:rPr lang="zh-CN" altLang="en-US">
                <a:latin typeface="Times New Roman" panose="02020603050405020304" pitchFamily="18" charset="0"/>
              </a:rPr>
              <a:t>二者恰居其一。若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’= v，</a:t>
            </a:r>
            <a:r>
              <a:rPr lang="zh-CN" altLang="en-US">
                <a:latin typeface="Times New Roman" panose="02020603050405020304" pitchFamily="18" charset="0"/>
              </a:rPr>
              <a:t>则按规定，边</a:t>
            </a:r>
            <a:r>
              <a:rPr lang="en-US" altLang="zh-CN">
                <a:latin typeface="Times New Roman" panose="02020603050405020304" pitchFamily="18" charset="0"/>
              </a:rPr>
              <a:t>vv’</a:t>
            </a:r>
            <a:r>
              <a:rPr lang="zh-CN" altLang="en-US">
                <a:latin typeface="Times New Roman" panose="02020603050405020304" pitchFamily="18" charset="0"/>
              </a:rPr>
              <a:t>改成从</a:t>
            </a:r>
            <a:r>
              <a:rPr lang="en-US" altLang="zh-CN">
                <a:latin typeface="Times New Roman" panose="02020603050405020304" pitchFamily="18" charset="0"/>
              </a:rPr>
              <a:t>v’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的弧；若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=v’，</a:t>
            </a:r>
            <a:r>
              <a:rPr lang="zh-CN" altLang="en-US">
                <a:latin typeface="Times New Roman" panose="02020603050405020304" pitchFamily="18" charset="0"/>
              </a:rPr>
              <a:t>则按规定，边</a:t>
            </a:r>
            <a:r>
              <a:rPr lang="en-US" altLang="zh-CN">
                <a:latin typeface="Times New Roman" panose="02020603050405020304" pitchFamily="18" charset="0"/>
              </a:rPr>
              <a:t>vv’</a:t>
            </a:r>
            <a:r>
              <a:rPr lang="zh-CN" altLang="en-US">
                <a:latin typeface="Times New Roman" panose="02020603050405020304" pitchFamily="18" charset="0"/>
              </a:rPr>
              <a:t>改成从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v’</a:t>
            </a:r>
            <a:r>
              <a:rPr lang="zh-CN" altLang="en-US">
                <a:latin typeface="Times New Roman" panose="02020603050405020304" pitchFamily="18" charset="0"/>
              </a:rPr>
              <a:t>的弧。故按上述规定，树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中任一边都能改成一个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有确定方向的弧</a:t>
            </a:r>
            <a:r>
              <a:rPr lang="zh-CN" altLang="en-US">
                <a:latin typeface="Times New Roman" panose="02020603050405020304" pitchFamily="18" charset="0"/>
              </a:rPr>
              <a:t>，即，将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改成一个有向图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="0">
                <a:latin typeface="Times New Roman" panose="02020603050405020304" pitchFamily="18" charset="0"/>
              </a:rPr>
              <a:t>。 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94211" name="灯片编号占位符 1">
            <a:extLst>
              <a:ext uri="{FF2B5EF4-FFF2-40B4-BE49-F238E27FC236}">
                <a16:creationId xmlns:a16="http://schemas.microsoft.com/office/drawing/2014/main" id="{5545246B-004B-606A-1F95-DCC85D7FB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FD5A93-4BDE-114B-8472-EE002CADD6CA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8E95FE48-D640-86A8-54AC-071B3DF0E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0">
                <a:latin typeface="Times New Roman" panose="02020603050405020304" pitchFamily="18" charset="0"/>
              </a:rPr>
              <a:t>定理4.3.1（转化定理）</a:t>
            </a:r>
          </a:p>
        </p:txBody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0D450CE2-AFF7-5AC8-E80F-132732334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往证：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是以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为根的</a:t>
            </a: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有向树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①</a:t>
            </a:r>
            <a:r>
              <a:rPr lang="zh-CN" altLang="en-US" u="sng">
                <a:latin typeface="Times New Roman" panose="02020603050405020304" pitchFamily="18" charset="0"/>
              </a:rPr>
              <a:t>每一点</a:t>
            </a:r>
            <a:r>
              <a:rPr lang="en-US" altLang="zh-CN" u="sng">
                <a:latin typeface="Times New Roman" panose="02020603050405020304" pitchFamily="18" charset="0"/>
              </a:rPr>
              <a:t>v </a:t>
            </a:r>
            <a:r>
              <a:rPr lang="zh-CN" altLang="en-US" u="sng">
                <a:latin typeface="Times New Roman" panose="02020603050405020304" pitchFamily="18" charset="0"/>
              </a:rPr>
              <a:t>(</a:t>
            </a:r>
            <a:r>
              <a:rPr lang="en-US" altLang="zh-CN" u="sng">
                <a:latin typeface="Times New Roman" panose="02020603050405020304" pitchFamily="18" charset="0"/>
              </a:rPr>
              <a:t>v</a:t>
            </a:r>
            <a:r>
              <a:rPr lang="en-US" altLang="zh-CN" u="sng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u="sng">
                <a:latin typeface="Times New Roman" panose="02020603050405020304" pitchFamily="18" charset="0"/>
              </a:rPr>
              <a:t>r)</a:t>
            </a:r>
            <a:r>
              <a:rPr lang="zh-CN" altLang="en-US" u="sng">
                <a:latin typeface="Times New Roman" panose="02020603050405020304" pitchFamily="18" charset="0"/>
              </a:rPr>
              <a:t>恰是一弧的起点；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      任取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中一点</a:t>
            </a:r>
            <a:r>
              <a:rPr lang="en-US" altLang="zh-CN" b="0">
                <a:latin typeface="Times New Roman" panose="02020603050405020304" pitchFamily="18" charset="0"/>
              </a:rPr>
              <a:t>v，</a:t>
            </a:r>
            <a:r>
              <a:rPr lang="zh-CN" altLang="en-US" b="0">
                <a:latin typeface="Times New Roman" panose="02020603050405020304" pitchFamily="18" charset="0"/>
              </a:rPr>
              <a:t>且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b="0">
                <a:latin typeface="Times New Roman" panose="02020603050405020304" pitchFamily="18" charset="0"/>
              </a:rPr>
              <a:t>r。</a:t>
            </a:r>
            <a:r>
              <a:rPr lang="zh-CN" altLang="en-US" b="0">
                <a:latin typeface="Times New Roman" panose="02020603050405020304" pitchFamily="18" charset="0"/>
              </a:rPr>
              <a:t>由于在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Times New Roman" panose="02020603050405020304" pitchFamily="18" charset="0"/>
              </a:rPr>
              <a:t>中存在从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Times New Roman" panose="02020603050405020304" pitchFamily="18" charset="0"/>
              </a:rPr>
              <a:t>的简单路，故由上面的规定，在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中，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必是某条弧的起点。若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是</a:t>
            </a:r>
            <a:r>
              <a:rPr lang="zh-CN" altLang="en-US" b="0">
                <a:solidFill>
                  <a:srgbClr val="FFFF00"/>
                </a:solidFill>
                <a:latin typeface="Times New Roman" panose="02020603050405020304" pitchFamily="18" charset="0"/>
              </a:rPr>
              <a:t>两条弧</a:t>
            </a:r>
            <a:r>
              <a:rPr lang="zh-CN" altLang="en-US" b="0">
                <a:latin typeface="Times New Roman" panose="02020603050405020304" pitchFamily="18" charset="0"/>
              </a:rPr>
              <a:t>的起点，设这两条弧的终点分别为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，v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’，</a:t>
            </a:r>
            <a:r>
              <a:rPr lang="zh-CN" altLang="en-US" b="0">
                <a:latin typeface="Times New Roman" panose="02020603050405020304" pitchFamily="18" charset="0"/>
              </a:rPr>
              <a:t>且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’。</a:t>
            </a:r>
            <a:r>
              <a:rPr lang="zh-CN" altLang="en-US" b="0">
                <a:latin typeface="Times New Roman" panose="02020603050405020304" pitchFamily="18" charset="0"/>
              </a:rPr>
              <a:t>于是，按着上面规定，在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Times New Roman" panose="02020603050405020304" pitchFamily="18" charset="0"/>
              </a:rPr>
              <a:t>中，从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Times New Roman" panose="02020603050405020304" pitchFamily="18" charset="0"/>
              </a:rPr>
              <a:t>有两条简单路：(</a:t>
            </a:r>
            <a:r>
              <a:rPr lang="en-US" altLang="zh-CN" b="0">
                <a:latin typeface="Times New Roman" panose="02020603050405020304" pitchFamily="18" charset="0"/>
              </a:rPr>
              <a:t>v,v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,…,r)， (v,v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’,…,r)。</a:t>
            </a:r>
            <a:r>
              <a:rPr lang="zh-CN" altLang="en-US" b="0">
                <a:solidFill>
                  <a:srgbClr val="FFFF00"/>
                </a:solidFill>
                <a:latin typeface="Times New Roman" panose="02020603050405020304" pitchFamily="18" charset="0"/>
              </a:rPr>
              <a:t>矛盾</a:t>
            </a:r>
            <a:r>
              <a:rPr lang="zh-CN" altLang="en-US" b="0">
                <a:latin typeface="Times New Roman" panose="02020603050405020304" pitchFamily="18" charset="0"/>
              </a:rPr>
              <a:t>。故点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恰是一条弧的起点。 </a:t>
            </a:r>
          </a:p>
        </p:txBody>
      </p:sp>
      <p:sp>
        <p:nvSpPr>
          <p:cNvPr id="95235" name="灯片编号占位符 1">
            <a:extLst>
              <a:ext uri="{FF2B5EF4-FFF2-40B4-BE49-F238E27FC236}">
                <a16:creationId xmlns:a16="http://schemas.microsoft.com/office/drawing/2014/main" id="{FF61AC8F-EB93-1270-03C8-CBBEE078B2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D78960-CE29-A643-9067-5546D5EC749A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D2A9410-D3E5-934B-44D4-69A268F19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7988"/>
            <a:ext cx="88392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例：有限有向图</a:t>
            </a:r>
            <a:r>
              <a:rPr lang="zh-CN" altLang="en-US" sz="40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5298" name="Rectangle 90">
            <a:extLst>
              <a:ext uri="{FF2B5EF4-FFF2-40B4-BE49-F238E27FC236}">
                <a16:creationId xmlns:a16="http://schemas.microsoft.com/office/drawing/2014/main" id="{4919E780-8946-D775-C573-6EBD60D53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grpSp>
        <p:nvGrpSpPr>
          <p:cNvPr id="2" name="Group 113">
            <a:extLst>
              <a:ext uri="{FF2B5EF4-FFF2-40B4-BE49-F238E27FC236}">
                <a16:creationId xmlns:a16="http://schemas.microsoft.com/office/drawing/2014/main" id="{91F95D7F-E600-5E5B-D890-C1063B9261C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143000"/>
            <a:ext cx="2827338" cy="2378075"/>
            <a:chOff x="653" y="1231"/>
            <a:chExt cx="1781" cy="1498"/>
          </a:xfrm>
        </p:grpSpPr>
        <p:sp>
          <p:nvSpPr>
            <p:cNvPr id="55339" name="Freeform 101">
              <a:extLst>
                <a:ext uri="{FF2B5EF4-FFF2-40B4-BE49-F238E27FC236}">
                  <a16:creationId xmlns:a16="http://schemas.microsoft.com/office/drawing/2014/main" id="{CC3F3CC6-6E9A-DA7F-E273-12D1F7B6A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352"/>
              <a:ext cx="1440" cy="169"/>
            </a:xfrm>
            <a:custGeom>
              <a:avLst/>
              <a:gdLst>
                <a:gd name="T0" fmla="*/ 0 w 1360"/>
                <a:gd name="T1" fmla="*/ 0 h 175"/>
                <a:gd name="T2" fmla="*/ 808 w 1360"/>
                <a:gd name="T3" fmla="*/ 14 h 175"/>
                <a:gd name="T4" fmla="*/ 1723 w 1360"/>
                <a:gd name="T5" fmla="*/ 15 h 175"/>
                <a:gd name="T6" fmla="*/ 2685 w 1360"/>
                <a:gd name="T7" fmla="*/ 25 h 175"/>
                <a:gd name="T8" fmla="*/ 3741 w 1360"/>
                <a:gd name="T9" fmla="*/ 30 h 175"/>
                <a:gd name="T10" fmla="*/ 4907 w 1360"/>
                <a:gd name="T11" fmla="*/ 34 h 175"/>
                <a:gd name="T12" fmla="*/ 6148 w 1360"/>
                <a:gd name="T13" fmla="*/ 36 h 175"/>
                <a:gd name="T14" fmla="*/ 7473 w 1360"/>
                <a:gd name="T15" fmla="*/ 36 h 175"/>
                <a:gd name="T16" fmla="*/ 8819 w 1360"/>
                <a:gd name="T17" fmla="*/ 36 h 175"/>
                <a:gd name="T18" fmla="*/ 10303 w 1360"/>
                <a:gd name="T19" fmla="*/ 34 h 175"/>
                <a:gd name="T20" fmla="*/ 11847 w 1360"/>
                <a:gd name="T21" fmla="*/ 31 h 175"/>
                <a:gd name="T22" fmla="*/ 13444 w 1360"/>
                <a:gd name="T23" fmla="*/ 25 h 175"/>
                <a:gd name="T24" fmla="*/ 15185 w 1360"/>
                <a:gd name="T25" fmla="*/ 17 h 175"/>
                <a:gd name="T26" fmla="*/ 16959 w 1360"/>
                <a:gd name="T27" fmla="*/ 14 h 175"/>
                <a:gd name="T28" fmla="*/ 18872 w 1360"/>
                <a:gd name="T29" fmla="*/ 6 h 17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60"/>
                <a:gd name="T46" fmla="*/ 0 h 175"/>
                <a:gd name="T47" fmla="*/ 1360 w 1360"/>
                <a:gd name="T48" fmla="*/ 175 h 17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60" h="175">
                  <a:moveTo>
                    <a:pt x="0" y="0"/>
                  </a:moveTo>
                  <a:lnTo>
                    <a:pt x="58" y="47"/>
                  </a:lnTo>
                  <a:lnTo>
                    <a:pt x="125" y="85"/>
                  </a:lnTo>
                  <a:lnTo>
                    <a:pt x="195" y="117"/>
                  </a:lnTo>
                  <a:lnTo>
                    <a:pt x="270" y="143"/>
                  </a:lnTo>
                  <a:lnTo>
                    <a:pt x="355" y="160"/>
                  </a:lnTo>
                  <a:lnTo>
                    <a:pt x="442" y="172"/>
                  </a:lnTo>
                  <a:lnTo>
                    <a:pt x="538" y="175"/>
                  </a:lnTo>
                  <a:lnTo>
                    <a:pt x="637" y="172"/>
                  </a:lnTo>
                  <a:lnTo>
                    <a:pt x="744" y="160"/>
                  </a:lnTo>
                  <a:lnTo>
                    <a:pt x="855" y="146"/>
                  </a:lnTo>
                  <a:lnTo>
                    <a:pt x="971" y="120"/>
                  </a:lnTo>
                  <a:lnTo>
                    <a:pt x="1096" y="91"/>
                  </a:lnTo>
                  <a:lnTo>
                    <a:pt x="1224" y="53"/>
                  </a:lnTo>
                  <a:lnTo>
                    <a:pt x="1360" y="6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0" name="Freeform 91">
              <a:extLst>
                <a:ext uri="{FF2B5EF4-FFF2-40B4-BE49-F238E27FC236}">
                  <a16:creationId xmlns:a16="http://schemas.microsoft.com/office/drawing/2014/main" id="{99668578-9E69-04C2-9D06-1B0CD44FB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" y="2253"/>
              <a:ext cx="107" cy="111"/>
            </a:xfrm>
            <a:custGeom>
              <a:avLst/>
              <a:gdLst>
                <a:gd name="T0" fmla="*/ 0 w 107"/>
                <a:gd name="T1" fmla="*/ 55 h 111"/>
                <a:gd name="T2" fmla="*/ 0 w 107"/>
                <a:gd name="T3" fmla="*/ 44 h 111"/>
                <a:gd name="T4" fmla="*/ 3 w 107"/>
                <a:gd name="T5" fmla="*/ 32 h 111"/>
                <a:gd name="T6" fmla="*/ 9 w 107"/>
                <a:gd name="T7" fmla="*/ 23 h 111"/>
                <a:gd name="T8" fmla="*/ 14 w 107"/>
                <a:gd name="T9" fmla="*/ 17 h 111"/>
                <a:gd name="T10" fmla="*/ 23 w 107"/>
                <a:gd name="T11" fmla="*/ 9 h 111"/>
                <a:gd name="T12" fmla="*/ 32 w 107"/>
                <a:gd name="T13" fmla="*/ 6 h 111"/>
                <a:gd name="T14" fmla="*/ 41 w 107"/>
                <a:gd name="T15" fmla="*/ 0 h 111"/>
                <a:gd name="T16" fmla="*/ 52 w 107"/>
                <a:gd name="T17" fmla="*/ 0 h 111"/>
                <a:gd name="T18" fmla="*/ 64 w 107"/>
                <a:gd name="T19" fmla="*/ 0 h 111"/>
                <a:gd name="T20" fmla="*/ 76 w 107"/>
                <a:gd name="T21" fmla="*/ 6 h 111"/>
                <a:gd name="T22" fmla="*/ 84 w 107"/>
                <a:gd name="T23" fmla="*/ 9 h 111"/>
                <a:gd name="T24" fmla="*/ 93 w 107"/>
                <a:gd name="T25" fmla="*/ 17 h 111"/>
                <a:gd name="T26" fmla="*/ 99 w 107"/>
                <a:gd name="T27" fmla="*/ 23 h 111"/>
                <a:gd name="T28" fmla="*/ 105 w 107"/>
                <a:gd name="T29" fmla="*/ 32 h 111"/>
                <a:gd name="T30" fmla="*/ 107 w 107"/>
                <a:gd name="T31" fmla="*/ 44 h 111"/>
                <a:gd name="T32" fmla="*/ 107 w 107"/>
                <a:gd name="T33" fmla="*/ 55 h 111"/>
                <a:gd name="T34" fmla="*/ 107 w 107"/>
                <a:gd name="T35" fmla="*/ 55 h 111"/>
                <a:gd name="T36" fmla="*/ 107 w 107"/>
                <a:gd name="T37" fmla="*/ 67 h 111"/>
                <a:gd name="T38" fmla="*/ 105 w 107"/>
                <a:gd name="T39" fmla="*/ 76 h 111"/>
                <a:gd name="T40" fmla="*/ 99 w 107"/>
                <a:gd name="T41" fmla="*/ 84 h 111"/>
                <a:gd name="T42" fmla="*/ 93 w 107"/>
                <a:gd name="T43" fmla="*/ 93 h 111"/>
                <a:gd name="T44" fmla="*/ 84 w 107"/>
                <a:gd name="T45" fmla="*/ 99 h 111"/>
                <a:gd name="T46" fmla="*/ 76 w 107"/>
                <a:gd name="T47" fmla="*/ 105 h 111"/>
                <a:gd name="T48" fmla="*/ 64 w 107"/>
                <a:gd name="T49" fmla="*/ 108 h 111"/>
                <a:gd name="T50" fmla="*/ 52 w 107"/>
                <a:gd name="T51" fmla="*/ 111 h 111"/>
                <a:gd name="T52" fmla="*/ 41 w 107"/>
                <a:gd name="T53" fmla="*/ 108 h 111"/>
                <a:gd name="T54" fmla="*/ 32 w 107"/>
                <a:gd name="T55" fmla="*/ 105 h 111"/>
                <a:gd name="T56" fmla="*/ 23 w 107"/>
                <a:gd name="T57" fmla="*/ 99 h 111"/>
                <a:gd name="T58" fmla="*/ 14 w 107"/>
                <a:gd name="T59" fmla="*/ 93 h 111"/>
                <a:gd name="T60" fmla="*/ 9 w 107"/>
                <a:gd name="T61" fmla="*/ 84 h 111"/>
                <a:gd name="T62" fmla="*/ 3 w 107"/>
                <a:gd name="T63" fmla="*/ 76 h 111"/>
                <a:gd name="T64" fmla="*/ 0 w 107"/>
                <a:gd name="T65" fmla="*/ 67 h 111"/>
                <a:gd name="T66" fmla="*/ 0 w 107"/>
                <a:gd name="T67" fmla="*/ 55 h 1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11"/>
                <a:gd name="T104" fmla="*/ 107 w 107"/>
                <a:gd name="T105" fmla="*/ 111 h 1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11">
                  <a:moveTo>
                    <a:pt x="0" y="55"/>
                  </a:moveTo>
                  <a:lnTo>
                    <a:pt x="0" y="44"/>
                  </a:lnTo>
                  <a:lnTo>
                    <a:pt x="3" y="32"/>
                  </a:lnTo>
                  <a:lnTo>
                    <a:pt x="9" y="23"/>
                  </a:lnTo>
                  <a:lnTo>
                    <a:pt x="14" y="17"/>
                  </a:lnTo>
                  <a:lnTo>
                    <a:pt x="23" y="9"/>
                  </a:lnTo>
                  <a:lnTo>
                    <a:pt x="32" y="6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6"/>
                  </a:lnTo>
                  <a:lnTo>
                    <a:pt x="84" y="9"/>
                  </a:lnTo>
                  <a:lnTo>
                    <a:pt x="93" y="17"/>
                  </a:lnTo>
                  <a:lnTo>
                    <a:pt x="99" y="23"/>
                  </a:lnTo>
                  <a:lnTo>
                    <a:pt x="105" y="32"/>
                  </a:lnTo>
                  <a:lnTo>
                    <a:pt x="107" y="44"/>
                  </a:lnTo>
                  <a:lnTo>
                    <a:pt x="107" y="55"/>
                  </a:lnTo>
                  <a:lnTo>
                    <a:pt x="107" y="67"/>
                  </a:lnTo>
                  <a:lnTo>
                    <a:pt x="105" y="76"/>
                  </a:lnTo>
                  <a:lnTo>
                    <a:pt x="99" y="84"/>
                  </a:lnTo>
                  <a:lnTo>
                    <a:pt x="93" y="93"/>
                  </a:lnTo>
                  <a:lnTo>
                    <a:pt x="84" y="99"/>
                  </a:lnTo>
                  <a:lnTo>
                    <a:pt x="76" y="105"/>
                  </a:lnTo>
                  <a:lnTo>
                    <a:pt x="64" y="108"/>
                  </a:lnTo>
                  <a:lnTo>
                    <a:pt x="52" y="111"/>
                  </a:lnTo>
                  <a:lnTo>
                    <a:pt x="41" y="108"/>
                  </a:lnTo>
                  <a:lnTo>
                    <a:pt x="32" y="105"/>
                  </a:lnTo>
                  <a:lnTo>
                    <a:pt x="23" y="99"/>
                  </a:lnTo>
                  <a:lnTo>
                    <a:pt x="14" y="93"/>
                  </a:lnTo>
                  <a:lnTo>
                    <a:pt x="9" y="84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1" name="Freeform 92">
              <a:extLst>
                <a:ext uri="{FF2B5EF4-FFF2-40B4-BE49-F238E27FC236}">
                  <a16:creationId xmlns:a16="http://schemas.microsoft.com/office/drawing/2014/main" id="{31503DD1-A09C-B954-4141-731909E3C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" y="2253"/>
              <a:ext cx="107" cy="111"/>
            </a:xfrm>
            <a:custGeom>
              <a:avLst/>
              <a:gdLst>
                <a:gd name="T0" fmla="*/ 0 w 107"/>
                <a:gd name="T1" fmla="*/ 55 h 111"/>
                <a:gd name="T2" fmla="*/ 0 w 107"/>
                <a:gd name="T3" fmla="*/ 44 h 111"/>
                <a:gd name="T4" fmla="*/ 3 w 107"/>
                <a:gd name="T5" fmla="*/ 32 h 111"/>
                <a:gd name="T6" fmla="*/ 9 w 107"/>
                <a:gd name="T7" fmla="*/ 23 h 111"/>
                <a:gd name="T8" fmla="*/ 14 w 107"/>
                <a:gd name="T9" fmla="*/ 17 h 111"/>
                <a:gd name="T10" fmla="*/ 23 w 107"/>
                <a:gd name="T11" fmla="*/ 9 h 111"/>
                <a:gd name="T12" fmla="*/ 32 w 107"/>
                <a:gd name="T13" fmla="*/ 6 h 111"/>
                <a:gd name="T14" fmla="*/ 41 w 107"/>
                <a:gd name="T15" fmla="*/ 0 h 111"/>
                <a:gd name="T16" fmla="*/ 52 w 107"/>
                <a:gd name="T17" fmla="*/ 0 h 111"/>
                <a:gd name="T18" fmla="*/ 64 w 107"/>
                <a:gd name="T19" fmla="*/ 0 h 111"/>
                <a:gd name="T20" fmla="*/ 76 w 107"/>
                <a:gd name="T21" fmla="*/ 6 h 111"/>
                <a:gd name="T22" fmla="*/ 84 w 107"/>
                <a:gd name="T23" fmla="*/ 9 h 111"/>
                <a:gd name="T24" fmla="*/ 93 w 107"/>
                <a:gd name="T25" fmla="*/ 17 h 111"/>
                <a:gd name="T26" fmla="*/ 99 w 107"/>
                <a:gd name="T27" fmla="*/ 23 h 111"/>
                <a:gd name="T28" fmla="*/ 105 w 107"/>
                <a:gd name="T29" fmla="*/ 32 h 111"/>
                <a:gd name="T30" fmla="*/ 107 w 107"/>
                <a:gd name="T31" fmla="*/ 44 h 111"/>
                <a:gd name="T32" fmla="*/ 107 w 107"/>
                <a:gd name="T33" fmla="*/ 55 h 111"/>
                <a:gd name="T34" fmla="*/ 107 w 107"/>
                <a:gd name="T35" fmla="*/ 55 h 111"/>
                <a:gd name="T36" fmla="*/ 107 w 107"/>
                <a:gd name="T37" fmla="*/ 67 h 111"/>
                <a:gd name="T38" fmla="*/ 105 w 107"/>
                <a:gd name="T39" fmla="*/ 76 h 111"/>
                <a:gd name="T40" fmla="*/ 99 w 107"/>
                <a:gd name="T41" fmla="*/ 84 h 111"/>
                <a:gd name="T42" fmla="*/ 93 w 107"/>
                <a:gd name="T43" fmla="*/ 93 h 111"/>
                <a:gd name="T44" fmla="*/ 84 w 107"/>
                <a:gd name="T45" fmla="*/ 99 h 111"/>
                <a:gd name="T46" fmla="*/ 76 w 107"/>
                <a:gd name="T47" fmla="*/ 105 h 111"/>
                <a:gd name="T48" fmla="*/ 64 w 107"/>
                <a:gd name="T49" fmla="*/ 108 h 111"/>
                <a:gd name="T50" fmla="*/ 52 w 107"/>
                <a:gd name="T51" fmla="*/ 111 h 111"/>
                <a:gd name="T52" fmla="*/ 41 w 107"/>
                <a:gd name="T53" fmla="*/ 108 h 111"/>
                <a:gd name="T54" fmla="*/ 32 w 107"/>
                <a:gd name="T55" fmla="*/ 105 h 111"/>
                <a:gd name="T56" fmla="*/ 23 w 107"/>
                <a:gd name="T57" fmla="*/ 99 h 111"/>
                <a:gd name="T58" fmla="*/ 14 w 107"/>
                <a:gd name="T59" fmla="*/ 93 h 111"/>
                <a:gd name="T60" fmla="*/ 9 w 107"/>
                <a:gd name="T61" fmla="*/ 84 h 111"/>
                <a:gd name="T62" fmla="*/ 3 w 107"/>
                <a:gd name="T63" fmla="*/ 76 h 111"/>
                <a:gd name="T64" fmla="*/ 0 w 107"/>
                <a:gd name="T65" fmla="*/ 67 h 111"/>
                <a:gd name="T66" fmla="*/ 0 w 107"/>
                <a:gd name="T67" fmla="*/ 55 h 1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11"/>
                <a:gd name="T104" fmla="*/ 107 w 107"/>
                <a:gd name="T105" fmla="*/ 111 h 1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11">
                  <a:moveTo>
                    <a:pt x="0" y="55"/>
                  </a:moveTo>
                  <a:lnTo>
                    <a:pt x="0" y="44"/>
                  </a:lnTo>
                  <a:lnTo>
                    <a:pt x="3" y="32"/>
                  </a:lnTo>
                  <a:lnTo>
                    <a:pt x="9" y="23"/>
                  </a:lnTo>
                  <a:lnTo>
                    <a:pt x="14" y="17"/>
                  </a:lnTo>
                  <a:lnTo>
                    <a:pt x="23" y="9"/>
                  </a:lnTo>
                  <a:lnTo>
                    <a:pt x="32" y="6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6"/>
                  </a:lnTo>
                  <a:lnTo>
                    <a:pt x="84" y="9"/>
                  </a:lnTo>
                  <a:lnTo>
                    <a:pt x="93" y="17"/>
                  </a:lnTo>
                  <a:lnTo>
                    <a:pt x="99" y="23"/>
                  </a:lnTo>
                  <a:lnTo>
                    <a:pt x="105" y="32"/>
                  </a:lnTo>
                  <a:lnTo>
                    <a:pt x="107" y="44"/>
                  </a:lnTo>
                  <a:lnTo>
                    <a:pt x="107" y="55"/>
                  </a:lnTo>
                  <a:lnTo>
                    <a:pt x="107" y="67"/>
                  </a:lnTo>
                  <a:lnTo>
                    <a:pt x="105" y="76"/>
                  </a:lnTo>
                  <a:lnTo>
                    <a:pt x="99" y="84"/>
                  </a:lnTo>
                  <a:lnTo>
                    <a:pt x="93" y="93"/>
                  </a:lnTo>
                  <a:lnTo>
                    <a:pt x="84" y="99"/>
                  </a:lnTo>
                  <a:lnTo>
                    <a:pt x="76" y="105"/>
                  </a:lnTo>
                  <a:lnTo>
                    <a:pt x="64" y="108"/>
                  </a:lnTo>
                  <a:lnTo>
                    <a:pt x="52" y="111"/>
                  </a:lnTo>
                  <a:lnTo>
                    <a:pt x="41" y="108"/>
                  </a:lnTo>
                  <a:lnTo>
                    <a:pt x="32" y="105"/>
                  </a:lnTo>
                  <a:lnTo>
                    <a:pt x="23" y="99"/>
                  </a:lnTo>
                  <a:lnTo>
                    <a:pt x="14" y="93"/>
                  </a:lnTo>
                  <a:lnTo>
                    <a:pt x="9" y="84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5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2" name="Freeform 93">
              <a:extLst>
                <a:ext uri="{FF2B5EF4-FFF2-40B4-BE49-F238E27FC236}">
                  <a16:creationId xmlns:a16="http://schemas.microsoft.com/office/drawing/2014/main" id="{39AF863D-5A1D-C5E6-0986-D4757AF06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" y="2218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3" name="Freeform 94">
              <a:extLst>
                <a:ext uri="{FF2B5EF4-FFF2-40B4-BE49-F238E27FC236}">
                  <a16:creationId xmlns:a16="http://schemas.microsoft.com/office/drawing/2014/main" id="{8F49654C-2591-BCF9-9D7E-E08AA953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" y="2218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4" name="Freeform 95">
              <a:extLst>
                <a:ext uri="{FF2B5EF4-FFF2-40B4-BE49-F238E27FC236}">
                  <a16:creationId xmlns:a16="http://schemas.microsoft.com/office/drawing/2014/main" id="{18EBFE14-D4B5-FFFC-7128-932457999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586"/>
              <a:ext cx="709" cy="670"/>
            </a:xfrm>
            <a:custGeom>
              <a:avLst/>
              <a:gdLst>
                <a:gd name="T0" fmla="*/ 1527 w 697"/>
                <a:gd name="T1" fmla="*/ 0 h 597"/>
                <a:gd name="T2" fmla="*/ 1370 w 697"/>
                <a:gd name="T3" fmla="*/ 0 h 597"/>
                <a:gd name="T4" fmla="*/ 1219 w 697"/>
                <a:gd name="T5" fmla="*/ 1211 h 597"/>
                <a:gd name="T6" fmla="*/ 1078 w 697"/>
                <a:gd name="T7" fmla="*/ 3993 h 597"/>
                <a:gd name="T8" fmla="*/ 936 w 697"/>
                <a:gd name="T9" fmla="*/ 8954 h 597"/>
                <a:gd name="T10" fmla="*/ 802 w 697"/>
                <a:gd name="T11" fmla="*/ 15319 h 597"/>
                <a:gd name="T12" fmla="*/ 682 w 697"/>
                <a:gd name="T13" fmla="*/ 23072 h 597"/>
                <a:gd name="T14" fmla="*/ 558 w 697"/>
                <a:gd name="T15" fmla="*/ 31552 h 597"/>
                <a:gd name="T16" fmla="*/ 454 w 697"/>
                <a:gd name="T17" fmla="*/ 42735 h 597"/>
                <a:gd name="T18" fmla="*/ 344 w 697"/>
                <a:gd name="T19" fmla="*/ 55264 h 597"/>
                <a:gd name="T20" fmla="*/ 244 w 697"/>
                <a:gd name="T21" fmla="*/ 68841 h 597"/>
                <a:gd name="T22" fmla="*/ 149 w 697"/>
                <a:gd name="T23" fmla="*/ 84302 h 597"/>
                <a:gd name="T24" fmla="*/ 80 w 697"/>
                <a:gd name="T25" fmla="*/ 101634 h 597"/>
                <a:gd name="T26" fmla="*/ 0 w 697"/>
                <a:gd name="T27" fmla="*/ 120431 h 5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97"/>
                <a:gd name="T43" fmla="*/ 0 h 597"/>
                <a:gd name="T44" fmla="*/ 697 w 697"/>
                <a:gd name="T45" fmla="*/ 597 h 5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97" h="597">
                  <a:moveTo>
                    <a:pt x="697" y="0"/>
                  </a:moveTo>
                  <a:lnTo>
                    <a:pt x="624" y="0"/>
                  </a:lnTo>
                  <a:lnTo>
                    <a:pt x="555" y="6"/>
                  </a:lnTo>
                  <a:lnTo>
                    <a:pt x="491" y="20"/>
                  </a:lnTo>
                  <a:lnTo>
                    <a:pt x="427" y="44"/>
                  </a:lnTo>
                  <a:lnTo>
                    <a:pt x="366" y="76"/>
                  </a:lnTo>
                  <a:lnTo>
                    <a:pt x="311" y="114"/>
                  </a:lnTo>
                  <a:lnTo>
                    <a:pt x="255" y="157"/>
                  </a:lnTo>
                  <a:lnTo>
                    <a:pt x="206" y="213"/>
                  </a:lnTo>
                  <a:lnTo>
                    <a:pt x="157" y="274"/>
                  </a:lnTo>
                  <a:lnTo>
                    <a:pt x="113" y="341"/>
                  </a:lnTo>
                  <a:lnTo>
                    <a:pt x="72" y="419"/>
                  </a:lnTo>
                  <a:lnTo>
                    <a:pt x="34" y="504"/>
                  </a:lnTo>
                  <a:lnTo>
                    <a:pt x="0" y="597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5" name="Freeform 97">
              <a:extLst>
                <a:ext uri="{FF2B5EF4-FFF2-40B4-BE49-F238E27FC236}">
                  <a16:creationId xmlns:a16="http://schemas.microsoft.com/office/drawing/2014/main" id="{B43BDB28-E942-2775-AB5F-17D103F69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2169"/>
              <a:ext cx="1372" cy="183"/>
            </a:xfrm>
            <a:custGeom>
              <a:avLst/>
              <a:gdLst>
                <a:gd name="T0" fmla="*/ 13045 w 1305"/>
                <a:gd name="T1" fmla="*/ 2147483646 h 113"/>
                <a:gd name="T2" fmla="*/ 11833 w 1305"/>
                <a:gd name="T3" fmla="*/ 2147483646 h 113"/>
                <a:gd name="T4" fmla="*/ 10598 w 1305"/>
                <a:gd name="T5" fmla="*/ 2147483646 h 113"/>
                <a:gd name="T6" fmla="*/ 9343 w 1305"/>
                <a:gd name="T7" fmla="*/ 2147483646 h 113"/>
                <a:gd name="T8" fmla="*/ 8049 w 1305"/>
                <a:gd name="T9" fmla="*/ 0 h 113"/>
                <a:gd name="T10" fmla="*/ 6775 w 1305"/>
                <a:gd name="T11" fmla="*/ 0 h 113"/>
                <a:gd name="T12" fmla="*/ 5430 w 1305"/>
                <a:gd name="T13" fmla="*/ 2147483646 h 113"/>
                <a:gd name="T14" fmla="*/ 4133 w 1305"/>
                <a:gd name="T15" fmla="*/ 2147483646 h 113"/>
                <a:gd name="T16" fmla="*/ 2741 w 1305"/>
                <a:gd name="T17" fmla="*/ 2147483646 h 113"/>
                <a:gd name="T18" fmla="*/ 1384 w 1305"/>
                <a:gd name="T19" fmla="*/ 2147483646 h 113"/>
                <a:gd name="T20" fmla="*/ 0 w 1305"/>
                <a:gd name="T21" fmla="*/ 2147483646 h 1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05"/>
                <a:gd name="T34" fmla="*/ 0 h 113"/>
                <a:gd name="T35" fmla="*/ 1305 w 1305"/>
                <a:gd name="T36" fmla="*/ 113 h 1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05" h="113">
                  <a:moveTo>
                    <a:pt x="1305" y="64"/>
                  </a:moveTo>
                  <a:lnTo>
                    <a:pt x="1183" y="37"/>
                  </a:lnTo>
                  <a:lnTo>
                    <a:pt x="1061" y="17"/>
                  </a:lnTo>
                  <a:lnTo>
                    <a:pt x="933" y="5"/>
                  </a:lnTo>
                  <a:lnTo>
                    <a:pt x="805" y="0"/>
                  </a:lnTo>
                  <a:lnTo>
                    <a:pt x="677" y="0"/>
                  </a:lnTo>
                  <a:lnTo>
                    <a:pt x="543" y="8"/>
                  </a:lnTo>
                  <a:lnTo>
                    <a:pt x="412" y="26"/>
                  </a:lnTo>
                  <a:lnTo>
                    <a:pt x="276" y="46"/>
                  </a:lnTo>
                  <a:lnTo>
                    <a:pt x="139" y="75"/>
                  </a:lnTo>
                  <a:lnTo>
                    <a:pt x="0" y="113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6" name="Freeform 99">
              <a:extLst>
                <a:ext uri="{FF2B5EF4-FFF2-40B4-BE49-F238E27FC236}">
                  <a16:creationId xmlns:a16="http://schemas.microsoft.com/office/drawing/2014/main" id="{5F1F66B2-D6E1-5672-F46D-E33D0B0E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680"/>
              <a:ext cx="624" cy="576"/>
            </a:xfrm>
            <a:custGeom>
              <a:avLst/>
              <a:gdLst>
                <a:gd name="T0" fmla="*/ 0 w 599"/>
                <a:gd name="T1" fmla="*/ 18898 h 533"/>
                <a:gd name="T2" fmla="*/ 535 w 599"/>
                <a:gd name="T3" fmla="*/ 17297 h 533"/>
                <a:gd name="T4" fmla="*/ 1067 w 599"/>
                <a:gd name="T5" fmla="*/ 15493 h 533"/>
                <a:gd name="T6" fmla="*/ 1578 w 599"/>
                <a:gd name="T7" fmla="*/ 13525 h 533"/>
                <a:gd name="T8" fmla="*/ 2101 w 599"/>
                <a:gd name="T9" fmla="*/ 11293 h 533"/>
                <a:gd name="T10" fmla="*/ 2577 w 599"/>
                <a:gd name="T11" fmla="*/ 8778 h 533"/>
                <a:gd name="T12" fmla="*/ 3043 w 599"/>
                <a:gd name="T13" fmla="*/ 6107 h 533"/>
                <a:gd name="T14" fmla="*/ 3487 w 599"/>
                <a:gd name="T15" fmla="*/ 3259 h 533"/>
                <a:gd name="T16" fmla="*/ 3922 w 599"/>
                <a:gd name="T17" fmla="*/ 0 h 5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9"/>
                <a:gd name="T28" fmla="*/ 0 h 533"/>
                <a:gd name="T29" fmla="*/ 599 w 599"/>
                <a:gd name="T30" fmla="*/ 533 h 5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9" h="533">
                  <a:moveTo>
                    <a:pt x="0" y="533"/>
                  </a:moveTo>
                  <a:lnTo>
                    <a:pt x="81" y="487"/>
                  </a:lnTo>
                  <a:lnTo>
                    <a:pt x="163" y="437"/>
                  </a:lnTo>
                  <a:lnTo>
                    <a:pt x="241" y="382"/>
                  </a:lnTo>
                  <a:lnTo>
                    <a:pt x="320" y="318"/>
                  </a:lnTo>
                  <a:lnTo>
                    <a:pt x="392" y="248"/>
                  </a:lnTo>
                  <a:lnTo>
                    <a:pt x="462" y="172"/>
                  </a:lnTo>
                  <a:lnTo>
                    <a:pt x="532" y="91"/>
                  </a:lnTo>
                  <a:lnTo>
                    <a:pt x="599" y="0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7" name="Line 103">
              <a:extLst>
                <a:ext uri="{FF2B5EF4-FFF2-40B4-BE49-F238E27FC236}">
                  <a16:creationId xmlns:a16="http://schemas.microsoft.com/office/drawing/2014/main" id="{D5D1C3BA-99D1-0154-23D7-7A2B87061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6" y="1680"/>
              <a:ext cx="690" cy="53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8" name="Freeform 105">
              <a:extLst>
                <a:ext uri="{FF2B5EF4-FFF2-40B4-BE49-F238E27FC236}">
                  <a16:creationId xmlns:a16="http://schemas.microsoft.com/office/drawing/2014/main" id="{764DEBCD-5288-BA7B-8EF2-675A72055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" y="1571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9" name="Freeform 106">
              <a:extLst>
                <a:ext uri="{FF2B5EF4-FFF2-40B4-BE49-F238E27FC236}">
                  <a16:creationId xmlns:a16="http://schemas.microsoft.com/office/drawing/2014/main" id="{3AA2B309-1772-6E16-3ECF-8898DAABB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" y="1571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0" name="Rectangle 107">
              <a:extLst>
                <a:ext uri="{FF2B5EF4-FFF2-40B4-BE49-F238E27FC236}">
                  <a16:creationId xmlns:a16="http://schemas.microsoft.com/office/drawing/2014/main" id="{EB7C6712-9AB7-4C58-46DA-B0EC6ABC3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1231"/>
              <a:ext cx="26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51" name="Rectangle 109">
              <a:extLst>
                <a:ext uri="{FF2B5EF4-FFF2-40B4-BE49-F238E27FC236}">
                  <a16:creationId xmlns:a16="http://schemas.microsoft.com/office/drawing/2014/main" id="{CDCFDF09-FEE1-2C60-0AA1-EDC400BFD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2422"/>
              <a:ext cx="26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52" name="Rectangle 111">
              <a:extLst>
                <a:ext uri="{FF2B5EF4-FFF2-40B4-BE49-F238E27FC236}">
                  <a16:creationId xmlns:a16="http://schemas.microsoft.com/office/drawing/2014/main" id="{159DEF35-B0F5-A4EF-8EA6-456C40D5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422"/>
              <a:ext cx="26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91">
            <a:extLst>
              <a:ext uri="{FF2B5EF4-FFF2-40B4-BE49-F238E27FC236}">
                <a16:creationId xmlns:a16="http://schemas.microsoft.com/office/drawing/2014/main" id="{F131C06A-5C9A-CEC4-9333-EECA6E2EAD0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219200"/>
            <a:ext cx="3073400" cy="2514600"/>
            <a:chOff x="3312" y="336"/>
            <a:chExt cx="1936" cy="1584"/>
          </a:xfrm>
        </p:grpSpPr>
        <p:sp>
          <p:nvSpPr>
            <p:cNvPr id="55326" name="Arc 190">
              <a:extLst>
                <a:ext uri="{FF2B5EF4-FFF2-40B4-BE49-F238E27FC236}">
                  <a16:creationId xmlns:a16="http://schemas.microsoft.com/office/drawing/2014/main" id="{E7ED93B0-7A76-479F-35B3-0DD652A9308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12" y="624"/>
              <a:ext cx="814" cy="768"/>
            </a:xfrm>
            <a:custGeom>
              <a:avLst/>
              <a:gdLst>
                <a:gd name="T0" fmla="*/ 0 w 35137"/>
                <a:gd name="T1" fmla="*/ 0 h 36178"/>
                <a:gd name="T2" fmla="*/ 0 w 35137"/>
                <a:gd name="T3" fmla="*/ 0 h 36178"/>
                <a:gd name="T4" fmla="*/ 0 w 35137"/>
                <a:gd name="T5" fmla="*/ 0 h 36178"/>
                <a:gd name="T6" fmla="*/ 0 60000 65536"/>
                <a:gd name="T7" fmla="*/ 0 60000 65536"/>
                <a:gd name="T8" fmla="*/ 0 60000 65536"/>
                <a:gd name="T9" fmla="*/ 0 w 35137"/>
                <a:gd name="T10" fmla="*/ 0 h 36178"/>
                <a:gd name="T11" fmla="*/ 35137 w 35137"/>
                <a:gd name="T12" fmla="*/ 36178 h 36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37" h="36178" fill="none" extrusionOk="0">
                  <a:moveTo>
                    <a:pt x="29475" y="0"/>
                  </a:moveTo>
                  <a:cubicBezTo>
                    <a:pt x="33117" y="3981"/>
                    <a:pt x="35137" y="9182"/>
                    <a:pt x="35137" y="14578"/>
                  </a:cubicBezTo>
                  <a:cubicBezTo>
                    <a:pt x="35137" y="26507"/>
                    <a:pt x="25466" y="36178"/>
                    <a:pt x="13537" y="36178"/>
                  </a:cubicBezTo>
                  <a:cubicBezTo>
                    <a:pt x="8613" y="36178"/>
                    <a:pt x="3837" y="34495"/>
                    <a:pt x="0" y="31409"/>
                  </a:cubicBezTo>
                </a:path>
                <a:path w="35137" h="36178" stroke="0" extrusionOk="0">
                  <a:moveTo>
                    <a:pt x="29475" y="0"/>
                  </a:moveTo>
                  <a:cubicBezTo>
                    <a:pt x="33117" y="3981"/>
                    <a:pt x="35137" y="9182"/>
                    <a:pt x="35137" y="14578"/>
                  </a:cubicBezTo>
                  <a:cubicBezTo>
                    <a:pt x="35137" y="26507"/>
                    <a:pt x="25466" y="36178"/>
                    <a:pt x="13537" y="36178"/>
                  </a:cubicBezTo>
                  <a:cubicBezTo>
                    <a:pt x="8613" y="36178"/>
                    <a:pt x="3837" y="34495"/>
                    <a:pt x="0" y="31409"/>
                  </a:cubicBezTo>
                  <a:lnTo>
                    <a:pt x="13537" y="14578"/>
                  </a:lnTo>
                  <a:lnTo>
                    <a:pt x="29475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7" name="Arc 151">
              <a:extLst>
                <a:ext uri="{FF2B5EF4-FFF2-40B4-BE49-F238E27FC236}">
                  <a16:creationId xmlns:a16="http://schemas.microsoft.com/office/drawing/2014/main" id="{BCBE4133-9A16-48B0-03AB-66A46F1B80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2" y="1376"/>
              <a:ext cx="576" cy="54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652"/>
                    <a:pt x="8190" y="1435"/>
                    <a:pt x="19061" y="149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652"/>
                    <a:pt x="8190" y="1435"/>
                    <a:pt x="19061" y="149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8" name="Freeform 138">
              <a:extLst>
                <a:ext uri="{FF2B5EF4-FFF2-40B4-BE49-F238E27FC236}">
                  <a16:creationId xmlns:a16="http://schemas.microsoft.com/office/drawing/2014/main" id="{70E8EFE6-8F50-D459-0AF8-89BF218D9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1358"/>
              <a:ext cx="107" cy="111"/>
            </a:xfrm>
            <a:custGeom>
              <a:avLst/>
              <a:gdLst>
                <a:gd name="T0" fmla="*/ 0 w 107"/>
                <a:gd name="T1" fmla="*/ 55 h 111"/>
                <a:gd name="T2" fmla="*/ 0 w 107"/>
                <a:gd name="T3" fmla="*/ 44 h 111"/>
                <a:gd name="T4" fmla="*/ 3 w 107"/>
                <a:gd name="T5" fmla="*/ 32 h 111"/>
                <a:gd name="T6" fmla="*/ 9 w 107"/>
                <a:gd name="T7" fmla="*/ 23 h 111"/>
                <a:gd name="T8" fmla="*/ 14 w 107"/>
                <a:gd name="T9" fmla="*/ 17 h 111"/>
                <a:gd name="T10" fmla="*/ 23 w 107"/>
                <a:gd name="T11" fmla="*/ 9 h 111"/>
                <a:gd name="T12" fmla="*/ 32 w 107"/>
                <a:gd name="T13" fmla="*/ 6 h 111"/>
                <a:gd name="T14" fmla="*/ 41 w 107"/>
                <a:gd name="T15" fmla="*/ 0 h 111"/>
                <a:gd name="T16" fmla="*/ 52 w 107"/>
                <a:gd name="T17" fmla="*/ 0 h 111"/>
                <a:gd name="T18" fmla="*/ 64 w 107"/>
                <a:gd name="T19" fmla="*/ 0 h 111"/>
                <a:gd name="T20" fmla="*/ 76 w 107"/>
                <a:gd name="T21" fmla="*/ 6 h 111"/>
                <a:gd name="T22" fmla="*/ 84 w 107"/>
                <a:gd name="T23" fmla="*/ 9 h 111"/>
                <a:gd name="T24" fmla="*/ 93 w 107"/>
                <a:gd name="T25" fmla="*/ 17 h 111"/>
                <a:gd name="T26" fmla="*/ 99 w 107"/>
                <a:gd name="T27" fmla="*/ 23 h 111"/>
                <a:gd name="T28" fmla="*/ 105 w 107"/>
                <a:gd name="T29" fmla="*/ 32 h 111"/>
                <a:gd name="T30" fmla="*/ 107 w 107"/>
                <a:gd name="T31" fmla="*/ 44 h 111"/>
                <a:gd name="T32" fmla="*/ 107 w 107"/>
                <a:gd name="T33" fmla="*/ 55 h 111"/>
                <a:gd name="T34" fmla="*/ 107 w 107"/>
                <a:gd name="T35" fmla="*/ 55 h 111"/>
                <a:gd name="T36" fmla="*/ 107 w 107"/>
                <a:gd name="T37" fmla="*/ 67 h 111"/>
                <a:gd name="T38" fmla="*/ 105 w 107"/>
                <a:gd name="T39" fmla="*/ 76 h 111"/>
                <a:gd name="T40" fmla="*/ 99 w 107"/>
                <a:gd name="T41" fmla="*/ 84 h 111"/>
                <a:gd name="T42" fmla="*/ 93 w 107"/>
                <a:gd name="T43" fmla="*/ 93 h 111"/>
                <a:gd name="T44" fmla="*/ 84 w 107"/>
                <a:gd name="T45" fmla="*/ 99 h 111"/>
                <a:gd name="T46" fmla="*/ 76 w 107"/>
                <a:gd name="T47" fmla="*/ 105 h 111"/>
                <a:gd name="T48" fmla="*/ 64 w 107"/>
                <a:gd name="T49" fmla="*/ 108 h 111"/>
                <a:gd name="T50" fmla="*/ 52 w 107"/>
                <a:gd name="T51" fmla="*/ 111 h 111"/>
                <a:gd name="T52" fmla="*/ 41 w 107"/>
                <a:gd name="T53" fmla="*/ 108 h 111"/>
                <a:gd name="T54" fmla="*/ 32 w 107"/>
                <a:gd name="T55" fmla="*/ 105 h 111"/>
                <a:gd name="T56" fmla="*/ 23 w 107"/>
                <a:gd name="T57" fmla="*/ 99 h 111"/>
                <a:gd name="T58" fmla="*/ 14 w 107"/>
                <a:gd name="T59" fmla="*/ 93 h 111"/>
                <a:gd name="T60" fmla="*/ 9 w 107"/>
                <a:gd name="T61" fmla="*/ 84 h 111"/>
                <a:gd name="T62" fmla="*/ 3 w 107"/>
                <a:gd name="T63" fmla="*/ 76 h 111"/>
                <a:gd name="T64" fmla="*/ 0 w 107"/>
                <a:gd name="T65" fmla="*/ 67 h 111"/>
                <a:gd name="T66" fmla="*/ 0 w 107"/>
                <a:gd name="T67" fmla="*/ 55 h 1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11"/>
                <a:gd name="T104" fmla="*/ 107 w 107"/>
                <a:gd name="T105" fmla="*/ 111 h 1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11">
                  <a:moveTo>
                    <a:pt x="0" y="55"/>
                  </a:moveTo>
                  <a:lnTo>
                    <a:pt x="0" y="44"/>
                  </a:lnTo>
                  <a:lnTo>
                    <a:pt x="3" y="32"/>
                  </a:lnTo>
                  <a:lnTo>
                    <a:pt x="9" y="23"/>
                  </a:lnTo>
                  <a:lnTo>
                    <a:pt x="14" y="17"/>
                  </a:lnTo>
                  <a:lnTo>
                    <a:pt x="23" y="9"/>
                  </a:lnTo>
                  <a:lnTo>
                    <a:pt x="32" y="6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6"/>
                  </a:lnTo>
                  <a:lnTo>
                    <a:pt x="84" y="9"/>
                  </a:lnTo>
                  <a:lnTo>
                    <a:pt x="93" y="17"/>
                  </a:lnTo>
                  <a:lnTo>
                    <a:pt x="99" y="23"/>
                  </a:lnTo>
                  <a:lnTo>
                    <a:pt x="105" y="32"/>
                  </a:lnTo>
                  <a:lnTo>
                    <a:pt x="107" y="44"/>
                  </a:lnTo>
                  <a:lnTo>
                    <a:pt x="107" y="55"/>
                  </a:lnTo>
                  <a:lnTo>
                    <a:pt x="107" y="67"/>
                  </a:lnTo>
                  <a:lnTo>
                    <a:pt x="105" y="76"/>
                  </a:lnTo>
                  <a:lnTo>
                    <a:pt x="99" y="84"/>
                  </a:lnTo>
                  <a:lnTo>
                    <a:pt x="93" y="93"/>
                  </a:lnTo>
                  <a:lnTo>
                    <a:pt x="84" y="99"/>
                  </a:lnTo>
                  <a:lnTo>
                    <a:pt x="76" y="105"/>
                  </a:lnTo>
                  <a:lnTo>
                    <a:pt x="64" y="108"/>
                  </a:lnTo>
                  <a:lnTo>
                    <a:pt x="52" y="111"/>
                  </a:lnTo>
                  <a:lnTo>
                    <a:pt x="41" y="108"/>
                  </a:lnTo>
                  <a:lnTo>
                    <a:pt x="32" y="105"/>
                  </a:lnTo>
                  <a:lnTo>
                    <a:pt x="23" y="99"/>
                  </a:lnTo>
                  <a:lnTo>
                    <a:pt x="14" y="93"/>
                  </a:lnTo>
                  <a:lnTo>
                    <a:pt x="9" y="84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9" name="Freeform 139">
              <a:extLst>
                <a:ext uri="{FF2B5EF4-FFF2-40B4-BE49-F238E27FC236}">
                  <a16:creationId xmlns:a16="http://schemas.microsoft.com/office/drawing/2014/main" id="{74E9BF51-A1AF-2ECC-8AF9-F95E81322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1358"/>
              <a:ext cx="107" cy="111"/>
            </a:xfrm>
            <a:custGeom>
              <a:avLst/>
              <a:gdLst>
                <a:gd name="T0" fmla="*/ 0 w 107"/>
                <a:gd name="T1" fmla="*/ 55 h 111"/>
                <a:gd name="T2" fmla="*/ 0 w 107"/>
                <a:gd name="T3" fmla="*/ 44 h 111"/>
                <a:gd name="T4" fmla="*/ 3 w 107"/>
                <a:gd name="T5" fmla="*/ 32 h 111"/>
                <a:gd name="T6" fmla="*/ 9 w 107"/>
                <a:gd name="T7" fmla="*/ 23 h 111"/>
                <a:gd name="T8" fmla="*/ 14 w 107"/>
                <a:gd name="T9" fmla="*/ 17 h 111"/>
                <a:gd name="T10" fmla="*/ 23 w 107"/>
                <a:gd name="T11" fmla="*/ 9 h 111"/>
                <a:gd name="T12" fmla="*/ 32 w 107"/>
                <a:gd name="T13" fmla="*/ 6 h 111"/>
                <a:gd name="T14" fmla="*/ 41 w 107"/>
                <a:gd name="T15" fmla="*/ 0 h 111"/>
                <a:gd name="T16" fmla="*/ 52 w 107"/>
                <a:gd name="T17" fmla="*/ 0 h 111"/>
                <a:gd name="T18" fmla="*/ 64 w 107"/>
                <a:gd name="T19" fmla="*/ 0 h 111"/>
                <a:gd name="T20" fmla="*/ 76 w 107"/>
                <a:gd name="T21" fmla="*/ 6 h 111"/>
                <a:gd name="T22" fmla="*/ 84 w 107"/>
                <a:gd name="T23" fmla="*/ 9 h 111"/>
                <a:gd name="T24" fmla="*/ 93 w 107"/>
                <a:gd name="T25" fmla="*/ 17 h 111"/>
                <a:gd name="T26" fmla="*/ 99 w 107"/>
                <a:gd name="T27" fmla="*/ 23 h 111"/>
                <a:gd name="T28" fmla="*/ 105 w 107"/>
                <a:gd name="T29" fmla="*/ 32 h 111"/>
                <a:gd name="T30" fmla="*/ 107 w 107"/>
                <a:gd name="T31" fmla="*/ 44 h 111"/>
                <a:gd name="T32" fmla="*/ 107 w 107"/>
                <a:gd name="T33" fmla="*/ 55 h 111"/>
                <a:gd name="T34" fmla="*/ 107 w 107"/>
                <a:gd name="T35" fmla="*/ 55 h 111"/>
                <a:gd name="T36" fmla="*/ 107 w 107"/>
                <a:gd name="T37" fmla="*/ 67 h 111"/>
                <a:gd name="T38" fmla="*/ 105 w 107"/>
                <a:gd name="T39" fmla="*/ 76 h 111"/>
                <a:gd name="T40" fmla="*/ 99 w 107"/>
                <a:gd name="T41" fmla="*/ 84 h 111"/>
                <a:gd name="T42" fmla="*/ 93 w 107"/>
                <a:gd name="T43" fmla="*/ 93 h 111"/>
                <a:gd name="T44" fmla="*/ 84 w 107"/>
                <a:gd name="T45" fmla="*/ 99 h 111"/>
                <a:gd name="T46" fmla="*/ 76 w 107"/>
                <a:gd name="T47" fmla="*/ 105 h 111"/>
                <a:gd name="T48" fmla="*/ 64 w 107"/>
                <a:gd name="T49" fmla="*/ 108 h 111"/>
                <a:gd name="T50" fmla="*/ 52 w 107"/>
                <a:gd name="T51" fmla="*/ 111 h 111"/>
                <a:gd name="T52" fmla="*/ 41 w 107"/>
                <a:gd name="T53" fmla="*/ 108 h 111"/>
                <a:gd name="T54" fmla="*/ 32 w 107"/>
                <a:gd name="T55" fmla="*/ 105 h 111"/>
                <a:gd name="T56" fmla="*/ 23 w 107"/>
                <a:gd name="T57" fmla="*/ 99 h 111"/>
                <a:gd name="T58" fmla="*/ 14 w 107"/>
                <a:gd name="T59" fmla="*/ 93 h 111"/>
                <a:gd name="T60" fmla="*/ 9 w 107"/>
                <a:gd name="T61" fmla="*/ 84 h 111"/>
                <a:gd name="T62" fmla="*/ 3 w 107"/>
                <a:gd name="T63" fmla="*/ 76 h 111"/>
                <a:gd name="T64" fmla="*/ 0 w 107"/>
                <a:gd name="T65" fmla="*/ 67 h 111"/>
                <a:gd name="T66" fmla="*/ 0 w 107"/>
                <a:gd name="T67" fmla="*/ 55 h 1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11"/>
                <a:gd name="T104" fmla="*/ 107 w 107"/>
                <a:gd name="T105" fmla="*/ 111 h 1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11">
                  <a:moveTo>
                    <a:pt x="0" y="55"/>
                  </a:moveTo>
                  <a:lnTo>
                    <a:pt x="0" y="44"/>
                  </a:lnTo>
                  <a:lnTo>
                    <a:pt x="3" y="32"/>
                  </a:lnTo>
                  <a:lnTo>
                    <a:pt x="9" y="23"/>
                  </a:lnTo>
                  <a:lnTo>
                    <a:pt x="14" y="17"/>
                  </a:lnTo>
                  <a:lnTo>
                    <a:pt x="23" y="9"/>
                  </a:lnTo>
                  <a:lnTo>
                    <a:pt x="32" y="6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6"/>
                  </a:lnTo>
                  <a:lnTo>
                    <a:pt x="84" y="9"/>
                  </a:lnTo>
                  <a:lnTo>
                    <a:pt x="93" y="17"/>
                  </a:lnTo>
                  <a:lnTo>
                    <a:pt x="99" y="23"/>
                  </a:lnTo>
                  <a:lnTo>
                    <a:pt x="105" y="32"/>
                  </a:lnTo>
                  <a:lnTo>
                    <a:pt x="107" y="44"/>
                  </a:lnTo>
                  <a:lnTo>
                    <a:pt x="107" y="55"/>
                  </a:lnTo>
                  <a:lnTo>
                    <a:pt x="107" y="67"/>
                  </a:lnTo>
                  <a:lnTo>
                    <a:pt x="105" y="76"/>
                  </a:lnTo>
                  <a:lnTo>
                    <a:pt x="99" y="84"/>
                  </a:lnTo>
                  <a:lnTo>
                    <a:pt x="93" y="93"/>
                  </a:lnTo>
                  <a:lnTo>
                    <a:pt x="84" y="99"/>
                  </a:lnTo>
                  <a:lnTo>
                    <a:pt x="76" y="105"/>
                  </a:lnTo>
                  <a:lnTo>
                    <a:pt x="64" y="108"/>
                  </a:lnTo>
                  <a:lnTo>
                    <a:pt x="52" y="111"/>
                  </a:lnTo>
                  <a:lnTo>
                    <a:pt x="41" y="108"/>
                  </a:lnTo>
                  <a:lnTo>
                    <a:pt x="32" y="105"/>
                  </a:lnTo>
                  <a:lnTo>
                    <a:pt x="23" y="99"/>
                  </a:lnTo>
                  <a:lnTo>
                    <a:pt x="14" y="93"/>
                  </a:lnTo>
                  <a:lnTo>
                    <a:pt x="9" y="84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5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0" name="Freeform 140">
              <a:extLst>
                <a:ext uri="{FF2B5EF4-FFF2-40B4-BE49-F238E27FC236}">
                  <a16:creationId xmlns:a16="http://schemas.microsoft.com/office/drawing/2014/main" id="{98CBE77F-E923-D702-B2DF-CA99E5AE3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1323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1" name="Freeform 141">
              <a:extLst>
                <a:ext uri="{FF2B5EF4-FFF2-40B4-BE49-F238E27FC236}">
                  <a16:creationId xmlns:a16="http://schemas.microsoft.com/office/drawing/2014/main" id="{1C1FE846-B1AB-D4E8-5747-06AD7450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1323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2" name="Freeform 144">
              <a:extLst>
                <a:ext uri="{FF2B5EF4-FFF2-40B4-BE49-F238E27FC236}">
                  <a16:creationId xmlns:a16="http://schemas.microsoft.com/office/drawing/2014/main" id="{8E4BB99D-2F3E-F9C0-FD4E-A33E7AE27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785"/>
              <a:ext cx="643" cy="607"/>
            </a:xfrm>
            <a:custGeom>
              <a:avLst/>
              <a:gdLst>
                <a:gd name="T0" fmla="*/ 0 w 599"/>
                <a:gd name="T1" fmla="*/ 210678 h 533"/>
                <a:gd name="T2" fmla="*/ 2091 w 599"/>
                <a:gd name="T3" fmla="*/ 192947 h 533"/>
                <a:gd name="T4" fmla="*/ 4249 w 599"/>
                <a:gd name="T5" fmla="*/ 173046 h 533"/>
                <a:gd name="T6" fmla="*/ 6270 w 599"/>
                <a:gd name="T7" fmla="*/ 151033 h 533"/>
                <a:gd name="T8" fmla="*/ 8326 w 599"/>
                <a:gd name="T9" fmla="*/ 125609 h 533"/>
                <a:gd name="T10" fmla="*/ 10240 w 599"/>
                <a:gd name="T11" fmla="*/ 98146 h 533"/>
                <a:gd name="T12" fmla="*/ 12023 w 599"/>
                <a:gd name="T13" fmla="*/ 67882 h 533"/>
                <a:gd name="T14" fmla="*/ 13854 w 599"/>
                <a:gd name="T15" fmla="*/ 35919 h 533"/>
                <a:gd name="T16" fmla="*/ 15565 w 599"/>
                <a:gd name="T17" fmla="*/ 0 h 5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9"/>
                <a:gd name="T28" fmla="*/ 0 h 533"/>
                <a:gd name="T29" fmla="*/ 599 w 599"/>
                <a:gd name="T30" fmla="*/ 533 h 5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9" h="533">
                  <a:moveTo>
                    <a:pt x="0" y="533"/>
                  </a:moveTo>
                  <a:lnTo>
                    <a:pt x="81" y="487"/>
                  </a:lnTo>
                  <a:lnTo>
                    <a:pt x="163" y="437"/>
                  </a:lnTo>
                  <a:lnTo>
                    <a:pt x="241" y="382"/>
                  </a:lnTo>
                  <a:lnTo>
                    <a:pt x="320" y="318"/>
                  </a:lnTo>
                  <a:lnTo>
                    <a:pt x="392" y="248"/>
                  </a:lnTo>
                  <a:lnTo>
                    <a:pt x="462" y="172"/>
                  </a:lnTo>
                  <a:lnTo>
                    <a:pt x="532" y="91"/>
                  </a:lnTo>
                  <a:lnTo>
                    <a:pt x="599" y="0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3" name="Line 145">
              <a:extLst>
                <a:ext uri="{FF2B5EF4-FFF2-40B4-BE49-F238E27FC236}">
                  <a16:creationId xmlns:a16="http://schemas.microsoft.com/office/drawing/2014/main" id="{6C13BBEA-46EF-E3BF-2ABB-A3A54866A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3" y="785"/>
              <a:ext cx="690" cy="53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4" name="Freeform 146">
              <a:extLst>
                <a:ext uri="{FF2B5EF4-FFF2-40B4-BE49-F238E27FC236}">
                  <a16:creationId xmlns:a16="http://schemas.microsoft.com/office/drawing/2014/main" id="{654F7706-8A22-A517-012E-76B8C3F1B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" y="676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5" name="Freeform 147">
              <a:extLst>
                <a:ext uri="{FF2B5EF4-FFF2-40B4-BE49-F238E27FC236}">
                  <a16:creationId xmlns:a16="http://schemas.microsoft.com/office/drawing/2014/main" id="{180F9EBF-B915-030A-FF2F-C555B273C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" y="676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6" name="Rectangle 148">
              <a:extLst>
                <a:ext uri="{FF2B5EF4-FFF2-40B4-BE49-F238E27FC236}">
                  <a16:creationId xmlns:a16="http://schemas.microsoft.com/office/drawing/2014/main" id="{548BA71F-96BE-D305-0D99-F3E0E024A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336"/>
              <a:ext cx="26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37" name="Rectangle 149">
              <a:extLst>
                <a:ext uri="{FF2B5EF4-FFF2-40B4-BE49-F238E27FC236}">
                  <a16:creationId xmlns:a16="http://schemas.microsoft.com/office/drawing/2014/main" id="{9E9A4423-CB61-D255-D854-26929F94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27"/>
              <a:ext cx="26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38" name="Rectangle 150">
              <a:extLst>
                <a:ext uri="{FF2B5EF4-FFF2-40B4-BE49-F238E27FC236}">
                  <a16:creationId xmlns:a16="http://schemas.microsoft.com/office/drawing/2014/main" id="{387B4AD8-A43F-3FE5-345F-95851002F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1008"/>
              <a:ext cx="26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 baseline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89">
            <a:extLst>
              <a:ext uri="{FF2B5EF4-FFF2-40B4-BE49-F238E27FC236}">
                <a16:creationId xmlns:a16="http://schemas.microsoft.com/office/drawing/2014/main" id="{F951AAF1-305F-8281-10E5-01A35D86006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810000"/>
            <a:ext cx="4508500" cy="2830513"/>
            <a:chOff x="1088" y="2185"/>
            <a:chExt cx="2840" cy="1783"/>
          </a:xfrm>
        </p:grpSpPr>
        <p:sp>
          <p:nvSpPr>
            <p:cNvPr id="55303" name="Arc 188">
              <a:extLst>
                <a:ext uri="{FF2B5EF4-FFF2-40B4-BE49-F238E27FC236}">
                  <a16:creationId xmlns:a16="http://schemas.microsoft.com/office/drawing/2014/main" id="{9C6E1740-77AE-05E9-9DB9-A9D161B684A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48" y="2225"/>
              <a:ext cx="480" cy="57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42594" y="16520"/>
                  </a:moveTo>
                  <a:cubicBezTo>
                    <a:pt x="42996" y="18183"/>
                    <a:pt x="43200" y="19888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859" y="-1"/>
                    <a:pt x="37395" y="4709"/>
                    <a:pt x="41015" y="12133"/>
                  </a:cubicBezTo>
                </a:path>
                <a:path w="43200" h="43200" stroke="0" extrusionOk="0">
                  <a:moveTo>
                    <a:pt x="42594" y="16520"/>
                  </a:moveTo>
                  <a:cubicBezTo>
                    <a:pt x="42996" y="18183"/>
                    <a:pt x="43200" y="19888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859" y="-1"/>
                    <a:pt x="37395" y="4709"/>
                    <a:pt x="41015" y="12133"/>
                  </a:cubicBezTo>
                  <a:lnTo>
                    <a:pt x="21600" y="21600"/>
                  </a:lnTo>
                  <a:lnTo>
                    <a:pt x="42594" y="1652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4" name="Arc 185">
              <a:extLst>
                <a:ext uri="{FF2B5EF4-FFF2-40B4-BE49-F238E27FC236}">
                  <a16:creationId xmlns:a16="http://schemas.microsoft.com/office/drawing/2014/main" id="{7A4E456F-097C-11EB-AB15-6D79EF6602A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88" y="2185"/>
              <a:ext cx="640" cy="47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392"/>
                    <a:pt x="5836" y="4197"/>
                    <a:pt x="14537" y="1187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392"/>
                    <a:pt x="5836" y="4197"/>
                    <a:pt x="14537" y="1187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Arc 186">
              <a:extLst>
                <a:ext uri="{FF2B5EF4-FFF2-40B4-BE49-F238E27FC236}">
                  <a16:creationId xmlns:a16="http://schemas.microsoft.com/office/drawing/2014/main" id="{E197564A-61D9-E088-3704-A0ED9B01141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56" y="2281"/>
              <a:ext cx="320" cy="33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392"/>
                    <a:pt x="5836" y="4197"/>
                    <a:pt x="14537" y="1187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392"/>
                    <a:pt x="5836" y="4197"/>
                    <a:pt x="14537" y="1187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Freeform 155">
              <a:extLst>
                <a:ext uri="{FF2B5EF4-FFF2-40B4-BE49-F238E27FC236}">
                  <a16:creationId xmlns:a16="http://schemas.microsoft.com/office/drawing/2014/main" id="{5AC498D0-58F8-2561-5247-8BB26AA9A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857"/>
              <a:ext cx="107" cy="111"/>
            </a:xfrm>
            <a:custGeom>
              <a:avLst/>
              <a:gdLst>
                <a:gd name="T0" fmla="*/ 0 w 107"/>
                <a:gd name="T1" fmla="*/ 55 h 111"/>
                <a:gd name="T2" fmla="*/ 0 w 107"/>
                <a:gd name="T3" fmla="*/ 44 h 111"/>
                <a:gd name="T4" fmla="*/ 3 w 107"/>
                <a:gd name="T5" fmla="*/ 32 h 111"/>
                <a:gd name="T6" fmla="*/ 9 w 107"/>
                <a:gd name="T7" fmla="*/ 23 h 111"/>
                <a:gd name="T8" fmla="*/ 14 w 107"/>
                <a:gd name="T9" fmla="*/ 17 h 111"/>
                <a:gd name="T10" fmla="*/ 23 w 107"/>
                <a:gd name="T11" fmla="*/ 9 h 111"/>
                <a:gd name="T12" fmla="*/ 32 w 107"/>
                <a:gd name="T13" fmla="*/ 6 h 111"/>
                <a:gd name="T14" fmla="*/ 41 w 107"/>
                <a:gd name="T15" fmla="*/ 0 h 111"/>
                <a:gd name="T16" fmla="*/ 52 w 107"/>
                <a:gd name="T17" fmla="*/ 0 h 111"/>
                <a:gd name="T18" fmla="*/ 64 w 107"/>
                <a:gd name="T19" fmla="*/ 0 h 111"/>
                <a:gd name="T20" fmla="*/ 76 w 107"/>
                <a:gd name="T21" fmla="*/ 6 h 111"/>
                <a:gd name="T22" fmla="*/ 84 w 107"/>
                <a:gd name="T23" fmla="*/ 9 h 111"/>
                <a:gd name="T24" fmla="*/ 93 w 107"/>
                <a:gd name="T25" fmla="*/ 17 h 111"/>
                <a:gd name="T26" fmla="*/ 99 w 107"/>
                <a:gd name="T27" fmla="*/ 23 h 111"/>
                <a:gd name="T28" fmla="*/ 105 w 107"/>
                <a:gd name="T29" fmla="*/ 32 h 111"/>
                <a:gd name="T30" fmla="*/ 107 w 107"/>
                <a:gd name="T31" fmla="*/ 44 h 111"/>
                <a:gd name="T32" fmla="*/ 107 w 107"/>
                <a:gd name="T33" fmla="*/ 55 h 111"/>
                <a:gd name="T34" fmla="*/ 107 w 107"/>
                <a:gd name="T35" fmla="*/ 55 h 111"/>
                <a:gd name="T36" fmla="*/ 107 w 107"/>
                <a:gd name="T37" fmla="*/ 67 h 111"/>
                <a:gd name="T38" fmla="*/ 105 w 107"/>
                <a:gd name="T39" fmla="*/ 76 h 111"/>
                <a:gd name="T40" fmla="*/ 99 w 107"/>
                <a:gd name="T41" fmla="*/ 84 h 111"/>
                <a:gd name="T42" fmla="*/ 93 w 107"/>
                <a:gd name="T43" fmla="*/ 93 h 111"/>
                <a:gd name="T44" fmla="*/ 84 w 107"/>
                <a:gd name="T45" fmla="*/ 99 h 111"/>
                <a:gd name="T46" fmla="*/ 76 w 107"/>
                <a:gd name="T47" fmla="*/ 105 h 111"/>
                <a:gd name="T48" fmla="*/ 64 w 107"/>
                <a:gd name="T49" fmla="*/ 108 h 111"/>
                <a:gd name="T50" fmla="*/ 52 w 107"/>
                <a:gd name="T51" fmla="*/ 111 h 111"/>
                <a:gd name="T52" fmla="*/ 41 w 107"/>
                <a:gd name="T53" fmla="*/ 108 h 111"/>
                <a:gd name="T54" fmla="*/ 32 w 107"/>
                <a:gd name="T55" fmla="*/ 105 h 111"/>
                <a:gd name="T56" fmla="*/ 23 w 107"/>
                <a:gd name="T57" fmla="*/ 99 h 111"/>
                <a:gd name="T58" fmla="*/ 14 w 107"/>
                <a:gd name="T59" fmla="*/ 93 h 111"/>
                <a:gd name="T60" fmla="*/ 9 w 107"/>
                <a:gd name="T61" fmla="*/ 84 h 111"/>
                <a:gd name="T62" fmla="*/ 3 w 107"/>
                <a:gd name="T63" fmla="*/ 76 h 111"/>
                <a:gd name="T64" fmla="*/ 0 w 107"/>
                <a:gd name="T65" fmla="*/ 67 h 111"/>
                <a:gd name="T66" fmla="*/ 0 w 107"/>
                <a:gd name="T67" fmla="*/ 55 h 1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11"/>
                <a:gd name="T104" fmla="*/ 107 w 107"/>
                <a:gd name="T105" fmla="*/ 111 h 1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11">
                  <a:moveTo>
                    <a:pt x="0" y="55"/>
                  </a:moveTo>
                  <a:lnTo>
                    <a:pt x="0" y="44"/>
                  </a:lnTo>
                  <a:lnTo>
                    <a:pt x="3" y="32"/>
                  </a:lnTo>
                  <a:lnTo>
                    <a:pt x="9" y="23"/>
                  </a:lnTo>
                  <a:lnTo>
                    <a:pt x="14" y="17"/>
                  </a:lnTo>
                  <a:lnTo>
                    <a:pt x="23" y="9"/>
                  </a:lnTo>
                  <a:lnTo>
                    <a:pt x="32" y="6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6"/>
                  </a:lnTo>
                  <a:lnTo>
                    <a:pt x="84" y="9"/>
                  </a:lnTo>
                  <a:lnTo>
                    <a:pt x="93" y="17"/>
                  </a:lnTo>
                  <a:lnTo>
                    <a:pt x="99" y="23"/>
                  </a:lnTo>
                  <a:lnTo>
                    <a:pt x="105" y="32"/>
                  </a:lnTo>
                  <a:lnTo>
                    <a:pt x="107" y="44"/>
                  </a:lnTo>
                  <a:lnTo>
                    <a:pt x="107" y="55"/>
                  </a:lnTo>
                  <a:lnTo>
                    <a:pt x="107" y="67"/>
                  </a:lnTo>
                  <a:lnTo>
                    <a:pt x="105" y="76"/>
                  </a:lnTo>
                  <a:lnTo>
                    <a:pt x="99" y="84"/>
                  </a:lnTo>
                  <a:lnTo>
                    <a:pt x="93" y="93"/>
                  </a:lnTo>
                  <a:lnTo>
                    <a:pt x="84" y="99"/>
                  </a:lnTo>
                  <a:lnTo>
                    <a:pt x="76" y="105"/>
                  </a:lnTo>
                  <a:lnTo>
                    <a:pt x="64" y="108"/>
                  </a:lnTo>
                  <a:lnTo>
                    <a:pt x="52" y="111"/>
                  </a:lnTo>
                  <a:lnTo>
                    <a:pt x="41" y="108"/>
                  </a:lnTo>
                  <a:lnTo>
                    <a:pt x="32" y="105"/>
                  </a:lnTo>
                  <a:lnTo>
                    <a:pt x="23" y="99"/>
                  </a:lnTo>
                  <a:lnTo>
                    <a:pt x="14" y="93"/>
                  </a:lnTo>
                  <a:lnTo>
                    <a:pt x="9" y="84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Freeform 157">
              <a:extLst>
                <a:ext uri="{FF2B5EF4-FFF2-40B4-BE49-F238E27FC236}">
                  <a16:creationId xmlns:a16="http://schemas.microsoft.com/office/drawing/2014/main" id="{B3AC245A-14F9-0399-CAE4-88CE47524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866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Freeform 158">
              <a:extLst>
                <a:ext uri="{FF2B5EF4-FFF2-40B4-BE49-F238E27FC236}">
                  <a16:creationId xmlns:a16="http://schemas.microsoft.com/office/drawing/2014/main" id="{CEDD6AFF-8ED1-33A2-C3EA-D843F4306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216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Freeform 163">
              <a:extLst>
                <a:ext uri="{FF2B5EF4-FFF2-40B4-BE49-F238E27FC236}">
                  <a16:creationId xmlns:a16="http://schemas.microsoft.com/office/drawing/2014/main" id="{2013B8DF-D977-C7F8-CC1F-87CA7F04F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2592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Freeform 164">
              <a:extLst>
                <a:ext uri="{FF2B5EF4-FFF2-40B4-BE49-F238E27FC236}">
                  <a16:creationId xmlns:a16="http://schemas.microsoft.com/office/drawing/2014/main" id="{2C8B1CF3-2319-F18B-4741-7F3F09A2A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3216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Freeform 168">
              <a:extLst>
                <a:ext uri="{FF2B5EF4-FFF2-40B4-BE49-F238E27FC236}">
                  <a16:creationId xmlns:a16="http://schemas.microsoft.com/office/drawing/2014/main" id="{5765978E-DCBF-9DE1-FB9F-86A0B2730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592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Freeform 170">
              <a:extLst>
                <a:ext uri="{FF2B5EF4-FFF2-40B4-BE49-F238E27FC236}">
                  <a16:creationId xmlns:a16="http://schemas.microsoft.com/office/drawing/2014/main" id="{5F3F69D7-8BF8-7652-07A7-B9BE5CE35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" y="3866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5"/>
                <a:gd name="T103" fmla="*/ 0 h 102"/>
                <a:gd name="T104" fmla="*/ 105 w 105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Freeform 171">
              <a:extLst>
                <a:ext uri="{FF2B5EF4-FFF2-40B4-BE49-F238E27FC236}">
                  <a16:creationId xmlns:a16="http://schemas.microsoft.com/office/drawing/2014/main" id="{C72070AF-7F38-2481-F08D-138111E8A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2592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"/>
                <a:gd name="T103" fmla="*/ 0 h 108"/>
                <a:gd name="T104" fmla="*/ 107 w 107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172">
              <a:extLst>
                <a:ext uri="{FF2B5EF4-FFF2-40B4-BE49-F238E27FC236}">
                  <a16:creationId xmlns:a16="http://schemas.microsoft.com/office/drawing/2014/main" id="{1900CD03-CD23-CCC1-8178-89B16D757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640"/>
              <a:ext cx="86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5" name="Line 173">
              <a:extLst>
                <a:ext uri="{FF2B5EF4-FFF2-40B4-BE49-F238E27FC236}">
                  <a16:creationId xmlns:a16="http://schemas.microsoft.com/office/drawing/2014/main" id="{988E24D1-AEE3-2034-03B2-A29788D1F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2640"/>
              <a:ext cx="86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6" name="Line 174">
              <a:extLst>
                <a:ext uri="{FF2B5EF4-FFF2-40B4-BE49-F238E27FC236}">
                  <a16:creationId xmlns:a16="http://schemas.microsoft.com/office/drawing/2014/main" id="{A49A147C-18E1-C3C0-3E03-092FF05C9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3920"/>
              <a:ext cx="86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7" name="Line 175">
              <a:extLst>
                <a:ext uri="{FF2B5EF4-FFF2-40B4-BE49-F238E27FC236}">
                  <a16:creationId xmlns:a16="http://schemas.microsoft.com/office/drawing/2014/main" id="{7C7AE3AB-B31D-F44E-5ED9-D0A202E9E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3920"/>
              <a:ext cx="86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8" name="Line 177">
              <a:extLst>
                <a:ext uri="{FF2B5EF4-FFF2-40B4-BE49-F238E27FC236}">
                  <a16:creationId xmlns:a16="http://schemas.microsoft.com/office/drawing/2014/main" id="{16C9E20D-0A6B-F7FE-7155-1C14CB52C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0" y="2688"/>
              <a:ext cx="880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9" name="Line 178">
              <a:extLst>
                <a:ext uri="{FF2B5EF4-FFF2-40B4-BE49-F238E27FC236}">
                  <a16:creationId xmlns:a16="http://schemas.microsoft.com/office/drawing/2014/main" id="{DE1AB7F8-0079-5456-0F1F-AC1B2BCB1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2688"/>
              <a:ext cx="0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0" name="Line 179">
              <a:extLst>
                <a:ext uri="{FF2B5EF4-FFF2-40B4-BE49-F238E27FC236}">
                  <a16:creationId xmlns:a16="http://schemas.microsoft.com/office/drawing/2014/main" id="{4F920E19-311D-FC55-670D-8D2E41DB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8" y="3320"/>
              <a:ext cx="0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1" name="Line 180">
              <a:extLst>
                <a:ext uri="{FF2B5EF4-FFF2-40B4-BE49-F238E27FC236}">
                  <a16:creationId xmlns:a16="http://schemas.microsoft.com/office/drawing/2014/main" id="{9722AA5A-E18A-C2C0-270B-0535E585E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696"/>
              <a:ext cx="0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2" name="Line 181">
              <a:extLst>
                <a:ext uri="{FF2B5EF4-FFF2-40B4-BE49-F238E27FC236}">
                  <a16:creationId xmlns:a16="http://schemas.microsoft.com/office/drawing/2014/main" id="{3F7B8052-3CEC-7AD6-DF6D-F5BC23D9B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328"/>
              <a:ext cx="0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3" name="Line 182">
              <a:extLst>
                <a:ext uri="{FF2B5EF4-FFF2-40B4-BE49-F238E27FC236}">
                  <a16:creationId xmlns:a16="http://schemas.microsoft.com/office/drawing/2014/main" id="{13954306-20CF-9E17-04E4-A046AA1FC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2712"/>
              <a:ext cx="920" cy="50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4" name="Line 183">
              <a:extLst>
                <a:ext uri="{FF2B5EF4-FFF2-40B4-BE49-F238E27FC236}">
                  <a16:creationId xmlns:a16="http://schemas.microsoft.com/office/drawing/2014/main" id="{0236D91F-268A-AF94-A772-65FA72244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312"/>
              <a:ext cx="912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5" name="Line 184">
              <a:extLst>
                <a:ext uri="{FF2B5EF4-FFF2-40B4-BE49-F238E27FC236}">
                  <a16:creationId xmlns:a16="http://schemas.microsoft.com/office/drawing/2014/main" id="{C22273F0-D84F-F436-314B-0CAEDEEFB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304"/>
              <a:ext cx="960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302" name="灯片编号占位符 4">
            <a:extLst>
              <a:ext uri="{FF2B5EF4-FFF2-40B4-BE49-F238E27FC236}">
                <a16:creationId xmlns:a16="http://schemas.microsoft.com/office/drawing/2014/main" id="{0C5D328D-DE02-4ACD-B62E-BFDD546818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88E0A4-46F2-D846-886C-16398F8D2F7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8D816B06-B028-8EB1-8124-F563B1F1F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0">
                <a:latin typeface="Times New Roman" panose="02020603050405020304" pitchFamily="18" charset="0"/>
              </a:rPr>
              <a:t>定理4.3.1（转化定理）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B19A214D-EBF1-E17A-A23D-3573D3D98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u="sng">
                <a:latin typeface="Times New Roman" panose="02020603050405020304" pitchFamily="18" charset="0"/>
              </a:rPr>
              <a:t>r</a:t>
            </a:r>
            <a:r>
              <a:rPr lang="zh-CN" altLang="en-US" u="sng">
                <a:latin typeface="Times New Roman" panose="02020603050405020304" pitchFamily="18" charset="0"/>
              </a:rPr>
              <a:t>不是任意一条弧的起点；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由规定知，此结论显然成立。 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③</a:t>
            </a:r>
            <a:r>
              <a:rPr lang="en-US" altLang="zh-CN" u="sng">
                <a:latin typeface="Times New Roman" panose="02020603050405020304" pitchFamily="18" charset="0"/>
              </a:rPr>
              <a:t>r</a:t>
            </a:r>
            <a:r>
              <a:rPr lang="zh-CN" altLang="en-US" u="sng">
                <a:latin typeface="Times New Roman" panose="02020603050405020304" pitchFamily="18" charset="0"/>
              </a:rPr>
              <a:t>是根。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对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中任意一点</a:t>
            </a:r>
            <a:r>
              <a:rPr lang="en-US" altLang="zh-CN" b="0">
                <a:latin typeface="Times New Roman" panose="02020603050405020304" pitchFamily="18" charset="0"/>
              </a:rPr>
              <a:t>v </a:t>
            </a:r>
            <a:r>
              <a:rPr lang="zh-CN" altLang="en-US" b="0">
                <a:latin typeface="Times New Roman" panose="02020603050405020304" pitchFamily="18" charset="0"/>
              </a:rPr>
              <a:t>(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en-US" altLang="zh-CN" b="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b="0">
                <a:latin typeface="Times New Roman" panose="02020603050405020304" pitchFamily="18" charset="0"/>
              </a:rPr>
              <a:t>r) ，</a:t>
            </a:r>
            <a:r>
              <a:rPr lang="zh-CN" altLang="en-US" b="0">
                <a:latin typeface="Times New Roman" panose="02020603050405020304" pitchFamily="18" charset="0"/>
              </a:rPr>
              <a:t>在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树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b="0">
                <a:latin typeface="Times New Roman" panose="02020603050405020304" pitchFamily="18" charset="0"/>
              </a:rPr>
              <a:t>恰有一条从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Times New Roman" panose="02020603050405020304" pitchFamily="18" charset="0"/>
              </a:rPr>
              <a:t>的简单路。按规定此简单路上诸边的方向都指向</a:t>
            </a:r>
            <a:r>
              <a:rPr lang="en-US" altLang="zh-CN" b="0">
                <a:latin typeface="Times New Roman" panose="02020603050405020304" pitchFamily="18" charset="0"/>
              </a:rPr>
              <a:t>r，</a:t>
            </a:r>
            <a:r>
              <a:rPr lang="zh-CN" altLang="en-US" b="0">
                <a:latin typeface="Times New Roman" panose="02020603050405020304" pitchFamily="18" charset="0"/>
              </a:rPr>
              <a:t>故在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中，这是一条从</a:t>
            </a:r>
            <a:r>
              <a:rPr lang="en-US" altLang="zh-CN" b="0">
                <a:latin typeface="Times New Roman" panose="02020603050405020304" pitchFamily="18" charset="0"/>
              </a:rPr>
              <a:t>v</a:t>
            </a:r>
            <a:r>
              <a:rPr lang="zh-CN" altLang="en-US" b="0">
                <a:latin typeface="Times New Roman" panose="02020603050405020304" pitchFamily="18" charset="0"/>
              </a:rPr>
              <a:t>到</a:t>
            </a:r>
            <a:r>
              <a:rPr lang="en-US" altLang="zh-CN" b="0">
                <a:latin typeface="Times New Roman" panose="02020603050405020304" pitchFamily="18" charset="0"/>
              </a:rPr>
              <a:t>r</a:t>
            </a:r>
            <a:r>
              <a:rPr lang="zh-CN" altLang="en-US" b="0">
                <a:latin typeface="Times New Roman" panose="02020603050405020304" pitchFamily="18" charset="0"/>
              </a:rPr>
              <a:t>的有向路。</a:t>
            </a:r>
          </a:p>
          <a:p>
            <a:pPr marL="0" indent="0" eaLnBrk="1" hangingPunct="1">
              <a:lnSpc>
                <a:spcPct val="115000"/>
              </a:lnSpc>
            </a:pPr>
            <a:r>
              <a:rPr lang="zh-CN" altLang="en-US" b="0">
                <a:latin typeface="宋体" panose="02010600030101010101" pitchFamily="2" charset="-122"/>
              </a:rPr>
              <a:t>综上所述，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宋体" panose="02010600030101010101" pitchFamily="2" charset="-122"/>
              </a:rPr>
              <a:t>是一个有向树。</a:t>
            </a:r>
            <a:r>
              <a:rPr lang="zh-CN" altLang="en-US" b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96259" name="灯片编号占位符 1">
            <a:extLst>
              <a:ext uri="{FF2B5EF4-FFF2-40B4-BE49-F238E27FC236}">
                <a16:creationId xmlns:a16="http://schemas.microsoft.com/office/drawing/2014/main" id="{70B4D706-C030-7401-2507-0D2FF47455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1B0D83-6B0D-9949-A66F-674D915F0FD7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45057">
            <a:extLst>
              <a:ext uri="{FF2B5EF4-FFF2-40B4-BE49-F238E27FC236}">
                <a16:creationId xmlns:a16="http://schemas.microsoft.com/office/drawing/2014/main" id="{FAA743EA-FA8E-2E56-3515-758BAFB7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定理</a:t>
            </a:r>
            <a:r>
              <a:rPr lang="en-US" altLang="zh-CN">
                <a:latin typeface="Times New Roman" panose="02020603050405020304" pitchFamily="18" charset="0"/>
              </a:rPr>
              <a:t>4.3.1(</a:t>
            </a:r>
            <a:r>
              <a:rPr lang="zh-CN" altLang="en-US">
                <a:latin typeface="Times New Roman" panose="02020603050405020304" pitchFamily="18" charset="0"/>
              </a:rPr>
              <a:t>转化定理证法二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5059" name="内容占位符 45058">
            <a:extLst>
              <a:ext uri="{FF2B5EF4-FFF2-40B4-BE49-F238E27FC236}">
                <a16:creationId xmlns:a16="http://schemas.microsoft.com/office/drawing/2014/main" id="{D8EE92BD-07C1-C483-B6E0-123312905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再证第二个命题。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是树。对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的结点数用数学归纳法。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  若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只有一个结点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，命题显然成立。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  假设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有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个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结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点时命题成立。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则当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有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n+1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个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结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点时</a:t>
            </a:r>
            <a:r>
              <a:rPr lang="zh-CN" altLang="en-US">
                <a:latin typeface="Times New Roman" panose="02020603050405020304" pitchFamily="18" charset="0"/>
              </a:rPr>
              <a:t>。设 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中的一个结点且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中与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相邻的所有结点是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去掉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及其所关联的边得到</a:t>
            </a:r>
            <a:r>
              <a:rPr lang="en-US" altLang="zh-CN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个子树，其中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分别在这</a:t>
            </a:r>
            <a:r>
              <a:rPr lang="en-US" altLang="zh-CN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个子树中。 </a:t>
            </a:r>
          </a:p>
        </p:txBody>
      </p:sp>
      <p:sp>
        <p:nvSpPr>
          <p:cNvPr id="97283" name="灯片编号占位符 1">
            <a:extLst>
              <a:ext uri="{FF2B5EF4-FFF2-40B4-BE49-F238E27FC236}">
                <a16:creationId xmlns:a16="http://schemas.microsoft.com/office/drawing/2014/main" id="{43A20421-D13D-AD03-6733-AF8BDC79AE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F1991C-8AB5-324F-AED5-5A06BC4B039E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6081">
            <a:extLst>
              <a:ext uri="{FF2B5EF4-FFF2-40B4-BE49-F238E27FC236}">
                <a16:creationId xmlns:a16="http://schemas.microsoft.com/office/drawing/2014/main" id="{D00EF010-D7F4-6F3D-8BED-AD3F53FF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定理</a:t>
            </a:r>
            <a:r>
              <a:rPr lang="en-US" altLang="zh-CN">
                <a:latin typeface="Times New Roman" panose="02020603050405020304" pitchFamily="18" charset="0"/>
              </a:rPr>
              <a:t>4.3.1(</a:t>
            </a:r>
            <a:r>
              <a:rPr lang="zh-CN" altLang="en-US">
                <a:latin typeface="Times New Roman" panose="02020603050405020304" pitchFamily="18" charset="0"/>
              </a:rPr>
              <a:t>转化定理证法二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8306" name="文本占位符 46082">
            <a:extLst>
              <a:ext uri="{FF2B5EF4-FFF2-40B4-BE49-F238E27FC236}">
                <a16:creationId xmlns:a16="http://schemas.microsoft.com/office/drawing/2014/main" id="{E56336B3-3543-5220-CD6C-99FAC35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依归纳假设，我们可以把这</a:t>
            </a:r>
            <a:r>
              <a:rPr lang="en-US" altLang="zh-CN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个分支化成以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为根的</a:t>
            </a:r>
            <a:r>
              <a:rPr lang="en-US" altLang="zh-CN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棵有向树，于是规定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所关联的边是到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的，则得到以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为根的有向树。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307" name="灯片编号占位符 1">
            <a:extLst>
              <a:ext uri="{FF2B5EF4-FFF2-40B4-BE49-F238E27FC236}">
                <a16:creationId xmlns:a16="http://schemas.microsoft.com/office/drawing/2014/main" id="{01DAC718-813E-3E73-9084-9480513A99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B34C6C-CBA0-FE47-95C2-91E6669513F6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7105">
            <a:extLst>
              <a:ext uri="{FF2B5EF4-FFF2-40B4-BE49-F238E27FC236}">
                <a16:creationId xmlns:a16="http://schemas.microsoft.com/office/drawing/2014/main" id="{EA8DE0C3-8F11-22A0-02C8-926F2671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noProof="1">
                <a:latin typeface="Times New Roman" panose="02020603050405020304" pitchFamily="18" charset="0"/>
              </a:rPr>
              <a:t>4.3.2  Euler</a:t>
            </a:r>
            <a:r>
              <a:rPr lang="zh-CN" altLang="en-US" noProof="1">
                <a:latin typeface="宋体" panose="02010600030101010101" pitchFamily="2" charset="-122"/>
              </a:rPr>
              <a:t>路</a:t>
            </a:r>
            <a:r>
              <a:rPr lang="zh-CN" altLang="en-US" noProof="1">
                <a:latin typeface="Times New Roman" panose="02020603050405020304" pitchFamily="18" charset="0"/>
              </a:rPr>
              <a:t>  </a:t>
            </a:r>
            <a:r>
              <a:rPr lang="en-US" noProof="1">
                <a:latin typeface="Times New Roman" panose="02020603050405020304" pitchFamily="18" charset="0"/>
              </a:rPr>
              <a:t>Euler</a:t>
            </a:r>
            <a:r>
              <a:rPr lang="zh-CN" altLang="en-US" noProof="1">
                <a:latin typeface="宋体" panose="02010600030101010101" pitchFamily="2" charset="-122"/>
              </a:rPr>
              <a:t>图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107" name="内容占位符 47106">
            <a:extLst>
              <a:ext uri="{FF2B5EF4-FFF2-40B4-BE49-F238E27FC236}">
                <a16:creationId xmlns:a16="http://schemas.microsoft.com/office/drawing/2014/main" id="{92D4F43E-29D9-DBB6-6A03-258C9949F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Konigsberg Seven Bridges Problem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问题：</a:t>
            </a:r>
            <a:r>
              <a:rPr lang="zh-CN" altLang="en-US">
                <a:latin typeface="Times New Roman" panose="02020603050405020304" pitchFamily="18" charset="0"/>
              </a:rPr>
              <a:t>能不能设计一条散步路线，使得一个人从家里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可以在</a:t>
            </a:r>
            <a:r>
              <a:rPr lang="en-US" altLang="zh-CN">
                <a:latin typeface="Times New Roman" panose="02020603050405020304" pitchFamily="18" charset="0"/>
              </a:rPr>
              <a:t>A, B, C, D</a:t>
            </a:r>
            <a:r>
              <a:rPr lang="zh-CN" altLang="en-US">
                <a:latin typeface="Times New Roman" panose="02020603050405020304" pitchFamily="18" charset="0"/>
              </a:rPr>
              <a:t>任一位置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出发，经过每座桥恰好一次再回到家里？</a:t>
            </a:r>
          </a:p>
        </p:txBody>
      </p:sp>
      <p:sp>
        <p:nvSpPr>
          <p:cNvPr id="99331" name="矩形 47107">
            <a:extLst>
              <a:ext uri="{FF2B5EF4-FFF2-40B4-BE49-F238E27FC236}">
                <a16:creationId xmlns:a16="http://schemas.microsoft.com/office/drawing/2014/main" id="{50A49B6C-794B-5902-5992-C8BDD7FF6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2709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47109" name="组合 47108">
            <a:extLst>
              <a:ext uri="{FF2B5EF4-FFF2-40B4-BE49-F238E27FC236}">
                <a16:creationId xmlns:a16="http://schemas.microsoft.com/office/drawing/2014/main" id="{3F96BCBF-8FC0-1AEE-3EA0-C91EFB53DD7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819400"/>
            <a:ext cx="2814638" cy="3395663"/>
            <a:chOff x="0" y="0"/>
            <a:chExt cx="1773" cy="2139"/>
          </a:xfrm>
        </p:grpSpPr>
        <p:sp>
          <p:nvSpPr>
            <p:cNvPr id="99335" name="直接连接符 47109">
              <a:extLst>
                <a:ext uri="{FF2B5EF4-FFF2-40B4-BE49-F238E27FC236}">
                  <a16:creationId xmlns:a16="http://schemas.microsoft.com/office/drawing/2014/main" id="{382E3E58-3406-EBC4-79DD-ADA37C954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" y="354"/>
              <a:ext cx="1056" cy="72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6" name="直接连接符 47110">
              <a:extLst>
                <a:ext uri="{FF2B5EF4-FFF2-40B4-BE49-F238E27FC236}">
                  <a16:creationId xmlns:a16="http://schemas.microsoft.com/office/drawing/2014/main" id="{0779755A-D093-0691-60CA-4C5BD64EE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" y="1140"/>
              <a:ext cx="1056" cy="72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7" name="直接连接符 47111">
              <a:extLst>
                <a:ext uri="{FF2B5EF4-FFF2-40B4-BE49-F238E27FC236}">
                  <a16:creationId xmlns:a16="http://schemas.microsoft.com/office/drawing/2014/main" id="{098F6B87-75E1-D7B8-8494-96DA0C7A7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1101"/>
              <a:ext cx="104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8" name="直接连接符 47112">
              <a:extLst>
                <a:ext uri="{FF2B5EF4-FFF2-40B4-BE49-F238E27FC236}">
                  <a16:creationId xmlns:a16="http://schemas.microsoft.com/office/drawing/2014/main" id="{8F51EA5E-E686-48A3-B1CA-787A8BD78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" y="351"/>
              <a:ext cx="0" cy="15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9" name="任意多边形 47113">
              <a:extLst>
                <a:ext uri="{FF2B5EF4-FFF2-40B4-BE49-F238E27FC236}">
                  <a16:creationId xmlns:a16="http://schemas.microsoft.com/office/drawing/2014/main" id="{5926A4FA-5572-68F1-9781-062949AF6A3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7" y="362"/>
              <a:ext cx="192" cy="721"/>
            </a:xfrm>
            <a:custGeom>
              <a:avLst/>
              <a:gdLst>
                <a:gd name="T0" fmla="*/ 0 w 21600"/>
                <a:gd name="T1" fmla="*/ 0 h 43196"/>
                <a:gd name="T2" fmla="*/ 0 w 21600"/>
                <a:gd name="T3" fmla="*/ 0 h 43196"/>
                <a:gd name="T4" fmla="*/ 0 w 21600"/>
                <a:gd name="T5" fmla="*/ 0 h 43196"/>
                <a:gd name="T6" fmla="*/ 0 w 21600"/>
                <a:gd name="T7" fmla="*/ 0 h 43196"/>
                <a:gd name="T8" fmla="*/ 0 w 21600"/>
                <a:gd name="T9" fmla="*/ 0 h 43196"/>
                <a:gd name="T10" fmla="*/ 0 w 21600"/>
                <a:gd name="T11" fmla="*/ 0 h 43196"/>
                <a:gd name="T12" fmla="*/ 0 w 21600"/>
                <a:gd name="T13" fmla="*/ 0 h 43196"/>
                <a:gd name="T14" fmla="*/ 0 w 21600"/>
                <a:gd name="T15" fmla="*/ 0 h 431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43196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33393"/>
                    <a:pt x="12149" y="42979"/>
                    <a:pt x="410" y="43196"/>
                  </a:cubicBezTo>
                </a:path>
                <a:path w="21600" h="43196" stroke="0">
                  <a:moveTo>
                    <a:pt x="408" y="43196"/>
                  </a:moveTo>
                  <a:cubicBezTo>
                    <a:pt x="2449" y="47125"/>
                    <a:pt x="3719" y="52645"/>
                    <a:pt x="3719" y="58759"/>
                  </a:cubicBezTo>
                  <a:cubicBezTo>
                    <a:pt x="3719" y="61150"/>
                    <a:pt x="3525" y="63449"/>
                    <a:pt x="3167" y="65595"/>
                  </a:cubicBezTo>
                  <a:lnTo>
                    <a:pt x="0" y="0"/>
                  </a:lnTo>
                  <a:lnTo>
                    <a:pt x="408" y="4319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0" name="任意多边形 47114">
              <a:extLst>
                <a:ext uri="{FF2B5EF4-FFF2-40B4-BE49-F238E27FC236}">
                  <a16:creationId xmlns:a16="http://schemas.microsoft.com/office/drawing/2014/main" id="{5CC7E20C-452D-D985-1FE3-202D479D5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6" y="1130"/>
              <a:ext cx="192" cy="721"/>
            </a:xfrm>
            <a:custGeom>
              <a:avLst/>
              <a:gdLst>
                <a:gd name="T0" fmla="*/ 0 w 21600"/>
                <a:gd name="T1" fmla="*/ 0 h 43196"/>
                <a:gd name="T2" fmla="*/ 0 w 21600"/>
                <a:gd name="T3" fmla="*/ 0 h 43196"/>
                <a:gd name="T4" fmla="*/ 0 w 21600"/>
                <a:gd name="T5" fmla="*/ 0 h 43196"/>
                <a:gd name="T6" fmla="*/ 0 w 21600"/>
                <a:gd name="T7" fmla="*/ 0 h 43196"/>
                <a:gd name="T8" fmla="*/ 0 w 21600"/>
                <a:gd name="T9" fmla="*/ 0 h 43196"/>
                <a:gd name="T10" fmla="*/ 0 w 21600"/>
                <a:gd name="T11" fmla="*/ 0 h 43196"/>
                <a:gd name="T12" fmla="*/ 0 w 21600"/>
                <a:gd name="T13" fmla="*/ 0 h 43196"/>
                <a:gd name="T14" fmla="*/ 0 w 21600"/>
                <a:gd name="T15" fmla="*/ 0 h 431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43196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33393"/>
                    <a:pt x="12149" y="42979"/>
                    <a:pt x="410" y="43196"/>
                  </a:cubicBezTo>
                </a:path>
                <a:path w="21600" h="43196" stroke="0">
                  <a:moveTo>
                    <a:pt x="408" y="43196"/>
                  </a:moveTo>
                  <a:cubicBezTo>
                    <a:pt x="2449" y="47125"/>
                    <a:pt x="3719" y="52645"/>
                    <a:pt x="3719" y="58759"/>
                  </a:cubicBezTo>
                  <a:cubicBezTo>
                    <a:pt x="3719" y="61150"/>
                    <a:pt x="3525" y="63449"/>
                    <a:pt x="3167" y="65595"/>
                  </a:cubicBezTo>
                  <a:lnTo>
                    <a:pt x="0" y="0"/>
                  </a:lnTo>
                  <a:lnTo>
                    <a:pt x="408" y="4319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1" name="椭圆 47115">
              <a:extLst>
                <a:ext uri="{FF2B5EF4-FFF2-40B4-BE49-F238E27FC236}">
                  <a16:creationId xmlns:a16="http://schemas.microsoft.com/office/drawing/2014/main" id="{7040881C-1423-E3D9-0910-38ECC1FE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267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9342" name="椭圆 47116">
              <a:extLst>
                <a:ext uri="{FF2B5EF4-FFF2-40B4-BE49-F238E27FC236}">
                  <a16:creationId xmlns:a16="http://schemas.microsoft.com/office/drawing/2014/main" id="{D9258F7B-6D6A-0096-A6C6-4C103C96B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103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9343" name="椭圆 47117">
              <a:extLst>
                <a:ext uri="{FF2B5EF4-FFF2-40B4-BE49-F238E27FC236}">
                  <a16:creationId xmlns:a16="http://schemas.microsoft.com/office/drawing/2014/main" id="{EFA75CAA-9592-D501-8762-84C2DFBA9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1803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9344" name="椭圆 47118">
              <a:extLst>
                <a:ext uri="{FF2B5EF4-FFF2-40B4-BE49-F238E27FC236}">
                  <a16:creationId xmlns:a16="http://schemas.microsoft.com/office/drawing/2014/main" id="{2DEBE32E-4479-2ED3-34EA-ECA9166CC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03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9345" name="文本框 47119">
              <a:extLst>
                <a:ext uri="{FF2B5EF4-FFF2-40B4-BE49-F238E27FC236}">
                  <a16:creationId xmlns:a16="http://schemas.microsoft.com/office/drawing/2014/main" id="{392DE3DE-4ECF-836F-238F-A0E42015E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9346" name="文本框 47120">
              <a:extLst>
                <a:ext uri="{FF2B5EF4-FFF2-40B4-BE49-F238E27FC236}">
                  <a16:creationId xmlns:a16="http://schemas.microsoft.com/office/drawing/2014/main" id="{D5B7FA27-0BC0-6430-ED43-CD90308CF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" y="185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9347" name="文本框 47121">
              <a:extLst>
                <a:ext uri="{FF2B5EF4-FFF2-40B4-BE49-F238E27FC236}">
                  <a16:creationId xmlns:a16="http://schemas.microsoft.com/office/drawing/2014/main" id="{FBDD2AAF-A3E5-7106-5CEB-9FBADFAC0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9348" name="文本框 47122">
              <a:extLst>
                <a:ext uri="{FF2B5EF4-FFF2-40B4-BE49-F238E27FC236}">
                  <a16:creationId xmlns:a16="http://schemas.microsoft.com/office/drawing/2014/main" id="{0AA682A7-3BFC-A099-02E3-7B344209F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93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</a:t>
              </a:r>
            </a:p>
          </p:txBody>
        </p:sp>
      </p:grpSp>
      <p:graphicFrame>
        <p:nvGraphicFramePr>
          <p:cNvPr id="99333" name="对象 47123">
            <a:extLst>
              <a:ext uri="{FF2B5EF4-FFF2-40B4-BE49-F238E27FC236}">
                <a16:creationId xmlns:a16="http://schemas.microsoft.com/office/drawing/2014/main" id="{0856A3DB-BBA9-599A-A698-DC501188BD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971800"/>
          <a:ext cx="43434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862800" imgH="9156700" progId="">
                  <p:embed/>
                </p:oleObj>
              </mc:Choice>
              <mc:Fallback>
                <p:oleObj r:id="rId2" imgW="19862800" imgH="9156700" progId="">
                  <p:embed/>
                  <p:pic>
                    <p:nvPicPr>
                      <p:cNvPr id="0" name="对象 47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4343400" cy="3505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4" name="灯片编号占位符 1">
            <a:extLst>
              <a:ext uri="{FF2B5EF4-FFF2-40B4-BE49-F238E27FC236}">
                <a16:creationId xmlns:a16="http://schemas.microsoft.com/office/drawing/2014/main" id="{77C46CC7-5E7D-2F74-8877-60D6B0C2B3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0E4A93-A5E2-A04E-97CB-0148B798130C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kumimoji="0"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F4A8D475-8ABA-3A0C-2679-ABE553728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14325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§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4.3.2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Euler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路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Euler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图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89BCC1CC-2728-73C5-0305-BE3991EA8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一、基本概念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</a:t>
            </a:r>
            <a:r>
              <a:rPr lang="en-US" altLang="zh-CN">
                <a:latin typeface="Times New Roman" panose="02020603050405020304" pitchFamily="18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路、</a:t>
            </a:r>
            <a:r>
              <a:rPr lang="en-US" altLang="zh-CN">
                <a:latin typeface="Times New Roman" panose="02020603050405020304" pitchFamily="18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图、平衡有向图</a:t>
            </a:r>
          </a:p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二、判定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图的充要条件</a:t>
            </a:r>
          </a:p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三、</a:t>
            </a:r>
            <a:r>
              <a:rPr lang="en-US" altLang="zh-CN">
                <a:latin typeface="Times New Roman" panose="02020603050405020304" pitchFamily="18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路与有向树的相互转化</a:t>
            </a: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03">
            <a:extLst>
              <a:ext uri="{FF2B5EF4-FFF2-40B4-BE49-F238E27FC236}">
                <a16:creationId xmlns:a16="http://schemas.microsoft.com/office/drawing/2014/main" id="{CA6142B8-8B3C-4869-1F84-E9A58426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2709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00356" name="灯片编号占位符 1">
            <a:extLst>
              <a:ext uri="{FF2B5EF4-FFF2-40B4-BE49-F238E27FC236}">
                <a16:creationId xmlns:a16="http://schemas.microsoft.com/office/drawing/2014/main" id="{E42952C2-346F-A3C2-BB5E-0E22C958F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CAA2B8-BA07-DC45-AFC4-6B2692549A5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>
            <a:extLst>
              <a:ext uri="{FF2B5EF4-FFF2-40B4-BE49-F238E27FC236}">
                <a16:creationId xmlns:a16="http://schemas.microsoft.com/office/drawing/2014/main" id="{0AC4E089-F3FF-F1AE-6743-EAD0A0F5A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2133600"/>
          </a:xfrm>
        </p:spPr>
        <p:txBody>
          <a:bodyPr/>
          <a:lstStyle/>
          <a:p>
            <a:pPr eaLnBrk="1" hangingPunct="1"/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定义4.3.9  </a:t>
            </a:r>
            <a:r>
              <a:rPr lang="zh-CN" altLang="en-US" b="0">
                <a:latin typeface="Times New Roman" panose="02020603050405020304" pitchFamily="18" charset="0"/>
              </a:rPr>
              <a:t>设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是有向图，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中一条</a:t>
            </a:r>
            <a:r>
              <a:rPr lang="en-US" altLang="zh-CN" b="0"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路</a:t>
            </a:r>
            <a:r>
              <a:rPr lang="zh-CN" altLang="en-US" b="0">
                <a:latin typeface="Times New Roman" panose="02020603050405020304" pitchFamily="18" charset="0"/>
              </a:rPr>
              <a:t>，就是一条有向路(</a:t>
            </a:r>
            <a:r>
              <a:rPr lang="en-US" altLang="zh-CN" b="0">
                <a:latin typeface="Times New Roman" panose="02020603050405020304" pitchFamily="18" charset="0"/>
              </a:rPr>
              <a:t>e</a:t>
            </a:r>
            <a:r>
              <a:rPr lang="en-US" altLang="zh-CN" b="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, … , e</a:t>
            </a:r>
            <a:r>
              <a:rPr lang="en-US" altLang="zh-CN" b="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0">
                <a:latin typeface="Times New Roman" panose="02020603050405020304" pitchFamily="18" charset="0"/>
              </a:rPr>
              <a:t>)，</a:t>
            </a:r>
            <a:r>
              <a:rPr lang="zh-CN" altLang="en-US" b="0">
                <a:latin typeface="Times New Roman" panose="02020603050405020304" pitchFamily="18" charset="0"/>
              </a:rPr>
              <a:t>其中</a:t>
            </a:r>
            <a:r>
              <a:rPr lang="en-US" altLang="zh-CN" b="0">
                <a:latin typeface="Times New Roman" panose="02020603050405020304" pitchFamily="18" charset="0"/>
              </a:rPr>
              <a:t>fin(e</a:t>
            </a:r>
            <a:r>
              <a:rPr lang="en-US" altLang="zh-CN" b="0" baseline="-30000">
                <a:latin typeface="Times New Roman" panose="02020603050405020304" pitchFamily="18" charset="0"/>
              </a:rPr>
              <a:t>n</a:t>
            </a:r>
            <a:r>
              <a:rPr lang="en-US" altLang="zh-CN" b="0">
                <a:latin typeface="Times New Roman" panose="02020603050405020304" pitchFamily="18" charset="0"/>
              </a:rPr>
              <a:t>)=init(e</a:t>
            </a:r>
            <a:r>
              <a:rPr lang="en-US" altLang="zh-CN" b="0" baseline="-30000">
                <a:latin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</a:rPr>
              <a:t>)，</a:t>
            </a:r>
            <a:r>
              <a:rPr lang="zh-CN" altLang="en-US" b="0">
                <a:latin typeface="Times New Roman" panose="02020603050405020304" pitchFamily="18" charset="0"/>
              </a:rPr>
              <a:t>而且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中每条弧在此有向路中恰出现一次。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D881B5D-0208-8675-ECB8-08DFFA1FC7CC}"/>
              </a:ext>
            </a:extLst>
          </p:cNvPr>
          <p:cNvGrpSpPr>
            <a:grpSpLocks/>
          </p:cNvGrpSpPr>
          <p:nvPr/>
        </p:nvGrpSpPr>
        <p:grpSpPr bwMode="auto">
          <a:xfrm>
            <a:off x="1468438" y="3003550"/>
            <a:ext cx="6000750" cy="2198688"/>
            <a:chOff x="566" y="2132"/>
            <a:chExt cx="3780" cy="1385"/>
          </a:xfrm>
        </p:grpSpPr>
        <p:sp>
          <p:nvSpPr>
            <p:cNvPr id="102410" name="Oval 5">
              <a:extLst>
                <a:ext uri="{FF2B5EF4-FFF2-40B4-BE49-F238E27FC236}">
                  <a16:creationId xmlns:a16="http://schemas.microsoft.com/office/drawing/2014/main" id="{625128C5-3AF2-CB65-34DE-956FBAF9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2914"/>
              <a:ext cx="105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2411" name="Oval 6">
              <a:extLst>
                <a:ext uri="{FF2B5EF4-FFF2-40B4-BE49-F238E27FC236}">
                  <a16:creationId xmlns:a16="http://schemas.microsoft.com/office/drawing/2014/main" id="{2F3A0740-9C4E-4ED6-B3D4-9D3E71AC3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90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2412" name="Arc 7">
              <a:extLst>
                <a:ext uri="{FF2B5EF4-FFF2-40B4-BE49-F238E27FC236}">
                  <a16:creationId xmlns:a16="http://schemas.microsoft.com/office/drawing/2014/main" id="{0BBE508C-9129-159D-4E62-EF35A061FBC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738" y="2609"/>
              <a:ext cx="843" cy="349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3" name="Arc 8">
              <a:extLst>
                <a:ext uri="{FF2B5EF4-FFF2-40B4-BE49-F238E27FC236}">
                  <a16:creationId xmlns:a16="http://schemas.microsoft.com/office/drawing/2014/main" id="{BA5A4D93-C738-6C6E-88DE-EA616849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2590"/>
              <a:ext cx="845" cy="303"/>
            </a:xfrm>
            <a:custGeom>
              <a:avLst/>
              <a:gdLst>
                <a:gd name="T0" fmla="*/ 0 w 43200"/>
                <a:gd name="T1" fmla="*/ 0 h 21956"/>
                <a:gd name="T2" fmla="*/ 0 w 43200"/>
                <a:gd name="T3" fmla="*/ 0 h 21956"/>
                <a:gd name="T4" fmla="*/ 0 w 43200"/>
                <a:gd name="T5" fmla="*/ 0 h 2195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956"/>
                <a:gd name="T11" fmla="*/ 43200 w 43200"/>
                <a:gd name="T12" fmla="*/ 21956 h 21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956" fill="none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56" stroke="0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" y="21956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4" name="Arc 9">
              <a:extLst>
                <a:ext uri="{FF2B5EF4-FFF2-40B4-BE49-F238E27FC236}">
                  <a16:creationId xmlns:a16="http://schemas.microsoft.com/office/drawing/2014/main" id="{7A9E26EC-3F73-B14E-8628-1FE65600970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41" y="2894"/>
              <a:ext cx="860" cy="363"/>
            </a:xfrm>
            <a:custGeom>
              <a:avLst/>
              <a:gdLst>
                <a:gd name="T0" fmla="*/ 0 w 41008"/>
                <a:gd name="T1" fmla="*/ 0 h 21600"/>
                <a:gd name="T2" fmla="*/ 0 w 41008"/>
                <a:gd name="T3" fmla="*/ 0 h 21600"/>
                <a:gd name="T4" fmla="*/ 0 w 410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1008"/>
                <a:gd name="T10" fmla="*/ 0 h 21600"/>
                <a:gd name="T11" fmla="*/ 41008 w 410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08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</a:path>
                <a:path w="41008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5" name="Arc 10">
              <a:extLst>
                <a:ext uri="{FF2B5EF4-FFF2-40B4-BE49-F238E27FC236}">
                  <a16:creationId xmlns:a16="http://schemas.microsoft.com/office/drawing/2014/main" id="{D2F6A984-1E66-B6BB-827D-08B585B3EC3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721" y="2875"/>
              <a:ext cx="839" cy="363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6" name="Text Box 11">
              <a:extLst>
                <a:ext uri="{FF2B5EF4-FFF2-40B4-BE49-F238E27FC236}">
                  <a16:creationId xmlns:a16="http://schemas.microsoft.com/office/drawing/2014/main" id="{A5E82B55-8368-29B0-4B0D-559F6C701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786"/>
              <a:ext cx="25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417" name="Text Box 12">
              <a:extLst>
                <a:ext uri="{FF2B5EF4-FFF2-40B4-BE49-F238E27FC236}">
                  <a16:creationId xmlns:a16="http://schemas.microsoft.com/office/drawing/2014/main" id="{FF55440F-4C09-4664-5975-6CEEE6B99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" y="2786"/>
              <a:ext cx="2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2418" name="Text Box 13">
              <a:extLst>
                <a:ext uri="{FF2B5EF4-FFF2-40B4-BE49-F238E27FC236}">
                  <a16:creationId xmlns:a16="http://schemas.microsoft.com/office/drawing/2014/main" id="{21EC0106-B9A0-2C95-EE1B-59539D086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2786"/>
              <a:ext cx="2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2419" name="Text Box 14">
              <a:extLst>
                <a:ext uri="{FF2B5EF4-FFF2-40B4-BE49-F238E27FC236}">
                  <a16:creationId xmlns:a16="http://schemas.microsoft.com/office/drawing/2014/main" id="{1F7A3690-2914-80A8-E14C-C7B6B7A9F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" y="2786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2420" name="Text Box 15">
              <a:extLst>
                <a:ext uri="{FF2B5EF4-FFF2-40B4-BE49-F238E27FC236}">
                  <a16:creationId xmlns:a16="http://schemas.microsoft.com/office/drawing/2014/main" id="{708559D3-DC1C-E2DB-8DFA-D7BA248F8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278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2421" name="Text Box 16">
              <a:extLst>
                <a:ext uri="{FF2B5EF4-FFF2-40B4-BE49-F238E27FC236}">
                  <a16:creationId xmlns:a16="http://schemas.microsoft.com/office/drawing/2014/main" id="{1BF5B322-3515-62B3-E15B-A5590314D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2132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1</a:t>
              </a:r>
              <a:endParaRPr lang="en-US" altLang="zh-CN" sz="4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2422" name="Text Box 17">
              <a:extLst>
                <a:ext uri="{FF2B5EF4-FFF2-40B4-BE49-F238E27FC236}">
                  <a16:creationId xmlns:a16="http://schemas.microsoft.com/office/drawing/2014/main" id="{E8B1BA11-F722-53DD-4010-30D603587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" y="3075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2</a:t>
              </a:r>
              <a:endParaRPr lang="en-US" altLang="zh-CN" sz="4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2423" name="Text Box 18">
              <a:extLst>
                <a:ext uri="{FF2B5EF4-FFF2-40B4-BE49-F238E27FC236}">
                  <a16:creationId xmlns:a16="http://schemas.microsoft.com/office/drawing/2014/main" id="{D04732FC-EA88-1F2D-817D-3F9C21956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" y="2132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3</a:t>
              </a:r>
              <a:endParaRPr lang="en-US" altLang="zh-CN" sz="4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2424" name="Text Box 19">
              <a:extLst>
                <a:ext uri="{FF2B5EF4-FFF2-40B4-BE49-F238E27FC236}">
                  <a16:creationId xmlns:a16="http://schemas.microsoft.com/office/drawing/2014/main" id="{5AC00EBC-7C93-2D7A-F274-76FBF7678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" y="3075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2425" name="Oval 20">
              <a:extLst>
                <a:ext uri="{FF2B5EF4-FFF2-40B4-BE49-F238E27FC236}">
                  <a16:creationId xmlns:a16="http://schemas.microsoft.com/office/drawing/2014/main" id="{1CDF2BB6-C6ED-F0D9-7255-055289D52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290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2426" name="Oval 21">
              <a:extLst>
                <a:ext uri="{FF2B5EF4-FFF2-40B4-BE49-F238E27FC236}">
                  <a16:creationId xmlns:a16="http://schemas.microsoft.com/office/drawing/2014/main" id="{BB46F551-2962-EC24-49F3-95D1FED37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289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2427" name="Oval 22">
              <a:extLst>
                <a:ext uri="{FF2B5EF4-FFF2-40B4-BE49-F238E27FC236}">
                  <a16:creationId xmlns:a16="http://schemas.microsoft.com/office/drawing/2014/main" id="{26ACDB7B-289A-8C47-E9F2-DBB361F71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290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7239" name="Rectangle 23">
            <a:extLst>
              <a:ext uri="{FF2B5EF4-FFF2-40B4-BE49-F238E27FC236}">
                <a16:creationId xmlns:a16="http://schemas.microsoft.com/office/drawing/2014/main" id="{FAC91332-4E32-ED06-FBF2-D31D1115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257800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aseline="0">
                <a:latin typeface="Times New Roman" panose="02020603050405020304" pitchFamily="18" charset="0"/>
              </a:rPr>
              <a:t>一个有向图，如果存在着</a:t>
            </a:r>
            <a:r>
              <a:rPr lang="en-US" altLang="zh-CN" baseline="0">
                <a:latin typeface="Times New Roman" panose="02020603050405020304" pitchFamily="18" charset="0"/>
              </a:rPr>
              <a:t>Euler</a:t>
            </a:r>
            <a:r>
              <a:rPr lang="zh-CN" altLang="en-US" baseline="0">
                <a:latin typeface="Times New Roman" panose="02020603050405020304" pitchFamily="18" charset="0"/>
              </a:rPr>
              <a:t>路，就称为</a:t>
            </a: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aseline="0">
                <a:solidFill>
                  <a:schemeClr val="tx2"/>
                </a:solidFill>
                <a:latin typeface="Times New Roman" panose="02020603050405020304" pitchFamily="18" charset="0"/>
              </a:rPr>
              <a:t>图</a:t>
            </a:r>
            <a:r>
              <a:rPr lang="zh-CN" altLang="en-US" baseline="0">
                <a:latin typeface="Times New Roman" panose="02020603050405020304" pitchFamily="18" charset="0"/>
              </a:rPr>
              <a:t>。</a:t>
            </a:r>
            <a:endParaRPr lang="zh-CN" altLang="en-US" sz="1600" baseline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41" name="Rectangle 25">
            <a:extLst>
              <a:ext uri="{FF2B5EF4-FFF2-40B4-BE49-F238E27FC236}">
                <a16:creationId xmlns:a16="http://schemas.microsoft.com/office/drawing/2014/main" id="{67059DE9-A51A-8587-39B1-69142E8D4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一 、基本概念</a:t>
            </a:r>
          </a:p>
        </p:txBody>
      </p:sp>
      <p:sp>
        <p:nvSpPr>
          <p:cNvPr id="24" name="Arc 8">
            <a:extLst>
              <a:ext uri="{FF2B5EF4-FFF2-40B4-BE49-F238E27FC236}">
                <a16:creationId xmlns:a16="http://schemas.microsoft.com/office/drawing/2014/main" id="{284C90C5-F83E-7A0B-ABCE-842EB4E2FFF1}"/>
              </a:ext>
            </a:extLst>
          </p:cNvPr>
          <p:cNvSpPr>
            <a:spLocks/>
          </p:cNvSpPr>
          <p:nvPr/>
        </p:nvSpPr>
        <p:spPr bwMode="auto">
          <a:xfrm>
            <a:off x="1905000" y="3733800"/>
            <a:ext cx="1341438" cy="481013"/>
          </a:xfrm>
          <a:custGeom>
            <a:avLst/>
            <a:gdLst>
              <a:gd name="T0" fmla="*/ 0 w 43200"/>
              <a:gd name="T1" fmla="*/ 0 h 21956"/>
              <a:gd name="T2" fmla="*/ 0 w 43200"/>
              <a:gd name="T3" fmla="*/ 0 h 21956"/>
              <a:gd name="T4" fmla="*/ 0 w 43200"/>
              <a:gd name="T5" fmla="*/ 0 h 21956"/>
              <a:gd name="T6" fmla="*/ 0 60000 65536"/>
              <a:gd name="T7" fmla="*/ 0 60000 65536"/>
              <a:gd name="T8" fmla="*/ 0 60000 65536"/>
              <a:gd name="T9" fmla="*/ 0 w 43200"/>
              <a:gd name="T10" fmla="*/ 0 h 21956"/>
              <a:gd name="T11" fmla="*/ 43200 w 43200"/>
              <a:gd name="T12" fmla="*/ 21956 h 219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956" fill="none" extrusionOk="0">
                <a:moveTo>
                  <a:pt x="2" y="21956"/>
                </a:moveTo>
                <a:cubicBezTo>
                  <a:pt x="0" y="21837"/>
                  <a:pt x="0" y="2171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56" stroke="0" extrusionOk="0">
                <a:moveTo>
                  <a:pt x="2" y="21956"/>
                </a:moveTo>
                <a:cubicBezTo>
                  <a:pt x="0" y="21837"/>
                  <a:pt x="0" y="2171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" y="21956"/>
                </a:lnTo>
                <a:close/>
              </a:path>
            </a:pathLst>
          </a:custGeom>
          <a:noFill/>
          <a:ln w="762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rc 7">
            <a:extLst>
              <a:ext uri="{FF2B5EF4-FFF2-40B4-BE49-F238E27FC236}">
                <a16:creationId xmlns:a16="http://schemas.microsoft.com/office/drawing/2014/main" id="{9E4B988A-97A6-2765-BACC-68584D970AB0}"/>
              </a:ext>
            </a:extLst>
          </p:cNvPr>
          <p:cNvSpPr>
            <a:spLocks/>
          </p:cNvSpPr>
          <p:nvPr/>
        </p:nvSpPr>
        <p:spPr bwMode="auto">
          <a:xfrm flipH="1" flipV="1">
            <a:off x="3352800" y="3733800"/>
            <a:ext cx="1295400" cy="568325"/>
          </a:xfrm>
          <a:custGeom>
            <a:avLst/>
            <a:gdLst>
              <a:gd name="T0" fmla="*/ 0 w 42677"/>
              <a:gd name="T1" fmla="*/ 0 h 21600"/>
              <a:gd name="T2" fmla="*/ 0 w 42677"/>
              <a:gd name="T3" fmla="*/ 0 h 21600"/>
              <a:gd name="T4" fmla="*/ 0 w 42677"/>
              <a:gd name="T5" fmla="*/ 0 h 21600"/>
              <a:gd name="T6" fmla="*/ 0 60000 65536"/>
              <a:gd name="T7" fmla="*/ 0 60000 65536"/>
              <a:gd name="T8" fmla="*/ 0 60000 65536"/>
              <a:gd name="T9" fmla="*/ 0 w 42677"/>
              <a:gd name="T10" fmla="*/ 0 h 21600"/>
              <a:gd name="T11" fmla="*/ 42677 w 426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677" h="21600" fill="none" extrusionOk="0">
                <a:moveTo>
                  <a:pt x="42677" y="3849"/>
                </a:moveTo>
                <a:cubicBezTo>
                  <a:pt x="40816" y="14126"/>
                  <a:pt x="31867" y="21599"/>
                  <a:pt x="21423" y="21600"/>
                </a:cubicBezTo>
                <a:cubicBezTo>
                  <a:pt x="10561" y="21600"/>
                  <a:pt x="1389" y="13534"/>
                  <a:pt x="0" y="2761"/>
                </a:cubicBezTo>
              </a:path>
              <a:path w="42677" h="21600" stroke="0" extrusionOk="0">
                <a:moveTo>
                  <a:pt x="42677" y="3849"/>
                </a:moveTo>
                <a:cubicBezTo>
                  <a:pt x="40816" y="14126"/>
                  <a:pt x="31867" y="21599"/>
                  <a:pt x="21423" y="21600"/>
                </a:cubicBezTo>
                <a:cubicBezTo>
                  <a:pt x="10561" y="21600"/>
                  <a:pt x="1389" y="13534"/>
                  <a:pt x="0" y="2761"/>
                </a:cubicBezTo>
                <a:lnTo>
                  <a:pt x="21423" y="0"/>
                </a:lnTo>
                <a:lnTo>
                  <a:pt x="42677" y="3849"/>
                </a:lnTo>
                <a:close/>
              </a:path>
            </a:pathLst>
          </a:cu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rc 10">
            <a:extLst>
              <a:ext uri="{FF2B5EF4-FFF2-40B4-BE49-F238E27FC236}">
                <a16:creationId xmlns:a16="http://schemas.microsoft.com/office/drawing/2014/main" id="{0CBE7509-A46E-501F-CED0-F4B215BCC58D}"/>
              </a:ext>
            </a:extLst>
          </p:cNvPr>
          <p:cNvSpPr>
            <a:spLocks/>
          </p:cNvSpPr>
          <p:nvPr/>
        </p:nvSpPr>
        <p:spPr bwMode="auto">
          <a:xfrm flipV="1">
            <a:off x="3352800" y="4191000"/>
            <a:ext cx="1331913" cy="576263"/>
          </a:xfrm>
          <a:custGeom>
            <a:avLst/>
            <a:gdLst>
              <a:gd name="T0" fmla="*/ 0 w 39973"/>
              <a:gd name="T1" fmla="*/ 0 h 21600"/>
              <a:gd name="T2" fmla="*/ 0 w 39973"/>
              <a:gd name="T3" fmla="*/ 0 h 21600"/>
              <a:gd name="T4" fmla="*/ 0 w 39973"/>
              <a:gd name="T5" fmla="*/ 0 h 21600"/>
              <a:gd name="T6" fmla="*/ 0 60000 65536"/>
              <a:gd name="T7" fmla="*/ 0 60000 65536"/>
              <a:gd name="T8" fmla="*/ 0 60000 65536"/>
              <a:gd name="T9" fmla="*/ 0 w 39973"/>
              <a:gd name="T10" fmla="*/ 0 h 21600"/>
              <a:gd name="T11" fmla="*/ 39973 w 399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973" h="21600" fill="none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8780" y="0"/>
                  <a:pt x="36464" y="4942"/>
                  <a:pt x="39973" y="12644"/>
                </a:cubicBezTo>
              </a:path>
              <a:path w="39973" h="21600" stroke="0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8780" y="0"/>
                  <a:pt x="36464" y="4942"/>
                  <a:pt x="39973" y="12644"/>
                </a:cubicBezTo>
                <a:lnTo>
                  <a:pt x="20317" y="21600"/>
                </a:lnTo>
                <a:lnTo>
                  <a:pt x="-1" y="14266"/>
                </a:lnTo>
                <a:close/>
              </a:path>
            </a:pathLst>
          </a:cu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rc 9">
            <a:extLst>
              <a:ext uri="{FF2B5EF4-FFF2-40B4-BE49-F238E27FC236}">
                <a16:creationId xmlns:a16="http://schemas.microsoft.com/office/drawing/2014/main" id="{F2968838-BF23-5B98-03FB-97EC168BD230}"/>
              </a:ext>
            </a:extLst>
          </p:cNvPr>
          <p:cNvSpPr>
            <a:spLocks/>
          </p:cNvSpPr>
          <p:nvPr/>
        </p:nvSpPr>
        <p:spPr bwMode="auto">
          <a:xfrm flipV="1">
            <a:off x="1905000" y="4191000"/>
            <a:ext cx="1365250" cy="576263"/>
          </a:xfrm>
          <a:custGeom>
            <a:avLst/>
            <a:gdLst>
              <a:gd name="T0" fmla="*/ 0 w 41008"/>
              <a:gd name="T1" fmla="*/ 0 h 21600"/>
              <a:gd name="T2" fmla="*/ 0 w 41008"/>
              <a:gd name="T3" fmla="*/ 0 h 21600"/>
              <a:gd name="T4" fmla="*/ 0 w 41008"/>
              <a:gd name="T5" fmla="*/ 0 h 21600"/>
              <a:gd name="T6" fmla="*/ 0 60000 65536"/>
              <a:gd name="T7" fmla="*/ 0 60000 65536"/>
              <a:gd name="T8" fmla="*/ 0 60000 65536"/>
              <a:gd name="T9" fmla="*/ 0 w 41008"/>
              <a:gd name="T10" fmla="*/ 0 h 21600"/>
              <a:gd name="T11" fmla="*/ 41008 w 4100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08" h="21600" fill="none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9858" y="0"/>
                  <a:pt x="38269" y="6260"/>
                  <a:pt x="41008" y="15400"/>
                </a:cubicBezTo>
              </a:path>
              <a:path w="41008" h="21600" stroke="0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9858" y="0"/>
                  <a:pt x="38269" y="6260"/>
                  <a:pt x="41008" y="15400"/>
                </a:cubicBezTo>
                <a:lnTo>
                  <a:pt x="20317" y="21600"/>
                </a:lnTo>
                <a:lnTo>
                  <a:pt x="-1" y="14266"/>
                </a:lnTo>
                <a:close/>
              </a:path>
            </a:pathLst>
          </a:cu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9" name="灯片编号占位符 2">
            <a:extLst>
              <a:ext uri="{FF2B5EF4-FFF2-40B4-BE49-F238E27FC236}">
                <a16:creationId xmlns:a16="http://schemas.microsoft.com/office/drawing/2014/main" id="{E8726B38-9B37-2604-A0AC-B8F345570D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062655-A326-7B41-845C-0CAABA9747A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5" name="Rectangle 25">
            <a:extLst>
              <a:ext uri="{FF2B5EF4-FFF2-40B4-BE49-F238E27FC236}">
                <a16:creationId xmlns:a16="http://schemas.microsoft.com/office/drawing/2014/main" id="{0BEB17E5-4A9C-9053-CFEC-F1FAB975A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>
                <a:solidFill>
                  <a:srgbClr val="FFCC00"/>
                </a:solidFill>
                <a:latin typeface="Times New Roman" pitchFamily="18" charset="0"/>
              </a:rPr>
              <a:t>思考</a:t>
            </a:r>
          </a:p>
        </p:txBody>
      </p:sp>
      <p:sp>
        <p:nvSpPr>
          <p:cNvPr id="37891" name="Rectangle 26">
            <a:extLst>
              <a:ext uri="{FF2B5EF4-FFF2-40B4-BE49-F238E27FC236}">
                <a16:creationId xmlns:a16="http://schemas.microsoft.com/office/drawing/2014/main" id="{229E7343-5DD6-76B9-B53F-8CFFAB278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路是否一定是有向回路？</a:t>
            </a:r>
          </a:p>
          <a:p>
            <a:pPr eaLnBrk="1" hangingPunct="1"/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设由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路中点集与弧集构成的子图为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G’，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问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G’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是否一定为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的支撑子图？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>
                <a:solidFill>
                  <a:srgbClr val="FFFFCC"/>
                </a:solidFill>
              </a:rPr>
              <a:t>   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（ 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路是否一定遍历了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的各个点？）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F8C2FFB2-DB00-7FDD-D0A9-F40EF93BBEF0}"/>
              </a:ext>
            </a:extLst>
          </p:cNvPr>
          <p:cNvGrpSpPr>
            <a:grpSpLocks/>
          </p:cNvGrpSpPr>
          <p:nvPr/>
        </p:nvGrpSpPr>
        <p:grpSpPr bwMode="auto">
          <a:xfrm>
            <a:off x="1468438" y="4141788"/>
            <a:ext cx="5999162" cy="1954212"/>
            <a:chOff x="566" y="2256"/>
            <a:chExt cx="3779" cy="1231"/>
          </a:xfrm>
        </p:grpSpPr>
        <p:sp>
          <p:nvSpPr>
            <p:cNvPr id="104453" name="Oval 28">
              <a:extLst>
                <a:ext uri="{FF2B5EF4-FFF2-40B4-BE49-F238E27FC236}">
                  <a16:creationId xmlns:a16="http://schemas.microsoft.com/office/drawing/2014/main" id="{D8B95832-0579-61D4-F049-A7E78DA86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2914"/>
              <a:ext cx="105" cy="11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4454" name="Oval 29">
              <a:extLst>
                <a:ext uri="{FF2B5EF4-FFF2-40B4-BE49-F238E27FC236}">
                  <a16:creationId xmlns:a16="http://schemas.microsoft.com/office/drawing/2014/main" id="{D4DD0701-7FD7-8DA4-3925-BFA6C74E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904"/>
              <a:ext cx="106" cy="11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4455" name="Arc 30">
              <a:extLst>
                <a:ext uri="{FF2B5EF4-FFF2-40B4-BE49-F238E27FC236}">
                  <a16:creationId xmlns:a16="http://schemas.microsoft.com/office/drawing/2014/main" id="{9C24E7D2-1FA4-D38F-146D-D41E8A3CB2A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738" y="2609"/>
              <a:ext cx="843" cy="349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6" name="Arc 31">
              <a:extLst>
                <a:ext uri="{FF2B5EF4-FFF2-40B4-BE49-F238E27FC236}">
                  <a16:creationId xmlns:a16="http://schemas.microsoft.com/office/drawing/2014/main" id="{44B98202-8DD2-1666-A2EE-1B2191F63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2590"/>
              <a:ext cx="845" cy="303"/>
            </a:xfrm>
            <a:custGeom>
              <a:avLst/>
              <a:gdLst>
                <a:gd name="T0" fmla="*/ 0 w 43200"/>
                <a:gd name="T1" fmla="*/ 0 h 21956"/>
                <a:gd name="T2" fmla="*/ 0 w 43200"/>
                <a:gd name="T3" fmla="*/ 0 h 21956"/>
                <a:gd name="T4" fmla="*/ 0 w 43200"/>
                <a:gd name="T5" fmla="*/ 0 h 2195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956"/>
                <a:gd name="T11" fmla="*/ 43200 w 43200"/>
                <a:gd name="T12" fmla="*/ 21956 h 21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956" fill="none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56" stroke="0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" y="21956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7" name="Arc 32">
              <a:extLst>
                <a:ext uri="{FF2B5EF4-FFF2-40B4-BE49-F238E27FC236}">
                  <a16:creationId xmlns:a16="http://schemas.microsoft.com/office/drawing/2014/main" id="{506A3151-7C2D-D02F-98E3-F9F0C9FB319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41" y="2894"/>
              <a:ext cx="860" cy="363"/>
            </a:xfrm>
            <a:custGeom>
              <a:avLst/>
              <a:gdLst>
                <a:gd name="T0" fmla="*/ 0 w 41008"/>
                <a:gd name="T1" fmla="*/ 0 h 21600"/>
                <a:gd name="T2" fmla="*/ 0 w 41008"/>
                <a:gd name="T3" fmla="*/ 0 h 21600"/>
                <a:gd name="T4" fmla="*/ 0 w 410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1008"/>
                <a:gd name="T10" fmla="*/ 0 h 21600"/>
                <a:gd name="T11" fmla="*/ 41008 w 410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08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</a:path>
                <a:path w="41008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8" name="Arc 33">
              <a:extLst>
                <a:ext uri="{FF2B5EF4-FFF2-40B4-BE49-F238E27FC236}">
                  <a16:creationId xmlns:a16="http://schemas.microsoft.com/office/drawing/2014/main" id="{65B0FD29-547F-8972-A116-A13B9249B68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721" y="2875"/>
              <a:ext cx="839" cy="363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9" name="Text Box 34">
              <a:extLst>
                <a:ext uri="{FF2B5EF4-FFF2-40B4-BE49-F238E27FC236}">
                  <a16:creationId xmlns:a16="http://schemas.microsoft.com/office/drawing/2014/main" id="{73637314-96BC-C0AE-ED0E-4B0B818E6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786"/>
              <a:ext cx="25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4460" name="Text Box 35">
              <a:extLst>
                <a:ext uri="{FF2B5EF4-FFF2-40B4-BE49-F238E27FC236}">
                  <a16:creationId xmlns:a16="http://schemas.microsoft.com/office/drawing/2014/main" id="{7C6E1C60-92D7-A59F-8493-99F0C615A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" y="2786"/>
              <a:ext cx="2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4461" name="Text Box 36">
              <a:extLst>
                <a:ext uri="{FF2B5EF4-FFF2-40B4-BE49-F238E27FC236}">
                  <a16:creationId xmlns:a16="http://schemas.microsoft.com/office/drawing/2014/main" id="{6D7025E7-CEAF-1EB9-D1E2-DDB268271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2786"/>
              <a:ext cx="2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4462" name="Text Box 37">
              <a:extLst>
                <a:ext uri="{FF2B5EF4-FFF2-40B4-BE49-F238E27FC236}">
                  <a16:creationId xmlns:a16="http://schemas.microsoft.com/office/drawing/2014/main" id="{DC55380E-B952-E50E-9267-9518B6AEA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" y="2786"/>
              <a:ext cx="25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4463" name="Text Box 38">
              <a:extLst>
                <a:ext uri="{FF2B5EF4-FFF2-40B4-BE49-F238E27FC236}">
                  <a16:creationId xmlns:a16="http://schemas.microsoft.com/office/drawing/2014/main" id="{3C2654D3-89D4-F545-EF4F-2C61DACEE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2786"/>
              <a:ext cx="23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4464" name="Text Box 39">
              <a:extLst>
                <a:ext uri="{FF2B5EF4-FFF2-40B4-BE49-F238E27FC236}">
                  <a16:creationId xmlns:a16="http://schemas.microsoft.com/office/drawing/2014/main" id="{9D0738BB-9E13-3798-AA36-962B9A706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225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65" name="Text Box 40">
              <a:extLst>
                <a:ext uri="{FF2B5EF4-FFF2-40B4-BE49-F238E27FC236}">
                  <a16:creationId xmlns:a16="http://schemas.microsoft.com/office/drawing/2014/main" id="{6E52E819-F186-9E2F-DFF3-BB77EBD2F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" y="3199"/>
              <a:ext cx="2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66" name="Text Box 41">
              <a:extLst>
                <a:ext uri="{FF2B5EF4-FFF2-40B4-BE49-F238E27FC236}">
                  <a16:creationId xmlns:a16="http://schemas.microsoft.com/office/drawing/2014/main" id="{27E7E3CA-F378-4E20-5544-921A931F8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" y="2256"/>
              <a:ext cx="2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67" name="Text Box 42">
              <a:extLst>
                <a:ext uri="{FF2B5EF4-FFF2-40B4-BE49-F238E27FC236}">
                  <a16:creationId xmlns:a16="http://schemas.microsoft.com/office/drawing/2014/main" id="{709C8584-CE6B-273A-0573-56445AEA9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" y="319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68" name="Oval 43">
              <a:extLst>
                <a:ext uri="{FF2B5EF4-FFF2-40B4-BE49-F238E27FC236}">
                  <a16:creationId xmlns:a16="http://schemas.microsoft.com/office/drawing/2014/main" id="{ACC0FF69-B8BD-2ED7-86CB-225659B5C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2904"/>
              <a:ext cx="106" cy="11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4469" name="Oval 44">
              <a:extLst>
                <a:ext uri="{FF2B5EF4-FFF2-40B4-BE49-F238E27FC236}">
                  <a16:creationId xmlns:a16="http://schemas.microsoft.com/office/drawing/2014/main" id="{103731C6-00FB-D350-D80C-97E583EAE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2894"/>
              <a:ext cx="106" cy="11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4470" name="Oval 45">
              <a:extLst>
                <a:ext uri="{FF2B5EF4-FFF2-40B4-BE49-F238E27FC236}">
                  <a16:creationId xmlns:a16="http://schemas.microsoft.com/office/drawing/2014/main" id="{E1FE3C81-682C-87D5-4C91-E224FD45B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2904"/>
              <a:ext cx="106" cy="11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4452" name="灯片编号占位符 2">
            <a:extLst>
              <a:ext uri="{FF2B5EF4-FFF2-40B4-BE49-F238E27FC236}">
                <a16:creationId xmlns:a16="http://schemas.microsoft.com/office/drawing/2014/main" id="{82E7EC26-8827-1F1E-B90B-FA5FD3B0BB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B670E7-BCD5-9840-8D21-322BF458767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3">
            <a:extLst>
              <a:ext uri="{FF2B5EF4-FFF2-40B4-BE49-F238E27FC236}">
                <a16:creationId xmlns:a16="http://schemas.microsoft.com/office/drawing/2014/main" id="{1187D799-EFC8-AF5B-B996-F3798C72D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b="0"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latin typeface="Times New Roman" panose="02020603050405020304" pitchFamily="18" charset="0"/>
              </a:rPr>
              <a:t>路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不一定是有向回路</a:t>
            </a:r>
            <a:r>
              <a:rPr lang="zh-CN" altLang="en-US" b="0">
                <a:latin typeface="Times New Roman" panose="02020603050405020304" pitchFamily="18" charset="0"/>
              </a:rPr>
              <a:t>，因为它不一定是简单的，如下图</a:t>
            </a:r>
            <a:r>
              <a:rPr lang="en-US" altLang="zh-CN" b="0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	Euler</a:t>
            </a:r>
            <a:r>
              <a:rPr lang="zh-CN" altLang="en-US" b="0">
                <a:latin typeface="Times New Roman" panose="02020603050405020304" pitchFamily="18" charset="0"/>
              </a:rPr>
              <a:t>路</a:t>
            </a:r>
            <a:r>
              <a:rPr lang="en-US" altLang="zh-CN" b="0">
                <a:latin typeface="Times New Roman" panose="02020603050405020304" pitchFamily="18" charset="0"/>
                <a:sym typeface="Wingdings" pitchFamily="2" charset="2"/>
              </a:rPr>
              <a:t>:  (e</a:t>
            </a:r>
            <a:r>
              <a:rPr lang="en-US" altLang="zh-CN" b="0" baseline="-25000">
                <a:latin typeface="Times New Roman" panose="02020603050405020304" pitchFamily="18" charset="0"/>
                <a:sym typeface="Wingdings" pitchFamily="2" charset="2"/>
              </a:rPr>
              <a:t>1</a:t>
            </a:r>
            <a:r>
              <a:rPr lang="en-US" altLang="zh-CN" b="0">
                <a:latin typeface="Times New Roman" panose="02020603050405020304" pitchFamily="18" charset="0"/>
                <a:sym typeface="Wingdings" pitchFamily="2" charset="2"/>
              </a:rPr>
              <a:t>, e</a:t>
            </a:r>
            <a:r>
              <a:rPr lang="en-US" altLang="zh-CN" b="0" baseline="-25000">
                <a:latin typeface="Times New Roman" panose="02020603050405020304" pitchFamily="18" charset="0"/>
                <a:sym typeface="Wingdings" pitchFamily="2" charset="2"/>
              </a:rPr>
              <a:t>2</a:t>
            </a:r>
            <a:r>
              <a:rPr lang="en-US" altLang="zh-CN" b="0">
                <a:latin typeface="Times New Roman" panose="02020603050405020304" pitchFamily="18" charset="0"/>
                <a:sym typeface="Wingdings" pitchFamily="2" charset="2"/>
              </a:rPr>
              <a:t>, e</a:t>
            </a:r>
            <a:r>
              <a:rPr lang="en-US" altLang="zh-CN" b="0" baseline="-25000">
                <a:latin typeface="Times New Roman" panose="02020603050405020304" pitchFamily="18" charset="0"/>
                <a:sym typeface="Wingdings" pitchFamily="2" charset="2"/>
              </a:rPr>
              <a:t>3</a:t>
            </a:r>
            <a:r>
              <a:rPr lang="en-US" altLang="zh-CN" b="0">
                <a:latin typeface="Times New Roman" panose="02020603050405020304" pitchFamily="18" charset="0"/>
                <a:sym typeface="Wingdings" pitchFamily="2" charset="2"/>
              </a:rPr>
              <a:t>, e</a:t>
            </a:r>
            <a:r>
              <a:rPr lang="en-US" altLang="zh-CN" b="0" baseline="-25000">
                <a:latin typeface="Times New Roman" panose="02020603050405020304" pitchFamily="18" charset="0"/>
                <a:sym typeface="Wingdings" pitchFamily="2" charset="2"/>
              </a:rPr>
              <a:t>4</a:t>
            </a:r>
            <a:r>
              <a:rPr lang="en-US" altLang="zh-CN" b="0">
                <a:latin typeface="Times New Roman" panose="02020603050405020304" pitchFamily="18" charset="0"/>
                <a:sym typeface="Wingdings" pitchFamily="2" charset="2"/>
              </a:rPr>
              <a:t>)</a:t>
            </a:r>
            <a:r>
              <a:rPr lang="en-US" altLang="zh-CN" b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    对应的节点序列</a:t>
            </a:r>
            <a:r>
              <a:rPr lang="en-US" altLang="zh-CN" b="0">
                <a:latin typeface="Times New Roman" panose="02020603050405020304" pitchFamily="18" charset="0"/>
              </a:rPr>
              <a:t>: </a:t>
            </a:r>
            <a:r>
              <a:rPr lang="zh-CN" altLang="en-US" b="0">
                <a:latin typeface="Times New Roman" panose="02020603050405020304" pitchFamily="18" charset="0"/>
              </a:rPr>
              <a:t>	 </a:t>
            </a:r>
            <a:r>
              <a:rPr lang="en-US" altLang="zh-CN" b="0">
                <a:latin typeface="Times New Roman" panose="02020603050405020304" pitchFamily="18" charset="0"/>
              </a:rPr>
              <a:t>(A, B, C, B, A);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</a:t>
            </a:r>
            <a:r>
              <a:rPr lang="zh-CN" altLang="en-US" b="0">
                <a:latin typeface="Times New Roman" panose="02020603050405020304" pitchFamily="18" charset="0"/>
              </a:rPr>
              <a:t>另外，</a:t>
            </a:r>
            <a:r>
              <a:rPr lang="en-US" altLang="zh-CN" b="0"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latin typeface="Times New Roman" panose="02020603050405020304" pitchFamily="18" charset="0"/>
              </a:rPr>
              <a:t>路也不一定经过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中所有点。</a:t>
            </a:r>
          </a:p>
        </p:txBody>
      </p:sp>
      <p:grpSp>
        <p:nvGrpSpPr>
          <p:cNvPr id="105474" name="Group 4">
            <a:extLst>
              <a:ext uri="{FF2B5EF4-FFF2-40B4-BE49-F238E27FC236}">
                <a16:creationId xmlns:a16="http://schemas.microsoft.com/office/drawing/2014/main" id="{9B95B906-E73E-8454-B50A-BA4A251BD17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886200"/>
            <a:ext cx="5999163" cy="2198688"/>
            <a:chOff x="566" y="2132"/>
            <a:chExt cx="3779" cy="1385"/>
          </a:xfrm>
        </p:grpSpPr>
        <p:sp>
          <p:nvSpPr>
            <p:cNvPr id="105476" name="Oval 5">
              <a:extLst>
                <a:ext uri="{FF2B5EF4-FFF2-40B4-BE49-F238E27FC236}">
                  <a16:creationId xmlns:a16="http://schemas.microsoft.com/office/drawing/2014/main" id="{5721974B-65B8-DB10-1A7B-4BEFBC9FA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2914"/>
              <a:ext cx="105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5477" name="Oval 6">
              <a:extLst>
                <a:ext uri="{FF2B5EF4-FFF2-40B4-BE49-F238E27FC236}">
                  <a16:creationId xmlns:a16="http://schemas.microsoft.com/office/drawing/2014/main" id="{F572572D-C72D-463F-1722-0FF8059A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90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5478" name="Arc 7">
              <a:extLst>
                <a:ext uri="{FF2B5EF4-FFF2-40B4-BE49-F238E27FC236}">
                  <a16:creationId xmlns:a16="http://schemas.microsoft.com/office/drawing/2014/main" id="{DEF073AB-9018-FF71-E906-8BCCB59EA7B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738" y="2609"/>
              <a:ext cx="843" cy="349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79" name="Arc 8">
              <a:extLst>
                <a:ext uri="{FF2B5EF4-FFF2-40B4-BE49-F238E27FC236}">
                  <a16:creationId xmlns:a16="http://schemas.microsoft.com/office/drawing/2014/main" id="{9642DE46-4164-8A88-C54A-7F613FA47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2590"/>
              <a:ext cx="845" cy="303"/>
            </a:xfrm>
            <a:custGeom>
              <a:avLst/>
              <a:gdLst>
                <a:gd name="T0" fmla="*/ 0 w 43200"/>
                <a:gd name="T1" fmla="*/ 0 h 21956"/>
                <a:gd name="T2" fmla="*/ 0 w 43200"/>
                <a:gd name="T3" fmla="*/ 0 h 21956"/>
                <a:gd name="T4" fmla="*/ 0 w 43200"/>
                <a:gd name="T5" fmla="*/ 0 h 2195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956"/>
                <a:gd name="T11" fmla="*/ 43200 w 43200"/>
                <a:gd name="T12" fmla="*/ 21956 h 21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956" fill="none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56" stroke="0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" y="21956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0" name="Arc 9">
              <a:extLst>
                <a:ext uri="{FF2B5EF4-FFF2-40B4-BE49-F238E27FC236}">
                  <a16:creationId xmlns:a16="http://schemas.microsoft.com/office/drawing/2014/main" id="{EBDFB8CF-AEDA-0164-2363-9EA4454BE3C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41" y="2894"/>
              <a:ext cx="860" cy="363"/>
            </a:xfrm>
            <a:custGeom>
              <a:avLst/>
              <a:gdLst>
                <a:gd name="T0" fmla="*/ 0 w 41008"/>
                <a:gd name="T1" fmla="*/ 0 h 21600"/>
                <a:gd name="T2" fmla="*/ 0 w 41008"/>
                <a:gd name="T3" fmla="*/ 0 h 21600"/>
                <a:gd name="T4" fmla="*/ 0 w 410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1008"/>
                <a:gd name="T10" fmla="*/ 0 h 21600"/>
                <a:gd name="T11" fmla="*/ 41008 w 410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08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</a:path>
                <a:path w="41008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1" name="Arc 10">
              <a:extLst>
                <a:ext uri="{FF2B5EF4-FFF2-40B4-BE49-F238E27FC236}">
                  <a16:creationId xmlns:a16="http://schemas.microsoft.com/office/drawing/2014/main" id="{1474140D-2C18-B986-B77E-07F99AAB1AB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721" y="2875"/>
              <a:ext cx="839" cy="363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2" name="Text Box 11">
              <a:extLst>
                <a:ext uri="{FF2B5EF4-FFF2-40B4-BE49-F238E27FC236}">
                  <a16:creationId xmlns:a16="http://schemas.microsoft.com/office/drawing/2014/main" id="{550C2517-CB16-445E-ED2E-00FFA1084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786"/>
              <a:ext cx="25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5483" name="Text Box 12">
              <a:extLst>
                <a:ext uri="{FF2B5EF4-FFF2-40B4-BE49-F238E27FC236}">
                  <a16:creationId xmlns:a16="http://schemas.microsoft.com/office/drawing/2014/main" id="{CA20AABA-08A0-0704-0DCD-DB981BF5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" y="2786"/>
              <a:ext cx="2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5484" name="Text Box 13">
              <a:extLst>
                <a:ext uri="{FF2B5EF4-FFF2-40B4-BE49-F238E27FC236}">
                  <a16:creationId xmlns:a16="http://schemas.microsoft.com/office/drawing/2014/main" id="{E2813074-49B8-DC1E-9722-D4D4A941A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2786"/>
              <a:ext cx="2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5485" name="Text Box 14">
              <a:extLst>
                <a:ext uri="{FF2B5EF4-FFF2-40B4-BE49-F238E27FC236}">
                  <a16:creationId xmlns:a16="http://schemas.microsoft.com/office/drawing/2014/main" id="{32131F44-1BF0-2C1A-03E8-6CF7A1515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" y="2786"/>
              <a:ext cx="25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5486" name="Text Box 15">
              <a:extLst>
                <a:ext uri="{FF2B5EF4-FFF2-40B4-BE49-F238E27FC236}">
                  <a16:creationId xmlns:a16="http://schemas.microsoft.com/office/drawing/2014/main" id="{3302C4F5-C2D1-C532-7343-D21CFFED3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2786"/>
              <a:ext cx="23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5487" name="Text Box 16">
              <a:extLst>
                <a:ext uri="{FF2B5EF4-FFF2-40B4-BE49-F238E27FC236}">
                  <a16:creationId xmlns:a16="http://schemas.microsoft.com/office/drawing/2014/main" id="{953DA242-1FA2-7800-78DB-3A0E5C130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2132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1</a:t>
              </a:r>
              <a:endParaRPr lang="en-US" altLang="zh-CN" sz="4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5488" name="Text Box 17">
              <a:extLst>
                <a:ext uri="{FF2B5EF4-FFF2-40B4-BE49-F238E27FC236}">
                  <a16:creationId xmlns:a16="http://schemas.microsoft.com/office/drawing/2014/main" id="{00927C32-191A-62A3-E50D-2604639D0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" y="3075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2</a:t>
              </a:r>
              <a:endParaRPr lang="en-US" altLang="zh-CN" sz="4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5489" name="Text Box 18">
              <a:extLst>
                <a:ext uri="{FF2B5EF4-FFF2-40B4-BE49-F238E27FC236}">
                  <a16:creationId xmlns:a16="http://schemas.microsoft.com/office/drawing/2014/main" id="{BD4F4A45-DE92-51AD-DE66-7ED2CB9EB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2" y="2132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3</a:t>
              </a:r>
              <a:endParaRPr lang="en-US" altLang="zh-CN" sz="400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5490" name="Text Box 19">
              <a:extLst>
                <a:ext uri="{FF2B5EF4-FFF2-40B4-BE49-F238E27FC236}">
                  <a16:creationId xmlns:a16="http://schemas.microsoft.com/office/drawing/2014/main" id="{6563C3C4-BF0D-0F52-D401-412DD803C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" y="3075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40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5491" name="Oval 20">
              <a:extLst>
                <a:ext uri="{FF2B5EF4-FFF2-40B4-BE49-F238E27FC236}">
                  <a16:creationId xmlns:a16="http://schemas.microsoft.com/office/drawing/2014/main" id="{D98049E8-AD79-1C40-B3F8-0ED336721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290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5492" name="Oval 21">
              <a:extLst>
                <a:ext uri="{FF2B5EF4-FFF2-40B4-BE49-F238E27FC236}">
                  <a16:creationId xmlns:a16="http://schemas.microsoft.com/office/drawing/2014/main" id="{80F32AAF-4545-F690-81AF-28D454608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289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05493" name="Oval 22">
              <a:extLst>
                <a:ext uri="{FF2B5EF4-FFF2-40B4-BE49-F238E27FC236}">
                  <a16:creationId xmlns:a16="http://schemas.microsoft.com/office/drawing/2014/main" id="{D0B6B7AE-9D1B-06AE-96D7-2B514A4C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2904"/>
              <a:ext cx="106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5475" name="灯片编号占位符 1">
            <a:extLst>
              <a:ext uri="{FF2B5EF4-FFF2-40B4-BE49-F238E27FC236}">
                <a16:creationId xmlns:a16="http://schemas.microsoft.com/office/drawing/2014/main" id="{C1E136E5-233D-FF6C-2EE3-91B5A00ED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182549-C40A-6641-806B-D3A36164B08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008BE03-DCF7-A786-6F64-28881C5B4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</a:rPr>
              <a:t>定义</a:t>
            </a:r>
            <a:r>
              <a:rPr lang="zh-CN" altLang="en-US" sz="4000">
                <a:latin typeface="Times New Roman" panose="02020603050405020304" pitchFamily="18" charset="0"/>
              </a:rPr>
              <a:t>4.3.10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470555D-2562-0B31-322E-DAFE6F03C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953000"/>
          </a:xfrm>
        </p:spPr>
        <p:txBody>
          <a:bodyPr/>
          <a:lstStyle/>
          <a:p>
            <a:pPr marL="381000" indent="-381000" eaLnBrk="1" hangingPunct="1">
              <a:lnSpc>
                <a:spcPct val="120000"/>
              </a:lnSpc>
              <a:tabLst>
                <a:tab pos="0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是有向图,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>
                <a:latin typeface="Times New Roman" panose="02020603050405020304" pitchFamily="18" charset="0"/>
              </a:rPr>
              <a:t> 称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 u="sng">
                <a:latin typeface="Times New Roman" panose="02020603050405020304" pitchFamily="18" charset="0"/>
              </a:rPr>
              <a:t>孤立的</a:t>
            </a:r>
            <a:r>
              <a:rPr lang="zh-CN" altLang="en-US">
                <a:latin typeface="Times New Roman" panose="02020603050405020304" pitchFamily="18" charset="0"/>
              </a:rPr>
              <a:t>，如果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的输入和输出次数全为0；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81000" indent="-381000" eaLnBrk="1" hangingPunct="1">
              <a:lnSpc>
                <a:spcPct val="120000"/>
              </a:lnSpc>
              <a:buFont typeface="Wingdings" pitchFamily="2" charset="2"/>
              <a:buNone/>
              <a:tabLst>
                <a:tab pos="0" algn="l"/>
              </a:tabLst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>
                <a:latin typeface="Times New Roman" panose="02020603050405020304" pitchFamily="18" charset="0"/>
              </a:rPr>
              <a:t>称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 u="sng">
                <a:latin typeface="Times New Roman" panose="02020603050405020304" pitchFamily="18" charset="0"/>
              </a:rPr>
              <a:t>平衡的</a:t>
            </a:r>
            <a:r>
              <a:rPr lang="zh-CN" altLang="en-US">
                <a:latin typeface="Times New Roman" panose="02020603050405020304" pitchFamily="18" charset="0"/>
              </a:rPr>
              <a:t>，如果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中每点</a:t>
            </a:r>
            <a:r>
              <a:rPr lang="en-US" altLang="zh-CN">
                <a:latin typeface="Times New Roman" panose="02020603050405020304" pitchFamily="18" charset="0"/>
              </a:rPr>
              <a:t>v，</a:t>
            </a:r>
            <a:r>
              <a:rPr lang="zh-CN" altLang="en-US">
                <a:latin typeface="Times New Roman" panose="02020603050405020304" pitchFamily="18" charset="0"/>
              </a:rPr>
              <a:t>都有</a:t>
            </a:r>
            <a:r>
              <a:rPr lang="zh-CN" altLang="en-US">
                <a:solidFill>
                  <a:srgbClr val="FFFF00"/>
                </a:solidFill>
                <a:latin typeface="Times New Roman" panose="02020603050405020304" pitchFamily="18" charset="0"/>
              </a:rPr>
              <a:t>有限的</a:t>
            </a:r>
            <a:r>
              <a:rPr lang="zh-CN" altLang="en-US">
                <a:latin typeface="Times New Roman" panose="02020603050405020304" pitchFamily="18" charset="0"/>
              </a:rPr>
              <a:t>输入次数和输出次数，而且输入次数和输出次数相等。</a:t>
            </a:r>
          </a:p>
        </p:txBody>
      </p:sp>
      <p:sp>
        <p:nvSpPr>
          <p:cNvPr id="107523" name="灯片编号占位符 1">
            <a:extLst>
              <a:ext uri="{FF2B5EF4-FFF2-40B4-BE49-F238E27FC236}">
                <a16:creationId xmlns:a16="http://schemas.microsoft.com/office/drawing/2014/main" id="{98814CEF-F7C0-F1D5-CE44-35C3E4DBC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B16CE9-2E54-AE4B-89CD-5FC3E1DCD5C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59CE115C-5492-6868-BE2F-1C896FA44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49213"/>
            <a:ext cx="7772400" cy="70802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>
                <a:latin typeface="Times New Roman" panose="02020603050405020304" pitchFamily="18" charset="0"/>
              </a:rPr>
              <a:t>几个结论</a:t>
            </a:r>
            <a:endParaRPr lang="zh-CN" altLang="en-US" sz="40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5395118-BB73-CB81-A0C2-74CE6EF40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63000" cy="1600200"/>
          </a:xfrm>
        </p:spPr>
        <p:txBody>
          <a:bodyPr/>
          <a:lstStyle/>
          <a:p>
            <a:pPr marL="285750" indent="-285750" algn="just" eaLnBrk="1" hangingPunct="1">
              <a:lnSpc>
                <a:spcPct val="125000"/>
              </a:lnSpc>
              <a:tabLst>
                <a:tab pos="0" algn="l"/>
              </a:tabLst>
            </a:pPr>
            <a:r>
              <a:rPr lang="zh-CN" altLang="en-US">
                <a:latin typeface="宋体" panose="02010600030101010101" pitchFamily="2" charset="-122"/>
              </a:rPr>
              <a:t>一有限平衡有向图，其弧数必有限。</a:t>
            </a:r>
          </a:p>
          <a:p>
            <a:pPr marL="285750" indent="-285750" algn="just" eaLnBrk="1" hangingPunct="1">
              <a:lnSpc>
                <a:spcPct val="125000"/>
              </a:lnSpc>
              <a:tabLst>
                <a:tab pos="0" algn="l"/>
              </a:tabLst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一有向图若存在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路，则必平衡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marL="285750" indent="-285750" algn="just" eaLnBrk="1" hangingPunct="1">
              <a:lnSpc>
                <a:spcPct val="125000"/>
              </a:lnSpc>
              <a:buFont typeface="Wingdings" pitchFamily="2" charset="2"/>
              <a:buNone/>
              <a:tabLst>
                <a:tab pos="0" algn="l"/>
              </a:tabLst>
            </a:pPr>
            <a:endParaRPr lang="en-US" altLang="zh-CN" sz="3600" b="0">
              <a:latin typeface="宋体" panose="02010600030101010101" pitchFamily="2" charset="-122"/>
            </a:endParaRP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EE01CF86-FA2B-F9CE-FF11-BA98429B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8610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aseline="0">
                <a:solidFill>
                  <a:srgbClr val="FFCC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aseline="0">
                <a:solidFill>
                  <a:srgbClr val="FFCC00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2800" baseline="0">
                <a:latin typeface="Times New Roman" panose="02020603050405020304" pitchFamily="18" charset="0"/>
              </a:rPr>
              <a:t>设</a:t>
            </a:r>
            <a:r>
              <a:rPr lang="en-US" altLang="zh-CN" sz="2800" baseline="0">
                <a:latin typeface="Times New Roman" panose="02020603050405020304" pitchFamily="18" charset="0"/>
              </a:rPr>
              <a:t>G</a:t>
            </a:r>
            <a:r>
              <a:rPr lang="zh-CN" altLang="en-US" sz="2800" baseline="0">
                <a:latin typeface="Times New Roman" panose="02020603050405020304" pitchFamily="18" charset="0"/>
              </a:rPr>
              <a:t>为</a:t>
            </a:r>
            <a:r>
              <a:rPr lang="en-US" altLang="zh-CN" sz="2800" baseline="0">
                <a:latin typeface="Times New Roman" panose="02020603050405020304" pitchFamily="18" charset="0"/>
              </a:rPr>
              <a:t>Euler</a:t>
            </a:r>
            <a:r>
              <a:rPr lang="zh-CN" altLang="en-US" sz="2800" baseline="0">
                <a:latin typeface="Times New Roman" panose="02020603050405020304" pitchFamily="18" charset="0"/>
              </a:rPr>
              <a:t>图,(</a:t>
            </a:r>
            <a:r>
              <a:rPr lang="en-US" altLang="zh-CN" sz="2800" baseline="0"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 baseline="0">
                <a:latin typeface="Times New Roman" panose="02020603050405020304" pitchFamily="18" charset="0"/>
              </a:rPr>
              <a:t>, … 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n</a:t>
            </a:r>
            <a:r>
              <a:rPr lang="en-US" altLang="zh-CN" sz="2800" baseline="0">
                <a:latin typeface="Times New Roman" panose="02020603050405020304" pitchFamily="18" charset="0"/>
              </a:rPr>
              <a:t>)</a:t>
            </a:r>
            <a:r>
              <a:rPr lang="zh-CN" altLang="en-US" sz="2800" baseline="0">
                <a:latin typeface="Times New Roman" panose="02020603050405020304" pitchFamily="18" charset="0"/>
              </a:rPr>
              <a:t> 为</a:t>
            </a:r>
            <a:r>
              <a:rPr lang="en-US" altLang="zh-CN" sz="2800" baseline="0">
                <a:latin typeface="Times New Roman" panose="02020603050405020304" pitchFamily="18" charset="0"/>
              </a:rPr>
              <a:t>G</a:t>
            </a:r>
            <a:r>
              <a:rPr lang="zh-CN" altLang="en-US" sz="2800" baseline="0">
                <a:latin typeface="Times New Roman" panose="02020603050405020304" pitchFamily="18" charset="0"/>
              </a:rPr>
              <a:t>中的</a:t>
            </a:r>
            <a:r>
              <a:rPr lang="en-US" altLang="zh-CN" sz="2800" baseline="0">
                <a:latin typeface="Times New Roman" panose="02020603050405020304" pitchFamily="18" charset="0"/>
              </a:rPr>
              <a:t>Euler</a:t>
            </a:r>
            <a:r>
              <a:rPr lang="zh-CN" altLang="en-US" sz="2800" baseline="0">
                <a:latin typeface="Times New Roman" panose="02020603050405020304" pitchFamily="18" charset="0"/>
              </a:rPr>
              <a:t>路。 任取</a:t>
            </a:r>
            <a:r>
              <a:rPr lang="en-US" altLang="zh-CN" sz="2800" baseline="0">
                <a:latin typeface="Times New Roman" panose="02020603050405020304" pitchFamily="18" charset="0"/>
              </a:rPr>
              <a:t>G</a:t>
            </a:r>
            <a:r>
              <a:rPr lang="zh-CN" altLang="en-US" sz="2800" baseline="0">
                <a:latin typeface="Times New Roman" panose="02020603050405020304" pitchFamily="18" charset="0"/>
              </a:rPr>
              <a:t>中一点</a:t>
            </a:r>
            <a:r>
              <a:rPr lang="en-US" altLang="zh-CN" sz="2800" baseline="0">
                <a:latin typeface="Times New Roman" panose="02020603050405020304" pitchFamily="18" charset="0"/>
              </a:rPr>
              <a:t>v,</a:t>
            </a:r>
            <a:r>
              <a:rPr lang="zh-CN" altLang="en-US" sz="2800" baseline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aseline="0">
                <a:latin typeface="Times New Roman" panose="02020603050405020304" pitchFamily="18" charset="0"/>
              </a:rPr>
              <a:t>1</a:t>
            </a:r>
            <a:r>
              <a:rPr lang="en-US" altLang="zh-CN" sz="2800" baseline="0">
                <a:latin typeface="Times New Roman" panose="02020603050405020304" pitchFamily="18" charset="0"/>
              </a:rPr>
              <a:t>)</a:t>
            </a:r>
            <a:r>
              <a:rPr lang="zh-CN" altLang="en-US" sz="2800" baseline="0">
                <a:latin typeface="Times New Roman" panose="02020603050405020304" pitchFamily="18" charset="0"/>
              </a:rPr>
              <a:t>若</a:t>
            </a:r>
            <a:r>
              <a:rPr lang="en-US" altLang="zh-CN" sz="2800" baseline="0">
                <a:latin typeface="Times New Roman" panose="02020603050405020304" pitchFamily="18" charset="0"/>
              </a:rPr>
              <a:t>v</a:t>
            </a:r>
            <a:r>
              <a:rPr lang="zh-CN" altLang="en-US" sz="2800" baseline="0">
                <a:latin typeface="Times New Roman" panose="02020603050405020304" pitchFamily="18" charset="0"/>
              </a:rPr>
              <a:t>为孤立点</a:t>
            </a:r>
            <a:r>
              <a:rPr lang="en-US" altLang="zh-CN" sz="2800" baseline="0">
                <a:latin typeface="Times New Roman" panose="02020603050405020304" pitchFamily="18" charset="0"/>
              </a:rPr>
              <a:t>, </a:t>
            </a:r>
            <a:r>
              <a:rPr lang="zh-CN" altLang="en-US" sz="2800" baseline="0">
                <a:latin typeface="Times New Roman" panose="02020603050405020304" pitchFamily="18" charset="0"/>
              </a:rPr>
              <a:t>则</a:t>
            </a:r>
            <a:r>
              <a:rPr lang="en-US" altLang="zh-CN" sz="2800" baseline="0">
                <a:latin typeface="Times New Roman" panose="02020603050405020304" pitchFamily="18" charset="0"/>
              </a:rPr>
              <a:t>v</a:t>
            </a:r>
            <a:r>
              <a:rPr lang="zh-CN" altLang="en-US" sz="2800" baseline="0">
                <a:latin typeface="Times New Roman" panose="02020603050405020304" pitchFamily="18" charset="0"/>
              </a:rPr>
              <a:t>的输入次数和输出次数都是</a:t>
            </a:r>
            <a:r>
              <a:rPr lang="en-US" altLang="zh-CN" sz="2800" baseline="0">
                <a:latin typeface="Times New Roman" panose="02020603050405020304" pitchFamily="18" charset="0"/>
              </a:rPr>
              <a:t>0。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aseline="0">
                <a:latin typeface="Times New Roman" panose="02020603050405020304" pitchFamily="18" charset="0"/>
              </a:rPr>
              <a:t>2</a:t>
            </a:r>
            <a:r>
              <a:rPr lang="en-US" altLang="zh-CN" sz="2800" baseline="0">
                <a:latin typeface="Times New Roman" panose="02020603050405020304" pitchFamily="18" charset="0"/>
              </a:rPr>
              <a:t>)</a:t>
            </a:r>
            <a:r>
              <a:rPr lang="zh-CN" altLang="en-US" sz="2800" baseline="0">
                <a:latin typeface="Times New Roman" panose="02020603050405020304" pitchFamily="18" charset="0"/>
              </a:rPr>
              <a:t>否则,</a:t>
            </a:r>
            <a:r>
              <a:rPr lang="en-US" altLang="zh-CN" sz="2800" baseline="0">
                <a:latin typeface="Times New Roman" panose="02020603050405020304" pitchFamily="18" charset="0"/>
              </a:rPr>
              <a:t>v</a:t>
            </a:r>
            <a:r>
              <a:rPr lang="zh-CN" altLang="en-US" sz="2800" baseline="0">
                <a:latin typeface="Times New Roman" panose="02020603050405020304" pitchFamily="18" charset="0"/>
              </a:rPr>
              <a:t>一定在</a:t>
            </a:r>
            <a:r>
              <a:rPr lang="en-US" altLang="zh-CN" sz="2800" baseline="0">
                <a:latin typeface="Times New Roman" panose="02020603050405020304" pitchFamily="18" charset="0"/>
              </a:rPr>
              <a:t>Euler</a:t>
            </a:r>
            <a:r>
              <a:rPr lang="zh-CN" altLang="en-US" sz="2800" baseline="0">
                <a:latin typeface="Times New Roman" panose="02020603050405020304" pitchFamily="18" charset="0"/>
              </a:rPr>
              <a:t>路上。而</a:t>
            </a:r>
            <a:r>
              <a:rPr lang="en-US" altLang="zh-CN" sz="2800" baseline="0">
                <a:latin typeface="Times New Roman" panose="02020603050405020304" pitchFamily="18" charset="0"/>
              </a:rPr>
              <a:t>Euler</a:t>
            </a:r>
            <a:r>
              <a:rPr lang="zh-CN" altLang="en-US" sz="2800" baseline="0">
                <a:latin typeface="Times New Roman" panose="02020603050405020304" pitchFamily="18" charset="0"/>
              </a:rPr>
              <a:t>路每经过</a:t>
            </a:r>
            <a:r>
              <a:rPr lang="en-US" altLang="zh-CN" sz="2800" baseline="0">
                <a:latin typeface="Times New Roman" panose="02020603050405020304" pitchFamily="18" charset="0"/>
              </a:rPr>
              <a:t>v</a:t>
            </a:r>
            <a:r>
              <a:rPr lang="zh-CN" altLang="en-US" sz="2800" baseline="0">
                <a:latin typeface="Times New Roman" panose="02020603050405020304" pitchFamily="18" charset="0"/>
              </a:rPr>
              <a:t>一次，该点就得到输入次数和输出次数各一次。若</a:t>
            </a:r>
            <a:r>
              <a:rPr lang="en-US" altLang="zh-CN" sz="2800" baseline="0">
                <a:latin typeface="Times New Roman" panose="02020603050405020304" pitchFamily="18" charset="0"/>
              </a:rPr>
              <a:t>v</a:t>
            </a:r>
            <a:r>
              <a:rPr lang="zh-CN" altLang="en-US" sz="2800" baseline="0">
                <a:latin typeface="Times New Roman" panose="02020603050405020304" pitchFamily="18" charset="0"/>
              </a:rPr>
              <a:t>共被经过</a:t>
            </a:r>
            <a:r>
              <a:rPr lang="en-US" altLang="zh-CN" sz="2800" baseline="0">
                <a:latin typeface="Times New Roman" panose="02020603050405020304" pitchFamily="18" charset="0"/>
              </a:rPr>
              <a:t>k</a:t>
            </a:r>
            <a:r>
              <a:rPr lang="zh-CN" altLang="en-US" sz="2800" baseline="0">
                <a:latin typeface="Times New Roman" panose="02020603050405020304" pitchFamily="18" charset="0"/>
              </a:rPr>
              <a:t>次，则</a:t>
            </a:r>
            <a:r>
              <a:rPr lang="en-US" altLang="zh-CN" sz="2800" baseline="0">
                <a:latin typeface="Times New Roman" panose="02020603050405020304" pitchFamily="18" charset="0"/>
              </a:rPr>
              <a:t>v</a:t>
            </a:r>
            <a:r>
              <a:rPr lang="zh-CN" altLang="en-US" sz="2800" baseline="0">
                <a:latin typeface="Times New Roman" panose="02020603050405020304" pitchFamily="18" charset="0"/>
              </a:rPr>
              <a:t>在</a:t>
            </a:r>
            <a:r>
              <a:rPr lang="en-US" altLang="zh-CN" sz="2800" baseline="0">
                <a:latin typeface="Times New Roman" panose="02020603050405020304" pitchFamily="18" charset="0"/>
              </a:rPr>
              <a:t>G</a:t>
            </a:r>
            <a:r>
              <a:rPr lang="zh-CN" altLang="en-US" sz="2800" baseline="0">
                <a:latin typeface="Times New Roman" panose="02020603050405020304" pitchFamily="18" charset="0"/>
              </a:rPr>
              <a:t>中的输入次数和输出次数就都是</a:t>
            </a:r>
            <a:r>
              <a:rPr lang="en-US" altLang="zh-CN" sz="2800" baseline="0">
                <a:latin typeface="Times New Roman" panose="02020603050405020304" pitchFamily="18" charset="0"/>
              </a:rPr>
              <a:t>k。</a:t>
            </a:r>
            <a:r>
              <a:rPr lang="zh-CN" altLang="en-US" sz="2800" baseline="0">
                <a:latin typeface="Times New Roman" panose="02020603050405020304" pitchFamily="18" charset="0"/>
              </a:rPr>
              <a:t>且由</a:t>
            </a:r>
            <a:r>
              <a:rPr lang="en-US" altLang="zh-CN" sz="2800" baseline="0">
                <a:latin typeface="Times New Roman" panose="02020603050405020304" pitchFamily="18" charset="0"/>
              </a:rPr>
              <a:t>G</a:t>
            </a:r>
            <a:r>
              <a:rPr lang="zh-CN" altLang="en-US" sz="2800" baseline="0">
                <a:latin typeface="Times New Roman" panose="02020603050405020304" pitchFamily="18" charset="0"/>
              </a:rPr>
              <a:t>中弧数有限知,</a:t>
            </a:r>
            <a:r>
              <a:rPr lang="en-US" altLang="zh-CN" sz="2800" baseline="0">
                <a:latin typeface="Times New Roman" panose="02020603050405020304" pitchFamily="18" charset="0"/>
              </a:rPr>
              <a:t>k</a:t>
            </a:r>
            <a:r>
              <a:rPr lang="zh-CN" altLang="en-US" sz="2800" baseline="0">
                <a:latin typeface="Times New Roman" panose="02020603050405020304" pitchFamily="18" charset="0"/>
              </a:rPr>
              <a:t>必有限</a:t>
            </a:r>
            <a:r>
              <a:rPr lang="zh-CN" altLang="en-US" sz="2800" baseline="0">
                <a:solidFill>
                  <a:srgbClr val="FFFFCC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aseline="0">
                <a:solidFill>
                  <a:srgbClr val="FFFFCC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sz="2800" baseline="0">
                <a:solidFill>
                  <a:srgbClr val="FFFFCC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aseline="0">
                <a:solidFill>
                  <a:srgbClr val="FFFFCC"/>
                </a:solidFill>
                <a:latin typeface="Times New Roman" panose="02020603050405020304" pitchFamily="18" charset="0"/>
              </a:rPr>
              <a:t>的任意性知，</a:t>
            </a:r>
            <a:r>
              <a:rPr lang="en-US" altLang="zh-CN" sz="2800" baseline="0">
                <a:solidFill>
                  <a:srgbClr val="FFFF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aseline="0">
                <a:solidFill>
                  <a:srgbClr val="FFFFCC"/>
                </a:solidFill>
                <a:latin typeface="Times New Roman" panose="02020603050405020304" pitchFamily="18" charset="0"/>
              </a:rPr>
              <a:t>是平衡有向图。</a:t>
            </a:r>
          </a:p>
        </p:txBody>
      </p:sp>
      <p:sp>
        <p:nvSpPr>
          <p:cNvPr id="108548" name="灯片编号占位符 1">
            <a:extLst>
              <a:ext uri="{FF2B5EF4-FFF2-40B4-BE49-F238E27FC236}">
                <a16:creationId xmlns:a16="http://schemas.microsoft.com/office/drawing/2014/main" id="{045AB08B-2EDB-CF24-9EBC-CD931137CB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EAF866-34BC-5549-8641-14A30AD06FC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EBA536-B2B4-7CBE-84DA-B8508FBDF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定义：出度、入度、度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FF9E33-1BAE-68F6-2C7A-438DEF3A8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有向图中点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输出次数(</a:t>
            </a:r>
            <a:r>
              <a:rPr lang="zh-CN" altLang="en-US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出度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是集合{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e|init(e)=v}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的元数；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点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输入次数(入度)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是集合{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 | fin(e)=v}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的元数；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点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度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等于点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的输入次数加输出次数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今后，为简便计，有时也将有向图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中的点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v、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弧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写成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G，e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G。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323" name="灯片编号占位符 1">
            <a:extLst>
              <a:ext uri="{FF2B5EF4-FFF2-40B4-BE49-F238E27FC236}">
                <a16:creationId xmlns:a16="http://schemas.microsoft.com/office/drawing/2014/main" id="{BA200589-7437-7A23-BE41-DB1FFD8890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2901F8-8763-5D44-A1D9-633BA9C93F9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>
            <a:extLst>
              <a:ext uri="{FF2B5EF4-FFF2-40B4-BE49-F238E27FC236}">
                <a16:creationId xmlns:a16="http://schemas.microsoft.com/office/drawing/2014/main" id="{AB22E095-A06A-8C32-3FDD-389C1478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317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/>
              <a:t>几个结论</a:t>
            </a: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C4226481-03DD-3EC4-D73F-344C608B5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334000"/>
          </a:xfrm>
          <a:noFill/>
        </p:spPr>
        <p:txBody>
          <a:bodyPr/>
          <a:lstStyle/>
          <a:p>
            <a:pPr marL="285750" indent="-285750" eaLnBrk="1" hangingPunct="1">
              <a:buFont typeface="Wingdings" pitchFamily="2" charset="2"/>
              <a:buNone/>
              <a:tabLst>
                <a:tab pos="0" algn="l"/>
              </a:tabLst>
            </a:pPr>
            <a:endParaRPr lang="zh-CN" altLang="en-US" b="0"/>
          </a:p>
          <a:p>
            <a:pPr marL="285750" indent="-285750" eaLnBrk="1" hangingPunct="1">
              <a:tabLst>
                <a:tab pos="0" algn="l"/>
              </a:tabLst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一个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G，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如果没有孤立点，则必强连通</a:t>
            </a:r>
            <a:r>
              <a:rPr lang="zh-CN" altLang="en-US" b="0">
                <a:latin typeface="Times New Roman" panose="02020603050405020304" pitchFamily="18" charset="0"/>
              </a:rPr>
              <a:t>。</a:t>
            </a:r>
          </a:p>
          <a:p>
            <a:pPr marL="285750" indent="-285750" eaLnBrk="1" hangingPunct="1">
              <a:buFont typeface="Wingdings" pitchFamily="2" charset="2"/>
              <a:buNone/>
              <a:tabLst>
                <a:tab pos="0" algn="l"/>
              </a:tabLst>
            </a:pPr>
            <a:r>
              <a:rPr lang="zh-CN" altLang="en-US" sz="2800" b="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FFCC00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是无孤立点的</a:t>
            </a:r>
            <a:r>
              <a:rPr lang="en-US" altLang="zh-CN">
                <a:latin typeface="Times New Roman" panose="02020603050405020304" pitchFamily="18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图,</a:t>
            </a:r>
          </a:p>
          <a:p>
            <a:pPr marL="285750" indent="-285750" eaLnBrk="1" hangingPunct="1">
              <a:buFont typeface="Wingdings" pitchFamily="2" charset="2"/>
              <a:buNone/>
              <a:tabLst>
                <a:tab pos="0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… ,e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 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中的</a:t>
            </a:r>
            <a:r>
              <a:rPr lang="en-US" altLang="zh-CN">
                <a:latin typeface="Times New Roman" panose="02020603050405020304" pitchFamily="18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路。任取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中两点</a:t>
            </a:r>
            <a:r>
              <a:rPr lang="en-US" altLang="zh-CN">
                <a:latin typeface="Times New Roman" panose="02020603050405020304" pitchFamily="18" charset="0"/>
              </a:rPr>
              <a:t>v,v’（v</a:t>
            </a:r>
            <a:r>
              <a:rPr lang="zh-CN" altLang="en-US">
                <a:latin typeface="Times New Roman" panose="02020603050405020304" pitchFamily="18" charset="0"/>
              </a:rPr>
              <a:t>≠</a:t>
            </a:r>
            <a:r>
              <a:rPr lang="en-US" altLang="zh-CN">
                <a:latin typeface="Times New Roman" panose="02020603050405020304" pitchFamily="18" charset="0"/>
              </a:rPr>
              <a:t>v’）,</a:t>
            </a:r>
            <a:r>
              <a:rPr lang="zh-CN" altLang="en-US">
                <a:latin typeface="Times New Roman" panose="02020603050405020304" pitchFamily="18" charset="0"/>
              </a:rPr>
              <a:t>往证存在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v’</a:t>
            </a:r>
            <a:r>
              <a:rPr lang="zh-CN" altLang="en-US">
                <a:latin typeface="Times New Roman" panose="02020603050405020304" pitchFamily="18" charset="0"/>
              </a:rPr>
              <a:t>的有向路。</a:t>
            </a:r>
          </a:p>
          <a:p>
            <a:pPr marL="285750" indent="-285750" eaLnBrk="1" hangingPunct="1">
              <a:buFont typeface="Wingdings" pitchFamily="2" charset="2"/>
              <a:buNone/>
              <a:tabLst>
                <a:tab pos="0" algn="l"/>
              </a:tabLst>
            </a:pPr>
            <a:r>
              <a:rPr lang="zh-CN" altLang="en-US">
                <a:solidFill>
                  <a:srgbClr val="FFFFCC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无孤立点知，</a:t>
            </a:r>
            <a:r>
              <a:rPr lang="en-US" altLang="zh-CN">
                <a:latin typeface="Times New Roman" panose="02020603050405020304" pitchFamily="18" charset="0"/>
              </a:rPr>
              <a:t>v，v’</a:t>
            </a:r>
            <a:r>
              <a:rPr lang="zh-CN" altLang="en-US">
                <a:latin typeface="Times New Roman" panose="02020603050405020304" pitchFamily="18" charset="0"/>
              </a:rPr>
              <a:t>必是某些弧的起</a:t>
            </a:r>
          </a:p>
          <a:p>
            <a:pPr marL="285750" indent="-285750" eaLnBrk="1" hangingPunct="1">
              <a:buFont typeface="Wingdings" pitchFamily="2" charset="2"/>
              <a:buNone/>
              <a:tabLst>
                <a:tab pos="0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点，且这些弧必在</a:t>
            </a:r>
            <a:r>
              <a:rPr lang="en-US" altLang="zh-CN">
                <a:latin typeface="Times New Roman" panose="02020603050405020304" pitchFamily="18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路中出现。不妨设：</a:t>
            </a:r>
          </a:p>
          <a:p>
            <a:pPr marL="285750" indent="-285750" algn="ctr" eaLnBrk="1" hangingPunct="1">
              <a:buFont typeface="Wingdings" pitchFamily="2" charset="2"/>
              <a:buNone/>
              <a:tabLst>
                <a:tab pos="0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v=init(e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)， v’=init(e</a:t>
            </a:r>
            <a:r>
              <a:rPr lang="en-US" altLang="zh-CN" baseline="-30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)。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71" name="灯片编号占位符 1">
            <a:extLst>
              <a:ext uri="{FF2B5EF4-FFF2-40B4-BE49-F238E27FC236}">
                <a16:creationId xmlns:a16="http://schemas.microsoft.com/office/drawing/2014/main" id="{B9559A03-9CE8-EF91-739A-262B9A0D2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8A0CAA-E5EF-E948-AE77-576E261EF19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C966C742-4AC7-6AED-CDB7-8EA53A1D8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(1)  </a:t>
            </a:r>
            <a:r>
              <a:rPr lang="zh-CN" altLang="en-US" sz="3000">
                <a:latin typeface="Times New Roman" panose="02020603050405020304" pitchFamily="18" charset="0"/>
              </a:rPr>
              <a:t>若 </a:t>
            </a:r>
            <a:r>
              <a:rPr lang="en-US" altLang="zh-CN" sz="3000">
                <a:latin typeface="Times New Roman" panose="02020603050405020304" pitchFamily="18" charset="0"/>
              </a:rPr>
              <a:t>j &gt; i，Euler</a:t>
            </a:r>
            <a:r>
              <a:rPr lang="zh-CN" altLang="en-US" sz="3000">
                <a:latin typeface="Times New Roman" panose="02020603050405020304" pitchFamily="18" charset="0"/>
              </a:rPr>
              <a:t>路形如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：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(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 … ,e</a:t>
            </a:r>
            <a:r>
              <a:rPr lang="en-US" altLang="zh-CN" sz="3000" baseline="-30000">
                <a:latin typeface="Times New Roman" panose="02020603050405020304" pitchFamily="18" charset="0"/>
              </a:rPr>
              <a:t>i</a:t>
            </a:r>
            <a:r>
              <a:rPr lang="en-US" altLang="zh-CN" sz="3000">
                <a:latin typeface="Times New Roman" panose="02020603050405020304" pitchFamily="18" charset="0"/>
              </a:rPr>
              <a:t>, … ,e</a:t>
            </a:r>
            <a:r>
              <a:rPr lang="en-US" altLang="zh-CN" sz="3000" baseline="-30000">
                <a:latin typeface="Times New Roman" panose="02020603050405020304" pitchFamily="18" charset="0"/>
              </a:rPr>
              <a:t>j</a:t>
            </a:r>
            <a:r>
              <a:rPr lang="zh-CN" altLang="en-US" sz="3000">
                <a:latin typeface="Times New Roman" panose="02020603050405020304" pitchFamily="18" charset="0"/>
              </a:rPr>
              <a:t> 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zh-CN" altLang="en-US" sz="3000">
                <a:latin typeface="Times New Roman" panose="02020603050405020304" pitchFamily="18" charset="0"/>
              </a:rPr>
              <a:t> </a:t>
            </a:r>
            <a:r>
              <a:rPr lang="en-US" altLang="zh-CN" sz="3000">
                <a:latin typeface="Times New Roman" panose="02020603050405020304" pitchFamily="18" charset="0"/>
              </a:rPr>
              <a:t>… , e</a:t>
            </a:r>
            <a:r>
              <a:rPr lang="en-US" altLang="zh-CN" sz="3000" baseline="-30000"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latin typeface="Times New Roman" panose="02020603050405020304" pitchFamily="18" charset="0"/>
              </a:rPr>
              <a:t>)，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则（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en-US" altLang="zh-CN" sz="3000" baseline="-30000">
                <a:latin typeface="Times New Roman" panose="02020603050405020304" pitchFamily="18" charset="0"/>
              </a:rPr>
              <a:t>i</a:t>
            </a:r>
            <a:r>
              <a:rPr lang="en-US" altLang="zh-CN" sz="3000">
                <a:latin typeface="Times New Roman" panose="02020603050405020304" pitchFamily="18" charset="0"/>
              </a:rPr>
              <a:t>, e</a:t>
            </a:r>
            <a:r>
              <a:rPr lang="en-US" altLang="zh-CN" sz="3000" baseline="-30000">
                <a:latin typeface="Times New Roman" panose="02020603050405020304" pitchFamily="18" charset="0"/>
              </a:rPr>
              <a:t>i+1</a:t>
            </a:r>
            <a:r>
              <a:rPr lang="en-US" altLang="zh-CN" sz="3000">
                <a:latin typeface="Times New Roman" panose="02020603050405020304" pitchFamily="18" charset="0"/>
              </a:rPr>
              <a:t>, … ,e</a:t>
            </a:r>
            <a:r>
              <a:rPr lang="en-US" altLang="zh-CN" sz="3000" baseline="-30000">
                <a:latin typeface="Times New Roman" panose="02020603050405020304" pitchFamily="18" charset="0"/>
              </a:rPr>
              <a:t>j-1</a:t>
            </a:r>
            <a:r>
              <a:rPr lang="en-US" altLang="zh-CN" sz="3000">
                <a:latin typeface="Times New Roman" panose="02020603050405020304" pitchFamily="18" charset="0"/>
              </a:rPr>
              <a:t>)</a:t>
            </a:r>
            <a:r>
              <a:rPr lang="zh-CN" altLang="en-US" sz="3000">
                <a:latin typeface="Times New Roman" panose="02020603050405020304" pitchFamily="18" charset="0"/>
              </a:rPr>
              <a:t>是从</a:t>
            </a:r>
            <a:r>
              <a:rPr lang="en-US" altLang="zh-CN" sz="3000">
                <a:latin typeface="Times New Roman" panose="02020603050405020304" pitchFamily="18" charset="0"/>
              </a:rPr>
              <a:t>v</a:t>
            </a:r>
            <a:r>
              <a:rPr lang="zh-CN" altLang="en-US" sz="3000">
                <a:latin typeface="Times New Roman" panose="02020603050405020304" pitchFamily="18" charset="0"/>
              </a:rPr>
              <a:t>到</a:t>
            </a:r>
            <a:r>
              <a:rPr lang="en-US" altLang="zh-CN" sz="3000">
                <a:latin typeface="Times New Roman" panose="02020603050405020304" pitchFamily="18" charset="0"/>
              </a:rPr>
              <a:t>v’</a:t>
            </a:r>
            <a:r>
              <a:rPr lang="zh-CN" altLang="en-US" sz="3000">
                <a:latin typeface="Times New Roman" panose="02020603050405020304" pitchFamily="18" charset="0"/>
              </a:rPr>
              <a:t>的有向路。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  (2)  若 </a:t>
            </a:r>
            <a:r>
              <a:rPr lang="en-US" altLang="zh-CN" sz="3000">
                <a:latin typeface="Times New Roman" panose="02020603050405020304" pitchFamily="18" charset="0"/>
              </a:rPr>
              <a:t>j &lt; i，Euler</a:t>
            </a:r>
            <a:r>
              <a:rPr lang="zh-CN" altLang="en-US" sz="3000">
                <a:latin typeface="Times New Roman" panose="02020603050405020304" pitchFamily="18" charset="0"/>
              </a:rPr>
              <a:t>路形如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：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(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 … ,e</a:t>
            </a:r>
            <a:r>
              <a:rPr lang="en-US" altLang="zh-CN" sz="3000" baseline="-30000">
                <a:latin typeface="Times New Roman" panose="02020603050405020304" pitchFamily="18" charset="0"/>
              </a:rPr>
              <a:t>j</a:t>
            </a:r>
            <a:r>
              <a:rPr lang="en-US" altLang="zh-CN" sz="3000">
                <a:latin typeface="Times New Roman" panose="02020603050405020304" pitchFamily="18" charset="0"/>
              </a:rPr>
              <a:t>, … ,e</a:t>
            </a:r>
            <a:r>
              <a:rPr lang="en-US" altLang="zh-CN" sz="3000" baseline="-30000">
                <a:latin typeface="Times New Roman" panose="02020603050405020304" pitchFamily="18" charset="0"/>
              </a:rPr>
              <a:t>i</a:t>
            </a:r>
            <a:r>
              <a:rPr lang="zh-CN" altLang="en-US" sz="3000">
                <a:latin typeface="Times New Roman" panose="02020603050405020304" pitchFamily="18" charset="0"/>
              </a:rPr>
              <a:t> 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zh-CN" altLang="en-US" sz="3000">
                <a:latin typeface="Times New Roman" panose="02020603050405020304" pitchFamily="18" charset="0"/>
              </a:rPr>
              <a:t> </a:t>
            </a:r>
            <a:r>
              <a:rPr lang="en-US" altLang="zh-CN" sz="3000">
                <a:latin typeface="Times New Roman" panose="02020603050405020304" pitchFamily="18" charset="0"/>
              </a:rPr>
              <a:t>… , e</a:t>
            </a:r>
            <a:r>
              <a:rPr lang="en-US" altLang="zh-CN" sz="3000" baseline="-30000"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latin typeface="Times New Roman" panose="02020603050405020304" pitchFamily="18" charset="0"/>
              </a:rPr>
              <a:t>)，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则（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en-US" altLang="zh-CN" sz="3000" baseline="-30000">
                <a:latin typeface="Times New Roman" panose="02020603050405020304" pitchFamily="18" charset="0"/>
              </a:rPr>
              <a:t>i</a:t>
            </a:r>
            <a:r>
              <a:rPr lang="en-US" altLang="zh-CN" sz="3000">
                <a:latin typeface="Times New Roman" panose="02020603050405020304" pitchFamily="18" charset="0"/>
              </a:rPr>
              <a:t>, e</a:t>
            </a:r>
            <a:r>
              <a:rPr lang="en-US" altLang="zh-CN" sz="3000" baseline="-30000">
                <a:latin typeface="Times New Roman" panose="02020603050405020304" pitchFamily="18" charset="0"/>
              </a:rPr>
              <a:t>i+1</a:t>
            </a:r>
            <a:r>
              <a:rPr lang="en-US" altLang="zh-CN" sz="3000">
                <a:latin typeface="Times New Roman" panose="02020603050405020304" pitchFamily="18" charset="0"/>
              </a:rPr>
              <a:t>, … , e</a:t>
            </a:r>
            <a:r>
              <a:rPr lang="en-US" altLang="zh-CN" sz="3000" baseline="-30000"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latin typeface="Times New Roman" panose="02020603050405020304" pitchFamily="18" charset="0"/>
              </a:rPr>
              <a:t> ,e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 … ,e</a:t>
            </a:r>
            <a:r>
              <a:rPr lang="en-US" altLang="zh-CN" sz="3000" baseline="-30000">
                <a:latin typeface="Times New Roman" panose="02020603050405020304" pitchFamily="18" charset="0"/>
              </a:rPr>
              <a:t>j-1</a:t>
            </a:r>
            <a:r>
              <a:rPr lang="en-US" altLang="zh-CN" sz="3000">
                <a:latin typeface="Times New Roman" panose="02020603050405020304" pitchFamily="18" charset="0"/>
              </a:rPr>
              <a:t>)</a:t>
            </a:r>
            <a:r>
              <a:rPr lang="zh-CN" altLang="en-US" sz="3000">
                <a:latin typeface="Times New Roman" panose="02020603050405020304" pitchFamily="18" charset="0"/>
              </a:rPr>
              <a:t>是从</a:t>
            </a:r>
            <a:r>
              <a:rPr lang="en-US" altLang="zh-CN" sz="3000">
                <a:latin typeface="Times New Roman" panose="02020603050405020304" pitchFamily="18" charset="0"/>
              </a:rPr>
              <a:t>v</a:t>
            </a:r>
            <a:r>
              <a:rPr lang="zh-CN" altLang="en-US" sz="3000">
                <a:latin typeface="Times New Roman" panose="02020603050405020304" pitchFamily="18" charset="0"/>
              </a:rPr>
              <a:t>到</a:t>
            </a:r>
            <a:r>
              <a:rPr lang="en-US" altLang="zh-CN" sz="3000">
                <a:latin typeface="Times New Roman" panose="02020603050405020304" pitchFamily="18" charset="0"/>
              </a:rPr>
              <a:t>v’</a:t>
            </a:r>
            <a:r>
              <a:rPr lang="zh-CN" altLang="en-US" sz="3000">
                <a:latin typeface="Times New Roman" panose="02020603050405020304" pitchFamily="18" charset="0"/>
              </a:rPr>
              <a:t>的有向路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000">
                <a:latin typeface="Times New Roman" panose="02020603050405020304" pitchFamily="18" charset="0"/>
              </a:rPr>
              <a:t>Euler</a:t>
            </a:r>
            <a:r>
              <a:rPr lang="zh-CN" altLang="en-US" sz="3000">
                <a:latin typeface="Times New Roman" panose="02020603050405020304" pitchFamily="18" charset="0"/>
              </a:rPr>
              <a:t>路实际上是一条封闭的一笔画路线。</a:t>
            </a:r>
            <a:endParaRPr lang="zh-CN" altLang="en-US" sz="300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FC402F93-8958-3F81-DE84-452098B42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/>
              <a:t>几个结论</a:t>
            </a:r>
          </a:p>
        </p:txBody>
      </p:sp>
      <p:sp>
        <p:nvSpPr>
          <p:cNvPr id="110595" name="灯片编号占位符 1">
            <a:extLst>
              <a:ext uri="{FF2B5EF4-FFF2-40B4-BE49-F238E27FC236}">
                <a16:creationId xmlns:a16="http://schemas.microsoft.com/office/drawing/2014/main" id="{5B883BF2-74AF-A357-7372-1BB0142DDF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DB7062-DDBB-CC48-A48E-7BAE6406C56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037811E-0974-ABCC-5E0A-FC03D6603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>
                <a:latin typeface="宋体" pitchFamily="2" charset="-122"/>
              </a:rPr>
              <a:t>例</a:t>
            </a:r>
            <a:endParaRPr lang="en-US" altLang="zh-CN" sz="4000" b="0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0BA0F5E3-DE99-5E1E-1B4A-D60429F38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295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b="0">
                <a:latin typeface="宋体" panose="02010600030101010101" pitchFamily="2" charset="-122"/>
              </a:rPr>
              <a:t>下图是一有限</a:t>
            </a:r>
            <a:r>
              <a:rPr lang="zh-CN" altLang="en-US" b="0">
                <a:solidFill>
                  <a:srgbClr val="FFFF00"/>
                </a:solidFill>
                <a:latin typeface="宋体" panose="02010600030101010101" pitchFamily="2" charset="-122"/>
              </a:rPr>
              <a:t>平衡</a:t>
            </a:r>
            <a:r>
              <a:rPr lang="zh-CN" altLang="en-US" b="0">
                <a:latin typeface="宋体" panose="02010600030101010101" pitchFamily="2" charset="-122"/>
              </a:rPr>
              <a:t>有向图，（</a:t>
            </a:r>
            <a:r>
              <a:rPr lang="en-US" altLang="zh-CN" b="0">
                <a:latin typeface="Times New Roman" panose="02020603050405020304" pitchFamily="18" charset="0"/>
              </a:rPr>
              <a:t>e</a:t>
            </a:r>
            <a:r>
              <a:rPr lang="en-US" altLang="zh-CN" b="0" baseline="-30000">
                <a:latin typeface="Times New Roman" panose="02020603050405020304" pitchFamily="18" charset="0"/>
              </a:rPr>
              <a:t>00</a:t>
            </a:r>
            <a:r>
              <a:rPr lang="en-US" altLang="zh-CN" b="0">
                <a:latin typeface="Times New Roman" panose="02020603050405020304" pitchFamily="18" charset="0"/>
              </a:rPr>
              <a:t>, e</a:t>
            </a:r>
            <a:r>
              <a:rPr lang="en-US" altLang="zh-CN" b="0" baseline="-30000">
                <a:latin typeface="Times New Roman" panose="02020603050405020304" pitchFamily="18" charset="0"/>
              </a:rPr>
              <a:t>01</a:t>
            </a:r>
            <a:r>
              <a:rPr lang="en-US" altLang="zh-CN" b="0">
                <a:latin typeface="Times New Roman" panose="02020603050405020304" pitchFamily="18" charset="0"/>
              </a:rPr>
              <a:t>, e</a:t>
            </a:r>
            <a:r>
              <a:rPr lang="en-US" altLang="zh-CN" b="0" baseline="-30000">
                <a:latin typeface="Times New Roman" panose="02020603050405020304" pitchFamily="18" charset="0"/>
              </a:rPr>
              <a:t>12</a:t>
            </a:r>
            <a:r>
              <a:rPr lang="en-US" altLang="zh-CN" b="0">
                <a:latin typeface="Times New Roman" panose="02020603050405020304" pitchFamily="18" charset="0"/>
              </a:rPr>
              <a:t>, e</a:t>
            </a:r>
            <a:r>
              <a:rPr lang="en-US" altLang="zh-CN" b="0" baseline="-30000">
                <a:latin typeface="Times New Roman" panose="02020603050405020304" pitchFamily="18" charset="0"/>
              </a:rPr>
              <a:t>22</a:t>
            </a:r>
            <a:r>
              <a:rPr lang="en-US" altLang="zh-CN" b="0">
                <a:latin typeface="Times New Roman" panose="02020603050405020304" pitchFamily="18" charset="0"/>
              </a:rPr>
              <a:t>, e</a:t>
            </a:r>
            <a:r>
              <a:rPr lang="en-US" altLang="zh-CN" b="0" baseline="-30000">
                <a:latin typeface="Times New Roman" panose="02020603050405020304" pitchFamily="18" charset="0"/>
              </a:rPr>
              <a:t>21</a:t>
            </a:r>
            <a:r>
              <a:rPr lang="en-US" altLang="zh-CN" b="0">
                <a:latin typeface="Times New Roman" panose="02020603050405020304" pitchFamily="18" charset="0"/>
              </a:rPr>
              <a:t>, e</a:t>
            </a:r>
            <a:r>
              <a:rPr lang="en-US" altLang="zh-CN" b="0" baseline="-30000">
                <a:latin typeface="Times New Roman" panose="02020603050405020304" pitchFamily="18" charset="0"/>
              </a:rPr>
              <a:t>10</a:t>
            </a:r>
            <a:r>
              <a:rPr lang="en-US" altLang="zh-CN" b="0">
                <a:latin typeface="Times New Roman" panose="02020603050405020304" pitchFamily="18" charset="0"/>
              </a:rPr>
              <a:t>, e</a:t>
            </a:r>
            <a:r>
              <a:rPr lang="en-US" altLang="zh-CN" b="0" baseline="-30000">
                <a:latin typeface="Times New Roman" panose="02020603050405020304" pitchFamily="18" charset="0"/>
              </a:rPr>
              <a:t>01</a:t>
            </a:r>
            <a:r>
              <a:rPr lang="en-US" altLang="zh-CN" b="0">
                <a:latin typeface="Times New Roman" panose="02020603050405020304" pitchFamily="18" charset="0"/>
              </a:rPr>
              <a:t>’, e</a:t>
            </a:r>
            <a:r>
              <a:rPr lang="en-US" altLang="zh-CN" b="0" baseline="-30000">
                <a:latin typeface="Times New Roman" panose="02020603050405020304" pitchFamily="18" charset="0"/>
              </a:rPr>
              <a:t>12</a:t>
            </a:r>
            <a:r>
              <a:rPr lang="en-US" altLang="zh-CN" b="0">
                <a:latin typeface="Times New Roman" panose="02020603050405020304" pitchFamily="18" charset="0"/>
              </a:rPr>
              <a:t>’, e</a:t>
            </a:r>
            <a:r>
              <a:rPr lang="en-US" altLang="zh-CN" b="0" baseline="-30000">
                <a:latin typeface="Times New Roman" panose="02020603050405020304" pitchFamily="18" charset="0"/>
              </a:rPr>
              <a:t>20</a:t>
            </a:r>
            <a:r>
              <a:rPr lang="en-US" altLang="zh-CN" b="0">
                <a:latin typeface="宋体" panose="02010600030101010101" pitchFamily="2" charset="-122"/>
              </a:rPr>
              <a:t>）</a:t>
            </a:r>
            <a:r>
              <a:rPr lang="zh-CN" altLang="en-US" b="0">
                <a:latin typeface="宋体" panose="02010600030101010101" pitchFamily="2" charset="-122"/>
              </a:rPr>
              <a:t>是其中的</a:t>
            </a:r>
            <a:r>
              <a:rPr lang="zh-CN" altLang="en-US" b="0">
                <a:solidFill>
                  <a:srgbClr val="FFFF00"/>
                </a:solidFill>
                <a:latin typeface="宋体" panose="02010600030101010101" pitchFamily="2" charset="-122"/>
              </a:rPr>
              <a:t>一条</a:t>
            </a:r>
            <a:r>
              <a:rPr lang="en-US" altLang="zh-CN" b="0"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latin typeface="宋体" panose="02010600030101010101" pitchFamily="2" charset="-122"/>
              </a:rPr>
              <a:t>路。</a:t>
            </a:r>
            <a:r>
              <a:rPr lang="zh-CN" altLang="en-US" b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11619" name="Group 74">
            <a:extLst>
              <a:ext uri="{FF2B5EF4-FFF2-40B4-BE49-F238E27FC236}">
                <a16:creationId xmlns:a16="http://schemas.microsoft.com/office/drawing/2014/main" id="{2B78C5DA-52C8-83CA-AF0F-0551437B9D0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568575"/>
            <a:ext cx="6600825" cy="3298825"/>
            <a:chOff x="624" y="1618"/>
            <a:chExt cx="4158" cy="2078"/>
          </a:xfrm>
        </p:grpSpPr>
        <p:sp>
          <p:nvSpPr>
            <p:cNvPr id="111630" name="Arc 27">
              <a:extLst>
                <a:ext uri="{FF2B5EF4-FFF2-40B4-BE49-F238E27FC236}">
                  <a16:creationId xmlns:a16="http://schemas.microsoft.com/office/drawing/2014/main" id="{C092E378-7A7C-17A1-7BDB-9819B1DB3A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60" y="2753"/>
              <a:ext cx="723" cy="672"/>
            </a:xfrm>
            <a:custGeom>
              <a:avLst/>
              <a:gdLst>
                <a:gd name="T0" fmla="*/ 0 w 42844"/>
                <a:gd name="T1" fmla="*/ 0 h 43200"/>
                <a:gd name="T2" fmla="*/ 0 w 42844"/>
                <a:gd name="T3" fmla="*/ 0 h 43200"/>
                <a:gd name="T4" fmla="*/ 0 w 42844"/>
                <a:gd name="T5" fmla="*/ 0 h 43200"/>
                <a:gd name="T6" fmla="*/ 0 60000 65536"/>
                <a:gd name="T7" fmla="*/ 0 60000 65536"/>
                <a:gd name="T8" fmla="*/ 0 60000 65536"/>
                <a:gd name="T9" fmla="*/ 0 w 42844"/>
                <a:gd name="T10" fmla="*/ 0 h 43200"/>
                <a:gd name="T11" fmla="*/ 42844 w 4284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44" h="43200" fill="none" extrusionOk="0">
                  <a:moveTo>
                    <a:pt x="42844" y="25505"/>
                  </a:moveTo>
                  <a:cubicBezTo>
                    <a:pt x="40959" y="35756"/>
                    <a:pt x="3202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798" y="-1"/>
                    <a:pt x="40606" y="7132"/>
                    <a:pt x="42727" y="17108"/>
                  </a:cubicBezTo>
                </a:path>
                <a:path w="42844" h="43200" stroke="0" extrusionOk="0">
                  <a:moveTo>
                    <a:pt x="42844" y="25505"/>
                  </a:moveTo>
                  <a:cubicBezTo>
                    <a:pt x="40959" y="35756"/>
                    <a:pt x="3202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798" y="-1"/>
                    <a:pt x="40606" y="7132"/>
                    <a:pt x="42727" y="17108"/>
                  </a:cubicBezTo>
                  <a:lnTo>
                    <a:pt x="21600" y="21600"/>
                  </a:lnTo>
                  <a:lnTo>
                    <a:pt x="42844" y="25505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1" name="Line 24">
              <a:extLst>
                <a:ext uri="{FF2B5EF4-FFF2-40B4-BE49-F238E27FC236}">
                  <a16:creationId xmlns:a16="http://schemas.microsoft.com/office/drawing/2014/main" id="{77843BF1-2FED-D601-FCED-F515464F6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061"/>
              <a:ext cx="97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2" name="Line 25">
              <a:extLst>
                <a:ext uri="{FF2B5EF4-FFF2-40B4-BE49-F238E27FC236}">
                  <a16:creationId xmlns:a16="http://schemas.microsoft.com/office/drawing/2014/main" id="{06713524-35D2-983E-F6F5-3543080DB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3061"/>
              <a:ext cx="97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3" name="Arc 8">
              <a:extLst>
                <a:ext uri="{FF2B5EF4-FFF2-40B4-BE49-F238E27FC236}">
                  <a16:creationId xmlns:a16="http://schemas.microsoft.com/office/drawing/2014/main" id="{E90A14E7-E468-EA09-F021-A4FAC6DA186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833" y="2652"/>
              <a:ext cx="1006" cy="407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4" name="Arc 9">
              <a:extLst>
                <a:ext uri="{FF2B5EF4-FFF2-40B4-BE49-F238E27FC236}">
                  <a16:creationId xmlns:a16="http://schemas.microsoft.com/office/drawing/2014/main" id="{F196CD93-DED3-505B-B662-DEA6C001F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630"/>
              <a:ext cx="1068" cy="353"/>
            </a:xfrm>
            <a:custGeom>
              <a:avLst/>
              <a:gdLst>
                <a:gd name="T0" fmla="*/ 0 w 43200"/>
                <a:gd name="T1" fmla="*/ 0 h 21956"/>
                <a:gd name="T2" fmla="*/ 0 w 43200"/>
                <a:gd name="T3" fmla="*/ 0 h 21956"/>
                <a:gd name="T4" fmla="*/ 0 w 43200"/>
                <a:gd name="T5" fmla="*/ 0 h 2195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956"/>
                <a:gd name="T11" fmla="*/ 43200 w 43200"/>
                <a:gd name="T12" fmla="*/ 21956 h 21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956" fill="none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56" stroke="0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" y="2195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5" name="Arc 10">
              <a:extLst>
                <a:ext uri="{FF2B5EF4-FFF2-40B4-BE49-F238E27FC236}">
                  <a16:creationId xmlns:a16="http://schemas.microsoft.com/office/drawing/2014/main" id="{13493005-07F0-8799-4DA4-DD5D55EEEDE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99" y="2984"/>
              <a:ext cx="1087" cy="424"/>
            </a:xfrm>
            <a:custGeom>
              <a:avLst/>
              <a:gdLst>
                <a:gd name="T0" fmla="*/ 0 w 41008"/>
                <a:gd name="T1" fmla="*/ 0 h 21600"/>
                <a:gd name="T2" fmla="*/ 0 w 41008"/>
                <a:gd name="T3" fmla="*/ 0 h 21600"/>
                <a:gd name="T4" fmla="*/ 0 w 410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1008"/>
                <a:gd name="T10" fmla="*/ 0 h 21600"/>
                <a:gd name="T11" fmla="*/ 41008 w 410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08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</a:path>
                <a:path w="41008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6" name="Arc 11">
              <a:extLst>
                <a:ext uri="{FF2B5EF4-FFF2-40B4-BE49-F238E27FC236}">
                  <a16:creationId xmlns:a16="http://schemas.microsoft.com/office/drawing/2014/main" id="{F528B54E-E70E-66A1-CA9E-F6A743FDC53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11" y="2962"/>
              <a:ext cx="1060" cy="424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7" name="Text Box 12">
              <a:extLst>
                <a:ext uri="{FF2B5EF4-FFF2-40B4-BE49-F238E27FC236}">
                  <a16:creationId xmlns:a16="http://schemas.microsoft.com/office/drawing/2014/main" id="{1C800FEC-37AB-11B5-66E9-3BDA1FCE1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3058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0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38" name="Text Box 13">
              <a:extLst>
                <a:ext uri="{FF2B5EF4-FFF2-40B4-BE49-F238E27FC236}">
                  <a16:creationId xmlns:a16="http://schemas.microsoft.com/office/drawing/2014/main" id="{A4F89D8F-B2F5-483E-8DAB-19872FA2D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315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1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39" name="Text Box 14">
              <a:extLst>
                <a:ext uri="{FF2B5EF4-FFF2-40B4-BE49-F238E27FC236}">
                  <a16:creationId xmlns:a16="http://schemas.microsoft.com/office/drawing/2014/main" id="{C03A7654-E9B6-6F8F-A195-B90C719C0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" y="2928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v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2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40" name="Text Box 17">
              <a:extLst>
                <a:ext uri="{FF2B5EF4-FFF2-40B4-BE49-F238E27FC236}">
                  <a16:creationId xmlns:a16="http://schemas.microsoft.com/office/drawing/2014/main" id="{8EE77090-38A2-1A89-8F61-BB81E095A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2234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10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41" name="Text Box 18">
              <a:extLst>
                <a:ext uri="{FF2B5EF4-FFF2-40B4-BE49-F238E27FC236}">
                  <a16:creationId xmlns:a16="http://schemas.microsoft.com/office/drawing/2014/main" id="{85616DF8-4FFB-FC7C-A5EC-D6CCFD69B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3331"/>
              <a:ext cx="4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e’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12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42" name="Text Box 19">
              <a:extLst>
                <a:ext uri="{FF2B5EF4-FFF2-40B4-BE49-F238E27FC236}">
                  <a16:creationId xmlns:a16="http://schemas.microsoft.com/office/drawing/2014/main" id="{811BEBA5-F5BA-BDB4-C86E-F927654A9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" y="2234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21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43" name="Oval 21">
              <a:extLst>
                <a:ext uri="{FF2B5EF4-FFF2-40B4-BE49-F238E27FC236}">
                  <a16:creationId xmlns:a16="http://schemas.microsoft.com/office/drawing/2014/main" id="{97CAE95F-D6B3-E90E-5C14-83DE55407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2968"/>
              <a:ext cx="204" cy="1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44" name="Oval 23">
              <a:extLst>
                <a:ext uri="{FF2B5EF4-FFF2-40B4-BE49-F238E27FC236}">
                  <a16:creationId xmlns:a16="http://schemas.microsoft.com/office/drawing/2014/main" id="{2CA56A98-3C2C-7C3B-145B-8F3ADD1A4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996"/>
              <a:ext cx="189" cy="1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45" name="Arc 26">
              <a:extLst>
                <a:ext uri="{FF2B5EF4-FFF2-40B4-BE49-F238E27FC236}">
                  <a16:creationId xmlns:a16="http://schemas.microsoft.com/office/drawing/2014/main" id="{50FD4FAD-5067-A32A-D8C9-BB49E9B5C5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3" y="2716"/>
              <a:ext cx="721" cy="672"/>
            </a:xfrm>
            <a:custGeom>
              <a:avLst/>
              <a:gdLst>
                <a:gd name="T0" fmla="*/ 0 w 42820"/>
                <a:gd name="T1" fmla="*/ 0 h 43200"/>
                <a:gd name="T2" fmla="*/ 0 w 42820"/>
                <a:gd name="T3" fmla="*/ 0 h 43200"/>
                <a:gd name="T4" fmla="*/ 0 w 42820"/>
                <a:gd name="T5" fmla="*/ 0 h 43200"/>
                <a:gd name="T6" fmla="*/ 0 60000 65536"/>
                <a:gd name="T7" fmla="*/ 0 60000 65536"/>
                <a:gd name="T8" fmla="*/ 0 60000 65536"/>
                <a:gd name="T9" fmla="*/ 0 w 42820"/>
                <a:gd name="T10" fmla="*/ 0 h 43200"/>
                <a:gd name="T11" fmla="*/ 42820 w 4282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20" h="43200" fill="none" extrusionOk="0">
                  <a:moveTo>
                    <a:pt x="-1" y="17566"/>
                  </a:moveTo>
                  <a:cubicBezTo>
                    <a:pt x="1936" y="7375"/>
                    <a:pt x="10845" y="-1"/>
                    <a:pt x="21220" y="0"/>
                  </a:cubicBezTo>
                  <a:cubicBezTo>
                    <a:pt x="33149" y="0"/>
                    <a:pt x="42820" y="9670"/>
                    <a:pt x="42820" y="21600"/>
                  </a:cubicBezTo>
                  <a:cubicBezTo>
                    <a:pt x="42820" y="33529"/>
                    <a:pt x="33149" y="43200"/>
                    <a:pt x="21220" y="43200"/>
                  </a:cubicBezTo>
                  <a:cubicBezTo>
                    <a:pt x="10943" y="43200"/>
                    <a:pt x="2089" y="35959"/>
                    <a:pt x="49" y="25887"/>
                  </a:cubicBezTo>
                </a:path>
                <a:path w="42820" h="43200" stroke="0" extrusionOk="0">
                  <a:moveTo>
                    <a:pt x="-1" y="17566"/>
                  </a:moveTo>
                  <a:cubicBezTo>
                    <a:pt x="1936" y="7375"/>
                    <a:pt x="10845" y="-1"/>
                    <a:pt x="21220" y="0"/>
                  </a:cubicBezTo>
                  <a:cubicBezTo>
                    <a:pt x="33149" y="0"/>
                    <a:pt x="42820" y="9670"/>
                    <a:pt x="42820" y="21600"/>
                  </a:cubicBezTo>
                  <a:cubicBezTo>
                    <a:pt x="42820" y="33529"/>
                    <a:pt x="33149" y="43200"/>
                    <a:pt x="21220" y="43200"/>
                  </a:cubicBezTo>
                  <a:cubicBezTo>
                    <a:pt x="10943" y="43200"/>
                    <a:pt x="2089" y="35959"/>
                    <a:pt x="49" y="25887"/>
                  </a:cubicBezTo>
                  <a:lnTo>
                    <a:pt x="21220" y="21600"/>
                  </a:lnTo>
                  <a:lnTo>
                    <a:pt x="-1" y="1756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6" name="Arc 28">
              <a:extLst>
                <a:ext uri="{FF2B5EF4-FFF2-40B4-BE49-F238E27FC236}">
                  <a16:creationId xmlns:a16="http://schemas.microsoft.com/office/drawing/2014/main" id="{FD13CF11-C203-BBE6-65DE-2D3F3BEB0ED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594" y="2037"/>
              <a:ext cx="2305" cy="1099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7" name="Oval 30">
              <a:extLst>
                <a:ext uri="{FF2B5EF4-FFF2-40B4-BE49-F238E27FC236}">
                  <a16:creationId xmlns:a16="http://schemas.microsoft.com/office/drawing/2014/main" id="{279AD166-750A-C306-AB0C-87D73CC09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968"/>
              <a:ext cx="205" cy="1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48" name="Text Box 32">
              <a:extLst>
                <a:ext uri="{FF2B5EF4-FFF2-40B4-BE49-F238E27FC236}">
                  <a16:creationId xmlns:a16="http://schemas.microsoft.com/office/drawing/2014/main" id="{918194B8-19B0-6308-48CF-A352419FD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14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00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49" name="Text Box 33">
              <a:extLst>
                <a:ext uri="{FF2B5EF4-FFF2-40B4-BE49-F238E27FC236}">
                  <a16:creationId xmlns:a16="http://schemas.microsoft.com/office/drawing/2014/main" id="{BE35ED9E-6CFF-2BE9-2C77-89EB020E8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682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01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50" name="Text Box 34">
              <a:extLst>
                <a:ext uri="{FF2B5EF4-FFF2-40B4-BE49-F238E27FC236}">
                  <a16:creationId xmlns:a16="http://schemas.microsoft.com/office/drawing/2014/main" id="{533A87CD-4372-738A-79AC-D87A58AA2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618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20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51" name="Text Box 36">
              <a:extLst>
                <a:ext uri="{FF2B5EF4-FFF2-40B4-BE49-F238E27FC236}">
                  <a16:creationId xmlns:a16="http://schemas.microsoft.com/office/drawing/2014/main" id="{2D3A13A6-4BD5-FA33-498E-47CA68C21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" y="2402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22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52" name="Text Box 37">
              <a:extLst>
                <a:ext uri="{FF2B5EF4-FFF2-40B4-BE49-F238E27FC236}">
                  <a16:creationId xmlns:a16="http://schemas.microsoft.com/office/drawing/2014/main" id="{140FD36D-8430-6B35-FDCB-FD0A239DB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1" y="2682"/>
              <a:ext cx="3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12</a:t>
              </a:r>
              <a:endParaRPr lang="en-US" altLang="zh-CN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11653" name="Text Box 38">
              <a:extLst>
                <a:ext uri="{FF2B5EF4-FFF2-40B4-BE49-F238E27FC236}">
                  <a16:creationId xmlns:a16="http://schemas.microsoft.com/office/drawing/2014/main" id="{43B29197-2AF2-D9E4-65A9-605061767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" y="3331"/>
              <a:ext cx="4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baseline="0">
                  <a:latin typeface="Times New Roman" panose="02020603050405020304" pitchFamily="18" charset="0"/>
                </a:rPr>
                <a:t>e’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01</a:t>
              </a:r>
            </a:p>
          </p:txBody>
        </p:sp>
      </p:grpSp>
      <p:sp>
        <p:nvSpPr>
          <p:cNvPr id="59457" name="Arc 65">
            <a:extLst>
              <a:ext uri="{FF2B5EF4-FFF2-40B4-BE49-F238E27FC236}">
                <a16:creationId xmlns:a16="http://schemas.microsoft.com/office/drawing/2014/main" id="{89980F1C-95CF-9FBD-4879-71760D57FDCC}"/>
              </a:ext>
            </a:extLst>
          </p:cNvPr>
          <p:cNvSpPr>
            <a:spLocks/>
          </p:cNvSpPr>
          <p:nvPr/>
        </p:nvSpPr>
        <p:spPr bwMode="auto">
          <a:xfrm flipH="1">
            <a:off x="6276975" y="4376738"/>
            <a:ext cx="1147763" cy="1066800"/>
          </a:xfrm>
          <a:custGeom>
            <a:avLst/>
            <a:gdLst>
              <a:gd name="T0" fmla="*/ 2147483646 w 42844"/>
              <a:gd name="T1" fmla="*/ 2147483646 h 43200"/>
              <a:gd name="T2" fmla="*/ 2147483646 w 42844"/>
              <a:gd name="T3" fmla="*/ 2147483646 h 43200"/>
              <a:gd name="T4" fmla="*/ 2147483646 w 42844"/>
              <a:gd name="T5" fmla="*/ 2147483646 h 43200"/>
              <a:gd name="T6" fmla="*/ 0 60000 65536"/>
              <a:gd name="T7" fmla="*/ 0 60000 65536"/>
              <a:gd name="T8" fmla="*/ 0 60000 65536"/>
              <a:gd name="T9" fmla="*/ 0 w 42844"/>
              <a:gd name="T10" fmla="*/ 0 h 43200"/>
              <a:gd name="T11" fmla="*/ 42844 w 4284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844" h="43200" fill="none" extrusionOk="0">
                <a:moveTo>
                  <a:pt x="42844" y="25505"/>
                </a:moveTo>
                <a:cubicBezTo>
                  <a:pt x="40959" y="35756"/>
                  <a:pt x="3202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798" y="-1"/>
                  <a:pt x="40606" y="7132"/>
                  <a:pt x="42727" y="17108"/>
                </a:cubicBezTo>
              </a:path>
              <a:path w="42844" h="43200" stroke="0" extrusionOk="0">
                <a:moveTo>
                  <a:pt x="42844" y="25505"/>
                </a:moveTo>
                <a:cubicBezTo>
                  <a:pt x="40959" y="35756"/>
                  <a:pt x="3202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798" y="-1"/>
                  <a:pt x="40606" y="7132"/>
                  <a:pt x="42727" y="17108"/>
                </a:cubicBezTo>
                <a:lnTo>
                  <a:pt x="21600" y="21600"/>
                </a:lnTo>
                <a:lnTo>
                  <a:pt x="42844" y="25505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58" name="Line 66">
            <a:extLst>
              <a:ext uri="{FF2B5EF4-FFF2-40B4-BE49-F238E27FC236}">
                <a16:creationId xmlns:a16="http://schemas.microsoft.com/office/drawing/2014/main" id="{D55FBA52-591D-9ED5-07AB-700E3F9DF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2738" y="4851400"/>
            <a:ext cx="1541462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59" name="Line 67">
            <a:extLst>
              <a:ext uri="{FF2B5EF4-FFF2-40B4-BE49-F238E27FC236}">
                <a16:creationId xmlns:a16="http://schemas.microsoft.com/office/drawing/2014/main" id="{8A6DACF4-584C-BA64-F0F9-8A8924CA1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0113" y="4851400"/>
            <a:ext cx="1385887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60" name="Arc 68">
            <a:extLst>
              <a:ext uri="{FF2B5EF4-FFF2-40B4-BE49-F238E27FC236}">
                <a16:creationId xmlns:a16="http://schemas.microsoft.com/office/drawing/2014/main" id="{CBEF409B-A6FE-8503-5A98-18E8029D4E9A}"/>
              </a:ext>
            </a:extLst>
          </p:cNvPr>
          <p:cNvSpPr>
            <a:spLocks/>
          </p:cNvSpPr>
          <p:nvPr/>
        </p:nvSpPr>
        <p:spPr bwMode="auto">
          <a:xfrm flipH="1" flipV="1">
            <a:off x="4502150" y="4216400"/>
            <a:ext cx="1597025" cy="646113"/>
          </a:xfrm>
          <a:custGeom>
            <a:avLst/>
            <a:gdLst>
              <a:gd name="T0" fmla="*/ 2147483646 w 42677"/>
              <a:gd name="T1" fmla="*/ 2147483646 h 21600"/>
              <a:gd name="T2" fmla="*/ 0 w 42677"/>
              <a:gd name="T3" fmla="*/ 2147483646 h 21600"/>
              <a:gd name="T4" fmla="*/ 2147483646 w 42677"/>
              <a:gd name="T5" fmla="*/ 0 h 21600"/>
              <a:gd name="T6" fmla="*/ 0 60000 65536"/>
              <a:gd name="T7" fmla="*/ 0 60000 65536"/>
              <a:gd name="T8" fmla="*/ 0 60000 65536"/>
              <a:gd name="T9" fmla="*/ 0 w 42677"/>
              <a:gd name="T10" fmla="*/ 0 h 21600"/>
              <a:gd name="T11" fmla="*/ 42677 w 426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677" h="21600" fill="none" extrusionOk="0">
                <a:moveTo>
                  <a:pt x="42677" y="3849"/>
                </a:moveTo>
                <a:cubicBezTo>
                  <a:pt x="40816" y="14126"/>
                  <a:pt x="31867" y="21599"/>
                  <a:pt x="21423" y="21600"/>
                </a:cubicBezTo>
                <a:cubicBezTo>
                  <a:pt x="10561" y="21600"/>
                  <a:pt x="1389" y="13534"/>
                  <a:pt x="0" y="2761"/>
                </a:cubicBezTo>
              </a:path>
              <a:path w="42677" h="21600" stroke="0" extrusionOk="0">
                <a:moveTo>
                  <a:pt x="42677" y="3849"/>
                </a:moveTo>
                <a:cubicBezTo>
                  <a:pt x="40816" y="14126"/>
                  <a:pt x="31867" y="21599"/>
                  <a:pt x="21423" y="21600"/>
                </a:cubicBezTo>
                <a:cubicBezTo>
                  <a:pt x="10561" y="21600"/>
                  <a:pt x="1389" y="13534"/>
                  <a:pt x="0" y="2761"/>
                </a:cubicBezTo>
                <a:lnTo>
                  <a:pt x="21423" y="0"/>
                </a:lnTo>
                <a:lnTo>
                  <a:pt x="42677" y="3849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1" name="Arc 69">
            <a:extLst>
              <a:ext uri="{FF2B5EF4-FFF2-40B4-BE49-F238E27FC236}">
                <a16:creationId xmlns:a16="http://schemas.microsoft.com/office/drawing/2014/main" id="{56075CED-4B15-2EF6-4F42-C7ACFFD5BA7A}"/>
              </a:ext>
            </a:extLst>
          </p:cNvPr>
          <p:cNvSpPr>
            <a:spLocks/>
          </p:cNvSpPr>
          <p:nvPr/>
        </p:nvSpPr>
        <p:spPr bwMode="auto">
          <a:xfrm>
            <a:off x="2687638" y="4181475"/>
            <a:ext cx="1695450" cy="560388"/>
          </a:xfrm>
          <a:custGeom>
            <a:avLst/>
            <a:gdLst>
              <a:gd name="T0" fmla="*/ 2147483646 w 43200"/>
              <a:gd name="T1" fmla="*/ 2147483646 h 21956"/>
              <a:gd name="T2" fmla="*/ 2147483646 w 43200"/>
              <a:gd name="T3" fmla="*/ 2147483646 h 21956"/>
              <a:gd name="T4" fmla="*/ 2147483646 w 43200"/>
              <a:gd name="T5" fmla="*/ 2147483646 h 21956"/>
              <a:gd name="T6" fmla="*/ 0 60000 65536"/>
              <a:gd name="T7" fmla="*/ 0 60000 65536"/>
              <a:gd name="T8" fmla="*/ 0 60000 65536"/>
              <a:gd name="T9" fmla="*/ 0 w 43200"/>
              <a:gd name="T10" fmla="*/ 0 h 21956"/>
              <a:gd name="T11" fmla="*/ 43200 w 43200"/>
              <a:gd name="T12" fmla="*/ 21956 h 219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956" fill="none" extrusionOk="0">
                <a:moveTo>
                  <a:pt x="2" y="21956"/>
                </a:moveTo>
                <a:cubicBezTo>
                  <a:pt x="0" y="21837"/>
                  <a:pt x="0" y="2171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56" stroke="0" extrusionOk="0">
                <a:moveTo>
                  <a:pt x="2" y="21956"/>
                </a:moveTo>
                <a:cubicBezTo>
                  <a:pt x="0" y="21837"/>
                  <a:pt x="0" y="2171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" y="21956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2" name="Arc 70">
            <a:extLst>
              <a:ext uri="{FF2B5EF4-FFF2-40B4-BE49-F238E27FC236}">
                <a16:creationId xmlns:a16="http://schemas.microsoft.com/office/drawing/2014/main" id="{C246B602-EF0D-5B8A-93CB-B76D92C18A68}"/>
              </a:ext>
            </a:extLst>
          </p:cNvPr>
          <p:cNvSpPr>
            <a:spLocks/>
          </p:cNvSpPr>
          <p:nvPr/>
        </p:nvSpPr>
        <p:spPr bwMode="auto">
          <a:xfrm flipV="1">
            <a:off x="2716213" y="4729163"/>
            <a:ext cx="1725612" cy="673100"/>
          </a:xfrm>
          <a:custGeom>
            <a:avLst/>
            <a:gdLst>
              <a:gd name="T0" fmla="*/ 0 w 41008"/>
              <a:gd name="T1" fmla="*/ 2147483646 h 21600"/>
              <a:gd name="T2" fmla="*/ 2147483646 w 41008"/>
              <a:gd name="T3" fmla="*/ 2147483646 h 21600"/>
              <a:gd name="T4" fmla="*/ 2147483646 w 41008"/>
              <a:gd name="T5" fmla="*/ 2147483646 h 21600"/>
              <a:gd name="T6" fmla="*/ 0 60000 65536"/>
              <a:gd name="T7" fmla="*/ 0 60000 65536"/>
              <a:gd name="T8" fmla="*/ 0 60000 65536"/>
              <a:gd name="T9" fmla="*/ 0 w 41008"/>
              <a:gd name="T10" fmla="*/ 0 h 21600"/>
              <a:gd name="T11" fmla="*/ 41008 w 4100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08" h="21600" fill="none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9858" y="0"/>
                  <a:pt x="38269" y="6260"/>
                  <a:pt x="41008" y="15400"/>
                </a:cubicBezTo>
              </a:path>
              <a:path w="41008" h="21600" stroke="0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9858" y="0"/>
                  <a:pt x="38269" y="6260"/>
                  <a:pt x="41008" y="15400"/>
                </a:cubicBezTo>
                <a:lnTo>
                  <a:pt x="20317" y="21600"/>
                </a:lnTo>
                <a:lnTo>
                  <a:pt x="-1" y="14266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3" name="Arc 71">
            <a:extLst>
              <a:ext uri="{FF2B5EF4-FFF2-40B4-BE49-F238E27FC236}">
                <a16:creationId xmlns:a16="http://schemas.microsoft.com/office/drawing/2014/main" id="{8DD61A86-37B4-7C10-C55A-ED5083D5D7E7}"/>
              </a:ext>
            </a:extLst>
          </p:cNvPr>
          <p:cNvSpPr>
            <a:spLocks/>
          </p:cNvSpPr>
          <p:nvPr/>
        </p:nvSpPr>
        <p:spPr bwMode="auto">
          <a:xfrm flipV="1">
            <a:off x="4467225" y="4708525"/>
            <a:ext cx="1682750" cy="673100"/>
          </a:xfrm>
          <a:custGeom>
            <a:avLst/>
            <a:gdLst>
              <a:gd name="T0" fmla="*/ 0 w 39973"/>
              <a:gd name="T1" fmla="*/ 2147483646 h 21600"/>
              <a:gd name="T2" fmla="*/ 2147483646 w 39973"/>
              <a:gd name="T3" fmla="*/ 2147483646 h 21600"/>
              <a:gd name="T4" fmla="*/ 2147483646 w 39973"/>
              <a:gd name="T5" fmla="*/ 2147483646 h 21600"/>
              <a:gd name="T6" fmla="*/ 0 60000 65536"/>
              <a:gd name="T7" fmla="*/ 0 60000 65536"/>
              <a:gd name="T8" fmla="*/ 0 60000 65536"/>
              <a:gd name="T9" fmla="*/ 0 w 39973"/>
              <a:gd name="T10" fmla="*/ 0 h 21600"/>
              <a:gd name="T11" fmla="*/ 39973 w 399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973" h="21600" fill="none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8780" y="0"/>
                  <a:pt x="36464" y="4942"/>
                  <a:pt x="39973" y="12644"/>
                </a:cubicBezTo>
              </a:path>
              <a:path w="39973" h="21600" stroke="0" extrusionOk="0">
                <a:moveTo>
                  <a:pt x="-1" y="14266"/>
                </a:moveTo>
                <a:cubicBezTo>
                  <a:pt x="3089" y="5705"/>
                  <a:pt x="11215" y="-1"/>
                  <a:pt x="20317" y="0"/>
                </a:cubicBezTo>
                <a:cubicBezTo>
                  <a:pt x="28780" y="0"/>
                  <a:pt x="36464" y="4942"/>
                  <a:pt x="39973" y="12644"/>
                </a:cubicBezTo>
                <a:lnTo>
                  <a:pt x="20317" y="21600"/>
                </a:lnTo>
                <a:lnTo>
                  <a:pt x="-1" y="14266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4" name="Arc 72">
            <a:extLst>
              <a:ext uri="{FF2B5EF4-FFF2-40B4-BE49-F238E27FC236}">
                <a16:creationId xmlns:a16="http://schemas.microsoft.com/office/drawing/2014/main" id="{30055DAA-0127-4599-77E3-A25A1E88E51A}"/>
              </a:ext>
            </a:extLst>
          </p:cNvPr>
          <p:cNvSpPr>
            <a:spLocks/>
          </p:cNvSpPr>
          <p:nvPr/>
        </p:nvSpPr>
        <p:spPr bwMode="auto">
          <a:xfrm flipH="1">
            <a:off x="1390650" y="4318000"/>
            <a:ext cx="1144588" cy="1066800"/>
          </a:xfrm>
          <a:custGeom>
            <a:avLst/>
            <a:gdLst>
              <a:gd name="T0" fmla="*/ 0 w 42820"/>
              <a:gd name="T1" fmla="*/ 2147483646 h 43200"/>
              <a:gd name="T2" fmla="*/ 2147483646 w 42820"/>
              <a:gd name="T3" fmla="*/ 2147483646 h 43200"/>
              <a:gd name="T4" fmla="*/ 2147483646 w 42820"/>
              <a:gd name="T5" fmla="*/ 2147483646 h 43200"/>
              <a:gd name="T6" fmla="*/ 0 60000 65536"/>
              <a:gd name="T7" fmla="*/ 0 60000 65536"/>
              <a:gd name="T8" fmla="*/ 0 60000 65536"/>
              <a:gd name="T9" fmla="*/ 0 w 42820"/>
              <a:gd name="T10" fmla="*/ 0 h 43200"/>
              <a:gd name="T11" fmla="*/ 42820 w 4282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820" h="43200" fill="none" extrusionOk="0">
                <a:moveTo>
                  <a:pt x="-1" y="17566"/>
                </a:moveTo>
                <a:cubicBezTo>
                  <a:pt x="1936" y="7375"/>
                  <a:pt x="10845" y="-1"/>
                  <a:pt x="21220" y="0"/>
                </a:cubicBezTo>
                <a:cubicBezTo>
                  <a:pt x="33149" y="0"/>
                  <a:pt x="42820" y="9670"/>
                  <a:pt x="42820" y="21600"/>
                </a:cubicBezTo>
                <a:cubicBezTo>
                  <a:pt x="42820" y="33529"/>
                  <a:pt x="33149" y="43200"/>
                  <a:pt x="21220" y="43200"/>
                </a:cubicBezTo>
                <a:cubicBezTo>
                  <a:pt x="10943" y="43200"/>
                  <a:pt x="2089" y="35959"/>
                  <a:pt x="49" y="25887"/>
                </a:cubicBezTo>
              </a:path>
              <a:path w="42820" h="43200" stroke="0" extrusionOk="0">
                <a:moveTo>
                  <a:pt x="-1" y="17566"/>
                </a:moveTo>
                <a:cubicBezTo>
                  <a:pt x="1936" y="7375"/>
                  <a:pt x="10845" y="-1"/>
                  <a:pt x="21220" y="0"/>
                </a:cubicBezTo>
                <a:cubicBezTo>
                  <a:pt x="33149" y="0"/>
                  <a:pt x="42820" y="9670"/>
                  <a:pt x="42820" y="21600"/>
                </a:cubicBezTo>
                <a:cubicBezTo>
                  <a:pt x="42820" y="33529"/>
                  <a:pt x="33149" y="43200"/>
                  <a:pt x="21220" y="43200"/>
                </a:cubicBezTo>
                <a:cubicBezTo>
                  <a:pt x="10943" y="43200"/>
                  <a:pt x="2089" y="35959"/>
                  <a:pt x="49" y="25887"/>
                </a:cubicBezTo>
                <a:lnTo>
                  <a:pt x="21220" y="21600"/>
                </a:lnTo>
                <a:lnTo>
                  <a:pt x="-1" y="17566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65" name="Arc 73">
            <a:extLst>
              <a:ext uri="{FF2B5EF4-FFF2-40B4-BE49-F238E27FC236}">
                <a16:creationId xmlns:a16="http://schemas.microsoft.com/office/drawing/2014/main" id="{267D66FA-1C68-C576-B40C-787DEBE295BA}"/>
              </a:ext>
            </a:extLst>
          </p:cNvPr>
          <p:cNvSpPr>
            <a:spLocks/>
          </p:cNvSpPr>
          <p:nvPr/>
        </p:nvSpPr>
        <p:spPr bwMode="auto">
          <a:xfrm flipH="1" flipV="1">
            <a:off x="2520950" y="3240088"/>
            <a:ext cx="3659188" cy="1744662"/>
          </a:xfrm>
          <a:custGeom>
            <a:avLst/>
            <a:gdLst>
              <a:gd name="T0" fmla="*/ 2147483646 w 42677"/>
              <a:gd name="T1" fmla="*/ 2147483646 h 21600"/>
              <a:gd name="T2" fmla="*/ 0 w 42677"/>
              <a:gd name="T3" fmla="*/ 2147483646 h 21600"/>
              <a:gd name="T4" fmla="*/ 2147483646 w 42677"/>
              <a:gd name="T5" fmla="*/ 0 h 21600"/>
              <a:gd name="T6" fmla="*/ 0 60000 65536"/>
              <a:gd name="T7" fmla="*/ 0 60000 65536"/>
              <a:gd name="T8" fmla="*/ 0 60000 65536"/>
              <a:gd name="T9" fmla="*/ 0 w 42677"/>
              <a:gd name="T10" fmla="*/ 0 h 21600"/>
              <a:gd name="T11" fmla="*/ 42677 w 426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677" h="21600" fill="none" extrusionOk="0">
                <a:moveTo>
                  <a:pt x="42677" y="3849"/>
                </a:moveTo>
                <a:cubicBezTo>
                  <a:pt x="40816" y="14126"/>
                  <a:pt x="31867" y="21599"/>
                  <a:pt x="21423" y="21600"/>
                </a:cubicBezTo>
                <a:cubicBezTo>
                  <a:pt x="10561" y="21600"/>
                  <a:pt x="1389" y="13534"/>
                  <a:pt x="0" y="2761"/>
                </a:cubicBezTo>
              </a:path>
              <a:path w="42677" h="21600" stroke="0" extrusionOk="0">
                <a:moveTo>
                  <a:pt x="42677" y="3849"/>
                </a:moveTo>
                <a:cubicBezTo>
                  <a:pt x="40816" y="14126"/>
                  <a:pt x="31867" y="21599"/>
                  <a:pt x="21423" y="21600"/>
                </a:cubicBezTo>
                <a:cubicBezTo>
                  <a:pt x="10561" y="21600"/>
                  <a:pt x="1389" y="13534"/>
                  <a:pt x="0" y="2761"/>
                </a:cubicBezTo>
                <a:lnTo>
                  <a:pt x="21423" y="0"/>
                </a:lnTo>
                <a:lnTo>
                  <a:pt x="42677" y="3849"/>
                </a:lnTo>
                <a:close/>
              </a:path>
            </a:pathLst>
          </a:custGeom>
          <a:noFill/>
          <a:ln w="76200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9" name="灯片编号占位符 1">
            <a:extLst>
              <a:ext uri="{FF2B5EF4-FFF2-40B4-BE49-F238E27FC236}">
                <a16:creationId xmlns:a16="http://schemas.microsoft.com/office/drawing/2014/main" id="{5B800B03-FBE3-9D31-96CF-2EF5FBACBF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A94529-6129-4B47-8611-1B4418DC985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BAB710CA-8940-2A5D-BCD2-4D2A68628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0" dirty="0">
                <a:solidFill>
                  <a:srgbClr val="FFCC00"/>
                </a:solidFill>
                <a:latin typeface="Times New Roman" pitchFamily="18" charset="0"/>
              </a:rPr>
              <a:t>思考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47CF7AA-D6E3-443A-55E5-D6E931E4A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114800"/>
          </a:xfrm>
          <a:noFill/>
        </p:spPr>
        <p:txBody>
          <a:bodyPr/>
          <a:lstStyle/>
          <a:p>
            <a:pPr eaLnBrk="1" hangingPunct="1"/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图中弧的个数是否一定有限？</a:t>
            </a:r>
            <a:endParaRPr lang="zh-CN" altLang="en-US" b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图是否一定为有限有向图？     </a:t>
            </a:r>
          </a:p>
          <a:p>
            <a:pPr eaLnBrk="1" hangingPunct="1"/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路中点集与弧集构成的子图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G’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是否一定为有限有向图？     </a:t>
            </a:r>
            <a:endParaRPr lang="zh-CN" altLang="en-US" b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无孤立点的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图是否为有限有向图？</a:t>
            </a:r>
            <a:endParaRPr lang="zh-CN" altLang="en-US" b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无孤立点的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图是否一定强连通？    </a:t>
            </a:r>
            <a:endParaRPr lang="zh-CN" altLang="en-US" b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图中每点的度是否一定为偶数？    </a:t>
            </a:r>
            <a:endParaRPr lang="zh-CN" altLang="en-US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3" name="灯片编号占位符 1">
            <a:extLst>
              <a:ext uri="{FF2B5EF4-FFF2-40B4-BE49-F238E27FC236}">
                <a16:creationId xmlns:a16="http://schemas.microsoft.com/office/drawing/2014/main" id="{09045967-F374-6CB8-5C00-283F5FE6C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EECAFF-AD56-8645-B8B3-3F193F45746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0DA2893D-A292-B2D2-E112-71BF490D8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0" dirty="0">
                <a:solidFill>
                  <a:srgbClr val="FFCC00"/>
                </a:solidFill>
                <a:latin typeface="Times New Roman" pitchFamily="18" charset="0"/>
              </a:rPr>
              <a:t>思考</a:t>
            </a:r>
          </a:p>
        </p:txBody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5EF4B7B0-3694-39F1-4DBD-8E2FFF89E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447800"/>
            <a:ext cx="84582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图中弧的个数是否一定有限？ 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图是否一定为有限有向图？     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否（可有无穷多个孤立点）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路中点集与弧集构成的子图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G’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是否一定为有限有向图？     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无孤立点的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图是否为有限有向图？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无孤立点的</a:t>
            </a: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图是否一定强连通？    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>
                <a:solidFill>
                  <a:srgbClr val="FFFFCC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图中每点的度是否一定为偶数？    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</a:p>
        </p:txBody>
      </p:sp>
      <p:sp>
        <p:nvSpPr>
          <p:cNvPr id="113667" name="灯片编号占位符 1">
            <a:extLst>
              <a:ext uri="{FF2B5EF4-FFF2-40B4-BE49-F238E27FC236}">
                <a16:creationId xmlns:a16="http://schemas.microsoft.com/office/drawing/2014/main" id="{E84C5E19-61DD-F703-7DC0-D2A1236B6F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CF84F0-A64D-334C-813E-17CE948B35E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49C0A6D2-25F5-3B46-D516-F72EB31E2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620000" cy="600075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二、判定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Euler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图的充要条件</a:t>
            </a:r>
            <a:br>
              <a:rPr lang="en-US" altLang="zh-CN" sz="3600"/>
            </a:br>
            <a:endParaRPr lang="en-US" altLang="zh-CN" sz="3600">
              <a:latin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39DA21B-0154-F02B-4F96-1DEE5841A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458200" cy="5410200"/>
          </a:xfrm>
        </p:spPr>
        <p:txBody>
          <a:bodyPr/>
          <a:lstStyle/>
          <a:p>
            <a:pPr marL="363538" indent="-363538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4.3.2(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要求！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marL="363538" indent="-363538"/>
            <a:r>
              <a:rPr lang="zh-CN" altLang="en-US" sz="2900">
                <a:latin typeface="Times New Roman" panose="02020603050405020304" pitchFamily="18" charset="0"/>
              </a:rPr>
              <a:t>设</a:t>
            </a:r>
            <a:r>
              <a:rPr lang="en-US" altLang="zh-CN" sz="2900">
                <a:latin typeface="Times New Roman" panose="02020603050405020304" pitchFamily="18" charset="0"/>
              </a:rPr>
              <a:t>G</a:t>
            </a:r>
            <a:r>
              <a:rPr lang="zh-CN" altLang="en-US" sz="2900">
                <a:latin typeface="Times New Roman" panose="02020603050405020304" pitchFamily="18" charset="0"/>
              </a:rPr>
              <a:t>是无孤立点的有限有向图。于是，</a:t>
            </a:r>
            <a:r>
              <a:rPr lang="en-US" altLang="zh-CN" sz="2900">
                <a:latin typeface="Times New Roman" panose="02020603050405020304" pitchFamily="18" charset="0"/>
              </a:rPr>
              <a:t>G</a:t>
            </a:r>
            <a:r>
              <a:rPr lang="zh-CN" altLang="en-US" sz="2900">
                <a:latin typeface="Times New Roman" panose="02020603050405020304" pitchFamily="18" charset="0"/>
              </a:rPr>
              <a:t>有</a:t>
            </a:r>
            <a:r>
              <a:rPr lang="en-US" altLang="zh-CN" sz="2900">
                <a:latin typeface="Times New Roman" panose="02020603050405020304" pitchFamily="18" charset="0"/>
              </a:rPr>
              <a:t>Euler</a:t>
            </a:r>
            <a:r>
              <a:rPr lang="zh-CN" altLang="en-US" sz="2900">
                <a:latin typeface="Times New Roman" panose="02020603050405020304" pitchFamily="18" charset="0"/>
              </a:rPr>
              <a:t>路当且仅当</a:t>
            </a:r>
            <a:r>
              <a:rPr lang="en-US" altLang="zh-CN" sz="2900">
                <a:latin typeface="Times New Roman" panose="02020603050405020304" pitchFamily="18" charset="0"/>
              </a:rPr>
              <a:t>G</a:t>
            </a:r>
            <a:r>
              <a:rPr lang="zh-CN" altLang="en-US" sz="2900">
                <a:latin typeface="Times New Roman" panose="02020603050405020304" pitchFamily="18" charset="0"/>
              </a:rPr>
              <a:t>是平衡的，并且强连通。</a:t>
            </a:r>
          </a:p>
          <a:p>
            <a:pPr marL="363538" indent="-363538" algn="just"/>
            <a:r>
              <a:rPr lang="zh-CN" altLang="en-US" sz="2900">
                <a:solidFill>
                  <a:srgbClr val="FFFF00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2900" u="sng">
                <a:latin typeface="Times New Roman" panose="02020603050405020304" pitchFamily="18" charset="0"/>
              </a:rPr>
              <a:t>必要性</a:t>
            </a:r>
            <a:r>
              <a:rPr lang="zh-CN" altLang="en-US" sz="2900">
                <a:latin typeface="Times New Roman" panose="02020603050405020304" pitchFamily="18" charset="0"/>
              </a:rPr>
              <a:t>显然。</a:t>
            </a:r>
          </a:p>
          <a:p>
            <a:pPr marL="363538" indent="-363538" algn="just">
              <a:buFont typeface="Wingdings" pitchFamily="2" charset="2"/>
              <a:buNone/>
            </a:pPr>
            <a:r>
              <a:rPr lang="zh-CN" altLang="en-US" sz="2900">
                <a:latin typeface="Times New Roman" panose="02020603050405020304" pitchFamily="18" charset="0"/>
              </a:rPr>
              <a:t>	</a:t>
            </a:r>
            <a:r>
              <a:rPr lang="zh-CN" altLang="en-US" sz="2900" u="sng">
                <a:solidFill>
                  <a:schemeClr val="tx2"/>
                </a:solidFill>
                <a:latin typeface="Times New Roman" panose="02020603050405020304" pitchFamily="18" charset="0"/>
              </a:rPr>
              <a:t>充分性</a:t>
            </a:r>
            <a:r>
              <a:rPr lang="zh-CN" altLang="en-US" sz="2900">
                <a:latin typeface="Times New Roman" panose="02020603050405020304" pitchFamily="18" charset="0"/>
              </a:rPr>
              <a:t>  由于</a:t>
            </a:r>
            <a:r>
              <a:rPr lang="en-US" altLang="zh-CN" sz="2900">
                <a:latin typeface="Times New Roman" panose="02020603050405020304" pitchFamily="18" charset="0"/>
              </a:rPr>
              <a:t>G</a:t>
            </a:r>
            <a:r>
              <a:rPr lang="zh-CN" altLang="en-US" sz="2900">
                <a:latin typeface="Times New Roman" panose="02020603050405020304" pitchFamily="18" charset="0"/>
              </a:rPr>
              <a:t>没有孤立点，且平衡，所以</a:t>
            </a:r>
            <a:r>
              <a:rPr lang="en-US" altLang="zh-CN" sz="2900">
                <a:latin typeface="Times New Roman" panose="02020603050405020304" pitchFamily="18" charset="0"/>
              </a:rPr>
              <a:t>G</a:t>
            </a:r>
            <a:r>
              <a:rPr lang="zh-CN" altLang="en-US" sz="2900">
                <a:latin typeface="Times New Roman" panose="02020603050405020304" pitchFamily="18" charset="0"/>
              </a:rPr>
              <a:t>的任一点至少发出一条弧。于是</a:t>
            </a:r>
            <a:r>
              <a:rPr lang="en-US" altLang="zh-CN" sz="2900">
                <a:latin typeface="Times New Roman" panose="02020603050405020304" pitchFamily="18" charset="0"/>
              </a:rPr>
              <a:t>G</a:t>
            </a:r>
            <a:r>
              <a:rPr lang="zh-CN" altLang="en-US" sz="2900">
                <a:latin typeface="Times New Roman" panose="02020603050405020304" pitchFamily="18" charset="0"/>
              </a:rPr>
              <a:t>中存在至少一条有向路，并且在该有向路中没有弧被重复使用。令</a:t>
            </a:r>
          </a:p>
          <a:p>
            <a:pPr marL="363538" indent="-363538" algn="just">
              <a:buFont typeface="Wingdings" pitchFamily="2" charset="2"/>
              <a:buNone/>
            </a:pPr>
            <a:r>
              <a:rPr lang="zh-CN" altLang="en-US" sz="2900">
                <a:latin typeface="Times New Roman" panose="02020603050405020304" pitchFamily="18" charset="0"/>
              </a:rPr>
              <a:t>    		</a:t>
            </a:r>
            <a:r>
              <a:rPr lang="en-US" altLang="zh-CN" sz="2900">
                <a:latin typeface="Times New Roman" panose="02020603050405020304" pitchFamily="18" charset="0"/>
              </a:rPr>
              <a:t>L=（e</a:t>
            </a:r>
            <a:r>
              <a:rPr lang="en-US" altLang="zh-CN" sz="2900" baseline="-30000">
                <a:latin typeface="Times New Roman" panose="02020603050405020304" pitchFamily="18" charset="0"/>
              </a:rPr>
              <a:t>1</a:t>
            </a:r>
            <a:r>
              <a:rPr lang="en-US" altLang="zh-CN" sz="2900">
                <a:latin typeface="Times New Roman" panose="02020603050405020304" pitchFamily="18" charset="0"/>
              </a:rPr>
              <a:t>, e</a:t>
            </a:r>
            <a:r>
              <a:rPr lang="en-US" altLang="zh-CN" sz="2900" baseline="-30000">
                <a:latin typeface="Times New Roman" panose="02020603050405020304" pitchFamily="18" charset="0"/>
              </a:rPr>
              <a:t>2</a:t>
            </a:r>
            <a:r>
              <a:rPr lang="en-US" altLang="zh-CN" sz="2900">
                <a:latin typeface="Times New Roman" panose="02020603050405020304" pitchFamily="18" charset="0"/>
              </a:rPr>
              <a:t>, </a:t>
            </a:r>
            <a:r>
              <a:rPr lang="en-US" altLang="zh-CN" sz="2900"/>
              <a:t>…</a:t>
            </a:r>
            <a:r>
              <a:rPr lang="en-US" altLang="zh-CN" sz="2900">
                <a:latin typeface="Times New Roman" panose="02020603050405020304" pitchFamily="18" charset="0"/>
              </a:rPr>
              <a:t> , e</a:t>
            </a:r>
            <a:r>
              <a:rPr lang="en-US" altLang="zh-CN" sz="2900" baseline="-30000">
                <a:latin typeface="Times New Roman" panose="02020603050405020304" pitchFamily="18" charset="0"/>
              </a:rPr>
              <a:t>m</a:t>
            </a:r>
            <a:r>
              <a:rPr lang="en-US" altLang="zh-CN" sz="2900">
                <a:latin typeface="Times New Roman" panose="02020603050405020304" pitchFamily="18" charset="0"/>
              </a:rPr>
              <a:t>）  </a:t>
            </a:r>
          </a:p>
          <a:p>
            <a:pPr marL="363538" indent="-363538">
              <a:buFont typeface="Wingdings" pitchFamily="2" charset="2"/>
              <a:buNone/>
            </a:pPr>
            <a:r>
              <a:rPr lang="zh-CN" altLang="en-US" sz="2900">
                <a:latin typeface="Times New Roman" panose="02020603050405020304" pitchFamily="18" charset="0"/>
              </a:rPr>
              <a:t>	是如此有向路中最长者。</a:t>
            </a:r>
            <a:br>
              <a:rPr lang="zh-CN" altLang="en-US" sz="3000">
                <a:latin typeface="Times New Roman" panose="02020603050405020304" pitchFamily="18" charset="0"/>
              </a:rPr>
            </a:br>
            <a:r>
              <a:rPr lang="zh-CN" altLang="en-US" sz="2900">
                <a:latin typeface="Times New Roman" panose="02020603050405020304" pitchFamily="18" charset="0"/>
              </a:rPr>
              <a:t>往证：</a:t>
            </a:r>
            <a:r>
              <a:rPr lang="en-US" altLang="zh-CN" sz="2900"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latin typeface="Times New Roman" panose="02020603050405020304" pitchFamily="18" charset="0"/>
              </a:rPr>
              <a:t>就是一条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路</a:t>
            </a:r>
            <a:r>
              <a:rPr lang="zh-CN" altLang="en-US" sz="2900">
                <a:latin typeface="Times New Roman" panose="02020603050405020304" pitchFamily="18" charset="0"/>
              </a:rPr>
              <a:t>。  </a:t>
            </a:r>
          </a:p>
        </p:txBody>
      </p:sp>
      <p:sp>
        <p:nvSpPr>
          <p:cNvPr id="114691" name="灯片编号占位符 1">
            <a:extLst>
              <a:ext uri="{FF2B5EF4-FFF2-40B4-BE49-F238E27FC236}">
                <a16:creationId xmlns:a16="http://schemas.microsoft.com/office/drawing/2014/main" id="{BDB6099F-1C3F-CE29-EFFD-55DFAF7F6D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7AF333-AE30-E34C-8F6E-5E6BB02B5DF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CFE19AE6-E1AC-210B-2E9B-00600484C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7772400" cy="708025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>
                <a:latin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</a:rPr>
              <a:t>4.3.2</a:t>
            </a:r>
            <a:endParaRPr lang="en-US" altLang="zh-CN" sz="4000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D36F9F8E-9F9E-9E58-1DB3-757020C74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686800" cy="4419600"/>
          </a:xfrm>
        </p:spPr>
        <p:txBody>
          <a:bodyPr/>
          <a:lstStyle/>
          <a:p>
            <a:pPr marL="514350" indent="-514350">
              <a:buFont typeface="Wingdings" pitchFamily="2" charset="2"/>
              <a:buAutoNum type="arabicParenR"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init(e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)=fin(e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10000"/>
              </a:lnSpc>
              <a:buFont typeface="Wingdings" pitchFamily="2" charset="2"/>
              <a:buAutoNum type="alphaUcPeriod"/>
            </a:pPr>
            <a:r>
              <a:rPr lang="zh-CN" altLang="en-US" sz="3000">
                <a:latin typeface="Times New Roman" panose="02020603050405020304" pitchFamily="18" charset="0"/>
              </a:rPr>
              <a:t>设</a:t>
            </a:r>
            <a:r>
              <a:rPr lang="en-US" altLang="zh-CN" sz="3000">
                <a:latin typeface="Times New Roman" panose="02020603050405020304" pitchFamily="18" charset="0"/>
              </a:rPr>
              <a:t>v=fin (e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)，</a:t>
            </a:r>
            <a:r>
              <a:rPr lang="zh-CN" altLang="en-US" sz="3000">
                <a:latin typeface="Times New Roman" panose="02020603050405020304" pitchFamily="18" charset="0"/>
              </a:rPr>
              <a:t>证：</a:t>
            </a:r>
            <a:r>
              <a:rPr lang="en-US" altLang="zh-CN" sz="3000">
                <a:latin typeface="Times New Roman" panose="02020603050405020304" pitchFamily="18" charset="0"/>
              </a:rPr>
              <a:t>init(e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)=v</a:t>
            </a:r>
          </a:p>
          <a:p>
            <a:pPr marL="514350" indent="-51435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	</a:t>
            </a:r>
            <a:r>
              <a:rPr lang="zh-CN" altLang="en-US" sz="3000">
                <a:latin typeface="宋体" panose="02010600030101010101" pitchFamily="2" charset="-122"/>
              </a:rPr>
              <a:t>设</a:t>
            </a:r>
            <a:r>
              <a:rPr lang="en-US" altLang="zh-CN" sz="3000">
                <a:latin typeface="Times New Roman" panose="02020603050405020304" pitchFamily="18" charset="0"/>
              </a:rPr>
              <a:t>v</a:t>
            </a:r>
            <a:r>
              <a:rPr lang="zh-CN" altLang="en-US" sz="3000">
                <a:latin typeface="宋体" panose="02010600030101010101" pitchFamily="2" charset="-122"/>
              </a:rPr>
              <a:t>的输出次数为</a:t>
            </a:r>
            <a:r>
              <a:rPr lang="en-US" altLang="zh-CN" sz="3000">
                <a:latin typeface="Times New Roman" panose="02020603050405020304" pitchFamily="18" charset="0"/>
              </a:rPr>
              <a:t>k (k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≥1</a:t>
            </a:r>
            <a:r>
              <a:rPr lang="en-US" altLang="zh-CN" sz="3000">
                <a:latin typeface="Times New Roman" panose="02020603050405020304" pitchFamily="18" charset="0"/>
              </a:rPr>
              <a:t>),</a:t>
            </a:r>
            <a:r>
              <a:rPr lang="zh-CN" altLang="en-US" sz="3000">
                <a:latin typeface="Times New Roman" panose="02020603050405020304" pitchFamily="18" charset="0"/>
              </a:rPr>
              <a:t>则</a:t>
            </a:r>
            <a:r>
              <a:rPr lang="en-US" altLang="zh-CN" sz="3000">
                <a:latin typeface="Times New Roman" panose="02020603050405020304" pitchFamily="18" charset="0"/>
              </a:rPr>
              <a:t>v</a:t>
            </a:r>
            <a:r>
              <a:rPr lang="zh-CN" altLang="en-US" sz="3000">
                <a:latin typeface="宋体" panose="02010600030101010101" pitchFamily="2" charset="-122"/>
              </a:rPr>
              <a:t>的输入次数也为</a:t>
            </a:r>
            <a:r>
              <a:rPr lang="en-US" altLang="zh-CN" sz="3000">
                <a:latin typeface="Times New Roman" panose="02020603050405020304" pitchFamily="18" charset="0"/>
              </a:rPr>
              <a:t>k</a:t>
            </a:r>
            <a:endParaRPr lang="zh-CN" altLang="en-US" sz="3000"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r>
              <a:rPr lang="zh-CN" altLang="en-US" sz="3000" i="1">
                <a:latin typeface="Times New Roman" panose="02020603050405020304" pitchFamily="18" charset="0"/>
              </a:rPr>
              <a:t>证明由</a:t>
            </a:r>
            <a:r>
              <a:rPr lang="en-US" altLang="zh-CN" sz="30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000" i="1">
                <a:solidFill>
                  <a:schemeClr val="tx2"/>
                </a:solidFill>
                <a:latin typeface="Times New Roman" panose="02020603050405020304" pitchFamily="18" charset="0"/>
              </a:rPr>
              <a:t>发出的</a:t>
            </a:r>
            <a:r>
              <a:rPr lang="en-US" altLang="zh-CN" sz="3000" i="1">
                <a:latin typeface="Times New Roman" panose="02020603050405020304" pitchFamily="18" charset="0"/>
              </a:rPr>
              <a:t>k</a:t>
            </a:r>
            <a:r>
              <a:rPr lang="zh-CN" altLang="en-US" sz="3000" i="1">
                <a:latin typeface="Times New Roman" panose="02020603050405020304" pitchFamily="18" charset="0"/>
              </a:rPr>
              <a:t>条弧必然全部出现在</a:t>
            </a:r>
            <a:r>
              <a:rPr lang="en-US" altLang="zh-CN" sz="3000" i="1">
                <a:latin typeface="Times New Roman" panose="02020603050405020304" pitchFamily="18" charset="0"/>
              </a:rPr>
              <a:t>L</a:t>
            </a:r>
            <a:r>
              <a:rPr lang="zh-CN" altLang="en-US" sz="3000" i="1">
                <a:latin typeface="Times New Roman" panose="02020603050405020304" pitchFamily="18" charset="0"/>
              </a:rPr>
              <a:t>中</a:t>
            </a:r>
            <a:r>
              <a:rPr lang="zh-CN" altLang="en-US" sz="3000">
                <a:latin typeface="Times New Roman" panose="02020603050405020304" pitchFamily="18" charset="0"/>
              </a:rPr>
              <a:t>。</a:t>
            </a:r>
          </a:p>
          <a:p>
            <a:pPr marL="514350" indent="-51435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000">
                <a:latin typeface="宋体" panose="02010600030101010101" pitchFamily="2" charset="-122"/>
              </a:rPr>
              <a:t>	反证法，若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zh-CN" altLang="en-US" sz="3000">
                <a:latin typeface="宋体" panose="02010600030101010101" pitchFamily="2" charset="-122"/>
              </a:rPr>
              <a:t>不在</a:t>
            </a:r>
            <a:r>
              <a:rPr lang="en-US" altLang="zh-CN" sz="3000">
                <a:latin typeface="Times New Roman" panose="02020603050405020304" pitchFamily="18" charset="0"/>
              </a:rPr>
              <a:t>L</a:t>
            </a:r>
            <a:r>
              <a:rPr lang="zh-CN" altLang="en-US" sz="3000">
                <a:latin typeface="宋体" panose="02010600030101010101" pitchFamily="2" charset="-122"/>
              </a:rPr>
              <a:t>中，且</a:t>
            </a:r>
            <a:r>
              <a:rPr lang="en-US" altLang="zh-CN" sz="3000">
                <a:latin typeface="Times New Roman" panose="02020603050405020304" pitchFamily="18" charset="0"/>
              </a:rPr>
              <a:t>init(e)=v</a:t>
            </a:r>
            <a:r>
              <a:rPr lang="en-US" altLang="zh-CN" sz="3000">
                <a:latin typeface="宋体" panose="02010600030101010101" pitchFamily="2" charset="-122"/>
              </a:rPr>
              <a:t>，</a:t>
            </a:r>
            <a:br>
              <a:rPr lang="en-US" altLang="zh-CN" sz="3000">
                <a:latin typeface="宋体" panose="02010600030101010101" pitchFamily="2" charset="-122"/>
              </a:rPr>
            </a:br>
            <a:r>
              <a:rPr lang="zh-CN" altLang="en-US" sz="3000">
                <a:latin typeface="宋体" panose="02010600030101010101" pitchFamily="2" charset="-122"/>
              </a:rPr>
              <a:t>则</a:t>
            </a:r>
            <a:r>
              <a:rPr lang="zh-CN" altLang="en-US" sz="3000">
                <a:latin typeface="Times New Roman" panose="02020603050405020304" pitchFamily="18" charset="0"/>
              </a:rPr>
              <a:t>(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宋体" panose="02010600030101010101" pitchFamily="2" charset="-122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宋体" panose="02010600030101010101" pitchFamily="2" charset="-122"/>
              </a:rPr>
              <a:t>,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宋体" panose="02010600030101010101" pitchFamily="2" charset="-122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e)</a:t>
            </a:r>
            <a:r>
              <a:rPr lang="zh-CN" altLang="en-US" sz="3000">
                <a:latin typeface="宋体" panose="02010600030101010101" pitchFamily="2" charset="-122"/>
              </a:rPr>
              <a:t>就是一条</a:t>
            </a:r>
            <a:br>
              <a:rPr lang="zh-CN" altLang="en-US" sz="3000">
                <a:latin typeface="宋体" panose="02010600030101010101" pitchFamily="2" charset="-122"/>
              </a:rPr>
            </a:br>
            <a:r>
              <a:rPr lang="zh-CN" altLang="en-US" sz="3000">
                <a:latin typeface="宋体" panose="02010600030101010101" pitchFamily="2" charset="-122"/>
              </a:rPr>
              <a:t>比</a:t>
            </a:r>
            <a:r>
              <a:rPr lang="en-US" altLang="zh-CN" sz="3000">
                <a:latin typeface="Times New Roman" panose="02020603050405020304" pitchFamily="18" charset="0"/>
              </a:rPr>
              <a:t>L</a:t>
            </a:r>
            <a:r>
              <a:rPr lang="zh-CN" altLang="en-US" sz="3000">
                <a:latin typeface="宋体" panose="02010600030101010101" pitchFamily="2" charset="-122"/>
              </a:rPr>
              <a:t>更长的由无重复弧</a:t>
            </a:r>
            <a:br>
              <a:rPr lang="zh-CN" altLang="en-US" sz="3000">
                <a:latin typeface="宋体" panose="02010600030101010101" pitchFamily="2" charset="-122"/>
              </a:rPr>
            </a:br>
            <a:r>
              <a:rPr lang="zh-CN" altLang="en-US" sz="3000">
                <a:latin typeface="宋体" panose="02010600030101010101" pitchFamily="2" charset="-122"/>
              </a:rPr>
              <a:t>构成的有向路，矛盾。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5715" name="Oval 4">
            <a:extLst>
              <a:ext uri="{FF2B5EF4-FFF2-40B4-BE49-F238E27FC236}">
                <a16:creationId xmlns:a16="http://schemas.microsoft.com/office/drawing/2014/main" id="{357F5C42-5565-0CEB-9F63-DA75CD166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188" y="4618038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5716" name="Oval 5">
            <a:extLst>
              <a:ext uri="{FF2B5EF4-FFF2-40B4-BE49-F238E27FC236}">
                <a16:creationId xmlns:a16="http://schemas.microsoft.com/office/drawing/2014/main" id="{127A2E02-7963-38F7-27F3-7A306E171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4687888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5717" name="Line 6">
            <a:extLst>
              <a:ext uri="{FF2B5EF4-FFF2-40B4-BE49-F238E27FC236}">
                <a16:creationId xmlns:a16="http://schemas.microsoft.com/office/drawing/2014/main" id="{8A087443-AC87-7693-7FD6-22AE5F47E1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9188" y="4770438"/>
            <a:ext cx="457200" cy="9906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8" name="Line 7">
            <a:extLst>
              <a:ext uri="{FF2B5EF4-FFF2-40B4-BE49-F238E27FC236}">
                <a16:creationId xmlns:a16="http://schemas.microsoft.com/office/drawing/2014/main" id="{101BDBAA-FE4E-37BD-78C2-C046E3D7E5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70788" y="4846638"/>
            <a:ext cx="149225" cy="48736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9" name="Oval 9">
            <a:extLst>
              <a:ext uri="{FF2B5EF4-FFF2-40B4-BE49-F238E27FC236}">
                <a16:creationId xmlns:a16="http://schemas.microsoft.com/office/drawing/2014/main" id="{90E8AA1A-A01C-AC9B-B1B8-D7DE0CF9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6218238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5720" name="Oval 10">
            <a:extLst>
              <a:ext uri="{FF2B5EF4-FFF2-40B4-BE49-F238E27FC236}">
                <a16:creationId xmlns:a16="http://schemas.microsoft.com/office/drawing/2014/main" id="{D51D281E-83B9-A6B7-EE59-5F0739C9A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388" y="5761038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5721" name="Oval 11">
            <a:extLst>
              <a:ext uri="{FF2B5EF4-FFF2-40B4-BE49-F238E27FC236}">
                <a16:creationId xmlns:a16="http://schemas.microsoft.com/office/drawing/2014/main" id="{5798A73B-CE19-7291-35F3-3D1FB783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5761038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5722" name="Line 12">
            <a:extLst>
              <a:ext uri="{FF2B5EF4-FFF2-40B4-BE49-F238E27FC236}">
                <a16:creationId xmlns:a16="http://schemas.microsoft.com/office/drawing/2014/main" id="{0C9B2D3F-A823-A4B9-FA22-3FEBA0C38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388" y="5913438"/>
            <a:ext cx="685800" cy="3810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3" name="Line 13">
            <a:extLst>
              <a:ext uri="{FF2B5EF4-FFF2-40B4-BE49-F238E27FC236}">
                <a16:creationId xmlns:a16="http://schemas.microsoft.com/office/drawing/2014/main" id="{C145E17B-7FCA-14EC-FEAC-CB347415B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3588" y="5913438"/>
            <a:ext cx="762000" cy="3810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6" name="Text Box 14">
            <a:extLst>
              <a:ext uri="{FF2B5EF4-FFF2-40B4-BE49-F238E27FC236}">
                <a16:creationId xmlns:a16="http://schemas.microsoft.com/office/drawing/2014/main" id="{BFFC9C2D-505B-EEC5-A459-B79F3855D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873625"/>
            <a:ext cx="342900" cy="36988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b="1" baseline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10615" name="Text Box 23">
            <a:extLst>
              <a:ext uri="{FF2B5EF4-FFF2-40B4-BE49-F238E27FC236}">
                <a16:creationId xmlns:a16="http://schemas.microsoft.com/office/drawing/2014/main" id="{B70EBEBC-4C29-C34D-9F06-E33446B53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988" y="4465638"/>
            <a:ext cx="177800" cy="42703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endParaRPr lang="en-US" altLang="zh-CN" sz="28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0611" name="Line 19">
            <a:extLst>
              <a:ext uri="{FF2B5EF4-FFF2-40B4-BE49-F238E27FC236}">
                <a16:creationId xmlns:a16="http://schemas.microsoft.com/office/drawing/2014/main" id="{B59F0CB5-1B25-5CFF-BD38-16FCFEA9F6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18388" y="4084638"/>
            <a:ext cx="111125" cy="6096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6" name="Line 24">
            <a:extLst>
              <a:ext uri="{FF2B5EF4-FFF2-40B4-BE49-F238E27FC236}">
                <a16:creationId xmlns:a16="http://schemas.microsoft.com/office/drawing/2014/main" id="{30CB0A89-44A4-5FB7-3A57-23C6C82C2D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0475" y="4389438"/>
            <a:ext cx="228600" cy="3048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7" name="Line 25">
            <a:extLst>
              <a:ext uri="{FF2B5EF4-FFF2-40B4-BE49-F238E27FC236}">
                <a16:creationId xmlns:a16="http://schemas.microsoft.com/office/drawing/2014/main" id="{FDEB764E-41CF-A2D4-2F9C-8F0C4646BE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9788" y="4694238"/>
            <a:ext cx="304800" cy="762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2C3A80BC-3E64-564F-5347-934A17036929}"/>
              </a:ext>
            </a:extLst>
          </p:cNvPr>
          <p:cNvGrpSpPr>
            <a:grpSpLocks/>
          </p:cNvGrpSpPr>
          <p:nvPr/>
        </p:nvGrpSpPr>
        <p:grpSpPr bwMode="auto">
          <a:xfrm>
            <a:off x="7304088" y="4800600"/>
            <a:ext cx="620712" cy="350838"/>
            <a:chOff x="4728" y="3139"/>
            <a:chExt cx="391" cy="221"/>
          </a:xfrm>
        </p:grpSpPr>
        <p:sp>
          <p:nvSpPr>
            <p:cNvPr id="115747" name="Line 26">
              <a:extLst>
                <a:ext uri="{FF2B5EF4-FFF2-40B4-BE49-F238E27FC236}">
                  <a16:creationId xmlns:a16="http://schemas.microsoft.com/office/drawing/2014/main" id="{7340D5BC-D9B4-1130-D2CA-F6A68FB29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" y="3168"/>
              <a:ext cx="144" cy="19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48" name="Line 27">
              <a:extLst>
                <a:ext uri="{FF2B5EF4-FFF2-40B4-BE49-F238E27FC236}">
                  <a16:creationId xmlns:a16="http://schemas.microsoft.com/office/drawing/2014/main" id="{0C7D41AF-E1AE-0DE9-9563-5615D70DC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27" y="3139"/>
              <a:ext cx="192" cy="9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25" name="Rectangle 33">
            <a:extLst>
              <a:ext uri="{FF2B5EF4-FFF2-40B4-BE49-F238E27FC236}">
                <a16:creationId xmlns:a16="http://schemas.microsoft.com/office/drawing/2014/main" id="{50EDBF82-773D-B58F-9622-6095C794D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25" y="4049713"/>
            <a:ext cx="195263" cy="369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b="1" baseline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endParaRPr lang="zh-CN" altLang="en-US" b="1" baseline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0626" name="Line 34">
            <a:extLst>
              <a:ext uri="{FF2B5EF4-FFF2-40B4-BE49-F238E27FC236}">
                <a16:creationId xmlns:a16="http://schemas.microsoft.com/office/drawing/2014/main" id="{A030877F-C5E6-7EFF-518A-DBD4DDF72D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7125" y="4760913"/>
            <a:ext cx="4572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7" name="Line 35">
            <a:extLst>
              <a:ext uri="{FF2B5EF4-FFF2-40B4-BE49-F238E27FC236}">
                <a16:creationId xmlns:a16="http://schemas.microsoft.com/office/drawing/2014/main" id="{130A52A4-5918-B881-EA2C-284407C19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3325" y="5908675"/>
            <a:ext cx="68580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8" name="Line 36">
            <a:extLst>
              <a:ext uri="{FF2B5EF4-FFF2-40B4-BE49-F238E27FC236}">
                <a16:creationId xmlns:a16="http://schemas.microsoft.com/office/drawing/2014/main" id="{37469B45-E0DF-F1B4-C624-8668408116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1525" y="5908675"/>
            <a:ext cx="76200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9" name="Line 37">
            <a:extLst>
              <a:ext uri="{FF2B5EF4-FFF2-40B4-BE49-F238E27FC236}">
                <a16:creationId xmlns:a16="http://schemas.microsoft.com/office/drawing/2014/main" id="{D083A36E-6370-DC81-2DFE-0C00F18BC3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3800" y="4800600"/>
            <a:ext cx="2032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30" name="Line 38">
            <a:extLst>
              <a:ext uri="{FF2B5EF4-FFF2-40B4-BE49-F238E27FC236}">
                <a16:creationId xmlns:a16="http://schemas.microsoft.com/office/drawing/2014/main" id="{CEA39B94-FFBB-9D1D-48A7-5A91DCE3A5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13625" y="4073525"/>
            <a:ext cx="111125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6" name="Oval 10">
            <a:extLst>
              <a:ext uri="{FF2B5EF4-FFF2-40B4-BE49-F238E27FC236}">
                <a16:creationId xmlns:a16="http://schemas.microsoft.com/office/drawing/2014/main" id="{48B5486A-C4B2-D25C-0154-87FC2F8D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5551488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5737" name="Oval 10">
            <a:extLst>
              <a:ext uri="{FF2B5EF4-FFF2-40B4-BE49-F238E27FC236}">
                <a16:creationId xmlns:a16="http://schemas.microsoft.com/office/drawing/2014/main" id="{A56F3148-DE9A-9016-EBD0-CC5149E2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34000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4035DFDE-4FD3-45BA-9882-656B22CCC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388" y="5761038"/>
            <a:ext cx="158750" cy="1587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5" name="Oval 10">
            <a:extLst>
              <a:ext uri="{FF2B5EF4-FFF2-40B4-BE49-F238E27FC236}">
                <a16:creationId xmlns:a16="http://schemas.microsoft.com/office/drawing/2014/main" id="{DD02E90C-D456-EB92-348C-E7D00B773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5551488"/>
            <a:ext cx="158750" cy="1587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" name="Oval 10">
            <a:extLst>
              <a:ext uri="{FF2B5EF4-FFF2-40B4-BE49-F238E27FC236}">
                <a16:creationId xmlns:a16="http://schemas.microsoft.com/office/drawing/2014/main" id="{F53E7F2A-B9C8-2FE1-39E4-AAE596D8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34000"/>
            <a:ext cx="158750" cy="1587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DAF2155-5A2A-481C-505A-45BC953EB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4614863"/>
            <a:ext cx="158750" cy="1587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255596D1-5B85-D18D-E443-2483E12B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4703763"/>
            <a:ext cx="158750" cy="1587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5743" name="灯片编号占位符 2">
            <a:extLst>
              <a:ext uri="{FF2B5EF4-FFF2-40B4-BE49-F238E27FC236}">
                <a16:creationId xmlns:a16="http://schemas.microsoft.com/office/drawing/2014/main" id="{6A66A25F-8740-45AE-5A80-BD5DF42BDE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B10746-68F8-B242-8C67-B7142487D53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kumimoji="0" lang="en-US" altLang="zh-CN" sz="1400" b="0"/>
          </a:p>
        </p:txBody>
      </p:sp>
      <p:sp>
        <p:nvSpPr>
          <p:cNvPr id="39" name="Text Box 14">
            <a:extLst>
              <a:ext uri="{FF2B5EF4-FFF2-40B4-BE49-F238E27FC236}">
                <a16:creationId xmlns:a16="http://schemas.microsoft.com/office/drawing/2014/main" id="{F19D41AD-6936-AAE3-BC6C-6718B61BB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5951538"/>
            <a:ext cx="342900" cy="369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b="1" baseline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1E0F120A-1657-279F-BA44-1DADB9049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663" y="6075363"/>
            <a:ext cx="342900" cy="369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b="1" baseline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1" name="Text Box 14">
            <a:extLst>
              <a:ext uri="{FF2B5EF4-FFF2-40B4-BE49-F238E27FC236}">
                <a16:creationId xmlns:a16="http://schemas.microsoft.com/office/drawing/2014/main" id="{D6842A62-4F3F-F77F-48DB-486DFEE59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4908550"/>
            <a:ext cx="342900" cy="36988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b="1" baseline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endParaRPr lang="en-US" altLang="zh-CN" b="1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5" grpId="0"/>
      <p:bldP spid="110625" grpId="0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>
            <a:extLst>
              <a:ext uri="{FF2B5EF4-FFF2-40B4-BE49-F238E27FC236}">
                <a16:creationId xmlns:a16="http://schemas.microsoft.com/office/drawing/2014/main" id="{1AEB7699-2126-929D-6B22-EB6691AE7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1447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r>
              <a:rPr lang="zh-CN" alt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证明</a:t>
            </a:r>
            <a:r>
              <a:rPr lang="zh-CN" altLang="en-US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由</a:t>
            </a:r>
            <a:r>
              <a:rPr lang="en-US" altLang="zh-CN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发出的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zh-CN" alt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条弧中，必有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i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即证：</a:t>
            </a:r>
            <a:r>
              <a:rPr lang="zh-CN" alt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init(e</a:t>
            </a:r>
            <a:r>
              <a:rPr lang="en-US" altLang="zh-CN" i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)=v</a:t>
            </a:r>
            <a:r>
              <a:rPr lang="en-US" altLang="zh-CN" i="1">
                <a:latin typeface="宋体" panose="02010600030101010101" pitchFamily="2" charset="-122"/>
              </a:rPr>
              <a:t>。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09E843D3-F96F-9115-F924-E4666D1BF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600" baseline="0" dirty="0">
                <a:latin typeface="Times New Roman" panose="02020603050405020304" pitchFamily="18" charset="0"/>
              </a:rPr>
              <a:t>    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反证法，若从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v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发出的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k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条弧中无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e</a:t>
            </a:r>
            <a:r>
              <a:rPr lang="en-US" altLang="zh-CN" sz="30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，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则设这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k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条弧是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                      ，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其中2</a:t>
            </a:r>
            <a:r>
              <a:rPr lang="zh-CN" altLang="en-US" sz="3000" baseline="0" dirty="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000" baseline="0" dirty="0" err="1">
                <a:latin typeface="Times New Roman" panose="02020603050405020304" pitchFamily="18" charset="0"/>
              </a:rPr>
              <a:t>i</a:t>
            </a:r>
            <a:r>
              <a:rPr lang="en-US" altLang="zh-CN" sz="30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3000" baseline="0" dirty="0" err="1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000" baseline="0" dirty="0" err="1">
                <a:latin typeface="Times New Roman" panose="02020603050405020304" pitchFamily="18" charset="0"/>
              </a:rPr>
              <a:t>m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，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因为</a:t>
            </a:r>
            <a:endParaRPr lang="en-US" altLang="zh-CN" sz="3000" baseline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000" baseline="0" dirty="0">
                <a:latin typeface="Times New Roman" panose="02020603050405020304" pitchFamily="18" charset="0"/>
              </a:rPr>
              <a:t>从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v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发出且都在有向路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L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中, 则必有</a:t>
            </a:r>
            <a:endParaRPr lang="en-US" altLang="zh-CN" sz="3000" baseline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000" baseline="0" dirty="0">
                <a:latin typeface="Times New Roman" panose="02020603050405020304" pitchFamily="18" charset="0"/>
              </a:rPr>
              <a:t>发到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v，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且1</a:t>
            </a:r>
            <a:r>
              <a:rPr lang="zh-CN" altLang="en-US" sz="3000" baseline="0" dirty="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i</a:t>
            </a:r>
            <a:r>
              <a:rPr lang="en-US" altLang="zh-CN" sz="3000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-1</a:t>
            </a:r>
            <a:r>
              <a:rPr lang="en-US" altLang="zh-CN" sz="3000" baseline="0" dirty="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m-1，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即至少有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k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条弧发到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v，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这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k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条弧中不包括</a:t>
            </a:r>
            <a:r>
              <a:rPr lang="en-US" altLang="zh-CN" sz="3000" baseline="0" dirty="0" err="1">
                <a:latin typeface="Times New Roman" panose="02020603050405020304" pitchFamily="18" charset="0"/>
              </a:rPr>
              <a:t>e</a:t>
            </a:r>
            <a:r>
              <a:rPr lang="en-US" altLang="zh-CN" sz="3000" baseline="-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，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因</a:t>
            </a:r>
            <a:r>
              <a:rPr lang="en-US" altLang="zh-CN" sz="3000" baseline="0" dirty="0" err="1">
                <a:latin typeface="Times New Roman" panose="02020603050405020304" pitchFamily="18" charset="0"/>
              </a:rPr>
              <a:t>e</a:t>
            </a:r>
            <a:r>
              <a:rPr lang="en-US" altLang="zh-CN" sz="3000" baseline="-30000" dirty="0" err="1">
                <a:latin typeface="Times New Roman" panose="02020603050405020304" pitchFamily="18" charset="0"/>
              </a:rPr>
              <a:t>m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也发到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v，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于是至少有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k+1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条弧发到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v，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即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v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的输入次数至少是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k+1，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而输出次数是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k，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与</a:t>
            </a:r>
            <a:r>
              <a:rPr lang="en-US" altLang="zh-CN" sz="3000" baseline="0" dirty="0">
                <a:latin typeface="Times New Roman" panose="02020603050405020304" pitchFamily="18" charset="0"/>
              </a:rPr>
              <a:t>G</a:t>
            </a:r>
            <a:r>
              <a:rPr lang="zh-CN" altLang="en-US" sz="3000" baseline="0" dirty="0">
                <a:latin typeface="Times New Roman" panose="02020603050405020304" pitchFamily="18" charset="0"/>
              </a:rPr>
              <a:t>的平衡性矛盾。 </a:t>
            </a:r>
          </a:p>
        </p:txBody>
      </p:sp>
      <p:sp>
        <p:nvSpPr>
          <p:cNvPr id="117763" name="灯片编号占位符 1">
            <a:extLst>
              <a:ext uri="{FF2B5EF4-FFF2-40B4-BE49-F238E27FC236}">
                <a16:creationId xmlns:a16="http://schemas.microsoft.com/office/drawing/2014/main" id="{CBF84925-A3B3-93AB-05AF-121E77C12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0175A1-80A6-1C47-8D7B-057AD4D8960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kumimoji="0" lang="en-US" altLang="zh-CN" sz="1400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1B39E42-9F54-6609-5BAF-DCF5B34298A7}"/>
                  </a:ext>
                </a:extLst>
              </p:cNvPr>
              <p:cNvSpPr txBox="1"/>
              <p:nvPr/>
            </p:nvSpPr>
            <p:spPr>
              <a:xfrm>
                <a:off x="1066800" y="2209800"/>
                <a:ext cx="2285754" cy="563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800" baseline="0" dirty="0"/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zh-CN" sz="28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800" i="1" baseline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baseline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800" baseline="0" dirty="0"/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 baseline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baseline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baseline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i="1" baseline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800" baseline="0" dirty="0"/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 baseline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baseline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3000" baseline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1B39E42-9F54-6609-5BAF-DCF5B3429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09800"/>
                <a:ext cx="2285754" cy="563616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AC8840-F20F-481E-1E02-74D30F576066}"/>
                  </a:ext>
                </a:extLst>
              </p:cNvPr>
              <p:cNvSpPr txBox="1"/>
              <p:nvPr/>
            </p:nvSpPr>
            <p:spPr>
              <a:xfrm>
                <a:off x="6553200" y="2209800"/>
                <a:ext cx="2285754" cy="563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800" baseline="0" dirty="0"/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zh-CN" sz="28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800" i="1" baseline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baseline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800" baseline="0" dirty="0"/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 baseline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baseline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baseline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i="1" baseline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800" baseline="0" dirty="0"/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 baseline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baseline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3000" baseline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AC8840-F20F-481E-1E02-74D30F576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209800"/>
                <a:ext cx="2285754" cy="563616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129A2E-A1DF-6C5F-9513-839D7B4B8BB0}"/>
                  </a:ext>
                </a:extLst>
              </p:cNvPr>
              <p:cNvSpPr txBox="1"/>
              <p:nvPr/>
            </p:nvSpPr>
            <p:spPr>
              <a:xfrm>
                <a:off x="5875247" y="2841139"/>
                <a:ext cx="3314882" cy="563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800" baseline="0" dirty="0"/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zh-CN" sz="2800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baseline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baseline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800" baseline="0" dirty="0"/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 baseline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baseline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baseline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i="1" baseline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800" baseline="0" dirty="0"/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 baseline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baseline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sz="3000" baseline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129A2E-A1DF-6C5F-9513-839D7B4B8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247" y="2841139"/>
                <a:ext cx="3314882" cy="563616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76166789-C64A-93D4-4AA3-0F10F9FC5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1447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证明</a:t>
            </a:r>
            <a:r>
              <a:rPr lang="zh-CN" alt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由</a:t>
            </a:r>
            <a:r>
              <a:rPr lang="en-US" altLang="zh-CN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发出的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条弧中，必有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i="1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即证：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init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(e</a:t>
            </a:r>
            <a:r>
              <a:rPr lang="en-US" altLang="zh-CN" i="1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)=v</a:t>
            </a:r>
            <a:r>
              <a:rPr lang="en-US" altLang="zh-CN" i="1" dirty="0">
                <a:latin typeface="宋体" panose="02010600030101010101" pitchFamily="2" charset="-122"/>
              </a:rPr>
              <a:t>。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119810" name="Rectangle 3">
            <a:extLst>
              <a:ext uri="{FF2B5EF4-FFF2-40B4-BE49-F238E27FC236}">
                <a16:creationId xmlns:a16="http://schemas.microsoft.com/office/drawing/2014/main" id="{3CD059B0-A86A-A71F-7962-24EB2024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8763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aseline="0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19811" name="Oval 4">
            <a:extLst>
              <a:ext uri="{FF2B5EF4-FFF2-40B4-BE49-F238E27FC236}">
                <a16:creationId xmlns:a16="http://schemas.microsoft.com/office/drawing/2014/main" id="{D79CB168-0855-2E02-B1B2-50538B24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17" name="Oval 5">
            <a:extLst>
              <a:ext uri="{FF2B5EF4-FFF2-40B4-BE49-F238E27FC236}">
                <a16:creationId xmlns:a16="http://schemas.microsoft.com/office/drawing/2014/main" id="{8D8D8BC8-54C2-6678-BD95-BEDAA7907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76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18" name="Oval 6">
            <a:extLst>
              <a:ext uri="{FF2B5EF4-FFF2-40B4-BE49-F238E27FC236}">
                <a16:creationId xmlns:a16="http://schemas.microsoft.com/office/drawing/2014/main" id="{C3F35807-3EF7-1FE8-D327-3F6E3950F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76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19" name="Oval 7">
            <a:extLst>
              <a:ext uri="{FF2B5EF4-FFF2-40B4-BE49-F238E27FC236}">
                <a16:creationId xmlns:a16="http://schemas.microsoft.com/office/drawing/2014/main" id="{09F96B21-8DFC-C46C-FAE0-979F8FEC3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20" name="Oval 8">
            <a:extLst>
              <a:ext uri="{FF2B5EF4-FFF2-40B4-BE49-F238E27FC236}">
                <a16:creationId xmlns:a16="http://schemas.microsoft.com/office/drawing/2014/main" id="{B26AFA9E-C7F9-1DB9-DA34-E0C4671B9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21" name="Oval 9">
            <a:extLst>
              <a:ext uri="{FF2B5EF4-FFF2-40B4-BE49-F238E27FC236}">
                <a16:creationId xmlns:a16="http://schemas.microsoft.com/office/drawing/2014/main" id="{A2ACCCBB-F6B8-E18E-57FA-4B9623847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6002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22" name="Oval 10">
            <a:extLst>
              <a:ext uri="{FF2B5EF4-FFF2-40B4-BE49-F238E27FC236}">
                <a16:creationId xmlns:a16="http://schemas.microsoft.com/office/drawing/2014/main" id="{55D61CE1-FF61-93F0-0720-B746F4420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86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23" name="Text Box 11">
            <a:extLst>
              <a:ext uri="{FF2B5EF4-FFF2-40B4-BE49-F238E27FC236}">
                <a16:creationId xmlns:a16="http://schemas.microsoft.com/office/drawing/2014/main" id="{562A8DD4-C412-2FA2-987B-FA8220DB4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196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66924" name="Text Box 12">
            <a:extLst>
              <a:ext uri="{FF2B5EF4-FFF2-40B4-BE49-F238E27FC236}">
                <a16:creationId xmlns:a16="http://schemas.microsoft.com/office/drawing/2014/main" id="{06C434C9-2BC0-BD61-9A71-15EBC2CF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2672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19820" name="Rectangle 13">
            <a:extLst>
              <a:ext uri="{FF2B5EF4-FFF2-40B4-BE49-F238E27FC236}">
                <a16:creationId xmlns:a16="http://schemas.microsoft.com/office/drawing/2014/main" id="{BAC770E3-800D-B2FE-8AEE-2BB1EFC3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862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6926" name="Line 14">
            <a:extLst>
              <a:ext uri="{FF2B5EF4-FFF2-40B4-BE49-F238E27FC236}">
                <a16:creationId xmlns:a16="http://schemas.microsoft.com/office/drawing/2014/main" id="{094C08EB-9482-9113-40C8-973C994F5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905000"/>
            <a:ext cx="1524000" cy="16764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27" name="Line 15">
            <a:extLst>
              <a:ext uri="{FF2B5EF4-FFF2-40B4-BE49-F238E27FC236}">
                <a16:creationId xmlns:a16="http://schemas.microsoft.com/office/drawing/2014/main" id="{1B2F9B41-CC7F-8B76-4D65-89B1F4759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429000"/>
            <a:ext cx="1524000" cy="304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28" name="Line 16">
            <a:extLst>
              <a:ext uri="{FF2B5EF4-FFF2-40B4-BE49-F238E27FC236}">
                <a16:creationId xmlns:a16="http://schemas.microsoft.com/office/drawing/2014/main" id="{1FAC22A3-F2A7-C478-0EA0-D8B67F32DC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810000"/>
            <a:ext cx="1752600" cy="16764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29" name="Line 17">
            <a:extLst>
              <a:ext uri="{FF2B5EF4-FFF2-40B4-BE49-F238E27FC236}">
                <a16:creationId xmlns:a16="http://schemas.microsoft.com/office/drawing/2014/main" id="{63724664-53C7-9083-EE5E-5B13D2173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1828800"/>
            <a:ext cx="1219200" cy="17526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30" name="Line 18">
            <a:extLst>
              <a:ext uri="{FF2B5EF4-FFF2-40B4-BE49-F238E27FC236}">
                <a16:creationId xmlns:a16="http://schemas.microsoft.com/office/drawing/2014/main" id="{44FDFD82-69E6-D1AD-3626-6C74283024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200400"/>
            <a:ext cx="1371600" cy="4572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31" name="Line 19">
            <a:extLst>
              <a:ext uri="{FF2B5EF4-FFF2-40B4-BE49-F238E27FC236}">
                <a16:creationId xmlns:a16="http://schemas.microsoft.com/office/drawing/2014/main" id="{88DF96F1-CDBB-EA35-916B-6542B56FF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733800"/>
            <a:ext cx="1447800" cy="17526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932" name="Rectangle 20">
                <a:extLst>
                  <a:ext uri="{FF2B5EF4-FFF2-40B4-BE49-F238E27FC236}">
                    <a16:creationId xmlns:a16="http://schemas.microsoft.com/office/drawing/2014/main" id="{2396BDB2-8F87-5C72-D26D-F99F27162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50673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baseline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4000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932" name="Rectangle 20">
                <a:extLst>
                  <a:ext uri="{FF2B5EF4-FFF2-40B4-BE49-F238E27FC236}">
                    <a16:creationId xmlns:a16="http://schemas.microsoft.com/office/drawing/2014/main" id="{2396BDB2-8F87-5C72-D26D-F99F27162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3700" y="5067300"/>
                <a:ext cx="838200" cy="609600"/>
              </a:xfrm>
              <a:prstGeom prst="rect">
                <a:avLst/>
              </a:prstGeom>
              <a:blipFill>
                <a:blip r:embed="rId3"/>
                <a:stretch>
                  <a:fillRect l="-16176" r="-4412" b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933" name="Rectangle 21">
                <a:extLst>
                  <a:ext uri="{FF2B5EF4-FFF2-40B4-BE49-F238E27FC236}">
                    <a16:creationId xmlns:a16="http://schemas.microsoft.com/office/drawing/2014/main" id="{5ABF75E4-3C81-B9A4-6454-7D9DE80C0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0" y="35814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baseline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933" name="Rectangle 21">
                <a:extLst>
                  <a:ext uri="{FF2B5EF4-FFF2-40B4-BE49-F238E27FC236}">
                    <a16:creationId xmlns:a16="http://schemas.microsoft.com/office/drawing/2014/main" id="{5ABF75E4-3C81-B9A4-6454-7D9DE80C0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3581400"/>
                <a:ext cx="838200" cy="609600"/>
              </a:xfrm>
              <a:prstGeom prst="rect">
                <a:avLst/>
              </a:prstGeom>
              <a:blipFill>
                <a:blip r:embed="rId4"/>
                <a:stretch>
                  <a:fillRect l="-16667" r="-6061" b="-40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934" name="Rectangle 22">
                <a:extLst>
                  <a:ext uri="{FF2B5EF4-FFF2-40B4-BE49-F238E27FC236}">
                    <a16:creationId xmlns:a16="http://schemas.microsoft.com/office/drawing/2014/main" id="{FBDC1D33-D769-1F4B-20C0-16B948DF6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2800" y="19050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baseline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baseline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934" name="Rectangle 22">
                <a:extLst>
                  <a:ext uri="{FF2B5EF4-FFF2-40B4-BE49-F238E27FC236}">
                    <a16:creationId xmlns:a16="http://schemas.microsoft.com/office/drawing/2014/main" id="{FBDC1D33-D769-1F4B-20C0-16B948DF6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1905000"/>
                <a:ext cx="838200" cy="609600"/>
              </a:xfrm>
              <a:prstGeom prst="rect">
                <a:avLst/>
              </a:prstGeom>
              <a:blipFill>
                <a:blip r:embed="rId5"/>
                <a:stretch>
                  <a:fillRect l="-16418" r="-4478" b="-40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935" name="Rectangle 23">
                <a:extLst>
                  <a:ext uri="{FF2B5EF4-FFF2-40B4-BE49-F238E27FC236}">
                    <a16:creationId xmlns:a16="http://schemas.microsoft.com/office/drawing/2014/main" id="{65A2F990-EAB9-4153-9B4B-C1BE833A2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4781189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4000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935" name="Rectangle 23">
                <a:extLst>
                  <a:ext uri="{FF2B5EF4-FFF2-40B4-BE49-F238E27FC236}">
                    <a16:creationId xmlns:a16="http://schemas.microsoft.com/office/drawing/2014/main" id="{65A2F990-EAB9-4153-9B4B-C1BE833A2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1100" y="4781189"/>
                <a:ext cx="838200" cy="609600"/>
              </a:xfrm>
              <a:prstGeom prst="rect">
                <a:avLst/>
              </a:prstGeom>
              <a:blipFill>
                <a:blip r:embed="rId6"/>
                <a:stretch>
                  <a:fillRect b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936" name="Rectangle 24">
                <a:extLst>
                  <a:ext uri="{FF2B5EF4-FFF2-40B4-BE49-F238E27FC236}">
                    <a16:creationId xmlns:a16="http://schemas.microsoft.com/office/drawing/2014/main" id="{DF0CF296-4EB0-1E12-C7ED-3141CBAF5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34290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4000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936" name="Rectangle 24">
                <a:extLst>
                  <a:ext uri="{FF2B5EF4-FFF2-40B4-BE49-F238E27FC236}">
                    <a16:creationId xmlns:a16="http://schemas.microsoft.com/office/drawing/2014/main" id="{DF0CF296-4EB0-1E12-C7ED-3141CBAF5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3429000"/>
                <a:ext cx="838200" cy="609600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937" name="Rectangle 25">
                <a:extLst>
                  <a:ext uri="{FF2B5EF4-FFF2-40B4-BE49-F238E27FC236}">
                    <a16:creationId xmlns:a16="http://schemas.microsoft.com/office/drawing/2014/main" id="{0C3F8881-4C0B-8084-4B89-4528EC864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1963882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baseline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937" name="Rectangle 25">
                <a:extLst>
                  <a:ext uri="{FF2B5EF4-FFF2-40B4-BE49-F238E27FC236}">
                    <a16:creationId xmlns:a16="http://schemas.microsoft.com/office/drawing/2014/main" id="{0C3F8881-4C0B-8084-4B89-4528EC864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963882"/>
                <a:ext cx="838200" cy="609600"/>
              </a:xfrm>
              <a:prstGeom prst="rect">
                <a:avLst/>
              </a:prstGeom>
              <a:blipFill>
                <a:blip r:embed="rId8"/>
                <a:stretch>
                  <a:fillRect b="-6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938" name="Text Box 26">
            <a:extLst>
              <a:ext uri="{FF2B5EF4-FFF2-40B4-BE49-F238E27FC236}">
                <a16:creationId xmlns:a16="http://schemas.microsoft.com/office/drawing/2014/main" id="{54BC1F8F-469C-457F-C62C-AB60560AB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2600"/>
            <a:ext cx="25908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则：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1≤ </a:t>
            </a:r>
            <a:r>
              <a:rPr lang="en-US" altLang="zh-CN" sz="2800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-1≤</a:t>
            </a:r>
            <a:r>
              <a:rPr lang="en-US" altLang="zh-CN" sz="2800" baseline="0" dirty="0">
                <a:solidFill>
                  <a:srgbClr val="FFFF00"/>
                </a:solidFill>
                <a:latin typeface="Times New Roman" panose="02020603050405020304" pitchFamily="18" charset="0"/>
              </a:rPr>
              <a:t>m-1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而</a:t>
            </a:r>
            <a:r>
              <a:rPr lang="en-US" altLang="zh-CN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的输入弧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中还包括</a:t>
            </a:r>
            <a:r>
              <a:rPr lang="en-US" altLang="zh-CN" sz="2800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这样，</a:t>
            </a:r>
            <a:r>
              <a:rPr lang="en-US" altLang="zh-CN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的入度为</a:t>
            </a:r>
            <a:r>
              <a:rPr lang="en-US" altLang="zh-CN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k+1</a:t>
            </a:r>
            <a:r>
              <a:rPr lang="zh-CN" altLang="en-US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矛盾</a:t>
            </a:r>
            <a:endParaRPr lang="en-US" altLang="zh-CN" sz="2800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39" name="Text Box 27">
            <a:extLst>
              <a:ext uri="{FF2B5EF4-FFF2-40B4-BE49-F238E27FC236}">
                <a16:creationId xmlns:a16="http://schemas.microsoft.com/office/drawing/2014/main" id="{5F7FA055-D466-DA8E-4276-AD940C163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38400"/>
            <a:ext cx="2362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aseline="0">
                <a:solidFill>
                  <a:schemeClr val="tx2"/>
                </a:solidFill>
                <a:latin typeface="Times New Roman" panose="02020603050405020304" pitchFamily="18" charset="0"/>
              </a:rPr>
              <a:t>如果：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2≤ i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≤m</a:t>
            </a:r>
          </a:p>
        </p:txBody>
      </p:sp>
      <p:sp>
        <p:nvSpPr>
          <p:cNvPr id="166940" name="Oval 28">
            <a:extLst>
              <a:ext uri="{FF2B5EF4-FFF2-40B4-BE49-F238E27FC236}">
                <a16:creationId xmlns:a16="http://schemas.microsoft.com/office/drawing/2014/main" id="{8658C0EA-71B3-A44C-D435-1ACFB9CD0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6941" name="Line 29">
            <a:extLst>
              <a:ext uri="{FF2B5EF4-FFF2-40B4-BE49-F238E27FC236}">
                <a16:creationId xmlns:a16="http://schemas.microsoft.com/office/drawing/2014/main" id="{EEE0809C-EA36-7B33-6C2A-3F9FC878DF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962400"/>
            <a:ext cx="762000" cy="1981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42" name="Rectangle 30">
            <a:extLst>
              <a:ext uri="{FF2B5EF4-FFF2-40B4-BE49-F238E27FC236}">
                <a16:creationId xmlns:a16="http://schemas.microsoft.com/office/drawing/2014/main" id="{BE6FD9E5-58A1-ED82-A2AA-2B046E961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19838" name="灯片编号占位符 1">
            <a:extLst>
              <a:ext uri="{FF2B5EF4-FFF2-40B4-BE49-F238E27FC236}">
                <a16:creationId xmlns:a16="http://schemas.microsoft.com/office/drawing/2014/main" id="{2E8BAB52-FAE8-EC0C-4C00-F8DF68637B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82895B-309C-0E46-BA02-CBB5227FD08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6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6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/>
      <p:bldP spid="166918" grpId="0" animBg="1"/>
      <p:bldP spid="166919" grpId="0" animBg="1"/>
      <p:bldP spid="166920" grpId="0" animBg="1"/>
      <p:bldP spid="166921" grpId="0" animBg="1"/>
      <p:bldP spid="166922" grpId="0" animBg="1"/>
      <p:bldP spid="166923" grpId="0"/>
      <p:bldP spid="166924" grpId="0"/>
      <p:bldP spid="166932" grpId="0"/>
      <p:bldP spid="166933" grpId="0"/>
      <p:bldP spid="166934" grpId="0"/>
      <p:bldP spid="166935" grpId="0"/>
      <p:bldP spid="166936" grpId="0"/>
      <p:bldP spid="166937" grpId="0"/>
      <p:bldP spid="166938" grpId="0"/>
      <p:bldP spid="166939" grpId="0"/>
      <p:bldP spid="166940" grpId="0" animBg="1"/>
      <p:bldP spid="16694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3">
            <a:extLst>
              <a:ext uri="{FF2B5EF4-FFF2-40B4-BE49-F238E27FC236}">
                <a16:creationId xmlns:a16="http://schemas.microsoft.com/office/drawing/2014/main" id="{3972F1D5-BE55-97DF-975F-4735E625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81000"/>
            <a:ext cx="8763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600" baseline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B.</a:t>
            </a:r>
            <a:r>
              <a:rPr lang="zh-CN" altLang="en-US" baseline="0">
                <a:solidFill>
                  <a:schemeClr val="tx2"/>
                </a:solidFill>
                <a:latin typeface="Times New Roman" panose="02020603050405020304" pitchFamily="18" charset="0"/>
              </a:rPr>
              <a:t> 若</a:t>
            </a: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init(e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)=v</a:t>
            </a:r>
            <a:r>
              <a:rPr lang="zh-CN" altLang="en-US" baseline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aseline="0">
                <a:solidFill>
                  <a:schemeClr val="tx2"/>
                </a:solidFill>
                <a:latin typeface="Times New Roman" panose="02020603050405020304" pitchFamily="18" charset="0"/>
              </a:rPr>
              <a:t>证：</a:t>
            </a: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fin (e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)=v</a:t>
            </a:r>
            <a:r>
              <a:rPr lang="zh-CN" altLang="en-US" baseline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0">
                <a:solidFill>
                  <a:schemeClr val="tx2"/>
                </a:solidFill>
                <a:latin typeface="Times New Roman" panose="02020603050405020304" pitchFamily="18" charset="0"/>
              </a:rPr>
              <a:t>。 </a:t>
            </a:r>
            <a:endParaRPr lang="zh-CN" altLang="en-US" baseline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000" baseline="0">
                <a:latin typeface="Times New Roman" panose="02020603050405020304" pitchFamily="18" charset="0"/>
              </a:rPr>
              <a:t>由</a:t>
            </a:r>
            <a:r>
              <a:rPr lang="en-US" altLang="zh-CN" sz="3000" baseline="0">
                <a:latin typeface="Times New Roman" panose="02020603050405020304" pitchFamily="18" charset="0"/>
              </a:rPr>
              <a:t>v</a:t>
            </a:r>
            <a:r>
              <a:rPr lang="zh-CN" altLang="en-US" sz="3000" baseline="0">
                <a:latin typeface="Times New Roman" panose="02020603050405020304" pitchFamily="18" charset="0"/>
              </a:rPr>
              <a:t>是</a:t>
            </a:r>
            <a:r>
              <a:rPr lang="en-US" altLang="zh-CN" sz="3000" baseline="0">
                <a:latin typeface="Times New Roman" panose="02020603050405020304" pitchFamily="18" charset="0"/>
              </a:rPr>
              <a:t>e</a:t>
            </a:r>
            <a:r>
              <a:rPr lang="en-US" altLang="zh-CN" sz="3000" baseline="-25000">
                <a:latin typeface="Times New Roman" panose="02020603050405020304" pitchFamily="18" charset="0"/>
              </a:rPr>
              <a:t>1</a:t>
            </a:r>
            <a:r>
              <a:rPr lang="zh-CN" altLang="en-US" sz="3000" baseline="0">
                <a:latin typeface="Times New Roman" panose="02020603050405020304" pitchFamily="18" charset="0"/>
              </a:rPr>
              <a:t>的起点，类似地可证得：</a:t>
            </a:r>
            <a:r>
              <a:rPr lang="en-US" altLang="zh-CN" sz="3000" baseline="0">
                <a:latin typeface="Times New Roman" panose="02020603050405020304" pitchFamily="18" charset="0"/>
              </a:rPr>
              <a:t>G</a:t>
            </a:r>
            <a:r>
              <a:rPr lang="zh-CN" altLang="en-US" sz="3000" baseline="0">
                <a:latin typeface="Times New Roman" panose="02020603050405020304" pitchFamily="18" charset="0"/>
              </a:rPr>
              <a:t>中</a:t>
            </a:r>
            <a:r>
              <a:rPr lang="zh-CN" altLang="en-US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发到</a:t>
            </a: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000" baseline="0">
                <a:latin typeface="Times New Roman" panose="02020603050405020304" pitchFamily="18" charset="0"/>
              </a:rPr>
              <a:t>k</a:t>
            </a:r>
            <a:r>
              <a:rPr lang="zh-CN" altLang="en-US" sz="3000" baseline="0">
                <a:latin typeface="Times New Roman" panose="02020603050405020304" pitchFamily="18" charset="0"/>
              </a:rPr>
              <a:t>条弧也都出现在</a:t>
            </a:r>
            <a:r>
              <a:rPr lang="en-US" altLang="zh-CN" sz="3000" baseline="0">
                <a:latin typeface="Times New Roman" panose="02020603050405020304" pitchFamily="18" charset="0"/>
              </a:rPr>
              <a:t>L</a:t>
            </a:r>
            <a:r>
              <a:rPr lang="zh-CN" altLang="en-US" sz="3000" baseline="0">
                <a:latin typeface="Times New Roman" panose="02020603050405020304" pitchFamily="18" charset="0"/>
              </a:rPr>
              <a:t>中，并且这</a:t>
            </a:r>
            <a:r>
              <a:rPr lang="en-US" altLang="zh-CN" sz="3000" baseline="0">
                <a:latin typeface="Times New Roman" panose="02020603050405020304" pitchFamily="18" charset="0"/>
              </a:rPr>
              <a:t>k</a:t>
            </a:r>
            <a:r>
              <a:rPr lang="zh-CN" altLang="en-US" sz="3000" baseline="0">
                <a:latin typeface="Times New Roman" panose="02020603050405020304" pitchFamily="18" charset="0"/>
              </a:rPr>
              <a:t>条弧中必有</a:t>
            </a:r>
            <a:r>
              <a:rPr lang="en-US" altLang="zh-CN" sz="3000" baseline="0">
                <a:latin typeface="Times New Roman" panose="02020603050405020304" pitchFamily="18" charset="0"/>
              </a:rPr>
              <a:t>e</a:t>
            </a:r>
            <a:r>
              <a:rPr lang="en-US" altLang="zh-CN" sz="3000" baseline="-25000">
                <a:latin typeface="Times New Roman" panose="02020603050405020304" pitchFamily="18" charset="0"/>
              </a:rPr>
              <a:t>m</a:t>
            </a:r>
            <a:r>
              <a:rPr lang="en-US" altLang="zh-CN" sz="3000" baseline="0">
                <a:latin typeface="Times New Roman" panose="02020603050405020304" pitchFamily="18" charset="0"/>
              </a:rPr>
              <a:t>。</a:t>
            </a:r>
            <a:endParaRPr lang="zh-CN" altLang="en-US" sz="3000" baseline="0">
              <a:latin typeface="Times New Roman" panose="02020603050405020304" pitchFamily="18" charset="0"/>
            </a:endParaRPr>
          </a:p>
        </p:txBody>
      </p:sp>
      <p:sp>
        <p:nvSpPr>
          <p:cNvPr id="121858" name="Oval 4">
            <a:extLst>
              <a:ext uri="{FF2B5EF4-FFF2-40B4-BE49-F238E27FC236}">
                <a16:creationId xmlns:a16="http://schemas.microsoft.com/office/drawing/2014/main" id="{80426763-2F95-DB6E-6895-AEB12D35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958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21859" name="Oval 5">
            <a:extLst>
              <a:ext uri="{FF2B5EF4-FFF2-40B4-BE49-F238E27FC236}">
                <a16:creationId xmlns:a16="http://schemas.microsoft.com/office/drawing/2014/main" id="{E2FBDBD8-3A62-0C69-DF6A-36EFA234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2672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21860" name="Oval 6">
            <a:extLst>
              <a:ext uri="{FF2B5EF4-FFF2-40B4-BE49-F238E27FC236}">
                <a16:creationId xmlns:a16="http://schemas.microsoft.com/office/drawing/2014/main" id="{8E238747-9B78-5E72-DFFF-A9719457E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528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1799" name="Oval 7">
            <a:extLst>
              <a:ext uri="{FF2B5EF4-FFF2-40B4-BE49-F238E27FC236}">
                <a16:creationId xmlns:a16="http://schemas.microsoft.com/office/drawing/2014/main" id="{95F1CDDD-BEF1-36A8-9965-EAFBCD04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1800" name="Oval 8">
            <a:extLst>
              <a:ext uri="{FF2B5EF4-FFF2-40B4-BE49-F238E27FC236}">
                <a16:creationId xmlns:a16="http://schemas.microsoft.com/office/drawing/2014/main" id="{3881A2A4-4C80-E154-C10A-B202F53F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148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1801" name="Oval 9">
            <a:extLst>
              <a:ext uri="{FF2B5EF4-FFF2-40B4-BE49-F238E27FC236}">
                <a16:creationId xmlns:a16="http://schemas.microsoft.com/office/drawing/2014/main" id="{418A59CC-D616-23AA-0E92-86B8CD833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21864" name="Oval 10">
            <a:extLst>
              <a:ext uri="{FF2B5EF4-FFF2-40B4-BE49-F238E27FC236}">
                <a16:creationId xmlns:a16="http://schemas.microsoft.com/office/drawing/2014/main" id="{47FB99BA-A958-78D7-A5D7-6A1F96A28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21865" name="Text Box 11">
            <a:extLst>
              <a:ext uri="{FF2B5EF4-FFF2-40B4-BE49-F238E27FC236}">
                <a16:creationId xmlns:a16="http://schemas.microsoft.com/office/drawing/2014/main" id="{B41C0BB6-A6B5-8726-AE44-CA0DF1467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482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61804" name="Text Box 12">
            <a:extLst>
              <a:ext uri="{FF2B5EF4-FFF2-40B4-BE49-F238E27FC236}">
                <a16:creationId xmlns:a16="http://schemas.microsoft.com/office/drawing/2014/main" id="{A1BC72FC-7F58-C0C3-7BAC-6B5DAED95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7244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 dirty="0"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21867" name="Rectangle 13">
            <a:extLst>
              <a:ext uri="{FF2B5EF4-FFF2-40B4-BE49-F238E27FC236}">
                <a16:creationId xmlns:a16="http://schemas.microsoft.com/office/drawing/2014/main" id="{3F856CCD-9463-029C-D599-9957CF35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21868" name="Line 14">
            <a:extLst>
              <a:ext uri="{FF2B5EF4-FFF2-40B4-BE49-F238E27FC236}">
                <a16:creationId xmlns:a16="http://schemas.microsoft.com/office/drawing/2014/main" id="{0AA29C06-DA2A-1F0B-335E-47F7410CB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05200"/>
            <a:ext cx="1143000" cy="9906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69" name="Line 15">
            <a:extLst>
              <a:ext uri="{FF2B5EF4-FFF2-40B4-BE49-F238E27FC236}">
                <a16:creationId xmlns:a16="http://schemas.microsoft.com/office/drawing/2014/main" id="{DCD25CB6-25D9-CFE7-6ACF-4762F3539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419600"/>
            <a:ext cx="1143000" cy="2286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70" name="Line 16">
            <a:extLst>
              <a:ext uri="{FF2B5EF4-FFF2-40B4-BE49-F238E27FC236}">
                <a16:creationId xmlns:a16="http://schemas.microsoft.com/office/drawing/2014/main" id="{3833D9C6-DD49-51A2-9313-935C2A110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724400"/>
            <a:ext cx="1219200" cy="7620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9" name="Line 17">
            <a:extLst>
              <a:ext uri="{FF2B5EF4-FFF2-40B4-BE49-F238E27FC236}">
                <a16:creationId xmlns:a16="http://schemas.microsoft.com/office/drawing/2014/main" id="{55ED7504-5FBA-1370-0D89-678D0074F5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124200"/>
            <a:ext cx="1143000" cy="13716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0" name="Line 18">
            <a:extLst>
              <a:ext uri="{FF2B5EF4-FFF2-40B4-BE49-F238E27FC236}">
                <a16:creationId xmlns:a16="http://schemas.microsoft.com/office/drawing/2014/main" id="{39CFED34-9A4E-A872-EA86-800ECF1C2E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267200"/>
            <a:ext cx="1066800" cy="304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id="{8C1D7B32-DA73-6DF0-378D-2FE4CDF43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648200"/>
            <a:ext cx="1143000" cy="9144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74" name="Rectangle 20">
                <a:extLst>
                  <a:ext uri="{FF2B5EF4-FFF2-40B4-BE49-F238E27FC236}">
                    <a16:creationId xmlns:a16="http://schemas.microsoft.com/office/drawing/2014/main" id="{BFDC8ED6-1B77-0085-E10E-77333092F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600" y="54102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3200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3200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4000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874" name="Rectangle 20">
                <a:extLst>
                  <a:ext uri="{FF2B5EF4-FFF2-40B4-BE49-F238E27FC236}">
                    <a16:creationId xmlns:a16="http://schemas.microsoft.com/office/drawing/2014/main" id="{BFDC8ED6-1B77-0085-E10E-77333092F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5410200"/>
                <a:ext cx="838200" cy="609600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875" name="Rectangle 21">
                <a:extLst>
                  <a:ext uri="{FF2B5EF4-FFF2-40B4-BE49-F238E27FC236}">
                    <a16:creationId xmlns:a16="http://schemas.microsoft.com/office/drawing/2014/main" id="{ECD53E60-FC54-2F16-0D0F-457EA589A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0" y="44196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3200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3200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4000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875" name="Rectangle 21">
                <a:extLst>
                  <a:ext uri="{FF2B5EF4-FFF2-40B4-BE49-F238E27FC236}">
                    <a16:creationId xmlns:a16="http://schemas.microsoft.com/office/drawing/2014/main" id="{ECD53E60-FC54-2F16-0D0F-457EA589A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4419600"/>
                <a:ext cx="838200" cy="60960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876" name="Rectangle 22">
                <a:extLst>
                  <a:ext uri="{FF2B5EF4-FFF2-40B4-BE49-F238E27FC236}">
                    <a16:creationId xmlns:a16="http://schemas.microsoft.com/office/drawing/2014/main" id="{D4C5B6E2-0604-8203-CA92-FEF5E485E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3200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3200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4000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876" name="Rectangle 22">
                <a:extLst>
                  <a:ext uri="{FF2B5EF4-FFF2-40B4-BE49-F238E27FC236}">
                    <a16:creationId xmlns:a16="http://schemas.microsoft.com/office/drawing/2014/main" id="{D4C5B6E2-0604-8203-CA92-FEF5E485E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3124200"/>
                <a:ext cx="838200" cy="609600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815" name="Rectangle 23">
                <a:extLst>
                  <a:ext uri="{FF2B5EF4-FFF2-40B4-BE49-F238E27FC236}">
                    <a16:creationId xmlns:a16="http://schemas.microsoft.com/office/drawing/2014/main" id="{D0BF9D20-0501-6963-3F0C-433EF2942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0" y="54864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baseline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815" name="Rectangle 23">
                <a:extLst>
                  <a:ext uri="{FF2B5EF4-FFF2-40B4-BE49-F238E27FC236}">
                    <a16:creationId xmlns:a16="http://schemas.microsoft.com/office/drawing/2014/main" id="{D0BF9D20-0501-6963-3F0C-433EF2942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5486400"/>
                <a:ext cx="838200" cy="609600"/>
              </a:xfrm>
              <a:prstGeom prst="rect">
                <a:avLst/>
              </a:prstGeom>
              <a:blipFill>
                <a:blip r:embed="rId6"/>
                <a:stretch>
                  <a:fillRect l="-17910" r="-4478" b="-6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816" name="Rectangle 24">
                <a:extLst>
                  <a:ext uri="{FF2B5EF4-FFF2-40B4-BE49-F238E27FC236}">
                    <a16:creationId xmlns:a16="http://schemas.microsoft.com/office/drawing/2014/main" id="{A00ED24C-50BB-3417-D44E-9A8504CD1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1600" y="43434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baseline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816" name="Rectangle 24">
                <a:extLst>
                  <a:ext uri="{FF2B5EF4-FFF2-40B4-BE49-F238E27FC236}">
                    <a16:creationId xmlns:a16="http://schemas.microsoft.com/office/drawing/2014/main" id="{A00ED24C-50BB-3417-D44E-9A8504CD1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4343400"/>
                <a:ext cx="838200" cy="609600"/>
              </a:xfrm>
              <a:prstGeom prst="rect">
                <a:avLst/>
              </a:prstGeom>
              <a:blipFill>
                <a:blip r:embed="rId7"/>
                <a:stretch>
                  <a:fillRect l="-16418" r="-4478" b="-40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817" name="Rectangle 25">
                <a:extLst>
                  <a:ext uri="{FF2B5EF4-FFF2-40B4-BE49-F238E27FC236}">
                    <a16:creationId xmlns:a16="http://schemas.microsoft.com/office/drawing/2014/main" id="{A8AAD2C9-F848-806B-6FA7-40BCA04F8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800" y="32766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817" name="Rectangle 25">
                <a:extLst>
                  <a:ext uri="{FF2B5EF4-FFF2-40B4-BE49-F238E27FC236}">
                    <a16:creationId xmlns:a16="http://schemas.microsoft.com/office/drawing/2014/main" id="{A8AAD2C9-F848-806B-6FA7-40BCA04F8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276600"/>
                <a:ext cx="838200" cy="609600"/>
              </a:xfrm>
              <a:prstGeom prst="rect">
                <a:avLst/>
              </a:prstGeom>
              <a:blipFill>
                <a:blip r:embed="rId8"/>
                <a:stretch>
                  <a:fillRect l="-16418" r="-4478" b="-40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80" name="Text Box 26">
            <a:extLst>
              <a:ext uri="{FF2B5EF4-FFF2-40B4-BE49-F238E27FC236}">
                <a16:creationId xmlns:a16="http://schemas.microsoft.com/office/drawing/2014/main" id="{BE90252A-66C8-5F5C-E17A-AA44C093A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24384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如果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1≤ i</a:t>
            </a:r>
            <a:r>
              <a:rPr lang="en-US" altLang="zh-CN" sz="3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≤m-1</a:t>
            </a:r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id="{E3BCF5B5-98EA-58C7-59D4-2E7D6D29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429000"/>
            <a:ext cx="27432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2≤ i</a:t>
            </a:r>
            <a:r>
              <a:rPr lang="en-US" altLang="zh-CN" sz="3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3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≤m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的输出弧中还包括</a:t>
            </a: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000" baseline="0">
                <a:solidFill>
                  <a:schemeClr val="tx2"/>
                </a:solidFill>
                <a:latin typeface="Times New Roman" panose="02020603050405020304" pitchFamily="18" charset="0"/>
              </a:rPr>
              <a:t>矛盾</a:t>
            </a:r>
          </a:p>
        </p:txBody>
      </p:sp>
      <p:sp>
        <p:nvSpPr>
          <p:cNvPr id="161820" name="Oval 28">
            <a:extLst>
              <a:ext uri="{FF2B5EF4-FFF2-40B4-BE49-F238E27FC236}">
                <a16:creationId xmlns:a16="http://schemas.microsoft.com/office/drawing/2014/main" id="{3BBE2BC9-142A-0DFD-C5C8-9C96730F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61821" name="Line 29">
            <a:extLst>
              <a:ext uri="{FF2B5EF4-FFF2-40B4-BE49-F238E27FC236}">
                <a16:creationId xmlns:a16="http://schemas.microsoft.com/office/drawing/2014/main" id="{AFEA13E7-03CD-B05F-9E35-C1F61621D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971800"/>
            <a:ext cx="457200" cy="1447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22" name="Rectangle 30">
            <a:extLst>
              <a:ext uri="{FF2B5EF4-FFF2-40B4-BE49-F238E27FC236}">
                <a16:creationId xmlns:a16="http://schemas.microsoft.com/office/drawing/2014/main" id="{0A023159-E96B-9DC5-1628-DC6324B7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1885" name="灯片编号占位符 1">
            <a:extLst>
              <a:ext uri="{FF2B5EF4-FFF2-40B4-BE49-F238E27FC236}">
                <a16:creationId xmlns:a16="http://schemas.microsoft.com/office/drawing/2014/main" id="{018838D6-E033-2065-E684-F3C4D0E60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FADFFB-4A85-D048-A10B-174276AE9FD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animBg="1"/>
      <p:bldP spid="161800" grpId="0" animBg="1"/>
      <p:bldP spid="161801" grpId="0" animBg="1"/>
      <p:bldP spid="161804" grpId="0"/>
      <p:bldP spid="161815" grpId="0"/>
      <p:bldP spid="161816" grpId="0"/>
      <p:bldP spid="161817" grpId="0"/>
      <p:bldP spid="161819" grpId="0"/>
      <p:bldP spid="161820" grpId="0" animBg="1"/>
      <p:bldP spid="1618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DC5C510-59D5-CAAE-406F-35477BDB7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</a:rPr>
              <a:t>定义</a:t>
            </a:r>
            <a:r>
              <a:rPr lang="zh-CN" altLang="en-US" sz="4000">
                <a:latin typeface="Times New Roman" panose="02020603050405020304" pitchFamily="18" charset="0"/>
              </a:rPr>
              <a:t>4.3.2 </a:t>
            </a:r>
            <a:endParaRPr lang="en-US" altLang="zh-CN" sz="4000">
              <a:latin typeface="Times New Roman" panose="02020603050405020304" pitchFamily="18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9370AF9-D27C-5B68-B76D-0A98837D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8768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宋体" panose="02010600030101010101" pitchFamily="2" charset="-122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宋体" panose="02010600030101010101" pitchFamily="2" charset="-122"/>
              </a:rPr>
              <a:t>是有向图。如果</a:t>
            </a:r>
            <a:r>
              <a:rPr lang="en-US" altLang="zh-CN">
                <a:latin typeface="Times New Roman" panose="02020603050405020304" pitchFamily="18" charset="0"/>
              </a:rPr>
              <a:t>P(H)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altLang="zh-CN">
                <a:latin typeface="Times New Roman" panose="02020603050405020304" pitchFamily="18" charset="0"/>
              </a:rPr>
              <a:t>P(G)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A(H)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altLang="zh-CN">
                <a:latin typeface="Times New Roman" panose="02020603050405020304" pitchFamily="18" charset="0"/>
              </a:rPr>
              <a:t>A(G)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则称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宋体" panose="02010600030101010101" pitchFamily="2" charset="-122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有向</a:t>
            </a:r>
            <a:r>
              <a:rPr lang="zh-CN" altLang="en-US">
                <a:solidFill>
                  <a:srgbClr val="FFFF66"/>
                </a:solidFill>
                <a:latin typeface="宋体" panose="02010600030101010101" pitchFamily="2" charset="-122"/>
              </a:rPr>
              <a:t>子图</a:t>
            </a:r>
            <a:r>
              <a:rPr lang="zh-CN" altLang="en-US">
                <a:latin typeface="宋体" panose="02010600030101010101" pitchFamily="2" charset="-122"/>
              </a:rPr>
              <a:t>(简称子图)。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宋体" panose="02010600030101010101" pitchFamily="2" charset="-122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母图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宋体" panose="02010600030101010101" pitchFamily="2" charset="-122"/>
              </a:rPr>
              <a:t>如果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的子图，并且</a:t>
            </a:r>
            <a:r>
              <a:rPr lang="en-US" altLang="zh-CN">
                <a:latin typeface="Times New Roman" panose="02020603050405020304" pitchFamily="18" charset="0"/>
              </a:rPr>
              <a:t>P(H)=P(G)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则称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支撑子图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8371" name="灯片编号占位符 1">
            <a:extLst>
              <a:ext uri="{FF2B5EF4-FFF2-40B4-BE49-F238E27FC236}">
                <a16:creationId xmlns:a16="http://schemas.microsoft.com/office/drawing/2014/main" id="{4563E5C9-29C2-B8B1-B494-21F235FE2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288713-7526-FE49-ADED-7330421355D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3">
            <a:extLst>
              <a:ext uri="{FF2B5EF4-FFF2-40B4-BE49-F238E27FC236}">
                <a16:creationId xmlns:a16="http://schemas.microsoft.com/office/drawing/2014/main" id="{A3642CDF-98E6-1367-75DB-93930B479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10600" cy="6629400"/>
          </a:xfrm>
        </p:spPr>
        <p:txBody>
          <a:bodyPr/>
          <a:lstStyle/>
          <a:p>
            <a:pPr marL="0" indent="0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2)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最后证明：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的每条弧恰在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中出现一次。</a:t>
            </a: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900">
                <a:latin typeface="Times New Roman" panose="02020603050405020304" pitchFamily="18" charset="0"/>
              </a:rPr>
              <a:t>    因为已知</a:t>
            </a:r>
            <a:r>
              <a:rPr lang="en-US" altLang="zh-CN" sz="2900"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latin typeface="Times New Roman" panose="02020603050405020304" pitchFamily="18" charset="0"/>
              </a:rPr>
              <a:t>中的弧无重复，所以只需证：</a:t>
            </a:r>
            <a:r>
              <a:rPr lang="en-US" altLang="zh-CN" sz="2900">
                <a:latin typeface="Times New Roman" panose="02020603050405020304" pitchFamily="18" charset="0"/>
              </a:rPr>
              <a:t>G</a:t>
            </a:r>
            <a:r>
              <a:rPr lang="zh-CN" altLang="en-US" sz="2900">
                <a:latin typeface="Times New Roman" panose="02020603050405020304" pitchFamily="18" charset="0"/>
              </a:rPr>
              <a:t>的每条弧都在</a:t>
            </a:r>
            <a:r>
              <a:rPr lang="en-US" altLang="zh-CN" sz="2900"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latin typeface="Times New Roman" panose="02020603050405020304" pitchFamily="18" charset="0"/>
              </a:rPr>
              <a:t>中出现即可。</a:t>
            </a:r>
          </a:p>
          <a:p>
            <a:pPr marL="0" indent="0" algn="just">
              <a:lnSpc>
                <a:spcPct val="105000"/>
              </a:lnSpc>
              <a:buClrTx/>
              <a:buFontTx/>
              <a:buNone/>
            </a:pPr>
            <a:r>
              <a:rPr lang="zh-CN" altLang="en-US" sz="2900">
                <a:latin typeface="Times New Roman" panose="02020603050405020304" pitchFamily="18" charset="0"/>
              </a:rPr>
              <a:t>    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对于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L，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若顶点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中，则用1)中的方法可以证明从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出发的所有弧都在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中。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900">
                <a:latin typeface="Times New Roman" panose="02020603050405020304" pitchFamily="18" charset="0"/>
              </a:rPr>
              <a:t>    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9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90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900">
                <a:latin typeface="Times New Roman" panose="02020603050405020304" pitchFamily="18" charset="0"/>
              </a:rPr>
              <a:t>，设</a:t>
            </a:r>
            <a:r>
              <a:rPr lang="en-US" altLang="zh-CN" sz="2900">
                <a:latin typeface="Times New Roman" panose="02020603050405020304" pitchFamily="18" charset="0"/>
              </a:rPr>
              <a:t>u=init(e)，</a:t>
            </a:r>
            <a:r>
              <a:rPr lang="zh-CN" altLang="en-US" sz="2900">
                <a:latin typeface="Times New Roman" panose="02020603050405020304" pitchFamily="18" charset="0"/>
              </a:rPr>
              <a:t>任取</a:t>
            </a:r>
            <a:r>
              <a:rPr lang="en-US" altLang="zh-CN" sz="2900"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latin typeface="Times New Roman" panose="02020603050405020304" pitchFamily="18" charset="0"/>
              </a:rPr>
              <a:t>中一点</a:t>
            </a:r>
            <a:r>
              <a:rPr lang="en-US" altLang="zh-CN" sz="2900">
                <a:latin typeface="Times New Roman" panose="02020603050405020304" pitchFamily="18" charset="0"/>
              </a:rPr>
              <a:t>v，</a:t>
            </a:r>
            <a:r>
              <a:rPr lang="zh-CN" altLang="en-US" sz="2900">
                <a:latin typeface="Times New Roman" panose="02020603050405020304" pitchFamily="18" charset="0"/>
              </a:rPr>
              <a:t>因为</a:t>
            </a:r>
            <a:r>
              <a:rPr lang="en-US" altLang="zh-CN" sz="2900">
                <a:latin typeface="Times New Roman" panose="02020603050405020304" pitchFamily="18" charset="0"/>
              </a:rPr>
              <a:t>G</a:t>
            </a:r>
            <a:r>
              <a:rPr lang="zh-CN" altLang="en-US" sz="2900">
                <a:latin typeface="Times New Roman" panose="02020603050405020304" pitchFamily="18" charset="0"/>
              </a:rPr>
              <a:t>强连通，</a:t>
            </a:r>
            <a:r>
              <a:rPr lang="en-US" altLang="zh-CN" sz="2900">
                <a:latin typeface="Times New Roman" panose="02020603050405020304" pitchFamily="18" charset="0"/>
              </a:rPr>
              <a:t>v，u</a:t>
            </a:r>
            <a:r>
              <a:rPr lang="zh-CN" altLang="en-US" sz="2900">
                <a:latin typeface="Times New Roman" panose="02020603050405020304" pitchFamily="18" charset="0"/>
              </a:rPr>
              <a:t>间有有向路(</a:t>
            </a:r>
            <a:r>
              <a:rPr lang="en-US" altLang="zh-CN" sz="2900">
                <a:latin typeface="Times New Roman" panose="02020603050405020304" pitchFamily="18" charset="0"/>
              </a:rPr>
              <a:t>e</a:t>
            </a:r>
            <a:r>
              <a:rPr lang="en-US" altLang="zh-CN" sz="2900" baseline="-30000">
                <a:latin typeface="Times New Roman" panose="02020603050405020304" pitchFamily="18" charset="0"/>
              </a:rPr>
              <a:t>1</a:t>
            </a:r>
            <a:r>
              <a:rPr lang="en-US" altLang="zh-CN" sz="2900">
                <a:latin typeface="Times New Roman" panose="02020603050405020304" pitchFamily="18" charset="0"/>
              </a:rPr>
              <a:t>’, e</a:t>
            </a:r>
            <a:r>
              <a:rPr lang="en-US" altLang="zh-CN" sz="2900" baseline="-30000">
                <a:latin typeface="Times New Roman" panose="02020603050405020304" pitchFamily="18" charset="0"/>
              </a:rPr>
              <a:t>2</a:t>
            </a:r>
            <a:r>
              <a:rPr lang="en-US" altLang="zh-CN" sz="2900">
                <a:latin typeface="Times New Roman" panose="02020603050405020304" pitchFamily="18" charset="0"/>
              </a:rPr>
              <a:t>’, …, e</a:t>
            </a:r>
            <a:r>
              <a:rPr lang="en-US" altLang="zh-CN" sz="2900" baseline="-30000">
                <a:latin typeface="Times New Roman" panose="02020603050405020304" pitchFamily="18" charset="0"/>
              </a:rPr>
              <a:t>i</a:t>
            </a:r>
            <a:r>
              <a:rPr lang="en-US" altLang="zh-CN" sz="2900">
                <a:latin typeface="Times New Roman" panose="02020603050405020304" pitchFamily="18" charset="0"/>
              </a:rPr>
              <a:t>’)</a:t>
            </a:r>
            <a:r>
              <a:rPr lang="zh-CN" altLang="en-US" sz="2900">
                <a:latin typeface="Times New Roman" panose="02020603050405020304" pitchFamily="18" charset="0"/>
              </a:rPr>
              <a:t>且</a:t>
            </a:r>
            <a:r>
              <a:rPr lang="en-US" altLang="zh-CN" sz="2900">
                <a:latin typeface="Times New Roman" panose="02020603050405020304" pitchFamily="18" charset="0"/>
              </a:rPr>
              <a:t>init(e</a:t>
            </a:r>
            <a:r>
              <a:rPr lang="en-US" altLang="zh-CN" sz="2900" baseline="-30000">
                <a:latin typeface="Times New Roman" panose="02020603050405020304" pitchFamily="18" charset="0"/>
              </a:rPr>
              <a:t>1</a:t>
            </a:r>
            <a:r>
              <a:rPr lang="en-US" altLang="zh-CN" sz="2900">
                <a:latin typeface="Times New Roman" panose="02020603050405020304" pitchFamily="18" charset="0"/>
              </a:rPr>
              <a:t>’)=v，fin(e</a:t>
            </a:r>
            <a:r>
              <a:rPr lang="en-US" altLang="zh-CN" sz="2900" baseline="-30000">
                <a:latin typeface="Times New Roman" panose="02020603050405020304" pitchFamily="18" charset="0"/>
              </a:rPr>
              <a:t>i</a:t>
            </a:r>
            <a:r>
              <a:rPr lang="en-US" altLang="zh-CN" sz="2900">
                <a:latin typeface="Times New Roman" panose="02020603050405020304" pitchFamily="18" charset="0"/>
              </a:rPr>
              <a:t>’)=u，</a:t>
            </a:r>
            <a:r>
              <a:rPr lang="zh-CN" altLang="en-US" sz="2900">
                <a:latin typeface="Times New Roman" panose="02020603050405020304" pitchFamily="18" charset="0"/>
              </a:rPr>
              <a:t>因</a:t>
            </a:r>
            <a:r>
              <a:rPr lang="en-US" altLang="zh-CN" sz="2900">
                <a:latin typeface="Times New Roman" panose="02020603050405020304" pitchFamily="18" charset="0"/>
              </a:rPr>
              <a:t>v</a:t>
            </a:r>
            <a:r>
              <a:rPr lang="zh-CN" altLang="en-US" sz="2900">
                <a:latin typeface="Times New Roman" panose="02020603050405020304" pitchFamily="18" charset="0"/>
              </a:rPr>
              <a:t>在</a:t>
            </a:r>
            <a:r>
              <a:rPr lang="en-US" altLang="zh-CN" sz="2900"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latin typeface="Times New Roman" panose="02020603050405020304" pitchFamily="18" charset="0"/>
              </a:rPr>
              <a:t>中，</a:t>
            </a:r>
            <a:r>
              <a:rPr lang="en-US" altLang="zh-CN" sz="2900">
                <a:latin typeface="Times New Roman" panose="02020603050405020304" pitchFamily="18" charset="0"/>
              </a:rPr>
              <a:t>e</a:t>
            </a:r>
            <a:r>
              <a:rPr lang="en-US" altLang="zh-CN" sz="2900" baseline="-30000">
                <a:latin typeface="Times New Roman" panose="02020603050405020304" pitchFamily="18" charset="0"/>
              </a:rPr>
              <a:t>1</a:t>
            </a:r>
            <a:r>
              <a:rPr lang="en-US" altLang="zh-CN" sz="2900">
                <a:latin typeface="Times New Roman" panose="02020603050405020304" pitchFamily="18" charset="0"/>
              </a:rPr>
              <a:t>’</a:t>
            </a:r>
            <a:r>
              <a:rPr lang="zh-CN" altLang="en-US" sz="2900">
                <a:latin typeface="Times New Roman" panose="02020603050405020304" pitchFamily="18" charset="0"/>
              </a:rPr>
              <a:t>是由</a:t>
            </a:r>
            <a:r>
              <a:rPr lang="en-US" altLang="zh-CN" sz="2900">
                <a:latin typeface="Times New Roman" panose="02020603050405020304" pitchFamily="18" charset="0"/>
              </a:rPr>
              <a:t>v</a:t>
            </a:r>
            <a:r>
              <a:rPr lang="zh-CN" altLang="en-US" sz="2900">
                <a:latin typeface="Times New Roman" panose="02020603050405020304" pitchFamily="18" charset="0"/>
              </a:rPr>
              <a:t>发出的弧，所以</a:t>
            </a:r>
            <a:r>
              <a:rPr lang="en-US" altLang="zh-CN" sz="2900">
                <a:latin typeface="Times New Roman" panose="02020603050405020304" pitchFamily="18" charset="0"/>
              </a:rPr>
              <a:t>e</a:t>
            </a:r>
            <a:r>
              <a:rPr lang="en-US" altLang="zh-CN" sz="2900" baseline="-30000">
                <a:latin typeface="Times New Roman" panose="02020603050405020304" pitchFamily="18" charset="0"/>
              </a:rPr>
              <a:t>1</a:t>
            </a:r>
            <a:r>
              <a:rPr lang="en-US" altLang="zh-CN" sz="2900">
                <a:latin typeface="Times New Roman" panose="02020603050405020304" pitchFamily="18" charset="0"/>
              </a:rPr>
              <a:t>’</a:t>
            </a:r>
            <a:r>
              <a:rPr lang="zh-CN" altLang="en-US" sz="2900">
                <a:latin typeface="Times New Roman" panose="02020603050405020304" pitchFamily="18" charset="0"/>
              </a:rPr>
              <a:t>在</a:t>
            </a:r>
            <a:r>
              <a:rPr lang="en-US" altLang="zh-CN" sz="2900"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latin typeface="Times New Roman" panose="02020603050405020304" pitchFamily="18" charset="0"/>
              </a:rPr>
              <a:t>中，因此</a:t>
            </a:r>
            <a:r>
              <a:rPr lang="en-US" altLang="zh-CN" sz="2900">
                <a:latin typeface="Times New Roman" panose="02020603050405020304" pitchFamily="18" charset="0"/>
              </a:rPr>
              <a:t>fin(e</a:t>
            </a:r>
            <a:r>
              <a:rPr lang="en-US" altLang="zh-CN" sz="2900" baseline="-30000">
                <a:latin typeface="Times New Roman" panose="02020603050405020304" pitchFamily="18" charset="0"/>
              </a:rPr>
              <a:t>1</a:t>
            </a:r>
            <a:r>
              <a:rPr lang="en-US" altLang="zh-CN" sz="2900">
                <a:latin typeface="Times New Roman" panose="02020603050405020304" pitchFamily="18" charset="0"/>
              </a:rPr>
              <a:t>’)= init(e</a:t>
            </a:r>
            <a:r>
              <a:rPr lang="en-US" altLang="zh-CN" sz="2900" baseline="-30000">
                <a:latin typeface="Times New Roman" panose="02020603050405020304" pitchFamily="18" charset="0"/>
              </a:rPr>
              <a:t>2</a:t>
            </a:r>
            <a:r>
              <a:rPr lang="en-US" altLang="zh-CN" sz="2900">
                <a:latin typeface="Times New Roman" panose="02020603050405020304" pitchFamily="18" charset="0"/>
              </a:rPr>
              <a:t>’)=v</a:t>
            </a:r>
            <a:r>
              <a:rPr lang="en-US" altLang="zh-CN" sz="2900" baseline="-30000">
                <a:latin typeface="Times New Roman" panose="02020603050405020304" pitchFamily="18" charset="0"/>
              </a:rPr>
              <a:t>1</a:t>
            </a:r>
            <a:r>
              <a:rPr lang="en-US" altLang="zh-CN" sz="2900">
                <a:latin typeface="Times New Roman" panose="02020603050405020304" pitchFamily="18" charset="0"/>
              </a:rPr>
              <a:t>’</a:t>
            </a:r>
            <a:r>
              <a:rPr lang="zh-CN" altLang="en-US" sz="2900">
                <a:latin typeface="Times New Roman" panose="02020603050405020304" pitchFamily="18" charset="0"/>
              </a:rPr>
              <a:t>在</a:t>
            </a:r>
            <a:r>
              <a:rPr lang="en-US" altLang="zh-CN" sz="2900"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latin typeface="Times New Roman" panose="02020603050405020304" pitchFamily="18" charset="0"/>
              </a:rPr>
              <a:t>中，所以</a:t>
            </a:r>
            <a:r>
              <a:rPr lang="en-US" altLang="zh-CN" sz="2900">
                <a:latin typeface="Times New Roman" panose="02020603050405020304" pitchFamily="18" charset="0"/>
              </a:rPr>
              <a:t>e</a:t>
            </a:r>
            <a:r>
              <a:rPr lang="en-US" altLang="zh-CN" sz="2900" baseline="-30000">
                <a:latin typeface="Times New Roman" panose="02020603050405020304" pitchFamily="18" charset="0"/>
              </a:rPr>
              <a:t>2</a:t>
            </a:r>
            <a:r>
              <a:rPr lang="en-US" altLang="zh-CN" sz="2900">
                <a:latin typeface="Times New Roman" panose="02020603050405020304" pitchFamily="18" charset="0"/>
              </a:rPr>
              <a:t>’</a:t>
            </a:r>
            <a:r>
              <a:rPr lang="zh-CN" altLang="en-US" sz="2900">
                <a:latin typeface="Times New Roman" panose="02020603050405020304" pitchFamily="18" charset="0"/>
              </a:rPr>
              <a:t>在</a:t>
            </a:r>
            <a:r>
              <a:rPr lang="en-US" altLang="zh-CN" sz="2900"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latin typeface="Times New Roman" panose="02020603050405020304" pitchFamily="18" charset="0"/>
              </a:rPr>
              <a:t>中，同理，</a:t>
            </a:r>
            <a:r>
              <a:rPr lang="en-US" altLang="zh-CN" sz="2900">
                <a:latin typeface="Times New Roman" panose="02020603050405020304" pitchFamily="18" charset="0"/>
              </a:rPr>
              <a:t>e</a:t>
            </a:r>
            <a:r>
              <a:rPr lang="en-US" altLang="zh-CN" sz="2900" baseline="-30000">
                <a:latin typeface="Times New Roman" panose="02020603050405020304" pitchFamily="18" charset="0"/>
              </a:rPr>
              <a:t>i</a:t>
            </a:r>
            <a:r>
              <a:rPr lang="en-US" altLang="zh-CN" sz="2900">
                <a:latin typeface="Times New Roman" panose="02020603050405020304" pitchFamily="18" charset="0"/>
              </a:rPr>
              <a:t>’</a:t>
            </a:r>
            <a:r>
              <a:rPr lang="zh-CN" altLang="en-US" sz="2900">
                <a:latin typeface="Times New Roman" panose="02020603050405020304" pitchFamily="18" charset="0"/>
              </a:rPr>
              <a:t>的终点</a:t>
            </a:r>
            <a:r>
              <a:rPr lang="en-US" altLang="zh-CN" sz="2900">
                <a:latin typeface="Times New Roman" panose="02020603050405020304" pitchFamily="18" charset="0"/>
              </a:rPr>
              <a:t>u</a:t>
            </a:r>
            <a:r>
              <a:rPr lang="zh-CN" altLang="en-US" sz="2900">
                <a:latin typeface="Times New Roman" panose="02020603050405020304" pitchFamily="18" charset="0"/>
              </a:rPr>
              <a:t>在</a:t>
            </a:r>
            <a:r>
              <a:rPr lang="en-US" altLang="zh-CN" sz="2900"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latin typeface="Times New Roman" panose="02020603050405020304" pitchFamily="18" charset="0"/>
              </a:rPr>
              <a:t>中，所以</a:t>
            </a:r>
            <a:r>
              <a:rPr lang="en-US" altLang="zh-CN" sz="2900">
                <a:latin typeface="Times New Roman" panose="02020603050405020304" pitchFamily="18" charset="0"/>
              </a:rPr>
              <a:t>e</a:t>
            </a:r>
            <a:r>
              <a:rPr lang="zh-CN" altLang="en-US" sz="2900">
                <a:latin typeface="Times New Roman" panose="02020603050405020304" pitchFamily="18" charset="0"/>
              </a:rPr>
              <a:t>在</a:t>
            </a:r>
            <a:r>
              <a:rPr lang="en-US" altLang="zh-CN" sz="2900"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latin typeface="Times New Roman" panose="02020603050405020304" pitchFamily="18" charset="0"/>
              </a:rPr>
              <a:t>中。由</a:t>
            </a:r>
            <a:r>
              <a:rPr lang="en-US" altLang="zh-CN" sz="2900">
                <a:latin typeface="Times New Roman" panose="02020603050405020304" pitchFamily="18" charset="0"/>
              </a:rPr>
              <a:t>e</a:t>
            </a:r>
            <a:r>
              <a:rPr lang="zh-CN" altLang="en-US" sz="2900">
                <a:latin typeface="Times New Roman" panose="02020603050405020304" pitchFamily="18" charset="0"/>
              </a:rPr>
              <a:t>的任意性知，</a:t>
            </a:r>
            <a:r>
              <a:rPr lang="en-US" altLang="zh-CN" sz="2900">
                <a:latin typeface="Times New Roman" panose="02020603050405020304" pitchFamily="18" charset="0"/>
              </a:rPr>
              <a:t>G</a:t>
            </a:r>
            <a:r>
              <a:rPr lang="zh-CN" altLang="en-US" sz="2900">
                <a:latin typeface="Times New Roman" panose="02020603050405020304" pitchFamily="18" charset="0"/>
              </a:rPr>
              <a:t>中弧均出现在</a:t>
            </a:r>
            <a:r>
              <a:rPr lang="en-US" altLang="zh-CN" sz="2900"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latin typeface="Times New Roman" panose="02020603050405020304" pitchFamily="18" charset="0"/>
              </a:rPr>
              <a:t>中。</a:t>
            </a: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900">
                <a:latin typeface="Times New Roman" panose="02020603050405020304" pitchFamily="18" charset="0"/>
              </a:rPr>
              <a:t>    综上，</a:t>
            </a:r>
            <a:r>
              <a:rPr lang="en-US" altLang="zh-CN" sz="2900">
                <a:latin typeface="Times New Roman" panose="02020603050405020304" pitchFamily="18" charset="0"/>
              </a:rPr>
              <a:t>L</a:t>
            </a:r>
            <a:r>
              <a:rPr lang="zh-CN" altLang="en-US" sz="2900">
                <a:latin typeface="Times New Roman" panose="02020603050405020304" pitchFamily="18" charset="0"/>
              </a:rPr>
              <a:t>是一条</a:t>
            </a:r>
            <a:r>
              <a:rPr lang="en-US" altLang="zh-CN" sz="2900">
                <a:latin typeface="Times New Roman" panose="02020603050405020304" pitchFamily="18" charset="0"/>
              </a:rPr>
              <a:t>Euler</a:t>
            </a:r>
            <a:r>
              <a:rPr lang="zh-CN" altLang="en-US" sz="2900">
                <a:latin typeface="Times New Roman" panose="02020603050405020304" pitchFamily="18" charset="0"/>
              </a:rPr>
              <a:t>路。 </a:t>
            </a:r>
          </a:p>
        </p:txBody>
      </p:sp>
      <p:sp>
        <p:nvSpPr>
          <p:cNvPr id="123906" name="灯片编号占位符 1">
            <a:extLst>
              <a:ext uri="{FF2B5EF4-FFF2-40B4-BE49-F238E27FC236}">
                <a16:creationId xmlns:a16="http://schemas.microsoft.com/office/drawing/2014/main" id="{99933714-E822-69B0-FF96-719C79D597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41BFCC-A983-3A4E-A863-B81F4685890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>
            <a:extLst>
              <a:ext uri="{FF2B5EF4-FFF2-40B4-BE49-F238E27FC236}">
                <a16:creationId xmlns:a16="http://schemas.microsoft.com/office/drawing/2014/main" id="{F5C5888F-C658-BD05-E416-04EA10471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78179" name="Oval 3">
            <a:extLst>
              <a:ext uri="{FF2B5EF4-FFF2-40B4-BE49-F238E27FC236}">
                <a16:creationId xmlns:a16="http://schemas.microsoft.com/office/drawing/2014/main" id="{9DD61D93-EBCD-305D-8074-27700713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95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1" name="Oval 5">
            <a:extLst>
              <a:ext uri="{FF2B5EF4-FFF2-40B4-BE49-F238E27FC236}">
                <a16:creationId xmlns:a16="http://schemas.microsoft.com/office/drawing/2014/main" id="{DC39D63C-F008-A174-090C-D2D6D0307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2" name="Oval 6">
            <a:extLst>
              <a:ext uri="{FF2B5EF4-FFF2-40B4-BE49-F238E27FC236}">
                <a16:creationId xmlns:a16="http://schemas.microsoft.com/office/drawing/2014/main" id="{170A92B2-6C29-DF23-78C0-B52C4871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3" name="Oval 7">
            <a:extLst>
              <a:ext uri="{FF2B5EF4-FFF2-40B4-BE49-F238E27FC236}">
                <a16:creationId xmlns:a16="http://schemas.microsoft.com/office/drawing/2014/main" id="{E2985320-CE45-A127-37EB-C2AB453C8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38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4" name="Oval 8">
            <a:extLst>
              <a:ext uri="{FF2B5EF4-FFF2-40B4-BE49-F238E27FC236}">
                <a16:creationId xmlns:a16="http://schemas.microsoft.com/office/drawing/2014/main" id="{812496E5-7F4E-5DD6-BCFC-351880555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5" name="Oval 9">
            <a:extLst>
              <a:ext uri="{FF2B5EF4-FFF2-40B4-BE49-F238E27FC236}">
                <a16:creationId xmlns:a16="http://schemas.microsoft.com/office/drawing/2014/main" id="{B1898E5F-915E-5E87-A6CF-17124BEA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29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6" name="Oval 10">
            <a:extLst>
              <a:ext uri="{FF2B5EF4-FFF2-40B4-BE49-F238E27FC236}">
                <a16:creationId xmlns:a16="http://schemas.microsoft.com/office/drawing/2014/main" id="{AD431FE9-76B6-A308-1BFC-6AAEB10F9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029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7" name="Oval 11">
            <a:extLst>
              <a:ext uri="{FF2B5EF4-FFF2-40B4-BE49-F238E27FC236}">
                <a16:creationId xmlns:a16="http://schemas.microsoft.com/office/drawing/2014/main" id="{A02217F5-009F-892E-D39A-7620FE38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9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8" name="Oval 12">
            <a:extLst>
              <a:ext uri="{FF2B5EF4-FFF2-40B4-BE49-F238E27FC236}">
                <a16:creationId xmlns:a16="http://schemas.microsoft.com/office/drawing/2014/main" id="{26E1C849-5806-275F-372B-239A6001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95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8189" name="Line 13">
            <a:extLst>
              <a:ext uri="{FF2B5EF4-FFF2-40B4-BE49-F238E27FC236}">
                <a16:creationId xmlns:a16="http://schemas.microsoft.com/office/drawing/2014/main" id="{555AC8BC-7C75-E5E4-CAE5-949D486D2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1446213"/>
            <a:ext cx="1601787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0" name="Line 14">
            <a:extLst>
              <a:ext uri="{FF2B5EF4-FFF2-40B4-BE49-F238E27FC236}">
                <a16:creationId xmlns:a16="http://schemas.microsoft.com/office/drawing/2014/main" id="{37687026-9106-2684-001F-54F72F8B3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05400"/>
            <a:ext cx="8382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1" name="Line 15">
            <a:extLst>
              <a:ext uri="{FF2B5EF4-FFF2-40B4-BE49-F238E27FC236}">
                <a16:creationId xmlns:a16="http://schemas.microsoft.com/office/drawing/2014/main" id="{8C3D68E3-D150-BA3C-29A4-50BF04664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05400"/>
            <a:ext cx="685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2" name="Line 16">
            <a:extLst>
              <a:ext uri="{FF2B5EF4-FFF2-40B4-BE49-F238E27FC236}">
                <a16:creationId xmlns:a16="http://schemas.microsoft.com/office/drawing/2014/main" id="{21F83758-E4C0-8D37-32BD-C9C45A037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105400"/>
            <a:ext cx="609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3" name="Line 17">
            <a:extLst>
              <a:ext uri="{FF2B5EF4-FFF2-40B4-BE49-F238E27FC236}">
                <a16:creationId xmlns:a16="http://schemas.microsoft.com/office/drawing/2014/main" id="{0179A885-DD8B-6E6C-C6A7-F460AA6C3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105400"/>
            <a:ext cx="685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4" name="Text Box 18">
            <a:extLst>
              <a:ext uri="{FF2B5EF4-FFF2-40B4-BE49-F238E27FC236}">
                <a16:creationId xmlns:a16="http://schemas.microsoft.com/office/drawing/2014/main" id="{E0913E52-B273-FCD0-67F8-0065E9233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8006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178195" name="Text Box 19">
            <a:extLst>
              <a:ext uri="{FF2B5EF4-FFF2-40B4-BE49-F238E27FC236}">
                <a16:creationId xmlns:a16="http://schemas.microsoft.com/office/drawing/2014/main" id="{AE175949-3FC9-E735-8039-21BCB9A7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78196" name="Text Box 20">
            <a:extLst>
              <a:ext uri="{FF2B5EF4-FFF2-40B4-BE49-F238E27FC236}">
                <a16:creationId xmlns:a16="http://schemas.microsoft.com/office/drawing/2014/main" id="{846AA4C6-305F-D3A6-E3AF-87263CD7C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340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8197" name="Text Box 21">
            <a:extLst>
              <a:ext uri="{FF2B5EF4-FFF2-40B4-BE49-F238E27FC236}">
                <a16:creationId xmlns:a16="http://schemas.microsoft.com/office/drawing/2014/main" id="{2479BFBC-7159-E01B-28CA-91B67C481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90600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78198" name="Text Box 22">
            <a:extLst>
              <a:ext uri="{FF2B5EF4-FFF2-40B4-BE49-F238E27FC236}">
                <a16:creationId xmlns:a16="http://schemas.microsoft.com/office/drawing/2014/main" id="{66FAE6BD-A316-3240-43F0-FCA2CDD7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7620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78199" name="Line 23">
            <a:extLst>
              <a:ext uri="{FF2B5EF4-FFF2-40B4-BE49-F238E27FC236}">
                <a16:creationId xmlns:a16="http://schemas.microsoft.com/office/drawing/2014/main" id="{3F1756DF-B14D-1F15-DE3C-C7A425C611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4267200"/>
            <a:ext cx="228600" cy="7620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00" name="Text Box 24">
            <a:extLst>
              <a:ext uri="{FF2B5EF4-FFF2-40B4-BE49-F238E27FC236}">
                <a16:creationId xmlns:a16="http://schemas.microsoft.com/office/drawing/2014/main" id="{C4212E8C-9321-BB25-3E08-CED389626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78201" name="Line 25">
            <a:extLst>
              <a:ext uri="{FF2B5EF4-FFF2-40B4-BE49-F238E27FC236}">
                <a16:creationId xmlns:a16="http://schemas.microsoft.com/office/drawing/2014/main" id="{6D597F37-F5EB-ADD2-9DDD-EBDDA82587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3352800"/>
            <a:ext cx="228600" cy="685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02" name="Text Box 26">
            <a:extLst>
              <a:ext uri="{FF2B5EF4-FFF2-40B4-BE49-F238E27FC236}">
                <a16:creationId xmlns:a16="http://schemas.microsoft.com/office/drawing/2014/main" id="{50C46AD6-1407-625E-80EC-41593150D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004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78203" name="Line 27">
            <a:extLst>
              <a:ext uri="{FF2B5EF4-FFF2-40B4-BE49-F238E27FC236}">
                <a16:creationId xmlns:a16="http://schemas.microsoft.com/office/drawing/2014/main" id="{9CEA8E5A-4B55-E30F-893D-0FA4354F30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1524000"/>
            <a:ext cx="304800" cy="7620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04" name="Text Box 28">
            <a:extLst>
              <a:ext uri="{FF2B5EF4-FFF2-40B4-BE49-F238E27FC236}">
                <a16:creationId xmlns:a16="http://schemas.microsoft.com/office/drawing/2014/main" id="{8C8D72B2-94C3-12B3-AFCA-5AC98AA57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002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78205" name="Text Box 29">
            <a:extLst>
              <a:ext uri="{FF2B5EF4-FFF2-40B4-BE49-F238E27FC236}">
                <a16:creationId xmlns:a16="http://schemas.microsoft.com/office/drawing/2014/main" id="{D193174F-25CE-02EA-00FD-9A245AD49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86000"/>
            <a:ext cx="1143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4956" name="灯片编号占位符 1">
            <a:extLst>
              <a:ext uri="{FF2B5EF4-FFF2-40B4-BE49-F238E27FC236}">
                <a16:creationId xmlns:a16="http://schemas.microsoft.com/office/drawing/2014/main" id="{37613CDE-A42A-C1D0-1773-0DECC2BEB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C20376-EAFD-EB4E-AEA4-B9641DC52C6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/>
      <p:bldP spid="178181" grpId="0" animBg="1"/>
      <p:bldP spid="178182" grpId="0" animBg="1"/>
      <p:bldP spid="178183" grpId="0" animBg="1"/>
      <p:bldP spid="178184" grpId="0" animBg="1"/>
      <p:bldP spid="178185" grpId="0" animBg="1"/>
      <p:bldP spid="178186" grpId="0" animBg="1"/>
      <p:bldP spid="178187" grpId="0" animBg="1"/>
      <p:bldP spid="178188" grpId="0" animBg="1"/>
      <p:bldP spid="178194" grpId="0"/>
      <p:bldP spid="178195" grpId="0"/>
      <p:bldP spid="178196" grpId="0"/>
      <p:bldP spid="178197" grpId="0"/>
      <p:bldP spid="178198" grpId="0"/>
      <p:bldP spid="178200" grpId="0"/>
      <p:bldP spid="178202" grpId="0"/>
      <p:bldP spid="178204" grpId="0"/>
      <p:bldP spid="17820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E420C41B-23F1-B9BD-7A96-73F05332D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791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推论 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是无孤立点的有限有向图，于是，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>
                <a:latin typeface="Times New Roman" panose="02020603050405020304" pitchFamily="18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路当且仅当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平衡，并且将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漠视为图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时是连通的 </a:t>
            </a:r>
            <a:r>
              <a:rPr lang="zh-CN" altLang="en-US" b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证明思路：</a:t>
            </a:r>
            <a:r>
              <a:rPr lang="zh-CN" altLang="en-US" b="0">
                <a:latin typeface="Times New Roman" panose="02020603050405020304" pitchFamily="18" charset="0"/>
              </a:rPr>
              <a:t>必要性。 若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有</a:t>
            </a:r>
            <a:r>
              <a:rPr lang="en-US" altLang="zh-CN" b="0">
                <a:latin typeface="Times New Roman" panose="02020603050405020304" pitchFamily="18" charset="0"/>
              </a:rPr>
              <a:t>Euler</a:t>
            </a:r>
            <a:r>
              <a:rPr lang="zh-CN" altLang="en-US" b="0">
                <a:latin typeface="Times New Roman" panose="02020603050405020304" pitchFamily="18" charset="0"/>
              </a:rPr>
              <a:t>路，则由</a:t>
            </a:r>
            <a:r>
              <a:rPr lang="zh-CN" altLang="en-US" sz="3600" b="0">
                <a:latin typeface="Times New Roman" panose="02020603050405020304" pitchFamily="18" charset="0"/>
              </a:rPr>
              <a:t>定理4.3.2</a:t>
            </a:r>
            <a:r>
              <a:rPr lang="zh-CN" altLang="en-US" b="0">
                <a:latin typeface="Times New Roman" panose="02020603050405020304" pitchFamily="18" charset="0"/>
              </a:rPr>
              <a:t>知，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平衡且强连通，于是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Times New Roman" panose="02020603050405020304" pitchFamily="18" charset="0"/>
              </a:rPr>
              <a:t>连通。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充分性。 </a:t>
            </a:r>
            <a:r>
              <a:rPr lang="en-US" altLang="zh-CN" b="0">
                <a:latin typeface="Times New Roman" panose="02020603050405020304" pitchFamily="18" charset="0"/>
              </a:rPr>
              <a:t>L</a:t>
            </a:r>
            <a:r>
              <a:rPr lang="zh-CN" altLang="en-US" b="0">
                <a:latin typeface="Times New Roman" panose="02020603050405020304" pitchFamily="18" charset="0"/>
              </a:rPr>
              <a:t>构造如定理4.3.2，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（1）由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无孤立点且平衡可证得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fin (e</a:t>
            </a:r>
            <a:r>
              <a:rPr lang="en-US" altLang="zh-CN" b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init(e</a:t>
            </a:r>
            <a:r>
              <a:rPr lang="en-US" altLang="zh-CN" b="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（2）由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en-US" altLang="zh-CN" b="0" baseline="-30000">
                <a:latin typeface="Times New Roman" panose="02020603050405020304" pitchFamily="18" charset="0"/>
              </a:rPr>
              <a:t>0</a:t>
            </a:r>
            <a:r>
              <a:rPr lang="zh-CN" altLang="en-US" b="0">
                <a:latin typeface="Times New Roman" panose="02020603050405020304" pitchFamily="18" charset="0"/>
              </a:rPr>
              <a:t>连通可证得</a:t>
            </a:r>
            <a:r>
              <a:rPr lang="en-US" altLang="zh-CN" b="0">
                <a:latin typeface="Times New Roman" panose="02020603050405020304" pitchFamily="18" charset="0"/>
              </a:rPr>
              <a:t>G</a:t>
            </a:r>
            <a:r>
              <a:rPr lang="zh-CN" altLang="en-US" b="0">
                <a:latin typeface="Times New Roman" panose="02020603050405020304" pitchFamily="18" charset="0"/>
              </a:rPr>
              <a:t>的每条弧在</a:t>
            </a:r>
            <a:r>
              <a:rPr lang="en-US" altLang="zh-CN" b="0">
                <a:latin typeface="Times New Roman" panose="02020603050405020304" pitchFamily="18" charset="0"/>
              </a:rPr>
              <a:t>L</a:t>
            </a:r>
            <a:r>
              <a:rPr lang="zh-CN" altLang="en-US" b="0">
                <a:latin typeface="Times New Roman" panose="02020603050405020304" pitchFamily="18" charset="0"/>
              </a:rPr>
              <a:t>中出现。</a:t>
            </a:r>
            <a:r>
              <a:rPr lang="zh-CN" altLang="en-US" b="0"/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E02772A5-DC4D-4E42-3E3F-9EC57A1DE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二、判定</a:t>
            </a:r>
            <a:r>
              <a:rPr lang="en-US" altLang="zh-CN" sz="400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Euler</a:t>
            </a:r>
            <a:r>
              <a:rPr lang="zh-CN" altLang="en-US" sz="400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图的充要条件</a:t>
            </a:r>
            <a:endParaRPr lang="en-US" altLang="zh-CN" sz="4000">
              <a:solidFill>
                <a:srgbClr val="FFCC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5" name="灯片编号占位符 1">
            <a:extLst>
              <a:ext uri="{FF2B5EF4-FFF2-40B4-BE49-F238E27FC236}">
                <a16:creationId xmlns:a16="http://schemas.microsoft.com/office/drawing/2014/main" id="{2B16FAF4-FFA0-9AB8-B41C-3CD32D41B0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983187-6CAC-974C-BC7F-D20320DCD19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>
            <a:extLst>
              <a:ext uri="{FF2B5EF4-FFF2-40B4-BE49-F238E27FC236}">
                <a16:creationId xmlns:a16="http://schemas.microsoft.com/office/drawing/2014/main" id="{6D2B154B-11DD-8521-9E8F-94914EE2B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200"/>
            <a:ext cx="8839200" cy="6553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提示：</a:t>
            </a:r>
            <a:r>
              <a:rPr lang="zh-CN" altLang="en-US" sz="2800">
                <a:latin typeface="Times New Roman" panose="02020603050405020304" pitchFamily="18" charset="0"/>
              </a:rPr>
              <a:t>根据对定理</a:t>
            </a:r>
            <a:r>
              <a:rPr lang="en-US" altLang="zh-CN" sz="2800">
                <a:latin typeface="Times New Roman" panose="02020603050405020304" pitchFamily="18" charset="0"/>
              </a:rPr>
              <a:t>4.3.2</a:t>
            </a:r>
            <a:r>
              <a:rPr lang="zh-CN" altLang="en-US" sz="2800">
                <a:latin typeface="Times New Roman" panose="02020603050405020304" pitchFamily="18" charset="0"/>
              </a:rPr>
              <a:t>的证明，可以看到，只在证明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中所有的弧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zh-CN" altLang="en-US" sz="2800">
                <a:latin typeface="Times New Roman" panose="02020603050405020304" pitchFamily="18" charset="0"/>
              </a:rPr>
              <a:t>都在</a:t>
            </a:r>
            <a:r>
              <a:rPr lang="en-US" altLang="zh-CN" sz="2800">
                <a:latin typeface="Times New Roman" panose="02020603050405020304" pitchFamily="18" charset="0"/>
              </a:rPr>
              <a:t>L</a:t>
            </a:r>
            <a:r>
              <a:rPr lang="zh-CN" altLang="en-US" sz="2800">
                <a:latin typeface="Times New Roman" panose="02020603050405020304" pitchFamily="18" charset="0"/>
              </a:rPr>
              <a:t>中时，才用到了“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是强连通的”。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从而，采用与定理</a:t>
            </a:r>
            <a:r>
              <a:rPr lang="en-US" altLang="zh-CN" sz="2800">
                <a:latin typeface="Times New Roman" panose="02020603050405020304" pitchFamily="18" charset="0"/>
              </a:rPr>
              <a:t>4.3.2</a:t>
            </a:r>
            <a:r>
              <a:rPr lang="zh-CN" altLang="en-US" sz="2800">
                <a:latin typeface="Times New Roman" panose="02020603050405020304" pitchFamily="18" charset="0"/>
              </a:rPr>
              <a:t>相同的证明方法，可以证明： </a:t>
            </a:r>
            <a:r>
              <a:rPr lang="en-US" altLang="zh-CN" sz="2800">
                <a:latin typeface="Times New Roman" panose="02020603050405020304" pitchFamily="18" charset="0"/>
              </a:rPr>
              <a:t>fin 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m</a:t>
            </a:r>
            <a:r>
              <a:rPr lang="en-US" altLang="zh-CN" sz="2800">
                <a:latin typeface="Times New Roman" panose="02020603050405020304" pitchFamily="18" charset="0"/>
              </a:rPr>
              <a:t>)=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init(e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；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中任意一点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，如果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中，则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发出的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条弧和发到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条弧都在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中。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这样，只需要证明任意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zh-CN" altLang="en-US" sz="2800">
                <a:latin typeface="Times New Roman" panose="02020603050405020304" pitchFamily="18" charset="0"/>
              </a:rPr>
              <a:t>∈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，都有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zh-CN" altLang="en-US" sz="2800">
                <a:latin typeface="Times New Roman" panose="02020603050405020304" pitchFamily="18" charset="0"/>
              </a:rPr>
              <a:t>∈</a:t>
            </a:r>
            <a:r>
              <a:rPr lang="en-US" altLang="zh-CN" sz="2800">
                <a:latin typeface="Times New Roman" panose="02020603050405020304" pitchFamily="18" charset="0"/>
              </a:rPr>
              <a:t>L(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的每条弧在</a:t>
            </a:r>
            <a:r>
              <a:rPr lang="en-US" altLang="zh-CN" sz="2400">
                <a:latin typeface="Times New Roman" panose="02020603050405020304" pitchFamily="18" charset="0"/>
              </a:rPr>
              <a:t>L</a:t>
            </a:r>
            <a:r>
              <a:rPr lang="zh-CN" altLang="en-US" sz="2400">
                <a:latin typeface="Times New Roman" panose="02020603050405020304" pitchFamily="18" charset="0"/>
              </a:rPr>
              <a:t>中出现</a:t>
            </a:r>
            <a:r>
              <a:rPr lang="en-US" altLang="zh-CN" sz="2800">
                <a:latin typeface="Times New Roman" panose="02020603050405020304" pitchFamily="18" charset="0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任取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zh-CN" altLang="en-US" sz="280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。 对</a:t>
            </a:r>
            <a:r>
              <a:rPr lang="en-US" altLang="zh-CN" sz="2800">
                <a:latin typeface="Times New Roman" panose="02020603050405020304" pitchFamily="18" charset="0"/>
              </a:rPr>
              <a:t>L</a:t>
            </a:r>
            <a:r>
              <a:rPr lang="zh-CN" altLang="en-US" sz="2800">
                <a:latin typeface="Times New Roman" panose="02020603050405020304" pitchFamily="18" charset="0"/>
              </a:rPr>
              <a:t>中任意一点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zh-CN" altLang="en-US" sz="2800">
                <a:latin typeface="Times New Roman" panose="02020603050405020304" pitchFamily="18" charset="0"/>
              </a:rPr>
              <a:t>，在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的漠视图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中存在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zh-CN" altLang="en-US" sz="2800">
                <a:latin typeface="Times New Roman" panose="02020603050405020304" pitchFamily="18" charset="0"/>
              </a:rPr>
              <a:t>到</a:t>
            </a:r>
            <a:r>
              <a:rPr lang="en-US" altLang="zh-CN" sz="2800">
                <a:latin typeface="Times New Roman" panose="02020603050405020304" pitchFamily="18" charset="0"/>
              </a:rPr>
              <a:t>init(e)</a:t>
            </a:r>
            <a:r>
              <a:rPr lang="zh-CN" altLang="en-US" sz="2800">
                <a:latin typeface="Times New Roman" panose="02020603050405020304" pitchFamily="18" charset="0"/>
              </a:rPr>
              <a:t>的一条简单路，设为</a:t>
            </a:r>
            <a:r>
              <a:rPr lang="en-US" altLang="zh-CN" sz="2800">
                <a:latin typeface="Times New Roman" panose="02020603050405020304" pitchFamily="18" charset="0"/>
              </a:rPr>
              <a:t>(u, u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 u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, …, u</a:t>
            </a:r>
            <a:r>
              <a:rPr lang="en-US" altLang="zh-CN" sz="2800" baseline="-25000">
                <a:latin typeface="Times New Roman" panose="02020603050405020304" pitchFamily="18" charset="0"/>
              </a:rPr>
              <a:t>k</a:t>
            </a:r>
            <a:r>
              <a:rPr lang="en-US" altLang="zh-CN" sz="2800">
                <a:latin typeface="Times New Roman" panose="02020603050405020304" pitchFamily="18" charset="0"/>
              </a:rPr>
              <a:t>, init(e))</a:t>
            </a:r>
            <a:r>
              <a:rPr lang="zh-CN" altLang="en-US" sz="2800">
                <a:latin typeface="Times New Roman" panose="02020603050405020304" pitchFamily="18" charset="0"/>
              </a:rPr>
              <a:t>，因为</a:t>
            </a:r>
            <a:r>
              <a:rPr lang="en-US" altLang="zh-CN" sz="2800">
                <a:latin typeface="Times New Roman" panose="02020603050405020304" pitchFamily="18" charset="0"/>
              </a:rPr>
              <a:t>u </a:t>
            </a:r>
            <a:r>
              <a:rPr lang="zh-CN" altLang="en-US" sz="2800">
                <a:latin typeface="Times New Roman" panose="02020603050405020304" pitchFamily="18" charset="0"/>
              </a:rPr>
              <a:t>取自</a:t>
            </a:r>
            <a:r>
              <a:rPr lang="en-US" altLang="zh-CN" sz="2800">
                <a:latin typeface="Times New Roman" panose="02020603050405020304" pitchFamily="18" charset="0"/>
              </a:rPr>
              <a:t>L</a:t>
            </a:r>
            <a:r>
              <a:rPr lang="zh-CN" altLang="en-US" sz="2800">
                <a:latin typeface="Times New Roman" panose="02020603050405020304" pitchFamily="18" charset="0"/>
              </a:rPr>
              <a:t>，则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zh-CN" altLang="en-US" sz="2800">
                <a:latin typeface="Times New Roman" panose="02020603050405020304" pitchFamily="18" charset="0"/>
              </a:rPr>
              <a:t>发出的所有弧和发到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zh-CN" altLang="en-US" sz="2800">
                <a:latin typeface="Times New Roman" panose="02020603050405020304" pitchFamily="18" charset="0"/>
              </a:rPr>
              <a:t>的所有弧都在</a:t>
            </a:r>
            <a:r>
              <a:rPr lang="en-US" altLang="zh-CN" sz="2800">
                <a:latin typeface="Times New Roman" panose="02020603050405020304" pitchFamily="18" charset="0"/>
              </a:rPr>
              <a:t>L</a:t>
            </a:r>
            <a:r>
              <a:rPr lang="zh-CN" altLang="en-US" sz="2800">
                <a:latin typeface="Times New Roman" panose="02020603050405020304" pitchFamily="18" charset="0"/>
              </a:rPr>
              <a:t>中，从而无论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中是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zh-CN" altLang="en-US" sz="2800">
                <a:latin typeface="Times New Roman" panose="02020603050405020304" pitchFamily="18" charset="0"/>
              </a:rPr>
              <a:t>指向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，还是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指向</a:t>
            </a:r>
            <a:r>
              <a:rPr lang="en-US" altLang="zh-CN" sz="2800">
                <a:latin typeface="Times New Roman" panose="02020603050405020304" pitchFamily="18" charset="0"/>
              </a:rPr>
              <a:t>u,</a:t>
            </a:r>
            <a:r>
              <a:rPr lang="zh-CN" altLang="en-US" sz="2800">
                <a:latin typeface="Times New Roman" panose="02020603050405020304" pitchFamily="18" charset="0"/>
              </a:rPr>
              <a:t>都有</a:t>
            </a:r>
            <a:r>
              <a:rPr lang="en-US" altLang="zh-CN" sz="2800">
                <a:latin typeface="Times New Roman" panose="02020603050405020304" pitchFamily="18" charset="0"/>
              </a:rPr>
              <a:t>u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∈</a:t>
            </a:r>
            <a:r>
              <a:rPr lang="en-US" altLang="zh-CN" sz="2800">
                <a:latin typeface="Times New Roman" panose="02020603050405020304" pitchFamily="18" charset="0"/>
              </a:rPr>
              <a:t>L , </a:t>
            </a:r>
            <a:r>
              <a:rPr lang="zh-CN" altLang="en-US" sz="2800">
                <a:latin typeface="Times New Roman" panose="02020603050405020304" pitchFamily="18" charset="0"/>
              </a:rPr>
              <a:t>依此类推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</a:rPr>
              <a:t> 有</a:t>
            </a:r>
            <a:r>
              <a:rPr lang="en-US" altLang="zh-CN" sz="2800">
                <a:latin typeface="Times New Roman" panose="02020603050405020304" pitchFamily="18" charset="0"/>
              </a:rPr>
              <a:t>init(e) </a:t>
            </a:r>
            <a:r>
              <a:rPr lang="zh-CN" altLang="en-US" sz="2800">
                <a:latin typeface="Times New Roman" panose="02020603050405020304" pitchFamily="18" charset="0"/>
              </a:rPr>
              <a:t>∈</a:t>
            </a:r>
            <a:r>
              <a:rPr lang="en-US" altLang="zh-CN" sz="2800">
                <a:latin typeface="Times New Roman" panose="02020603050405020304" pitchFamily="18" charset="0"/>
              </a:rPr>
              <a:t>L ,</a:t>
            </a:r>
            <a:r>
              <a:rPr lang="zh-CN" altLang="en-US" sz="2800">
                <a:latin typeface="Times New Roman" panose="02020603050405020304" pitchFamily="18" charset="0"/>
              </a:rPr>
              <a:t>从而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zh-CN" altLang="en-US" sz="2800">
                <a:latin typeface="Times New Roman" panose="02020603050405020304" pitchFamily="18" charset="0"/>
              </a:rPr>
              <a:t>∈</a:t>
            </a:r>
            <a:r>
              <a:rPr lang="en-US" altLang="zh-CN" sz="2800">
                <a:latin typeface="Times New Roman" panose="02020603050405020304" pitchFamily="18" charset="0"/>
              </a:rPr>
              <a:t>L .           </a:t>
            </a:r>
            <a:endParaRPr lang="en-US" altLang="zh-CN" sz="2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78" name="灯片编号占位符 1">
            <a:extLst>
              <a:ext uri="{FF2B5EF4-FFF2-40B4-BE49-F238E27FC236}">
                <a16:creationId xmlns:a16="http://schemas.microsoft.com/office/drawing/2014/main" id="{E1784A9D-19F9-16A3-7F65-659FE6BE77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7D2E34-32B7-1F4C-B579-121B16C5E1B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>
            <a:extLst>
              <a:ext uri="{FF2B5EF4-FFF2-40B4-BE49-F238E27FC236}">
                <a16:creationId xmlns:a16="http://schemas.microsoft.com/office/drawing/2014/main" id="{2157D24A-E2D8-27C2-2DA2-068A31869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79203" name="Oval 3">
            <a:extLst>
              <a:ext uri="{FF2B5EF4-FFF2-40B4-BE49-F238E27FC236}">
                <a16:creationId xmlns:a16="http://schemas.microsoft.com/office/drawing/2014/main" id="{A61BEB23-5FD4-2DAF-E2CF-23283E019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95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04" name="Oval 4">
            <a:extLst>
              <a:ext uri="{FF2B5EF4-FFF2-40B4-BE49-F238E27FC236}">
                <a16:creationId xmlns:a16="http://schemas.microsoft.com/office/drawing/2014/main" id="{82C65F67-85A1-EDEE-3743-50F33B02E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860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05" name="Oval 5">
            <a:extLst>
              <a:ext uri="{FF2B5EF4-FFF2-40B4-BE49-F238E27FC236}">
                <a16:creationId xmlns:a16="http://schemas.microsoft.com/office/drawing/2014/main" id="{443D6B66-4942-7823-8995-066DC4D80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124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06" name="Oval 6">
            <a:extLst>
              <a:ext uri="{FF2B5EF4-FFF2-40B4-BE49-F238E27FC236}">
                <a16:creationId xmlns:a16="http://schemas.microsoft.com/office/drawing/2014/main" id="{7C42EE09-795A-082C-BB3B-0C1584FB3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38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07" name="Oval 7">
            <a:extLst>
              <a:ext uri="{FF2B5EF4-FFF2-40B4-BE49-F238E27FC236}">
                <a16:creationId xmlns:a16="http://schemas.microsoft.com/office/drawing/2014/main" id="{33391AAC-AB07-CE62-49C4-F11165D5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029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08" name="Oval 8">
            <a:extLst>
              <a:ext uri="{FF2B5EF4-FFF2-40B4-BE49-F238E27FC236}">
                <a16:creationId xmlns:a16="http://schemas.microsoft.com/office/drawing/2014/main" id="{33752C00-DC1D-BC83-5186-A28ADB775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29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09" name="Oval 9">
            <a:extLst>
              <a:ext uri="{FF2B5EF4-FFF2-40B4-BE49-F238E27FC236}">
                <a16:creationId xmlns:a16="http://schemas.microsoft.com/office/drawing/2014/main" id="{3BF6ECFE-DA4C-4A5F-5D2D-A54C92E6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029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10" name="Oval 10">
            <a:extLst>
              <a:ext uri="{FF2B5EF4-FFF2-40B4-BE49-F238E27FC236}">
                <a16:creationId xmlns:a16="http://schemas.microsoft.com/office/drawing/2014/main" id="{272E07E9-646B-0F80-8314-69356A94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9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11" name="Oval 11">
            <a:extLst>
              <a:ext uri="{FF2B5EF4-FFF2-40B4-BE49-F238E27FC236}">
                <a16:creationId xmlns:a16="http://schemas.microsoft.com/office/drawing/2014/main" id="{696C462A-9047-3E3D-79ED-0E4C5F73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95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baseline="0">
              <a:latin typeface="Times New Roman" panose="02020603050405020304" pitchFamily="18" charset="0"/>
            </a:endParaRPr>
          </a:p>
        </p:txBody>
      </p:sp>
      <p:sp>
        <p:nvSpPr>
          <p:cNvPr id="179212" name="Line 12">
            <a:extLst>
              <a:ext uri="{FF2B5EF4-FFF2-40B4-BE49-F238E27FC236}">
                <a16:creationId xmlns:a16="http://schemas.microsoft.com/office/drawing/2014/main" id="{8410269A-EE41-6EC3-B42B-DE96ABF96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1446213"/>
            <a:ext cx="1601787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13" name="Line 13">
            <a:extLst>
              <a:ext uri="{FF2B5EF4-FFF2-40B4-BE49-F238E27FC236}">
                <a16:creationId xmlns:a16="http://schemas.microsoft.com/office/drawing/2014/main" id="{9D33A2DD-00AE-3598-6349-5AAE8658F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105400"/>
            <a:ext cx="9144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14" name="Line 14">
            <a:extLst>
              <a:ext uri="{FF2B5EF4-FFF2-40B4-BE49-F238E27FC236}">
                <a16:creationId xmlns:a16="http://schemas.microsoft.com/office/drawing/2014/main" id="{EC199E94-4F93-9520-C3DA-7532A4CF2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05400"/>
            <a:ext cx="7620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15" name="Line 15">
            <a:extLst>
              <a:ext uri="{FF2B5EF4-FFF2-40B4-BE49-F238E27FC236}">
                <a16:creationId xmlns:a16="http://schemas.microsoft.com/office/drawing/2014/main" id="{53A54BCC-6293-961F-3DF7-AD59BB136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105400"/>
            <a:ext cx="609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16" name="Line 16">
            <a:extLst>
              <a:ext uri="{FF2B5EF4-FFF2-40B4-BE49-F238E27FC236}">
                <a16:creationId xmlns:a16="http://schemas.microsoft.com/office/drawing/2014/main" id="{7EF1B10C-0AFF-59C0-C8BB-41C8FEBAC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105400"/>
            <a:ext cx="685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17" name="Text Box 17">
            <a:extLst>
              <a:ext uri="{FF2B5EF4-FFF2-40B4-BE49-F238E27FC236}">
                <a16:creationId xmlns:a16="http://schemas.microsoft.com/office/drawing/2014/main" id="{86F6FDBD-6950-DA97-62DE-BCA93F092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8006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179218" name="Text Box 18">
            <a:extLst>
              <a:ext uri="{FF2B5EF4-FFF2-40B4-BE49-F238E27FC236}">
                <a16:creationId xmlns:a16="http://schemas.microsoft.com/office/drawing/2014/main" id="{05EEE1BA-9D83-7BF0-D2E0-7D477DF1B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79219" name="Text Box 19">
            <a:extLst>
              <a:ext uri="{FF2B5EF4-FFF2-40B4-BE49-F238E27FC236}">
                <a16:creationId xmlns:a16="http://schemas.microsoft.com/office/drawing/2014/main" id="{98C7FA15-E6EB-ED56-19B9-EC963A77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340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79220" name="Text Box 20">
            <a:extLst>
              <a:ext uri="{FF2B5EF4-FFF2-40B4-BE49-F238E27FC236}">
                <a16:creationId xmlns:a16="http://schemas.microsoft.com/office/drawing/2014/main" id="{7461AAE4-288E-E631-9917-37D1F15A9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init(e)</a:t>
            </a:r>
          </a:p>
        </p:txBody>
      </p:sp>
      <p:sp>
        <p:nvSpPr>
          <p:cNvPr id="179221" name="Text Box 21">
            <a:extLst>
              <a:ext uri="{FF2B5EF4-FFF2-40B4-BE49-F238E27FC236}">
                <a16:creationId xmlns:a16="http://schemas.microsoft.com/office/drawing/2014/main" id="{B307A0B4-B475-6FAB-CE55-B6123766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7620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79222" name="Line 22">
            <a:extLst>
              <a:ext uri="{FF2B5EF4-FFF2-40B4-BE49-F238E27FC236}">
                <a16:creationId xmlns:a16="http://schemas.microsoft.com/office/drawing/2014/main" id="{E94C5A73-28B7-718A-07C7-A11B5ACCBD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4267200"/>
            <a:ext cx="228600" cy="7620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23" name="Text Box 23">
            <a:extLst>
              <a:ext uri="{FF2B5EF4-FFF2-40B4-BE49-F238E27FC236}">
                <a16:creationId xmlns:a16="http://schemas.microsoft.com/office/drawing/2014/main" id="{D866ABF2-6538-84BF-FA0B-9B73EE546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86200"/>
            <a:ext cx="60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en-US" altLang="zh-CN" sz="3600" baseline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9224" name="Line 24">
            <a:extLst>
              <a:ext uri="{FF2B5EF4-FFF2-40B4-BE49-F238E27FC236}">
                <a16:creationId xmlns:a16="http://schemas.microsoft.com/office/drawing/2014/main" id="{5C5BA5CD-2ABD-3381-130A-B325233E49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3352800"/>
            <a:ext cx="228600" cy="685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25" name="Text Box 25">
            <a:extLst>
              <a:ext uri="{FF2B5EF4-FFF2-40B4-BE49-F238E27FC236}">
                <a16:creationId xmlns:a16="http://schemas.microsoft.com/office/drawing/2014/main" id="{2BF0A501-E010-7379-F478-66E910F41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956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altLang="zh-CN" sz="3600" baseline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9226" name="Line 26">
            <a:extLst>
              <a:ext uri="{FF2B5EF4-FFF2-40B4-BE49-F238E27FC236}">
                <a16:creationId xmlns:a16="http://schemas.microsoft.com/office/drawing/2014/main" id="{F11BA00D-0265-6DCF-EA8B-C16479CDA6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1524000"/>
            <a:ext cx="304800" cy="7620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27" name="Text Box 27">
            <a:extLst>
              <a:ext uri="{FF2B5EF4-FFF2-40B4-BE49-F238E27FC236}">
                <a16:creationId xmlns:a16="http://schemas.microsoft.com/office/drawing/2014/main" id="{3E1BEB79-7346-98EC-1A1B-D0803FD23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336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endParaRPr lang="en-US" altLang="zh-CN" sz="3600" baseline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9228" name="Text Box 28">
            <a:extLst>
              <a:ext uri="{FF2B5EF4-FFF2-40B4-BE49-F238E27FC236}">
                <a16:creationId xmlns:a16="http://schemas.microsoft.com/office/drawing/2014/main" id="{34069144-A55D-5054-11AF-1D344EC4B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86000"/>
            <a:ext cx="1143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800" baseline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8028" name="Text Box 29">
            <a:extLst>
              <a:ext uri="{FF2B5EF4-FFF2-40B4-BE49-F238E27FC236}">
                <a16:creationId xmlns:a16="http://schemas.microsoft.com/office/drawing/2014/main" id="{D58F4FC6-AB93-8448-8509-B4BCEBDE8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9906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aseline="0">
                <a:latin typeface="Times New Roman" panose="02020603050405020304" pitchFamily="18" charset="0"/>
              </a:rPr>
              <a:t>fin(e)</a:t>
            </a: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C1862ECC-77A1-EA23-AAB6-BDA568CDFE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4267200"/>
            <a:ext cx="228600" cy="7620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853FF465-6B8F-5F98-E3C1-2BD5567609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3352800"/>
            <a:ext cx="228600" cy="6858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26">
            <a:extLst>
              <a:ext uri="{FF2B5EF4-FFF2-40B4-BE49-F238E27FC236}">
                <a16:creationId xmlns:a16="http://schemas.microsoft.com/office/drawing/2014/main" id="{041BEF52-3F96-1674-16CB-3F6C7EEF31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1524000"/>
            <a:ext cx="304800" cy="7620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739854C5-5EE7-7722-E2BF-855EEBDAE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447800"/>
            <a:ext cx="1601788" cy="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33" name="灯片编号占位符 1">
            <a:extLst>
              <a:ext uri="{FF2B5EF4-FFF2-40B4-BE49-F238E27FC236}">
                <a16:creationId xmlns:a16="http://schemas.microsoft.com/office/drawing/2014/main" id="{BA815F68-4ED8-28EF-FBB9-7281206E11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B8CCBB-0ACA-C94D-85FE-0F1BC03924A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nimBg="1"/>
      <p:bldP spid="179204" grpId="0" animBg="1"/>
      <p:bldP spid="179205" grpId="0" animBg="1"/>
      <p:bldP spid="179206" grpId="0" animBg="1"/>
      <p:bldP spid="179207" grpId="0" animBg="1"/>
      <p:bldP spid="179208" grpId="0" animBg="1"/>
      <p:bldP spid="179209" grpId="0" animBg="1"/>
      <p:bldP spid="179210" grpId="0" animBg="1"/>
      <p:bldP spid="179211" grpId="0" animBg="1"/>
      <p:bldP spid="179217" grpId="0"/>
      <p:bldP spid="179218" grpId="0"/>
      <p:bldP spid="179219" grpId="0"/>
      <p:bldP spid="179220" grpId="0"/>
      <p:bldP spid="179221" grpId="0"/>
      <p:bldP spid="179223" grpId="0"/>
      <p:bldP spid="179225" grpId="0"/>
      <p:bldP spid="179227" grpId="0"/>
      <p:bldP spid="1792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83" name="Rectangle 55">
            <a:extLst>
              <a:ext uri="{FF2B5EF4-FFF2-40B4-BE49-F238E27FC236}">
                <a16:creationId xmlns:a16="http://schemas.microsoft.com/office/drawing/2014/main" id="{D2F0E31F-7D4A-8E60-E5A0-EFA0B1F1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11163"/>
            <a:ext cx="7772400" cy="701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三、</a:t>
            </a:r>
            <a:r>
              <a:rPr lang="en-US" altLang="zh-CN" sz="4000">
                <a:latin typeface="Times New Roman" panose="02020603050405020304" pitchFamily="18" charset="0"/>
                <a:ea typeface="宋体" panose="02010600030101010101" pitchFamily="2" charset="-122"/>
              </a:rPr>
              <a:t>Euler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路与有向树的相互转化</a:t>
            </a:r>
          </a:p>
        </p:txBody>
      </p:sp>
      <p:sp>
        <p:nvSpPr>
          <p:cNvPr id="129026" name="Rectangle 56">
            <a:extLst>
              <a:ext uri="{FF2B5EF4-FFF2-40B4-BE49-F238E27FC236}">
                <a16:creationId xmlns:a16="http://schemas.microsoft.com/office/drawing/2014/main" id="{1BD0A205-E7BF-FC8E-F115-87A50B5A7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5908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定理4.3.3 设</a:t>
            </a:r>
            <a:r>
              <a:rPr lang="en-US" altLang="zh-CN" sz="3000">
                <a:latin typeface="Times New Roman" panose="02020603050405020304" pitchFamily="18" charset="0"/>
              </a:rPr>
              <a:t>G</a:t>
            </a:r>
            <a:r>
              <a:rPr lang="zh-CN" altLang="en-US" sz="3000">
                <a:latin typeface="Times New Roman" panose="02020603050405020304" pitchFamily="18" charset="0"/>
              </a:rPr>
              <a:t>是无孤立点的有限有向图，并且</a:t>
            </a:r>
            <a:r>
              <a:rPr lang="en-US" altLang="zh-CN" sz="3000">
                <a:latin typeface="Times New Roman" panose="02020603050405020304" pitchFamily="18" charset="0"/>
              </a:rPr>
              <a:t>G</a:t>
            </a:r>
            <a:r>
              <a:rPr lang="zh-CN" altLang="en-US" sz="3000">
                <a:latin typeface="Times New Roman" panose="02020603050405020304" pitchFamily="18" charset="0"/>
              </a:rPr>
              <a:t>有一条</a:t>
            </a:r>
            <a:r>
              <a:rPr lang="en-US" altLang="zh-CN" sz="3000">
                <a:latin typeface="Times New Roman" panose="02020603050405020304" pitchFamily="18" charset="0"/>
              </a:rPr>
              <a:t>Euler</a:t>
            </a:r>
            <a:r>
              <a:rPr lang="zh-CN" altLang="en-US" sz="3000">
                <a:latin typeface="Times New Roman" panose="02020603050405020304" pitchFamily="18" charset="0"/>
              </a:rPr>
              <a:t>路(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 , … , e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)。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（1）令</a:t>
            </a:r>
            <a:r>
              <a:rPr lang="en-US" altLang="zh-CN" sz="3000">
                <a:latin typeface="Times New Roman" panose="02020603050405020304" pitchFamily="18" charset="0"/>
              </a:rPr>
              <a:t>r=fin(e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)=init(e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)。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（2）对每个点</a:t>
            </a:r>
            <a:r>
              <a:rPr lang="en-US" altLang="zh-CN" sz="3000">
                <a:latin typeface="Times New Roman" panose="02020603050405020304" pitchFamily="18" charset="0"/>
              </a:rPr>
              <a:t>v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3000">
                <a:latin typeface="Times New Roman" panose="02020603050405020304" pitchFamily="18" charset="0"/>
              </a:rPr>
              <a:t>r，</a:t>
            </a:r>
            <a:r>
              <a:rPr lang="zh-CN" altLang="en-US" sz="3000">
                <a:latin typeface="Times New Roman" panose="02020603050405020304" pitchFamily="18" charset="0"/>
              </a:rPr>
              <a:t>令</a:t>
            </a:r>
            <a:r>
              <a:rPr lang="en-US" altLang="zh-CN" sz="3000">
                <a:latin typeface="Times New Roman" panose="02020603050405020304" pitchFamily="18" charset="0"/>
              </a:rPr>
              <a:t>e[v]=e</a:t>
            </a:r>
            <a:r>
              <a:rPr lang="en-US" altLang="zh-CN" sz="3000" baseline="-30000">
                <a:latin typeface="Times New Roman" panose="02020603050405020304" pitchFamily="18" charset="0"/>
              </a:rPr>
              <a:t>i</a:t>
            </a:r>
            <a:r>
              <a:rPr lang="en-US" altLang="zh-CN" sz="3000">
                <a:latin typeface="Times New Roman" panose="02020603050405020304" pitchFamily="18" charset="0"/>
              </a:rPr>
              <a:t>，</a:t>
            </a:r>
            <a:r>
              <a:rPr lang="zh-CN" altLang="en-US" sz="3000">
                <a:latin typeface="Times New Roman" panose="02020603050405020304" pitchFamily="18" charset="0"/>
              </a:rPr>
              <a:t>其中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          i=max{j | init(e</a:t>
            </a:r>
            <a:r>
              <a:rPr lang="en-US" altLang="zh-CN" sz="3000" baseline="-30000">
                <a:latin typeface="Times New Roman" panose="02020603050405020304" pitchFamily="18" charset="0"/>
              </a:rPr>
              <a:t>j</a:t>
            </a:r>
            <a:r>
              <a:rPr lang="en-US" altLang="zh-CN" sz="3000">
                <a:latin typeface="Times New Roman" panose="02020603050405020304" pitchFamily="18" charset="0"/>
              </a:rPr>
              <a:t>)=v}。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 b="0">
                <a:latin typeface="Times New Roman" panose="02020603050405020304" pitchFamily="18" charset="0"/>
              </a:rPr>
              <a:t>于是，</a:t>
            </a:r>
            <a:r>
              <a:rPr lang="en-US" altLang="zh-CN" sz="3000" b="0">
                <a:latin typeface="Times New Roman" panose="02020603050405020304" pitchFamily="18" charset="0"/>
              </a:rPr>
              <a:t>G</a:t>
            </a:r>
            <a:r>
              <a:rPr lang="zh-CN" altLang="en-US" sz="3000" b="0">
                <a:latin typeface="Times New Roman" panose="02020603050405020304" pitchFamily="18" charset="0"/>
              </a:rPr>
              <a:t>的全部点和全部弧{</a:t>
            </a:r>
            <a:r>
              <a:rPr lang="en-US" altLang="zh-CN" sz="3000" b="0">
                <a:latin typeface="Times New Roman" panose="02020603050405020304" pitchFamily="18" charset="0"/>
              </a:rPr>
              <a:t>e[v] | v</a:t>
            </a:r>
            <a:r>
              <a:rPr lang="en-US" altLang="zh-CN" sz="3000" b="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3000" b="0">
                <a:latin typeface="Times New Roman" panose="02020603050405020304" pitchFamily="18" charset="0"/>
              </a:rPr>
              <a:t>r}</a:t>
            </a:r>
            <a:r>
              <a:rPr lang="zh-CN" altLang="en-US" sz="3000" b="0">
                <a:latin typeface="Times New Roman" panose="02020603050405020304" pitchFamily="18" charset="0"/>
              </a:rPr>
              <a:t>作成的有向图</a:t>
            </a:r>
            <a:r>
              <a:rPr lang="en-US" altLang="zh-CN" sz="3000" b="0">
                <a:latin typeface="Times New Roman" panose="02020603050405020304" pitchFamily="18" charset="0"/>
              </a:rPr>
              <a:t>G’，</a:t>
            </a:r>
            <a:r>
              <a:rPr lang="zh-CN" altLang="en-US" sz="3000" b="0">
                <a:latin typeface="Times New Roman" panose="02020603050405020304" pitchFamily="18" charset="0"/>
              </a:rPr>
              <a:t>是一个以</a:t>
            </a:r>
            <a:r>
              <a:rPr lang="en-US" altLang="zh-CN" sz="3000" b="0">
                <a:latin typeface="Times New Roman" panose="02020603050405020304" pitchFamily="18" charset="0"/>
              </a:rPr>
              <a:t>r</a:t>
            </a:r>
            <a:r>
              <a:rPr lang="zh-CN" altLang="en-US" sz="3000" b="0">
                <a:latin typeface="Times New Roman" panose="02020603050405020304" pitchFamily="18" charset="0"/>
              </a:rPr>
              <a:t>为根的</a:t>
            </a:r>
            <a:r>
              <a:rPr lang="zh-CN" altLang="en-US" sz="3000">
                <a:latin typeface="Times New Roman" panose="02020603050405020304" pitchFamily="18" charset="0"/>
              </a:rPr>
              <a:t>有向树</a:t>
            </a:r>
            <a:r>
              <a:rPr lang="zh-CN" altLang="en-US" b="0">
                <a:solidFill>
                  <a:srgbClr val="FFFFCC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b="0">
                <a:solidFill>
                  <a:srgbClr val="FFFFCC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29027" name="Group 57">
            <a:extLst>
              <a:ext uri="{FF2B5EF4-FFF2-40B4-BE49-F238E27FC236}">
                <a16:creationId xmlns:a16="http://schemas.microsoft.com/office/drawing/2014/main" id="{3E5FC7CE-6F8F-54E7-05F6-A8C00EFA8F7E}"/>
              </a:ext>
            </a:extLst>
          </p:cNvPr>
          <p:cNvGrpSpPr>
            <a:grpSpLocks/>
          </p:cNvGrpSpPr>
          <p:nvPr/>
        </p:nvGrpSpPr>
        <p:grpSpPr bwMode="auto">
          <a:xfrm>
            <a:off x="4333875" y="4125913"/>
            <a:ext cx="4556125" cy="2503487"/>
            <a:chOff x="2730" y="2311"/>
            <a:chExt cx="2870" cy="1577"/>
          </a:xfrm>
        </p:grpSpPr>
        <p:grpSp>
          <p:nvGrpSpPr>
            <p:cNvPr id="129045" name="Group 58">
              <a:extLst>
                <a:ext uri="{FF2B5EF4-FFF2-40B4-BE49-F238E27FC236}">
                  <a16:creationId xmlns:a16="http://schemas.microsoft.com/office/drawing/2014/main" id="{775FF0C2-6EED-6D24-5121-0FC6DBC58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0" y="2311"/>
              <a:ext cx="2870" cy="1577"/>
              <a:chOff x="2730" y="2311"/>
              <a:chExt cx="2870" cy="1577"/>
            </a:xfrm>
          </p:grpSpPr>
          <p:sp>
            <p:nvSpPr>
              <p:cNvPr id="129056" name="Arc 59">
                <a:extLst>
                  <a:ext uri="{FF2B5EF4-FFF2-40B4-BE49-F238E27FC236}">
                    <a16:creationId xmlns:a16="http://schemas.microsoft.com/office/drawing/2014/main" id="{EABE280E-4AC7-EFF6-AA03-4D84E7CE2A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45" y="3147"/>
                <a:ext cx="494" cy="503"/>
              </a:xfrm>
              <a:custGeom>
                <a:avLst/>
                <a:gdLst>
                  <a:gd name="T0" fmla="*/ 0 w 42844"/>
                  <a:gd name="T1" fmla="*/ 0 h 43200"/>
                  <a:gd name="T2" fmla="*/ 0 w 42844"/>
                  <a:gd name="T3" fmla="*/ 0 h 43200"/>
                  <a:gd name="T4" fmla="*/ 0 w 42844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844"/>
                  <a:gd name="T10" fmla="*/ 0 h 43200"/>
                  <a:gd name="T11" fmla="*/ 42844 w 42844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44" h="43200" fill="none" extrusionOk="0">
                    <a:moveTo>
                      <a:pt x="42844" y="25505"/>
                    </a:moveTo>
                    <a:cubicBezTo>
                      <a:pt x="40959" y="35756"/>
                      <a:pt x="3202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798" y="-1"/>
                      <a:pt x="40606" y="7132"/>
                      <a:pt x="42727" y="17108"/>
                    </a:cubicBezTo>
                  </a:path>
                  <a:path w="42844" h="43200" stroke="0" extrusionOk="0">
                    <a:moveTo>
                      <a:pt x="42844" y="25505"/>
                    </a:moveTo>
                    <a:cubicBezTo>
                      <a:pt x="40959" y="35756"/>
                      <a:pt x="3202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798" y="-1"/>
                      <a:pt x="40606" y="7132"/>
                      <a:pt x="42727" y="17108"/>
                    </a:cubicBezTo>
                    <a:lnTo>
                      <a:pt x="21600" y="21600"/>
                    </a:lnTo>
                    <a:lnTo>
                      <a:pt x="42844" y="25505"/>
                    </a:lnTo>
                    <a:close/>
                  </a:path>
                </a:pathLst>
              </a:custGeom>
              <a:noFill/>
              <a:ln w="28575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57" name="Line 60">
                <a:extLst>
                  <a:ext uri="{FF2B5EF4-FFF2-40B4-BE49-F238E27FC236}">
                    <a16:creationId xmlns:a16="http://schemas.microsoft.com/office/drawing/2014/main" id="{AA20452C-3838-543F-51CC-9C7A5E67A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377"/>
                <a:ext cx="664" cy="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9058" name="Line 61">
                <a:extLst>
                  <a:ext uri="{FF2B5EF4-FFF2-40B4-BE49-F238E27FC236}">
                    <a16:creationId xmlns:a16="http://schemas.microsoft.com/office/drawing/2014/main" id="{962A8BDE-0999-E728-2684-F3A42DB73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1" y="3377"/>
                <a:ext cx="664" cy="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9059" name="Arc 62">
                <a:extLst>
                  <a:ext uri="{FF2B5EF4-FFF2-40B4-BE49-F238E27FC236}">
                    <a16:creationId xmlns:a16="http://schemas.microsoft.com/office/drawing/2014/main" id="{914FDD29-C705-F0F4-18AB-A98B6073A4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274" y="3071"/>
                <a:ext cx="688" cy="304"/>
              </a:xfrm>
              <a:custGeom>
                <a:avLst/>
                <a:gdLst>
                  <a:gd name="T0" fmla="*/ 0 w 42677"/>
                  <a:gd name="T1" fmla="*/ 0 h 21600"/>
                  <a:gd name="T2" fmla="*/ 0 w 42677"/>
                  <a:gd name="T3" fmla="*/ 0 h 21600"/>
                  <a:gd name="T4" fmla="*/ 0 w 426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677"/>
                  <a:gd name="T10" fmla="*/ 0 h 21600"/>
                  <a:gd name="T11" fmla="*/ 42677 w 426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77" h="21600" fill="none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</a:path>
                  <a:path w="42677" h="21600" stroke="0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  <a:lnTo>
                      <a:pt x="21423" y="0"/>
                    </a:lnTo>
                    <a:lnTo>
                      <a:pt x="42677" y="3849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60" name="Arc 63">
                <a:extLst>
                  <a:ext uri="{FF2B5EF4-FFF2-40B4-BE49-F238E27FC236}">
                    <a16:creationId xmlns:a16="http://schemas.microsoft.com/office/drawing/2014/main" id="{AB19804F-4195-169F-18BA-77E61CDD1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8" y="3054"/>
                <a:ext cx="731" cy="265"/>
              </a:xfrm>
              <a:custGeom>
                <a:avLst/>
                <a:gdLst>
                  <a:gd name="T0" fmla="*/ 0 w 43200"/>
                  <a:gd name="T1" fmla="*/ 0 h 21956"/>
                  <a:gd name="T2" fmla="*/ 0 w 43200"/>
                  <a:gd name="T3" fmla="*/ 0 h 21956"/>
                  <a:gd name="T4" fmla="*/ 0 w 43200"/>
                  <a:gd name="T5" fmla="*/ 0 h 2195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956"/>
                  <a:gd name="T11" fmla="*/ 43200 w 43200"/>
                  <a:gd name="T12" fmla="*/ 21956 h 219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956" fill="none" extrusionOk="0">
                    <a:moveTo>
                      <a:pt x="2" y="21956"/>
                    </a:moveTo>
                    <a:cubicBezTo>
                      <a:pt x="0" y="21837"/>
                      <a:pt x="0" y="2171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56" stroke="0" extrusionOk="0">
                    <a:moveTo>
                      <a:pt x="2" y="21956"/>
                    </a:moveTo>
                    <a:cubicBezTo>
                      <a:pt x="0" y="21837"/>
                      <a:pt x="0" y="2171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2" y="21956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61" name="Arc 64">
                <a:extLst>
                  <a:ext uri="{FF2B5EF4-FFF2-40B4-BE49-F238E27FC236}">
                    <a16:creationId xmlns:a16="http://schemas.microsoft.com/office/drawing/2014/main" id="{74D2BE44-5C99-9609-A2B2-8FC03DC62BE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98" y="3319"/>
                <a:ext cx="744" cy="317"/>
              </a:xfrm>
              <a:custGeom>
                <a:avLst/>
                <a:gdLst>
                  <a:gd name="T0" fmla="*/ 0 w 41008"/>
                  <a:gd name="T1" fmla="*/ 0 h 21600"/>
                  <a:gd name="T2" fmla="*/ 0 w 41008"/>
                  <a:gd name="T3" fmla="*/ 0 h 21600"/>
                  <a:gd name="T4" fmla="*/ 0 w 4100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008"/>
                  <a:gd name="T10" fmla="*/ 0 h 21600"/>
                  <a:gd name="T11" fmla="*/ 41008 w 4100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008" h="21600" fill="none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9858" y="0"/>
                      <a:pt x="38269" y="6260"/>
                      <a:pt x="41008" y="15400"/>
                    </a:cubicBezTo>
                  </a:path>
                  <a:path w="41008" h="21600" stroke="0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9858" y="0"/>
                      <a:pt x="38269" y="6260"/>
                      <a:pt x="41008" y="15400"/>
                    </a:cubicBezTo>
                    <a:lnTo>
                      <a:pt x="20317" y="21600"/>
                    </a:lnTo>
                    <a:lnTo>
                      <a:pt x="-1" y="14266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62" name="Arc 65">
                <a:extLst>
                  <a:ext uri="{FF2B5EF4-FFF2-40B4-BE49-F238E27FC236}">
                    <a16:creationId xmlns:a16="http://schemas.microsoft.com/office/drawing/2014/main" id="{C5D44274-B39D-8023-1919-CEF485B6FA9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259" y="3303"/>
                <a:ext cx="725" cy="317"/>
              </a:xfrm>
              <a:custGeom>
                <a:avLst/>
                <a:gdLst>
                  <a:gd name="T0" fmla="*/ 0 w 39973"/>
                  <a:gd name="T1" fmla="*/ 0 h 21600"/>
                  <a:gd name="T2" fmla="*/ 0 w 39973"/>
                  <a:gd name="T3" fmla="*/ 0 h 21600"/>
                  <a:gd name="T4" fmla="*/ 0 w 399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973"/>
                  <a:gd name="T10" fmla="*/ 0 h 21600"/>
                  <a:gd name="T11" fmla="*/ 39973 w 399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73" h="21600" fill="none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8780" y="0"/>
                      <a:pt x="36464" y="4942"/>
                      <a:pt x="39973" y="12644"/>
                    </a:cubicBezTo>
                  </a:path>
                  <a:path w="39973" h="21600" stroke="0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8780" y="0"/>
                      <a:pt x="36464" y="4942"/>
                      <a:pt x="39973" y="12644"/>
                    </a:cubicBezTo>
                    <a:lnTo>
                      <a:pt x="20317" y="21600"/>
                    </a:lnTo>
                    <a:lnTo>
                      <a:pt x="-1" y="14266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63" name="Text Box 66">
                <a:extLst>
                  <a:ext uri="{FF2B5EF4-FFF2-40B4-BE49-F238E27FC236}">
                    <a16:creationId xmlns:a16="http://schemas.microsoft.com/office/drawing/2014/main" id="{C817F592-CB10-8B23-0FF0-C054EF586B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7" y="3421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064" name="Text Box 67">
                <a:extLst>
                  <a:ext uri="{FF2B5EF4-FFF2-40B4-BE49-F238E27FC236}">
                    <a16:creationId xmlns:a16="http://schemas.microsoft.com/office/drawing/2014/main" id="{7E13E026-7B22-B748-F349-FA02873ADC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8" y="3447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065" name="Text Box 68">
                <a:extLst>
                  <a:ext uri="{FF2B5EF4-FFF2-40B4-BE49-F238E27FC236}">
                    <a16:creationId xmlns:a16="http://schemas.microsoft.com/office/drawing/2014/main" id="{9067926D-650D-19EF-821C-47E8507F5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" y="3447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066" name="Text Box 69">
                <a:extLst>
                  <a:ext uri="{FF2B5EF4-FFF2-40B4-BE49-F238E27FC236}">
                    <a16:creationId xmlns:a16="http://schemas.microsoft.com/office/drawing/2014/main" id="{00BA4A61-B39E-E496-4D02-7F00A9BA7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3" y="276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067" name="Text Box 70">
                <a:extLst>
                  <a:ext uri="{FF2B5EF4-FFF2-40B4-BE49-F238E27FC236}">
                    <a16:creationId xmlns:a16="http://schemas.microsoft.com/office/drawing/2014/main" id="{9300AFAE-8BD6-071B-AFBF-6FEF669CD1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2" y="358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068" name="Text Box 71">
                <a:extLst>
                  <a:ext uri="{FF2B5EF4-FFF2-40B4-BE49-F238E27FC236}">
                    <a16:creationId xmlns:a16="http://schemas.microsoft.com/office/drawing/2014/main" id="{D8BC5972-4374-56B7-A3C8-D500B915DA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6" y="2772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069" name="Arc 72">
                <a:extLst>
                  <a:ext uri="{FF2B5EF4-FFF2-40B4-BE49-F238E27FC236}">
                    <a16:creationId xmlns:a16="http://schemas.microsoft.com/office/drawing/2014/main" id="{753A69C4-6A26-5EAA-4891-B6D7A3251F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32" y="3119"/>
                <a:ext cx="494" cy="503"/>
              </a:xfrm>
              <a:custGeom>
                <a:avLst/>
                <a:gdLst>
                  <a:gd name="T0" fmla="*/ 0 w 42820"/>
                  <a:gd name="T1" fmla="*/ 0 h 43200"/>
                  <a:gd name="T2" fmla="*/ 0 w 42820"/>
                  <a:gd name="T3" fmla="*/ 0 h 43200"/>
                  <a:gd name="T4" fmla="*/ 0 w 4282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820"/>
                  <a:gd name="T10" fmla="*/ 0 h 43200"/>
                  <a:gd name="T11" fmla="*/ 42820 w 4282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20" h="43200" fill="none" extrusionOk="0">
                    <a:moveTo>
                      <a:pt x="-1" y="17566"/>
                    </a:moveTo>
                    <a:cubicBezTo>
                      <a:pt x="1936" y="7375"/>
                      <a:pt x="10845" y="-1"/>
                      <a:pt x="21220" y="0"/>
                    </a:cubicBezTo>
                    <a:cubicBezTo>
                      <a:pt x="33149" y="0"/>
                      <a:pt x="42820" y="9670"/>
                      <a:pt x="42820" y="21600"/>
                    </a:cubicBezTo>
                    <a:cubicBezTo>
                      <a:pt x="42820" y="33529"/>
                      <a:pt x="33149" y="43200"/>
                      <a:pt x="21220" y="43200"/>
                    </a:cubicBezTo>
                    <a:cubicBezTo>
                      <a:pt x="10943" y="43200"/>
                      <a:pt x="2089" y="35959"/>
                      <a:pt x="49" y="25887"/>
                    </a:cubicBezTo>
                  </a:path>
                  <a:path w="42820" h="43200" stroke="0" extrusionOk="0">
                    <a:moveTo>
                      <a:pt x="-1" y="17566"/>
                    </a:moveTo>
                    <a:cubicBezTo>
                      <a:pt x="1936" y="7375"/>
                      <a:pt x="10845" y="-1"/>
                      <a:pt x="21220" y="0"/>
                    </a:cubicBezTo>
                    <a:cubicBezTo>
                      <a:pt x="33149" y="0"/>
                      <a:pt x="42820" y="9670"/>
                      <a:pt x="42820" y="21600"/>
                    </a:cubicBezTo>
                    <a:cubicBezTo>
                      <a:pt x="42820" y="33529"/>
                      <a:pt x="33149" y="43200"/>
                      <a:pt x="21220" y="43200"/>
                    </a:cubicBezTo>
                    <a:cubicBezTo>
                      <a:pt x="10943" y="43200"/>
                      <a:pt x="2089" y="35959"/>
                      <a:pt x="49" y="25887"/>
                    </a:cubicBezTo>
                    <a:lnTo>
                      <a:pt x="21220" y="21600"/>
                    </a:lnTo>
                    <a:lnTo>
                      <a:pt x="-1" y="17566"/>
                    </a:lnTo>
                    <a:close/>
                  </a:path>
                </a:pathLst>
              </a:custGeom>
              <a:noFill/>
              <a:ln w="28575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70" name="Arc 73">
                <a:extLst>
                  <a:ext uri="{FF2B5EF4-FFF2-40B4-BE49-F238E27FC236}">
                    <a16:creationId xmlns:a16="http://schemas.microsoft.com/office/drawing/2014/main" id="{EF91F110-B93F-5C6E-BA8B-0568F0463D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426" y="2610"/>
                <a:ext cx="1577" cy="823"/>
              </a:xfrm>
              <a:custGeom>
                <a:avLst/>
                <a:gdLst>
                  <a:gd name="T0" fmla="*/ 0 w 42677"/>
                  <a:gd name="T1" fmla="*/ 0 h 21600"/>
                  <a:gd name="T2" fmla="*/ 0 w 42677"/>
                  <a:gd name="T3" fmla="*/ 0 h 21600"/>
                  <a:gd name="T4" fmla="*/ 0 w 426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677"/>
                  <a:gd name="T10" fmla="*/ 0 h 21600"/>
                  <a:gd name="T11" fmla="*/ 42677 w 426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77" h="21600" fill="none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</a:path>
                  <a:path w="42677" h="21600" stroke="0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  <a:lnTo>
                      <a:pt x="21423" y="0"/>
                    </a:lnTo>
                    <a:lnTo>
                      <a:pt x="42677" y="3849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71" name="Text Box 74">
                <a:extLst>
                  <a:ext uri="{FF2B5EF4-FFF2-40B4-BE49-F238E27FC236}">
                    <a16:creationId xmlns:a16="http://schemas.microsoft.com/office/drawing/2014/main" id="{0A02BDC6-7493-7B3F-9337-991BB03E80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0" y="2933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072" name="Text Box 75">
                <a:extLst>
                  <a:ext uri="{FF2B5EF4-FFF2-40B4-BE49-F238E27FC236}">
                    <a16:creationId xmlns:a16="http://schemas.microsoft.com/office/drawing/2014/main" id="{F400ED26-CB2B-51EC-347F-DC0A989833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088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073" name="Text Box 76">
                <a:extLst>
                  <a:ext uri="{FF2B5EF4-FFF2-40B4-BE49-F238E27FC236}">
                    <a16:creationId xmlns:a16="http://schemas.microsoft.com/office/drawing/2014/main" id="{AD57F685-BB9C-727F-3650-FC272FF9C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4" y="2311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074" name="Text Box 77">
                <a:extLst>
                  <a:ext uri="{FF2B5EF4-FFF2-40B4-BE49-F238E27FC236}">
                    <a16:creationId xmlns:a16="http://schemas.microsoft.com/office/drawing/2014/main" id="{C94B7594-3A18-C763-7A71-0E9639509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5" y="293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075" name="Text Box 78">
                <a:extLst>
                  <a:ext uri="{FF2B5EF4-FFF2-40B4-BE49-F238E27FC236}">
                    <a16:creationId xmlns:a16="http://schemas.microsoft.com/office/drawing/2014/main" id="{154E28C8-00F1-C6A6-20A2-884E9925D2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092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076" name="Text Box 79">
                <a:extLst>
                  <a:ext uri="{FF2B5EF4-FFF2-40B4-BE49-F238E27FC236}">
                    <a16:creationId xmlns:a16="http://schemas.microsoft.com/office/drawing/2014/main" id="{518E4466-930B-CE23-074E-97A3F2F0DD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8" y="360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 baseline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129046" name="Group 80">
              <a:extLst>
                <a:ext uri="{FF2B5EF4-FFF2-40B4-BE49-F238E27FC236}">
                  <a16:creationId xmlns:a16="http://schemas.microsoft.com/office/drawing/2014/main" id="{D5C01176-CF9C-2608-68D6-7BCF2D209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616"/>
              <a:ext cx="2607" cy="1040"/>
              <a:chOff x="2928" y="2616"/>
              <a:chExt cx="2607" cy="1040"/>
            </a:xfrm>
          </p:grpSpPr>
          <p:sp>
            <p:nvSpPr>
              <p:cNvPr id="129047" name="Arc 81">
                <a:extLst>
                  <a:ext uri="{FF2B5EF4-FFF2-40B4-BE49-F238E27FC236}">
                    <a16:creationId xmlns:a16="http://schemas.microsoft.com/office/drawing/2014/main" id="{F5D056AE-88F0-35D0-2100-CB1DF80593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41" y="3153"/>
                <a:ext cx="494" cy="503"/>
              </a:xfrm>
              <a:custGeom>
                <a:avLst/>
                <a:gdLst>
                  <a:gd name="T0" fmla="*/ 0 w 42844"/>
                  <a:gd name="T1" fmla="*/ 0 h 43200"/>
                  <a:gd name="T2" fmla="*/ 0 w 42844"/>
                  <a:gd name="T3" fmla="*/ 0 h 43200"/>
                  <a:gd name="T4" fmla="*/ 0 w 42844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844"/>
                  <a:gd name="T10" fmla="*/ 0 h 43200"/>
                  <a:gd name="T11" fmla="*/ 42844 w 42844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44" h="43200" fill="none" extrusionOk="0">
                    <a:moveTo>
                      <a:pt x="42844" y="25505"/>
                    </a:moveTo>
                    <a:cubicBezTo>
                      <a:pt x="40959" y="35756"/>
                      <a:pt x="3202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798" y="-1"/>
                      <a:pt x="40606" y="7132"/>
                      <a:pt x="42727" y="17108"/>
                    </a:cubicBezTo>
                  </a:path>
                  <a:path w="42844" h="43200" stroke="0" extrusionOk="0">
                    <a:moveTo>
                      <a:pt x="42844" y="25505"/>
                    </a:moveTo>
                    <a:cubicBezTo>
                      <a:pt x="40959" y="35756"/>
                      <a:pt x="3202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798" y="-1"/>
                      <a:pt x="40606" y="7132"/>
                      <a:pt x="42727" y="17108"/>
                    </a:cubicBezTo>
                    <a:lnTo>
                      <a:pt x="21600" y="21600"/>
                    </a:lnTo>
                    <a:lnTo>
                      <a:pt x="42844" y="25505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48" name="Line 82">
                <a:extLst>
                  <a:ext uri="{FF2B5EF4-FFF2-40B4-BE49-F238E27FC236}">
                    <a16:creationId xmlns:a16="http://schemas.microsoft.com/office/drawing/2014/main" id="{0B769D73-E481-412B-0E25-1921F5877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664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9049" name="Line 83">
                <a:extLst>
                  <a:ext uri="{FF2B5EF4-FFF2-40B4-BE49-F238E27FC236}">
                    <a16:creationId xmlns:a16="http://schemas.microsoft.com/office/drawing/2014/main" id="{22EF35F8-0FBE-D72B-8CD6-85E17DCB1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7" y="3383"/>
                <a:ext cx="664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9050" name="Arc 84">
                <a:extLst>
                  <a:ext uri="{FF2B5EF4-FFF2-40B4-BE49-F238E27FC236}">
                    <a16:creationId xmlns:a16="http://schemas.microsoft.com/office/drawing/2014/main" id="{5980E795-5D4F-6CD8-205C-C5B1A3BB00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278" y="3069"/>
                <a:ext cx="688" cy="304"/>
              </a:xfrm>
              <a:custGeom>
                <a:avLst/>
                <a:gdLst>
                  <a:gd name="T0" fmla="*/ 0 w 42677"/>
                  <a:gd name="T1" fmla="*/ 0 h 21600"/>
                  <a:gd name="T2" fmla="*/ 0 w 42677"/>
                  <a:gd name="T3" fmla="*/ 0 h 21600"/>
                  <a:gd name="T4" fmla="*/ 0 w 426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677"/>
                  <a:gd name="T10" fmla="*/ 0 h 21600"/>
                  <a:gd name="T11" fmla="*/ 42677 w 426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77" h="21600" fill="none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</a:path>
                  <a:path w="42677" h="21600" stroke="0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  <a:lnTo>
                      <a:pt x="21423" y="0"/>
                    </a:lnTo>
                    <a:lnTo>
                      <a:pt x="42677" y="3849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51" name="Arc 85">
                <a:extLst>
                  <a:ext uri="{FF2B5EF4-FFF2-40B4-BE49-F238E27FC236}">
                    <a16:creationId xmlns:a16="http://schemas.microsoft.com/office/drawing/2014/main" id="{A8D3FD68-49A1-3682-992F-304903C9B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52"/>
                <a:ext cx="731" cy="265"/>
              </a:xfrm>
              <a:custGeom>
                <a:avLst/>
                <a:gdLst>
                  <a:gd name="T0" fmla="*/ 0 w 43200"/>
                  <a:gd name="T1" fmla="*/ 0 h 21956"/>
                  <a:gd name="T2" fmla="*/ 0 w 43200"/>
                  <a:gd name="T3" fmla="*/ 0 h 21956"/>
                  <a:gd name="T4" fmla="*/ 0 w 43200"/>
                  <a:gd name="T5" fmla="*/ 0 h 2195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956"/>
                  <a:gd name="T11" fmla="*/ 43200 w 43200"/>
                  <a:gd name="T12" fmla="*/ 21956 h 219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956" fill="none" extrusionOk="0">
                    <a:moveTo>
                      <a:pt x="2" y="21956"/>
                    </a:moveTo>
                    <a:cubicBezTo>
                      <a:pt x="0" y="21837"/>
                      <a:pt x="0" y="2171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56" stroke="0" extrusionOk="0">
                    <a:moveTo>
                      <a:pt x="2" y="21956"/>
                    </a:moveTo>
                    <a:cubicBezTo>
                      <a:pt x="0" y="21837"/>
                      <a:pt x="0" y="2171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2" y="21956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52" name="Arc 86">
                <a:extLst>
                  <a:ext uri="{FF2B5EF4-FFF2-40B4-BE49-F238E27FC236}">
                    <a16:creationId xmlns:a16="http://schemas.microsoft.com/office/drawing/2014/main" id="{30D9A5FF-0E0B-CE77-4AA3-B0D0B2CA129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94" y="3325"/>
                <a:ext cx="744" cy="317"/>
              </a:xfrm>
              <a:custGeom>
                <a:avLst/>
                <a:gdLst>
                  <a:gd name="T0" fmla="*/ 0 w 41008"/>
                  <a:gd name="T1" fmla="*/ 0 h 21600"/>
                  <a:gd name="T2" fmla="*/ 0 w 41008"/>
                  <a:gd name="T3" fmla="*/ 0 h 21600"/>
                  <a:gd name="T4" fmla="*/ 0 w 4100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008"/>
                  <a:gd name="T10" fmla="*/ 0 h 21600"/>
                  <a:gd name="T11" fmla="*/ 41008 w 4100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008" h="21600" fill="none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9858" y="0"/>
                      <a:pt x="38269" y="6260"/>
                      <a:pt x="41008" y="15400"/>
                    </a:cubicBezTo>
                  </a:path>
                  <a:path w="41008" h="21600" stroke="0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9858" y="0"/>
                      <a:pt x="38269" y="6260"/>
                      <a:pt x="41008" y="15400"/>
                    </a:cubicBezTo>
                    <a:lnTo>
                      <a:pt x="20317" y="21600"/>
                    </a:lnTo>
                    <a:lnTo>
                      <a:pt x="-1" y="14266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53" name="Arc 87">
                <a:extLst>
                  <a:ext uri="{FF2B5EF4-FFF2-40B4-BE49-F238E27FC236}">
                    <a16:creationId xmlns:a16="http://schemas.microsoft.com/office/drawing/2014/main" id="{F9B499CF-1098-11F4-8847-B62308D5E48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255" y="3309"/>
                <a:ext cx="725" cy="317"/>
              </a:xfrm>
              <a:custGeom>
                <a:avLst/>
                <a:gdLst>
                  <a:gd name="T0" fmla="*/ 0 w 39973"/>
                  <a:gd name="T1" fmla="*/ 0 h 21600"/>
                  <a:gd name="T2" fmla="*/ 0 w 39973"/>
                  <a:gd name="T3" fmla="*/ 0 h 21600"/>
                  <a:gd name="T4" fmla="*/ 0 w 399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973"/>
                  <a:gd name="T10" fmla="*/ 0 h 21600"/>
                  <a:gd name="T11" fmla="*/ 39973 w 399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73" h="21600" fill="none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8780" y="0"/>
                      <a:pt x="36464" y="4942"/>
                      <a:pt x="39973" y="12644"/>
                    </a:cubicBezTo>
                  </a:path>
                  <a:path w="39973" h="21600" stroke="0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8780" y="0"/>
                      <a:pt x="36464" y="4942"/>
                      <a:pt x="39973" y="12644"/>
                    </a:cubicBezTo>
                    <a:lnTo>
                      <a:pt x="20317" y="21600"/>
                    </a:lnTo>
                    <a:lnTo>
                      <a:pt x="-1" y="14266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54" name="Arc 88">
                <a:extLst>
                  <a:ext uri="{FF2B5EF4-FFF2-40B4-BE49-F238E27FC236}">
                    <a16:creationId xmlns:a16="http://schemas.microsoft.com/office/drawing/2014/main" id="{1AF692D1-044F-CAB9-D94B-C4FF6EA3C71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8" y="3125"/>
                <a:ext cx="494" cy="503"/>
              </a:xfrm>
              <a:custGeom>
                <a:avLst/>
                <a:gdLst>
                  <a:gd name="T0" fmla="*/ 0 w 42820"/>
                  <a:gd name="T1" fmla="*/ 0 h 43200"/>
                  <a:gd name="T2" fmla="*/ 0 w 42820"/>
                  <a:gd name="T3" fmla="*/ 0 h 43200"/>
                  <a:gd name="T4" fmla="*/ 0 w 4282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820"/>
                  <a:gd name="T10" fmla="*/ 0 h 43200"/>
                  <a:gd name="T11" fmla="*/ 42820 w 4282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20" h="43200" fill="none" extrusionOk="0">
                    <a:moveTo>
                      <a:pt x="-1" y="17566"/>
                    </a:moveTo>
                    <a:cubicBezTo>
                      <a:pt x="1936" y="7375"/>
                      <a:pt x="10845" y="-1"/>
                      <a:pt x="21220" y="0"/>
                    </a:cubicBezTo>
                    <a:cubicBezTo>
                      <a:pt x="33149" y="0"/>
                      <a:pt x="42820" y="9670"/>
                      <a:pt x="42820" y="21600"/>
                    </a:cubicBezTo>
                    <a:cubicBezTo>
                      <a:pt x="42820" y="33529"/>
                      <a:pt x="33149" y="43200"/>
                      <a:pt x="21220" y="43200"/>
                    </a:cubicBezTo>
                    <a:cubicBezTo>
                      <a:pt x="10943" y="43200"/>
                      <a:pt x="2089" y="35959"/>
                      <a:pt x="49" y="25887"/>
                    </a:cubicBezTo>
                  </a:path>
                  <a:path w="42820" h="43200" stroke="0" extrusionOk="0">
                    <a:moveTo>
                      <a:pt x="-1" y="17566"/>
                    </a:moveTo>
                    <a:cubicBezTo>
                      <a:pt x="1936" y="7375"/>
                      <a:pt x="10845" y="-1"/>
                      <a:pt x="21220" y="0"/>
                    </a:cubicBezTo>
                    <a:cubicBezTo>
                      <a:pt x="33149" y="0"/>
                      <a:pt x="42820" y="9670"/>
                      <a:pt x="42820" y="21600"/>
                    </a:cubicBezTo>
                    <a:cubicBezTo>
                      <a:pt x="42820" y="33529"/>
                      <a:pt x="33149" y="43200"/>
                      <a:pt x="21220" y="43200"/>
                    </a:cubicBezTo>
                    <a:cubicBezTo>
                      <a:pt x="10943" y="43200"/>
                      <a:pt x="2089" y="35959"/>
                      <a:pt x="49" y="25887"/>
                    </a:cubicBezTo>
                    <a:lnTo>
                      <a:pt x="21220" y="21600"/>
                    </a:lnTo>
                    <a:lnTo>
                      <a:pt x="-1" y="17566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55" name="Arc 89">
                <a:extLst>
                  <a:ext uri="{FF2B5EF4-FFF2-40B4-BE49-F238E27FC236}">
                    <a16:creationId xmlns:a16="http://schemas.microsoft.com/office/drawing/2014/main" id="{59C00586-6385-AED3-AB37-2E87484C31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422" y="2616"/>
                <a:ext cx="1577" cy="823"/>
              </a:xfrm>
              <a:custGeom>
                <a:avLst/>
                <a:gdLst>
                  <a:gd name="T0" fmla="*/ 0 w 42677"/>
                  <a:gd name="T1" fmla="*/ 0 h 21600"/>
                  <a:gd name="T2" fmla="*/ 0 w 42677"/>
                  <a:gd name="T3" fmla="*/ 0 h 21600"/>
                  <a:gd name="T4" fmla="*/ 0 w 426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677"/>
                  <a:gd name="T10" fmla="*/ 0 h 21600"/>
                  <a:gd name="T11" fmla="*/ 42677 w 426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77" h="21600" fill="none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</a:path>
                  <a:path w="42677" h="21600" stroke="0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  <a:lnTo>
                      <a:pt x="21423" y="0"/>
                    </a:lnTo>
                    <a:lnTo>
                      <a:pt x="42677" y="3849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90">
            <a:extLst>
              <a:ext uri="{FF2B5EF4-FFF2-40B4-BE49-F238E27FC236}">
                <a16:creationId xmlns:a16="http://schemas.microsoft.com/office/drawing/2014/main" id="{107B2F4E-9A7A-C211-5340-35D61149FB6E}"/>
              </a:ext>
            </a:extLst>
          </p:cNvPr>
          <p:cNvGrpSpPr>
            <a:grpSpLocks/>
          </p:cNvGrpSpPr>
          <p:nvPr/>
        </p:nvGrpSpPr>
        <p:grpSpPr bwMode="auto">
          <a:xfrm>
            <a:off x="5414963" y="5676900"/>
            <a:ext cx="2659062" cy="266700"/>
            <a:chOff x="3411" y="3307"/>
            <a:chExt cx="1675" cy="168"/>
          </a:xfrm>
        </p:grpSpPr>
        <p:sp>
          <p:nvSpPr>
            <p:cNvPr id="129042" name="Oval 91">
              <a:extLst>
                <a:ext uri="{FF2B5EF4-FFF2-40B4-BE49-F238E27FC236}">
                  <a16:creationId xmlns:a16="http://schemas.microsoft.com/office/drawing/2014/main" id="{B8581FE4-C621-6E30-FAA1-A6C8A645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307"/>
              <a:ext cx="140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9043" name="Oval 92">
              <a:extLst>
                <a:ext uri="{FF2B5EF4-FFF2-40B4-BE49-F238E27FC236}">
                  <a16:creationId xmlns:a16="http://schemas.microsoft.com/office/drawing/2014/main" id="{4E2AC6D1-43B9-D3D2-DF88-2602B5602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" y="3328"/>
              <a:ext cx="128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9044" name="Oval 93">
              <a:extLst>
                <a:ext uri="{FF2B5EF4-FFF2-40B4-BE49-F238E27FC236}">
                  <a16:creationId xmlns:a16="http://schemas.microsoft.com/office/drawing/2014/main" id="{5B28EF25-1361-C180-0782-D62A96CD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3307"/>
              <a:ext cx="140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9029" name="Group 94">
            <a:extLst>
              <a:ext uri="{FF2B5EF4-FFF2-40B4-BE49-F238E27FC236}">
                <a16:creationId xmlns:a16="http://schemas.microsoft.com/office/drawing/2014/main" id="{98C9B889-C35C-F71F-9856-5B06BDF63EA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376738"/>
            <a:ext cx="2889250" cy="2481262"/>
            <a:chOff x="685" y="2407"/>
            <a:chExt cx="1820" cy="1563"/>
          </a:xfrm>
        </p:grpSpPr>
        <p:sp>
          <p:nvSpPr>
            <p:cNvPr id="129035" name="Arc 95">
              <a:extLst>
                <a:ext uri="{FF2B5EF4-FFF2-40B4-BE49-F238E27FC236}">
                  <a16:creationId xmlns:a16="http://schemas.microsoft.com/office/drawing/2014/main" id="{6A25BE0B-CB2C-5418-A8FD-DBC82FC4BBD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577" y="3399"/>
              <a:ext cx="725" cy="317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6" name="Text Box 96">
              <a:extLst>
                <a:ext uri="{FF2B5EF4-FFF2-40B4-BE49-F238E27FC236}">
                  <a16:creationId xmlns:a16="http://schemas.microsoft.com/office/drawing/2014/main" id="{BFEAFC17-F7A6-AC87-0AB1-D3843E65A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" y="351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9037" name="Text Box 97">
              <a:extLst>
                <a:ext uri="{FF2B5EF4-FFF2-40B4-BE49-F238E27FC236}">
                  <a16:creationId xmlns:a16="http://schemas.microsoft.com/office/drawing/2014/main" id="{F3CA9990-6F20-B05F-EE05-E46757E1F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3543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9038" name="Text Box 98">
              <a:extLst>
                <a:ext uri="{FF2B5EF4-FFF2-40B4-BE49-F238E27FC236}">
                  <a16:creationId xmlns:a16="http://schemas.microsoft.com/office/drawing/2014/main" id="{4D61D807-4769-33A1-EE1D-D0A60F505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9" y="3543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9039" name="Text Box 99">
              <a:extLst>
                <a:ext uri="{FF2B5EF4-FFF2-40B4-BE49-F238E27FC236}">
                  <a16:creationId xmlns:a16="http://schemas.microsoft.com/office/drawing/2014/main" id="{5DF11331-3B3A-A09D-62D2-1F2B8607D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68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9040" name="Arc 100">
              <a:extLst>
                <a:ext uri="{FF2B5EF4-FFF2-40B4-BE49-F238E27FC236}">
                  <a16:creationId xmlns:a16="http://schemas.microsoft.com/office/drawing/2014/main" id="{3C253660-CAD9-0C8B-3C58-C36AE3486D6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744" y="2706"/>
              <a:ext cx="1577" cy="823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1" name="Text Box 101">
              <a:extLst>
                <a:ext uri="{FF2B5EF4-FFF2-40B4-BE49-F238E27FC236}">
                  <a16:creationId xmlns:a16="http://schemas.microsoft.com/office/drawing/2014/main" id="{BB855897-04C3-DFF0-CB5A-0466D3298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2407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 b="0" baseline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02">
            <a:extLst>
              <a:ext uri="{FF2B5EF4-FFF2-40B4-BE49-F238E27FC236}">
                <a16:creationId xmlns:a16="http://schemas.microsoft.com/office/drawing/2014/main" id="{4FC085EA-E187-3EC4-E433-577E15249EB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905500"/>
            <a:ext cx="2659063" cy="266700"/>
            <a:chOff x="3411" y="3307"/>
            <a:chExt cx="1675" cy="168"/>
          </a:xfrm>
        </p:grpSpPr>
        <p:sp>
          <p:nvSpPr>
            <p:cNvPr id="129032" name="Oval 103">
              <a:extLst>
                <a:ext uri="{FF2B5EF4-FFF2-40B4-BE49-F238E27FC236}">
                  <a16:creationId xmlns:a16="http://schemas.microsoft.com/office/drawing/2014/main" id="{E959AB09-6E76-B560-6C5E-71AD69178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307"/>
              <a:ext cx="140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9033" name="Oval 104">
              <a:extLst>
                <a:ext uri="{FF2B5EF4-FFF2-40B4-BE49-F238E27FC236}">
                  <a16:creationId xmlns:a16="http://schemas.microsoft.com/office/drawing/2014/main" id="{0A6F1AB4-F747-6DB9-9C75-68129C44C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" y="3328"/>
              <a:ext cx="128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29034" name="Oval 105">
              <a:extLst>
                <a:ext uri="{FF2B5EF4-FFF2-40B4-BE49-F238E27FC236}">
                  <a16:creationId xmlns:a16="http://schemas.microsoft.com/office/drawing/2014/main" id="{C59CA01F-3E79-E51B-B0D3-FD2FD71CB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3307"/>
              <a:ext cx="140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9031" name="灯片编号占位符 1">
            <a:extLst>
              <a:ext uri="{FF2B5EF4-FFF2-40B4-BE49-F238E27FC236}">
                <a16:creationId xmlns:a16="http://schemas.microsoft.com/office/drawing/2014/main" id="{EF61C00F-5E77-A28D-AF7D-12858329AB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5E8E3C-A87A-0945-9DE9-C5DB87C8FD6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9ACFC4E-92EC-A407-140E-8C3860DB3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证明：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80523E5-8AAC-6166-8E2B-A34713C4E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486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e[v]</a:t>
            </a:r>
            <a:r>
              <a:rPr lang="zh-CN" altLang="en-US" dirty="0">
                <a:latin typeface="Times New Roman" panose="02020603050405020304" pitchFamily="18" charset="0"/>
              </a:rPr>
              <a:t>的定义知：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中每个点</a:t>
            </a:r>
            <a:r>
              <a:rPr lang="en-US" altLang="zh-CN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，恰有一弧</a:t>
            </a:r>
            <a:r>
              <a:rPr lang="en-US" altLang="zh-CN" dirty="0">
                <a:latin typeface="Times New Roman" panose="02020603050405020304" pitchFamily="18" charset="0"/>
              </a:rPr>
              <a:t>e[v]</a:t>
            </a:r>
            <a:r>
              <a:rPr lang="zh-CN" altLang="en-US" dirty="0">
                <a:latin typeface="Times New Roman" panose="02020603050405020304" pitchFamily="18" charset="0"/>
              </a:rPr>
              <a:t>发出，</a:t>
            </a:r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</a:rPr>
              <a:t>  r</a:t>
            </a:r>
            <a:r>
              <a:rPr lang="zh-CN" altLang="en-US" dirty="0">
                <a:latin typeface="Times New Roman" panose="02020603050405020304" pitchFamily="18" charset="0"/>
              </a:rPr>
              <a:t>不发出任何弧。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下面我们证明：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en-US" altLang="zh-CN" dirty="0">
                <a:latin typeface="Times New Roman" panose="02020603050405020304" pitchFamily="18" charset="0"/>
              </a:rPr>
              <a:t>  r</a:t>
            </a:r>
            <a:r>
              <a:rPr lang="zh-CN" altLang="en-US" dirty="0">
                <a:latin typeface="Times New Roman" panose="02020603050405020304" pitchFamily="18" charset="0"/>
              </a:rPr>
              <a:t>是根。</a:t>
            </a:r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先证：有向图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G’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中无有向回路。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若不然，设有一个有向回路 </a:t>
            </a:r>
            <a:r>
              <a:rPr lang="en-US" altLang="zh-CN" dirty="0">
                <a:latin typeface="Times New Roman" panose="02020603050405020304" pitchFamily="18" charset="0"/>
              </a:rPr>
              <a:t>(…,e[v],e[v’],…)</a:t>
            </a:r>
            <a:r>
              <a:rPr lang="zh-CN" altLang="en-US" dirty="0">
                <a:latin typeface="Times New Roman" panose="02020603050405020304" pitchFamily="18" charset="0"/>
              </a:rPr>
              <a:t>。其中</a:t>
            </a:r>
            <a:r>
              <a:rPr lang="en-US" altLang="zh-CN" dirty="0">
                <a:latin typeface="Times New Roman" panose="02020603050405020304" pitchFamily="18" charset="0"/>
              </a:rPr>
              <a:t>fin(e[v])=</a:t>
            </a:r>
            <a:r>
              <a:rPr lang="en-US" altLang="zh-CN" dirty="0" err="1">
                <a:latin typeface="Times New Roman" panose="02020603050405020304" pitchFamily="18" charset="0"/>
              </a:rPr>
              <a:t>init</a:t>
            </a:r>
            <a:r>
              <a:rPr lang="en-US" altLang="zh-CN" dirty="0">
                <a:latin typeface="Times New Roman" panose="02020603050405020304" pitchFamily="18" charset="0"/>
              </a:rPr>
              <a:t>(e[v’])=v’</a:t>
            </a:r>
            <a:r>
              <a:rPr lang="zh-CN" altLang="en-US" dirty="0">
                <a:latin typeface="Times New Roman" panose="02020603050405020304" pitchFamily="18" charset="0"/>
              </a:rPr>
              <a:t>。令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</a:rPr>
              <a:t>Euler</a:t>
            </a:r>
            <a:r>
              <a:rPr lang="zh-CN" altLang="en-US" dirty="0">
                <a:latin typeface="Times New Roman" panose="02020603050405020304" pitchFamily="18" charset="0"/>
              </a:rPr>
              <a:t>路中的编号</a:t>
            </a:r>
            <a:r>
              <a:rPr lang="en-US" altLang="zh-CN" dirty="0">
                <a:latin typeface="Times New Roman" panose="02020603050405020304" pitchFamily="18" charset="0"/>
              </a:rPr>
              <a:t>)e[v]=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e[v’]=e</a:t>
            </a:r>
            <a:r>
              <a:rPr lang="en-US" altLang="zh-CN" baseline="-30000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。因为弧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发到点</a:t>
            </a:r>
            <a:r>
              <a:rPr lang="en-US" altLang="zh-CN" dirty="0">
                <a:latin typeface="Times New Roman" panose="02020603050405020304" pitchFamily="18" charset="0"/>
              </a:rPr>
              <a:t>v’</a:t>
            </a:r>
            <a:r>
              <a:rPr lang="zh-CN" altLang="en-US" dirty="0">
                <a:latin typeface="Times New Roman" panose="02020603050405020304" pitchFamily="18" charset="0"/>
              </a:rPr>
              <a:t>。从而</a:t>
            </a:r>
            <a:r>
              <a:rPr lang="en-US" altLang="zh-CN" dirty="0">
                <a:latin typeface="Times New Roman" panose="02020603050405020304" pitchFamily="18" charset="0"/>
              </a:rPr>
              <a:t>Euler</a:t>
            </a:r>
            <a:r>
              <a:rPr lang="zh-CN" altLang="en-US" dirty="0">
                <a:latin typeface="Times New Roman" panose="02020603050405020304" pitchFamily="18" charset="0"/>
              </a:rPr>
              <a:t>路中的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>
                <a:latin typeface="Times New Roman" panose="02020603050405020304" pitchFamily="18" charset="0"/>
              </a:rPr>
              <a:t>j+1</a:t>
            </a:r>
            <a:r>
              <a:rPr lang="zh-CN" altLang="en-US" dirty="0">
                <a:latin typeface="Times New Roman" panose="02020603050405020304" pitchFamily="18" charset="0"/>
              </a:rPr>
              <a:t>是由</a:t>
            </a:r>
            <a:r>
              <a:rPr lang="en-US" altLang="zh-CN" dirty="0">
                <a:latin typeface="Times New Roman" panose="02020603050405020304" pitchFamily="18" charset="0"/>
              </a:rPr>
              <a:t>v’</a:t>
            </a:r>
            <a:r>
              <a:rPr lang="zh-CN" altLang="en-US" dirty="0">
                <a:latin typeface="Times New Roman" panose="02020603050405020304" pitchFamily="18" charset="0"/>
              </a:rPr>
              <a:t>发出的弧，但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是由</a:t>
            </a:r>
            <a:r>
              <a:rPr lang="en-US" altLang="zh-CN" dirty="0">
                <a:latin typeface="Times New Roman" panose="02020603050405020304" pitchFamily="18" charset="0"/>
              </a:rPr>
              <a:t>v’</a:t>
            </a:r>
            <a:r>
              <a:rPr lang="zh-CN" altLang="en-US" dirty="0">
                <a:latin typeface="Times New Roman" panose="02020603050405020304" pitchFamily="18" charset="0"/>
              </a:rPr>
              <a:t>发出的弧中下标最大者，所以</a:t>
            </a:r>
            <a:r>
              <a:rPr lang="en-US" altLang="zh-CN" dirty="0">
                <a:latin typeface="Times New Roman" panose="02020603050405020304" pitchFamily="18" charset="0"/>
              </a:rPr>
              <a:t>j+1</a:t>
            </a:r>
            <a:r>
              <a:rPr lang="en-US" altLang="zh-CN" dirty="0">
                <a:sym typeface="Symbol" pitchFamily="2" charset="2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</a:rPr>
              <a:t>j&lt;k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130051" name="灯片编号占位符 1">
            <a:extLst>
              <a:ext uri="{FF2B5EF4-FFF2-40B4-BE49-F238E27FC236}">
                <a16:creationId xmlns:a16="http://schemas.microsoft.com/office/drawing/2014/main" id="{A2E67589-85C7-E406-4CE0-7337C8A947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03D308-AAAB-1C41-A094-985270390FBE}" type="slidenum">
              <a:rPr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94D66C1-3697-7114-5873-40325D0CE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证明：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074" name="Rectangle 3">
            <a:extLst>
              <a:ext uri="{FF2B5EF4-FFF2-40B4-BE49-F238E27FC236}">
                <a16:creationId xmlns:a16="http://schemas.microsoft.com/office/drawing/2014/main" id="{93879B7C-F40B-368B-5226-8CC0EA165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486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4">
            <a:extLst>
              <a:ext uri="{FF2B5EF4-FFF2-40B4-BE49-F238E27FC236}">
                <a16:creationId xmlns:a16="http://schemas.microsoft.com/office/drawing/2014/main" id="{5F009A51-1FC6-C7A5-DBAE-3C8D27B47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endParaRPr kumimoji="0" lang="zh-CN" altLang="en-US" baseline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31076" name="Oval 5">
            <a:extLst>
              <a:ext uri="{FF2B5EF4-FFF2-40B4-BE49-F238E27FC236}">
                <a16:creationId xmlns:a16="http://schemas.microsoft.com/office/drawing/2014/main" id="{36A1F74C-A646-9678-81E4-659E18406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94038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7" name="Oval 6">
            <a:extLst>
              <a:ext uri="{FF2B5EF4-FFF2-40B4-BE49-F238E27FC236}">
                <a16:creationId xmlns:a16="http://schemas.microsoft.com/office/drawing/2014/main" id="{B47A2665-EEA3-F023-3213-45B9C340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86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8" name="Oval 7">
            <a:extLst>
              <a:ext uri="{FF2B5EF4-FFF2-40B4-BE49-F238E27FC236}">
                <a16:creationId xmlns:a16="http://schemas.microsoft.com/office/drawing/2014/main" id="{73EFDBAB-9607-2DA9-01AF-E8939BF25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05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9" name="Oval 8">
            <a:extLst>
              <a:ext uri="{FF2B5EF4-FFF2-40B4-BE49-F238E27FC236}">
                <a16:creationId xmlns:a16="http://schemas.microsoft.com/office/drawing/2014/main" id="{9B414FD9-8DDE-5647-4EB4-27124390C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86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0" name="Oval 9">
            <a:extLst>
              <a:ext uri="{FF2B5EF4-FFF2-40B4-BE49-F238E27FC236}">
                <a16:creationId xmlns:a16="http://schemas.microsoft.com/office/drawing/2014/main" id="{9C97FA02-C911-99D5-E1FE-08A854BA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81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1" name="Oval 10">
            <a:extLst>
              <a:ext uri="{FF2B5EF4-FFF2-40B4-BE49-F238E27FC236}">
                <a16:creationId xmlns:a16="http://schemas.microsoft.com/office/drawing/2014/main" id="{626301FA-28FE-921F-D38C-2178666E6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2" name="Rectangle 11">
            <a:extLst>
              <a:ext uri="{FF2B5EF4-FFF2-40B4-BE49-F238E27FC236}">
                <a16:creationId xmlns:a16="http://schemas.microsoft.com/office/drawing/2014/main" id="{E4899827-7842-FE39-FAE7-928BB31AD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67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endParaRPr kumimoji="0" lang="zh-CN" altLang="en-US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3" name="Rectangle 12">
            <a:extLst>
              <a:ext uri="{FF2B5EF4-FFF2-40B4-BE49-F238E27FC236}">
                <a16:creationId xmlns:a16="http://schemas.microsoft.com/office/drawing/2014/main" id="{61F42F3A-DDE8-CBEF-4DAE-F485D597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814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v’</a:t>
            </a:r>
            <a:endParaRPr kumimoji="0" lang="en-US" altLang="zh-CN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4" name="Line 13">
            <a:extLst>
              <a:ext uri="{FF2B5EF4-FFF2-40B4-BE49-F238E27FC236}">
                <a16:creationId xmlns:a16="http://schemas.microsoft.com/office/drawing/2014/main" id="{CD523275-3BC7-69F2-C33B-CFCBD942E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76600"/>
            <a:ext cx="1371600" cy="685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085" name="Line 14">
            <a:extLst>
              <a:ext uri="{FF2B5EF4-FFF2-40B4-BE49-F238E27FC236}">
                <a16:creationId xmlns:a16="http://schemas.microsoft.com/office/drawing/2014/main" id="{B55CA3DC-A321-476E-85DC-3AE23E09A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14800"/>
            <a:ext cx="0" cy="9906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3" name="Rectangle 15">
            <a:extLst>
              <a:ext uri="{FF2B5EF4-FFF2-40B4-BE49-F238E27FC236}">
                <a16:creationId xmlns:a16="http://schemas.microsoft.com/office/drawing/2014/main" id="{414FCC6E-9D9A-DF51-8AFF-B6D673BA1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194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e[v]=e</a:t>
            </a:r>
            <a:r>
              <a:rPr kumimoji="0" lang="en-US" altLang="zh-CN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73744" name="Rectangle 16">
            <a:extLst>
              <a:ext uri="{FF2B5EF4-FFF2-40B4-BE49-F238E27FC236}">
                <a16:creationId xmlns:a16="http://schemas.microsoft.com/office/drawing/2014/main" id="{AC3CB772-3AF4-E687-8D23-A8FF46289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e[v’]=e</a:t>
            </a:r>
            <a:r>
              <a:rPr kumimoji="0" lang="en-US" altLang="zh-CN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73745" name="Line 17">
            <a:extLst>
              <a:ext uri="{FF2B5EF4-FFF2-40B4-BE49-F238E27FC236}">
                <a16:creationId xmlns:a16="http://schemas.microsoft.com/office/drawing/2014/main" id="{4BAAA41E-0DA9-D2DA-288A-C72390B7BF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4114800"/>
            <a:ext cx="838200" cy="106680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6" name="Rectangle 18">
            <a:extLst>
              <a:ext uri="{FF2B5EF4-FFF2-40B4-BE49-F238E27FC236}">
                <a16:creationId xmlns:a16="http://schemas.microsoft.com/office/drawing/2014/main" id="{AE27418F-EB6E-8AB2-0885-A9BCD444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zh-CN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j+1</a:t>
            </a:r>
          </a:p>
        </p:txBody>
      </p:sp>
      <p:sp>
        <p:nvSpPr>
          <p:cNvPr id="131090" name="Line 19">
            <a:extLst>
              <a:ext uri="{FF2B5EF4-FFF2-40B4-BE49-F238E27FC236}">
                <a16:creationId xmlns:a16="http://schemas.microsoft.com/office/drawing/2014/main" id="{4B723328-3618-F994-0641-6C6F589459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5257800"/>
            <a:ext cx="990600" cy="5334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091" name="Line 20">
            <a:extLst>
              <a:ext uri="{FF2B5EF4-FFF2-40B4-BE49-F238E27FC236}">
                <a16:creationId xmlns:a16="http://schemas.microsoft.com/office/drawing/2014/main" id="{E9F69D35-AF61-843A-CA61-6B4287B0D8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5715000"/>
            <a:ext cx="533400" cy="762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092" name="Line 21">
            <a:extLst>
              <a:ext uri="{FF2B5EF4-FFF2-40B4-BE49-F238E27FC236}">
                <a16:creationId xmlns:a16="http://schemas.microsoft.com/office/drawing/2014/main" id="{1B7F2CEE-5335-202B-0B9D-23AAC525B5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5410200"/>
            <a:ext cx="304800" cy="2286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093" name="Line 22">
            <a:extLst>
              <a:ext uri="{FF2B5EF4-FFF2-40B4-BE49-F238E27FC236}">
                <a16:creationId xmlns:a16="http://schemas.microsoft.com/office/drawing/2014/main" id="{6DA83723-CE70-155D-1987-867C6EBDCF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114800"/>
            <a:ext cx="0" cy="1066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094" name="Line 23">
            <a:extLst>
              <a:ext uri="{FF2B5EF4-FFF2-40B4-BE49-F238E27FC236}">
                <a16:creationId xmlns:a16="http://schemas.microsoft.com/office/drawing/2014/main" id="{BEF80D09-8640-81A1-5567-3EA71DA00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276600"/>
            <a:ext cx="990600" cy="6096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095" name="灯片编号占位符 1">
            <a:extLst>
              <a:ext uri="{FF2B5EF4-FFF2-40B4-BE49-F238E27FC236}">
                <a16:creationId xmlns:a16="http://schemas.microsoft.com/office/drawing/2014/main" id="{892C1CF8-5F9A-1918-986E-33F221F098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A782E4-6A8B-A045-9007-593028902F55}" type="slidenum">
              <a:rPr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3" grpId="0" autoUpdateAnimBg="0"/>
      <p:bldP spid="73744" grpId="0" autoUpdateAnimBg="0"/>
      <p:bldP spid="73746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3019766-DCBF-F788-4022-321D0EE39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875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>
                <a:latin typeface="Times New Roman" panose="02020603050405020304" pitchFamily="18" charset="0"/>
              </a:rPr>
              <a:t>证明：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098" name="Rectangle 3">
            <a:extLst>
              <a:ext uri="{FF2B5EF4-FFF2-40B4-BE49-F238E27FC236}">
                <a16:creationId xmlns:a16="http://schemas.microsoft.com/office/drawing/2014/main" id="{916C0DC5-16BC-B941-E0B3-CDA66CB4A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57263"/>
            <a:ext cx="8763000" cy="567213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而此有向回路又可写成：</a:t>
            </a:r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e[v’], …, e[v]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与上面同样的推理，可得：</a:t>
            </a:r>
            <a:r>
              <a:rPr lang="en-US" altLang="zh-CN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>
                <a:latin typeface="Times New Roman" panose="02020603050405020304" pitchFamily="18" charset="0"/>
              </a:rPr>
              <a:t>j </a:t>
            </a:r>
            <a:r>
              <a:rPr lang="zh-CN" altLang="en-US">
                <a:latin typeface="Times New Roman" panose="02020603050405020304" pitchFamily="18" charset="0"/>
              </a:rPr>
              <a:t>。矛盾。</a:t>
            </a:r>
          </a:p>
        </p:txBody>
      </p:sp>
      <p:sp>
        <p:nvSpPr>
          <p:cNvPr id="132099" name="Rectangle 4">
            <a:extLst>
              <a:ext uri="{FF2B5EF4-FFF2-40B4-BE49-F238E27FC236}">
                <a16:creationId xmlns:a16="http://schemas.microsoft.com/office/drawing/2014/main" id="{1689E82E-85FE-4C50-9A3B-8BCF3438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638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baseline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endParaRPr kumimoji="0" lang="zh-CN" altLang="en-US" baseline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32100" name="Oval 5">
            <a:extLst>
              <a:ext uri="{FF2B5EF4-FFF2-40B4-BE49-F238E27FC236}">
                <a16:creationId xmlns:a16="http://schemas.microsoft.com/office/drawing/2014/main" id="{D9C8FAD1-BB62-9E3A-F495-8E9C45CC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398838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1" name="Oval 6">
            <a:extLst>
              <a:ext uri="{FF2B5EF4-FFF2-40B4-BE49-F238E27FC236}">
                <a16:creationId xmlns:a16="http://schemas.microsoft.com/office/drawing/2014/main" id="{80B2EB2F-4BD9-3908-BF7C-B16A87EE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2" name="Oval 7">
            <a:extLst>
              <a:ext uri="{FF2B5EF4-FFF2-40B4-BE49-F238E27FC236}">
                <a16:creationId xmlns:a16="http://schemas.microsoft.com/office/drawing/2014/main" id="{AD453D31-E1D7-7E61-876E-4862EA3E0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10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3" name="Oval 8">
            <a:extLst>
              <a:ext uri="{FF2B5EF4-FFF2-40B4-BE49-F238E27FC236}">
                <a16:creationId xmlns:a16="http://schemas.microsoft.com/office/drawing/2014/main" id="{484EC07F-6D24-4FCA-A038-4191A05A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91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4" name="Oval 9">
            <a:extLst>
              <a:ext uri="{FF2B5EF4-FFF2-40B4-BE49-F238E27FC236}">
                <a16:creationId xmlns:a16="http://schemas.microsoft.com/office/drawing/2014/main" id="{745F5431-DE36-FF4A-189A-B927A698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5" name="Oval 10">
            <a:extLst>
              <a:ext uri="{FF2B5EF4-FFF2-40B4-BE49-F238E27FC236}">
                <a16:creationId xmlns:a16="http://schemas.microsoft.com/office/drawing/2014/main" id="{C79AC1B2-C042-02E5-E588-35BEDB5D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019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6" name="Rectangle 11">
            <a:extLst>
              <a:ext uri="{FF2B5EF4-FFF2-40B4-BE49-F238E27FC236}">
                <a16:creationId xmlns:a16="http://schemas.microsoft.com/office/drawing/2014/main" id="{3F7333B3-3E51-6B34-9B8C-07D73B82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endParaRPr kumimoji="0" lang="zh-CN" altLang="en-US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7" name="Rectangle 12">
            <a:extLst>
              <a:ext uri="{FF2B5EF4-FFF2-40B4-BE49-F238E27FC236}">
                <a16:creationId xmlns:a16="http://schemas.microsoft.com/office/drawing/2014/main" id="{5A9C2CB7-2594-4EE3-E08A-A4D863206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862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v’</a:t>
            </a:r>
            <a:endParaRPr kumimoji="0" lang="en-US" altLang="zh-CN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8" name="Line 13">
            <a:extLst>
              <a:ext uri="{FF2B5EF4-FFF2-40B4-BE49-F238E27FC236}">
                <a16:creationId xmlns:a16="http://schemas.microsoft.com/office/drawing/2014/main" id="{CB357BA7-0E45-39D4-59F1-5798AE3DE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581400"/>
            <a:ext cx="1371600" cy="685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09" name="Line 14">
            <a:extLst>
              <a:ext uri="{FF2B5EF4-FFF2-40B4-BE49-F238E27FC236}">
                <a16:creationId xmlns:a16="http://schemas.microsoft.com/office/drawing/2014/main" id="{41A51667-27A8-CEE5-E084-941BAA692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419600"/>
            <a:ext cx="0" cy="9906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7" name="Rectangle 15">
            <a:extLst>
              <a:ext uri="{FF2B5EF4-FFF2-40B4-BE49-F238E27FC236}">
                <a16:creationId xmlns:a16="http://schemas.microsoft.com/office/drawing/2014/main" id="{03C150FF-0C63-05C9-C6DF-D355FE9BF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e[v]=e</a:t>
            </a:r>
            <a:r>
              <a:rPr kumimoji="0" lang="en-US" altLang="zh-CN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74768" name="Rectangle 16">
            <a:extLst>
              <a:ext uri="{FF2B5EF4-FFF2-40B4-BE49-F238E27FC236}">
                <a16:creationId xmlns:a16="http://schemas.microsoft.com/office/drawing/2014/main" id="{9D2DB7F0-CD31-F840-92ED-D5ADAF19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958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e[v’]=e</a:t>
            </a:r>
            <a:r>
              <a:rPr kumimoji="0" lang="en-US" altLang="zh-CN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32112" name="Line 17">
            <a:extLst>
              <a:ext uri="{FF2B5EF4-FFF2-40B4-BE49-F238E27FC236}">
                <a16:creationId xmlns:a16="http://schemas.microsoft.com/office/drawing/2014/main" id="{704E5790-AC31-8A08-21A3-50B549AF61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638800"/>
            <a:ext cx="990600" cy="5334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3" name="Line 18">
            <a:extLst>
              <a:ext uri="{FF2B5EF4-FFF2-40B4-BE49-F238E27FC236}">
                <a16:creationId xmlns:a16="http://schemas.microsoft.com/office/drawing/2014/main" id="{3581D968-4B53-C829-2249-F3184A1E0C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6019800"/>
            <a:ext cx="533400" cy="762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4" name="Line 19">
            <a:extLst>
              <a:ext uri="{FF2B5EF4-FFF2-40B4-BE49-F238E27FC236}">
                <a16:creationId xmlns:a16="http://schemas.microsoft.com/office/drawing/2014/main" id="{1C09C65D-7961-B072-29FE-20B7C7A61B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5715000"/>
            <a:ext cx="304800" cy="2286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5" name="Line 20">
            <a:extLst>
              <a:ext uri="{FF2B5EF4-FFF2-40B4-BE49-F238E27FC236}">
                <a16:creationId xmlns:a16="http://schemas.microsoft.com/office/drawing/2014/main" id="{16BAB780-CC0E-5BD3-A2AF-157CAE87F8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419600"/>
            <a:ext cx="0" cy="1066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6" name="Line 21">
            <a:extLst>
              <a:ext uri="{FF2B5EF4-FFF2-40B4-BE49-F238E27FC236}">
                <a16:creationId xmlns:a16="http://schemas.microsoft.com/office/drawing/2014/main" id="{AF2237FA-FF1C-D952-967A-E05965256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581400"/>
            <a:ext cx="990600" cy="6096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7" name="Rectangle 12">
            <a:extLst>
              <a:ext uri="{FF2B5EF4-FFF2-40B4-BE49-F238E27FC236}">
                <a16:creationId xmlns:a16="http://schemas.microsoft.com/office/drawing/2014/main" id="{5E5EED3A-E495-36C7-F66D-A77525F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522605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v’’</a:t>
            </a:r>
            <a:endParaRPr kumimoji="0" lang="en-US" altLang="zh-CN" baseline="-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431AD23-352A-8E52-3B0E-30EA8F049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56769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e[v’’]=e</a:t>
            </a:r>
            <a:r>
              <a:rPr kumimoji="0" lang="en-US" altLang="zh-CN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25" name="Line 17">
            <a:extLst>
              <a:ext uri="{FF2B5EF4-FFF2-40B4-BE49-F238E27FC236}">
                <a16:creationId xmlns:a16="http://schemas.microsoft.com/office/drawing/2014/main" id="{1BA107D2-A135-4353-38C8-78858252F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1475" y="5486400"/>
            <a:ext cx="1304925" cy="222250"/>
          </a:xfrm>
          <a:prstGeom prst="line">
            <a:avLst/>
          </a:prstGeom>
          <a:noFill/>
          <a:ln w="101600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E06471A5-0D4E-5362-A7AF-30823CEFB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46638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zh-CN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k+1</a:t>
            </a:r>
          </a:p>
        </p:txBody>
      </p:sp>
      <p:sp>
        <p:nvSpPr>
          <p:cNvPr id="132121" name="灯片编号占位符 1">
            <a:extLst>
              <a:ext uri="{FF2B5EF4-FFF2-40B4-BE49-F238E27FC236}">
                <a16:creationId xmlns:a16="http://schemas.microsoft.com/office/drawing/2014/main" id="{322C9D04-96A5-D5E6-1968-A433D27BEA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68EA96-6A30-8D44-81B3-17819471E70A}" type="slidenum">
              <a:rPr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7" grpId="0" autoUpdateAnimBg="0"/>
      <p:bldP spid="74768" grpId="0" autoUpdateAnimBg="0"/>
      <p:bldP spid="24" grpId="0" autoUpdateAnimBg="0"/>
      <p:bldP spid="2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8185BD5-DB40-E63F-A818-D156282E1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证明：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22" name="Rectangle 3">
            <a:extLst>
              <a:ext uri="{FF2B5EF4-FFF2-40B4-BE49-F238E27FC236}">
                <a16:creationId xmlns:a16="http://schemas.microsoft.com/office/drawing/2014/main" id="{81A7169C-14C4-5AAB-1EF9-5B24C5FA2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再证：对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中任一点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v(≠r)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，在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G’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中，有一条从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的有向路。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中，从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出发可以这样走下去：</a:t>
            </a:r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v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 fin(e[v]) 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 fin(e([fin(e[v])])) 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 …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显然，此有向路上的点没有重复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否则，将出现有向回路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，由于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有限，故最后必然停止在不发出弧的点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上，故</a:t>
            </a:r>
            <a:r>
              <a:rPr lang="en-US" altLang="zh-CN"/>
              <a:t>r</a:t>
            </a:r>
            <a:r>
              <a:rPr lang="zh-CN" altLang="en-US"/>
              <a:t>是根。综上，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是一个有向树。  </a:t>
            </a:r>
          </a:p>
        </p:txBody>
      </p:sp>
      <p:sp>
        <p:nvSpPr>
          <p:cNvPr id="75780" name="Oval 4">
            <a:extLst>
              <a:ext uri="{FF2B5EF4-FFF2-40B4-BE49-F238E27FC236}">
                <a16:creationId xmlns:a16="http://schemas.microsoft.com/office/drawing/2014/main" id="{9E6B01FF-A3E3-5452-779F-891FA4835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105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1" name="Oval 5">
            <a:extLst>
              <a:ext uri="{FF2B5EF4-FFF2-40B4-BE49-F238E27FC236}">
                <a16:creationId xmlns:a16="http://schemas.microsoft.com/office/drawing/2014/main" id="{1FAF351D-ACD3-903C-A16F-BEC05BA4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81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2" name="Oval 6">
            <a:extLst>
              <a:ext uri="{FF2B5EF4-FFF2-40B4-BE49-F238E27FC236}">
                <a16:creationId xmlns:a16="http://schemas.microsoft.com/office/drawing/2014/main" id="{16509B21-BB82-0E19-E5E3-3C5C8C656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3" name="Oval 7">
            <a:extLst>
              <a:ext uri="{FF2B5EF4-FFF2-40B4-BE49-F238E27FC236}">
                <a16:creationId xmlns:a16="http://schemas.microsoft.com/office/drawing/2014/main" id="{77CE553E-FCD3-2DAA-70F3-386E20C12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81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73ECBC7F-D08F-A0C0-69BC-C2056CC4D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257800"/>
            <a:ext cx="1828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D84025DA-BB3E-7673-606B-3006A4CCF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57800"/>
            <a:ext cx="1371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54C59348-21ED-C4E1-19BD-C0AA7DEB0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257800"/>
            <a:ext cx="1066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7" name="Line 11">
            <a:extLst>
              <a:ext uri="{FF2B5EF4-FFF2-40B4-BE49-F238E27FC236}">
                <a16:creationId xmlns:a16="http://schemas.microsoft.com/office/drawing/2014/main" id="{7C3728CD-DD7A-563C-B1E9-B05A52A47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257800"/>
            <a:ext cx="685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BB426EFA-BF76-D333-6BE4-BE00667B7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244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CC00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C8D44CD8-739E-8B7D-78FC-5BFB4B803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626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75790" name="Text Box 14">
            <a:extLst>
              <a:ext uri="{FF2B5EF4-FFF2-40B4-BE49-F238E27FC236}">
                <a16:creationId xmlns:a16="http://schemas.microsoft.com/office/drawing/2014/main" id="{E6CA8CD0-9512-EC7B-E907-DDDB76FD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626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fin(e[v])</a:t>
            </a: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804AF172-EB9C-6E2C-0300-6B2B0C739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562600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fin(e[fin(e[v])])</a:t>
            </a: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9C748B41-62CE-2F48-C9FD-C6D9A12A7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3340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3136" name="灯片编号占位符 1">
            <a:extLst>
              <a:ext uri="{FF2B5EF4-FFF2-40B4-BE49-F238E27FC236}">
                <a16:creationId xmlns:a16="http://schemas.microsoft.com/office/drawing/2014/main" id="{2419D213-AC42-1DEF-6E0D-AF453E7EB4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41E253-FFFA-E84D-8D85-B5FBC27D3CD0}" type="slidenum">
              <a:rPr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 animBg="1"/>
      <p:bldP spid="75788" grpId="0" autoUpdateAnimBg="0"/>
      <p:bldP spid="75789" grpId="0" autoUpdateAnimBg="0"/>
      <p:bldP spid="75790" grpId="0" autoUpdateAnimBg="0"/>
      <p:bldP spid="75791" grpId="0" autoUpdateAnimBg="0"/>
      <p:bldP spid="7579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AAED317-5189-A5EA-EC97-EE326C8FD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定义4.3.3 有向路</a:t>
            </a:r>
            <a:endParaRPr lang="en-US" altLang="zh-CN" sz="4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D4B1CEB-9F9A-B5E0-1969-B5B42D33B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G=(P, A)</a:t>
            </a:r>
            <a:r>
              <a:rPr lang="zh-CN" altLang="en-US">
                <a:latin typeface="Times New Roman" panose="02020603050405020304" pitchFamily="18" charset="0"/>
              </a:rPr>
              <a:t>是有向图，弧序列(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…,e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称为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的从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v’</a:t>
            </a:r>
            <a:r>
              <a:rPr lang="zh-CN" altLang="en-US">
                <a:latin typeface="Times New Roman" panose="02020603050405020304" pitchFamily="18" charset="0"/>
              </a:rPr>
              <a:t>其长度为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有向路</a:t>
            </a:r>
            <a:r>
              <a:rPr lang="zh-CN" altLang="en-US">
                <a:latin typeface="Times New Roman" panose="02020603050405020304" pitchFamily="18" charset="0"/>
              </a:rPr>
              <a:t>，如果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1）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A(G),  i=1, … ,n 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2）v=init(e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), v’=fin(e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3</a:t>
            </a:r>
            <a:r>
              <a:rPr lang="en-US" altLang="zh-CN">
                <a:latin typeface="宋体" panose="02010600030101010101" pitchFamily="2" charset="-122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fin(e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)=init(e</a:t>
            </a:r>
            <a:r>
              <a:rPr lang="en-US" altLang="zh-CN" baseline="-30000">
                <a:latin typeface="Times New Roman" panose="02020603050405020304" pitchFamily="18" charset="0"/>
              </a:rPr>
              <a:t>k+1</a:t>
            </a:r>
            <a:r>
              <a:rPr lang="en-US" altLang="zh-CN">
                <a:latin typeface="Times New Roman" panose="02020603050405020304" pitchFamily="18" charset="0"/>
              </a:rPr>
              <a:t>),  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n-1</a:t>
            </a:r>
            <a:endParaRPr lang="en-US" altLang="zh-CN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</a:rPr>
              <a:t>在不引起混淆的情况下，有时也将有向路(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… , e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写成(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… , v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v</a:t>
            </a:r>
            <a:r>
              <a:rPr lang="en-US" altLang="zh-CN" baseline="-30000">
                <a:latin typeface="Times New Roman" panose="02020603050405020304" pitchFamily="18" charset="0"/>
              </a:rPr>
              <a:t>n+1</a:t>
            </a:r>
            <a:r>
              <a:rPr lang="en-US" altLang="zh-CN">
                <a:latin typeface="宋体" panose="02010600030101010101" pitchFamily="2" charset="-122"/>
              </a:rPr>
              <a:t>)，</a:t>
            </a:r>
            <a:r>
              <a:rPr lang="zh-CN" altLang="en-US">
                <a:latin typeface="宋体" panose="02010600030101010101" pitchFamily="2" charset="-122"/>
              </a:rPr>
              <a:t>其中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=init(e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 (i=1, … , n)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n+1</a:t>
            </a:r>
            <a:r>
              <a:rPr lang="en-US" altLang="zh-CN">
                <a:latin typeface="Times New Roman" panose="02020603050405020304" pitchFamily="18" charset="0"/>
              </a:rPr>
              <a:t>=fin(e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9395" name="灯片编号占位符 1">
            <a:extLst>
              <a:ext uri="{FF2B5EF4-FFF2-40B4-BE49-F238E27FC236}">
                <a16:creationId xmlns:a16="http://schemas.microsoft.com/office/drawing/2014/main" id="{32215B25-E9AF-C08C-6C1B-465C676DC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9B077E-8EEC-FF4E-AEB0-55E66A9C106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4" name="Rectangle 14">
            <a:extLst>
              <a:ext uri="{FF2B5EF4-FFF2-40B4-BE49-F238E27FC236}">
                <a16:creationId xmlns:a16="http://schemas.microsoft.com/office/drawing/2014/main" id="{117F2638-309F-2396-6463-0448B4912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2400" cy="701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0">
                <a:solidFill>
                  <a:srgbClr val="FFCC00"/>
                </a:solidFill>
                <a:latin typeface="Times New Roman" panose="02020603050405020304" pitchFamily="18" charset="0"/>
              </a:rPr>
              <a:t>三、</a:t>
            </a:r>
            <a:r>
              <a:rPr lang="en-US" altLang="zh-CN" sz="4000" b="0">
                <a:solidFill>
                  <a:srgbClr val="FFCC00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sz="4000" b="0">
                <a:solidFill>
                  <a:srgbClr val="FFCC00"/>
                </a:solidFill>
                <a:latin typeface="Times New Roman" panose="02020603050405020304" pitchFamily="18" charset="0"/>
              </a:rPr>
              <a:t>路与有向树的相互转化</a:t>
            </a:r>
          </a:p>
        </p:txBody>
      </p:sp>
      <p:sp>
        <p:nvSpPr>
          <p:cNvPr id="76803" name="Rectangle 15">
            <a:extLst>
              <a:ext uri="{FF2B5EF4-FFF2-40B4-BE49-F238E27FC236}">
                <a16:creationId xmlns:a16="http://schemas.microsoft.com/office/drawing/2014/main" id="{D1A2C2FC-0291-6206-946E-CBEBED72E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562600"/>
          </a:xfrm>
          <a:noFill/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定理4.3.4  </a:t>
            </a:r>
            <a:r>
              <a:rPr lang="zh-CN" altLang="en-US" sz="2800">
                <a:solidFill>
                  <a:srgbClr val="FFFFCC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solidFill>
                  <a:srgbClr val="FFFFCC"/>
                </a:solidFill>
                <a:latin typeface="Times New Roman" panose="02020603050405020304" pitchFamily="18" charset="0"/>
              </a:rPr>
              <a:t>是有限平衡有向图，</a:t>
            </a: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</a:rPr>
              <a:t>G’</a:t>
            </a:r>
            <a:r>
              <a:rPr lang="zh-CN" altLang="en-US" sz="2800">
                <a:solidFill>
                  <a:srgbClr val="FFFFCC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solidFill>
                  <a:srgbClr val="FFFFCC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>
                <a:latin typeface="Times New Roman" panose="02020603050405020304" pitchFamily="18" charset="0"/>
              </a:rPr>
              <a:t>有向支撑树，设</a:t>
            </a:r>
            <a:r>
              <a:rPr lang="en-US" altLang="zh-CN" sz="2800">
                <a:latin typeface="Times New Roman" panose="02020603050405020304" pitchFamily="18" charset="0"/>
              </a:rPr>
              <a:t>G’</a:t>
            </a:r>
            <a:r>
              <a:rPr lang="zh-CN" altLang="en-US" sz="2800">
                <a:latin typeface="Times New Roman" panose="02020603050405020304" pitchFamily="18" charset="0"/>
              </a:rPr>
              <a:t>的根为</a:t>
            </a:r>
            <a:r>
              <a:rPr lang="en-US" altLang="zh-CN" sz="2800">
                <a:latin typeface="Times New Roman" panose="02020603050405020304" pitchFamily="18" charset="0"/>
              </a:rPr>
              <a:t>r，G’</a:t>
            </a:r>
            <a:r>
              <a:rPr lang="zh-CN" altLang="en-US" sz="2800">
                <a:latin typeface="Times New Roman" panose="02020603050405020304" pitchFamily="18" charset="0"/>
              </a:rPr>
              <a:t>中点</a:t>
            </a:r>
            <a:r>
              <a:rPr lang="en-US" altLang="zh-CN" sz="2800">
                <a:latin typeface="Times New Roman" panose="02020603050405020304" pitchFamily="18" charset="0"/>
              </a:rPr>
              <a:t>v(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2800">
                <a:latin typeface="Times New Roman" panose="02020603050405020304" pitchFamily="18" charset="0"/>
              </a:rPr>
              <a:t>r)</a:t>
            </a:r>
            <a:r>
              <a:rPr lang="zh-CN" altLang="en-US" sz="2800">
                <a:latin typeface="Times New Roman" panose="02020603050405020304" pitchFamily="18" charset="0"/>
              </a:rPr>
              <a:t>发出的弧为</a:t>
            </a:r>
            <a:r>
              <a:rPr lang="en-US" altLang="zh-CN" sz="2800">
                <a:latin typeface="Times New Roman" panose="02020603050405020304" pitchFamily="18" charset="0"/>
              </a:rPr>
              <a:t>e[v]。</a:t>
            </a:r>
            <a:r>
              <a:rPr lang="zh-CN" altLang="en-US" sz="2800">
                <a:latin typeface="Times New Roman" panose="02020603050405020304" pitchFamily="18" charset="0"/>
              </a:rPr>
              <a:t>设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是</a:t>
            </a:r>
            <a:r>
              <a:rPr lang="en-US" altLang="zh-CN" sz="2800">
                <a:latin typeface="Times New Roman" panose="02020603050405020304" pitchFamily="18" charset="0"/>
              </a:rPr>
              <a:t>r</a:t>
            </a:r>
            <a:r>
              <a:rPr lang="zh-CN" altLang="en-US" sz="2800">
                <a:latin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中发出的任一条弧，对从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开始的任一</a:t>
            </a:r>
            <a:r>
              <a:rPr lang="zh-CN" altLang="en-US" sz="2800">
                <a:solidFill>
                  <a:srgbClr val="FFFFCC"/>
                </a:solidFill>
                <a:latin typeface="Times New Roman" panose="02020603050405020304" pitchFamily="18" charset="0"/>
              </a:rPr>
              <a:t>条有向路：</a:t>
            </a:r>
          </a:p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243013" algn="l"/>
                <a:tab pos="1719263" algn="l"/>
              </a:tabLst>
            </a:pPr>
            <a:r>
              <a:rPr lang="en-US" altLang="zh-CN" sz="2800">
                <a:latin typeface="Times New Roman" panose="02020603050405020304" pitchFamily="18" charset="0"/>
              </a:rPr>
              <a:t>L=(e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 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, … , e</a:t>
            </a:r>
            <a:r>
              <a:rPr lang="en-US" altLang="zh-CN" sz="2800" baseline="-30000">
                <a:latin typeface="Times New Roman" panose="02020603050405020304" pitchFamily="18" charset="0"/>
              </a:rPr>
              <a:t>m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2800">
                <a:latin typeface="Times New Roman" panose="02020603050405020304" pitchFamily="18" charset="0"/>
              </a:rPr>
              <a:t>若满足：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243013" algn="l"/>
                <a:tab pos="1719263" algn="l"/>
              </a:tabLst>
            </a:pPr>
            <a:r>
              <a:rPr lang="en-US" altLang="zh-CN" sz="2800">
                <a:latin typeface="Times New Roman" panose="02020603050405020304" pitchFamily="18" charset="0"/>
              </a:rPr>
              <a:t>(1)e</a:t>
            </a:r>
            <a:r>
              <a:rPr lang="en-US" altLang="zh-CN" sz="2800" baseline="-30000">
                <a:latin typeface="Times New Roman" panose="02020603050405020304" pitchFamily="18" charset="0"/>
              </a:rPr>
              <a:t>j 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2800">
                <a:latin typeface="Times New Roman" panose="02020603050405020304" pitchFamily="18" charset="0"/>
              </a:rPr>
              <a:t> e</a:t>
            </a:r>
            <a:r>
              <a:rPr lang="en-US" altLang="zh-CN" sz="2800" baseline="-30000">
                <a:latin typeface="Times New Roman" panose="02020603050405020304" pitchFamily="18" charset="0"/>
              </a:rPr>
              <a:t>k</a:t>
            </a:r>
            <a:r>
              <a:rPr lang="en-US" altLang="zh-CN" sz="2800">
                <a:latin typeface="Times New Roman" panose="02020603050405020304" pitchFamily="18" charset="0"/>
              </a:rPr>
              <a:t>，</a:t>
            </a:r>
            <a:r>
              <a:rPr lang="zh-CN" altLang="en-US" sz="2800">
                <a:latin typeface="Times New Roman" panose="02020603050405020304" pitchFamily="18" charset="0"/>
              </a:rPr>
              <a:t>当</a:t>
            </a:r>
            <a:r>
              <a:rPr lang="en-US" altLang="zh-CN" sz="2800">
                <a:latin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latin typeface="Times New Roman" panose="02020603050405020304" pitchFamily="18" charset="0"/>
              </a:rPr>
              <a:t>时。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243013" algn="l"/>
                <a:tab pos="1719263" algn="l"/>
              </a:tabLst>
            </a:pPr>
            <a:r>
              <a:rPr lang="en-US" altLang="zh-CN" sz="2800">
                <a:latin typeface="Times New Roman" panose="02020603050405020304" pitchFamily="18" charset="0"/>
              </a:rPr>
              <a:t>(2)e</a:t>
            </a:r>
            <a:r>
              <a:rPr lang="en-US" altLang="zh-CN" sz="2800" baseline="-30000">
                <a:latin typeface="Times New Roman" panose="02020603050405020304" pitchFamily="18" charset="0"/>
              </a:rPr>
              <a:t>j </a:t>
            </a:r>
            <a:r>
              <a:rPr lang="en-US" altLang="zh-CN" sz="2800">
                <a:latin typeface="Times New Roman" panose="02020603050405020304" pitchFamily="18" charset="0"/>
              </a:rPr>
              <a:t>=e[v]</a:t>
            </a:r>
            <a:r>
              <a:rPr lang="zh-CN" altLang="en-US" sz="2800">
                <a:latin typeface="Times New Roman" panose="02020603050405020304" pitchFamily="18" charset="0"/>
              </a:rPr>
              <a:t>当且仅当</a:t>
            </a:r>
            <a:r>
              <a:rPr lang="en-US" altLang="zh-CN" sz="2800">
                <a:latin typeface="Times New Roman" panose="02020603050405020304" pitchFamily="18" charset="0"/>
              </a:rPr>
              <a:t>init(e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</a:rPr>
              <a:t>)=v</a:t>
            </a:r>
            <a:r>
              <a:rPr lang="zh-CN" altLang="en-US" sz="2800">
                <a:latin typeface="Times New Roman" panose="02020603050405020304" pitchFamily="18" charset="0"/>
              </a:rPr>
              <a:t>并且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中由</a:t>
            </a:r>
            <a:r>
              <a:rPr lang="en-US" altLang="zh-CN" sz="2800">
                <a:latin typeface="Times New Roman" panose="02020603050405020304" pitchFamily="18" charset="0"/>
              </a:rPr>
              <a:t>v</a:t>
            </a:r>
            <a:r>
              <a:rPr lang="zh-CN" altLang="en-US" sz="2800">
                <a:latin typeface="Times New Roman" panose="02020603050405020304" pitchFamily="18" charset="0"/>
              </a:rPr>
              <a:t>发出的弧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2800">
                <a:latin typeface="Times New Roman" panose="02020603050405020304" pitchFamily="18" charset="0"/>
              </a:rPr>
              <a:t>    都出现在(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 … , e</a:t>
            </a:r>
            <a:r>
              <a:rPr lang="en-US" altLang="zh-CN" sz="2800" baseline="-30000">
                <a:latin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中。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 2" pitchFamily="2" charset="2"/>
              <a:buNone/>
              <a:tabLst>
                <a:tab pos="1243013" algn="l"/>
                <a:tab pos="1719263" algn="l"/>
              </a:tabLst>
            </a:pPr>
            <a:r>
              <a:rPr lang="en-US" altLang="zh-CN" sz="2800">
                <a:latin typeface="Times New Roman" panose="02020603050405020304" pitchFamily="18" charset="0"/>
              </a:rPr>
              <a:t>(3)L</a:t>
            </a:r>
            <a:r>
              <a:rPr lang="zh-CN" altLang="en-US" sz="2800">
                <a:latin typeface="Times New Roman" panose="02020603050405020304" pitchFamily="18" charset="0"/>
              </a:rPr>
              <a:t>终止在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latin typeface="Times New Roman" panose="02020603050405020304" pitchFamily="18" charset="0"/>
              </a:rPr>
              <a:t>m</a:t>
            </a:r>
            <a:r>
              <a:rPr lang="zh-CN" altLang="en-US" sz="2800">
                <a:latin typeface="Times New Roman" panose="02020603050405020304" pitchFamily="18" charset="0"/>
              </a:rPr>
              <a:t>当且仅当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中从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latin typeface="Times New Roman" panose="02020603050405020304" pitchFamily="18" charset="0"/>
              </a:rPr>
              <a:t>m</a:t>
            </a:r>
            <a:r>
              <a:rPr lang="zh-CN" altLang="en-US" sz="2800">
                <a:latin typeface="Times New Roman" panose="02020603050405020304" pitchFamily="18" charset="0"/>
              </a:rPr>
              <a:t>的终点发出的弧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 2" pitchFamily="2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2800">
                <a:latin typeface="Times New Roman" panose="02020603050405020304" pitchFamily="18" charset="0"/>
              </a:rPr>
              <a:t>   都已经在</a:t>
            </a:r>
            <a:r>
              <a:rPr lang="en-US" altLang="zh-CN" sz="2800">
                <a:latin typeface="Times New Roman" panose="02020603050405020304" pitchFamily="18" charset="0"/>
              </a:rPr>
              <a:t>L</a:t>
            </a:r>
            <a:r>
              <a:rPr lang="zh-CN" altLang="en-US" sz="2800">
                <a:latin typeface="Times New Roman" panose="02020603050405020304" pitchFamily="18" charset="0"/>
              </a:rPr>
              <a:t>中出现。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2800">
                <a:latin typeface="Times New Roman" panose="02020603050405020304" pitchFamily="18" charset="0"/>
              </a:rPr>
              <a:t>则有向路</a:t>
            </a:r>
            <a:r>
              <a:rPr lang="en-US" altLang="zh-CN" sz="2800">
                <a:latin typeface="Times New Roman" panose="02020603050405020304" pitchFamily="18" charset="0"/>
              </a:rPr>
              <a:t>L</a:t>
            </a:r>
            <a:r>
              <a:rPr lang="zh-CN" altLang="en-US" sz="2800">
                <a:latin typeface="Times New Roman" panose="02020603050405020304" pitchFamily="18" charset="0"/>
              </a:rPr>
              <a:t>是一条</a:t>
            </a:r>
            <a:r>
              <a:rPr lang="en-US" altLang="zh-CN" sz="2800">
                <a:latin typeface="Times New Roman" panose="02020603050405020304" pitchFamily="18" charset="0"/>
              </a:rPr>
              <a:t>Euler</a:t>
            </a:r>
            <a:r>
              <a:rPr lang="zh-CN" altLang="en-US" sz="2800">
                <a:latin typeface="Times New Roman" panose="02020603050405020304" pitchFamily="18" charset="0"/>
              </a:rPr>
              <a:t>路。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4147" name="灯片编号占位符 1">
            <a:extLst>
              <a:ext uri="{FF2B5EF4-FFF2-40B4-BE49-F238E27FC236}">
                <a16:creationId xmlns:a16="http://schemas.microsoft.com/office/drawing/2014/main" id="{77BD68A0-00E5-BB6B-8304-B132BAF3F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6AE6B2-790B-2B4F-B198-EF0B1F897D1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912870F-028A-57DA-090B-55557A6D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-635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0" dirty="0">
                <a:latin typeface="宋体" pitchFamily="2" charset="-122"/>
              </a:rPr>
              <a:t>例</a:t>
            </a:r>
            <a:endParaRPr lang="en-US" altLang="zh-CN" sz="4800" b="0" dirty="0">
              <a:latin typeface="宋体" pitchFamily="2" charset="-122"/>
              <a:sym typeface="Symbol" pitchFamily="18" charset="2"/>
            </a:endParaRP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AB917858-1CDF-D16B-1C94-C2EEA67975B6}"/>
              </a:ext>
            </a:extLst>
          </p:cNvPr>
          <p:cNvGrpSpPr>
            <a:grpSpLocks/>
          </p:cNvGrpSpPr>
          <p:nvPr/>
        </p:nvGrpSpPr>
        <p:grpSpPr bwMode="auto">
          <a:xfrm>
            <a:off x="3897313" y="3733800"/>
            <a:ext cx="5246687" cy="2747963"/>
            <a:chOff x="2455" y="2256"/>
            <a:chExt cx="3305" cy="1731"/>
          </a:xfrm>
        </p:grpSpPr>
        <p:sp>
          <p:nvSpPr>
            <p:cNvPr id="135174" name="Arc 10">
              <a:extLst>
                <a:ext uri="{FF2B5EF4-FFF2-40B4-BE49-F238E27FC236}">
                  <a16:creationId xmlns:a16="http://schemas.microsoft.com/office/drawing/2014/main" id="{CA9C7D65-2262-9E70-8B87-EDA1E2920A9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06" y="3374"/>
              <a:ext cx="860" cy="363"/>
            </a:xfrm>
            <a:custGeom>
              <a:avLst/>
              <a:gdLst>
                <a:gd name="T0" fmla="*/ 0 w 41008"/>
                <a:gd name="T1" fmla="*/ 0 h 21600"/>
                <a:gd name="T2" fmla="*/ 0 w 41008"/>
                <a:gd name="T3" fmla="*/ 0 h 21600"/>
                <a:gd name="T4" fmla="*/ 0 w 410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1008"/>
                <a:gd name="T10" fmla="*/ 0 h 21600"/>
                <a:gd name="T11" fmla="*/ 41008 w 410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08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</a:path>
                <a:path w="41008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5" name="Arc 5">
              <a:extLst>
                <a:ext uri="{FF2B5EF4-FFF2-40B4-BE49-F238E27FC236}">
                  <a16:creationId xmlns:a16="http://schemas.microsoft.com/office/drawing/2014/main" id="{24E4F621-A7F2-1616-BC7A-D7BE6B840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95" y="3176"/>
              <a:ext cx="572" cy="576"/>
            </a:xfrm>
            <a:custGeom>
              <a:avLst/>
              <a:gdLst>
                <a:gd name="T0" fmla="*/ 0 w 42844"/>
                <a:gd name="T1" fmla="*/ 0 h 43200"/>
                <a:gd name="T2" fmla="*/ 0 w 42844"/>
                <a:gd name="T3" fmla="*/ 0 h 43200"/>
                <a:gd name="T4" fmla="*/ 0 w 42844"/>
                <a:gd name="T5" fmla="*/ 0 h 43200"/>
                <a:gd name="T6" fmla="*/ 0 60000 65536"/>
                <a:gd name="T7" fmla="*/ 0 60000 65536"/>
                <a:gd name="T8" fmla="*/ 0 60000 65536"/>
                <a:gd name="T9" fmla="*/ 0 w 42844"/>
                <a:gd name="T10" fmla="*/ 0 h 43200"/>
                <a:gd name="T11" fmla="*/ 42844 w 4284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44" h="43200" fill="none" extrusionOk="0">
                  <a:moveTo>
                    <a:pt x="42844" y="25505"/>
                  </a:moveTo>
                  <a:cubicBezTo>
                    <a:pt x="40959" y="35756"/>
                    <a:pt x="3202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798" y="-1"/>
                    <a:pt x="40606" y="7132"/>
                    <a:pt x="42727" y="17108"/>
                  </a:cubicBezTo>
                </a:path>
                <a:path w="42844" h="43200" stroke="0" extrusionOk="0">
                  <a:moveTo>
                    <a:pt x="42844" y="25505"/>
                  </a:moveTo>
                  <a:cubicBezTo>
                    <a:pt x="40959" y="35756"/>
                    <a:pt x="3202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798" y="-1"/>
                    <a:pt x="40606" y="7132"/>
                    <a:pt x="42727" y="17108"/>
                  </a:cubicBezTo>
                  <a:lnTo>
                    <a:pt x="21600" y="21600"/>
                  </a:lnTo>
                  <a:lnTo>
                    <a:pt x="42844" y="25505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6" name="Line 6">
              <a:extLst>
                <a:ext uri="{FF2B5EF4-FFF2-40B4-BE49-F238E27FC236}">
                  <a16:creationId xmlns:a16="http://schemas.microsoft.com/office/drawing/2014/main" id="{C0998348-20EC-1CF9-F17C-E93061E9D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3440"/>
              <a:ext cx="7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177" name="Line 7">
              <a:extLst>
                <a:ext uri="{FF2B5EF4-FFF2-40B4-BE49-F238E27FC236}">
                  <a16:creationId xmlns:a16="http://schemas.microsoft.com/office/drawing/2014/main" id="{4FF4846E-4AC6-5983-5EA7-CA397CB7B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" y="3440"/>
              <a:ext cx="768" cy="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178" name="Arc 8">
              <a:extLst>
                <a:ext uri="{FF2B5EF4-FFF2-40B4-BE49-F238E27FC236}">
                  <a16:creationId xmlns:a16="http://schemas.microsoft.com/office/drawing/2014/main" id="{F5BF83AB-6A97-7149-3D60-C883A59C4AC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203" y="3089"/>
              <a:ext cx="796" cy="349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9" name="Arc 9">
              <a:extLst>
                <a:ext uri="{FF2B5EF4-FFF2-40B4-BE49-F238E27FC236}">
                  <a16:creationId xmlns:a16="http://schemas.microsoft.com/office/drawing/2014/main" id="{F121C86F-7679-9DC6-B9FD-AA6CC9DEE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3070"/>
              <a:ext cx="845" cy="303"/>
            </a:xfrm>
            <a:custGeom>
              <a:avLst/>
              <a:gdLst>
                <a:gd name="T0" fmla="*/ 0 w 43200"/>
                <a:gd name="T1" fmla="*/ 0 h 21956"/>
                <a:gd name="T2" fmla="*/ 0 w 43200"/>
                <a:gd name="T3" fmla="*/ 0 h 21956"/>
                <a:gd name="T4" fmla="*/ 0 w 43200"/>
                <a:gd name="T5" fmla="*/ 0 h 2195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956"/>
                <a:gd name="T11" fmla="*/ 43200 w 43200"/>
                <a:gd name="T12" fmla="*/ 21956 h 21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956" fill="none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56" stroke="0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" y="2195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0" name="Arc 11">
              <a:extLst>
                <a:ext uri="{FF2B5EF4-FFF2-40B4-BE49-F238E27FC236}">
                  <a16:creationId xmlns:a16="http://schemas.microsoft.com/office/drawing/2014/main" id="{F1FC3E32-151E-5869-DC51-4F9972D96D7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186" y="3355"/>
              <a:ext cx="839" cy="363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1" name="Text Box 12">
              <a:extLst>
                <a:ext uri="{FF2B5EF4-FFF2-40B4-BE49-F238E27FC236}">
                  <a16:creationId xmlns:a16="http://schemas.microsoft.com/office/drawing/2014/main" id="{34054A41-27DD-8DD3-7A6E-76D552808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326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0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35182" name="Text Box 13">
              <a:extLst>
                <a:ext uri="{FF2B5EF4-FFF2-40B4-BE49-F238E27FC236}">
                  <a16:creationId xmlns:a16="http://schemas.microsoft.com/office/drawing/2014/main" id="{AD790E7A-A7A8-C1EB-7542-F5BD3B3C8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" y="350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1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35183" name="Text Box 14">
              <a:extLst>
                <a:ext uri="{FF2B5EF4-FFF2-40B4-BE49-F238E27FC236}">
                  <a16:creationId xmlns:a16="http://schemas.microsoft.com/office/drawing/2014/main" id="{0A4EEA5F-7664-25AD-D4AD-05942B78C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5" y="331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2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35184" name="Text Box 15">
              <a:extLst>
                <a:ext uri="{FF2B5EF4-FFF2-40B4-BE49-F238E27FC236}">
                  <a16:creationId xmlns:a16="http://schemas.microsoft.com/office/drawing/2014/main" id="{D2BFB641-5D4C-AC6C-4751-18570AEC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2784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10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35185" name="Text Box 16">
              <a:extLst>
                <a:ext uri="{FF2B5EF4-FFF2-40B4-BE49-F238E27FC236}">
                  <a16:creationId xmlns:a16="http://schemas.microsoft.com/office/drawing/2014/main" id="{5683D6C7-5B0B-B212-765C-A605D1D45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3679"/>
              <a:ext cx="3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12</a:t>
              </a:r>
              <a:r>
                <a:rPr lang="en-US" altLang="zh-CN" sz="2400" b="0" baseline="0"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135186" name="Text Box 17">
              <a:extLst>
                <a:ext uri="{FF2B5EF4-FFF2-40B4-BE49-F238E27FC236}">
                  <a16:creationId xmlns:a16="http://schemas.microsoft.com/office/drawing/2014/main" id="{BF1463D8-EBB0-1CB2-012B-6AFF43E3C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2784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21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35187" name="Oval 18">
              <a:extLst>
                <a:ext uri="{FF2B5EF4-FFF2-40B4-BE49-F238E27FC236}">
                  <a16:creationId xmlns:a16="http://schemas.microsoft.com/office/drawing/2014/main" id="{8E8EA1F4-E7F7-47BF-ABB3-F2DEE4F40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3360"/>
              <a:ext cx="162" cy="1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35188" name="Oval 19">
              <a:extLst>
                <a:ext uri="{FF2B5EF4-FFF2-40B4-BE49-F238E27FC236}">
                  <a16:creationId xmlns:a16="http://schemas.microsoft.com/office/drawing/2014/main" id="{84E3E385-069D-3F5E-32D5-42FB4CD07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3384"/>
              <a:ext cx="149" cy="1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35189" name="Arc 20">
              <a:extLst>
                <a:ext uri="{FF2B5EF4-FFF2-40B4-BE49-F238E27FC236}">
                  <a16:creationId xmlns:a16="http://schemas.microsoft.com/office/drawing/2014/main" id="{F66B149E-2E59-C22A-1F45-E60C882A52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52" y="3144"/>
              <a:ext cx="571" cy="576"/>
            </a:xfrm>
            <a:custGeom>
              <a:avLst/>
              <a:gdLst>
                <a:gd name="T0" fmla="*/ 0 w 42820"/>
                <a:gd name="T1" fmla="*/ 0 h 43200"/>
                <a:gd name="T2" fmla="*/ 0 w 42820"/>
                <a:gd name="T3" fmla="*/ 0 h 43200"/>
                <a:gd name="T4" fmla="*/ 0 w 42820"/>
                <a:gd name="T5" fmla="*/ 0 h 43200"/>
                <a:gd name="T6" fmla="*/ 0 60000 65536"/>
                <a:gd name="T7" fmla="*/ 0 60000 65536"/>
                <a:gd name="T8" fmla="*/ 0 60000 65536"/>
                <a:gd name="T9" fmla="*/ 0 w 42820"/>
                <a:gd name="T10" fmla="*/ 0 h 43200"/>
                <a:gd name="T11" fmla="*/ 42820 w 4282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20" h="43200" fill="none" extrusionOk="0">
                  <a:moveTo>
                    <a:pt x="-1" y="17566"/>
                  </a:moveTo>
                  <a:cubicBezTo>
                    <a:pt x="1936" y="7375"/>
                    <a:pt x="10845" y="-1"/>
                    <a:pt x="21220" y="0"/>
                  </a:cubicBezTo>
                  <a:cubicBezTo>
                    <a:pt x="33149" y="0"/>
                    <a:pt x="42820" y="9670"/>
                    <a:pt x="42820" y="21600"/>
                  </a:cubicBezTo>
                  <a:cubicBezTo>
                    <a:pt x="42820" y="33529"/>
                    <a:pt x="33149" y="43200"/>
                    <a:pt x="21220" y="43200"/>
                  </a:cubicBezTo>
                  <a:cubicBezTo>
                    <a:pt x="10943" y="43200"/>
                    <a:pt x="2089" y="35959"/>
                    <a:pt x="49" y="25887"/>
                  </a:cubicBezTo>
                </a:path>
                <a:path w="42820" h="43200" stroke="0" extrusionOk="0">
                  <a:moveTo>
                    <a:pt x="-1" y="17566"/>
                  </a:moveTo>
                  <a:cubicBezTo>
                    <a:pt x="1936" y="7375"/>
                    <a:pt x="10845" y="-1"/>
                    <a:pt x="21220" y="0"/>
                  </a:cubicBezTo>
                  <a:cubicBezTo>
                    <a:pt x="33149" y="0"/>
                    <a:pt x="42820" y="9670"/>
                    <a:pt x="42820" y="21600"/>
                  </a:cubicBezTo>
                  <a:cubicBezTo>
                    <a:pt x="42820" y="33529"/>
                    <a:pt x="33149" y="43200"/>
                    <a:pt x="21220" y="43200"/>
                  </a:cubicBezTo>
                  <a:cubicBezTo>
                    <a:pt x="10943" y="43200"/>
                    <a:pt x="2089" y="35959"/>
                    <a:pt x="49" y="25887"/>
                  </a:cubicBezTo>
                  <a:lnTo>
                    <a:pt x="21220" y="21600"/>
                  </a:lnTo>
                  <a:lnTo>
                    <a:pt x="-1" y="17566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0" name="Arc 21">
              <a:extLst>
                <a:ext uri="{FF2B5EF4-FFF2-40B4-BE49-F238E27FC236}">
                  <a16:creationId xmlns:a16="http://schemas.microsoft.com/office/drawing/2014/main" id="{3DACC022-122A-2666-2BB9-C32055E88D9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223" y="2562"/>
              <a:ext cx="1824" cy="942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1" name="Oval 22">
              <a:extLst>
                <a:ext uri="{FF2B5EF4-FFF2-40B4-BE49-F238E27FC236}">
                  <a16:creationId xmlns:a16="http://schemas.microsoft.com/office/drawing/2014/main" id="{4A67A17E-5616-3155-6AFC-717B24F19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3360"/>
              <a:ext cx="162" cy="1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35192" name="Text Box 23">
              <a:extLst>
                <a:ext uri="{FF2B5EF4-FFF2-40B4-BE49-F238E27FC236}">
                  <a16:creationId xmlns:a16="http://schemas.microsoft.com/office/drawing/2014/main" id="{22DB5AB1-364A-24A2-9E9C-ED47E1A7F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3024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00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35193" name="Text Box 24">
              <a:extLst>
                <a:ext uri="{FF2B5EF4-FFF2-40B4-BE49-F238E27FC236}">
                  <a16:creationId xmlns:a16="http://schemas.microsoft.com/office/drawing/2014/main" id="{CF7DF728-8657-F195-0BA9-10D416189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3168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01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35194" name="Text Box 25">
              <a:extLst>
                <a:ext uri="{FF2B5EF4-FFF2-40B4-BE49-F238E27FC236}">
                  <a16:creationId xmlns:a16="http://schemas.microsoft.com/office/drawing/2014/main" id="{2DAEF181-341A-7190-4468-A1223BACF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" y="2256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20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35195" name="Text Box 26">
              <a:extLst>
                <a:ext uri="{FF2B5EF4-FFF2-40B4-BE49-F238E27FC236}">
                  <a16:creationId xmlns:a16="http://schemas.microsoft.com/office/drawing/2014/main" id="{F477B5D1-3479-372B-1EDD-92E697851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1" y="2928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22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35196" name="Text Box 27">
              <a:extLst>
                <a:ext uri="{FF2B5EF4-FFF2-40B4-BE49-F238E27FC236}">
                  <a16:creationId xmlns:a16="http://schemas.microsoft.com/office/drawing/2014/main" id="{E9F3E076-01E0-423D-CCA2-E753E03B1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" y="3168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12</a:t>
              </a:r>
              <a:endParaRPr lang="en-US" altLang="zh-CN" sz="2400" b="0" baseline="0">
                <a:latin typeface="Times New Roman" panose="02020603050405020304" pitchFamily="18" charset="0"/>
              </a:endParaRPr>
            </a:p>
          </p:txBody>
        </p:sp>
        <p:sp>
          <p:nvSpPr>
            <p:cNvPr id="135197" name="Text Box 28">
              <a:extLst>
                <a:ext uri="{FF2B5EF4-FFF2-40B4-BE49-F238E27FC236}">
                  <a16:creationId xmlns:a16="http://schemas.microsoft.com/office/drawing/2014/main" id="{AD2B5ABE-A032-4E64-94A7-40ADBBF65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3696"/>
              <a:ext cx="3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baseline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latin typeface="Times New Roman" panose="02020603050405020304" pitchFamily="18" charset="0"/>
                </a:rPr>
                <a:t>01</a:t>
              </a:r>
              <a:r>
                <a:rPr lang="en-US" altLang="zh-CN" sz="2400" b="0" baseline="0">
                  <a:latin typeface="Times New Roman" panose="02020603050405020304" pitchFamily="18" charset="0"/>
                </a:rPr>
                <a:t>’</a:t>
              </a:r>
              <a:endParaRPr lang="en-US" altLang="zh-CN" sz="2400" b="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134175" name="Rectangle 31">
            <a:extLst>
              <a:ext uri="{FF2B5EF4-FFF2-40B4-BE49-F238E27FC236}">
                <a16:creationId xmlns:a16="http://schemas.microsoft.com/office/drawing/2014/main" id="{94DF08BA-E42A-9746-42A7-2C7B94145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849313"/>
            <a:ext cx="50292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aseline="0"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22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en-US" altLang="zh-CN" sz="2800" baseline="0"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00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zh-CN" altLang="en-US" baseline="0">
              <a:latin typeface="Times New Roman" panose="02020603050405020304" pitchFamily="18" charset="0"/>
            </a:endParaRPr>
          </a:p>
        </p:txBody>
      </p:sp>
      <p:sp>
        <p:nvSpPr>
          <p:cNvPr id="134178" name="Rectangle 34">
            <a:extLst>
              <a:ext uri="{FF2B5EF4-FFF2-40B4-BE49-F238E27FC236}">
                <a16:creationId xmlns:a16="http://schemas.microsoft.com/office/drawing/2014/main" id="{00EA28B8-1AA1-8EE6-9A6E-F77CD13C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960438"/>
            <a:ext cx="3886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800" baseline="0">
                <a:latin typeface="Times New Roman" panose="02020603050405020304" pitchFamily="18" charset="0"/>
              </a:rPr>
              <a:t>有向图</a:t>
            </a:r>
            <a:r>
              <a:rPr lang="en-US" altLang="zh-CN" sz="2800" baseline="0">
                <a:latin typeface="Times New Roman" panose="02020603050405020304" pitchFamily="18" charset="0"/>
              </a:rPr>
              <a:t>G，</a:t>
            </a:r>
            <a:r>
              <a:rPr lang="zh-CN" altLang="en-US" sz="2800" baseline="0">
                <a:latin typeface="Times New Roman" panose="02020603050405020304" pitchFamily="18" charset="0"/>
              </a:rPr>
              <a:t>命</a:t>
            </a:r>
            <a:r>
              <a:rPr lang="en-US" altLang="zh-CN" sz="2800" baseline="0">
                <a:latin typeface="Times New Roman" panose="02020603050405020304" pitchFamily="18" charset="0"/>
              </a:rPr>
              <a:t>G’</a:t>
            </a:r>
            <a:r>
              <a:rPr lang="zh-CN" altLang="en-US" sz="2800" baseline="0">
                <a:latin typeface="Times New Roman" panose="02020603050405020304" pitchFamily="18" charset="0"/>
              </a:rPr>
              <a:t>是</a:t>
            </a:r>
            <a:r>
              <a:rPr lang="en-US" altLang="zh-CN" sz="2800" baseline="0">
                <a:latin typeface="Times New Roman" panose="02020603050405020304" pitchFamily="18" charset="0"/>
              </a:rPr>
              <a:t>G</a:t>
            </a:r>
            <a:r>
              <a:rPr lang="zh-CN" altLang="en-US" sz="2800" baseline="0">
                <a:latin typeface="Times New Roman" panose="02020603050405020304" pitchFamily="18" charset="0"/>
              </a:rPr>
              <a:t>中由顶点</a:t>
            </a:r>
            <a:r>
              <a:rPr lang="en-US" altLang="zh-CN" sz="2800" baseline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>
                <a:latin typeface="Times New Roman" panose="02020603050405020304" pitchFamily="18" charset="0"/>
              </a:rPr>
              <a:t>0</a:t>
            </a:r>
            <a:r>
              <a:rPr lang="en-US" altLang="zh-CN" sz="2800" baseline="0">
                <a:latin typeface="Times New Roman" panose="02020603050405020304" pitchFamily="18" charset="0"/>
              </a:rPr>
              <a:t>,v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 baseline="0">
                <a:latin typeface="Times New Roman" panose="02020603050405020304" pitchFamily="18" charset="0"/>
              </a:rPr>
              <a:t>,v</a:t>
            </a:r>
            <a:r>
              <a:rPr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lang="zh-CN" altLang="en-US" sz="2800" baseline="0">
                <a:latin typeface="Times New Roman" panose="02020603050405020304" pitchFamily="18" charset="0"/>
              </a:rPr>
              <a:t>和</a:t>
            </a:r>
            <a:r>
              <a:rPr lang="en-US" altLang="zh-CN" sz="2800" baseline="0"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latin typeface="Times New Roman" panose="02020603050405020304" pitchFamily="18" charset="0"/>
              </a:rPr>
              <a:t>01</a:t>
            </a:r>
            <a:r>
              <a:rPr lang="en-US" altLang="zh-CN" sz="2800" baseline="0"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latin typeface="Times New Roman" panose="02020603050405020304" pitchFamily="18" charset="0"/>
              </a:rPr>
              <a:t>21</a:t>
            </a:r>
            <a:r>
              <a:rPr lang="zh-CN" altLang="en-US" sz="2800" baseline="0">
                <a:latin typeface="Times New Roman" panose="02020603050405020304" pitchFamily="18" charset="0"/>
              </a:rPr>
              <a:t>组成的有向支撑树(</a:t>
            </a:r>
            <a:r>
              <a:rPr lang="en-US" altLang="zh-CN" sz="2800" baseline="0">
                <a:latin typeface="Times New Roman" panose="02020603050405020304" pitchFamily="18" charset="0"/>
              </a:rPr>
              <a:t>r=v</a:t>
            </a:r>
            <a:r>
              <a:rPr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lang="en-US" altLang="zh-CN" sz="2800" baseline="0">
                <a:latin typeface="Times New Roman" panose="02020603050405020304" pitchFamily="18" charset="0"/>
              </a:rPr>
              <a:t>)。</a:t>
            </a:r>
            <a:r>
              <a:rPr lang="zh-CN" altLang="en-US" sz="2800" baseline="0">
                <a:latin typeface="Times New Roman" panose="02020603050405020304" pitchFamily="18" charset="0"/>
              </a:rPr>
              <a:t>从弧</a:t>
            </a:r>
            <a:r>
              <a:rPr lang="en-US" altLang="zh-CN" sz="2800" baseline="0"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latin typeface="Times New Roman" panose="02020603050405020304" pitchFamily="18" charset="0"/>
              </a:rPr>
              <a:t>12</a:t>
            </a:r>
            <a:r>
              <a:rPr lang="zh-CN" altLang="en-US" sz="2800" baseline="0">
                <a:latin typeface="Times New Roman" panose="02020603050405020304" pitchFamily="18" charset="0"/>
              </a:rPr>
              <a:t>出发，可按定理4.3.4的形成规则得出</a:t>
            </a:r>
            <a:r>
              <a:rPr lang="en-US" altLang="zh-CN" sz="2800" baseline="0">
                <a:latin typeface="Times New Roman" panose="02020603050405020304" pitchFamily="18" charset="0"/>
              </a:rPr>
              <a:t>Euler</a:t>
            </a:r>
            <a:r>
              <a:rPr lang="zh-CN" altLang="en-US" sz="2800" baseline="0">
                <a:latin typeface="Times New Roman" panose="02020603050405020304" pitchFamily="18" charset="0"/>
              </a:rPr>
              <a:t>路。</a:t>
            </a:r>
          </a:p>
        </p:txBody>
      </p:sp>
      <p:sp>
        <p:nvSpPr>
          <p:cNvPr id="135173" name="灯片编号占位符 2">
            <a:extLst>
              <a:ext uri="{FF2B5EF4-FFF2-40B4-BE49-F238E27FC236}">
                <a16:creationId xmlns:a16="http://schemas.microsoft.com/office/drawing/2014/main" id="{BD556132-FDD6-FA03-1934-829BDADE27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744E7C-9C84-A043-8BE0-8FB502699F5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75" grpId="0" build="p" autoUpdateAnimBg="0"/>
      <p:bldP spid="13417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E849CF3B-9E89-5A56-9383-76D15F159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证明：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18" name="Rectangle 3">
            <a:extLst>
              <a:ext uri="{FF2B5EF4-FFF2-40B4-BE49-F238E27FC236}">
                <a16:creationId xmlns:a16="http://schemas.microsoft.com/office/drawing/2014/main" id="{2BE4C368-629F-6C87-CF8C-A725F87FC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先证：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fin(e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)=init(e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)=r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由条件</a:t>
            </a:r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zh-CN" altLang="en-US">
                <a:latin typeface="Times New Roman" panose="02020603050405020304" pitchFamily="18" charset="0"/>
              </a:rPr>
              <a:t>知，由</a:t>
            </a:r>
            <a:r>
              <a:rPr lang="en-US" altLang="zh-CN">
                <a:latin typeface="Times New Roman" panose="02020603050405020304" pitchFamily="18" charset="0"/>
              </a:rPr>
              <a:t>fin(e</a:t>
            </a:r>
            <a:r>
              <a:rPr lang="en-US" altLang="zh-CN" baseline="-30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发出的弧，都在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中。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仿照定理</a:t>
            </a:r>
            <a:r>
              <a:rPr lang="en-US" altLang="zh-CN">
                <a:latin typeface="Times New Roman" panose="02020603050405020304" pitchFamily="18" charset="0"/>
              </a:rPr>
              <a:t>4.3.2</a:t>
            </a:r>
            <a:r>
              <a:rPr lang="zh-CN" altLang="en-US">
                <a:latin typeface="Times New Roman" panose="02020603050405020304" pitchFamily="18" charset="0"/>
              </a:rPr>
              <a:t>的证明，不难得到结论：</a:t>
            </a:r>
            <a:r>
              <a:rPr lang="en-US" altLang="zh-CN">
                <a:latin typeface="Times New Roman" panose="02020603050405020304" pitchFamily="18" charset="0"/>
              </a:rPr>
              <a:t>fin(e</a:t>
            </a:r>
            <a:r>
              <a:rPr lang="en-US" altLang="zh-CN" baseline="-30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发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出的弧中，有一条是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，即</a:t>
            </a:r>
            <a:r>
              <a:rPr lang="en-US" altLang="zh-CN">
                <a:latin typeface="Times New Roman" panose="02020603050405020304" pitchFamily="18" charset="0"/>
              </a:rPr>
              <a:t>fin(e</a:t>
            </a:r>
            <a:r>
              <a:rPr lang="en-US" altLang="zh-CN" baseline="-30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)=init(e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37219" name="灯片编号占位符 1">
            <a:extLst>
              <a:ext uri="{FF2B5EF4-FFF2-40B4-BE49-F238E27FC236}">
                <a16:creationId xmlns:a16="http://schemas.microsoft.com/office/drawing/2014/main" id="{4D77BE05-F158-2354-CA0E-74BA118045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3E8855-DA47-7B40-B257-64731EE28A1A}" type="slidenum">
              <a:rPr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Oval 2">
            <a:extLst>
              <a:ext uri="{FF2B5EF4-FFF2-40B4-BE49-F238E27FC236}">
                <a16:creationId xmlns:a16="http://schemas.microsoft.com/office/drawing/2014/main" id="{30B03424-3CE5-6D02-FF3D-06DBDDCB1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81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899" name="Oval 3">
            <a:extLst>
              <a:ext uri="{FF2B5EF4-FFF2-40B4-BE49-F238E27FC236}">
                <a16:creationId xmlns:a16="http://schemas.microsoft.com/office/drawing/2014/main" id="{CE96119A-6227-FC18-0037-D69FE96E8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0" name="Oval 4">
            <a:extLst>
              <a:ext uri="{FF2B5EF4-FFF2-40B4-BE49-F238E27FC236}">
                <a16:creationId xmlns:a16="http://schemas.microsoft.com/office/drawing/2014/main" id="{3385EB8F-78FE-8458-DF7A-B5DF5D17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098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1" name="Oval 5">
            <a:extLst>
              <a:ext uri="{FF2B5EF4-FFF2-40B4-BE49-F238E27FC236}">
                <a16:creationId xmlns:a16="http://schemas.microsoft.com/office/drawing/2014/main" id="{521BD9B6-43EB-D4DC-D9B1-66DB5B0C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486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2" name="Oval 6">
            <a:extLst>
              <a:ext uri="{FF2B5EF4-FFF2-40B4-BE49-F238E27FC236}">
                <a16:creationId xmlns:a16="http://schemas.microsoft.com/office/drawing/2014/main" id="{79CA62ED-E522-7ED6-3B4D-E530D174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0480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3" name="Oval 7">
            <a:extLst>
              <a:ext uri="{FF2B5EF4-FFF2-40B4-BE49-F238E27FC236}">
                <a16:creationId xmlns:a16="http://schemas.microsoft.com/office/drawing/2014/main" id="{8BDB662F-D602-F111-9A85-08D7C181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33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4" name="Oval 8">
            <a:extLst>
              <a:ext uri="{FF2B5EF4-FFF2-40B4-BE49-F238E27FC236}">
                <a16:creationId xmlns:a16="http://schemas.microsoft.com/office/drawing/2014/main" id="{B9175E2E-47E5-7438-0068-7F649334F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86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073D6C8E-25E6-49FC-806B-AA22E53F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2672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E7A2E661-E275-B356-0D58-3F2C4D72F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2672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38250" name="Rectangle 11">
            <a:extLst>
              <a:ext uri="{FF2B5EF4-FFF2-40B4-BE49-F238E27FC236}">
                <a16:creationId xmlns:a16="http://schemas.microsoft.com/office/drawing/2014/main" id="{89310A96-09D1-067C-87E0-7A2B29A61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886200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4000" baseline="0">
                <a:solidFill>
                  <a:srgbClr val="FFFFFF"/>
                </a:solidFill>
                <a:latin typeface="Times New Roman" panose="02020603050405020304" pitchFamily="18" charset="0"/>
              </a:rPr>
              <a:t>fin(e</a:t>
            </a:r>
            <a:r>
              <a:rPr kumimoji="0" lang="en-US" altLang="zh-CN" sz="40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kumimoji="0" lang="en-US" altLang="zh-CN" sz="4000" baseline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0908" name="Line 12">
            <a:extLst>
              <a:ext uri="{FF2B5EF4-FFF2-40B4-BE49-F238E27FC236}">
                <a16:creationId xmlns:a16="http://schemas.microsoft.com/office/drawing/2014/main" id="{1F2D4494-55E2-3A82-3C98-316CDB445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38400"/>
            <a:ext cx="1143000" cy="11430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9" name="Line 13">
            <a:extLst>
              <a:ext uri="{FF2B5EF4-FFF2-40B4-BE49-F238E27FC236}">
                <a16:creationId xmlns:a16="http://schemas.microsoft.com/office/drawing/2014/main" id="{05F82CE5-3ABA-4489-4536-7BC6BD083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429000"/>
            <a:ext cx="1524000" cy="304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0" name="Line 14">
            <a:extLst>
              <a:ext uri="{FF2B5EF4-FFF2-40B4-BE49-F238E27FC236}">
                <a16:creationId xmlns:a16="http://schemas.microsoft.com/office/drawing/2014/main" id="{13A16405-C95A-203C-6662-619147A42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810000"/>
            <a:ext cx="1752600" cy="16764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1" name="Line 15">
            <a:extLst>
              <a:ext uri="{FF2B5EF4-FFF2-40B4-BE49-F238E27FC236}">
                <a16:creationId xmlns:a16="http://schemas.microsoft.com/office/drawing/2014/main" id="{384CF40B-A860-FE3F-A223-993877885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362200"/>
            <a:ext cx="914400" cy="12192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2" name="Line 16">
            <a:extLst>
              <a:ext uri="{FF2B5EF4-FFF2-40B4-BE49-F238E27FC236}">
                <a16:creationId xmlns:a16="http://schemas.microsoft.com/office/drawing/2014/main" id="{5E46A805-6918-80E2-9446-11D9E8BFA1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200400"/>
            <a:ext cx="1371600" cy="4572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3" name="Line 17">
            <a:extLst>
              <a:ext uri="{FF2B5EF4-FFF2-40B4-BE49-F238E27FC236}">
                <a16:creationId xmlns:a16="http://schemas.microsoft.com/office/drawing/2014/main" id="{9D14C3CE-4FF0-E8E2-86C1-6C50EC2FF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1447800" cy="17526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914" name="Rectangle 18">
                <a:extLst>
                  <a:ext uri="{FF2B5EF4-FFF2-40B4-BE49-F238E27FC236}">
                    <a16:creationId xmlns:a16="http://schemas.microsoft.com/office/drawing/2014/main" id="{99BD8A0D-F664-E018-00E3-B147F4B8C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5057486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3600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60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3600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3600" b="0" i="1" baseline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3600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914" name="Rectangle 18">
                <a:extLst>
                  <a:ext uri="{FF2B5EF4-FFF2-40B4-BE49-F238E27FC236}">
                    <a16:creationId xmlns:a16="http://schemas.microsoft.com/office/drawing/2014/main" id="{99BD8A0D-F664-E018-00E3-B147F4B8C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5057486"/>
                <a:ext cx="838200" cy="609600"/>
              </a:xfrm>
              <a:prstGeom prst="rect">
                <a:avLst/>
              </a:prstGeom>
              <a:blipFill>
                <a:blip r:embed="rId2"/>
                <a:stretch>
                  <a:fillRect l="-25758" r="-15152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915" name="Rectangle 19">
                <a:extLst>
                  <a:ext uri="{FF2B5EF4-FFF2-40B4-BE49-F238E27FC236}">
                    <a16:creationId xmlns:a16="http://schemas.microsoft.com/office/drawing/2014/main" id="{95BFADF9-3B5A-1330-53CC-F33BAB35B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200" y="35814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3600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60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3600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600" b="0" i="1" baseline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3600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915" name="Rectangle 19">
                <a:extLst>
                  <a:ext uri="{FF2B5EF4-FFF2-40B4-BE49-F238E27FC236}">
                    <a16:creationId xmlns:a16="http://schemas.microsoft.com/office/drawing/2014/main" id="{95BFADF9-3B5A-1330-53CC-F33BAB35B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3581400"/>
                <a:ext cx="838200" cy="609600"/>
              </a:xfrm>
              <a:prstGeom prst="rect">
                <a:avLst/>
              </a:prstGeom>
              <a:blipFill>
                <a:blip r:embed="rId3"/>
                <a:stretch>
                  <a:fillRect l="-25373" r="-11940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916" name="Rectangle 20">
                <a:extLst>
                  <a:ext uri="{FF2B5EF4-FFF2-40B4-BE49-F238E27FC236}">
                    <a16:creationId xmlns:a16="http://schemas.microsoft.com/office/drawing/2014/main" id="{AB13519F-BC08-B967-42E2-48662B9DD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3800" y="22098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baseline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3600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60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3600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600" b="0" i="1" baseline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3600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916" name="Rectangle 20">
                <a:extLst>
                  <a:ext uri="{FF2B5EF4-FFF2-40B4-BE49-F238E27FC236}">
                    <a16:creationId xmlns:a16="http://schemas.microsoft.com/office/drawing/2014/main" id="{AB13519F-BC08-B967-42E2-48662B9DD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2209800"/>
                <a:ext cx="838200" cy="609600"/>
              </a:xfrm>
              <a:prstGeom prst="rect">
                <a:avLst/>
              </a:prstGeom>
              <a:blipFill>
                <a:blip r:embed="rId4"/>
                <a:stretch>
                  <a:fillRect l="-25758" r="-13636" b="-122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917" name="Rectangle 21">
                <a:extLst>
                  <a:ext uri="{FF2B5EF4-FFF2-40B4-BE49-F238E27FC236}">
                    <a16:creationId xmlns:a16="http://schemas.microsoft.com/office/drawing/2014/main" id="{8B97A8A7-8191-94A3-CAC8-F731A7B7F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48768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4000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400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4000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zh-CN" sz="4000" baseline="-25000" dirty="0">
                  <a:solidFill>
                    <a:srgbClr val="FFCC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917" name="Rectangle 21">
                <a:extLst>
                  <a:ext uri="{FF2B5EF4-FFF2-40B4-BE49-F238E27FC236}">
                    <a16:creationId xmlns:a16="http://schemas.microsoft.com/office/drawing/2014/main" id="{8B97A8A7-8191-94A3-CAC8-F731A7B7F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876800"/>
                <a:ext cx="838200" cy="609600"/>
              </a:xfrm>
              <a:prstGeom prst="rect">
                <a:avLst/>
              </a:prstGeom>
              <a:blipFill>
                <a:blip r:embed="rId5"/>
                <a:stretch>
                  <a:fillRect l="-5970" b="-204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918" name="Rectangle 22">
                <a:extLst>
                  <a:ext uri="{FF2B5EF4-FFF2-40B4-BE49-F238E27FC236}">
                    <a16:creationId xmlns:a16="http://schemas.microsoft.com/office/drawing/2014/main" id="{5373790F-B22E-3A2C-2469-B9C9399E2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0200" y="34290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baseline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4000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400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4000" b="0" i="1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zh-CN" sz="4000" baseline="-25000" dirty="0">
                  <a:solidFill>
                    <a:srgbClr val="FFCC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918" name="Rectangle 22">
                <a:extLst>
                  <a:ext uri="{FF2B5EF4-FFF2-40B4-BE49-F238E27FC236}">
                    <a16:creationId xmlns:a16="http://schemas.microsoft.com/office/drawing/2014/main" id="{5373790F-B22E-3A2C-2469-B9C9399E2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3429000"/>
                <a:ext cx="838200" cy="609600"/>
              </a:xfrm>
              <a:prstGeom prst="rect">
                <a:avLst/>
              </a:prstGeom>
              <a:blipFill>
                <a:blip r:embed="rId6"/>
                <a:stretch>
                  <a:fillRect l="-5970" b="-183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919" name="Rectangle 23">
                <a:extLst>
                  <a:ext uri="{FF2B5EF4-FFF2-40B4-BE49-F238E27FC236}">
                    <a16:creationId xmlns:a16="http://schemas.microsoft.com/office/drawing/2014/main" id="{42FFC9A7-6140-0B07-A92F-48D0BA677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1981200"/>
                <a:ext cx="8382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baseline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3600" baseline="0" dirty="0">
                              <a:solidFill>
                                <a:schemeClr val="tx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60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3600" b="0" i="1" baseline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4000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919" name="Rectangle 23">
                <a:extLst>
                  <a:ext uri="{FF2B5EF4-FFF2-40B4-BE49-F238E27FC236}">
                    <a16:creationId xmlns:a16="http://schemas.microsoft.com/office/drawing/2014/main" id="{42FFC9A7-6140-0B07-A92F-48D0BA677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981200"/>
                <a:ext cx="838200" cy="609600"/>
              </a:xfrm>
              <a:prstGeom prst="rect">
                <a:avLst/>
              </a:prstGeom>
              <a:blipFill>
                <a:blip r:embed="rId7"/>
                <a:stretch>
                  <a:fillRect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920" name="Oval 24">
            <a:extLst>
              <a:ext uri="{FF2B5EF4-FFF2-40B4-BE49-F238E27FC236}">
                <a16:creationId xmlns:a16="http://schemas.microsoft.com/office/drawing/2014/main" id="{A9C43CCE-8F2B-95B5-C3EA-15C5A1B7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60198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21" name="Line 25">
            <a:extLst>
              <a:ext uri="{FF2B5EF4-FFF2-40B4-BE49-F238E27FC236}">
                <a16:creationId xmlns:a16="http://schemas.microsoft.com/office/drawing/2014/main" id="{D0E9D354-F8A5-F7B6-62B1-2AC42C29ED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962400"/>
            <a:ext cx="762000" cy="1981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2" name="Rectangle 26">
            <a:extLst>
              <a:ext uri="{FF2B5EF4-FFF2-40B4-BE49-F238E27FC236}">
                <a16:creationId xmlns:a16="http://schemas.microsoft.com/office/drawing/2014/main" id="{3B4D4926-A4D8-500A-E833-8E5CEC02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334000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4000" baseline="0">
                <a:solidFill>
                  <a:srgbClr val="FFCC00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zh-CN" sz="4000" baseline="-25000">
                <a:solidFill>
                  <a:srgbClr val="FFCC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80923" name="Text Box 27">
            <a:extLst>
              <a:ext uri="{FF2B5EF4-FFF2-40B4-BE49-F238E27FC236}">
                <a16:creationId xmlns:a16="http://schemas.microsoft.com/office/drawing/2014/main" id="{DFB6ED92-989A-4AB3-EEC9-36A085F58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133600"/>
            <a:ext cx="2362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baseline="0">
                <a:solidFill>
                  <a:srgbClr val="FFCC00"/>
                </a:solidFill>
                <a:latin typeface="Times New Roman" panose="02020603050405020304" pitchFamily="18" charset="0"/>
              </a:rPr>
              <a:t>如果：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CC00"/>
                </a:solidFill>
                <a:latin typeface="Times New Roman" panose="02020603050405020304" pitchFamily="18" charset="0"/>
              </a:rPr>
              <a:t>2≤ i</a:t>
            </a:r>
            <a:r>
              <a:rPr kumimoji="0" lang="en-US" altLang="zh-CN" baseline="-25000">
                <a:solidFill>
                  <a:srgbClr val="FFCC00"/>
                </a:solidFill>
                <a:latin typeface="Times New Roman" panose="02020603050405020304" pitchFamily="18" charset="0"/>
              </a:rPr>
              <a:t>j </a:t>
            </a:r>
            <a:r>
              <a:rPr kumimoji="0" lang="en-US" altLang="zh-CN" baseline="0">
                <a:solidFill>
                  <a:srgbClr val="FFCC00"/>
                </a:solidFill>
                <a:latin typeface="Times New Roman" panose="02020603050405020304" pitchFamily="18" charset="0"/>
              </a:rPr>
              <a:t>≤m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CC00"/>
                </a:solidFill>
                <a:latin typeface="Times New Roman" panose="02020603050405020304" pitchFamily="18" charset="0"/>
              </a:rPr>
              <a:t>1 ≤</a:t>
            </a:r>
            <a:r>
              <a:rPr kumimoji="0" lang="en-US" altLang="zh-CN" b="0" baseline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baseline="0">
                <a:solidFill>
                  <a:srgbClr val="FFCC00"/>
                </a:solidFill>
                <a:latin typeface="Times New Roman" panose="02020603050405020304" pitchFamily="18" charset="0"/>
              </a:rPr>
              <a:t>j ≤</a:t>
            </a:r>
            <a:r>
              <a:rPr kumimoji="0" lang="en-US" altLang="zh-CN" b="0" baseline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baseline="0">
                <a:solidFill>
                  <a:srgbClr val="FFCC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38267" name="Text Box 28">
            <a:extLst>
              <a:ext uri="{FF2B5EF4-FFF2-40B4-BE49-F238E27FC236}">
                <a16:creationId xmlns:a16="http://schemas.microsoft.com/office/drawing/2014/main" id="{55EFD722-685D-1A79-58C4-1E880A5AD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610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init(e</a:t>
            </a:r>
            <a:r>
              <a:rPr kumimoji="0"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)=r </a:t>
            </a:r>
            <a:r>
              <a:rPr kumimoji="0" lang="zh-CN" altLang="en-US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已知，往证</a:t>
            </a: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fin(e</a:t>
            </a:r>
            <a:r>
              <a:rPr kumimoji="0"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)=r</a:t>
            </a:r>
            <a:r>
              <a:rPr kumimoji="0" lang="zh-CN" altLang="en-US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，即</a:t>
            </a: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fin(e</a:t>
            </a:r>
            <a:r>
              <a:rPr kumimoji="0"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r>
              <a:rPr kumimoji="0" lang="zh-CN" altLang="en-US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发出弧</a:t>
            </a: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zh-CN" sz="3600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1 </a:t>
            </a:r>
            <a:r>
              <a:rPr kumimoji="0" lang="zh-CN" altLang="en-US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80925" name="Text Box 29">
            <a:extLst>
              <a:ext uri="{FF2B5EF4-FFF2-40B4-BE49-F238E27FC236}">
                <a16:creationId xmlns:a16="http://schemas.microsoft.com/office/drawing/2014/main" id="{76C05FFC-ABE3-0753-2443-A117C004D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76400"/>
            <a:ext cx="2590800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baseline="0" dirty="0">
                <a:solidFill>
                  <a:srgbClr val="FFCC00"/>
                </a:solidFill>
                <a:latin typeface="Times New Roman" panose="02020603050405020304" pitchFamily="18" charset="0"/>
              </a:rPr>
              <a:t>1≤ </a:t>
            </a:r>
            <a:r>
              <a:rPr kumimoji="0" lang="en-US" altLang="zh-CN" baseline="0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baseline="-25000" dirty="0" err="1">
                <a:solidFill>
                  <a:srgbClr val="FFCC00"/>
                </a:solidFill>
                <a:latin typeface="Times New Roman" panose="02020603050405020304" pitchFamily="18" charset="0"/>
              </a:rPr>
              <a:t>j</a:t>
            </a:r>
            <a:r>
              <a:rPr kumimoji="0" lang="en-US" altLang="zh-CN" baseline="-25000" dirty="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baseline="0" dirty="0">
                <a:solidFill>
                  <a:srgbClr val="FFCC00"/>
                </a:solidFill>
                <a:latin typeface="Times New Roman" panose="02020603050405020304" pitchFamily="18" charset="0"/>
              </a:rPr>
              <a:t>-1≤m-1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而</a:t>
            </a:r>
            <a:r>
              <a:rPr kumimoji="0" lang="en-US" altLang="zh-CN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fin(</a:t>
            </a:r>
            <a:r>
              <a:rPr kumimoji="0" lang="en-US" altLang="zh-CN" baseline="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zh-CN" baseline="-250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kumimoji="0" lang="en-US" altLang="zh-CN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r>
              <a:rPr kumimoji="0" lang="zh-CN" altLang="en-US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的输入弧中还包括</a:t>
            </a:r>
            <a:r>
              <a:rPr kumimoji="0" lang="en-US" altLang="zh-CN" baseline="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zh-CN" baseline="-250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kumimoji="0" lang="en-US" altLang="zh-CN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kumimoji="0" lang="zh-CN" altLang="en-US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这样，</a:t>
            </a:r>
            <a:r>
              <a:rPr kumimoji="0" lang="en-US" altLang="zh-CN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fin(</a:t>
            </a:r>
            <a:r>
              <a:rPr kumimoji="0" lang="en-US" altLang="zh-CN" baseline="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zh-CN" baseline="-250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kumimoji="0" lang="en-US" altLang="zh-CN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r>
              <a:rPr kumimoji="0" lang="zh-CN" altLang="en-US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的入度至少为</a:t>
            </a:r>
            <a:r>
              <a:rPr kumimoji="0" lang="en-US" altLang="zh-CN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k+1</a:t>
            </a:r>
            <a:r>
              <a:rPr kumimoji="0" lang="zh-CN" altLang="en-US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kumimoji="0" lang="zh-CN" altLang="en-US" baseline="0" dirty="0">
                <a:solidFill>
                  <a:srgbClr val="FFCC00"/>
                </a:solidFill>
                <a:latin typeface="Times New Roman" panose="02020603050405020304" pitchFamily="18" charset="0"/>
              </a:rPr>
              <a:t>矛盾</a:t>
            </a:r>
          </a:p>
        </p:txBody>
      </p:sp>
      <p:sp>
        <p:nvSpPr>
          <p:cNvPr id="138269" name="灯片编号占位符 1">
            <a:extLst>
              <a:ext uri="{FF2B5EF4-FFF2-40B4-BE49-F238E27FC236}">
                <a16:creationId xmlns:a16="http://schemas.microsoft.com/office/drawing/2014/main" id="{E693DD82-53E7-09EB-91AC-80D99F1FCC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7BF3FB-D4AD-BB42-B23C-BFBC92A4F003}" type="slidenum">
              <a:rPr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nimBg="1"/>
      <p:bldP spid="80900" grpId="0" animBg="1"/>
      <p:bldP spid="80901" grpId="0" animBg="1"/>
      <p:bldP spid="80902" grpId="0" animBg="1"/>
      <p:bldP spid="80903" grpId="0" animBg="1"/>
      <p:bldP spid="80904" grpId="0" animBg="1"/>
      <p:bldP spid="80905" grpId="0" autoUpdateAnimBg="0"/>
      <p:bldP spid="80906" grpId="0" autoUpdateAnimBg="0"/>
      <p:bldP spid="80914" grpId="0" autoUpdateAnimBg="0"/>
      <p:bldP spid="80915" grpId="0" autoUpdateAnimBg="0"/>
      <p:bldP spid="80916" grpId="0" autoUpdateAnimBg="0"/>
      <p:bldP spid="80917" grpId="0" autoUpdateAnimBg="0"/>
      <p:bldP spid="80918" grpId="0" autoUpdateAnimBg="0"/>
      <p:bldP spid="80919" grpId="0" autoUpdateAnimBg="0"/>
      <p:bldP spid="80920" grpId="0" animBg="1"/>
      <p:bldP spid="80922" grpId="0" autoUpdateAnimBg="0"/>
      <p:bldP spid="80923" grpId="0" autoUpdateAnimBg="0"/>
      <p:bldP spid="80925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305F891-C40F-DD4A-017E-BF649E895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证明：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266" name="Rectangle 3">
            <a:extLst>
              <a:ext uri="{FF2B5EF4-FFF2-40B4-BE49-F238E27FC236}">
                <a16:creationId xmlns:a16="http://schemas.microsoft.com/office/drawing/2014/main" id="{B6DCBE92-8E3D-6FA7-93B5-8364603FB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再证：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中每条弧恰在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中出现一次。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由条件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>
                <a:latin typeface="Times New Roman" panose="02020603050405020304" pitchFamily="18" charset="0"/>
              </a:rPr>
              <a:t>知，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中的弧无重复，所以只需证：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中每条弧都出现在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中。 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若不然，设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中弧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宋体" panose="02010600030101010101" pitchFamily="2" charset="-122"/>
              </a:rPr>
              <a:t>不在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宋体" panose="02010600030101010101" pitchFamily="2" charset="-122"/>
              </a:rPr>
              <a:t>中，令</a:t>
            </a:r>
            <a:r>
              <a:rPr lang="en-US" altLang="zh-CN">
                <a:latin typeface="Times New Roman" panose="02020603050405020304" pitchFamily="18" charset="0"/>
              </a:rPr>
              <a:t>fin(e)=v</a:t>
            </a:r>
            <a:r>
              <a:rPr lang="zh-CN" altLang="en-US">
                <a:latin typeface="宋体" panose="02010600030101010101" pitchFamily="2" charset="-122"/>
              </a:rPr>
              <a:t>，由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的平衡性</a:t>
            </a:r>
            <a:r>
              <a:rPr lang="zh-CN" altLang="en-US">
                <a:latin typeface="宋体" panose="02010600030101010101" pitchFamily="2" charset="-122"/>
              </a:rPr>
              <a:t>知，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中有一条由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发出的弧</a:t>
            </a:r>
            <a:r>
              <a:rPr lang="en-US" altLang="zh-CN">
                <a:latin typeface="Times New Roman" panose="02020603050405020304" pitchFamily="18" charset="0"/>
              </a:rPr>
              <a:t>e’</a:t>
            </a:r>
            <a:r>
              <a:rPr lang="zh-CN" altLang="en-US">
                <a:latin typeface="Times New Roman" panose="02020603050405020304" pitchFamily="18" charset="0"/>
              </a:rPr>
              <a:t>不在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中，特别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当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时，由条件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zh-CN" altLang="en-US">
                <a:latin typeface="Times New Roman" panose="02020603050405020304" pitchFamily="18" charset="0"/>
              </a:rPr>
              <a:t>知，</a:t>
            </a:r>
            <a:r>
              <a:rPr lang="en-US" altLang="zh-CN">
                <a:latin typeface="Times New Roman" panose="02020603050405020304" pitchFamily="18" charset="0"/>
              </a:rPr>
              <a:t>e[v]</a:t>
            </a:r>
            <a:r>
              <a:rPr lang="zh-CN" altLang="en-US">
                <a:latin typeface="Times New Roman" panose="02020603050405020304" pitchFamily="18" charset="0"/>
              </a:rPr>
              <a:t>不在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e[v]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最后走，如果其他弧没走，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e[v]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肯定没走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9267" name="Oval 4">
            <a:extLst>
              <a:ext uri="{FF2B5EF4-FFF2-40B4-BE49-F238E27FC236}">
                <a16:creationId xmlns:a16="http://schemas.microsoft.com/office/drawing/2014/main" id="{CFF16680-C2EF-082C-ACC7-B0E3CB97A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486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8" name="Oval 5">
            <a:extLst>
              <a:ext uri="{FF2B5EF4-FFF2-40B4-BE49-F238E27FC236}">
                <a16:creationId xmlns:a16="http://schemas.microsoft.com/office/drawing/2014/main" id="{93FF415A-CDBE-A930-006A-AF2A36B29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562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9" name="Oval 6">
            <a:extLst>
              <a:ext uri="{FF2B5EF4-FFF2-40B4-BE49-F238E27FC236}">
                <a16:creationId xmlns:a16="http://schemas.microsoft.com/office/drawing/2014/main" id="{4DA57E19-C8EB-0F2E-A4EC-A0A5315D7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562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70" name="Oval 7">
            <a:extLst>
              <a:ext uri="{FF2B5EF4-FFF2-40B4-BE49-F238E27FC236}">
                <a16:creationId xmlns:a16="http://schemas.microsoft.com/office/drawing/2014/main" id="{1716DAB8-D1A3-1683-E5EB-F431001F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562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71" name="Line 8">
            <a:extLst>
              <a:ext uri="{FF2B5EF4-FFF2-40B4-BE49-F238E27FC236}">
                <a16:creationId xmlns:a16="http://schemas.microsoft.com/office/drawing/2014/main" id="{6F0E7D34-4050-0C16-2B47-3BC82610B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638800"/>
            <a:ext cx="1828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2" name="Line 9">
            <a:extLst>
              <a:ext uri="{FF2B5EF4-FFF2-40B4-BE49-F238E27FC236}">
                <a16:creationId xmlns:a16="http://schemas.microsoft.com/office/drawing/2014/main" id="{0E998E49-D05E-13FB-19C7-F814875A0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638800"/>
            <a:ext cx="1371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3" name="Line 10">
            <a:extLst>
              <a:ext uri="{FF2B5EF4-FFF2-40B4-BE49-F238E27FC236}">
                <a16:creationId xmlns:a16="http://schemas.microsoft.com/office/drawing/2014/main" id="{231DB22D-E412-27F3-A24C-6944B6180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638800"/>
            <a:ext cx="1066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4" name="Line 11">
            <a:extLst>
              <a:ext uri="{FF2B5EF4-FFF2-40B4-BE49-F238E27FC236}">
                <a16:creationId xmlns:a16="http://schemas.microsoft.com/office/drawing/2014/main" id="{917B0AEE-EC32-D968-A96E-7D0964172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638800"/>
            <a:ext cx="685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5" name="Text Box 12">
            <a:extLst>
              <a:ext uri="{FF2B5EF4-FFF2-40B4-BE49-F238E27FC236}">
                <a16:creationId xmlns:a16="http://schemas.microsoft.com/office/drawing/2014/main" id="{57EAB6D3-995B-12AF-3B9F-91A52BF33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7150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39276" name="Text Box 13">
            <a:extLst>
              <a:ext uri="{FF2B5EF4-FFF2-40B4-BE49-F238E27FC236}">
                <a16:creationId xmlns:a16="http://schemas.microsoft.com/office/drawing/2014/main" id="{4D382A6A-7A54-B453-D608-D8EC76CD6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5626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9277" name="Text Box 14">
            <a:extLst>
              <a:ext uri="{FF2B5EF4-FFF2-40B4-BE49-F238E27FC236}">
                <a16:creationId xmlns:a16="http://schemas.microsoft.com/office/drawing/2014/main" id="{9A3603AC-3165-49BF-0CD0-2F27FA9EF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150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e’</a:t>
            </a:r>
          </a:p>
        </p:txBody>
      </p:sp>
      <p:sp>
        <p:nvSpPr>
          <p:cNvPr id="139278" name="Text Box 15">
            <a:extLst>
              <a:ext uri="{FF2B5EF4-FFF2-40B4-BE49-F238E27FC236}">
                <a16:creationId xmlns:a16="http://schemas.microsoft.com/office/drawing/2014/main" id="{AF8F3079-1D6B-F3DC-443E-19F701467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864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0" lang="zh-CN" altLang="en-US" sz="360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79" name="Text Box 16">
            <a:extLst>
              <a:ext uri="{FF2B5EF4-FFF2-40B4-BE49-F238E27FC236}">
                <a16:creationId xmlns:a16="http://schemas.microsoft.com/office/drawing/2014/main" id="{BAEC24D7-663B-DF95-79C0-D014A064A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56260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="0" baseline="0">
                <a:solidFill>
                  <a:srgbClr val="FFFFFF"/>
                </a:solidFill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39280" name="灯片编号占位符 1">
            <a:extLst>
              <a:ext uri="{FF2B5EF4-FFF2-40B4-BE49-F238E27FC236}">
                <a16:creationId xmlns:a16="http://schemas.microsoft.com/office/drawing/2014/main" id="{492F360F-90CC-0F8B-DD5D-4721D9B380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7D736B-2A63-FA4C-9427-9124B82ABF25}" type="slidenum">
              <a:rPr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97B4F06-DA16-C64D-0FB9-DC7E448D0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证明：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369423D3-CC18-AB3A-A483-7C07AEC5A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562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同理，若</a:t>
            </a:r>
            <a:r>
              <a:rPr lang="en-US" altLang="zh-CN">
                <a:latin typeface="Times New Roman" panose="02020603050405020304" pitchFamily="18" charset="0"/>
              </a:rPr>
              <a:t>fin(e[v])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e[fin(e[v])]</a:t>
            </a:r>
            <a:r>
              <a:rPr lang="zh-CN" altLang="en-US">
                <a:latin typeface="Times New Roman" panose="02020603050405020304" pitchFamily="18" charset="0"/>
              </a:rPr>
              <a:t>不在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中，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于是，得一有向路：</a:t>
            </a:r>
            <a:r>
              <a:rPr lang="en-US" altLang="zh-CN">
                <a:latin typeface="Times New Roman" panose="02020603050405020304" pitchFamily="18" charset="0"/>
              </a:rPr>
              <a:t>L’=(e,e[v],e[fin(e[v])],…)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并且</a:t>
            </a:r>
            <a:r>
              <a:rPr lang="en-US" altLang="zh-CN">
                <a:latin typeface="Times New Roman" panose="02020603050405020304" pitchFamily="18" charset="0"/>
              </a:rPr>
              <a:t>L’</a:t>
            </a:r>
            <a:r>
              <a:rPr lang="zh-CN" altLang="en-US">
                <a:latin typeface="Times New Roman" panose="02020603050405020304" pitchFamily="18" charset="0"/>
              </a:rPr>
              <a:t>中的弧不在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中，</a:t>
            </a:r>
            <a:r>
              <a:rPr lang="en-US" altLang="zh-CN">
                <a:latin typeface="Times New Roman" panose="02020603050405020304" pitchFamily="18" charset="0"/>
              </a:rPr>
              <a:t>L’</a:t>
            </a:r>
            <a:r>
              <a:rPr lang="zh-CN" altLang="en-US">
                <a:latin typeface="Times New Roman" panose="02020603050405020304" pitchFamily="18" charset="0"/>
              </a:rPr>
              <a:t>中的弧都是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的弧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除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以外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L’</a:t>
            </a:r>
            <a:r>
              <a:rPr lang="zh-CN" altLang="en-US">
                <a:latin typeface="Times New Roman" panose="02020603050405020304" pitchFamily="18" charset="0"/>
              </a:rPr>
              <a:t>不能无限延长，最终必然沿着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的一条有向路到达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，于是，根据上面的推理，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有一条从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发出的弧不在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>
                <a:latin typeface="Times New Roman" panose="02020603050405020304" pitchFamily="18" charset="0"/>
              </a:rPr>
              <a:t>，与条件</a:t>
            </a:r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zh-CN" altLang="en-US">
                <a:latin typeface="Times New Roman" panose="02020603050405020304" pitchFamily="18" charset="0"/>
              </a:rPr>
              <a:t>矛盾。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中弧均出现在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中。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综上，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是一条</a:t>
            </a:r>
            <a:r>
              <a:rPr lang="en-US" altLang="zh-CN">
                <a:latin typeface="Times New Roman" panose="02020603050405020304" pitchFamily="18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路。 </a:t>
            </a:r>
          </a:p>
        </p:txBody>
      </p:sp>
      <p:sp>
        <p:nvSpPr>
          <p:cNvPr id="82948" name="Oval 4">
            <a:extLst>
              <a:ext uri="{FF2B5EF4-FFF2-40B4-BE49-F238E27FC236}">
                <a16:creationId xmlns:a16="http://schemas.microsoft.com/office/drawing/2014/main" id="{647832CA-AFCF-3CC5-4556-1AD877E5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410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9" name="Oval 5">
            <a:extLst>
              <a:ext uri="{FF2B5EF4-FFF2-40B4-BE49-F238E27FC236}">
                <a16:creationId xmlns:a16="http://schemas.microsoft.com/office/drawing/2014/main" id="{674A8B83-E30D-DAE9-4D5B-32D97AB49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86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0" name="Oval 6">
            <a:extLst>
              <a:ext uri="{FF2B5EF4-FFF2-40B4-BE49-F238E27FC236}">
                <a16:creationId xmlns:a16="http://schemas.microsoft.com/office/drawing/2014/main" id="{1193C306-8A51-4DE8-DC0B-02C87390B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86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4" name="Oval 7">
            <a:extLst>
              <a:ext uri="{FF2B5EF4-FFF2-40B4-BE49-F238E27FC236}">
                <a16:creationId xmlns:a16="http://schemas.microsoft.com/office/drawing/2014/main" id="{17C3371A-DA9E-24CB-84EC-757EF4F9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86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400" b="0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331AF1EE-1AE3-1125-750C-9976C82D7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562600"/>
            <a:ext cx="1828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3" name="Line 9">
            <a:extLst>
              <a:ext uri="{FF2B5EF4-FFF2-40B4-BE49-F238E27FC236}">
                <a16:creationId xmlns:a16="http://schemas.microsoft.com/office/drawing/2014/main" id="{9ADD8C2A-A25A-F69B-BD57-EB9EDA031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562600"/>
            <a:ext cx="1371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4" name="Line 10">
            <a:extLst>
              <a:ext uri="{FF2B5EF4-FFF2-40B4-BE49-F238E27FC236}">
                <a16:creationId xmlns:a16="http://schemas.microsoft.com/office/drawing/2014/main" id="{3F88A2BD-19D2-DFDA-9905-E449097E5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562600"/>
            <a:ext cx="1066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5" name="Line 11">
            <a:extLst>
              <a:ext uri="{FF2B5EF4-FFF2-40B4-BE49-F238E27FC236}">
                <a16:creationId xmlns:a16="http://schemas.microsoft.com/office/drawing/2014/main" id="{FA90A7F1-D2ED-08CD-CF50-88838D762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562600"/>
            <a:ext cx="685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6" name="Text Box 12">
            <a:extLst>
              <a:ext uri="{FF2B5EF4-FFF2-40B4-BE49-F238E27FC236}">
                <a16:creationId xmlns:a16="http://schemas.microsoft.com/office/drawing/2014/main" id="{AD06C1AC-AFED-0F17-C929-7D6F257B7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6388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EA0E623B-C926-63D7-F076-3FC68AFDF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0060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="0" baseline="0">
                <a:solidFill>
                  <a:srgbClr val="FFFFFF"/>
                </a:solidFill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82958" name="Text Box 14">
            <a:extLst>
              <a:ext uri="{FF2B5EF4-FFF2-40B4-BE49-F238E27FC236}">
                <a16:creationId xmlns:a16="http://schemas.microsoft.com/office/drawing/2014/main" id="{A5B9172A-6B70-EEA8-3F3A-CE2A2554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768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82959" name="Text Box 15">
            <a:extLst>
              <a:ext uri="{FF2B5EF4-FFF2-40B4-BE49-F238E27FC236}">
                <a16:creationId xmlns:a16="http://schemas.microsoft.com/office/drawing/2014/main" id="{33EEA51B-7513-4B4B-898D-40E3BB85A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638800"/>
            <a:ext cx="99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e[v]</a:t>
            </a:r>
          </a:p>
        </p:txBody>
      </p:sp>
      <p:sp>
        <p:nvSpPr>
          <p:cNvPr id="82960" name="Text Box 16">
            <a:extLst>
              <a:ext uri="{FF2B5EF4-FFF2-40B4-BE49-F238E27FC236}">
                <a16:creationId xmlns:a16="http://schemas.microsoft.com/office/drawing/2014/main" id="{2AC21C12-D2CC-0453-2403-073E056D2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638800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e[fin(e[v])]</a:t>
            </a:r>
          </a:p>
        </p:txBody>
      </p:sp>
      <p:sp>
        <p:nvSpPr>
          <p:cNvPr id="82961" name="Text Box 17">
            <a:extLst>
              <a:ext uri="{FF2B5EF4-FFF2-40B4-BE49-F238E27FC236}">
                <a16:creationId xmlns:a16="http://schemas.microsoft.com/office/drawing/2014/main" id="{1C658128-E161-5F04-ABD4-33BA5DF3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724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baseline="0">
                <a:solidFill>
                  <a:srgbClr val="FFFFFF"/>
                </a:solidFill>
                <a:latin typeface="Times New Roman" panose="02020603050405020304" pitchFamily="18" charset="0"/>
              </a:rPr>
              <a:t>fin(e[v])</a:t>
            </a:r>
          </a:p>
        </p:txBody>
      </p:sp>
      <p:sp>
        <p:nvSpPr>
          <p:cNvPr id="82962" name="Text Box 18">
            <a:extLst>
              <a:ext uri="{FF2B5EF4-FFF2-40B4-BE49-F238E27FC236}">
                <a16:creationId xmlns:a16="http://schemas.microsoft.com/office/drawing/2014/main" id="{FA7935FE-AE54-F6D4-10B4-CF5FDE94F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2578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aseline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0306" name="灯片编号占位符 1">
            <a:extLst>
              <a:ext uri="{FF2B5EF4-FFF2-40B4-BE49-F238E27FC236}">
                <a16:creationId xmlns:a16="http://schemas.microsoft.com/office/drawing/2014/main" id="{1BAC4DFC-DF86-BA60-4B7B-AC140B530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05D5FE-E48C-B94B-A874-48B76BBEF51C}" type="slidenum">
              <a:rPr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zh-CN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/>
      <p:bldP spid="82949" grpId="0" animBg="1"/>
      <p:bldP spid="82950" grpId="0" animBg="1"/>
      <p:bldP spid="82956" grpId="0" autoUpdateAnimBg="0"/>
      <p:bldP spid="82957" grpId="0" autoUpdateAnimBg="0"/>
      <p:bldP spid="82958" grpId="0" autoUpdateAnimBg="0"/>
      <p:bldP spid="82959" grpId="0" autoUpdateAnimBg="0"/>
      <p:bldP spid="82960" grpId="0" autoUpdateAnimBg="0"/>
      <p:bldP spid="82961" grpId="0" autoUpdateAnimBg="0"/>
      <p:bldP spid="8296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A823A-6CEF-0543-9144-3142402F7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" y="457200"/>
            <a:ext cx="8763000" cy="65532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300" dirty="0"/>
              <a:t>1.</a:t>
            </a:r>
            <a:r>
              <a:rPr lang="zh-CN" altLang="en-US" sz="3300" dirty="0"/>
              <a:t>长度为</a:t>
            </a:r>
            <a:r>
              <a:rPr lang="en-US" altLang="zh-CN" sz="3300" dirty="0"/>
              <a:t>n</a:t>
            </a:r>
            <a:r>
              <a:rPr lang="zh-CN" altLang="en-US" sz="3300" dirty="0"/>
              <a:t>的有向路是否一定经过</a:t>
            </a:r>
            <a:r>
              <a:rPr lang="en-US" altLang="zh-CN" sz="3300" dirty="0"/>
              <a:t>n+1</a:t>
            </a:r>
            <a:r>
              <a:rPr lang="zh-CN" altLang="en-US" sz="3300" dirty="0"/>
              <a:t>个不同的点？</a:t>
            </a:r>
            <a:endParaRPr lang="en-US" altLang="zh-CN" sz="3300" dirty="0"/>
          </a:p>
          <a:p>
            <a:pPr marL="0" indent="0">
              <a:buFont typeface="Wingdings" pitchFamily="2" charset="2"/>
              <a:buNone/>
            </a:pPr>
            <a:r>
              <a:rPr lang="zh-CN" altLang="en-US" sz="3300" dirty="0"/>
              <a:t>解：不一定</a:t>
            </a:r>
            <a:endParaRPr lang="en-US" altLang="zh-CN" sz="330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3300" dirty="0"/>
              <a:t>2.</a:t>
            </a:r>
            <a:r>
              <a:rPr lang="zh-CN" altLang="zh-CN" sz="3300" dirty="0"/>
              <a:t>设有向图</a:t>
            </a:r>
            <a:r>
              <a:rPr lang="en-US" altLang="zh-CN" sz="3300" dirty="0"/>
              <a:t>G</a:t>
            </a:r>
            <a:r>
              <a:rPr lang="zh-CN" altLang="zh-CN" sz="3300" dirty="0"/>
              <a:t>是欧拉图，则有</a:t>
            </a:r>
            <a:r>
              <a:rPr lang="en-US" altLang="zh-CN" sz="3300" dirty="0"/>
              <a:t>(    )  </a:t>
            </a:r>
            <a:endParaRPr lang="zh-CN" altLang="zh-CN" sz="3300" dirty="0"/>
          </a:p>
          <a:p>
            <a:pPr marL="677863" indent="-514350">
              <a:buClr>
                <a:schemeClr val="tx1"/>
              </a:buClr>
              <a:buFont typeface="Wingdings" pitchFamily="2" charset="2"/>
              <a:buAutoNum type="alphaUcPeriod"/>
            </a:pPr>
            <a:r>
              <a:rPr lang="en-US" altLang="zh-CN" sz="3300" dirty="0"/>
              <a:t> G</a:t>
            </a:r>
            <a:r>
              <a:rPr lang="zh-CN" altLang="zh-CN" sz="3300" dirty="0"/>
              <a:t>强连通</a:t>
            </a:r>
            <a:r>
              <a:rPr lang="en-US" altLang="zh-CN" sz="3300" dirty="0"/>
              <a:t>  </a:t>
            </a:r>
          </a:p>
          <a:p>
            <a:pPr marL="677863" indent="-514350">
              <a:buClr>
                <a:schemeClr val="tx1"/>
              </a:buClr>
              <a:buFont typeface="Wingdings" pitchFamily="2" charset="2"/>
              <a:buAutoNum type="alphaUcPeriod"/>
            </a:pPr>
            <a:r>
              <a:rPr lang="en-US" altLang="zh-CN" sz="3300" dirty="0"/>
              <a:t> G</a:t>
            </a:r>
            <a:r>
              <a:rPr lang="zh-CN" altLang="zh-CN" sz="3300" dirty="0"/>
              <a:t>弱连通</a:t>
            </a:r>
            <a:r>
              <a:rPr lang="en-US" altLang="zh-CN" sz="3300" dirty="0"/>
              <a:t>  </a:t>
            </a:r>
          </a:p>
          <a:p>
            <a:pPr marL="677863" indent="-514350">
              <a:buClr>
                <a:schemeClr val="tx1"/>
              </a:buClr>
              <a:buFont typeface="Wingdings" pitchFamily="2" charset="2"/>
              <a:buAutoNum type="alphaUcPeriod"/>
            </a:pPr>
            <a:r>
              <a:rPr lang="en-US" altLang="zh-CN" sz="3300" dirty="0"/>
              <a:t> G</a:t>
            </a:r>
            <a:r>
              <a:rPr lang="zh-CN" altLang="zh-CN" sz="3300" dirty="0"/>
              <a:t>平衡</a:t>
            </a:r>
            <a:r>
              <a:rPr lang="en-US" altLang="zh-CN" sz="3300" dirty="0"/>
              <a:t>  </a:t>
            </a:r>
          </a:p>
          <a:p>
            <a:pPr marL="677863" indent="-514350">
              <a:buClr>
                <a:schemeClr val="tx1"/>
              </a:buClr>
              <a:buNone/>
            </a:pPr>
            <a:r>
              <a:rPr lang="en-US" altLang="zh-CN" sz="3300" dirty="0"/>
              <a:t>D.  G</a:t>
            </a:r>
            <a:r>
              <a:rPr lang="zh-CN" altLang="zh-CN" sz="3300" dirty="0"/>
              <a:t>中点必在欧拉路中出现。</a:t>
            </a:r>
            <a:endParaRPr lang="en-US" altLang="zh-CN" sz="3300" dirty="0"/>
          </a:p>
          <a:p>
            <a:pPr marL="163513" indent="0">
              <a:buNone/>
            </a:pPr>
            <a:r>
              <a:rPr lang="zh-CN" altLang="en-US" sz="3300" dirty="0"/>
              <a:t>解： </a:t>
            </a:r>
            <a:r>
              <a:rPr lang="en-US" altLang="zh-CN" sz="3300" dirty="0"/>
              <a:t>C</a:t>
            </a:r>
            <a:endParaRPr lang="zh-CN" altLang="zh-CN" sz="3300" dirty="0"/>
          </a:p>
          <a:p>
            <a:pPr marL="0" indent="0">
              <a:buFont typeface="Wingdings" pitchFamily="2" charset="2"/>
              <a:buNone/>
            </a:pPr>
            <a:endParaRPr lang="en-US" altLang="zh-CN" sz="3300" dirty="0"/>
          </a:p>
        </p:txBody>
      </p:sp>
      <p:sp>
        <p:nvSpPr>
          <p:cNvPr id="110595" name="页脚占位符 3">
            <a:extLst>
              <a:ext uri="{FF2B5EF4-FFF2-40B4-BE49-F238E27FC236}">
                <a16:creationId xmlns:a16="http://schemas.microsoft.com/office/drawing/2014/main" id="{F38BFA7C-EB49-3642-83F8-16D96EFEE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0596" name="灯片编号占位符 4">
            <a:extLst>
              <a:ext uri="{FF2B5EF4-FFF2-40B4-BE49-F238E27FC236}">
                <a16:creationId xmlns:a16="http://schemas.microsoft.com/office/drawing/2014/main" id="{332058F1-B6F4-C248-BA4D-0D99B0A8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D7A9E5-B9F7-2147-AB08-86EDC8CFDE5A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kumimoji="0" lang="en-US" altLang="zh-CN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966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6EBAC-F5E7-D640-9CCC-5A44D9D657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457200"/>
            <a:ext cx="8305800" cy="61722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3.</a:t>
            </a:r>
            <a:r>
              <a:rPr lang="zh-CN" altLang="en-US" dirty="0"/>
              <a:t>欧拉路是否不重复的遍历欧拉路中的所有点一次，又回到出发点？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解：不是</a:t>
            </a:r>
            <a:endParaRPr lang="en-US" altLang="zh-CN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4.</a:t>
            </a:r>
            <a:r>
              <a:rPr lang="zh-CN" altLang="zh-CN" dirty="0">
                <a:cs typeface="Times New Roman" panose="02020603050405020304" pitchFamily="18" charset="0"/>
              </a:rPr>
              <a:t>存在欧拉路的有向图一定是平衡的吗？有限平衡有向图一定存在欧拉路吗？</a:t>
            </a:r>
            <a:endParaRPr lang="zh-CN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/>
              <a:t>解：是，不一定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5.</a:t>
            </a:r>
            <a:r>
              <a:rPr lang="zh-CN" altLang="zh-CN" dirty="0"/>
              <a:t>欧拉图中一定有根吗？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/>
              <a:t>解：不一定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</p:txBody>
      </p:sp>
      <p:sp>
        <p:nvSpPr>
          <p:cNvPr id="112642" name="页脚占位符 3">
            <a:extLst>
              <a:ext uri="{FF2B5EF4-FFF2-40B4-BE49-F238E27FC236}">
                <a16:creationId xmlns:a16="http://schemas.microsoft.com/office/drawing/2014/main" id="{0679F402-555D-EC49-8ACB-89F395391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2643" name="灯片编号占位符 4">
            <a:extLst>
              <a:ext uri="{FF2B5EF4-FFF2-40B4-BE49-F238E27FC236}">
                <a16:creationId xmlns:a16="http://schemas.microsoft.com/office/drawing/2014/main" id="{9A118048-BD2F-BA42-B60D-C2C26D8F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07C785-8E92-A044-B64D-0DA53EB2C1C4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kumimoji="0" lang="en-US" altLang="zh-CN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2722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03E373-DBB1-4D42-99CA-B9E9AB6741D3}"/>
              </a:ext>
            </a:extLst>
          </p:cNvPr>
          <p:cNvSpPr txBox="1"/>
          <p:nvPr/>
        </p:nvSpPr>
        <p:spPr>
          <a:xfrm>
            <a:off x="228600" y="609600"/>
            <a:ext cx="8915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baseline="0" dirty="0"/>
              <a:t>6.</a:t>
            </a:r>
            <a:r>
              <a:rPr kumimoji="1" lang="zh-CN" altLang="en-US" sz="4000" b="1" baseline="0" dirty="0"/>
              <a:t>已知一棵树</a:t>
            </a:r>
            <a:r>
              <a:rPr kumimoji="1" lang="en-US" altLang="zh-CN" sz="4000" b="1" baseline="0" dirty="0"/>
              <a:t>T</a:t>
            </a:r>
            <a:r>
              <a:rPr kumimoji="1" lang="zh-CN" altLang="en-US" sz="4000" b="1" baseline="0" dirty="0"/>
              <a:t>有两个度是</a:t>
            </a:r>
            <a:r>
              <a:rPr kumimoji="1" lang="en-US" altLang="zh-CN" sz="4000" b="1" baseline="0" dirty="0"/>
              <a:t>3</a:t>
            </a:r>
            <a:r>
              <a:rPr kumimoji="1" lang="zh-CN" altLang="en-US" sz="4000" b="1" baseline="0" dirty="0"/>
              <a:t>的点，两个度是</a:t>
            </a:r>
            <a:r>
              <a:rPr kumimoji="1" lang="en-US" altLang="zh-CN" sz="4000" b="1" baseline="0" dirty="0"/>
              <a:t>2</a:t>
            </a:r>
            <a:r>
              <a:rPr kumimoji="1" lang="zh-CN" altLang="en-US" sz="4000" b="1" baseline="0" dirty="0"/>
              <a:t>的点，其余都是</a:t>
            </a:r>
            <a:r>
              <a:rPr kumimoji="1" lang="en-US" altLang="zh-CN" sz="4000" b="1" baseline="0" dirty="0"/>
              <a:t>1</a:t>
            </a:r>
            <a:r>
              <a:rPr lang="zh-CN" altLang="en-US" sz="4000" b="1" baseline="0" dirty="0"/>
              <a:t>度的点，请问</a:t>
            </a:r>
            <a:r>
              <a:rPr lang="en-US" altLang="zh-CN" sz="4000" b="1" baseline="0" dirty="0"/>
              <a:t>T</a:t>
            </a:r>
            <a:r>
              <a:rPr lang="zh-CN" altLang="en-US" sz="4000" b="1" baseline="0" dirty="0"/>
              <a:t>中有几个</a:t>
            </a:r>
            <a:r>
              <a:rPr lang="en-US" altLang="zh-CN" sz="4000" b="1" baseline="0" dirty="0"/>
              <a:t>1</a:t>
            </a:r>
            <a:r>
              <a:rPr lang="zh-CN" altLang="en-US" sz="4000" b="1" baseline="0" dirty="0"/>
              <a:t>度的点？</a:t>
            </a:r>
            <a:endParaRPr lang="en-US" altLang="zh-CN" sz="4000" b="1" baseline="0" dirty="0"/>
          </a:p>
          <a:p>
            <a:endParaRPr lang="en-US" altLang="zh-CN" sz="4000" b="1" baseline="0" dirty="0"/>
          </a:p>
          <a:p>
            <a:r>
              <a:rPr kumimoji="1" lang="zh-CN" altLang="en-US" sz="4000" b="1" baseline="0" dirty="0"/>
              <a:t>解：</a:t>
            </a:r>
            <a:r>
              <a:rPr kumimoji="1" lang="en-US" altLang="zh-CN" sz="4000" b="1" baseline="0" dirty="0"/>
              <a:t>4</a:t>
            </a:r>
            <a:r>
              <a:rPr kumimoji="1" lang="zh-CN" altLang="en-US" sz="4000" b="1" baseline="0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8218919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8C211CC-B5EC-FD53-D705-DFF948652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定义4.3.4  简单</a:t>
            </a:r>
            <a:r>
              <a:rPr lang="en-US" altLang="zh-CN" sz="4000">
                <a:latin typeface="Times New Roman" panose="02020603050405020304" pitchFamily="18" charset="0"/>
              </a:rPr>
              <a:t>(</a:t>
            </a:r>
            <a:r>
              <a:rPr lang="zh-CN" altLang="en-US" sz="4000">
                <a:latin typeface="Times New Roman" panose="02020603050405020304" pitchFamily="18" charset="0"/>
              </a:rPr>
              <a:t>有向</a:t>
            </a:r>
            <a:r>
              <a:rPr lang="en-US" altLang="zh-CN" sz="4000">
                <a:latin typeface="Times New Roman" panose="02020603050405020304" pitchFamily="18" charset="0"/>
              </a:rPr>
              <a:t>)</a:t>
            </a:r>
            <a:r>
              <a:rPr lang="zh-CN" altLang="en-US" sz="4000">
                <a:latin typeface="Times New Roman" panose="02020603050405020304" pitchFamily="18" charset="0"/>
              </a:rPr>
              <a:t>路</a:t>
            </a:r>
            <a:endParaRPr lang="en-US" altLang="zh-CN" sz="4000">
              <a:latin typeface="Times New Roman" panose="02020603050405020304" pitchFamily="18" charset="0"/>
            </a:endParaRP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D4AEA529-1A6C-B696-A403-7A91715E5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87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有向图的有向路(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简单的</a:t>
            </a:r>
            <a:r>
              <a:rPr lang="zh-CN" altLang="en-US" dirty="0">
                <a:latin typeface="Times New Roman" panose="02020603050405020304" pitchFamily="18" charset="0"/>
              </a:rPr>
              <a:t>，如果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1）</a:t>
            </a:r>
            <a:r>
              <a:rPr lang="en-US" altLang="zh-CN" dirty="0" err="1">
                <a:latin typeface="Times New Roman" panose="02020603050405020304" pitchFamily="18" charset="0"/>
              </a:rPr>
              <a:t>init</a:t>
            </a:r>
            <a:r>
              <a:rPr lang="en-US" altLang="zh-CN" dirty="0">
                <a:latin typeface="Times New Roman" panose="02020603050405020304" pitchFamily="18" charset="0"/>
              </a:rPr>
              <a:t>(e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 … , </a:t>
            </a:r>
            <a:r>
              <a:rPr lang="en-US" altLang="zh-CN" dirty="0" err="1">
                <a:latin typeface="Times New Roman" panose="02020603050405020304" pitchFamily="18" charset="0"/>
              </a:rPr>
              <a:t>init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互不相同，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fin(e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 … , fin(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互不相同。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</a:rPr>
              <a:t>, n</a:t>
            </a:r>
            <a:r>
              <a:rPr lang="zh-CN" altLang="en-US" dirty="0">
                <a:latin typeface="Times New Roman" panose="02020603050405020304" pitchFamily="18" charset="0"/>
              </a:rPr>
              <a:t>条弧的起点互不相同</a:t>
            </a:r>
            <a:r>
              <a:rPr lang="en-US" altLang="zh-CN" dirty="0">
                <a:latin typeface="Times New Roman" panose="02020603050405020304" pitchFamily="18" charset="0"/>
              </a:rPr>
              <a:t>; n</a:t>
            </a:r>
            <a:r>
              <a:rPr lang="zh-CN" altLang="en-US" dirty="0">
                <a:latin typeface="Times New Roman" panose="02020603050405020304" pitchFamily="18" charset="0"/>
              </a:rPr>
              <a:t>条弧的终点也互不相同。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78D91500-F4AF-8D01-3A5B-4F27CF5E372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221163"/>
            <a:ext cx="3124200" cy="2378075"/>
            <a:chOff x="288" y="2448"/>
            <a:chExt cx="1781" cy="1498"/>
          </a:xfrm>
        </p:grpSpPr>
        <p:sp>
          <p:nvSpPr>
            <p:cNvPr id="60422" name="Freeform 6">
              <a:extLst>
                <a:ext uri="{FF2B5EF4-FFF2-40B4-BE49-F238E27FC236}">
                  <a16:creationId xmlns:a16="http://schemas.microsoft.com/office/drawing/2014/main" id="{84B324AB-C0EC-9FB0-C29E-1D4E4EE04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" y="3470"/>
              <a:ext cx="107" cy="111"/>
            </a:xfrm>
            <a:custGeom>
              <a:avLst/>
              <a:gdLst>
                <a:gd name="T0" fmla="*/ 0 w 107"/>
                <a:gd name="T1" fmla="*/ 55 h 111"/>
                <a:gd name="T2" fmla="*/ 0 w 107"/>
                <a:gd name="T3" fmla="*/ 44 h 111"/>
                <a:gd name="T4" fmla="*/ 3 w 107"/>
                <a:gd name="T5" fmla="*/ 32 h 111"/>
                <a:gd name="T6" fmla="*/ 9 w 107"/>
                <a:gd name="T7" fmla="*/ 23 h 111"/>
                <a:gd name="T8" fmla="*/ 14 w 107"/>
                <a:gd name="T9" fmla="*/ 17 h 111"/>
                <a:gd name="T10" fmla="*/ 23 w 107"/>
                <a:gd name="T11" fmla="*/ 9 h 111"/>
                <a:gd name="T12" fmla="*/ 32 w 107"/>
                <a:gd name="T13" fmla="*/ 6 h 111"/>
                <a:gd name="T14" fmla="*/ 41 w 107"/>
                <a:gd name="T15" fmla="*/ 0 h 111"/>
                <a:gd name="T16" fmla="*/ 52 w 107"/>
                <a:gd name="T17" fmla="*/ 0 h 111"/>
                <a:gd name="T18" fmla="*/ 64 w 107"/>
                <a:gd name="T19" fmla="*/ 0 h 111"/>
                <a:gd name="T20" fmla="*/ 76 w 107"/>
                <a:gd name="T21" fmla="*/ 6 h 111"/>
                <a:gd name="T22" fmla="*/ 84 w 107"/>
                <a:gd name="T23" fmla="*/ 9 h 111"/>
                <a:gd name="T24" fmla="*/ 93 w 107"/>
                <a:gd name="T25" fmla="*/ 17 h 111"/>
                <a:gd name="T26" fmla="*/ 99 w 107"/>
                <a:gd name="T27" fmla="*/ 23 h 111"/>
                <a:gd name="T28" fmla="*/ 105 w 107"/>
                <a:gd name="T29" fmla="*/ 32 h 111"/>
                <a:gd name="T30" fmla="*/ 107 w 107"/>
                <a:gd name="T31" fmla="*/ 44 h 111"/>
                <a:gd name="T32" fmla="*/ 107 w 107"/>
                <a:gd name="T33" fmla="*/ 55 h 111"/>
                <a:gd name="T34" fmla="*/ 107 w 107"/>
                <a:gd name="T35" fmla="*/ 55 h 111"/>
                <a:gd name="T36" fmla="*/ 107 w 107"/>
                <a:gd name="T37" fmla="*/ 67 h 111"/>
                <a:gd name="T38" fmla="*/ 105 w 107"/>
                <a:gd name="T39" fmla="*/ 76 h 111"/>
                <a:gd name="T40" fmla="*/ 99 w 107"/>
                <a:gd name="T41" fmla="*/ 84 h 111"/>
                <a:gd name="T42" fmla="*/ 93 w 107"/>
                <a:gd name="T43" fmla="*/ 93 h 111"/>
                <a:gd name="T44" fmla="*/ 84 w 107"/>
                <a:gd name="T45" fmla="*/ 99 h 111"/>
                <a:gd name="T46" fmla="*/ 76 w 107"/>
                <a:gd name="T47" fmla="*/ 105 h 111"/>
                <a:gd name="T48" fmla="*/ 64 w 107"/>
                <a:gd name="T49" fmla="*/ 108 h 111"/>
                <a:gd name="T50" fmla="*/ 52 w 107"/>
                <a:gd name="T51" fmla="*/ 111 h 111"/>
                <a:gd name="T52" fmla="*/ 41 w 107"/>
                <a:gd name="T53" fmla="*/ 108 h 111"/>
                <a:gd name="T54" fmla="*/ 32 w 107"/>
                <a:gd name="T55" fmla="*/ 105 h 111"/>
                <a:gd name="T56" fmla="*/ 23 w 107"/>
                <a:gd name="T57" fmla="*/ 99 h 111"/>
                <a:gd name="T58" fmla="*/ 14 w 107"/>
                <a:gd name="T59" fmla="*/ 93 h 111"/>
                <a:gd name="T60" fmla="*/ 9 w 107"/>
                <a:gd name="T61" fmla="*/ 84 h 111"/>
                <a:gd name="T62" fmla="*/ 3 w 107"/>
                <a:gd name="T63" fmla="*/ 76 h 111"/>
                <a:gd name="T64" fmla="*/ 0 w 107"/>
                <a:gd name="T65" fmla="*/ 67 h 111"/>
                <a:gd name="T66" fmla="*/ 0 w 107"/>
                <a:gd name="T67" fmla="*/ 55 h 1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7" h="111">
                  <a:moveTo>
                    <a:pt x="0" y="55"/>
                  </a:moveTo>
                  <a:lnTo>
                    <a:pt x="0" y="44"/>
                  </a:lnTo>
                  <a:lnTo>
                    <a:pt x="3" y="32"/>
                  </a:lnTo>
                  <a:lnTo>
                    <a:pt x="9" y="23"/>
                  </a:lnTo>
                  <a:lnTo>
                    <a:pt x="14" y="17"/>
                  </a:lnTo>
                  <a:lnTo>
                    <a:pt x="23" y="9"/>
                  </a:lnTo>
                  <a:lnTo>
                    <a:pt x="32" y="6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6"/>
                  </a:lnTo>
                  <a:lnTo>
                    <a:pt x="84" y="9"/>
                  </a:lnTo>
                  <a:lnTo>
                    <a:pt x="93" y="17"/>
                  </a:lnTo>
                  <a:lnTo>
                    <a:pt x="99" y="23"/>
                  </a:lnTo>
                  <a:lnTo>
                    <a:pt x="105" y="32"/>
                  </a:lnTo>
                  <a:lnTo>
                    <a:pt x="107" y="44"/>
                  </a:lnTo>
                  <a:lnTo>
                    <a:pt x="107" y="55"/>
                  </a:lnTo>
                  <a:lnTo>
                    <a:pt x="107" y="67"/>
                  </a:lnTo>
                  <a:lnTo>
                    <a:pt x="105" y="76"/>
                  </a:lnTo>
                  <a:lnTo>
                    <a:pt x="99" y="84"/>
                  </a:lnTo>
                  <a:lnTo>
                    <a:pt x="93" y="93"/>
                  </a:lnTo>
                  <a:lnTo>
                    <a:pt x="84" y="99"/>
                  </a:lnTo>
                  <a:lnTo>
                    <a:pt x="76" y="105"/>
                  </a:lnTo>
                  <a:lnTo>
                    <a:pt x="64" y="108"/>
                  </a:lnTo>
                  <a:lnTo>
                    <a:pt x="52" y="111"/>
                  </a:lnTo>
                  <a:lnTo>
                    <a:pt x="41" y="108"/>
                  </a:lnTo>
                  <a:lnTo>
                    <a:pt x="32" y="105"/>
                  </a:lnTo>
                  <a:lnTo>
                    <a:pt x="23" y="99"/>
                  </a:lnTo>
                  <a:lnTo>
                    <a:pt x="14" y="93"/>
                  </a:lnTo>
                  <a:lnTo>
                    <a:pt x="9" y="84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3" name="Freeform 7">
              <a:extLst>
                <a:ext uri="{FF2B5EF4-FFF2-40B4-BE49-F238E27FC236}">
                  <a16:creationId xmlns:a16="http://schemas.microsoft.com/office/drawing/2014/main" id="{6E78D21B-9613-9DF8-32B1-5107FD62E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" y="3470"/>
              <a:ext cx="107" cy="111"/>
            </a:xfrm>
            <a:custGeom>
              <a:avLst/>
              <a:gdLst>
                <a:gd name="T0" fmla="*/ 0 w 107"/>
                <a:gd name="T1" fmla="*/ 55 h 111"/>
                <a:gd name="T2" fmla="*/ 0 w 107"/>
                <a:gd name="T3" fmla="*/ 44 h 111"/>
                <a:gd name="T4" fmla="*/ 3 w 107"/>
                <a:gd name="T5" fmla="*/ 32 h 111"/>
                <a:gd name="T6" fmla="*/ 9 w 107"/>
                <a:gd name="T7" fmla="*/ 23 h 111"/>
                <a:gd name="T8" fmla="*/ 14 w 107"/>
                <a:gd name="T9" fmla="*/ 17 h 111"/>
                <a:gd name="T10" fmla="*/ 23 w 107"/>
                <a:gd name="T11" fmla="*/ 9 h 111"/>
                <a:gd name="T12" fmla="*/ 32 w 107"/>
                <a:gd name="T13" fmla="*/ 6 h 111"/>
                <a:gd name="T14" fmla="*/ 41 w 107"/>
                <a:gd name="T15" fmla="*/ 0 h 111"/>
                <a:gd name="T16" fmla="*/ 52 w 107"/>
                <a:gd name="T17" fmla="*/ 0 h 111"/>
                <a:gd name="T18" fmla="*/ 64 w 107"/>
                <a:gd name="T19" fmla="*/ 0 h 111"/>
                <a:gd name="T20" fmla="*/ 76 w 107"/>
                <a:gd name="T21" fmla="*/ 6 h 111"/>
                <a:gd name="T22" fmla="*/ 84 w 107"/>
                <a:gd name="T23" fmla="*/ 9 h 111"/>
                <a:gd name="T24" fmla="*/ 93 w 107"/>
                <a:gd name="T25" fmla="*/ 17 h 111"/>
                <a:gd name="T26" fmla="*/ 99 w 107"/>
                <a:gd name="T27" fmla="*/ 23 h 111"/>
                <a:gd name="T28" fmla="*/ 105 w 107"/>
                <a:gd name="T29" fmla="*/ 32 h 111"/>
                <a:gd name="T30" fmla="*/ 107 w 107"/>
                <a:gd name="T31" fmla="*/ 44 h 111"/>
                <a:gd name="T32" fmla="*/ 107 w 107"/>
                <a:gd name="T33" fmla="*/ 55 h 111"/>
                <a:gd name="T34" fmla="*/ 107 w 107"/>
                <a:gd name="T35" fmla="*/ 55 h 111"/>
                <a:gd name="T36" fmla="*/ 107 w 107"/>
                <a:gd name="T37" fmla="*/ 67 h 111"/>
                <a:gd name="T38" fmla="*/ 105 w 107"/>
                <a:gd name="T39" fmla="*/ 76 h 111"/>
                <a:gd name="T40" fmla="*/ 99 w 107"/>
                <a:gd name="T41" fmla="*/ 84 h 111"/>
                <a:gd name="T42" fmla="*/ 93 w 107"/>
                <a:gd name="T43" fmla="*/ 93 h 111"/>
                <a:gd name="T44" fmla="*/ 84 w 107"/>
                <a:gd name="T45" fmla="*/ 99 h 111"/>
                <a:gd name="T46" fmla="*/ 76 w 107"/>
                <a:gd name="T47" fmla="*/ 105 h 111"/>
                <a:gd name="T48" fmla="*/ 64 w 107"/>
                <a:gd name="T49" fmla="*/ 108 h 111"/>
                <a:gd name="T50" fmla="*/ 52 w 107"/>
                <a:gd name="T51" fmla="*/ 111 h 111"/>
                <a:gd name="T52" fmla="*/ 41 w 107"/>
                <a:gd name="T53" fmla="*/ 108 h 111"/>
                <a:gd name="T54" fmla="*/ 32 w 107"/>
                <a:gd name="T55" fmla="*/ 105 h 111"/>
                <a:gd name="T56" fmla="*/ 23 w 107"/>
                <a:gd name="T57" fmla="*/ 99 h 111"/>
                <a:gd name="T58" fmla="*/ 14 w 107"/>
                <a:gd name="T59" fmla="*/ 93 h 111"/>
                <a:gd name="T60" fmla="*/ 9 w 107"/>
                <a:gd name="T61" fmla="*/ 84 h 111"/>
                <a:gd name="T62" fmla="*/ 3 w 107"/>
                <a:gd name="T63" fmla="*/ 76 h 111"/>
                <a:gd name="T64" fmla="*/ 0 w 107"/>
                <a:gd name="T65" fmla="*/ 67 h 111"/>
                <a:gd name="T66" fmla="*/ 0 w 107"/>
                <a:gd name="T67" fmla="*/ 55 h 1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7" h="111">
                  <a:moveTo>
                    <a:pt x="0" y="55"/>
                  </a:moveTo>
                  <a:lnTo>
                    <a:pt x="0" y="44"/>
                  </a:lnTo>
                  <a:lnTo>
                    <a:pt x="3" y="32"/>
                  </a:lnTo>
                  <a:lnTo>
                    <a:pt x="9" y="23"/>
                  </a:lnTo>
                  <a:lnTo>
                    <a:pt x="14" y="17"/>
                  </a:lnTo>
                  <a:lnTo>
                    <a:pt x="23" y="9"/>
                  </a:lnTo>
                  <a:lnTo>
                    <a:pt x="32" y="6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6"/>
                  </a:lnTo>
                  <a:lnTo>
                    <a:pt x="84" y="9"/>
                  </a:lnTo>
                  <a:lnTo>
                    <a:pt x="93" y="17"/>
                  </a:lnTo>
                  <a:lnTo>
                    <a:pt x="99" y="23"/>
                  </a:lnTo>
                  <a:lnTo>
                    <a:pt x="105" y="32"/>
                  </a:lnTo>
                  <a:lnTo>
                    <a:pt x="107" y="44"/>
                  </a:lnTo>
                  <a:lnTo>
                    <a:pt x="107" y="55"/>
                  </a:lnTo>
                  <a:lnTo>
                    <a:pt x="107" y="67"/>
                  </a:lnTo>
                  <a:lnTo>
                    <a:pt x="105" y="76"/>
                  </a:lnTo>
                  <a:lnTo>
                    <a:pt x="99" y="84"/>
                  </a:lnTo>
                  <a:lnTo>
                    <a:pt x="93" y="93"/>
                  </a:lnTo>
                  <a:lnTo>
                    <a:pt x="84" y="99"/>
                  </a:lnTo>
                  <a:lnTo>
                    <a:pt x="76" y="105"/>
                  </a:lnTo>
                  <a:lnTo>
                    <a:pt x="64" y="108"/>
                  </a:lnTo>
                  <a:lnTo>
                    <a:pt x="52" y="111"/>
                  </a:lnTo>
                  <a:lnTo>
                    <a:pt x="41" y="108"/>
                  </a:lnTo>
                  <a:lnTo>
                    <a:pt x="32" y="105"/>
                  </a:lnTo>
                  <a:lnTo>
                    <a:pt x="23" y="99"/>
                  </a:lnTo>
                  <a:lnTo>
                    <a:pt x="14" y="93"/>
                  </a:lnTo>
                  <a:lnTo>
                    <a:pt x="9" y="84"/>
                  </a:lnTo>
                  <a:lnTo>
                    <a:pt x="3" y="76"/>
                  </a:lnTo>
                  <a:lnTo>
                    <a:pt x="0" y="67"/>
                  </a:lnTo>
                  <a:lnTo>
                    <a:pt x="0" y="55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4" name="Freeform 8">
              <a:extLst>
                <a:ext uri="{FF2B5EF4-FFF2-40B4-BE49-F238E27FC236}">
                  <a16:creationId xmlns:a16="http://schemas.microsoft.com/office/drawing/2014/main" id="{9C2E585D-53EC-499A-1D8B-C22BBC74B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3435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Freeform 9">
              <a:extLst>
                <a:ext uri="{FF2B5EF4-FFF2-40B4-BE49-F238E27FC236}">
                  <a16:creationId xmlns:a16="http://schemas.microsoft.com/office/drawing/2014/main" id="{F33A3D1E-E118-4E59-3938-C1E909658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3435"/>
              <a:ext cx="105" cy="102"/>
            </a:xfrm>
            <a:custGeom>
              <a:avLst/>
              <a:gdLst>
                <a:gd name="T0" fmla="*/ 0 w 105"/>
                <a:gd name="T1" fmla="*/ 52 h 102"/>
                <a:gd name="T2" fmla="*/ 3 w 105"/>
                <a:gd name="T3" fmla="*/ 41 h 102"/>
                <a:gd name="T4" fmla="*/ 6 w 105"/>
                <a:gd name="T5" fmla="*/ 32 h 102"/>
                <a:gd name="T6" fmla="*/ 9 w 105"/>
                <a:gd name="T7" fmla="*/ 20 h 102"/>
                <a:gd name="T8" fmla="*/ 15 w 105"/>
                <a:gd name="T9" fmla="*/ 15 h 102"/>
                <a:gd name="T10" fmla="*/ 24 w 105"/>
                <a:gd name="T11" fmla="*/ 9 h 102"/>
                <a:gd name="T12" fmla="*/ 32 w 105"/>
                <a:gd name="T13" fmla="*/ 3 h 102"/>
                <a:gd name="T14" fmla="*/ 44 w 105"/>
                <a:gd name="T15" fmla="*/ 0 h 102"/>
                <a:gd name="T16" fmla="*/ 53 w 105"/>
                <a:gd name="T17" fmla="*/ 0 h 102"/>
                <a:gd name="T18" fmla="*/ 64 w 105"/>
                <a:gd name="T19" fmla="*/ 0 h 102"/>
                <a:gd name="T20" fmla="*/ 73 w 105"/>
                <a:gd name="T21" fmla="*/ 3 h 102"/>
                <a:gd name="T22" fmla="*/ 82 w 105"/>
                <a:gd name="T23" fmla="*/ 9 h 102"/>
                <a:gd name="T24" fmla="*/ 90 w 105"/>
                <a:gd name="T25" fmla="*/ 15 h 102"/>
                <a:gd name="T26" fmla="*/ 96 w 105"/>
                <a:gd name="T27" fmla="*/ 20 h 102"/>
                <a:gd name="T28" fmla="*/ 102 w 105"/>
                <a:gd name="T29" fmla="*/ 32 h 102"/>
                <a:gd name="T30" fmla="*/ 105 w 105"/>
                <a:gd name="T31" fmla="*/ 41 h 102"/>
                <a:gd name="T32" fmla="*/ 105 w 105"/>
                <a:gd name="T33" fmla="*/ 52 h 102"/>
                <a:gd name="T34" fmla="*/ 105 w 105"/>
                <a:gd name="T35" fmla="*/ 52 h 102"/>
                <a:gd name="T36" fmla="*/ 105 w 105"/>
                <a:gd name="T37" fmla="*/ 61 h 102"/>
                <a:gd name="T38" fmla="*/ 102 w 105"/>
                <a:gd name="T39" fmla="*/ 73 h 102"/>
                <a:gd name="T40" fmla="*/ 96 w 105"/>
                <a:gd name="T41" fmla="*/ 82 h 102"/>
                <a:gd name="T42" fmla="*/ 90 w 105"/>
                <a:gd name="T43" fmla="*/ 87 h 102"/>
                <a:gd name="T44" fmla="*/ 82 w 105"/>
                <a:gd name="T45" fmla="*/ 93 h 102"/>
                <a:gd name="T46" fmla="*/ 73 w 105"/>
                <a:gd name="T47" fmla="*/ 99 h 102"/>
                <a:gd name="T48" fmla="*/ 64 w 105"/>
                <a:gd name="T49" fmla="*/ 102 h 102"/>
                <a:gd name="T50" fmla="*/ 53 w 105"/>
                <a:gd name="T51" fmla="*/ 102 h 102"/>
                <a:gd name="T52" fmla="*/ 44 w 105"/>
                <a:gd name="T53" fmla="*/ 102 h 102"/>
                <a:gd name="T54" fmla="*/ 32 w 105"/>
                <a:gd name="T55" fmla="*/ 99 h 102"/>
                <a:gd name="T56" fmla="*/ 24 w 105"/>
                <a:gd name="T57" fmla="*/ 93 h 102"/>
                <a:gd name="T58" fmla="*/ 15 w 105"/>
                <a:gd name="T59" fmla="*/ 87 h 102"/>
                <a:gd name="T60" fmla="*/ 9 w 105"/>
                <a:gd name="T61" fmla="*/ 82 h 102"/>
                <a:gd name="T62" fmla="*/ 6 w 105"/>
                <a:gd name="T63" fmla="*/ 73 h 102"/>
                <a:gd name="T64" fmla="*/ 3 w 105"/>
                <a:gd name="T65" fmla="*/ 61 h 102"/>
                <a:gd name="T66" fmla="*/ 0 w 105"/>
                <a:gd name="T67" fmla="*/ 52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5" h="102">
                  <a:moveTo>
                    <a:pt x="0" y="52"/>
                  </a:moveTo>
                  <a:lnTo>
                    <a:pt x="3" y="41"/>
                  </a:lnTo>
                  <a:lnTo>
                    <a:pt x="6" y="32"/>
                  </a:lnTo>
                  <a:lnTo>
                    <a:pt x="9" y="20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2" y="3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64" y="0"/>
                  </a:lnTo>
                  <a:lnTo>
                    <a:pt x="73" y="3"/>
                  </a:lnTo>
                  <a:lnTo>
                    <a:pt x="82" y="9"/>
                  </a:lnTo>
                  <a:lnTo>
                    <a:pt x="90" y="15"/>
                  </a:lnTo>
                  <a:lnTo>
                    <a:pt x="96" y="20"/>
                  </a:lnTo>
                  <a:lnTo>
                    <a:pt x="102" y="32"/>
                  </a:lnTo>
                  <a:lnTo>
                    <a:pt x="105" y="41"/>
                  </a:lnTo>
                  <a:lnTo>
                    <a:pt x="105" y="52"/>
                  </a:lnTo>
                  <a:lnTo>
                    <a:pt x="105" y="61"/>
                  </a:lnTo>
                  <a:lnTo>
                    <a:pt x="102" y="73"/>
                  </a:lnTo>
                  <a:lnTo>
                    <a:pt x="96" y="82"/>
                  </a:lnTo>
                  <a:lnTo>
                    <a:pt x="90" y="87"/>
                  </a:lnTo>
                  <a:lnTo>
                    <a:pt x="82" y="93"/>
                  </a:lnTo>
                  <a:lnTo>
                    <a:pt x="73" y="99"/>
                  </a:lnTo>
                  <a:lnTo>
                    <a:pt x="64" y="102"/>
                  </a:lnTo>
                  <a:lnTo>
                    <a:pt x="53" y="102"/>
                  </a:lnTo>
                  <a:lnTo>
                    <a:pt x="44" y="102"/>
                  </a:lnTo>
                  <a:lnTo>
                    <a:pt x="32" y="99"/>
                  </a:lnTo>
                  <a:lnTo>
                    <a:pt x="24" y="93"/>
                  </a:lnTo>
                  <a:lnTo>
                    <a:pt x="15" y="87"/>
                  </a:lnTo>
                  <a:lnTo>
                    <a:pt x="9" y="82"/>
                  </a:lnTo>
                  <a:lnTo>
                    <a:pt x="6" y="73"/>
                  </a:lnTo>
                  <a:lnTo>
                    <a:pt x="3" y="61"/>
                  </a:lnTo>
                  <a:lnTo>
                    <a:pt x="0" y="5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Freeform 10">
              <a:extLst>
                <a:ext uri="{FF2B5EF4-FFF2-40B4-BE49-F238E27FC236}">
                  <a16:creationId xmlns:a16="http://schemas.microsoft.com/office/drawing/2014/main" id="{9ECED4B2-92F1-2945-64E8-D37A0B1E1E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2" y="2880"/>
              <a:ext cx="672" cy="576"/>
            </a:xfrm>
            <a:custGeom>
              <a:avLst/>
              <a:gdLst>
                <a:gd name="T0" fmla="*/ 502 w 697"/>
                <a:gd name="T1" fmla="*/ 0 h 597"/>
                <a:gd name="T2" fmla="*/ 449 w 697"/>
                <a:gd name="T3" fmla="*/ 0 h 597"/>
                <a:gd name="T4" fmla="*/ 399 w 697"/>
                <a:gd name="T5" fmla="*/ 6 h 597"/>
                <a:gd name="T6" fmla="*/ 353 w 697"/>
                <a:gd name="T7" fmla="*/ 14 h 597"/>
                <a:gd name="T8" fmla="*/ 308 w 697"/>
                <a:gd name="T9" fmla="*/ 34 h 597"/>
                <a:gd name="T10" fmla="*/ 263 w 697"/>
                <a:gd name="T11" fmla="*/ 56 h 597"/>
                <a:gd name="T12" fmla="*/ 224 w 697"/>
                <a:gd name="T13" fmla="*/ 83 h 597"/>
                <a:gd name="T14" fmla="*/ 183 w 697"/>
                <a:gd name="T15" fmla="*/ 114 h 597"/>
                <a:gd name="T16" fmla="*/ 148 w 697"/>
                <a:gd name="T17" fmla="*/ 154 h 597"/>
                <a:gd name="T18" fmla="*/ 113 w 697"/>
                <a:gd name="T19" fmla="*/ 199 h 597"/>
                <a:gd name="T20" fmla="*/ 82 w 697"/>
                <a:gd name="T21" fmla="*/ 247 h 597"/>
                <a:gd name="T22" fmla="*/ 53 w 697"/>
                <a:gd name="T23" fmla="*/ 304 h 597"/>
                <a:gd name="T24" fmla="*/ 25 w 697"/>
                <a:gd name="T25" fmla="*/ 366 h 597"/>
                <a:gd name="T26" fmla="*/ 0 w 697"/>
                <a:gd name="T27" fmla="*/ 432 h 5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7" h="597">
                  <a:moveTo>
                    <a:pt x="697" y="0"/>
                  </a:moveTo>
                  <a:lnTo>
                    <a:pt x="624" y="0"/>
                  </a:lnTo>
                  <a:lnTo>
                    <a:pt x="555" y="6"/>
                  </a:lnTo>
                  <a:lnTo>
                    <a:pt x="491" y="20"/>
                  </a:lnTo>
                  <a:lnTo>
                    <a:pt x="427" y="44"/>
                  </a:lnTo>
                  <a:lnTo>
                    <a:pt x="366" y="76"/>
                  </a:lnTo>
                  <a:lnTo>
                    <a:pt x="311" y="114"/>
                  </a:lnTo>
                  <a:lnTo>
                    <a:pt x="255" y="157"/>
                  </a:lnTo>
                  <a:lnTo>
                    <a:pt x="206" y="213"/>
                  </a:lnTo>
                  <a:lnTo>
                    <a:pt x="157" y="274"/>
                  </a:lnTo>
                  <a:lnTo>
                    <a:pt x="113" y="341"/>
                  </a:lnTo>
                  <a:lnTo>
                    <a:pt x="72" y="419"/>
                  </a:lnTo>
                  <a:lnTo>
                    <a:pt x="34" y="504"/>
                  </a:lnTo>
                  <a:lnTo>
                    <a:pt x="0" y="597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7" name="Freeform 12">
              <a:extLst>
                <a:ext uri="{FF2B5EF4-FFF2-40B4-BE49-F238E27FC236}">
                  <a16:creationId xmlns:a16="http://schemas.microsoft.com/office/drawing/2014/main" id="{7F392E26-C0C2-43B5-411D-BEBA33F84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" y="2897"/>
              <a:ext cx="749" cy="559"/>
            </a:xfrm>
            <a:custGeom>
              <a:avLst/>
              <a:gdLst>
                <a:gd name="T0" fmla="*/ 0 w 599"/>
                <a:gd name="T1" fmla="*/ 818 h 533"/>
                <a:gd name="T2" fmla="*/ 606 w 599"/>
                <a:gd name="T3" fmla="*/ 748 h 533"/>
                <a:gd name="T4" fmla="*/ 1219 w 599"/>
                <a:gd name="T5" fmla="*/ 670 h 533"/>
                <a:gd name="T6" fmla="*/ 1797 w 599"/>
                <a:gd name="T7" fmla="*/ 589 h 533"/>
                <a:gd name="T8" fmla="*/ 2391 w 599"/>
                <a:gd name="T9" fmla="*/ 490 h 533"/>
                <a:gd name="T10" fmla="*/ 2930 w 599"/>
                <a:gd name="T11" fmla="*/ 381 h 533"/>
                <a:gd name="T12" fmla="*/ 3454 w 599"/>
                <a:gd name="T13" fmla="*/ 264 h 533"/>
                <a:gd name="T14" fmla="*/ 3975 w 599"/>
                <a:gd name="T15" fmla="*/ 139 h 533"/>
                <a:gd name="T16" fmla="*/ 4479 w 599"/>
                <a:gd name="T17" fmla="*/ 0 h 5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9" h="533">
                  <a:moveTo>
                    <a:pt x="0" y="533"/>
                  </a:moveTo>
                  <a:lnTo>
                    <a:pt x="81" y="487"/>
                  </a:lnTo>
                  <a:lnTo>
                    <a:pt x="163" y="437"/>
                  </a:lnTo>
                  <a:lnTo>
                    <a:pt x="241" y="382"/>
                  </a:lnTo>
                  <a:lnTo>
                    <a:pt x="320" y="318"/>
                  </a:lnTo>
                  <a:lnTo>
                    <a:pt x="392" y="248"/>
                  </a:lnTo>
                  <a:lnTo>
                    <a:pt x="462" y="172"/>
                  </a:lnTo>
                  <a:lnTo>
                    <a:pt x="532" y="91"/>
                  </a:lnTo>
                  <a:lnTo>
                    <a:pt x="599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Line 13">
              <a:extLst>
                <a:ext uri="{FF2B5EF4-FFF2-40B4-BE49-F238E27FC236}">
                  <a16:creationId xmlns:a16="http://schemas.microsoft.com/office/drawing/2014/main" id="{97D9F316-37E8-3702-7521-8B50FE871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880"/>
              <a:ext cx="67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Freeform 14">
              <a:extLst>
                <a:ext uri="{FF2B5EF4-FFF2-40B4-BE49-F238E27FC236}">
                  <a16:creationId xmlns:a16="http://schemas.microsoft.com/office/drawing/2014/main" id="{A958697B-2638-1705-7670-A09766BFD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" y="2788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Freeform 15">
              <a:extLst>
                <a:ext uri="{FF2B5EF4-FFF2-40B4-BE49-F238E27FC236}">
                  <a16:creationId xmlns:a16="http://schemas.microsoft.com/office/drawing/2014/main" id="{162ED65B-BC51-4CC0-1A9F-DDBF9211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" y="2788"/>
              <a:ext cx="107" cy="108"/>
            </a:xfrm>
            <a:custGeom>
              <a:avLst/>
              <a:gdLst>
                <a:gd name="T0" fmla="*/ 0 w 107"/>
                <a:gd name="T1" fmla="*/ 53 h 108"/>
                <a:gd name="T2" fmla="*/ 0 w 107"/>
                <a:gd name="T3" fmla="*/ 41 h 108"/>
                <a:gd name="T4" fmla="*/ 3 w 107"/>
                <a:gd name="T5" fmla="*/ 32 h 108"/>
                <a:gd name="T6" fmla="*/ 8 w 107"/>
                <a:gd name="T7" fmla="*/ 24 h 108"/>
                <a:gd name="T8" fmla="*/ 14 w 107"/>
                <a:gd name="T9" fmla="*/ 15 h 108"/>
                <a:gd name="T10" fmla="*/ 23 w 107"/>
                <a:gd name="T11" fmla="*/ 9 h 108"/>
                <a:gd name="T12" fmla="*/ 32 w 107"/>
                <a:gd name="T13" fmla="*/ 3 h 108"/>
                <a:gd name="T14" fmla="*/ 43 w 107"/>
                <a:gd name="T15" fmla="*/ 0 h 108"/>
                <a:gd name="T16" fmla="*/ 52 w 107"/>
                <a:gd name="T17" fmla="*/ 0 h 108"/>
                <a:gd name="T18" fmla="*/ 64 w 107"/>
                <a:gd name="T19" fmla="*/ 0 h 108"/>
                <a:gd name="T20" fmla="*/ 72 w 107"/>
                <a:gd name="T21" fmla="*/ 3 h 108"/>
                <a:gd name="T22" fmla="*/ 84 w 107"/>
                <a:gd name="T23" fmla="*/ 9 h 108"/>
                <a:gd name="T24" fmla="*/ 90 w 107"/>
                <a:gd name="T25" fmla="*/ 15 h 108"/>
                <a:gd name="T26" fmla="*/ 98 w 107"/>
                <a:gd name="T27" fmla="*/ 24 h 108"/>
                <a:gd name="T28" fmla="*/ 101 w 107"/>
                <a:gd name="T29" fmla="*/ 32 h 108"/>
                <a:gd name="T30" fmla="*/ 104 w 107"/>
                <a:gd name="T31" fmla="*/ 41 h 108"/>
                <a:gd name="T32" fmla="*/ 107 w 107"/>
                <a:gd name="T33" fmla="*/ 53 h 108"/>
                <a:gd name="T34" fmla="*/ 107 w 107"/>
                <a:gd name="T35" fmla="*/ 53 h 108"/>
                <a:gd name="T36" fmla="*/ 104 w 107"/>
                <a:gd name="T37" fmla="*/ 65 h 108"/>
                <a:gd name="T38" fmla="*/ 101 w 107"/>
                <a:gd name="T39" fmla="*/ 73 h 108"/>
                <a:gd name="T40" fmla="*/ 98 w 107"/>
                <a:gd name="T41" fmla="*/ 82 h 108"/>
                <a:gd name="T42" fmla="*/ 90 w 107"/>
                <a:gd name="T43" fmla="*/ 91 h 108"/>
                <a:gd name="T44" fmla="*/ 84 w 107"/>
                <a:gd name="T45" fmla="*/ 97 h 108"/>
                <a:gd name="T46" fmla="*/ 72 w 107"/>
                <a:gd name="T47" fmla="*/ 102 h 108"/>
                <a:gd name="T48" fmla="*/ 64 w 107"/>
                <a:gd name="T49" fmla="*/ 105 h 108"/>
                <a:gd name="T50" fmla="*/ 52 w 107"/>
                <a:gd name="T51" fmla="*/ 108 h 108"/>
                <a:gd name="T52" fmla="*/ 43 w 107"/>
                <a:gd name="T53" fmla="*/ 105 h 108"/>
                <a:gd name="T54" fmla="*/ 32 w 107"/>
                <a:gd name="T55" fmla="*/ 102 h 108"/>
                <a:gd name="T56" fmla="*/ 23 w 107"/>
                <a:gd name="T57" fmla="*/ 97 h 108"/>
                <a:gd name="T58" fmla="*/ 14 w 107"/>
                <a:gd name="T59" fmla="*/ 91 h 108"/>
                <a:gd name="T60" fmla="*/ 8 w 107"/>
                <a:gd name="T61" fmla="*/ 82 h 108"/>
                <a:gd name="T62" fmla="*/ 3 w 107"/>
                <a:gd name="T63" fmla="*/ 73 h 108"/>
                <a:gd name="T64" fmla="*/ 0 w 107"/>
                <a:gd name="T65" fmla="*/ 65 h 108"/>
                <a:gd name="T66" fmla="*/ 0 w 107"/>
                <a:gd name="T67" fmla="*/ 53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7" h="108">
                  <a:moveTo>
                    <a:pt x="0" y="53"/>
                  </a:moveTo>
                  <a:lnTo>
                    <a:pt x="0" y="41"/>
                  </a:lnTo>
                  <a:lnTo>
                    <a:pt x="3" y="32"/>
                  </a:lnTo>
                  <a:lnTo>
                    <a:pt x="8" y="24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2" y="3"/>
                  </a:lnTo>
                  <a:lnTo>
                    <a:pt x="84" y="9"/>
                  </a:lnTo>
                  <a:lnTo>
                    <a:pt x="90" y="15"/>
                  </a:lnTo>
                  <a:lnTo>
                    <a:pt x="98" y="24"/>
                  </a:lnTo>
                  <a:lnTo>
                    <a:pt x="101" y="32"/>
                  </a:lnTo>
                  <a:lnTo>
                    <a:pt x="104" y="41"/>
                  </a:lnTo>
                  <a:lnTo>
                    <a:pt x="107" y="53"/>
                  </a:lnTo>
                  <a:lnTo>
                    <a:pt x="104" y="65"/>
                  </a:lnTo>
                  <a:lnTo>
                    <a:pt x="101" y="73"/>
                  </a:lnTo>
                  <a:lnTo>
                    <a:pt x="98" y="82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2" y="102"/>
                  </a:lnTo>
                  <a:lnTo>
                    <a:pt x="64" y="105"/>
                  </a:lnTo>
                  <a:lnTo>
                    <a:pt x="52" y="108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4" y="91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7142C509-BF67-ED24-149C-D5F0AE9B8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448"/>
              <a:ext cx="271" cy="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altLang="zh-CN" sz="3200" b="1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716F8664-AFC1-E5E0-A1BE-8A8735C5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639"/>
              <a:ext cx="269" cy="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altLang="zh-CN" sz="3200" b="1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C1079B6F-C032-814B-3CFB-B6F57FFB0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3639"/>
              <a:ext cx="269" cy="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altLang="zh-CN" sz="3200" b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endParaRPr lang="en-US" altLang="zh-CN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ACB8F938-3D9A-0D8B-C2D8-A2FDFFFE0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32"/>
              <a:ext cx="198" cy="3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baseline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en-US" altLang="zh-CN" sz="3200" b="1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435" name="Line 20">
              <a:extLst>
                <a:ext uri="{FF2B5EF4-FFF2-40B4-BE49-F238E27FC236}">
                  <a16:creationId xmlns:a16="http://schemas.microsoft.com/office/drawing/2014/main" id="{D16732F5-B2B0-115E-84AA-6505098D0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50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382742AC-C618-A9E1-236D-DA41455B5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08"/>
              <a:ext cx="195" cy="3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baseline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en-US" altLang="zh-CN" sz="3200" b="1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3D85E5E9-567D-EA94-67D1-7B355E170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053"/>
              <a:ext cx="198" cy="3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baseline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en-US" altLang="zh-CN" sz="3200" b="1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3010D916-05EC-F032-C288-6FC7FCE87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84"/>
              <a:ext cx="198" cy="3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baseline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en-US" altLang="zh-CN" sz="3200" b="1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2" name="Rectangle 24">
            <a:extLst>
              <a:ext uri="{FF2B5EF4-FFF2-40B4-BE49-F238E27FC236}">
                <a16:creationId xmlns:a16="http://schemas.microsoft.com/office/drawing/2014/main" id="{9E806A8D-D086-6D36-BEFA-A50DA9FC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4327525"/>
            <a:ext cx="5181600" cy="1905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v"/>
              <a:defRPr/>
            </a:pPr>
            <a:r>
              <a:rPr lang="en-US" altLang="zh-CN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(e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是简单路；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v"/>
              <a:defRPr/>
            </a:pPr>
            <a:r>
              <a:rPr lang="en-US" altLang="zh-CN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(e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不是简单路；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v"/>
              <a:defRPr/>
            </a:pPr>
            <a:r>
              <a:rPr lang="en-US" altLang="zh-CN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(e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3200" b="1" baseline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是简单路；</a:t>
            </a:r>
          </a:p>
        </p:txBody>
      </p:sp>
      <p:sp>
        <p:nvSpPr>
          <p:cNvPr id="60421" name="灯片编号占位符 1">
            <a:extLst>
              <a:ext uri="{FF2B5EF4-FFF2-40B4-BE49-F238E27FC236}">
                <a16:creationId xmlns:a16="http://schemas.microsoft.com/office/drawing/2014/main" id="{3559EE19-B079-D5B6-2554-1A742BB6BB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3BFC5F-766D-2046-B85A-756B8A0C9ED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DD5DC5B-EB8E-73DD-3AD0-A158E6ABC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</a:rPr>
              <a:t>定义4.3.5  有向回路</a:t>
            </a:r>
            <a:endParaRPr lang="en-US" altLang="zh-CN" sz="4000">
              <a:latin typeface="Times New Roman" panose="02020603050405020304" pitchFamily="18" charset="0"/>
            </a:endParaRP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650A2D59-E20D-CA19-6320-0B62B71D4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G=(P, A)</a:t>
            </a:r>
            <a:r>
              <a:rPr lang="zh-CN" altLang="en-US">
                <a:latin typeface="Times New Roman" panose="02020603050405020304" pitchFamily="18" charset="0"/>
              </a:rPr>
              <a:t>是有向图，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P(G)，</a:t>
            </a:r>
            <a:r>
              <a:rPr lang="zh-CN" altLang="en-US">
                <a:latin typeface="Times New Roman" panose="02020603050405020304" pitchFamily="18" charset="0"/>
              </a:rPr>
              <a:t>从点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到自身的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简单有向路</a:t>
            </a:r>
            <a:r>
              <a:rPr lang="zh-CN" altLang="en-US">
                <a:latin typeface="Times New Roman" panose="02020603050405020304" pitchFamily="18" charset="0"/>
              </a:rPr>
              <a:t>(长度可以为1或2)称为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有向回路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2467" name="灯片编号占位符 1">
            <a:extLst>
              <a:ext uri="{FF2B5EF4-FFF2-40B4-BE49-F238E27FC236}">
                <a16:creationId xmlns:a16="http://schemas.microsoft.com/office/drawing/2014/main" id="{BE421F2D-32D7-1BF6-EBB0-FAD73829DB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E85303-3887-B043-90EF-623E1E54D45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CN" sz="1400" b="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2252188</TotalTime>
  <Words>7356</Words>
  <Application>Microsoft Macintosh PowerPoint</Application>
  <PresentationFormat>全屏显示(4:3)</PresentationFormat>
  <Paragraphs>774</Paragraphs>
  <Slides>78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楷体_GB2312</vt:lpstr>
      <vt:lpstr>宋体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Network Blitz</vt:lpstr>
      <vt:lpstr>2_Network Blitz</vt:lpstr>
      <vt:lpstr>3_Network Blitz</vt:lpstr>
      <vt:lpstr>4_Network Blitz</vt:lpstr>
      <vt:lpstr>§4.3  有向图  Euler路 </vt:lpstr>
      <vt:lpstr>§4.3.1  有向图与有向树 </vt:lpstr>
      <vt:lpstr>PowerPoint 演示文稿</vt:lpstr>
      <vt:lpstr>例：有限有向图 </vt:lpstr>
      <vt:lpstr>定义：出度、入度、度</vt:lpstr>
      <vt:lpstr>定义4.3.2 </vt:lpstr>
      <vt:lpstr>定义4.3.3 有向路</vt:lpstr>
      <vt:lpstr>定义4.3.4  简单(有向)路</vt:lpstr>
      <vt:lpstr>定义4.3.5  有向回路</vt:lpstr>
      <vt:lpstr>PowerPoint 演示文稿</vt:lpstr>
      <vt:lpstr>例：</vt:lpstr>
      <vt:lpstr>定义: 强连通、根</vt:lpstr>
      <vt:lpstr>PowerPoint 演示文稿</vt:lpstr>
      <vt:lpstr>PowerPoint 演示文稿</vt:lpstr>
      <vt:lpstr>PowerPoint 演示文稿</vt:lpstr>
      <vt:lpstr>例：</vt:lpstr>
      <vt:lpstr>例：</vt:lpstr>
      <vt:lpstr>例：</vt:lpstr>
      <vt:lpstr>定义4.3.8</vt:lpstr>
      <vt:lpstr>有向树和非有向树的例子：</vt:lpstr>
      <vt:lpstr>有向树和非有向树的例子：</vt:lpstr>
      <vt:lpstr>有向树和非有向树的例子：</vt:lpstr>
      <vt:lpstr>有向树的性质</vt:lpstr>
      <vt:lpstr>有向树 性质</vt:lpstr>
      <vt:lpstr>有向树 性质</vt:lpstr>
      <vt:lpstr>PowerPoint 演示文稿</vt:lpstr>
      <vt:lpstr>有向树 性质</vt:lpstr>
      <vt:lpstr>定理4.3.1（转化定理）</vt:lpstr>
      <vt:lpstr>PowerPoint 演示文稿</vt:lpstr>
      <vt:lpstr>PowerPoint 演示文稿</vt:lpstr>
      <vt:lpstr>定理4.3.1（转化定理）</vt:lpstr>
      <vt:lpstr>定理4.3.1（转化定理）</vt:lpstr>
      <vt:lpstr>定理4.3.1（转化定理）</vt:lpstr>
      <vt:lpstr>PowerPoint 演示文稿</vt:lpstr>
      <vt:lpstr>定理4.3.1（转化定理）</vt:lpstr>
      <vt:lpstr>定理4.3.1（转化定理）</vt:lpstr>
      <vt:lpstr>定理4.3.1（转化定理）</vt:lpstr>
      <vt:lpstr>定理4.3.1（转化定理）</vt:lpstr>
      <vt:lpstr>定理4.3.1（转化定理）</vt:lpstr>
      <vt:lpstr>定理4.3.1（转化定理）</vt:lpstr>
      <vt:lpstr>定理4.3.1(转化定理证法二)</vt:lpstr>
      <vt:lpstr>定理4.3.1(转化定理证法二)</vt:lpstr>
      <vt:lpstr>4.3.2  Euler路  Euler图 </vt:lpstr>
      <vt:lpstr>§4.3.2  Euler路  Euler图 </vt:lpstr>
      <vt:lpstr>一 、基本概念</vt:lpstr>
      <vt:lpstr>思考</vt:lpstr>
      <vt:lpstr>PowerPoint 演示文稿</vt:lpstr>
      <vt:lpstr>定义4.3.10</vt:lpstr>
      <vt:lpstr>几个结论</vt:lpstr>
      <vt:lpstr>几个结论</vt:lpstr>
      <vt:lpstr>几个结论</vt:lpstr>
      <vt:lpstr>例</vt:lpstr>
      <vt:lpstr>思考</vt:lpstr>
      <vt:lpstr>思考</vt:lpstr>
      <vt:lpstr>二、判定Euler图的充要条件 </vt:lpstr>
      <vt:lpstr>定理4.3.2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二、判定Euler图的充要条件</vt:lpstr>
      <vt:lpstr>PowerPoint 演示文稿</vt:lpstr>
      <vt:lpstr>PowerPoint 演示文稿</vt:lpstr>
      <vt:lpstr>三、Euler路与有向树的相互转化</vt:lpstr>
      <vt:lpstr>证明：</vt:lpstr>
      <vt:lpstr>证明：</vt:lpstr>
      <vt:lpstr>证明：</vt:lpstr>
      <vt:lpstr>证明：</vt:lpstr>
      <vt:lpstr>三、Euler路与有向树的相互转化</vt:lpstr>
      <vt:lpstr>例</vt:lpstr>
      <vt:lpstr>证明：</vt:lpstr>
      <vt:lpstr>PowerPoint 演示文稿</vt:lpstr>
      <vt:lpstr>证明：</vt:lpstr>
      <vt:lpstr>证明：</vt:lpstr>
      <vt:lpstr>PowerPoint 演示文稿</vt:lpstr>
      <vt:lpstr>PowerPoint 演示文稿</vt:lpstr>
      <vt:lpstr>PowerPoint 演示文稿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 </dc:title>
  <dc:creator>ouyang</dc:creator>
  <cp:lastModifiedBy>Microsoft Office User</cp:lastModifiedBy>
  <cp:revision>922</cp:revision>
  <cp:lastPrinted>2014-05-08T12:24:45Z</cp:lastPrinted>
  <dcterms:created xsi:type="dcterms:W3CDTF">2002-08-29T00:33:30Z</dcterms:created>
  <dcterms:modified xsi:type="dcterms:W3CDTF">2023-05-07T05:45:21Z</dcterms:modified>
</cp:coreProperties>
</file>