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7" r:id="rId2"/>
    <p:sldId id="348" r:id="rId3"/>
    <p:sldId id="349" r:id="rId4"/>
    <p:sldId id="261" r:id="rId5"/>
    <p:sldId id="316" r:id="rId6"/>
    <p:sldId id="317" r:id="rId7"/>
    <p:sldId id="354" r:id="rId8"/>
    <p:sldId id="355" r:id="rId9"/>
    <p:sldId id="356" r:id="rId10"/>
    <p:sldId id="357" r:id="rId11"/>
    <p:sldId id="361" r:id="rId12"/>
    <p:sldId id="358" r:id="rId13"/>
    <p:sldId id="359" r:id="rId14"/>
    <p:sldId id="360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28" r:id="rId23"/>
    <p:sldId id="329" r:id="rId24"/>
    <p:sldId id="330" r:id="rId25"/>
    <p:sldId id="331" r:id="rId26"/>
    <p:sldId id="332" r:id="rId27"/>
    <p:sldId id="333" r:id="rId28"/>
    <p:sldId id="370" r:id="rId29"/>
    <p:sldId id="336" r:id="rId30"/>
    <p:sldId id="335" r:id="rId31"/>
    <p:sldId id="337" r:id="rId32"/>
    <p:sldId id="338" r:id="rId33"/>
    <p:sldId id="374" r:id="rId34"/>
    <p:sldId id="301" r:id="rId35"/>
    <p:sldId id="339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9" autoAdjust="0"/>
    <p:restoredTop sz="87782" autoAdjust="0"/>
  </p:normalViewPr>
  <p:slideViewPr>
    <p:cSldViewPr>
      <p:cViewPr varScale="1">
        <p:scale>
          <a:sx n="122" d="100"/>
          <a:sy n="122" d="100"/>
        </p:scale>
        <p:origin x="1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655E978-4518-D5C9-7F63-0923BE18C8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D9259AD-14CA-45AD-729E-886244C317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1456B28-14F1-D578-EAE6-8AD984507E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51D84D9-FAE6-6180-C4C0-C8484E613A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5977BDE-6F82-51E3-5DAC-DAE63A9D61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BB7E734B-9291-EAC2-60D1-14EE9B2DA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D216B3C-37AE-C844-A32E-D55F62DB9F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9C6FD6C-1096-FB24-3D3C-B07EC42E4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0C4A7B-D7F8-CC47-9AB8-A1A34701E12B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28DC915-B805-9642-D9D8-3835FC847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7B9DC32-21D5-720A-5F44-78EFE430E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b(q+1)&gt;a,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则</a:t>
            </a:r>
            <a:r>
              <a:rPr lang="en-US" altLang="zh-CN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bq+b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&gt;a,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则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a-</a:t>
            </a:r>
            <a:r>
              <a:rPr lang="en-US" altLang="zh-CN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bq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&lt;b.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A386E8A-E501-4E4C-2FB5-595242332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AE6437-28FC-484A-A613-38898C4A9945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9E47A8E-C50D-A66D-603D-3C196A466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D72BD3C1-5C62-6EBC-CDBD-934D9D2AE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645A072B-D7AF-7043-68C5-302CE49E5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C931E9-B851-4541-9B15-5A5DE1EBBAD4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6A6721D-0E94-4AFC-C431-DB9ECEA6A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A13B279-FEB6-CE4B-6AAE-A87C575FF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249081C-91E5-3F7A-CEC4-099C7E2F9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681DB2-D4CE-5B48-A026-46EB818AAC42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50B743B-EAAA-D4FB-A07A-A606D275A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E47D981-62D9-EDC1-CA88-5FE1A97A8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不为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，不可能，因为</a:t>
            </a:r>
            <a:r>
              <a:rPr lang="en-US" altLang="zh-CN" dirty="0" err="1">
                <a:latin typeface="Arial" panose="020B0604020202020204" pitchFamily="34" charset="0"/>
              </a:rPr>
              <a:t>a|b</a:t>
            </a:r>
            <a:r>
              <a:rPr lang="zh-CN" altLang="en-US" dirty="0">
                <a:latin typeface="Arial" panose="020B0604020202020204" pitchFamily="34" charset="0"/>
              </a:rPr>
              <a:t>不可能；反过来</a:t>
            </a:r>
            <a:r>
              <a:rPr lang="en-US" altLang="zh-CN" dirty="0" err="1">
                <a:latin typeface="Arial" panose="020B0604020202020204" pitchFamily="34" charset="0"/>
              </a:rPr>
              <a:t>b|a</a:t>
            </a:r>
            <a:r>
              <a:rPr lang="zh-CN" altLang="en-US" dirty="0">
                <a:latin typeface="Arial" panose="020B0604020202020204" pitchFamily="34" charset="0"/>
              </a:rPr>
              <a:t>不可能。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7FB924C-8DCD-2736-30F5-A33FEE103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3A8ABC-C205-494D-A010-CB9872AE762E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9C11C39-CC65-75B1-4FB9-3DE84E6E7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10734E7-0D69-1986-1C65-93F09156B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400" dirty="0">
                <a:latin typeface="Times New Roman" panose="02020603050405020304" pitchFamily="18" charset="0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若在一等式中，除某项外，其余各项都是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的倍数，则此项也是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的倍数</a:t>
            </a:r>
            <a:r>
              <a:rPr lang="en-US" altLang="zh-CN" sz="1400" dirty="0">
                <a:latin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5DFC4B4-8B05-604D-62BD-0D5AF8350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C418D1-9008-964F-B35D-A6ED956D3E64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07D40B9-E53A-47E8-E8B5-5B315E06A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598031E-5624-E248-181F-3F8F8DEBC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592F857B-AAAE-E823-6275-F787E47E2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B26459-0032-F54B-BCD6-09C8AAE52357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66D560B-218B-E17C-7CFF-DB858C575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3B39102-7CF1-9E99-E8FB-EE3F06465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因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，…，</a:t>
            </a:r>
            <a:r>
              <a:rPr lang="en-US" altLang="zh-CN" dirty="0" err="1">
                <a:latin typeface="Arial" panose="020B0604020202020204" pitchFamily="34" charset="0"/>
              </a:rPr>
              <a:t>r</a:t>
            </a:r>
            <a:r>
              <a:rPr lang="en-US" altLang="zh-CN" baseline="-30000" dirty="0" err="1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，…</a:t>
            </a:r>
            <a:r>
              <a:rPr lang="zh-CN" altLang="en-US" dirty="0">
                <a:latin typeface="Times New Roman" panose="02020603050405020304" pitchFamily="18" charset="0"/>
              </a:rPr>
              <a:t>逐渐减少，所以一直作下去必然减到</a:t>
            </a:r>
            <a:r>
              <a:rPr lang="zh-CN" altLang="en-US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，如（</a:t>
            </a:r>
            <a:r>
              <a:rPr lang="zh-CN" altLang="en-US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）的最后一式所示。由性质</a:t>
            </a:r>
            <a:r>
              <a:rPr lang="zh-CN" altLang="en-US" dirty="0">
                <a:latin typeface="Arial" panose="020B0604020202020204" pitchFamily="34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及（</a:t>
            </a:r>
            <a:r>
              <a:rPr lang="zh-CN" altLang="en-US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）的第一式，</a:t>
            </a:r>
            <a:r>
              <a:rPr lang="en-US" altLang="zh-CN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的公因数和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的公因数完全相同。由性质</a:t>
            </a:r>
            <a:r>
              <a:rPr lang="zh-CN" altLang="en-US" dirty="0">
                <a:latin typeface="Arial" panose="020B0604020202020204" pitchFamily="34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及（</a:t>
            </a:r>
            <a:r>
              <a:rPr lang="zh-CN" altLang="en-US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）的第二式，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的公因数和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的公因数完全相同。如此类推，知</a:t>
            </a:r>
            <a:r>
              <a:rPr lang="en-US" altLang="zh-CN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的公因数和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的公因数完全相同。但由（</a:t>
            </a:r>
            <a:r>
              <a:rPr lang="zh-CN" altLang="en-US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）的最末一式，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|r</a:t>
            </a:r>
            <a:r>
              <a:rPr lang="en-US" altLang="zh-CN" baseline="-30000" dirty="0">
                <a:latin typeface="Arial" panose="020B0604020202020204" pitchFamily="34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 err="1">
                <a:latin typeface="Arial" panose="020B0604020202020204" pitchFamily="34" charset="0"/>
              </a:rPr>
              <a:t>r</a:t>
            </a:r>
            <a:r>
              <a:rPr lang="en-US" altLang="zh-CN" baseline="-30000" dirty="0" err="1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en-US" altLang="zh-CN" baseline="-30000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的最高公因数，因而也是</a:t>
            </a:r>
            <a:r>
              <a:rPr lang="en-US" altLang="zh-CN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的最高公因数。这样，我们就证明了：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定理</a:t>
            </a:r>
            <a:r>
              <a:rPr lang="zh-CN" altLang="en-US" b="1" dirty="0">
                <a:latin typeface="Arial" panose="020B0604020202020204" pitchFamily="34" charset="0"/>
              </a:rPr>
              <a:t>5.1.2</a:t>
            </a:r>
            <a:r>
              <a:rPr lang="zh-CN" altLang="en-US" dirty="0">
                <a:latin typeface="Arial" panose="020B0604020202020204" pitchFamily="34" charset="0"/>
              </a:rPr>
              <a:t>  </a:t>
            </a:r>
            <a:r>
              <a:rPr lang="zh-CN" altLang="en-US" dirty="0">
                <a:latin typeface="宋体" panose="02010600030101010101" pitchFamily="2" charset="-122"/>
              </a:rPr>
              <a:t>任意二整数</a:t>
            </a:r>
            <a:r>
              <a:rPr lang="en-US" altLang="zh-CN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有最高公因数。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59E07B86-C2C8-04D3-94C3-C3CACB268EB9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A541A4F-871F-D8A7-DA3C-E0D023289A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39A2099-F676-FA78-B207-AE5EDBFF45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DB7C352-99FA-E173-4BB5-8B46967D31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E6EE491-ECE7-8AA6-0E98-B80A562119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49BA711A-5427-E459-7119-70BD56B6B4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E7EF659B-34BD-1080-9C0A-BA84D2C251DA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2F51A549-645E-18EE-488F-849EB3B389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2BD8E891-ADA3-FE84-F000-E487FDADC165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C356F567-7143-169D-6627-6F7277EA2CC1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C6E386A3-FA79-AF9F-6834-A490A1DE9537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9AA77F56-927B-2A35-FD1A-2D9713F902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6EB5FF2B-B424-2E1F-0840-CDC1D507B46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4278FA55-39B9-D898-B3CE-47D8F0A650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BA45C67E-DAA1-072E-5DEB-09B253A43B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88E200BD-7C5D-ECEA-1874-774208597D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D35B4213-849F-0C79-BC01-1F3080FFB7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F7EA02E-D570-DC10-46DB-D9566C57932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6595FE3-6B11-EA2D-CFC8-42A0B8C1493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76F02031-1D26-50C3-4233-3EE03352EA37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E43A6DEF-A779-679A-1816-FFC82D51E766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C6D2B796-DF6E-AAC2-2C03-D05FB9CD0E4C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E1F45A1B-EB02-C566-09C0-E8BBA2032B6F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E399C72-CAE2-D1EF-1FEB-B27D0025ED7B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2EFE6C71-C845-2429-4137-97A846091720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11F4A51C-92F0-93D8-A998-B0FC65516D75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33AF0841-6351-D226-93F9-0CBCDDE0A07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ACB0C82F-A512-BA31-DA3C-077F625B73D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DDD54FD2-C1AC-160E-DFDB-6F573EEDC5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A82B5400-B51A-41A1-353C-ECA2FC1CB3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E19AE3E5-0512-5AC9-261A-F4B3F8F22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4F2DF620-AA70-6DA0-9521-5DB8F998C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16654D5E-753C-5609-9A97-5C3669227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835A7591-1DCD-FCA7-2839-ADF910EC4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24F5A6-F0B6-9246-8292-CBF2B373B7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42451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9A7C29-5621-0326-9061-E258B5C55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CE61CF-77E3-3923-BC97-3F34B23C5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DF10B5-8ADD-3EEA-53EE-6A1CFCCC7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35F59-9FFF-8E46-BC41-344E415E22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99980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A718F6-5009-52B6-D254-60A3307123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763F2F-1631-186F-9E18-2682AE3896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EE14C7-1B54-2D2F-276E-E90835DF4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1B67E-38AA-6440-B8ED-A1CFBF3D65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7763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BF6A74-83CF-E646-CFE5-3D088E2A7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355DDC-48D1-FFCA-C7FC-01B34E3BC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1A28F4-057F-EB40-BE73-849089E79F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7A5BE-20EB-464D-9440-AF613316F2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08064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52D44-85E1-FB6D-9AF3-8154DCB86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ADAB6B-1EB7-7E58-6BB6-0D33FA381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EDC7BB-7830-C310-77BD-64DD46569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7DF4-3E85-0A41-8FB9-F0019A682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63326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CF943-8495-0440-8C2B-61E2CDE06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1E42D-6BF6-823C-1FBC-53F885605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860F6-0694-CD18-CFF2-2626DE88C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3BF6-4D30-0E4C-8D6F-D4F7122B6F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40494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AE40A6-655E-7CF4-E6C9-AFFA7ACAA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5D8300-C5FC-35A9-D10E-AEB1120871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BE3511-46E1-B711-BA9E-BF56FFB21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2169E-81B5-7D45-ACCF-28EF0DD9BA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66785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56D9B6-A5BD-FC80-F41E-45E1D74136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A77CB9-4CAE-C77D-F927-8EA56131A9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2572F5-1131-FBC3-773E-9E8A71C94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94B9-144F-6C47-8254-1189508B4B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30821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42A18D6-1ED8-D617-BF1B-A394F576F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D9C0DE-0F80-B95E-B63A-C3363E22B1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7F10A1-768A-2EEE-B032-E296B5E5E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B3C27-964E-3240-A809-B9C3109C0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43349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31A79-9C84-341A-7999-603659DFB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92680-3BAD-27E4-2777-E3DC9434F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7A668-B617-148E-920E-94B60B368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79A6C-3213-7543-AA8D-AB787583BD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30550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B9EBB-5B37-8BD6-2834-9A63B3C1E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3ECE4-4EF9-BC25-0326-1FD4392F7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478D3-C131-266F-FBC0-4947EB502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AFEE7-4AAB-2B48-9022-206D922D6A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55941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0C69D1CF-CF4E-01D9-E4AA-645A9EC9866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B2FE751F-EB49-2EC1-58EC-6D9DF3C736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386C2F29-6354-D1D4-3EC2-8DDCE222E1D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11BA5ADC-84B7-C22E-E9C5-1F3D75DBB1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FEEEC369-A19D-1603-7DB1-F71229C7B3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B3021560-33F2-A462-90D4-DE7A69399C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1F7C8811-D1EC-C3ED-381A-2791C740A32C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AB8B7129-06DD-7288-5152-86F1B05FCA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A5828A89-F984-C66E-A3DC-01B2AB31561C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F2864997-9D9E-55D2-51F1-95010A690F3B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77818677-993B-89C9-CC74-12FFAEC3808D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3EB8D465-B9CF-9504-389F-106F0F6E53C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>
              <a:extLst>
                <a:ext uri="{FF2B5EF4-FFF2-40B4-BE49-F238E27FC236}">
                  <a16:creationId xmlns:a16="http://schemas.microsoft.com/office/drawing/2014/main" id="{2F2FD7F5-C314-F07B-2D5A-56F15E2B4B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8CCDF4D3-AF87-3CC2-B3A3-1B62116D99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2476E5E0-9F20-9514-FFFB-FBC9FB54D9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8B1C0D52-322A-911F-545A-C623441CDF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CC8643B4-F3A0-53F6-A4CC-37FED62E35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DD61F6B9-C265-0E3D-80B6-20AE9C5B0E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DCAB70EB-4519-7096-19FD-07DCFEEE54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F9A4B4F2-409C-8CAB-3018-5F62912C42C8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26F1810D-3ED8-6154-AC13-88E707720A92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BB786541-2966-1D48-B5DE-FBBC57B79E39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2F3762FF-9500-D025-B836-906F03B90F8A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01ECA2B1-E183-5A5F-6F62-D515ECE58F60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AEE52F49-D220-7D9D-7E28-78DABEE4E6D4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C3B09F9E-FF7C-1EA2-8E57-C7C2A23A2258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AB0E4257-898B-09D3-A6AA-53CB08F3A607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B8848EED-A36E-F52B-F04A-42B660D11C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7B6355E8-3800-D21C-4309-C4D415173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4AAA6CC-7888-8B12-69D6-4A62BC0D5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40BBFD3-8BB8-96F8-B2ED-CD5D7CCBFF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820F3F-FFEF-F9B9-BD6C-83383C34CF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DAF104-B354-1A1F-E41E-5F3FD9D614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4836964-CBA8-1740-A5BA-BD7D9E725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6CFE6420-19CC-05C8-E06B-2D902B07C0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>
                <a:latin typeface="Times New Roman" panose="02020603050405020304" pitchFamily="18" charset="0"/>
                <a:ea typeface="楷体_GB2312" pitchFamily="49" charset="-122"/>
              </a:rPr>
              <a:t>第五章  数论基础</a:t>
            </a:r>
            <a:r>
              <a:rPr lang="zh-CN" altLang="en-US" sz="600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637B3A-0128-254E-5445-BE501DC9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4F5A6-F0B6-9246-8292-CBF2B373B78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D609DBDD-A50E-5E2B-C423-DF47E2BC1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整除的基本性质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  <a:endParaRPr lang="en-US" altLang="zh-CN" sz="4000">
              <a:latin typeface="黑体" panose="02010609060101010101" pitchFamily="49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DCC245B-5B88-EBE3-B581-456DAB1CD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>
                <a:solidFill>
                  <a:schemeClr val="tx2"/>
                </a:solidFill>
                <a:latin typeface="Times New Roman" panose="02020603050405020304" pitchFamily="18" charset="0"/>
              </a:rPr>
              <a:t>性质5  </a:t>
            </a:r>
            <a:r>
              <a:rPr lang="zh-CN" altLang="en-US" sz="3300" u="sng">
                <a:latin typeface="Times New Roman" panose="02020603050405020304" pitchFamily="18" charset="0"/>
              </a:rPr>
              <a:t>若在一等式中，除某项外，其余各项都是</a:t>
            </a:r>
            <a:r>
              <a:rPr lang="en-US" altLang="zh-CN" sz="3300" u="sng">
                <a:latin typeface="Times New Roman" panose="02020603050405020304" pitchFamily="18" charset="0"/>
              </a:rPr>
              <a:t>a</a:t>
            </a:r>
            <a:r>
              <a:rPr lang="zh-CN" altLang="en-US" sz="3300" u="sng">
                <a:latin typeface="Times New Roman" panose="02020603050405020304" pitchFamily="18" charset="0"/>
              </a:rPr>
              <a:t>的倍数，则此项也是</a:t>
            </a:r>
            <a:r>
              <a:rPr lang="en-US" altLang="zh-CN" sz="3300" u="sng">
                <a:latin typeface="Times New Roman" panose="02020603050405020304" pitchFamily="18" charset="0"/>
              </a:rPr>
              <a:t>a</a:t>
            </a:r>
            <a:r>
              <a:rPr lang="zh-CN" altLang="en-US" sz="3300" u="sng">
                <a:latin typeface="Times New Roman" panose="02020603050405020304" pitchFamily="18" charset="0"/>
              </a:rPr>
              <a:t>的倍数</a:t>
            </a:r>
            <a:r>
              <a:rPr lang="zh-CN" altLang="en-US" sz="330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>
                <a:latin typeface="Times New Roman" panose="02020603050405020304" pitchFamily="18" charset="0"/>
              </a:rPr>
              <a:t>证明：这是性质4的直接推论。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30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300">
                <a:latin typeface="宋体" panose="02010600030101010101" pitchFamily="2" charset="-122"/>
              </a:rPr>
              <a:t>在等式</a:t>
            </a:r>
            <a:r>
              <a:rPr lang="en-US" altLang="zh-CN" sz="3300">
                <a:latin typeface="Times New Roman" panose="02020603050405020304" pitchFamily="18" charset="0"/>
              </a:rPr>
              <a:t>b-c=-d+e+f</a:t>
            </a:r>
            <a:r>
              <a:rPr lang="zh-CN" altLang="en-US" sz="3300">
                <a:latin typeface="宋体" panose="02010600030101010101" pitchFamily="2" charset="-122"/>
              </a:rPr>
              <a:t>中，设</a:t>
            </a:r>
            <a:r>
              <a:rPr lang="en-US" altLang="zh-CN" sz="3300">
                <a:latin typeface="Times New Roman" panose="02020603050405020304" pitchFamily="18" charset="0"/>
              </a:rPr>
              <a:t>b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en-US" altLang="zh-CN" sz="3300">
                <a:latin typeface="Times New Roman" panose="02020603050405020304" pitchFamily="18" charset="0"/>
              </a:rPr>
              <a:t>c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en-US" altLang="zh-CN" sz="3300">
                <a:latin typeface="Times New Roman" panose="02020603050405020304" pitchFamily="18" charset="0"/>
              </a:rPr>
              <a:t>d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en-US" altLang="zh-CN" sz="3300">
                <a:latin typeface="Times New Roman" panose="02020603050405020304" pitchFamily="18" charset="0"/>
              </a:rPr>
              <a:t>f</a:t>
            </a:r>
            <a:r>
              <a:rPr lang="zh-CN" altLang="en-US" sz="3300">
                <a:latin typeface="宋体" panose="02010600030101010101" pitchFamily="2" charset="-122"/>
              </a:rPr>
              <a:t>都是</a:t>
            </a:r>
            <a:r>
              <a:rPr lang="en-US" altLang="zh-CN" sz="3300">
                <a:latin typeface="Times New Roman" panose="02020603050405020304" pitchFamily="18" charset="0"/>
              </a:rPr>
              <a:t>a</a:t>
            </a:r>
            <a:r>
              <a:rPr lang="zh-CN" altLang="en-US" sz="3300">
                <a:latin typeface="宋体" panose="02010600030101010101" pitchFamily="2" charset="-122"/>
              </a:rPr>
              <a:t>的倍数，求证</a:t>
            </a:r>
            <a:r>
              <a:rPr lang="en-US" altLang="zh-CN" sz="3300">
                <a:latin typeface="Times New Roman" panose="02020603050405020304" pitchFamily="18" charset="0"/>
              </a:rPr>
              <a:t>e</a:t>
            </a:r>
            <a:r>
              <a:rPr lang="zh-CN" altLang="en-US" sz="3300">
                <a:latin typeface="宋体" panose="02010600030101010101" pitchFamily="2" charset="-122"/>
              </a:rPr>
              <a:t>也是</a:t>
            </a:r>
            <a:r>
              <a:rPr lang="en-US" altLang="zh-CN" sz="3300">
                <a:latin typeface="Times New Roman" panose="02020603050405020304" pitchFamily="18" charset="0"/>
              </a:rPr>
              <a:t>a</a:t>
            </a:r>
            <a:r>
              <a:rPr lang="zh-CN" altLang="en-US" sz="3300">
                <a:latin typeface="宋体" panose="02010600030101010101" pitchFamily="2" charset="-122"/>
              </a:rPr>
              <a:t>的倍数。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300">
                <a:latin typeface="宋体" panose="02010600030101010101" pitchFamily="2" charset="-122"/>
              </a:rPr>
              <a:t>解出</a:t>
            </a:r>
            <a:r>
              <a:rPr lang="en-US" altLang="zh-CN" sz="3300">
                <a:latin typeface="Times New Roman" panose="02020603050405020304" pitchFamily="18" charset="0"/>
              </a:rPr>
              <a:t>e</a:t>
            </a:r>
            <a:r>
              <a:rPr lang="zh-CN" altLang="en-US" sz="3300">
                <a:latin typeface="宋体" panose="02010600030101010101" pitchFamily="2" charset="-122"/>
              </a:rPr>
              <a:t>得</a:t>
            </a:r>
            <a:r>
              <a:rPr lang="en-US" altLang="zh-CN" sz="3300">
                <a:latin typeface="Times New Roman" panose="02020603050405020304" pitchFamily="18" charset="0"/>
              </a:rPr>
              <a:t>e=b-c+d-f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  <a:r>
              <a:rPr lang="zh-CN" altLang="en-US" sz="3300">
                <a:latin typeface="宋体" panose="02010600030101010101" pitchFamily="2" charset="-122"/>
              </a:rPr>
              <a:t>由性质</a:t>
            </a:r>
            <a:r>
              <a:rPr lang="zh-CN" altLang="en-US" sz="3300">
                <a:latin typeface="Times New Roman" panose="02020603050405020304" pitchFamily="18" charset="0"/>
              </a:rPr>
              <a:t>4</a:t>
            </a:r>
            <a:r>
              <a:rPr lang="zh-CN" altLang="en-US" sz="3300">
                <a:latin typeface="宋体" panose="02010600030101010101" pitchFamily="2" charset="-122"/>
              </a:rPr>
              <a:t>，此式右边是</a:t>
            </a:r>
            <a:r>
              <a:rPr lang="en-US" altLang="zh-CN" sz="3300">
                <a:latin typeface="Times New Roman" panose="02020603050405020304" pitchFamily="18" charset="0"/>
              </a:rPr>
              <a:t>a</a:t>
            </a:r>
            <a:r>
              <a:rPr lang="zh-CN" altLang="en-US" sz="3300">
                <a:latin typeface="宋体" panose="02010600030101010101" pitchFamily="2" charset="-122"/>
              </a:rPr>
              <a:t>的倍数，故</a:t>
            </a:r>
            <a:r>
              <a:rPr lang="en-US" altLang="zh-CN" sz="3300">
                <a:latin typeface="Times New Roman" panose="02020603050405020304" pitchFamily="18" charset="0"/>
              </a:rPr>
              <a:t>e</a:t>
            </a:r>
            <a:r>
              <a:rPr lang="zh-CN" altLang="en-US" sz="3300">
                <a:latin typeface="宋体" panose="02010600030101010101" pitchFamily="2" charset="-122"/>
              </a:rPr>
              <a:t>是</a:t>
            </a:r>
            <a:r>
              <a:rPr lang="en-US" altLang="zh-CN" sz="3300">
                <a:latin typeface="Times New Roman" panose="02020603050405020304" pitchFamily="18" charset="0"/>
              </a:rPr>
              <a:t>a</a:t>
            </a:r>
            <a:r>
              <a:rPr lang="zh-CN" altLang="en-US" sz="3300">
                <a:latin typeface="宋体" panose="02010600030101010101" pitchFamily="2" charset="-122"/>
              </a:rPr>
              <a:t>的倍数</a:t>
            </a:r>
            <a:r>
              <a:rPr lang="zh-CN" altLang="en-US" sz="3600">
                <a:latin typeface="宋体" panose="02010600030101010101" pitchFamily="2" charset="-122"/>
              </a:rPr>
              <a:t>。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5B5649-ED2F-C2FB-C513-1CCB431B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2D0A7A8E-C525-82D0-284E-6286604DB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58763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例</a:t>
            </a:r>
            <a:r>
              <a:rPr lang="en-US" altLang="zh-CN" sz="4000" dirty="0">
                <a:latin typeface="Times New Roman" pitchFamily="18" charset="0"/>
              </a:rPr>
              <a:t>5.1.1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F46C630-7743-F935-F16C-8FB9DD2E4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10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5|(a+b)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25|(a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+b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证明：因为</a:t>
            </a:r>
            <a:r>
              <a:rPr lang="en-US" altLang="zh-CN">
                <a:latin typeface="Times New Roman" panose="02020603050405020304" pitchFamily="18" charset="0"/>
              </a:rPr>
              <a:t>(a+b)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=a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+5a</a:t>
            </a:r>
            <a:r>
              <a:rPr lang="en-US" altLang="zh-CN" baseline="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b+10a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+10a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+5ab</a:t>
            </a:r>
            <a:r>
              <a:rPr lang="en-US" altLang="zh-CN" baseline="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+b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         = (a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+b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)+(5a</a:t>
            </a:r>
            <a:r>
              <a:rPr lang="en-US" altLang="zh-CN" baseline="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b+5ab</a:t>
            </a:r>
            <a:r>
              <a:rPr lang="en-US" altLang="zh-CN" baseline="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)+(10a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+10a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=(a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+b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)+5ab(a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+b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)+10a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(a+b)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=(a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+b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)+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ab(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a+b</a:t>
            </a:r>
            <a:r>
              <a:rPr lang="en-US" altLang="zh-CN">
                <a:latin typeface="Times New Roman" panose="02020603050405020304" pitchFamily="18" charset="0"/>
              </a:rPr>
              <a:t>)(a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-ab+b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)+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a+b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5|(a+b)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25|(a+b)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25|5ab(a+b)(a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-ab+b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25| 10a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(a+b),</a:t>
            </a:r>
            <a:r>
              <a:rPr lang="zh-CN" altLang="en-US">
                <a:latin typeface="Times New Roman" panose="02020603050405020304" pitchFamily="18" charset="0"/>
              </a:rPr>
              <a:t>则：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25|(a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+b</a:t>
            </a:r>
            <a:r>
              <a:rPr lang="en-US" altLang="zh-CN" baseline="30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E0E8D1-51E3-1A00-C36E-15023788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689DFF1A-457A-1898-31DA-B7F31D7D5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整除的基本性质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  <a:endParaRPr lang="en-US" altLang="zh-CN" sz="4000">
              <a:latin typeface="黑体" panose="02010609060101010101" pitchFamily="49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5BE1B14-5BCA-2200-D228-5F59BB81D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性质6  </a:t>
            </a:r>
            <a:r>
              <a:rPr lang="zh-CN" altLang="en-US" u="sng" dirty="0">
                <a:latin typeface="Times New Roman" panose="02020603050405020304" pitchFamily="18" charset="0"/>
              </a:rPr>
              <a:t>若</a:t>
            </a:r>
            <a:r>
              <a:rPr lang="en-US" altLang="zh-CN" u="sng" dirty="0" err="1">
                <a:latin typeface="Times New Roman" panose="02020603050405020304" pitchFamily="18" charset="0"/>
              </a:rPr>
              <a:t>a|b，b|a</a:t>
            </a:r>
            <a:r>
              <a:rPr lang="en-US" altLang="zh-CN" u="sng" dirty="0">
                <a:latin typeface="Times New Roman" panose="02020603050405020304" pitchFamily="18" charset="0"/>
              </a:rPr>
              <a:t>，</a:t>
            </a:r>
            <a:r>
              <a:rPr lang="zh-CN" altLang="en-US" u="sng" dirty="0">
                <a:latin typeface="Times New Roman" panose="02020603050405020304" pitchFamily="18" charset="0"/>
              </a:rPr>
              <a:t>则</a:t>
            </a:r>
            <a:r>
              <a:rPr lang="en-US" altLang="zh-CN" u="sng" dirty="0">
                <a:latin typeface="Times New Roman" panose="02020603050405020304" pitchFamily="18" charset="0"/>
              </a:rPr>
              <a:t>b=</a:t>
            </a:r>
            <a:r>
              <a:rPr lang="en-US" altLang="zh-CN" u="sng" dirty="0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u="sng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证明：由条件知，或者</a:t>
            </a:r>
            <a:r>
              <a:rPr lang="en-US" altLang="zh-CN" dirty="0">
                <a:latin typeface="Times New Roman" panose="02020603050405020304" pitchFamily="18" charset="0"/>
              </a:rPr>
              <a:t>a=b=0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或者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都不为</a:t>
            </a:r>
            <a:r>
              <a:rPr lang="zh-CN" altLang="en-US" dirty="0"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a=b=0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b=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自然是对的。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都不是</a:t>
            </a:r>
            <a:r>
              <a:rPr lang="zh-CN" altLang="en-US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。因为</a:t>
            </a:r>
            <a:r>
              <a:rPr lang="en-US" altLang="zh-CN" dirty="0" err="1">
                <a:latin typeface="Times New Roman" panose="02020603050405020304" pitchFamily="18" charset="0"/>
              </a:rPr>
              <a:t>a|b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b|a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故有整数</a:t>
            </a:r>
            <a:r>
              <a:rPr lang="en-US" altLang="zh-CN" dirty="0" err="1">
                <a:latin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宋体" panose="02010600030101010101" pitchFamily="2" charset="-122"/>
              </a:rPr>
              <a:t>使</a:t>
            </a:r>
            <a:r>
              <a:rPr lang="en-US" altLang="zh-CN" dirty="0">
                <a:latin typeface="Times New Roman" panose="02020603050405020304" pitchFamily="18" charset="0"/>
              </a:rPr>
              <a:t>b=</a:t>
            </a:r>
            <a:r>
              <a:rPr lang="en-US" altLang="zh-CN" dirty="0" err="1">
                <a:latin typeface="Times New Roman" panose="02020603050405020304" pitchFamily="18" charset="0"/>
              </a:rPr>
              <a:t>ad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=be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a=</a:t>
            </a:r>
            <a:r>
              <a:rPr lang="en-US" altLang="zh-CN" dirty="0" err="1">
                <a:latin typeface="Times New Roman" panose="02020603050405020304" pitchFamily="18" charset="0"/>
              </a:rPr>
              <a:t>ade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</a:rPr>
              <a:t>消去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得</a:t>
            </a:r>
            <a:r>
              <a:rPr lang="zh-CN" altLang="en-US" dirty="0">
                <a:latin typeface="Times New Roman" panose="02020603050405020304" pitchFamily="18" charset="0"/>
              </a:rPr>
              <a:t>1=</a:t>
            </a:r>
            <a:r>
              <a:rPr lang="en-US" altLang="zh-CN" dirty="0">
                <a:latin typeface="Times New Roman" panose="02020603050405020304" pitchFamily="18" charset="0"/>
              </a:rPr>
              <a:t>de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</a:rPr>
              <a:t>今</a:t>
            </a:r>
            <a:r>
              <a:rPr lang="en-US" altLang="zh-CN" dirty="0" err="1">
                <a:latin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宋体" panose="02010600030101010101" pitchFamily="2" charset="-122"/>
              </a:rPr>
              <a:t>是整数而相乘得</a:t>
            </a:r>
            <a:r>
              <a:rPr lang="zh-CN" altLang="en-US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，故此二数必然都是</a:t>
            </a:r>
            <a:r>
              <a:rPr lang="zh-CN" altLang="en-US" dirty="0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zh-CN" altLang="en-US" dirty="0">
                <a:latin typeface="Times New Roman" panose="02020603050405020304" pitchFamily="18" charset="0"/>
              </a:rPr>
              <a:t>1（同时为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或者同时为</a:t>
            </a:r>
            <a:r>
              <a:rPr lang="en-US" altLang="zh-CN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latin typeface="宋体" panose="02010600030101010101" pitchFamily="2" charset="-122"/>
              </a:rPr>
              <a:t>，因而</a:t>
            </a:r>
            <a:r>
              <a:rPr lang="en-US" altLang="zh-CN" dirty="0">
                <a:latin typeface="Times New Roman" panose="02020603050405020304" pitchFamily="18" charset="0"/>
              </a:rPr>
              <a:t>b=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C93265-97A4-9C0F-1DD0-6561B6BA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70EFE67-2C89-A25C-A011-3DE300F09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整除的基本性质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  <a:endParaRPr lang="en-US" altLang="zh-CN" sz="4000">
              <a:latin typeface="黑体" panose="02010609060101010101" pitchFamily="49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27672C8-2E89-7D0F-2393-DB36C22C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5.1.2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的因数也是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的因数，则称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公因数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的公因数，而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的任意公因数整除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则称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为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最高公因数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的最高公因数通常记为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d=(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有公因数：</a:t>
            </a:r>
            <a:r>
              <a:rPr lang="en-US" altLang="zh-CN" dirty="0">
                <a:latin typeface="宋体" panose="02010600030101010101" pitchFamily="2" charset="-122"/>
              </a:rPr>
              <a:t>±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dirty="0">
                <a:latin typeface="宋体" panose="02010600030101010101" pitchFamily="2" charset="-122"/>
              </a:rPr>
              <a:t>±</a:t>
            </a:r>
            <a:r>
              <a:rPr lang="en-US" altLang="zh-CN" dirty="0">
                <a:latin typeface="Times New Roman" panose="02020603050405020304" pitchFamily="18" charset="0"/>
              </a:rPr>
              <a:t>2, </a:t>
            </a:r>
            <a:r>
              <a:rPr lang="en-US" altLang="zh-CN" dirty="0">
                <a:latin typeface="宋体" panose="02010600030101010101" pitchFamily="2" charset="-122"/>
              </a:rPr>
              <a:t>±</a:t>
            </a:r>
            <a:r>
              <a:rPr lang="en-US" altLang="zh-CN" dirty="0">
                <a:latin typeface="Times New Roman" panose="02020603050405020304" pitchFamily="18" charset="0"/>
              </a:rPr>
              <a:t>4, </a:t>
            </a:r>
            <a:r>
              <a:rPr lang="zh-CN" altLang="en-US" dirty="0">
                <a:latin typeface="Times New Roman" panose="02020603050405020304" pitchFamily="18" charset="0"/>
              </a:rPr>
              <a:t>其中， </a:t>
            </a:r>
            <a:r>
              <a:rPr lang="en-US" altLang="zh-CN" dirty="0">
                <a:latin typeface="宋体" panose="02010600030101010101" pitchFamily="2" charset="-122"/>
              </a:rPr>
              <a:t>±</a:t>
            </a:r>
            <a:r>
              <a:rPr lang="en-US" altLang="zh-CN" dirty="0">
                <a:latin typeface="Times New Roman" panose="02020603050405020304" pitchFamily="18" charset="0"/>
              </a:rPr>
              <a:t>1|4, </a:t>
            </a:r>
            <a:r>
              <a:rPr lang="en-US" altLang="zh-CN" dirty="0">
                <a:latin typeface="宋体" panose="02010600030101010101" pitchFamily="2" charset="-122"/>
              </a:rPr>
              <a:t>±</a:t>
            </a:r>
            <a:r>
              <a:rPr lang="en-US" altLang="zh-CN" dirty="0">
                <a:latin typeface="Times New Roman" panose="02020603050405020304" pitchFamily="18" charset="0"/>
              </a:rPr>
              <a:t>2|4, </a:t>
            </a:r>
            <a:r>
              <a:rPr lang="en-US" altLang="zh-CN" dirty="0">
                <a:latin typeface="宋体" panose="02010600030101010101" pitchFamily="2" charset="-122"/>
              </a:rPr>
              <a:t>±</a:t>
            </a:r>
            <a:r>
              <a:rPr lang="en-US" altLang="zh-CN" dirty="0">
                <a:latin typeface="Times New Roman" panose="02020603050405020304" pitchFamily="18" charset="0"/>
              </a:rPr>
              <a:t>4|4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的最高公因数，</a:t>
            </a:r>
            <a:r>
              <a:rPr lang="zh-CN" altLang="en-US" dirty="0">
                <a:latin typeface="宋体" panose="02010600030101010101" pitchFamily="2" charset="-122"/>
              </a:rPr>
              <a:t>记为</a:t>
            </a:r>
            <a:r>
              <a:rPr lang="en-US" altLang="zh-CN" dirty="0">
                <a:latin typeface="Times New Roman" panose="02020603050405020304" pitchFamily="18" charset="0"/>
              </a:rPr>
              <a:t>4=(8, 12)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</a:rPr>
              <a:t>a|b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  ，则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最高公因数是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BBADA9-92D8-4E0A-DDF0-48FAA630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8A42A047-B7A7-E146-1A47-1D6F3A3F5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整除的基本性质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  <a:endParaRPr lang="en-US" altLang="zh-CN" sz="4000">
              <a:latin typeface="黑体" panose="02010609060101010101" pitchFamily="49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7E6589-4D19-AB3F-7BB7-069E827AF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性质7  设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a=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qb+c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a，b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的公因数与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b，c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的公因数是完全相同的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证明：</a:t>
            </a:r>
            <a:r>
              <a:rPr lang="zh-CN" altLang="en-US" dirty="0"/>
              <a:t>①</a:t>
            </a: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的公因数，则由上式及性质</a:t>
            </a:r>
            <a:r>
              <a:rPr lang="zh-CN" altLang="en-US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的因数，因而是</a:t>
            </a:r>
            <a:r>
              <a:rPr lang="en-US" altLang="zh-CN" dirty="0" err="1">
                <a:latin typeface="Times New Roman" panose="02020603050405020304" pitchFamily="18" charset="0"/>
              </a:rPr>
              <a:t>a,b</a:t>
            </a:r>
            <a:r>
              <a:rPr lang="zh-CN" altLang="en-US" dirty="0">
                <a:latin typeface="宋体" panose="02010600030101010101" pitchFamily="2" charset="-122"/>
              </a:rPr>
              <a:t>的公因数。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dirty="0"/>
              <a:t>②</a:t>
            </a: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的公因数，则由上式及性质</a:t>
            </a:r>
            <a:r>
              <a:rPr lang="zh-CN" altLang="en-US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的因数，因而是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的公因数。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776F25-DD5C-359D-BE3D-9471987A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178237C-BF79-E3CC-EA10-C0A92FB8D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324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最高公因数的定义只是说，如果有那样的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叫做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的最高公因数。对于任意的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是否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有</a:t>
            </a:r>
            <a:r>
              <a:rPr lang="zh-CN" altLang="en-US" dirty="0">
                <a:latin typeface="宋体" panose="02010600030101010101" pitchFamily="2" charset="-122"/>
              </a:rPr>
              <a:t>那样的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呢？现在还不知道，等下面再回答这个问题。不过，有一点是容易说明的：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如果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有最高公因数，则最高公因数除符号外唯一确定。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证明：若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d'</a:t>
            </a:r>
            <a:r>
              <a:rPr lang="zh-CN" altLang="en-US" dirty="0">
                <a:latin typeface="宋体" panose="02010600030101010101" pitchFamily="2" charset="-122"/>
              </a:rPr>
              <a:t>都是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的最高公因数，则</a:t>
            </a:r>
            <a:r>
              <a:rPr lang="en-US" altLang="zh-CN" dirty="0" err="1">
                <a:latin typeface="Times New Roman" panose="02020603050405020304" pitchFamily="18" charset="0"/>
              </a:rPr>
              <a:t>d|d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d'|d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因而由性质</a:t>
            </a:r>
            <a:r>
              <a:rPr lang="zh-CN" altLang="en-US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宋体" panose="02010600030101010101" pitchFamily="2" charset="-122"/>
              </a:rPr>
              <a:t>知，</a:t>
            </a:r>
            <a:r>
              <a:rPr lang="en-US" altLang="zh-CN" dirty="0">
                <a:latin typeface="Times New Roman" panose="02020603050405020304" pitchFamily="18" charset="0"/>
              </a:rPr>
              <a:t>d'=</a:t>
            </a:r>
            <a:r>
              <a:rPr lang="en-US" altLang="zh-CN" dirty="0">
                <a:latin typeface="宋体" panose="02010600030101010101" pitchFamily="2" charset="-122"/>
              </a:rPr>
              <a:t>±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en-US" altLang="zh-CN" sz="3600" dirty="0">
                <a:latin typeface="宋体" panose="02010600030101010101" pitchFamily="2" charset="-122"/>
              </a:rPr>
              <a:t>。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6DCF6F-E6B6-B090-1FB1-9009C168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DA6555E3-A255-F9B4-6E3B-CD7DA646B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286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现在我们来看，是否任意</a:t>
            </a:r>
            <a:r>
              <a:rPr lang="en-US" altLang="zh-CN" dirty="0" err="1">
                <a:latin typeface="Times New Roman" panose="02020603050405020304" pitchFamily="18" charset="0"/>
              </a:rPr>
              <a:t>a，b</a:t>
            </a:r>
            <a:r>
              <a:rPr lang="zh-CN" altLang="en-US" dirty="0">
                <a:latin typeface="Times New Roman" panose="02020603050405020304" pitchFamily="18" charset="0"/>
              </a:rPr>
              <a:t>有最高公因数？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若</a:t>
            </a:r>
            <a:r>
              <a:rPr lang="en-US" altLang="zh-CN" dirty="0" err="1">
                <a:latin typeface="Times New Roman" panose="02020603050405020304" pitchFamily="18" charset="0"/>
              </a:rPr>
              <a:t>b|a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则由定义易见，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就是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的最高公因数。同样，若</a:t>
            </a:r>
            <a:r>
              <a:rPr lang="en-US" altLang="zh-CN" dirty="0" err="1">
                <a:latin typeface="Times New Roman" panose="02020603050405020304" pitchFamily="18" charset="0"/>
              </a:rPr>
              <a:t>a|b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就是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的最高公因数。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E7182056-6624-AB3B-F675-420D31ED1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5.1.2  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辗转相除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5AD0FB8-9FA5-A829-2692-BE995E21A23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276600"/>
            <a:ext cx="8763000" cy="2362200"/>
            <a:chOff x="96" y="2064"/>
            <a:chExt cx="5520" cy="1488"/>
          </a:xfrm>
        </p:grpSpPr>
        <p:sp>
          <p:nvSpPr>
            <p:cNvPr id="35844" name="Rectangle 5">
              <a:extLst>
                <a:ext uri="{FF2B5EF4-FFF2-40B4-BE49-F238E27FC236}">
                  <a16:creationId xmlns:a16="http://schemas.microsoft.com/office/drawing/2014/main" id="{E6BFD52F-FE79-98E2-E9E3-FF01A977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064"/>
              <a:ext cx="5520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zh-CN" altLang="en-US" dirty="0">
                  <a:latin typeface="宋体" panose="02010600030101010101" pitchFamily="2" charset="-122"/>
                </a:rPr>
                <a:t>今设</a:t>
              </a:r>
              <a:r>
                <a:rPr lang="en-US" altLang="zh-CN" sz="3600" dirty="0" err="1">
                  <a:latin typeface="Times New Roman" panose="02020603050405020304" pitchFamily="18" charset="0"/>
                </a:rPr>
                <a:t>a|b</a:t>
              </a:r>
              <a:r>
                <a:rPr lang="en-US" altLang="zh-CN" sz="3600" dirty="0" err="1">
                  <a:latin typeface="宋体" panose="02010600030101010101" pitchFamily="2" charset="-122"/>
                </a:rPr>
                <a:t>，</a:t>
              </a:r>
              <a:r>
                <a:rPr lang="en-US" altLang="zh-CN" sz="3600" dirty="0" err="1">
                  <a:latin typeface="Times New Roman" panose="02020603050405020304" pitchFamily="18" charset="0"/>
                </a:rPr>
                <a:t>b|a</a:t>
              </a:r>
              <a:r>
                <a:rPr lang="en-US" altLang="zh-CN" sz="3600" dirty="0">
                  <a:latin typeface="宋体" panose="02010600030101010101" pitchFamily="2" charset="-122"/>
                </a:rPr>
                <a:t>。</a:t>
              </a:r>
              <a:r>
                <a:rPr lang="zh-CN" altLang="en-US" dirty="0">
                  <a:latin typeface="宋体" panose="02010600030101010101" pitchFamily="2" charset="-122"/>
                </a:rPr>
                <a:t>因为任意数整除</a:t>
              </a:r>
              <a:r>
                <a:rPr lang="zh-CN" altLang="en-US" dirty="0">
                  <a:latin typeface="Times New Roman" panose="02020603050405020304" pitchFamily="18" charset="0"/>
                </a:rPr>
                <a:t>0</a:t>
              </a:r>
              <a:r>
                <a:rPr lang="zh-CN" altLang="en-US" dirty="0">
                  <a:latin typeface="宋体" panose="02010600030101010101" pitchFamily="2" charset="-122"/>
                </a:rPr>
                <a:t>，所以</a:t>
              </a:r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sym typeface="Symbol" pitchFamily="2" charset="2"/>
                </a:rPr>
                <a:t></a:t>
              </a:r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宋体" panose="02010600030101010101" pitchFamily="2" charset="-122"/>
                </a:rPr>
                <a:t>，</a:t>
              </a:r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  <a:sym typeface="Symbol" pitchFamily="2" charset="2"/>
                </a:rPr>
                <a:t></a:t>
              </a:r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宋体" panose="02010600030101010101" pitchFamily="2" charset="-122"/>
                </a:rPr>
                <a:t>。</a:t>
              </a:r>
              <a:r>
                <a:rPr lang="zh-CN" altLang="en-US" dirty="0">
                  <a:latin typeface="宋体" panose="02010600030101010101" pitchFamily="2" charset="-122"/>
                </a:rPr>
                <a:t>以</a:t>
              </a:r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r>
                <a:rPr lang="zh-CN" altLang="en-US" dirty="0">
                  <a:latin typeface="宋体" panose="02010600030101010101" pitchFamily="2" charset="-122"/>
                </a:rPr>
                <a:t>除</a:t>
              </a:r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宋体" panose="02010600030101010101" pitchFamily="2" charset="-122"/>
                </a:rPr>
                <a:t>得商</a:t>
              </a:r>
              <a:r>
                <a:rPr lang="en-US" altLang="zh-CN" dirty="0">
                  <a:latin typeface="Times New Roman" panose="02020603050405020304" pitchFamily="18" charset="0"/>
                </a:rPr>
                <a:t>q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宋体" panose="02010600030101010101" pitchFamily="2" charset="-122"/>
                </a:rPr>
                <a:t>余数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宋体" panose="02010600030101010101" pitchFamily="2" charset="-122"/>
                </a:rPr>
                <a:t>，</a:t>
              </a:r>
              <a:r>
                <a:rPr lang="zh-CN" altLang="en-US" dirty="0">
                  <a:latin typeface="宋体" panose="02010600030101010101" pitchFamily="2" charset="-122"/>
                </a:rPr>
                <a:t>以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宋体" panose="02010600030101010101" pitchFamily="2" charset="-122"/>
                </a:rPr>
                <a:t>除</a:t>
              </a:r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r>
                <a:rPr lang="zh-CN" altLang="en-US" dirty="0">
                  <a:latin typeface="宋体" panose="02010600030101010101" pitchFamily="2" charset="-122"/>
                </a:rPr>
                <a:t>得商</a:t>
              </a:r>
              <a:r>
                <a:rPr lang="en-US" altLang="zh-CN" dirty="0">
                  <a:latin typeface="Times New Roman" panose="02020603050405020304" pitchFamily="18" charset="0"/>
                </a:rPr>
                <a:t>q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宋体" panose="02010600030101010101" pitchFamily="2" charset="-122"/>
                </a:rPr>
                <a:t>余数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宋体" panose="02010600030101010101" pitchFamily="2" charset="-122"/>
                </a:rPr>
                <a:t>，</a:t>
              </a:r>
              <a:r>
                <a:rPr lang="zh-CN" altLang="en-US" dirty="0">
                  <a:latin typeface="宋体" panose="02010600030101010101" pitchFamily="2" charset="-122"/>
                </a:rPr>
                <a:t>以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latin typeface="宋体" panose="02010600030101010101" pitchFamily="2" charset="-122"/>
                </a:rPr>
                <a:t>除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宋体" panose="02010600030101010101" pitchFamily="2" charset="-122"/>
                </a:rPr>
                <a:t>得商</a:t>
              </a:r>
              <a:r>
                <a:rPr lang="en-US" altLang="zh-CN" dirty="0">
                  <a:latin typeface="Times New Roman" panose="02020603050405020304" pitchFamily="18" charset="0"/>
                </a:rPr>
                <a:t>q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3</a:t>
              </a:r>
              <a:r>
                <a:rPr lang="zh-CN" altLang="en-US" dirty="0">
                  <a:latin typeface="宋体" panose="02010600030101010101" pitchFamily="2" charset="-122"/>
                </a:rPr>
                <a:t>余数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 dirty="0">
                  <a:latin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宋体" panose="02010600030101010101" pitchFamily="2" charset="-122"/>
                </a:rPr>
                <a:t>。</a:t>
              </a:r>
              <a:r>
                <a:rPr lang="zh-CN" altLang="en-US" dirty="0">
                  <a:latin typeface="宋体" panose="02010600030101010101" pitchFamily="2" charset="-122"/>
                </a:rPr>
                <a:t>如此类推有下列各式：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45" name="Line 6">
              <a:extLst>
                <a:ext uri="{FF2B5EF4-FFF2-40B4-BE49-F238E27FC236}">
                  <a16:creationId xmlns:a16="http://schemas.microsoft.com/office/drawing/2014/main" id="{07A538B9-F300-7870-955F-4C256247D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5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6" name="Line 7">
              <a:extLst>
                <a:ext uri="{FF2B5EF4-FFF2-40B4-BE49-F238E27FC236}">
                  <a16:creationId xmlns:a16="http://schemas.microsoft.com/office/drawing/2014/main" id="{3BF886AD-8FC3-5F20-1293-7D7D761FF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5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C14469-5D06-5588-B50C-ADF08302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3EEFB767-B370-420F-1763-B9FF3F0E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19200"/>
            <a:ext cx="480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4287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tabLst>
                <a:tab pos="14287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tabLst>
                <a:tab pos="14287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	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endParaRPr lang="en-US" altLang="zh-CN" sz="3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	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600" baseline="-30000">
                <a:latin typeface="Times New Roman" panose="02020603050405020304" pitchFamily="18" charset="0"/>
              </a:rPr>
              <a:t>	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>
                <a:latin typeface="Times New Roman" panose="02020603050405020304" pitchFamily="18" charset="0"/>
              </a:rPr>
              <a:t>3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3</a:t>
            </a:r>
            <a:endParaRPr lang="en-US" altLang="zh-CN" sz="3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	……… </a:t>
            </a:r>
            <a:br>
              <a:rPr lang="en-US" altLang="zh-CN" sz="3600">
                <a:latin typeface="Times New Roman" panose="02020603050405020304" pitchFamily="18" charset="0"/>
              </a:rPr>
            </a:br>
            <a:r>
              <a:rPr lang="en-US" altLang="zh-CN" sz="3600">
                <a:latin typeface="Times New Roman" panose="02020603050405020304" pitchFamily="18" charset="0"/>
              </a:rPr>
              <a:t>	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k-2</a:t>
            </a:r>
            <a:r>
              <a:rPr lang="en-US" altLang="zh-CN" sz="360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>
                <a:latin typeface="Times New Roman" panose="02020603050405020304" pitchFamily="18" charset="0"/>
              </a:rPr>
              <a:t>k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k</a:t>
            </a:r>
            <a:endParaRPr lang="en-US" altLang="zh-CN" sz="3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	……… </a:t>
            </a:r>
            <a:br>
              <a:rPr lang="en-US" altLang="zh-CN" sz="3600">
                <a:latin typeface="Times New Roman" panose="02020603050405020304" pitchFamily="18" charset="0"/>
              </a:rPr>
            </a:br>
            <a:r>
              <a:rPr lang="en-US" altLang="zh-CN" sz="3600">
                <a:latin typeface="Times New Roman" panose="02020603050405020304" pitchFamily="18" charset="0"/>
              </a:rPr>
              <a:t>	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zh-CN" sz="360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br>
              <a:rPr lang="en-US" altLang="zh-CN" sz="3600" baseline="-30000">
                <a:latin typeface="Times New Roman" panose="02020603050405020304" pitchFamily="18" charset="0"/>
              </a:rPr>
            </a:br>
            <a:r>
              <a:rPr lang="en-US" altLang="zh-CN" sz="3600" baseline="-30000">
                <a:latin typeface="Times New Roman" panose="02020603050405020304" pitchFamily="18" charset="0"/>
              </a:rPr>
              <a:t>	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>
                <a:latin typeface="Times New Roman" panose="02020603050405020304" pitchFamily="18" charset="0"/>
              </a:rPr>
              <a:t>n+1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宋体" panose="02010600030101010101" pitchFamily="2" charset="-122"/>
              </a:rPr>
              <a:t>。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E20A721B-64AD-3587-3DE1-2F73CFCBF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5.1.2  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辗转相除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  <a:endParaRPr lang="en-US" altLang="zh-CN" sz="4000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0EDE1F5-3BD9-498D-AB99-71A00F2EA85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76400"/>
            <a:ext cx="1463675" cy="4191000"/>
            <a:chOff x="4070" y="1008"/>
            <a:chExt cx="922" cy="2640"/>
          </a:xfrm>
        </p:grpSpPr>
        <p:sp>
          <p:nvSpPr>
            <p:cNvPr id="36870" name="AutoShape 5">
              <a:extLst>
                <a:ext uri="{FF2B5EF4-FFF2-40B4-BE49-F238E27FC236}">
                  <a16:creationId xmlns:a16="http://schemas.microsoft.com/office/drawing/2014/main" id="{2CD691AC-A0D4-ECC5-8402-DCBFAB492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008"/>
              <a:ext cx="384" cy="2640"/>
            </a:xfrm>
            <a:prstGeom prst="rightBrace">
              <a:avLst>
                <a:gd name="adj1" fmla="val 57292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6871" name="Text Box 6">
              <a:extLst>
                <a:ext uri="{FF2B5EF4-FFF2-40B4-BE49-F238E27FC236}">
                  <a16:creationId xmlns:a16="http://schemas.microsoft.com/office/drawing/2014/main" id="{5548347F-3A5E-A2A9-3204-91F78BD57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092"/>
              <a:ext cx="4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(1)</a:t>
              </a:r>
            </a:p>
          </p:txBody>
        </p:sp>
      </p:grpSp>
      <p:sp>
        <p:nvSpPr>
          <p:cNvPr id="180231" name="Text Box 7">
            <a:extLst>
              <a:ext uri="{FF2B5EF4-FFF2-40B4-BE49-F238E27FC236}">
                <a16:creationId xmlns:a16="http://schemas.microsoft.com/office/drawing/2014/main" id="{6A8430F0-F931-1E31-CBAA-45FFEA07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572000"/>
            <a:ext cx="2667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r</a:t>
            </a:r>
            <a:r>
              <a:rPr lang="en-US" altLang="zh-CN" sz="3600" baseline="-250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Times New Roman" panose="02020603050405020304" pitchFamily="18" charset="0"/>
              </a:rPr>
              <a:t>是最后一个非</a:t>
            </a:r>
            <a:r>
              <a:rPr lang="en-US" altLang="zh-CN" sz="3600">
                <a:latin typeface="Times New Roman" panose="02020603050405020304" pitchFamily="18" charset="0"/>
              </a:rPr>
              <a:t>0</a:t>
            </a:r>
            <a:r>
              <a:rPr lang="zh-CN" altLang="en-US" sz="3600">
                <a:latin typeface="Times New Roman" panose="02020603050405020304" pitchFamily="18" charset="0"/>
              </a:rPr>
              <a:t>余项</a:t>
            </a:r>
          </a:p>
        </p:txBody>
      </p:sp>
      <p:sp>
        <p:nvSpPr>
          <p:cNvPr id="180232" name="Line 8">
            <a:extLst>
              <a:ext uri="{FF2B5EF4-FFF2-40B4-BE49-F238E27FC236}">
                <a16:creationId xmlns:a16="http://schemas.microsoft.com/office/drawing/2014/main" id="{956EC5E2-4874-4418-219B-0602E10A2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81600"/>
            <a:ext cx="1143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D2797B-1F77-D6A2-1C35-0B334743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build="p" autoUpdateAnimBg="0"/>
      <p:bldP spid="1802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24B85942-68C3-8395-2BC1-AF7AE0717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10600" cy="67056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因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，r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，…，r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，…</a:t>
            </a:r>
            <a:r>
              <a:rPr lang="zh-CN" altLang="en-US">
                <a:latin typeface="Times New Roman" panose="02020603050405020304" pitchFamily="18" charset="0"/>
              </a:rPr>
              <a:t>逐渐减少，所以一直计算下去必然减到0，如（1）的最后一式所示。由性质7及（1）的第一式，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＊</a:t>
            </a:r>
            <a:r>
              <a:rPr lang="en-US" altLang="zh-CN">
                <a:latin typeface="Times New Roman" panose="02020603050405020304" pitchFamily="18" charset="0"/>
              </a:rPr>
              <a:t>a，b</a:t>
            </a:r>
            <a:r>
              <a:rPr lang="zh-CN" altLang="en-US">
                <a:latin typeface="Times New Roman" panose="02020603050405020304" pitchFamily="18" charset="0"/>
              </a:rPr>
              <a:t>的公因数和</a:t>
            </a:r>
            <a:r>
              <a:rPr lang="en-US" altLang="zh-CN">
                <a:latin typeface="Times New Roman" panose="02020603050405020304" pitchFamily="18" charset="0"/>
              </a:rPr>
              <a:t>b，r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的公因数完全相同。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由性质7及（1）的第二式，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＊</a:t>
            </a:r>
            <a:r>
              <a:rPr lang="en-US" altLang="zh-CN">
                <a:latin typeface="Times New Roman" panose="02020603050405020304" pitchFamily="18" charset="0"/>
              </a:rPr>
              <a:t>b，r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的公因数和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，r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的公因数完全相同。如此类推，知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＊</a:t>
            </a:r>
            <a:r>
              <a:rPr lang="en-US" altLang="zh-CN">
                <a:latin typeface="Times New Roman" panose="02020603050405020304" pitchFamily="18" charset="0"/>
              </a:rPr>
              <a:t>a，b</a:t>
            </a:r>
            <a:r>
              <a:rPr lang="zh-CN" altLang="en-US">
                <a:latin typeface="Times New Roman" panose="02020603050405020304" pitchFamily="18" charset="0"/>
              </a:rPr>
              <a:t>的公因数和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，r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的公因数完全相同。但由（1）的最末一式，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|r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故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，r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的最高公因数，因而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也是</a:t>
            </a:r>
            <a:r>
              <a:rPr lang="en-US" altLang="zh-CN">
                <a:latin typeface="Times New Roman" panose="02020603050405020304" pitchFamily="18" charset="0"/>
              </a:rPr>
              <a:t>a，b</a:t>
            </a:r>
            <a:r>
              <a:rPr lang="zh-CN" altLang="en-US">
                <a:latin typeface="Times New Roman" panose="02020603050405020304" pitchFamily="18" charset="0"/>
              </a:rPr>
              <a:t>的最高公因数。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566D5A-53C8-96F3-5FEE-2D93997D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DC0B8E4-1417-78A9-031B-F5A1D7D09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任意二整数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有最高公因数。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上面求最高公因数的方法叫做辗转相除法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欧几里得算法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。对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使用辗转相除得到的最后一个非</a:t>
            </a:r>
            <a:r>
              <a:rPr lang="zh-CN" altLang="en-US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余项</a:t>
            </a:r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即为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的最高公因数。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练习：</a:t>
            </a:r>
            <a:r>
              <a:rPr lang="zh-CN" altLang="en-US" sz="3600" dirty="0">
                <a:latin typeface="Times New Roman" panose="02020603050405020304" pitchFamily="18" charset="0"/>
              </a:rPr>
              <a:t>                                                       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60000"/>
              </a:spcBef>
              <a:buFont typeface="Wingdings" pitchFamily="2" charset="2"/>
              <a:buNone/>
            </a:pP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6E5979C9-35B2-F889-632E-751135E3B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5.1.2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4149D6-F8FA-985C-8C4C-1CE9304E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8CA89C80-701F-FFC0-15A7-E49E4C3B5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数论基础</a:t>
            </a: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5FD43A4-E9D2-6771-866B-11A3F57A5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2672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4000">
                <a:latin typeface="宋体" panose="02010600030101010101" pitchFamily="2" charset="-122"/>
              </a:rPr>
              <a:t>§</a:t>
            </a:r>
            <a:r>
              <a:rPr lang="zh-CN" altLang="en-US" sz="4000">
                <a:latin typeface="Times New Roman" panose="02020603050405020304" pitchFamily="18" charset="0"/>
              </a:rPr>
              <a:t>5.1  </a:t>
            </a:r>
            <a:r>
              <a:rPr lang="zh-CN" altLang="en-US" sz="4000">
                <a:latin typeface="宋体" panose="02010600030101010101" pitchFamily="2" charset="-122"/>
              </a:rPr>
              <a:t>整除性</a:t>
            </a:r>
            <a:r>
              <a:rPr lang="zh-CN" altLang="en-US" sz="4000">
                <a:latin typeface="Times New Roman" panose="02020603050405020304" pitchFamily="18" charset="0"/>
              </a:rPr>
              <a:t>   </a:t>
            </a:r>
            <a:r>
              <a:rPr lang="zh-CN" altLang="en-US" sz="4000">
                <a:latin typeface="宋体" panose="02010600030101010101" pitchFamily="2" charset="-122"/>
              </a:rPr>
              <a:t>辗转相除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4000">
                <a:latin typeface="宋体" panose="02010600030101010101" pitchFamily="2" charset="-122"/>
              </a:rPr>
              <a:t>§</a:t>
            </a:r>
            <a:r>
              <a:rPr lang="zh-CN" altLang="en-US" sz="4000">
                <a:latin typeface="Times New Roman" panose="02020603050405020304" pitchFamily="18" charset="0"/>
              </a:rPr>
              <a:t>5.2 </a:t>
            </a:r>
            <a:r>
              <a:rPr lang="zh-CN" altLang="en-US" sz="4000">
                <a:latin typeface="宋体" panose="02010600030101010101" pitchFamily="2" charset="-122"/>
              </a:rPr>
              <a:t>互质</a:t>
            </a:r>
            <a:r>
              <a:rPr lang="zh-CN" altLang="en-US" sz="4000">
                <a:latin typeface="Times New Roman" panose="02020603050405020304" pitchFamily="18" charset="0"/>
              </a:rPr>
              <a:t>   </a:t>
            </a:r>
            <a:r>
              <a:rPr lang="zh-CN" altLang="en-US" sz="4000">
                <a:latin typeface="宋体" panose="02010600030101010101" pitchFamily="2" charset="-122"/>
              </a:rPr>
              <a:t>质因数分解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4000">
                <a:latin typeface="宋体" panose="02010600030101010101" pitchFamily="2" charset="-122"/>
              </a:rPr>
              <a:t>§</a:t>
            </a:r>
            <a:r>
              <a:rPr lang="zh-CN" altLang="en-US" sz="4000">
                <a:latin typeface="Times New Roman" panose="02020603050405020304" pitchFamily="18" charset="0"/>
              </a:rPr>
              <a:t>5.3 </a:t>
            </a:r>
            <a:r>
              <a:rPr lang="zh-CN" altLang="en-US" sz="4000">
                <a:latin typeface="宋体" panose="02010600030101010101" pitchFamily="2" charset="-122"/>
              </a:rPr>
              <a:t>合同</a:t>
            </a:r>
            <a:r>
              <a:rPr lang="zh-CN" altLang="en-US" sz="4000">
                <a:latin typeface="Times New Roman" panose="02020603050405020304" pitchFamily="18" charset="0"/>
              </a:rPr>
              <a:t>    </a:t>
            </a:r>
            <a:r>
              <a:rPr lang="zh-CN" altLang="en-US" sz="4000">
                <a:latin typeface="宋体" panose="02010600030101010101" pitchFamily="2" charset="-122"/>
              </a:rPr>
              <a:t>一次同余式</a:t>
            </a:r>
            <a:endParaRPr lang="en-US" altLang="zh-CN" sz="400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4000">
                <a:latin typeface="宋体" panose="02010600030101010101" pitchFamily="2" charset="-122"/>
              </a:rPr>
              <a:t>§</a:t>
            </a:r>
            <a:r>
              <a:rPr lang="zh-CN" altLang="en-US" sz="4000">
                <a:latin typeface="Times New Roman" panose="02020603050405020304" pitchFamily="18" charset="0"/>
              </a:rPr>
              <a:t>5.4 </a:t>
            </a:r>
            <a:r>
              <a:rPr lang="zh-CN" altLang="en-US" sz="4000">
                <a:latin typeface="宋体" panose="02010600030101010101" pitchFamily="2" charset="-122"/>
              </a:rPr>
              <a:t>秦九韶定理</a:t>
            </a:r>
            <a:r>
              <a:rPr lang="zh-CN" altLang="en-US" sz="4000">
                <a:latin typeface="Times New Roman" panose="02020603050405020304" pitchFamily="18" charset="0"/>
              </a:rPr>
              <a:t>    </a:t>
            </a:r>
            <a:r>
              <a:rPr lang="en-US" altLang="zh-CN" sz="4000">
                <a:latin typeface="Times New Roman" panose="02020603050405020304" pitchFamily="18" charset="0"/>
              </a:rPr>
              <a:t>Euler</a:t>
            </a:r>
            <a:r>
              <a:rPr lang="zh-CN" altLang="en-US" sz="4000">
                <a:latin typeface="宋体" panose="02010600030101010101" pitchFamily="2" charset="-122"/>
              </a:rPr>
              <a:t>函数</a:t>
            </a:r>
            <a:endParaRPr lang="en-US" altLang="zh-CN" sz="400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>
                <a:latin typeface="宋体" panose="02010600030101010101" pitchFamily="2" charset="-122"/>
              </a:rPr>
              <a:t>  §</a:t>
            </a:r>
            <a:r>
              <a:rPr lang="zh-CN" altLang="en-US" sz="4000">
                <a:latin typeface="Times New Roman" panose="02020603050405020304" pitchFamily="18" charset="0"/>
              </a:rPr>
              <a:t>5.5 </a:t>
            </a:r>
            <a:r>
              <a:rPr lang="zh-CN" altLang="en-US" sz="4000">
                <a:latin typeface="宋体" panose="02010600030101010101" pitchFamily="2" charset="-122"/>
              </a:rPr>
              <a:t>一元高次同余式</a:t>
            </a:r>
            <a:r>
              <a:rPr lang="zh-CN" altLang="en-US" sz="4000">
                <a:latin typeface="Times New Roman" panose="02020603050405020304" pitchFamily="18" charset="0"/>
              </a:rPr>
              <a:t>  </a:t>
            </a:r>
            <a:r>
              <a:rPr lang="zh-CN" altLang="en-US" sz="4000">
                <a:latin typeface="宋体" panose="02010600030101010101" pitchFamily="2" charset="-122"/>
              </a:rPr>
              <a:t>二次剩余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7624F2-D329-F798-E723-0BDD8060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143AF46-51B2-F29E-EDBE-15D109AF7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715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任意二整数</a:t>
            </a:r>
            <a:r>
              <a:rPr lang="en-US" altLang="zh-CN" dirty="0" err="1">
                <a:latin typeface="Times New Roman" panose="02020603050405020304" pitchFamily="18" charset="0"/>
              </a:rPr>
              <a:t>a，b</a:t>
            </a:r>
            <a:r>
              <a:rPr lang="zh-CN" altLang="en-US" dirty="0">
                <a:latin typeface="Times New Roman" panose="02020603050405020304" pitchFamily="18" charset="0"/>
              </a:rPr>
              <a:t>的最高公因数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可以表示为</a:t>
            </a:r>
            <a:r>
              <a:rPr lang="en-US" altLang="zh-CN" dirty="0" err="1">
                <a:latin typeface="Times New Roman" panose="02020603050405020304" pitchFamily="18" charset="0"/>
              </a:rPr>
              <a:t>a，b</a:t>
            </a:r>
            <a:r>
              <a:rPr lang="zh-CN" altLang="en-US" dirty="0">
                <a:latin typeface="Times New Roman" panose="02020603050405020304" pitchFamily="18" charset="0"/>
              </a:rPr>
              <a:t>的倍数和，即表为下面的形式：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		</a:t>
            </a:r>
            <a:r>
              <a:rPr lang="en-US" altLang="zh-CN" dirty="0">
                <a:latin typeface="Times New Roman" panose="02020603050405020304" pitchFamily="18" charset="0"/>
              </a:rPr>
              <a:t>d=</a:t>
            </a:r>
            <a:r>
              <a:rPr lang="en-US" altLang="zh-CN" dirty="0" err="1">
                <a:latin typeface="Times New Roman" panose="02020603050405020304" pitchFamily="18" charset="0"/>
              </a:rPr>
              <a:t>sa+tb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其中 </a:t>
            </a:r>
            <a:r>
              <a:rPr lang="en-US" altLang="zh-CN" dirty="0" err="1">
                <a:latin typeface="Times New Roman" panose="02020603050405020304" pitchFamily="18" charset="0"/>
              </a:rPr>
              <a:t>s，t</a:t>
            </a:r>
            <a:r>
              <a:rPr lang="zh-CN" altLang="en-US" dirty="0">
                <a:latin typeface="Times New Roman" panose="02020603050405020304" pitchFamily="18" charset="0"/>
              </a:rPr>
              <a:t>都是整数。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思考：反过来是否成立？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证明：(方法一）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由辗转相除法知</a:t>
            </a:r>
            <a:r>
              <a:rPr lang="en-US" altLang="zh-CN" dirty="0">
                <a:latin typeface="Times New Roman" panose="02020603050405020304" pitchFamily="18" charset="0"/>
              </a:rPr>
              <a:t>d=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只需证明对每一个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=1,…,n)，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都可以表示成 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s’a+t’b</a:t>
            </a:r>
            <a:r>
              <a:rPr lang="zh-CN" altLang="en-US" dirty="0">
                <a:latin typeface="Times New Roman" panose="02020603050405020304" pitchFamily="18" charset="0"/>
              </a:rPr>
              <a:t>的形式。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36791B81-AC4F-F58B-A748-8B181EEB0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36BA86-6F5F-F78B-D280-DB96652E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C94C08-D1D5-D567-A818-503E19D98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638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当</a:t>
            </a:r>
            <a:r>
              <a:rPr lang="en-US" altLang="zh-CN" sz="3000">
                <a:latin typeface="Times New Roman" panose="02020603050405020304" pitchFamily="18" charset="0"/>
              </a:rPr>
              <a:t>i=1</a:t>
            </a:r>
            <a:r>
              <a:rPr lang="zh-CN" altLang="en-US" sz="3000">
                <a:latin typeface="Times New Roman" panose="02020603050405020304" pitchFamily="18" charset="0"/>
              </a:rPr>
              <a:t>时，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=a-q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b。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当</a:t>
            </a:r>
            <a:r>
              <a:rPr lang="en-US" altLang="zh-CN" sz="3000">
                <a:latin typeface="Times New Roman" panose="02020603050405020304" pitchFamily="18" charset="0"/>
              </a:rPr>
              <a:t>i=2</a:t>
            </a:r>
            <a:r>
              <a:rPr lang="zh-CN" altLang="en-US" sz="3000">
                <a:latin typeface="Times New Roman" panose="02020603050405020304" pitchFamily="18" charset="0"/>
              </a:rPr>
              <a:t>时，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=b-r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q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=b-(a-bq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)q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=-q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a+(1+q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q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)b。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假设 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m-1</a:t>
            </a:r>
            <a:r>
              <a:rPr lang="en-US" altLang="zh-CN" sz="3000">
                <a:latin typeface="Times New Roman" panose="02020603050405020304" pitchFamily="18" charset="0"/>
              </a:rPr>
              <a:t>，r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m-2</a:t>
            </a:r>
            <a:r>
              <a:rPr lang="en-US" altLang="zh-CN" sz="3000">
                <a:latin typeface="Times New Roman" panose="02020603050405020304" pitchFamily="18" charset="0"/>
              </a:rPr>
              <a:t>，3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000">
                <a:latin typeface="Times New Roman" panose="02020603050405020304" pitchFamily="18" charset="0"/>
              </a:rPr>
              <a:t>n，</a:t>
            </a:r>
            <a:r>
              <a:rPr lang="zh-CN" altLang="en-US" sz="3000">
                <a:latin typeface="Times New Roman" panose="02020603050405020304" pitchFamily="18" charset="0"/>
              </a:rPr>
              <a:t>分别有</a:t>
            </a:r>
            <a:r>
              <a:rPr lang="en-US" altLang="zh-CN" sz="3000">
                <a:latin typeface="Times New Roman" panose="02020603050405020304" pitchFamily="18" charset="0"/>
              </a:rPr>
              <a:t>s’，t’</a:t>
            </a:r>
            <a:r>
              <a:rPr lang="zh-CN" altLang="en-US" sz="3000">
                <a:latin typeface="Times New Roman" panose="02020603050405020304" pitchFamily="18" charset="0"/>
              </a:rPr>
              <a:t>及</a:t>
            </a:r>
            <a:r>
              <a:rPr lang="en-US" altLang="zh-CN" sz="3000">
                <a:latin typeface="Times New Roman" panose="02020603050405020304" pitchFamily="18" charset="0"/>
              </a:rPr>
              <a:t>s”，t”</a:t>
            </a:r>
            <a:r>
              <a:rPr lang="zh-CN" altLang="en-US" sz="3000">
                <a:latin typeface="Times New Roman" panose="02020603050405020304" pitchFamily="18" charset="0"/>
              </a:rPr>
              <a:t>使得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m-2</a:t>
            </a:r>
            <a:r>
              <a:rPr lang="en-US" altLang="zh-CN" sz="3000">
                <a:latin typeface="Times New Roman" panose="02020603050405020304" pitchFamily="18" charset="0"/>
              </a:rPr>
              <a:t>=s”a+t”b，r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m-1</a:t>
            </a:r>
            <a:r>
              <a:rPr lang="en-US" altLang="zh-CN" sz="3000">
                <a:latin typeface="Times New Roman" panose="02020603050405020304" pitchFamily="18" charset="0"/>
              </a:rPr>
              <a:t>=s’a+t’b，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下面证明</a:t>
            </a: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也可以表示成这种形式。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= -r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m-1</a:t>
            </a:r>
            <a:r>
              <a:rPr lang="en-US" altLang="zh-CN" sz="3000">
                <a:latin typeface="Times New Roman" panose="02020603050405020304" pitchFamily="18" charset="0"/>
              </a:rPr>
              <a:t>q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+r</a:t>
            </a:r>
            <a:r>
              <a:rPr lang="en-US" altLang="zh-CN" sz="3000" baseline="-30000">
                <a:latin typeface="Times New Roman" panose="02020603050405020304" pitchFamily="18" charset="0"/>
              </a:rPr>
              <a:t>m-2</a:t>
            </a:r>
            <a:endParaRPr lang="en-US" altLang="zh-CN" sz="300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    =-(s’a+t’b)q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+s”a+t”b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    =(s”-s’q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)a+(t”-t’q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)b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因此对一切</a:t>
            </a:r>
            <a:r>
              <a:rPr lang="en-US" altLang="zh-CN" sz="3000">
                <a:latin typeface="Times New Roman" panose="02020603050405020304" pitchFamily="18" charset="0"/>
              </a:rPr>
              <a:t>i (i=1, … , n)</a:t>
            </a:r>
            <a:r>
              <a:rPr lang="zh-CN" altLang="en-US" sz="3000">
                <a:latin typeface="Times New Roman" panose="02020603050405020304" pitchFamily="18" charset="0"/>
              </a:rPr>
              <a:t>成立。 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02547668-19AC-833A-BBB5-957F51116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8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D7C30B-6BA5-F76A-A9CE-F22BBEBB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F9392AD-057B-3DBF-5348-6AC0A836C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2362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证明：(方法二）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</a:rPr>
              <a:t>    利用迭代的思想构造出递归公式。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若</a:t>
            </a:r>
            <a:r>
              <a:rPr lang="en-US" altLang="zh-CN" sz="3300" dirty="0" err="1">
                <a:latin typeface="Times New Roman" panose="02020603050405020304" pitchFamily="18" charset="0"/>
              </a:rPr>
              <a:t>a，b</a:t>
            </a:r>
            <a:r>
              <a:rPr lang="zh-CN" altLang="en-US" sz="3300" dirty="0">
                <a:latin typeface="Times New Roman" panose="02020603050405020304" pitchFamily="18" charset="0"/>
              </a:rPr>
              <a:t>中有一个整除另一个，不妨假设</a:t>
            </a:r>
            <a:r>
              <a:rPr lang="en-US" altLang="zh-CN" sz="3300" dirty="0" err="1">
                <a:latin typeface="Times New Roman" panose="02020603050405020304" pitchFamily="18" charset="0"/>
              </a:rPr>
              <a:t>b|a</a:t>
            </a:r>
            <a:r>
              <a:rPr lang="en-US" altLang="zh-CN" sz="3300" dirty="0">
                <a:latin typeface="Times New Roman" panose="02020603050405020304" pitchFamily="18" charset="0"/>
              </a:rPr>
              <a:t>，</a:t>
            </a:r>
            <a:r>
              <a:rPr lang="zh-CN" altLang="en-US" sz="3300" dirty="0">
                <a:latin typeface="Times New Roman" panose="02020603050405020304" pitchFamily="18" charset="0"/>
              </a:rPr>
              <a:t>则</a:t>
            </a:r>
            <a:r>
              <a:rPr lang="en-US" altLang="zh-CN" sz="3300" dirty="0">
                <a:latin typeface="Times New Roman" panose="02020603050405020304" pitchFamily="18" charset="0"/>
              </a:rPr>
              <a:t>d=b=0a+1b，</a:t>
            </a:r>
            <a:r>
              <a:rPr lang="zh-CN" altLang="en-US" sz="3300" dirty="0">
                <a:latin typeface="Times New Roman" panose="02020603050405020304" pitchFamily="18" charset="0"/>
              </a:rPr>
              <a:t>得证。 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8E1C75EF-1EC4-FD24-75B5-5EC8C5155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3011" name="Group 4">
            <a:extLst>
              <a:ext uri="{FF2B5EF4-FFF2-40B4-BE49-F238E27FC236}">
                <a16:creationId xmlns:a16="http://schemas.microsoft.com/office/drawing/2014/main" id="{779FF415-1CD2-1231-4A5C-3AB77FADE61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505200"/>
            <a:ext cx="8763000" cy="2362200"/>
            <a:chOff x="48" y="2592"/>
            <a:chExt cx="5520" cy="1488"/>
          </a:xfrm>
        </p:grpSpPr>
        <p:sp>
          <p:nvSpPr>
            <p:cNvPr id="43012" name="Rectangle 5">
              <a:extLst>
                <a:ext uri="{FF2B5EF4-FFF2-40B4-BE49-F238E27FC236}">
                  <a16:creationId xmlns:a16="http://schemas.microsoft.com/office/drawing/2014/main" id="{65336F28-6FFD-B039-4521-E472F013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592"/>
              <a:ext cx="5520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zh-CN" altLang="en-US" sz="3600" dirty="0">
                  <a:latin typeface="Times New Roman" panose="02020603050405020304" pitchFamily="18" charset="0"/>
                </a:rPr>
                <a:t>现设</a:t>
              </a:r>
              <a:r>
                <a:rPr lang="en-US" altLang="zh-CN" sz="3600" dirty="0" err="1">
                  <a:latin typeface="Times New Roman" panose="02020603050405020304" pitchFamily="18" charset="0"/>
                </a:rPr>
                <a:t>a|b，b|a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，则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a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≠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0, b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≠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0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。</a:t>
              </a:r>
              <a:r>
                <a:rPr lang="zh-CN" altLang="en-US" dirty="0">
                  <a:latin typeface="Times New Roman" panose="02020603050405020304" pitchFamily="18" charset="0"/>
                </a:rPr>
                <a:t>由辗转相除得(1)中各式。对(1)中各式各补充一个关于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除数</a:t>
              </a:r>
              <a:r>
                <a:rPr lang="zh-CN" altLang="en-US" dirty="0">
                  <a:latin typeface="Times New Roman" panose="02020603050405020304" pitchFamily="18" charset="0"/>
                </a:rPr>
                <a:t>的恒等式，如第一式补上</a:t>
              </a:r>
              <a:r>
                <a:rPr lang="en-US" altLang="zh-CN" dirty="0">
                  <a:latin typeface="Times New Roman" panose="02020603050405020304" pitchFamily="18" charset="0"/>
                </a:rPr>
                <a:t>b=b，</a:t>
              </a:r>
              <a:r>
                <a:rPr lang="zh-CN" altLang="en-US" dirty="0">
                  <a:latin typeface="Times New Roman" panose="02020603050405020304" pitchFamily="18" charset="0"/>
                </a:rPr>
                <a:t>第二式补上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=r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，并表示成矩阵的形式。</a:t>
              </a:r>
            </a:p>
          </p:txBody>
        </p:sp>
        <p:sp>
          <p:nvSpPr>
            <p:cNvPr id="43013" name="Line 6">
              <a:extLst>
                <a:ext uri="{FF2B5EF4-FFF2-40B4-BE49-F238E27FC236}">
                  <a16:creationId xmlns:a16="http://schemas.microsoft.com/office/drawing/2014/main" id="{AAE0CB2A-3921-5A08-0FD3-1CACA042C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4" name="Line 7">
              <a:extLst>
                <a:ext uri="{FF2B5EF4-FFF2-40B4-BE49-F238E27FC236}">
                  <a16:creationId xmlns:a16="http://schemas.microsoft.com/office/drawing/2014/main" id="{C189721E-1260-7E91-E265-E1BB3A439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73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F2AEC6-523B-294A-F872-DA2D3E57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11">
            <a:extLst>
              <a:ext uri="{FF2B5EF4-FFF2-40B4-BE49-F238E27FC236}">
                <a16:creationId xmlns:a16="http://schemas.microsoft.com/office/drawing/2014/main" id="{3D3C41D9-5C8A-83E6-9A67-AD2378448CB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-76200"/>
            <a:ext cx="5913438" cy="2057400"/>
            <a:chOff x="144" y="816"/>
            <a:chExt cx="3881" cy="1487"/>
          </a:xfrm>
        </p:grpSpPr>
        <p:graphicFrame>
          <p:nvGraphicFramePr>
            <p:cNvPr id="44039" name="Object 4">
              <a:extLst>
                <a:ext uri="{FF2B5EF4-FFF2-40B4-BE49-F238E27FC236}">
                  <a16:creationId xmlns:a16="http://schemas.microsoft.com/office/drawing/2014/main" id="{4265EDB0-632A-A35E-3541-3D5BB14CAC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7" y="1249"/>
            <a:ext cx="2578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43100" imgH="787400" progId="Equation.DSMT4">
                    <p:embed/>
                  </p:oleObj>
                </mc:Choice>
                <mc:Fallback>
                  <p:oleObj name="Equation" r:id="rId2" imgW="1943100" imgH="787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1249"/>
                          <a:ext cx="2578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0" name="Rectangle 6">
              <a:extLst>
                <a:ext uri="{FF2B5EF4-FFF2-40B4-BE49-F238E27FC236}">
                  <a16:creationId xmlns:a16="http://schemas.microsoft.com/office/drawing/2014/main" id="{83818E70-0FC3-A60D-24BB-C5034A650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16"/>
              <a:ext cx="254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>
                  <a:latin typeface="宋体" panose="02010600030101010101" pitchFamily="2" charset="-122"/>
                </a:rPr>
                <a:t>则由(</a:t>
              </a:r>
              <a:r>
                <a:rPr lang="zh-CN" altLang="en-US">
                  <a:latin typeface="Times New Roman" panose="02020603050405020304" pitchFamily="18" charset="0"/>
                </a:rPr>
                <a:t>1</a:t>
              </a:r>
              <a:r>
                <a:rPr lang="zh-CN" altLang="en-US">
                  <a:latin typeface="宋体" panose="02010600030101010101" pitchFamily="2" charset="-122"/>
                </a:rPr>
                <a:t>)的第一式知</a:t>
              </a:r>
              <a:r>
                <a:rPr lang="zh-CN" altLang="en-US">
                  <a:latin typeface="Times New Roman" panose="02020603050405020304" pitchFamily="18" charset="0"/>
                </a:rPr>
                <a:t> :</a:t>
              </a:r>
            </a:p>
          </p:txBody>
        </p:sp>
      </p:grpSp>
      <p:sp>
        <p:nvSpPr>
          <p:cNvPr id="44034" name="Rectangle 7">
            <a:extLst>
              <a:ext uri="{FF2B5EF4-FFF2-40B4-BE49-F238E27FC236}">
                <a16:creationId xmlns:a16="http://schemas.microsoft.com/office/drawing/2014/main" id="{30259618-4161-8C28-C28F-2AC520F75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46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由(</a:t>
            </a:r>
            <a:r>
              <a:rPr lang="zh-CN" altLang="en-US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)的第二式知</a:t>
            </a:r>
            <a:r>
              <a:rPr lang="zh-CN" altLang="en-US">
                <a:latin typeface="Times New Roman" panose="02020603050405020304" pitchFamily="18" charset="0"/>
              </a:rPr>
              <a:t> :</a:t>
            </a:r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B29E6EAC-6B45-E485-7228-E2C7D8A88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514600"/>
          <a:ext cx="387191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600" imgH="787400" progId="Equation.DSMT4">
                  <p:embed/>
                </p:oleObj>
              </mc:Choice>
              <mc:Fallback>
                <p:oleObj name="Equation" r:id="rId4" imgW="20066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3871913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14">
            <a:extLst>
              <a:ext uri="{FF2B5EF4-FFF2-40B4-BE49-F238E27FC236}">
                <a16:creationId xmlns:a16="http://schemas.microsoft.com/office/drawing/2014/main" id="{E2D98238-6A12-AB66-5053-EC1B4EF3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………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27" name="Object 19">
            <a:extLst>
              <a:ext uri="{FF2B5EF4-FFF2-40B4-BE49-F238E27FC236}">
                <a16:creationId xmlns:a16="http://schemas.microsoft.com/office/drawing/2014/main" id="{BB033B46-FA78-8126-19F0-B682C309F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343400"/>
          <a:ext cx="4630738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2200" imgH="787400" progId="Equation.DSMT4">
                  <p:embed/>
                </p:oleObj>
              </mc:Choice>
              <mc:Fallback>
                <p:oleObj name="Equation" r:id="rId6" imgW="2362200" imgH="787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630738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D8050F-6AFB-AA40-ED31-BC1DCB5D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7" name="Object 10">
            <a:extLst>
              <a:ext uri="{FF2B5EF4-FFF2-40B4-BE49-F238E27FC236}">
                <a16:creationId xmlns:a16="http://schemas.microsoft.com/office/drawing/2014/main" id="{51822570-AB68-9BA1-0586-F7FD69AEC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447800"/>
          <a:ext cx="83820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38600" imgH="762000" progId="Equation.3">
                  <p:embed/>
                </p:oleObj>
              </mc:Choice>
              <mc:Fallback>
                <p:oleObj r:id="rId2" imgW="4038600" imgH="762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38200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8" name="Group 17">
            <a:extLst>
              <a:ext uri="{FF2B5EF4-FFF2-40B4-BE49-F238E27FC236}">
                <a16:creationId xmlns:a16="http://schemas.microsoft.com/office/drawing/2014/main" id="{CA260366-7079-042F-292C-903BF372008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48000"/>
            <a:ext cx="7966075" cy="2263775"/>
            <a:chOff x="144" y="2380"/>
            <a:chExt cx="5018" cy="1426"/>
          </a:xfrm>
        </p:grpSpPr>
        <p:sp>
          <p:nvSpPr>
            <p:cNvPr id="45060" name="Rectangle 12">
              <a:extLst>
                <a:ext uri="{FF2B5EF4-FFF2-40B4-BE49-F238E27FC236}">
                  <a16:creationId xmlns:a16="http://schemas.microsoft.com/office/drawing/2014/main" id="{56AA6934-AD1F-B332-20BA-25F47AE54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380"/>
              <a:ext cx="4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令</a:t>
              </a:r>
              <a:r>
                <a:rPr lang="zh-CN" altLang="en-US" sz="3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5061" name="Object 14">
              <a:extLst>
                <a:ext uri="{FF2B5EF4-FFF2-40B4-BE49-F238E27FC236}">
                  <a16:creationId xmlns:a16="http://schemas.microsoft.com/office/drawing/2014/main" id="{53B43856-27ED-C2AD-52F2-4EBB3E076A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" y="2757"/>
            <a:ext cx="4805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44900" imgH="787400" progId="Equation.3">
                    <p:embed/>
                  </p:oleObj>
                </mc:Choice>
                <mc:Fallback>
                  <p:oleObj name="Equation" r:id="rId4" imgW="3644900" imgH="78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2757"/>
                          <a:ext cx="4805" cy="10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59" name="Text Box 23">
            <a:extLst>
              <a:ext uri="{FF2B5EF4-FFF2-40B4-BE49-F238E27FC236}">
                <a16:creationId xmlns:a16="http://schemas.microsoft.com/office/drawing/2014/main" id="{4441EBF1-9451-E651-177C-72CF62328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因此</a:t>
            </a:r>
            <a:endParaRPr lang="zh-CN" altLang="en-US" sz="3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AC1D4A-E970-2BF5-644E-4E052598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AB6E5CC-3D89-980D-F712-7BDCEFE21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88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6082" name="Group 12">
            <a:extLst>
              <a:ext uri="{FF2B5EF4-FFF2-40B4-BE49-F238E27FC236}">
                <a16:creationId xmlns:a16="http://schemas.microsoft.com/office/drawing/2014/main" id="{D2E2FC58-A446-2D25-03DB-31C00A259ED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276600"/>
            <a:ext cx="7848600" cy="2317750"/>
            <a:chOff x="144" y="2380"/>
            <a:chExt cx="4944" cy="1460"/>
          </a:xfrm>
        </p:grpSpPr>
        <p:sp>
          <p:nvSpPr>
            <p:cNvPr id="46086" name="Rectangle 7">
              <a:extLst>
                <a:ext uri="{FF2B5EF4-FFF2-40B4-BE49-F238E27FC236}">
                  <a16:creationId xmlns:a16="http://schemas.microsoft.com/office/drawing/2014/main" id="{2737E395-A555-E9AB-FE60-F66BC32C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380"/>
              <a:ext cx="4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又</a:t>
              </a:r>
              <a:r>
                <a:rPr lang="zh-CN" altLang="en-US" sz="3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6087" name="Object 8">
              <a:extLst>
                <a:ext uri="{FF2B5EF4-FFF2-40B4-BE49-F238E27FC236}">
                  <a16:creationId xmlns:a16="http://schemas.microsoft.com/office/drawing/2014/main" id="{2B6EDD4F-A54B-A34E-3D72-DA54E4E3E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" y="2846"/>
            <a:ext cx="4749" cy="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41700" imgH="736600" progId="Equation.3">
                    <p:embed/>
                  </p:oleObj>
                </mc:Choice>
                <mc:Fallback>
                  <p:oleObj name="Equation" r:id="rId2" imgW="3441700" imgH="736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2846"/>
                          <a:ext cx="4749" cy="9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3" name="Group 11">
            <a:extLst>
              <a:ext uri="{FF2B5EF4-FFF2-40B4-BE49-F238E27FC236}">
                <a16:creationId xmlns:a16="http://schemas.microsoft.com/office/drawing/2014/main" id="{FEDDF535-D1EC-F313-94BC-532A298D3A6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838200"/>
            <a:ext cx="7162800" cy="2387600"/>
            <a:chOff x="144" y="798"/>
            <a:chExt cx="4512" cy="1504"/>
          </a:xfrm>
        </p:grpSpPr>
        <p:sp>
          <p:nvSpPr>
            <p:cNvPr id="46084" name="Rectangle 4">
              <a:extLst>
                <a:ext uri="{FF2B5EF4-FFF2-40B4-BE49-F238E27FC236}">
                  <a16:creationId xmlns:a16="http://schemas.microsoft.com/office/drawing/2014/main" id="{A3EA08C2-D9A2-EEFD-8BFC-E8F78A885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98"/>
              <a:ext cx="4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则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85" name="Object 9">
              <a:extLst>
                <a:ext uri="{FF2B5EF4-FFF2-40B4-BE49-F238E27FC236}">
                  <a16:creationId xmlns:a16="http://schemas.microsoft.com/office/drawing/2014/main" id="{88E1A346-8B16-4A42-5938-636A5AFBA8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056"/>
            <a:ext cx="3840" cy="1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362200" imgH="762000" progId="Equation.3">
                    <p:embed/>
                  </p:oleObj>
                </mc:Choice>
                <mc:Fallback>
                  <p:oleObj r:id="rId4" imgW="2362200" imgH="762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56"/>
                          <a:ext cx="3840" cy="1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FE066A-B8B9-578A-5127-E7185F0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AD1957C2-AC63-5B83-E4F2-18BFFA0C6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7106" name="Group 9">
            <a:extLst>
              <a:ext uri="{FF2B5EF4-FFF2-40B4-BE49-F238E27FC236}">
                <a16:creationId xmlns:a16="http://schemas.microsoft.com/office/drawing/2014/main" id="{1D713945-9A5F-AA54-D0FE-ED87409CDFA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66825"/>
            <a:ext cx="6581775" cy="1693863"/>
            <a:chOff x="144" y="798"/>
            <a:chExt cx="4146" cy="1067"/>
          </a:xfrm>
        </p:grpSpPr>
        <p:sp>
          <p:nvSpPr>
            <p:cNvPr id="47110" name="Rectangle 3">
              <a:extLst>
                <a:ext uri="{FF2B5EF4-FFF2-40B4-BE49-F238E27FC236}">
                  <a16:creationId xmlns:a16="http://schemas.microsoft.com/office/drawing/2014/main" id="{D25DF811-B990-49F5-A85C-31A736C3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98"/>
              <a:ext cx="4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故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11" name="Object 5">
              <a:extLst>
                <a:ext uri="{FF2B5EF4-FFF2-40B4-BE49-F238E27FC236}">
                  <a16:creationId xmlns:a16="http://schemas.microsoft.com/office/drawing/2014/main" id="{770048A4-01B6-92E3-F532-D28CE79780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816"/>
            <a:ext cx="3186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98700" imgH="787400" progId="Equation.3">
                    <p:embed/>
                  </p:oleObj>
                </mc:Choice>
                <mc:Fallback>
                  <p:oleObj name="Equation" r:id="rId2" imgW="2298700" imgH="787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16"/>
                          <a:ext cx="3186" cy="10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07" name="Group 11">
            <a:extLst>
              <a:ext uri="{FF2B5EF4-FFF2-40B4-BE49-F238E27FC236}">
                <a16:creationId xmlns:a16="http://schemas.microsoft.com/office/drawing/2014/main" id="{C1456E5F-E49C-27BA-E970-55BF4ED33E0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48000"/>
            <a:ext cx="8782050" cy="3048000"/>
            <a:chOff x="144" y="1920"/>
            <a:chExt cx="5532" cy="1920"/>
          </a:xfrm>
        </p:grpSpPr>
        <p:sp>
          <p:nvSpPr>
            <p:cNvPr id="47108" name="Rectangle 4">
              <a:extLst>
                <a:ext uri="{FF2B5EF4-FFF2-40B4-BE49-F238E27FC236}">
                  <a16:creationId xmlns:a16="http://schemas.microsoft.com/office/drawing/2014/main" id="{CE446C01-249E-4FE4-819A-2B1D93F6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0"/>
              <a:ext cx="4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又</a:t>
              </a:r>
              <a:r>
                <a:rPr lang="zh-CN" altLang="en-US" sz="3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7109" name="Object 7">
              <a:extLst>
                <a:ext uri="{FF2B5EF4-FFF2-40B4-BE49-F238E27FC236}">
                  <a16:creationId xmlns:a16="http://schemas.microsoft.com/office/drawing/2014/main" id="{492364F1-9DBE-159F-4AD1-DDA3CE7E8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" y="2112"/>
            <a:ext cx="5304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7000" imgH="1498600" progId="Equation.3">
                    <p:embed/>
                  </p:oleObj>
                </mc:Choice>
                <mc:Fallback>
                  <p:oleObj name="Equation" r:id="rId4" imgW="3937000" imgH="149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2112"/>
                          <a:ext cx="5304" cy="1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D2F8D0-8FD9-0B09-DA25-D75B01A2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8436CF6-C4F1-A47C-E46F-65F7ED16A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8130" name="Group 15">
            <a:extLst>
              <a:ext uri="{FF2B5EF4-FFF2-40B4-BE49-F238E27FC236}">
                <a16:creationId xmlns:a16="http://schemas.microsoft.com/office/drawing/2014/main" id="{C2A30C6C-7984-D166-1B01-E7A481FC108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66825"/>
            <a:ext cx="4724400" cy="2009775"/>
            <a:chOff x="144" y="798"/>
            <a:chExt cx="2951" cy="1266"/>
          </a:xfrm>
        </p:grpSpPr>
        <p:graphicFrame>
          <p:nvGraphicFramePr>
            <p:cNvPr id="48134" name="Object 7">
              <a:extLst>
                <a:ext uri="{FF2B5EF4-FFF2-40B4-BE49-F238E27FC236}">
                  <a16:creationId xmlns:a16="http://schemas.microsoft.com/office/drawing/2014/main" id="{E437FFFA-C176-8C6B-1F0E-8EFD44E513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1168"/>
            <a:ext cx="2855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65400" imgH="787400" progId="Equation.3">
                    <p:embed/>
                  </p:oleObj>
                </mc:Choice>
                <mc:Fallback>
                  <p:oleObj name="Equation" r:id="rId2" imgW="2565400" imgH="787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168"/>
                          <a:ext cx="2855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Rectangle 3">
              <a:extLst>
                <a:ext uri="{FF2B5EF4-FFF2-40B4-BE49-F238E27FC236}">
                  <a16:creationId xmlns:a16="http://schemas.microsoft.com/office/drawing/2014/main" id="{0CB0B4B8-D57C-6757-83ED-D3F91C2FA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98"/>
              <a:ext cx="4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故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8131" name="Object 9">
            <a:extLst>
              <a:ext uri="{FF2B5EF4-FFF2-40B4-BE49-F238E27FC236}">
                <a16:creationId xmlns:a16="http://schemas.microsoft.com/office/drawing/2014/main" id="{E5B3E6EC-314E-5ED4-3E17-6FF879DE27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025" y="1828800"/>
          <a:ext cx="38639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787400" progId="Equation.3">
                  <p:embed/>
                </p:oleObj>
              </mc:Choice>
              <mc:Fallback>
                <p:oleObj name="Equation" r:id="rId4" imgW="2184400" imgH="787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1828800"/>
                        <a:ext cx="38639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0">
            <a:extLst>
              <a:ext uri="{FF2B5EF4-FFF2-40B4-BE49-F238E27FC236}">
                <a16:creationId xmlns:a16="http://schemas.microsoft.com/office/drawing/2014/main" id="{21E0F16B-8C66-5CA3-11B6-2D6A65BDD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4638" y="4140200"/>
          <a:ext cx="45688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78100" imgH="787400" progId="Equation.3">
                  <p:embed/>
                </p:oleObj>
              </mc:Choice>
              <mc:Fallback>
                <p:oleObj name="公式" r:id="rId6" imgW="2578100" imgH="78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4140200"/>
                        <a:ext cx="45688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2">
            <a:extLst>
              <a:ext uri="{FF2B5EF4-FFF2-40B4-BE49-F238E27FC236}">
                <a16:creationId xmlns:a16="http://schemas.microsoft.com/office/drawing/2014/main" id="{70AAE8A7-C1BF-F7D3-3C81-ABC1D53D6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57600"/>
          <a:ext cx="334327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600" imgH="1371600" progId="Equation.3">
                  <p:embed/>
                </p:oleObj>
              </mc:Choice>
              <mc:Fallback>
                <p:oleObj name="Equation" r:id="rId8" imgW="1879600" imgH="137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3343275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09751F-82C7-5622-2AE3-955EFBDB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A280C360-7F7C-5475-426F-40A62281C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635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9154" name="Group 6">
            <a:extLst>
              <a:ext uri="{FF2B5EF4-FFF2-40B4-BE49-F238E27FC236}">
                <a16:creationId xmlns:a16="http://schemas.microsoft.com/office/drawing/2014/main" id="{5A57867A-1DC0-79DD-35B8-879326758B2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962400"/>
            <a:ext cx="7315200" cy="1676400"/>
            <a:chOff x="192" y="2496"/>
            <a:chExt cx="4512" cy="1040"/>
          </a:xfrm>
        </p:grpSpPr>
        <p:graphicFrame>
          <p:nvGraphicFramePr>
            <p:cNvPr id="49157" name="Object 7">
              <a:extLst>
                <a:ext uri="{FF2B5EF4-FFF2-40B4-BE49-F238E27FC236}">
                  <a16:creationId xmlns:a16="http://schemas.microsoft.com/office/drawing/2014/main" id="{F1C1AB29-EFEF-91D3-8063-36D8B7F363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976"/>
            <a:ext cx="41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794000" imgH="355600" progId="Equation.3">
                    <p:embed/>
                  </p:oleObj>
                </mc:Choice>
                <mc:Fallback>
                  <p:oleObj r:id="rId2" imgW="2794000" imgH="355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76"/>
                          <a:ext cx="41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Rectangle 8">
              <a:extLst>
                <a:ext uri="{FF2B5EF4-FFF2-40B4-BE49-F238E27FC236}">
                  <a16:creationId xmlns:a16="http://schemas.microsoft.com/office/drawing/2014/main" id="{D32B9020-DFDA-6092-2E75-31D0A541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96"/>
              <a:ext cx="1850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所以，我们有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49155" name="Text Box 9">
            <a:extLst>
              <a:ext uri="{FF2B5EF4-FFF2-40B4-BE49-F238E27FC236}">
                <a16:creationId xmlns:a16="http://schemas.microsoft.com/office/drawing/2014/main" id="{16FA692C-2E71-97DB-FC2F-72C2661F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49156" name="Object 12">
            <a:extLst>
              <a:ext uri="{FF2B5EF4-FFF2-40B4-BE49-F238E27FC236}">
                <a16:creationId xmlns:a16="http://schemas.microsoft.com/office/drawing/2014/main" id="{258EF118-5ED9-774A-CD2E-092DEE8D94D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" y="1981200"/>
          <a:ext cx="8686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926200" imgH="11404600" progId="Equation.DSMT4">
                  <p:embed/>
                </p:oleObj>
              </mc:Choice>
              <mc:Fallback>
                <p:oleObj name="Equation" r:id="rId4" imgW="69926200" imgH="11404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8686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6DB503-3221-CC1B-470C-687A0C4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E435B0D-5FE5-9FDF-D9FE-8F8232DAA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5.1.3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0178" name="Group 3">
            <a:extLst>
              <a:ext uri="{FF2B5EF4-FFF2-40B4-BE49-F238E27FC236}">
                <a16:creationId xmlns:a16="http://schemas.microsoft.com/office/drawing/2014/main" id="{CE052970-C45C-FBE9-98DC-9BF84EF2DDF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14400"/>
            <a:ext cx="7023100" cy="1700213"/>
            <a:chOff x="192" y="576"/>
            <a:chExt cx="4424" cy="1071"/>
          </a:xfrm>
        </p:grpSpPr>
        <p:sp>
          <p:nvSpPr>
            <p:cNvPr id="50180" name="Rectangle 4">
              <a:extLst>
                <a:ext uri="{FF2B5EF4-FFF2-40B4-BE49-F238E27FC236}">
                  <a16:creationId xmlns:a16="http://schemas.microsoft.com/office/drawing/2014/main" id="{665EA296-ACD2-6C94-B2D0-CC1E529E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76"/>
              <a:ext cx="40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取</a:t>
              </a:r>
              <a:r>
                <a:rPr lang="en-US" altLang="zh-CN">
                  <a:latin typeface="Times New Roman" panose="02020603050405020304" pitchFamily="18" charset="0"/>
                </a:rPr>
                <a:t>k=n，</a:t>
              </a:r>
              <a:r>
                <a:rPr lang="zh-CN" altLang="en-US">
                  <a:latin typeface="Times New Roman" panose="02020603050405020304" pitchFamily="18" charset="0"/>
                </a:rPr>
                <a:t>则因</a:t>
              </a:r>
              <a:r>
                <a:rPr lang="en-US" altLang="zh-CN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>
                  <a:latin typeface="Times New Roman" panose="02020603050405020304" pitchFamily="18" charset="0"/>
                </a:rPr>
                <a:t>n</a:t>
              </a:r>
              <a:r>
                <a:rPr lang="zh-CN" altLang="en-US">
                  <a:latin typeface="Times New Roman" panose="02020603050405020304" pitchFamily="18" charset="0"/>
                </a:rPr>
                <a:t>即最高公因数</a:t>
              </a:r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r>
                <a:rPr lang="zh-CN" altLang="en-US">
                  <a:latin typeface="Times New Roman" panose="02020603050405020304" pitchFamily="18" charset="0"/>
                </a:rPr>
                <a:t>而得 </a:t>
              </a:r>
            </a:p>
          </p:txBody>
        </p:sp>
        <p:graphicFrame>
          <p:nvGraphicFramePr>
            <p:cNvPr id="50181" name="Object 5">
              <a:extLst>
                <a:ext uri="{FF2B5EF4-FFF2-40B4-BE49-F238E27FC236}">
                  <a16:creationId xmlns:a16="http://schemas.microsoft.com/office/drawing/2014/main" id="{66054817-33EA-0315-811C-5E592C8E31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056"/>
            <a:ext cx="384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03500" imgH="381000" progId="Equation.3">
                    <p:embed/>
                  </p:oleObj>
                </mc:Choice>
                <mc:Fallback>
                  <p:oleObj name="Equation" r:id="rId2" imgW="2603500" imgH="381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56"/>
                          <a:ext cx="3848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79" name="Rectangle 6">
            <a:extLst>
              <a:ext uri="{FF2B5EF4-FFF2-40B4-BE49-F238E27FC236}">
                <a16:creationId xmlns:a16="http://schemas.microsoft.com/office/drawing/2014/main" id="{0A8E2D30-1007-5E9B-D513-38DCAFB58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51125"/>
            <a:ext cx="86106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即为所求的形式。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这表明，任给两个数，都可将它们的最高公因表为它们的倍数和的形式。证毕。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Note:</a:t>
            </a:r>
            <a:r>
              <a:rPr lang="zh-CN" altLang="en-US">
                <a:latin typeface="Times New Roman" panose="02020603050405020304" pitchFamily="18" charset="0"/>
              </a:rPr>
              <a:t>实际表示时需求出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n，S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21D89D-3773-B038-F71A-BAF99FFC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650F69B-22F3-006D-9F0A-27511B91D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zh-CN" altLang="en-US" sz="4000">
                <a:latin typeface="Times New Roman" panose="02020603050405020304" pitchFamily="18" charset="0"/>
              </a:rPr>
              <a:t>5.1.1  </a:t>
            </a:r>
            <a:r>
              <a:rPr lang="zh-CN" altLang="en-US" sz="4000">
                <a:latin typeface="宋体" panose="02010600030101010101" pitchFamily="2" charset="-122"/>
              </a:rPr>
              <a:t>整除及其性质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4716A5F-F92D-9C47-FEDF-6A99A07F0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定义5.1.1  </a:t>
            </a:r>
            <a:r>
              <a:rPr lang="zh-CN" altLang="en-US" sz="3600" dirty="0">
                <a:latin typeface="Times New Roman" panose="02020603050405020304" pitchFamily="18" charset="0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</a:rPr>
              <a:t>是任意整数，若存在整数</a:t>
            </a:r>
            <a:r>
              <a:rPr lang="en-US" altLang="zh-CN" sz="3600" dirty="0">
                <a:latin typeface="Times New Roman" panose="02020603050405020304" pitchFamily="18" charset="0"/>
              </a:rPr>
              <a:t>c，</a:t>
            </a:r>
            <a:r>
              <a:rPr lang="zh-CN" altLang="en-US" sz="3600" dirty="0">
                <a:latin typeface="Times New Roman" panose="02020603050405020304" pitchFamily="18" charset="0"/>
              </a:rPr>
              <a:t>使得</a:t>
            </a:r>
            <a:r>
              <a:rPr lang="en-US" altLang="zh-CN" sz="3600" dirty="0">
                <a:latin typeface="Times New Roman" panose="02020603050405020304" pitchFamily="18" charset="0"/>
              </a:rPr>
              <a:t>a=</a:t>
            </a:r>
            <a:r>
              <a:rPr lang="en-US" altLang="zh-CN" sz="3600" dirty="0" err="1">
                <a:latin typeface="Times New Roman" panose="02020603050405020304" pitchFamily="18" charset="0"/>
              </a:rPr>
              <a:t>bc</a:t>
            </a:r>
            <a:r>
              <a:rPr lang="en-US" altLang="zh-CN" sz="3600" dirty="0">
                <a:latin typeface="Times New Roman" panose="02020603050405020304" pitchFamily="18" charset="0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</a:rPr>
              <a:t>则称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</a:rPr>
              <a:t>的倍数，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</a:rPr>
              <a:t>的因数。或者称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</a:rPr>
              <a:t>被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</a:rPr>
              <a:t>整除，而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</a:rPr>
              <a:t>整除</a:t>
            </a:r>
            <a:r>
              <a:rPr lang="en-US" altLang="zh-CN" sz="3600" dirty="0">
                <a:latin typeface="Times New Roman" panose="02020603050405020304" pitchFamily="18" charset="0"/>
              </a:rPr>
              <a:t>a。</a:t>
            </a:r>
            <a:r>
              <a:rPr lang="zh-CN" altLang="en-US" sz="3600" dirty="0">
                <a:latin typeface="Times New Roman" panose="02020603050405020304" pitchFamily="18" charset="0"/>
              </a:rPr>
              <a:t>记为</a:t>
            </a:r>
            <a:r>
              <a:rPr lang="en-US" altLang="zh-CN" sz="3600" dirty="0" err="1">
                <a:latin typeface="Times New Roman" panose="02020603050405020304" pitchFamily="18" charset="0"/>
              </a:rPr>
              <a:t>b|a</a:t>
            </a:r>
            <a:r>
              <a:rPr lang="en-US" altLang="zh-CN" sz="3600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/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、任意整数整除0 ，特别0|0；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   　但</a:t>
            </a:r>
            <a:r>
              <a:rPr lang="en-US" altLang="zh-CN" sz="3600" dirty="0">
                <a:latin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Times New Roman" panose="02020603050405020304" pitchFamily="18" charset="0"/>
              </a:rPr>
              <a:t>不能整除任意非零整数。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（-1）整除任意整数。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D9670D-32F4-D5D5-ED59-F2194EE4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0BB4352-8DC4-A03C-E12A-30AB7D56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8610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求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简便方法：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看下面的等式：其中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-1≥1</a:t>
            </a:r>
            <a:r>
              <a:rPr lang="zh-CN" altLang="en-US">
                <a:latin typeface="Times New Roman" panose="02020603050405020304" pitchFamily="18" charset="0"/>
              </a:rPr>
              <a:t>，即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≥2,</a:t>
            </a:r>
          </a:p>
        </p:txBody>
      </p:sp>
      <p:graphicFrame>
        <p:nvGraphicFramePr>
          <p:cNvPr id="51202" name="Object 9">
            <a:extLst>
              <a:ext uri="{FF2B5EF4-FFF2-40B4-BE49-F238E27FC236}">
                <a16:creationId xmlns:a16="http://schemas.microsoft.com/office/drawing/2014/main" id="{CA343DF6-FC1E-BA07-EBB3-A0256D5AB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209800"/>
          <a:ext cx="8458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34100" imgH="762000" progId="Equation.3">
                  <p:embed/>
                </p:oleObj>
              </mc:Choice>
              <mc:Fallback>
                <p:oleObj r:id="rId2" imgW="6134100" imgH="76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8458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Rectangle 11">
            <a:extLst>
              <a:ext uri="{FF2B5EF4-FFF2-40B4-BE49-F238E27FC236}">
                <a16:creationId xmlns:a16="http://schemas.microsoft.com/office/drawing/2014/main" id="{21445891-7CCE-BDC5-CA99-69D0B64D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85344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defRPr/>
            </a:pPr>
            <a:r>
              <a:rPr lang="zh-CN" altLang="en-US" sz="3200" b="1"/>
              <a:t>比较最左最右两矩阵的第二列知:</a:t>
            </a:r>
            <a:br>
              <a:rPr lang="zh-CN" altLang="en-US" sz="3200" b="1"/>
            </a:br>
            <a:r>
              <a:rPr lang="zh-CN" altLang="en-US" sz="3200" b="1"/>
              <a:t>	    </a:t>
            </a:r>
            <a:r>
              <a:rPr lang="en-US" altLang="zh-CN" sz="3200" b="1"/>
              <a:t>U</a:t>
            </a:r>
            <a:r>
              <a:rPr lang="en-US" altLang="zh-CN" sz="3200" b="1" baseline="-30000"/>
              <a:t>k</a:t>
            </a:r>
            <a:r>
              <a:rPr lang="en-US" altLang="zh-CN" sz="3200" b="1"/>
              <a:t>=S</a:t>
            </a:r>
            <a:r>
              <a:rPr lang="en-US" altLang="zh-CN" sz="3200" b="1" baseline="-30000"/>
              <a:t>k-1</a:t>
            </a:r>
            <a:r>
              <a:rPr lang="en-US" altLang="zh-CN" sz="3200" b="1"/>
              <a:t>，V</a:t>
            </a:r>
            <a:r>
              <a:rPr lang="en-US" altLang="zh-CN" sz="3200" b="1" baseline="-30000"/>
              <a:t>k</a:t>
            </a:r>
            <a:r>
              <a:rPr lang="en-US" altLang="zh-CN" sz="3200" b="1"/>
              <a:t>=T</a:t>
            </a:r>
            <a:r>
              <a:rPr lang="en-US" altLang="zh-CN" sz="3200" b="1" baseline="-30000"/>
              <a:t>k-1 </a:t>
            </a:r>
            <a:r>
              <a:rPr lang="zh-CN" altLang="en-US" sz="3200" b="1"/>
              <a:t>，</a:t>
            </a:r>
            <a:r>
              <a:rPr lang="en-US" altLang="zh-CN" sz="3200" b="1" i="1">
                <a:solidFill>
                  <a:schemeClr val="tx2"/>
                </a:solidFill>
              </a:rPr>
              <a:t>k</a:t>
            </a:r>
            <a:r>
              <a:rPr lang="en-US" altLang="zh-CN" sz="3200" b="1">
                <a:solidFill>
                  <a:schemeClr val="tx2"/>
                </a:solidFill>
              </a:rPr>
              <a:t> ≥2</a:t>
            </a:r>
            <a:r>
              <a:rPr lang="en-US" altLang="zh-CN" sz="3200"/>
              <a:t> </a:t>
            </a:r>
            <a:r>
              <a:rPr lang="en-US" altLang="zh-CN" sz="3200" b="1"/>
              <a:t>。</a:t>
            </a:r>
          </a:p>
          <a:p>
            <a:pPr>
              <a:lnSpc>
                <a:spcPct val="114000"/>
              </a:lnSpc>
              <a:defRPr/>
            </a:pPr>
            <a:r>
              <a:rPr lang="zh-CN" altLang="en-US" sz="3200" b="1"/>
              <a:t>因而，</a:t>
            </a:r>
            <a:r>
              <a:rPr lang="en-US" altLang="zh-CN" sz="3200" b="1"/>
              <a:t>U</a:t>
            </a:r>
            <a:r>
              <a:rPr lang="en-US" altLang="zh-CN" sz="3200" b="1" baseline="-30000"/>
              <a:t>k-1</a:t>
            </a:r>
            <a:r>
              <a:rPr lang="en-US" altLang="zh-CN" sz="3200" b="1"/>
              <a:t>=S</a:t>
            </a:r>
            <a:r>
              <a:rPr lang="en-US" altLang="zh-CN" sz="3200" b="1" baseline="-30000"/>
              <a:t>k-2</a:t>
            </a:r>
            <a:r>
              <a:rPr lang="en-US" altLang="zh-CN" sz="3200" b="1"/>
              <a:t>，V</a:t>
            </a:r>
            <a:r>
              <a:rPr lang="en-US" altLang="zh-CN" sz="3200" b="1" baseline="-30000"/>
              <a:t>k-1</a:t>
            </a:r>
            <a:r>
              <a:rPr lang="en-US" altLang="zh-CN" sz="3200" b="1"/>
              <a:t>=T</a:t>
            </a:r>
            <a:r>
              <a:rPr lang="en-US" altLang="zh-CN" sz="3200" b="1" baseline="-30000"/>
              <a:t>k-2</a:t>
            </a:r>
            <a:r>
              <a:rPr lang="en-US" altLang="zh-CN" sz="3200" b="1"/>
              <a:t>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…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4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3200" b="1" i="1">
                <a:solidFill>
                  <a:schemeClr val="tx2"/>
                </a:solidFill>
              </a:rPr>
              <a:t>k</a:t>
            </a:r>
            <a:r>
              <a:rPr lang="en-US" altLang="zh-CN" sz="3200" b="1">
                <a:solidFill>
                  <a:schemeClr val="tx2"/>
                </a:solidFill>
              </a:rPr>
              <a:t> ≥3</a:t>
            </a:r>
            <a:endParaRPr lang="zh-CN" altLang="en-US" sz="32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CBAD8F-0799-F9F2-E9AD-6BD9F768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74766AE3-25A2-49D9-D941-63DBC2B28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5562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/>
              <a:t>U</a:t>
            </a:r>
            <a:r>
              <a:rPr lang="en-US" altLang="zh-CN" baseline="-30000"/>
              <a:t>k-1</a:t>
            </a:r>
            <a:r>
              <a:rPr lang="en-US" altLang="zh-CN"/>
              <a:t>=S</a:t>
            </a:r>
            <a:r>
              <a:rPr lang="en-US" altLang="zh-CN" baseline="-30000"/>
              <a:t>k-2</a:t>
            </a:r>
            <a:r>
              <a:rPr lang="en-US" altLang="zh-CN"/>
              <a:t>，V</a:t>
            </a:r>
            <a:r>
              <a:rPr lang="en-US" altLang="zh-CN" baseline="-30000"/>
              <a:t>k-1</a:t>
            </a:r>
            <a:r>
              <a:rPr lang="en-US" altLang="zh-CN"/>
              <a:t>=T</a:t>
            </a:r>
            <a:r>
              <a:rPr lang="en-US" altLang="zh-CN" baseline="-30000"/>
              <a:t>k-2</a:t>
            </a:r>
            <a:r>
              <a:rPr lang="en-US" altLang="zh-CN"/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…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altLang="zh-CN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>
                <a:latin typeface="Times New Roman" panose="02020603050405020304" pitchFamily="18" charset="0"/>
              </a:rPr>
              <a:t>再比较这两个矩阵的第一列：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	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=q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+U</a:t>
            </a:r>
            <a:r>
              <a:rPr lang="en-US" altLang="zh-CN" baseline="-30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		T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=q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+V</a:t>
            </a:r>
            <a:r>
              <a:rPr lang="en-US" altLang="zh-CN" baseline="-30000">
                <a:latin typeface="Times New Roman" panose="02020603050405020304" pitchFamily="18" charset="0"/>
              </a:rPr>
              <a:t>k-1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………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5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≥2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式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5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式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得：</a:t>
            </a:r>
            <a:b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	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=q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k-1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+S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k-2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b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	T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=q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k-1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+T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k-2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…………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6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式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在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≥3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时成立，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5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式在 </a:t>
            </a:r>
            <a:r>
              <a:rPr lang="en-US" altLang="zh-CN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≥2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时成立，所以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6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式在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≥3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时成立。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DA1312-D3B1-1A9C-0C3E-C0CC11D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08AAF88-8D66-C9CE-517D-E3970AB79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2743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en-US" altLang="zh-CN"/>
              <a:t>U</a:t>
            </a:r>
            <a:r>
              <a:rPr lang="en-US" altLang="zh-CN" baseline="-30000"/>
              <a:t>k-1</a:t>
            </a:r>
            <a:r>
              <a:rPr lang="en-US" altLang="zh-CN"/>
              <a:t>=S</a:t>
            </a:r>
            <a:r>
              <a:rPr lang="en-US" altLang="zh-CN" baseline="-30000"/>
              <a:t>k-2</a:t>
            </a:r>
            <a:r>
              <a:rPr lang="en-US" altLang="zh-CN"/>
              <a:t>，V</a:t>
            </a:r>
            <a:r>
              <a:rPr lang="en-US" altLang="zh-CN" baseline="-30000"/>
              <a:t>k-1</a:t>
            </a:r>
            <a:r>
              <a:rPr lang="en-US" altLang="zh-CN"/>
              <a:t>=T</a:t>
            </a:r>
            <a:r>
              <a:rPr lang="en-US" altLang="zh-CN" baseline="-30000"/>
              <a:t>k-2 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(4)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根据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(4)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式，若令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=U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，T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=V</a:t>
            </a:r>
            <a:r>
              <a:rPr lang="en-US" altLang="zh-CN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……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7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则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4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式在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k=2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时也成立，即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6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式在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k=2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时也成立。</a:t>
            </a:r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71E0DD92-D4F0-6127-91A9-2A02D630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845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/>
              <a:t>得</a:t>
            </a:r>
            <a:r>
              <a:rPr lang="en-US" altLang="zh-CN" sz="3600" b="1">
                <a:solidFill>
                  <a:schemeClr val="tx2"/>
                </a:solidFill>
              </a:rPr>
              <a:t>S</a:t>
            </a:r>
            <a:r>
              <a:rPr lang="en-US" altLang="zh-CN" sz="3600" b="1" baseline="-30000">
                <a:solidFill>
                  <a:schemeClr val="tx2"/>
                </a:solidFill>
              </a:rPr>
              <a:t>0</a:t>
            </a:r>
            <a:r>
              <a:rPr lang="en-US" altLang="zh-CN" sz="3600" b="1">
                <a:solidFill>
                  <a:schemeClr val="tx2"/>
                </a:solidFill>
              </a:rPr>
              <a:t>=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zh-CN" sz="3600" b="1" baseline="-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>
                <a:solidFill>
                  <a:schemeClr val="tx2"/>
                </a:solidFill>
              </a:rPr>
              <a:t>=0，S</a:t>
            </a:r>
            <a:r>
              <a:rPr lang="en-US" altLang="zh-CN" sz="3600" b="1" baseline="-30000">
                <a:solidFill>
                  <a:schemeClr val="tx2"/>
                </a:solidFill>
              </a:rPr>
              <a:t>1</a:t>
            </a:r>
            <a:r>
              <a:rPr lang="en-US" altLang="zh-CN" sz="3600" b="1">
                <a:solidFill>
                  <a:schemeClr val="tx2"/>
                </a:solidFill>
              </a:rPr>
              <a:t>=1，T</a:t>
            </a:r>
            <a:r>
              <a:rPr lang="en-US" altLang="zh-CN" sz="3600" b="1" baseline="-30000">
                <a:solidFill>
                  <a:schemeClr val="tx2"/>
                </a:solidFill>
              </a:rPr>
              <a:t>0</a:t>
            </a:r>
            <a:r>
              <a:rPr lang="en-US" altLang="zh-CN" sz="3600" b="1">
                <a:solidFill>
                  <a:schemeClr val="tx2"/>
                </a:solidFill>
              </a:rPr>
              <a:t>= 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3600" b="1" baseline="-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600" b="1">
                <a:solidFill>
                  <a:schemeClr val="tx2"/>
                </a:solidFill>
              </a:rPr>
              <a:t> =1，T</a:t>
            </a:r>
            <a:r>
              <a:rPr lang="en-US" altLang="zh-CN" sz="3600" b="1" baseline="-30000">
                <a:solidFill>
                  <a:schemeClr val="tx2"/>
                </a:solidFill>
              </a:rPr>
              <a:t>1</a:t>
            </a:r>
            <a:r>
              <a:rPr lang="en-US" altLang="zh-CN" sz="3600" b="1">
                <a:solidFill>
                  <a:schemeClr val="tx2"/>
                </a:solidFill>
              </a:rPr>
              <a:t>=q</a:t>
            </a:r>
            <a:r>
              <a:rPr lang="en-US" altLang="zh-CN" sz="3600" b="1" baseline="-30000">
                <a:solidFill>
                  <a:schemeClr val="tx2"/>
                </a:solidFill>
              </a:rPr>
              <a:t>1</a:t>
            </a:r>
            <a:r>
              <a:rPr lang="en-US" altLang="zh-CN" sz="3600"/>
              <a:t> </a:t>
            </a:r>
          </a:p>
          <a:p>
            <a:pPr eaLnBrk="1" hangingPunct="1">
              <a:defRPr/>
            </a:pPr>
            <a:r>
              <a:rPr lang="zh-CN" altLang="en-US" sz="3600" b="1">
                <a:latin typeface="宋体" panose="02010600030101010101" pitchFamily="2" charset="-122"/>
              </a:rPr>
              <a:t>根据这个初值及</a:t>
            </a:r>
            <a:r>
              <a:rPr lang="zh-CN" altLang="en-US" sz="3600" b="1"/>
              <a:t>(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2" charset="2"/>
              </a:rPr>
              <a:t>6</a:t>
            </a:r>
            <a:r>
              <a:rPr lang="zh-CN" altLang="en-US" sz="3600" b="1"/>
              <a:t>)</a:t>
            </a:r>
            <a:r>
              <a:rPr lang="zh-CN" altLang="en-US" sz="3600" b="1">
                <a:latin typeface="宋体" panose="02010600030101010101" pitchFamily="2" charset="-122"/>
              </a:rPr>
              <a:t>式，便可求出任意的</a:t>
            </a:r>
            <a:r>
              <a:rPr lang="en-US" altLang="zh-CN" sz="3600" b="1"/>
              <a:t>S</a:t>
            </a:r>
            <a:r>
              <a:rPr lang="en-US" altLang="zh-CN" sz="3600" b="1" baseline="-30000"/>
              <a:t>k</a:t>
            </a:r>
            <a:r>
              <a:rPr lang="en-US" altLang="zh-CN" sz="3600" b="1">
                <a:latin typeface="宋体" panose="02010600030101010101" pitchFamily="2" charset="-122"/>
              </a:rPr>
              <a:t>，</a:t>
            </a:r>
            <a:r>
              <a:rPr lang="en-US" altLang="zh-CN" sz="3600" b="1"/>
              <a:t>T</a:t>
            </a:r>
            <a:r>
              <a:rPr lang="en-US" altLang="zh-CN" sz="3600" b="1" baseline="-30000"/>
              <a:t>k</a:t>
            </a:r>
            <a:r>
              <a:rPr lang="en-US" altLang="zh-CN" sz="3600" b="1">
                <a:latin typeface="宋体" panose="02010600030101010101" pitchFamily="2" charset="-122"/>
              </a:rPr>
              <a:t>。</a:t>
            </a:r>
            <a:r>
              <a:rPr lang="en-US" altLang="zh-CN" sz="3600"/>
              <a:t> </a:t>
            </a:r>
          </a:p>
        </p:txBody>
      </p:sp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id="{221B8DD2-3D56-3DC4-8CD0-00A760C20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895600"/>
          <a:ext cx="4114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762000" progId="Equation.3">
                  <p:embed/>
                </p:oleObj>
              </mc:Choice>
              <mc:Fallback>
                <p:oleObj r:id="rId2" imgW="21336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4114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42B4D2-C570-3389-C549-D1840C0C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B9F03B9E-3C79-7DE7-831F-2BBF9F2C9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10600" cy="58674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小结：</a:t>
            </a:r>
            <a:r>
              <a:rPr lang="zh-CN" altLang="en-US">
                <a:latin typeface="Times New Roman" panose="02020603050405020304" pitchFamily="18" charset="0"/>
              </a:rPr>
              <a:t>使用辗转相除法求两个数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的最高公因数并表示为它们的倍数和，需要使用的主要公式如下：</a:t>
            </a:r>
          </a:p>
          <a:p>
            <a:pPr marL="0" indent="0" algn="ctr" eaLnBrk="1" hangingPunct="1"/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algn="ctr" eaLnBrk="1" hangingPunct="1"/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 q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+S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k-2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</a:p>
          <a:p>
            <a:pPr marL="0" indent="0" algn="ctr" eaLnBrk="1" hangingPunct="1"/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 q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+T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k-2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若使用辗转相除法到某一步有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=q</a:t>
            </a:r>
            <a:r>
              <a:rPr lang="en-US" altLang="zh-CN" baseline="-30000">
                <a:latin typeface="Times New Roman" panose="02020603050405020304" pitchFamily="18" charset="0"/>
              </a:rPr>
              <a:t>n+1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即最高公因数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，且</a:t>
            </a:r>
          </a:p>
          <a:p>
            <a:pPr marL="0" indent="0" algn="ctr" eaLnBrk="1" hangingPunct="1"/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d=(-1)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a+(-1)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D5BA91-580A-3BAA-3F98-65C04DB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7FF1491-6399-179D-BF17-AA823FE8F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4163"/>
            <a:ext cx="8686800" cy="110648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300">
                <a:latin typeface="宋体" panose="02010600030101010101" pitchFamily="2" charset="-122"/>
              </a:rPr>
              <a:t>例</a:t>
            </a:r>
            <a:r>
              <a:rPr lang="zh-CN" altLang="en-US" sz="3300">
                <a:latin typeface="Times New Roman" panose="02020603050405020304" pitchFamily="18" charset="0"/>
              </a:rPr>
              <a:t>5.1.2  </a:t>
            </a:r>
            <a:r>
              <a:rPr lang="zh-CN" altLang="en-US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求301和133的最高公因数并表为</a:t>
            </a:r>
            <a:br>
              <a:rPr lang="zh-CN" altLang="en-US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它们的倍数和。</a:t>
            </a:r>
            <a:endParaRPr lang="en-US" altLang="zh-CN" sz="33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62A525A-334C-41AE-CB34-3E93BFEE3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13716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>
                <a:latin typeface="宋体" panose="02010600030101010101" pitchFamily="2" charset="-122"/>
              </a:rPr>
              <a:t>用辗转相除法求最高公因数逐次得商及余数并计算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宋体" panose="02010600030101010101" pitchFamily="2" charset="-122"/>
              </a:rPr>
              <a:t>如下表所示： 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3624" name="Group 200">
            <a:extLst>
              <a:ext uri="{FF2B5EF4-FFF2-40B4-BE49-F238E27FC236}">
                <a16:creationId xmlns:a16="http://schemas.microsoft.com/office/drawing/2014/main" id="{954975AA-3A38-3D95-032A-CEAD3D2B377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743200"/>
          <a:ext cx="7924800" cy="320199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C24BEE-438F-D359-5828-5BA78550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40C7D470-374A-CAA0-6CC5-F5BC04129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98450"/>
            <a:ext cx="8686800" cy="10779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</a:rPr>
              <a:t>例5.1.2 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求301和133的最高公因数并表为</a:t>
            </a:r>
            <a:b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它们的倍数和。</a:t>
            </a:r>
            <a:endParaRPr lang="en-US" altLang="zh-CN" sz="3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CDA1B6B5-3895-09B0-8855-BF9082FA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191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因此，最高公因数为7，表为原二数的倍数和如下：</a:t>
            </a:r>
          </a:p>
          <a:p>
            <a:pPr marL="0" indent="0"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7=(-1)</a:t>
            </a:r>
            <a:r>
              <a:rPr lang="zh-CN" altLang="en-US" baseline="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lang="zh-CN" altLang="en-US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lang="zh-CN" altLang="en-US">
                <a:latin typeface="Times New Roman" panose="02020603050405020304" pitchFamily="18" charset="0"/>
              </a:rPr>
              <a:t>301+(-1)</a:t>
            </a:r>
            <a:r>
              <a:rPr lang="zh-CN" altLang="en-US" baseline="300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lang="zh-CN" altLang="en-US">
                <a:latin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lang="zh-CN" altLang="en-US">
                <a:latin typeface="Times New Roman" panose="02020603050405020304" pitchFamily="18" charset="0"/>
              </a:rPr>
              <a:t>133</a:t>
            </a:r>
          </a:p>
          <a:p>
            <a:pPr marL="0" indent="0"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=4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301+(-9)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133</a:t>
            </a:r>
          </a:p>
          <a:p>
            <a:pPr marL="0" indent="0"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1204 – 1197 = 7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803F8F-F111-05DF-11FF-45D4622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EA9F96D0-E01C-C930-A0F4-22883F12C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23DD6E-AD80-1641-B213-FC3FECC2C530}" type="slidenum">
              <a:rPr kumimoji="0"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FEE63B6-C2C1-B98C-637C-D971A8DB1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定理5.1.1（带余除法定理）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976C76F-F135-6BA9-7971-D0CAEB78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458200" cy="5486400"/>
          </a:xfrm>
        </p:spPr>
        <p:txBody>
          <a:bodyPr/>
          <a:lstStyle/>
          <a:p>
            <a:pPr marL="352425" indent="-352425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对任意整数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唯一存在一对整数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使得</a:t>
            </a:r>
            <a:r>
              <a:rPr lang="zh-CN" altLang="en-US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宋体" panose="02010600030101010101" pitchFamily="2" charset="-122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</a:rPr>
              <a:t>|b|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a=</a:t>
            </a:r>
            <a:r>
              <a:rPr lang="en-US" altLang="zh-CN" dirty="0" err="1">
                <a:latin typeface="Times New Roman" panose="02020603050405020304" pitchFamily="18" charset="0"/>
              </a:rPr>
              <a:t>qb+r</a:t>
            </a:r>
            <a:r>
              <a:rPr lang="en-US" altLang="zh-CN" dirty="0" err="1">
                <a:latin typeface="宋体" panose="02010600030101010101" pitchFamily="2" charset="-122"/>
              </a:rPr>
              <a:t>。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宋体" panose="02010600030101010101" pitchFamily="2" charset="-122"/>
              </a:rPr>
              <a:t>称为(不完全)商数，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称为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被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除的余数。</a:t>
            </a:r>
          </a:p>
          <a:p>
            <a:pPr marL="352425" indent="-352425" eaLnBrk="1" hangingPunct="1">
              <a:spcBef>
                <a:spcPct val="0"/>
              </a:spcBef>
            </a:pPr>
            <a:endParaRPr lang="zh-CN" altLang="en-US" dirty="0">
              <a:latin typeface="宋体" panose="02010600030101010101" pitchFamily="2" charset="-122"/>
            </a:endParaRPr>
          </a:p>
          <a:p>
            <a:pPr marL="352425" indent="-352425" algn="just"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sym typeface="Wingdings" pitchFamily="2" charset="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u="sng" dirty="0">
                <a:latin typeface="Times New Roman" panose="02020603050405020304" pitchFamily="18" charset="0"/>
              </a:rPr>
              <a:t>当</a:t>
            </a:r>
            <a:r>
              <a:rPr lang="en-US" altLang="zh-CN" u="sng" dirty="0">
                <a:latin typeface="Times New Roman" panose="02020603050405020304" pitchFamily="18" charset="0"/>
              </a:rPr>
              <a:t>b＞0</a:t>
            </a:r>
            <a:r>
              <a:rPr lang="zh-CN" altLang="en-US" u="sng" dirty="0">
                <a:latin typeface="Times New Roman" panose="02020603050405020304" pitchFamily="18" charset="0"/>
              </a:rPr>
              <a:t>时，存在性成立。</a:t>
            </a:r>
          </a:p>
          <a:p>
            <a:pPr marL="352425" indent="-352425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看函数 </a:t>
            </a:r>
            <a:r>
              <a:rPr lang="en-US" altLang="zh-CN" dirty="0">
                <a:latin typeface="Times New Roman" panose="02020603050405020304" pitchFamily="18" charset="0"/>
              </a:rPr>
              <a:t>y=bx,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b＞0，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的单调递增函数，且当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+∞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+∞；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-∞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-∞</a:t>
            </a:r>
            <a:r>
              <a:rPr lang="zh-CN" altLang="en-US" dirty="0">
                <a:latin typeface="Times New Roman" panose="02020603050405020304" pitchFamily="18" charset="0"/>
              </a:rPr>
              <a:t>，从而存在</a:t>
            </a:r>
            <a:r>
              <a:rPr lang="en-US" altLang="zh-CN" dirty="0">
                <a:latin typeface="Times New Roman" panose="02020603050405020304" pitchFamily="18" charset="0"/>
              </a:rPr>
              <a:t>q，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dirty="0">
                <a:latin typeface="Times New Roman" panose="02020603050405020304" pitchFamily="18" charset="0"/>
              </a:rPr>
              <a:t>x=q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 err="1">
                <a:latin typeface="Times New Roman" panose="02020603050405020304" pitchFamily="18" charset="0"/>
              </a:rPr>
              <a:t>y≤a；x</a:t>
            </a:r>
            <a:r>
              <a:rPr lang="en-US" altLang="zh-CN" dirty="0">
                <a:latin typeface="Times New Roman" panose="02020603050405020304" pitchFamily="18" charset="0"/>
              </a:rPr>
              <a:t>=q+1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dirty="0" err="1">
                <a:latin typeface="Times New Roman" panose="02020603050405020304" pitchFamily="18" charset="0"/>
              </a:rPr>
              <a:t>bq≤a，b</a:t>
            </a:r>
            <a:r>
              <a:rPr lang="en-US" altLang="zh-CN" dirty="0">
                <a:latin typeface="Times New Roman" panose="02020603050405020304" pitchFamily="18" charset="0"/>
              </a:rPr>
              <a:t>(q+1) 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 </a:t>
            </a:r>
            <a:r>
              <a:rPr lang="en-US" altLang="zh-CN" dirty="0">
                <a:latin typeface="Times New Roman" panose="02020603050405020304" pitchFamily="18" charset="0"/>
              </a:rPr>
              <a:t>a。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</a:rPr>
              <a:t>r=a-</a:t>
            </a:r>
            <a:r>
              <a:rPr lang="en-US" altLang="zh-CN" dirty="0" err="1">
                <a:latin typeface="Times New Roman" panose="02020603050405020304" pitchFamily="18" charset="0"/>
              </a:rPr>
              <a:t>bq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宋体" panose="02010600030101010101" pitchFamily="2" charset="-122"/>
                <a:sym typeface="Symbol" pitchFamily="2" charset="2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于是  </a:t>
            </a:r>
            <a:r>
              <a:rPr lang="en-US" altLang="zh-CN" dirty="0">
                <a:latin typeface="Times New Roman" panose="02020603050405020304" pitchFamily="18" charset="0"/>
              </a:rPr>
              <a:t>a=</a:t>
            </a:r>
            <a:r>
              <a:rPr lang="en-US" altLang="zh-CN" dirty="0" err="1">
                <a:latin typeface="Times New Roman" panose="02020603050405020304" pitchFamily="18" charset="0"/>
              </a:rPr>
              <a:t>qb+r</a:t>
            </a:r>
            <a:r>
              <a:rPr lang="en-US" altLang="zh-CN" dirty="0">
                <a:latin typeface="Times New Roman" panose="02020603050405020304" pitchFamily="18" charset="0"/>
              </a:rPr>
              <a:t>, 0≤r＜b。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8BAE14DF-421A-8F89-8F13-C261EFB5C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F16D81-AE3C-9C43-8B13-3941406431CB}" type="slidenum">
              <a:rPr kumimoji="0"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1F046A8B-7653-643C-2F8F-485471D26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定理5.1.1 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F241AA38-56E6-E3FB-49BB-AD97B6DC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610600" cy="4876800"/>
          </a:xfrm>
        </p:spPr>
        <p:txBody>
          <a:bodyPr/>
          <a:lstStyle/>
          <a:p>
            <a:pPr marL="444500" indent="-444500" eaLnBrk="1" hangingPunct="1">
              <a:buFont typeface="Wingdings" pitchFamily="2" charset="2"/>
              <a:buNone/>
            </a:pP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600" u="sng" dirty="0">
                <a:latin typeface="Times New Roman" panose="02020603050405020304" pitchFamily="18" charset="0"/>
              </a:rPr>
              <a:t>当</a:t>
            </a:r>
            <a:r>
              <a:rPr lang="en-US" altLang="zh-CN" sz="3600" u="sng" dirty="0">
                <a:latin typeface="Times New Roman" panose="02020603050405020304" pitchFamily="18" charset="0"/>
              </a:rPr>
              <a:t>b=-b</a:t>
            </a:r>
            <a:r>
              <a:rPr lang="en-US" altLang="zh-CN" sz="3600" u="sng" dirty="0"/>
              <a:t>’</a:t>
            </a:r>
            <a:r>
              <a:rPr lang="en-US" altLang="zh-CN" sz="3600" u="sng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600" u="sng" dirty="0">
                <a:latin typeface="Times New Roman" panose="02020603050405020304" pitchFamily="18" charset="0"/>
              </a:rPr>
              <a:t> 0</a:t>
            </a:r>
            <a:r>
              <a:rPr lang="zh-CN" altLang="en-US" sz="3600" u="sng" dirty="0">
                <a:latin typeface="Times New Roman" panose="02020603050405020304" pitchFamily="18" charset="0"/>
              </a:rPr>
              <a:t>时，存在性成立。</a:t>
            </a:r>
          </a:p>
          <a:p>
            <a:pPr marL="444500" indent="-444500" eaLnBrk="1" hangingPunct="1"/>
            <a:r>
              <a:rPr lang="zh-CN" altLang="en-US" sz="3600" dirty="0">
                <a:latin typeface="宋体" panose="02010600030101010101" pitchFamily="2" charset="-122"/>
              </a:rPr>
              <a:t>由(</a:t>
            </a:r>
            <a:r>
              <a:rPr lang="zh-CN" altLang="en-US" sz="36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</a:rPr>
              <a:t>)知，存在</a:t>
            </a:r>
            <a:r>
              <a:rPr lang="en-US" altLang="zh-CN" sz="3600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dirty="0" err="1"/>
              <a:t>’</a:t>
            </a:r>
            <a:r>
              <a:rPr lang="en-US" altLang="zh-CN" sz="3600" dirty="0" err="1">
                <a:latin typeface="宋体" panose="02010600030101010101" pitchFamily="2" charset="-122"/>
              </a:rPr>
              <a:t>，</a:t>
            </a:r>
            <a:r>
              <a:rPr lang="en-US" altLang="zh-CN" sz="3600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latin typeface="宋体" panose="02010600030101010101" pitchFamily="2" charset="-122"/>
              </a:rPr>
              <a:t>使得</a:t>
            </a:r>
            <a:r>
              <a:rPr lang="en-US" altLang="zh-CN" sz="3600" dirty="0">
                <a:latin typeface="Times New Roman" panose="02020603050405020304" pitchFamily="18" charset="0"/>
              </a:rPr>
              <a:t>a=q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+r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</a:rPr>
              <a:t>0≤r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宋体" panose="02010600030101010101" pitchFamily="2" charset="-122"/>
              </a:rPr>
              <a:t>。</a:t>
            </a:r>
            <a:r>
              <a:rPr lang="zh-CN" altLang="en-US" sz="3600" dirty="0">
                <a:latin typeface="宋体" panose="02010600030101010101" pitchFamily="2" charset="-122"/>
              </a:rPr>
              <a:t>取</a:t>
            </a:r>
            <a:r>
              <a:rPr lang="en-US" altLang="zh-CN" sz="3600" dirty="0">
                <a:latin typeface="Times New Roman" panose="02020603050405020304" pitchFamily="18" charset="0"/>
              </a:rPr>
              <a:t>q=-</a:t>
            </a:r>
            <a:r>
              <a:rPr lang="en-US" altLang="zh-CN" sz="3600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dirty="0" err="1"/>
              <a:t>’</a:t>
            </a:r>
            <a:r>
              <a:rPr lang="en-US" altLang="zh-CN" sz="3600" dirty="0" err="1">
                <a:latin typeface="宋体" panose="02010600030101010101" pitchFamily="2" charset="-122"/>
              </a:rPr>
              <a:t>，</a:t>
            </a:r>
            <a:r>
              <a:rPr lang="en-US" altLang="zh-CN" sz="3600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dirty="0">
                <a:latin typeface="Times New Roman" panose="02020603050405020304" pitchFamily="18" charset="0"/>
              </a:rPr>
              <a:t>=r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latin typeface="宋体" panose="02010600030101010101" pitchFamily="2" charset="-122"/>
              </a:rPr>
              <a:t>则得</a:t>
            </a:r>
            <a:r>
              <a:rPr lang="en-US" altLang="zh-CN" sz="3600" dirty="0">
                <a:latin typeface="Times New Roman" panose="02020603050405020304" pitchFamily="18" charset="0"/>
              </a:rPr>
              <a:t>a=-</a:t>
            </a:r>
            <a:r>
              <a:rPr lang="en-US" altLang="zh-CN" sz="3600" dirty="0" err="1">
                <a:latin typeface="Times New Roman" panose="02020603050405020304" pitchFamily="18" charset="0"/>
              </a:rPr>
              <a:t>qb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+r =qb+r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</a:rPr>
              <a:t>0≤r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600" dirty="0">
                <a:latin typeface="Times New Roman" panose="02020603050405020304" pitchFamily="18" charset="0"/>
              </a:rPr>
              <a:t>-b</a:t>
            </a:r>
            <a:r>
              <a:rPr lang="en-US" altLang="zh-CN" sz="3600" dirty="0">
                <a:latin typeface="宋体" panose="02010600030101010101" pitchFamily="2" charset="-122"/>
              </a:rPr>
              <a:t>。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br>
              <a:rPr lang="en-US" altLang="zh-CN" sz="3600" dirty="0">
                <a:latin typeface="Times New Roman" panose="02020603050405020304" pitchFamily="18" charset="0"/>
              </a:rPr>
            </a:br>
            <a:endParaRPr lang="zh-CN" altLang="en-US" sz="3600" dirty="0">
              <a:latin typeface="Times New Roman" panose="02020603050405020304" pitchFamily="18" charset="0"/>
            </a:endParaRPr>
          </a:p>
          <a:p>
            <a:pPr marL="444500" indent="-444500" eaLnBrk="1" hangingPunct="1"/>
            <a:r>
              <a:rPr lang="zh-CN" altLang="en-US" sz="3600" dirty="0">
                <a:latin typeface="Times New Roman" panose="02020603050405020304" pitchFamily="18" charset="0"/>
              </a:rPr>
              <a:t>综合</a:t>
            </a:r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</a:rPr>
              <a:t>，</a:t>
            </a:r>
            <a:r>
              <a:rPr lang="zh-CN" altLang="en-US" sz="3600" dirty="0">
                <a:latin typeface="宋体" panose="02010600030101010101" pitchFamily="2" charset="-122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宋体" panose="02010600030101010101" pitchFamily="2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</a:rPr>
              <a:t>对任意</a:t>
            </a:r>
            <a:r>
              <a:rPr lang="en-US" altLang="zh-CN" sz="3600" dirty="0">
                <a:latin typeface="Times New Roman" panose="02020603050405020304" pitchFamily="18" charset="0"/>
              </a:rPr>
              <a:t>b (b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600" dirty="0">
                <a:latin typeface="Times New Roman" panose="02020603050405020304" pitchFamily="18" charset="0"/>
              </a:rPr>
              <a:t>0)，</a:t>
            </a:r>
            <a:r>
              <a:rPr lang="zh-CN" altLang="en-US" sz="3600" dirty="0">
                <a:latin typeface="Times New Roman" panose="02020603050405020304" pitchFamily="18" charset="0"/>
              </a:rPr>
              <a:t>都有</a:t>
            </a:r>
            <a:r>
              <a:rPr lang="en-US" altLang="zh-CN" sz="3600" dirty="0" err="1">
                <a:latin typeface="Times New Roman" panose="02020603050405020304" pitchFamily="18" charset="0"/>
              </a:rPr>
              <a:t>q，r</a:t>
            </a:r>
            <a:r>
              <a:rPr lang="en-US" altLang="zh-CN" sz="3600" dirty="0">
                <a:latin typeface="Times New Roman" panose="02020603050405020304" pitchFamily="18" charset="0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</a:rPr>
              <a:t>使得</a:t>
            </a:r>
            <a:br>
              <a:rPr lang="zh-CN" altLang="en-US" sz="3600" dirty="0">
                <a:latin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</a:rPr>
              <a:t>a=</a:t>
            </a:r>
            <a:r>
              <a:rPr lang="en-US" altLang="zh-CN" sz="3600" dirty="0" err="1">
                <a:latin typeface="Times New Roman" panose="02020603050405020304" pitchFamily="18" charset="0"/>
              </a:rPr>
              <a:t>qb+r</a:t>
            </a:r>
            <a:r>
              <a:rPr lang="en-US" altLang="zh-CN" sz="3600" dirty="0">
                <a:latin typeface="Times New Roman" panose="02020603050405020304" pitchFamily="18" charset="0"/>
              </a:rPr>
              <a:t>   0≤r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600" dirty="0">
                <a:latin typeface="Times New Roman" panose="02020603050405020304" pitchFamily="18" charset="0"/>
              </a:rPr>
              <a:t> |b|   </a:t>
            </a:r>
            <a:r>
              <a:rPr lang="en-US" altLang="zh-CN" sz="3600" dirty="0">
                <a:sym typeface="Symbol" pitchFamily="2" charset="2"/>
              </a:rPr>
              <a:t>……</a:t>
            </a:r>
            <a:r>
              <a:rPr lang="en-US" altLang="zh-CN" sz="3600" dirty="0">
                <a:cs typeface="Times New Roman" panose="02020603050405020304" pitchFamily="18" charset="0"/>
                <a:sym typeface="Symbol" pitchFamily="2" charset="2"/>
              </a:rPr>
              <a:t>……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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26A29DDB-B684-1CD2-7302-9DEBAA321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C528EF-2F66-844B-BF8E-3CAD81AC09EA}" type="slidenum">
              <a:rPr kumimoji="0"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937D05DF-875D-FD1F-1802-2620A0146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定理5.1.1 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D468E90-2011-C123-E388-2E031421A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305800" cy="5105400"/>
          </a:xfrm>
        </p:spPr>
        <p:txBody>
          <a:bodyPr/>
          <a:lstStyle/>
          <a:p>
            <a:pPr marL="352425" indent="-352425" eaLnBrk="1" hangingPunct="1">
              <a:buFont typeface="Wingdings" pitchFamily="2" charset="2"/>
              <a:buNone/>
            </a:pP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sz="3600" u="sng" dirty="0">
                <a:latin typeface="Times New Roman" panose="02020603050405020304" pitchFamily="18" charset="0"/>
              </a:rPr>
              <a:t>q</a:t>
            </a:r>
            <a:r>
              <a:rPr lang="zh-CN" altLang="en-US" sz="3600" u="sng" dirty="0">
                <a:latin typeface="Times New Roman" panose="02020603050405020304" pitchFamily="18" charset="0"/>
              </a:rPr>
              <a:t>和</a:t>
            </a:r>
            <a:r>
              <a:rPr lang="en-US" altLang="zh-CN" sz="3600" u="sng" dirty="0">
                <a:latin typeface="Times New Roman" panose="02020603050405020304" pitchFamily="18" charset="0"/>
              </a:rPr>
              <a:t>r</a:t>
            </a:r>
            <a:r>
              <a:rPr lang="zh-CN" altLang="en-US" sz="3600" u="sng" dirty="0">
                <a:latin typeface="Times New Roman" panose="02020603050405020304" pitchFamily="18" charset="0"/>
              </a:rPr>
              <a:t>的唯一性。</a:t>
            </a:r>
          </a:p>
          <a:p>
            <a:pPr marL="352425" indent="-352425" algn="just" eaLnBrk="1" hangingPunct="1"/>
            <a:r>
              <a:rPr lang="zh-CN" altLang="en-US" sz="3600" dirty="0">
                <a:latin typeface="Times New Roman" panose="02020603050405020304" pitchFamily="18" charset="0"/>
              </a:rPr>
              <a:t>设另有一对</a:t>
            </a:r>
            <a:r>
              <a:rPr lang="en-US" altLang="zh-CN" sz="3600" dirty="0">
                <a:latin typeface="Times New Roman" panose="02020603050405020304" pitchFamily="18" charset="0"/>
              </a:rPr>
              <a:t>q</a:t>
            </a:r>
            <a:r>
              <a:rPr lang="en-US" altLang="zh-CN" sz="3600" dirty="0"/>
              <a:t>’</a:t>
            </a:r>
            <a:r>
              <a:rPr lang="zh-CN" altLang="en-US" sz="3600" dirty="0"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latin typeface="Times New Roman" panose="02020603050405020304" pitchFamily="18" charset="0"/>
              </a:rPr>
              <a:t>r</a:t>
            </a:r>
            <a:r>
              <a:rPr lang="en-US" altLang="zh-CN" sz="3600" dirty="0"/>
              <a:t>’</a:t>
            </a:r>
            <a:r>
              <a:rPr lang="zh-CN" altLang="en-US" sz="3600" dirty="0">
                <a:latin typeface="Times New Roman" panose="02020603050405020304" pitchFamily="18" charset="0"/>
              </a:rPr>
              <a:t>满足</a:t>
            </a:r>
          </a:p>
          <a:p>
            <a:pPr marL="352425" indent="-352425" algn="just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    </a:t>
            </a:r>
            <a:r>
              <a:rPr lang="en-US" altLang="zh-CN" sz="3600" dirty="0">
                <a:latin typeface="Times New Roman" panose="02020603050405020304" pitchFamily="18" charset="0"/>
              </a:rPr>
              <a:t>a=</a:t>
            </a:r>
            <a:r>
              <a:rPr lang="en-US" altLang="zh-CN" sz="3600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dirty="0" err="1"/>
              <a:t>’</a:t>
            </a:r>
            <a:r>
              <a:rPr lang="en-US" altLang="zh-CN" sz="3600" dirty="0" err="1">
                <a:latin typeface="Times New Roman" panose="02020603050405020304" pitchFamily="18" charset="0"/>
              </a:rPr>
              <a:t>b+r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  0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600" dirty="0">
                <a:latin typeface="Times New Roman" panose="02020603050405020304" pitchFamily="18" charset="0"/>
              </a:rPr>
              <a:t> 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600" dirty="0">
                <a:latin typeface="Times New Roman" panose="02020603050405020304" pitchFamily="18" charset="0"/>
              </a:rPr>
              <a:t> |b| </a:t>
            </a:r>
            <a:r>
              <a:rPr lang="en-US" altLang="zh-CN" sz="3600" dirty="0">
                <a:sym typeface="Symbol" pitchFamily="2" charset="2"/>
              </a:rPr>
              <a:t>……</a:t>
            </a:r>
            <a:r>
              <a:rPr lang="en-US" altLang="zh-CN" sz="3600" dirty="0">
                <a:cs typeface="Times New Roman" panose="02020603050405020304" pitchFamily="18" charset="0"/>
                <a:sym typeface="Symbol" pitchFamily="2" charset="2"/>
              </a:rPr>
              <a:t>……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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</a:p>
          <a:p>
            <a:pPr marL="352425" indent="-352425" eaLnBrk="1" hangingPunct="1"/>
            <a:r>
              <a:rPr lang="zh-CN" altLang="en-US" sz="3600" dirty="0">
                <a:latin typeface="宋体" panose="02010600030101010101" pitchFamily="2" charset="-122"/>
              </a:rPr>
              <a:t>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</a:t>
            </a:r>
            <a:r>
              <a:rPr lang="en-US" altLang="zh-CN" sz="3600" dirty="0">
                <a:latin typeface="Times New Roman" panose="02020603050405020304" pitchFamily="18" charset="0"/>
              </a:rPr>
              <a:t>) -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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宋体" panose="02010600030101010101" pitchFamily="2" charset="-122"/>
              </a:rPr>
              <a:t>得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-r=(q-q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)b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latin typeface="宋体" panose="02010600030101010101" pitchFamily="2" charset="-122"/>
              </a:rPr>
              <a:t>从而有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br>
              <a:rPr lang="zh-CN" altLang="en-US" sz="3600" dirty="0">
                <a:latin typeface="Times New Roman" panose="02020603050405020304" pitchFamily="18" charset="0"/>
              </a:rPr>
            </a:br>
            <a:r>
              <a:rPr lang="zh-CN" altLang="en-US" sz="3600" dirty="0">
                <a:latin typeface="Times New Roman" panose="02020603050405020304" pitchFamily="18" charset="0"/>
              </a:rPr>
              <a:t>|</a:t>
            </a:r>
            <a:r>
              <a:rPr lang="en-US" altLang="zh-CN" sz="3600" dirty="0">
                <a:latin typeface="Times New Roman" panose="02020603050405020304" pitchFamily="18" charset="0"/>
              </a:rPr>
              <a:t>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-r|=|q-q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||b|</a:t>
            </a:r>
            <a:r>
              <a:rPr lang="en-US" altLang="zh-CN" sz="3600" dirty="0">
                <a:latin typeface="宋体" panose="02010600030101010101" pitchFamily="2" charset="-122"/>
              </a:rPr>
              <a:t>。</a:t>
            </a:r>
            <a:r>
              <a:rPr lang="zh-CN" altLang="en-US" sz="3600" dirty="0">
                <a:latin typeface="宋体" panose="02010600030101010101" pitchFamily="2" charset="-122"/>
              </a:rPr>
              <a:t>注意到</a:t>
            </a:r>
            <a:r>
              <a:rPr lang="zh-CN" altLang="en-US" sz="3600" dirty="0">
                <a:latin typeface="Times New Roman" panose="02020603050405020304" pitchFamily="18" charset="0"/>
              </a:rPr>
              <a:t> |</a:t>
            </a:r>
            <a:r>
              <a:rPr lang="en-US" altLang="zh-CN" sz="3600" dirty="0">
                <a:latin typeface="Times New Roman" panose="02020603050405020304" pitchFamily="18" charset="0"/>
              </a:rPr>
              <a:t>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-r|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600" dirty="0">
                <a:latin typeface="Times New Roman" panose="02020603050405020304" pitchFamily="18" charset="0"/>
              </a:rPr>
              <a:t>|b| 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latin typeface="宋体" panose="02010600030101010101" pitchFamily="2" charset="-122"/>
              </a:rPr>
              <a:t>而</a:t>
            </a:r>
            <a:br>
              <a:rPr lang="zh-CN" altLang="en-US" sz="3600" dirty="0">
                <a:latin typeface="宋体" panose="02010600030101010101" pitchFamily="2" charset="-122"/>
              </a:rPr>
            </a:br>
            <a:r>
              <a:rPr lang="zh-CN" altLang="en-US" sz="3600" dirty="0">
                <a:latin typeface="Times New Roman" panose="02020603050405020304" pitchFamily="18" charset="0"/>
              </a:rPr>
              <a:t>|</a:t>
            </a:r>
            <a:r>
              <a:rPr lang="en-US" altLang="zh-CN" sz="3600" dirty="0">
                <a:latin typeface="Times New Roman" panose="02020603050405020304" pitchFamily="18" charset="0"/>
              </a:rPr>
              <a:t>q-q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|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3600" dirty="0">
                <a:latin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宋体" panose="02010600030101010101" pitchFamily="2" charset="-122"/>
              </a:rPr>
              <a:t>为整数，所以必有</a:t>
            </a:r>
            <a:r>
              <a:rPr lang="zh-CN" altLang="en-US" sz="3600" dirty="0">
                <a:latin typeface="Times New Roman" panose="02020603050405020304" pitchFamily="18" charset="0"/>
              </a:rPr>
              <a:t>|</a:t>
            </a:r>
            <a:r>
              <a:rPr lang="en-US" altLang="zh-CN" sz="3600" dirty="0">
                <a:latin typeface="Times New Roman" panose="02020603050405020304" pitchFamily="18" charset="0"/>
              </a:rPr>
              <a:t>q-q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|=0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latin typeface="宋体" panose="02010600030101010101" pitchFamily="2" charset="-122"/>
              </a:rPr>
              <a:t>从而</a:t>
            </a:r>
            <a:r>
              <a:rPr lang="zh-CN" altLang="en-US" sz="3600" dirty="0">
                <a:latin typeface="Times New Roman" panose="02020603050405020304" pitchFamily="18" charset="0"/>
              </a:rPr>
              <a:t> |</a:t>
            </a:r>
            <a:r>
              <a:rPr lang="en-US" altLang="zh-CN" sz="3600" dirty="0">
                <a:latin typeface="Times New Roman" panose="02020603050405020304" pitchFamily="18" charset="0"/>
              </a:rPr>
              <a:t>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Times New Roman" panose="02020603050405020304" pitchFamily="18" charset="0"/>
              </a:rPr>
              <a:t>-r|=0</a:t>
            </a:r>
            <a:r>
              <a:rPr lang="en-US" altLang="zh-CN" sz="3600" dirty="0">
                <a:latin typeface="宋体" panose="02010600030101010101" pitchFamily="2" charset="-122"/>
              </a:rPr>
              <a:t>。</a:t>
            </a:r>
            <a:r>
              <a:rPr lang="zh-CN" altLang="en-US" sz="3600" dirty="0">
                <a:latin typeface="宋体" panose="02010600030101010101" pitchFamily="2" charset="-122"/>
              </a:rPr>
              <a:t>即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q=</a:t>
            </a:r>
            <a:r>
              <a:rPr lang="en-US" altLang="zh-CN" sz="3600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dirty="0" err="1"/>
              <a:t>’</a:t>
            </a:r>
            <a:r>
              <a:rPr lang="en-US" altLang="zh-CN" sz="3600" dirty="0" err="1">
                <a:latin typeface="宋体" panose="02010600030101010101" pitchFamily="2" charset="-122"/>
              </a:rPr>
              <a:t>，</a:t>
            </a:r>
            <a:r>
              <a:rPr lang="en-US" altLang="zh-CN" sz="3600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dirty="0">
                <a:latin typeface="Times New Roman" panose="02020603050405020304" pitchFamily="18" charset="0"/>
              </a:rPr>
              <a:t>=r</a:t>
            </a:r>
            <a:r>
              <a:rPr lang="en-US" altLang="zh-CN" sz="3600" dirty="0"/>
              <a:t>’</a:t>
            </a:r>
            <a:r>
              <a:rPr lang="en-US" altLang="zh-CN" sz="3600" dirty="0">
                <a:latin typeface="宋体" panose="02010600030101010101" pitchFamily="2" charset="-122"/>
              </a:rPr>
              <a:t>。</a:t>
            </a:r>
            <a:br>
              <a:rPr lang="en-US" altLang="zh-CN" sz="3600" dirty="0">
                <a:latin typeface="宋体" panose="02010600030101010101" pitchFamily="2" charset="-122"/>
              </a:rPr>
            </a:br>
            <a:r>
              <a:rPr lang="zh-CN" altLang="en-US" sz="3600" dirty="0">
                <a:latin typeface="宋体" panose="02010600030101010101" pitchFamily="2" charset="-122"/>
              </a:rPr>
              <a:t>所以，唯一性成立。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3F8A0D0-E0FC-8535-951D-751951312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</a:rPr>
              <a:t>由整除的定义，易得如下推论：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dirty="0" err="1">
                <a:latin typeface="Times New Roman" panose="02020603050405020304" pitchFamily="18" charset="0"/>
              </a:rPr>
              <a:t>b|a</a:t>
            </a:r>
            <a:r>
              <a:rPr lang="en-US" altLang="zh-CN" sz="3600" dirty="0">
                <a:latin typeface="宋体" panose="02010600030101010101" pitchFamily="2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</a:rPr>
              <a:t>(b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600" dirty="0">
                <a:latin typeface="Times New Roman" panose="02020603050405020304" pitchFamily="18" charset="0"/>
              </a:rPr>
              <a:t>0) </a:t>
            </a:r>
            <a:r>
              <a:rPr lang="zh-CN" altLang="en-US" sz="3600" dirty="0">
                <a:latin typeface="宋体" panose="02010600030101010101" pitchFamily="2" charset="-122"/>
              </a:rPr>
              <a:t>当且仅当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宋体" panose="02010600030101010101" pitchFamily="2" charset="-122"/>
              </a:rPr>
              <a:t>被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宋体" panose="02010600030101010101" pitchFamily="2" charset="-122"/>
              </a:rPr>
              <a:t>除（</a:t>
            </a:r>
            <a:r>
              <a:rPr lang="zh-CN" altLang="en-US" sz="3600" dirty="0">
                <a:latin typeface="Times New Roman" panose="02020603050405020304" pitchFamily="18" charset="0"/>
              </a:rPr>
              <a:t>或者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</a:rPr>
              <a:t>除以</a:t>
            </a:r>
            <a:r>
              <a:rPr lang="en-US" altLang="zh-CN" sz="3600" dirty="0">
                <a:latin typeface="Times New Roman" panose="02020603050405020304" pitchFamily="18" charset="0"/>
              </a:rPr>
              <a:t>b,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</a:rPr>
              <a:t>或者</a:t>
            </a:r>
            <a:r>
              <a:rPr lang="en-US" altLang="zh-CN" sz="3600" dirty="0">
                <a:latin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</a:rPr>
              <a:t>除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</a:rPr>
              <a:t>）</a:t>
            </a:r>
            <a:r>
              <a:rPr lang="zh-CN" altLang="en-US" sz="3600" dirty="0">
                <a:latin typeface="宋体" panose="02010600030101010101" pitchFamily="2" charset="-122"/>
              </a:rPr>
              <a:t>的余数为</a:t>
            </a:r>
            <a:r>
              <a:rPr lang="zh-CN" altLang="en-US" sz="3600" dirty="0">
                <a:latin typeface="Times New Roman" panose="02020603050405020304" pitchFamily="18" charset="0"/>
              </a:rPr>
              <a:t>0</a:t>
            </a:r>
            <a:r>
              <a:rPr lang="zh-CN" altLang="en-US" sz="3600" dirty="0">
                <a:latin typeface="宋体" panose="02010600030101010101" pitchFamily="2" charset="-122"/>
              </a:rPr>
              <a:t>。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3600" dirty="0">
              <a:latin typeface="Times New Roman" panose="02020603050405020304" pitchFamily="18" charset="0"/>
            </a:endParaRPr>
          </a:p>
          <a:p>
            <a:pPr marL="446088" indent="-446088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</a:rPr>
              <a:t>	整除的定义：	</a:t>
            </a:r>
            <a:r>
              <a:rPr lang="en-US" altLang="zh-CN" sz="3600" dirty="0">
                <a:latin typeface="Times New Roman" panose="02020603050405020304" pitchFamily="18" charset="0"/>
              </a:rPr>
              <a:t>a=</a:t>
            </a:r>
            <a:r>
              <a:rPr lang="en-US" altLang="zh-CN" sz="3600" dirty="0" err="1">
                <a:latin typeface="Times New Roman" panose="02020603050405020304" pitchFamily="18" charset="0"/>
              </a:rPr>
              <a:t>bc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446088" indent="-446088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3600" dirty="0">
                <a:latin typeface="Times New Roman" panose="02020603050405020304" pitchFamily="18" charset="0"/>
              </a:rPr>
              <a:t>	定理</a:t>
            </a:r>
            <a:r>
              <a:rPr lang="en-US" altLang="zh-CN" sz="3600" dirty="0">
                <a:latin typeface="Times New Roman" panose="02020603050405020304" pitchFamily="18" charset="0"/>
              </a:rPr>
              <a:t>5.1.1</a:t>
            </a:r>
            <a:r>
              <a:rPr lang="zh-CN" altLang="en-US" sz="3600" dirty="0">
                <a:latin typeface="Times New Roman" panose="02020603050405020304" pitchFamily="18" charset="0"/>
              </a:rPr>
              <a:t>：		</a:t>
            </a:r>
            <a:r>
              <a:rPr lang="en-US" altLang="zh-CN" sz="3600" dirty="0">
                <a:latin typeface="Times New Roman" panose="02020603050405020304" pitchFamily="18" charset="0"/>
              </a:rPr>
              <a:t>a=</a:t>
            </a:r>
            <a:r>
              <a:rPr lang="en-US" altLang="zh-CN" sz="3600" dirty="0" err="1">
                <a:latin typeface="Times New Roman" panose="02020603050405020304" pitchFamily="18" charset="0"/>
              </a:rPr>
              <a:t>qb+r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16AAC4E9-3E6F-CFE8-A443-76E5A1658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推论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653FB1-0337-EF3E-12F8-79971A99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A0B520BC-A2CF-1781-11DC-E3CAD8634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整除的基本性质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  <a:endParaRPr lang="en-US" altLang="zh-CN" sz="4000">
              <a:latin typeface="黑体" panose="02010609060101010101" pitchFamily="49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A9153B5-D703-BD76-CE86-3A4B1FB7D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</a:rPr>
              <a:t>性质1</a:t>
            </a:r>
            <a:r>
              <a:rPr lang="zh-CN" altLang="en-US" sz="3300" dirty="0">
                <a:latin typeface="Times New Roman" panose="02020603050405020304" pitchFamily="18" charset="0"/>
              </a:rPr>
              <a:t>  </a:t>
            </a:r>
            <a:r>
              <a:rPr lang="zh-CN" altLang="en-US" sz="3300" u="sng" dirty="0">
                <a:latin typeface="Times New Roman" panose="02020603050405020304" pitchFamily="18" charset="0"/>
              </a:rPr>
              <a:t>若</a:t>
            </a:r>
            <a:r>
              <a:rPr lang="en-US" altLang="zh-CN" sz="3300" u="sng" dirty="0" err="1">
                <a:latin typeface="Times New Roman" panose="02020603050405020304" pitchFamily="18" charset="0"/>
              </a:rPr>
              <a:t>a|b，b|c</a:t>
            </a:r>
            <a:r>
              <a:rPr lang="en-US" altLang="zh-CN" sz="3300" u="sng" dirty="0">
                <a:latin typeface="Times New Roman" panose="02020603050405020304" pitchFamily="18" charset="0"/>
              </a:rPr>
              <a:t>，</a:t>
            </a:r>
            <a:r>
              <a:rPr lang="zh-CN" altLang="en-US" sz="3300" u="sng" dirty="0">
                <a:latin typeface="Times New Roman" panose="02020603050405020304" pitchFamily="18" charset="0"/>
              </a:rPr>
              <a:t>则</a:t>
            </a:r>
            <a:r>
              <a:rPr lang="en-US" altLang="zh-CN" sz="3300" u="sng" dirty="0" err="1">
                <a:latin typeface="Times New Roman" panose="02020603050405020304" pitchFamily="18" charset="0"/>
              </a:rPr>
              <a:t>a|c</a:t>
            </a:r>
            <a:endParaRPr lang="en-US" altLang="zh-CN" sz="3300" u="sng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证明：因为</a:t>
            </a:r>
            <a:r>
              <a:rPr lang="en-US" altLang="zh-CN" sz="3300" dirty="0" err="1">
                <a:latin typeface="Times New Roman" panose="02020603050405020304" pitchFamily="18" charset="0"/>
              </a:rPr>
              <a:t>a|b，b|c</a:t>
            </a:r>
            <a:r>
              <a:rPr lang="en-US" altLang="zh-CN" sz="3300" dirty="0">
                <a:latin typeface="Times New Roman" panose="02020603050405020304" pitchFamily="18" charset="0"/>
              </a:rPr>
              <a:t>，</a:t>
            </a:r>
            <a:r>
              <a:rPr lang="zh-CN" altLang="en-US" sz="3300" dirty="0">
                <a:latin typeface="Times New Roman" panose="02020603050405020304" pitchFamily="18" charset="0"/>
              </a:rPr>
              <a:t>故有整数</a:t>
            </a:r>
            <a:r>
              <a:rPr lang="en-US" altLang="zh-CN" sz="3300" dirty="0" err="1">
                <a:latin typeface="Times New Roman" panose="02020603050405020304" pitchFamily="18" charset="0"/>
              </a:rPr>
              <a:t>d，e</a:t>
            </a:r>
            <a:r>
              <a:rPr lang="zh-CN" altLang="en-US" sz="3300" dirty="0">
                <a:latin typeface="Times New Roman" panose="02020603050405020304" pitchFamily="18" charset="0"/>
              </a:rPr>
              <a:t>使</a:t>
            </a:r>
            <a:r>
              <a:rPr lang="en-US" altLang="zh-CN" sz="3300" dirty="0">
                <a:latin typeface="Times New Roman" panose="02020603050405020304" pitchFamily="18" charset="0"/>
              </a:rPr>
              <a:t>b=</a:t>
            </a:r>
            <a:r>
              <a:rPr lang="en-US" altLang="zh-CN" sz="3300" dirty="0" err="1">
                <a:latin typeface="Times New Roman" panose="02020603050405020304" pitchFamily="18" charset="0"/>
              </a:rPr>
              <a:t>ad，c</a:t>
            </a:r>
            <a:r>
              <a:rPr lang="en-US" altLang="zh-CN" sz="3300" dirty="0">
                <a:latin typeface="Times New Roman" panose="02020603050405020304" pitchFamily="18" charset="0"/>
              </a:rPr>
              <a:t>=be，</a:t>
            </a:r>
            <a:r>
              <a:rPr lang="zh-CN" altLang="en-US" sz="3300" dirty="0">
                <a:latin typeface="Times New Roman" panose="02020603050405020304" pitchFamily="18" charset="0"/>
              </a:rPr>
              <a:t>因之，</a:t>
            </a:r>
            <a:r>
              <a:rPr lang="en-US" altLang="zh-CN" sz="3300" dirty="0">
                <a:latin typeface="Times New Roman" panose="02020603050405020304" pitchFamily="18" charset="0"/>
              </a:rPr>
              <a:t>c=a(de)。</a:t>
            </a:r>
            <a:r>
              <a:rPr lang="zh-CN" altLang="en-US" sz="3300" dirty="0">
                <a:latin typeface="Times New Roman" panose="02020603050405020304" pitchFamily="18" charset="0"/>
              </a:rPr>
              <a:t>而</a:t>
            </a:r>
            <a:r>
              <a:rPr lang="en-US" altLang="zh-CN" sz="3300" dirty="0">
                <a:latin typeface="Times New Roman" panose="02020603050405020304" pitchFamily="18" charset="0"/>
              </a:rPr>
              <a:t>de</a:t>
            </a:r>
            <a:r>
              <a:rPr lang="zh-CN" altLang="en-US" sz="3300" dirty="0">
                <a:latin typeface="Times New Roman" panose="02020603050405020304" pitchFamily="18" charset="0"/>
              </a:rPr>
              <a:t>是整数，所以</a:t>
            </a:r>
            <a:r>
              <a:rPr lang="en-US" altLang="zh-CN" sz="3300" dirty="0" err="1">
                <a:latin typeface="Times New Roman" panose="02020603050405020304" pitchFamily="18" charset="0"/>
              </a:rPr>
              <a:t>a|c</a:t>
            </a:r>
            <a:r>
              <a:rPr lang="en-US" altLang="zh-CN" sz="3300" dirty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宋体" panose="02010600030101010101" pitchFamily="2" charset="-122"/>
              </a:rPr>
              <a:t>性质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dirty="0">
                <a:latin typeface="Times New Roman" panose="02020603050405020304" pitchFamily="18" charset="0"/>
              </a:rPr>
              <a:t>  </a:t>
            </a:r>
            <a:r>
              <a:rPr lang="zh-CN" altLang="en-US" sz="3300" u="sng" dirty="0">
                <a:latin typeface="宋体" panose="02010600030101010101" pitchFamily="2" charset="-122"/>
              </a:rPr>
              <a:t>若</a:t>
            </a:r>
            <a:r>
              <a:rPr lang="en-US" altLang="zh-CN" sz="3300" u="sng" dirty="0" err="1">
                <a:latin typeface="Times New Roman" panose="02020603050405020304" pitchFamily="18" charset="0"/>
              </a:rPr>
              <a:t>a|b</a:t>
            </a:r>
            <a:r>
              <a:rPr lang="en-US" altLang="zh-CN" sz="3300" u="sng" dirty="0">
                <a:latin typeface="宋体" panose="02010600030101010101" pitchFamily="2" charset="-122"/>
              </a:rPr>
              <a:t>，</a:t>
            </a:r>
            <a:r>
              <a:rPr lang="zh-CN" altLang="en-US" sz="3300" u="sng" dirty="0">
                <a:latin typeface="宋体" panose="02010600030101010101" pitchFamily="2" charset="-122"/>
              </a:rPr>
              <a:t>则</a:t>
            </a:r>
            <a:r>
              <a:rPr lang="en-US" altLang="zh-CN" sz="3300" u="sng" dirty="0" err="1">
                <a:latin typeface="Times New Roman" panose="02020603050405020304" pitchFamily="18" charset="0"/>
              </a:rPr>
              <a:t>a|bc</a:t>
            </a:r>
            <a:endParaRPr lang="en-US" altLang="zh-CN" sz="3300" u="sng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 dirty="0">
                <a:latin typeface="宋体" panose="02010600030101010101" pitchFamily="2" charset="-122"/>
              </a:rPr>
              <a:t>证明：由定义知，</a:t>
            </a:r>
            <a:r>
              <a:rPr lang="en-US" altLang="zh-CN" sz="3300" dirty="0" err="1">
                <a:latin typeface="Times New Roman" panose="02020603050405020304" pitchFamily="18" charset="0"/>
              </a:rPr>
              <a:t>b|bc</a:t>
            </a:r>
            <a:r>
              <a:rPr lang="en-US" altLang="zh-CN" sz="3300" dirty="0">
                <a:latin typeface="宋体" panose="02010600030101010101" pitchFamily="2" charset="-122"/>
              </a:rPr>
              <a:t>。</a:t>
            </a:r>
            <a:r>
              <a:rPr lang="zh-CN" altLang="en-US" sz="3300" dirty="0">
                <a:latin typeface="宋体" panose="02010600030101010101" pitchFamily="2" charset="-122"/>
              </a:rPr>
              <a:t>今</a:t>
            </a:r>
            <a:r>
              <a:rPr lang="en-US" altLang="zh-CN" sz="3300" dirty="0" err="1">
                <a:latin typeface="Times New Roman" panose="02020603050405020304" pitchFamily="18" charset="0"/>
              </a:rPr>
              <a:t>a|b</a:t>
            </a:r>
            <a:r>
              <a:rPr lang="en-US" altLang="zh-CN" sz="3300" dirty="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300" dirty="0">
                <a:latin typeface="宋体" panose="02010600030101010101" pitchFamily="2" charset="-122"/>
              </a:rPr>
              <a:t>      故由性质</a:t>
            </a:r>
            <a:r>
              <a:rPr lang="zh-CN" altLang="en-US" sz="3300" dirty="0">
                <a:latin typeface="Times New Roman" panose="02020603050405020304" pitchFamily="18" charset="0"/>
              </a:rPr>
              <a:t>1</a:t>
            </a:r>
            <a:r>
              <a:rPr lang="zh-CN" altLang="en-US" sz="3300" dirty="0">
                <a:latin typeface="宋体" panose="02010600030101010101" pitchFamily="2" charset="-122"/>
              </a:rPr>
              <a:t>，</a:t>
            </a:r>
            <a:r>
              <a:rPr lang="en-US" altLang="zh-CN" sz="3300" dirty="0" err="1">
                <a:latin typeface="Times New Roman" panose="02020603050405020304" pitchFamily="18" charset="0"/>
              </a:rPr>
              <a:t>a|bc</a:t>
            </a:r>
            <a:endParaRPr lang="zh-CN" altLang="en-US" sz="3300" u="sng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04AC97-FBE1-55A7-DABA-7CF8B567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C8D16E5-182E-95E8-C93C-0044D9F94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17463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整除的基本性质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  <a:endParaRPr lang="en-US" altLang="zh-CN" sz="4000">
              <a:latin typeface="黑体" panose="02010609060101010101" pitchFamily="49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29A7055-EACE-9273-A246-F449A65F2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性质3  </a:t>
            </a:r>
            <a:r>
              <a:rPr lang="zh-CN" altLang="en-US" u="sng">
                <a:latin typeface="Times New Roman" panose="02020603050405020304" pitchFamily="18" charset="0"/>
              </a:rPr>
              <a:t>若</a:t>
            </a:r>
            <a:r>
              <a:rPr lang="en-US" altLang="zh-CN" u="sng">
                <a:latin typeface="Times New Roman" panose="02020603050405020304" pitchFamily="18" charset="0"/>
              </a:rPr>
              <a:t>a|b，a|c，</a:t>
            </a:r>
            <a:r>
              <a:rPr lang="zh-CN" altLang="en-US" u="sng">
                <a:latin typeface="Times New Roman" panose="02020603050405020304" pitchFamily="18" charset="0"/>
              </a:rPr>
              <a:t>则</a:t>
            </a:r>
            <a:r>
              <a:rPr lang="en-US" altLang="zh-CN" u="sng">
                <a:latin typeface="Times New Roman" panose="02020603050405020304" pitchFamily="18" charset="0"/>
              </a:rPr>
              <a:t>a|b</a:t>
            </a:r>
            <a:r>
              <a:rPr lang="en-US" altLang="zh-CN" u="sng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 u="sng">
                <a:latin typeface="Times New Roman" panose="02020603050405020304" pitchFamily="18" charset="0"/>
              </a:rPr>
              <a:t>c。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证明：因为</a:t>
            </a:r>
            <a:r>
              <a:rPr lang="en-US" altLang="zh-CN">
                <a:latin typeface="Times New Roman" panose="02020603050405020304" pitchFamily="18" charset="0"/>
              </a:rPr>
              <a:t>a|b，a|c，</a:t>
            </a:r>
            <a:r>
              <a:rPr lang="zh-CN" altLang="en-US">
                <a:latin typeface="Times New Roman" panose="02020603050405020304" pitchFamily="18" charset="0"/>
              </a:rPr>
              <a:t>故有整数</a:t>
            </a:r>
            <a:r>
              <a:rPr lang="en-US" altLang="zh-CN">
                <a:latin typeface="Times New Roman" panose="02020603050405020304" pitchFamily="18" charset="0"/>
              </a:rPr>
              <a:t>d，e</a:t>
            </a:r>
            <a:r>
              <a:rPr lang="zh-CN" altLang="en-US">
                <a:latin typeface="Times New Roman" panose="02020603050405020304" pitchFamily="18" charset="0"/>
              </a:rPr>
              <a:t>使</a:t>
            </a:r>
            <a:r>
              <a:rPr lang="en-US" altLang="zh-CN">
                <a:latin typeface="Times New Roman" panose="02020603050405020304" pitchFamily="18" charset="0"/>
              </a:rPr>
              <a:t>b=ad，c=ae。</a:t>
            </a:r>
            <a:r>
              <a:rPr lang="zh-CN" altLang="en-US">
                <a:latin typeface="Times New Roman" panose="02020603050405020304" pitchFamily="18" charset="0"/>
              </a:rPr>
              <a:t>因之，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c=a(d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e)。</a:t>
            </a:r>
            <a:r>
              <a:rPr lang="zh-CN" altLang="en-US">
                <a:latin typeface="Times New Roman" panose="02020603050405020304" pitchFamily="18" charset="0"/>
              </a:rPr>
              <a:t>而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为整数，所以</a:t>
            </a:r>
            <a:r>
              <a:rPr lang="en-US" altLang="zh-CN">
                <a:latin typeface="Times New Roman" panose="02020603050405020304" pitchFamily="18" charset="0"/>
              </a:rPr>
              <a:t>a|b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</a:rPr>
              <a:t>c。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性质4</a:t>
            </a:r>
            <a:r>
              <a:rPr lang="zh-CN" altLang="en-US">
                <a:latin typeface="Times New Roman" panose="02020603050405020304" pitchFamily="18" charset="0"/>
              </a:rPr>
              <a:t>  若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整除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,…,b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a|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+…+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其中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为任意整数。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证明：因为</a:t>
            </a:r>
            <a:r>
              <a:rPr lang="en-US" altLang="zh-CN">
                <a:latin typeface="Times New Roman" panose="02020603050405020304" pitchFamily="18" charset="0"/>
              </a:rPr>
              <a:t>a|b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故由性质2，</a:t>
            </a:r>
            <a:r>
              <a:rPr lang="en-US" altLang="zh-CN">
                <a:latin typeface="Times New Roman" panose="02020603050405020304" pitchFamily="18" charset="0"/>
              </a:rPr>
              <a:t>a|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a|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，a|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故由性质3，</a:t>
            </a:r>
            <a:r>
              <a:rPr lang="en-US" altLang="zh-CN">
                <a:latin typeface="Times New Roman" panose="02020603050405020304" pitchFamily="18" charset="0"/>
              </a:rPr>
              <a:t>a|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由此及</a:t>
            </a:r>
            <a:r>
              <a:rPr lang="en-US" altLang="zh-CN">
                <a:latin typeface="Times New Roman" panose="02020603050405020304" pitchFamily="18" charset="0"/>
              </a:rPr>
              <a:t>a|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又有</a:t>
            </a:r>
            <a:r>
              <a:rPr lang="en-US" altLang="zh-CN">
                <a:latin typeface="Times New Roman" panose="02020603050405020304" pitchFamily="18" charset="0"/>
              </a:rPr>
              <a:t>a|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如此类推归纳证明了</a:t>
            </a:r>
            <a:r>
              <a:rPr lang="en-US" altLang="zh-CN">
                <a:latin typeface="Times New Roman" panose="02020603050405020304" pitchFamily="18" charset="0"/>
              </a:rPr>
              <a:t>a|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+…+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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。 </a:t>
            </a:r>
            <a:r>
              <a:rPr lang="zh-CN" altLang="en-US">
                <a:latin typeface="Times New Roman" panose="02020603050405020304" pitchFamily="18" charset="0"/>
              </a:rPr>
              <a:t>（也可用数学归纳法）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B9BE5D-C1E7-4086-5EB5-F8CC078B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7A5BE-20EB-464D-9440-AF613316F2F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6370</TotalTime>
  <Words>3283</Words>
  <Application>Microsoft Macintosh PowerPoint</Application>
  <PresentationFormat>全屏显示(4:3)</PresentationFormat>
  <Paragraphs>242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宋体</vt:lpstr>
      <vt:lpstr>Arial</vt:lpstr>
      <vt:lpstr>Arial Black</vt:lpstr>
      <vt:lpstr>Times New Roman</vt:lpstr>
      <vt:lpstr>Wingdings</vt:lpstr>
      <vt:lpstr>Network Blitz</vt:lpstr>
      <vt:lpstr>Equation</vt:lpstr>
      <vt:lpstr>Equation.3</vt:lpstr>
      <vt:lpstr>公式</vt:lpstr>
      <vt:lpstr>第五章  数论基础 </vt:lpstr>
      <vt:lpstr>第五章    数论基础 </vt:lpstr>
      <vt:lpstr>§5.1.1  整除及其性质 </vt:lpstr>
      <vt:lpstr>定理5.1.1（带余除法定理） </vt:lpstr>
      <vt:lpstr>定理5.1.1 </vt:lpstr>
      <vt:lpstr>定理5.1.1 </vt:lpstr>
      <vt:lpstr>推论</vt:lpstr>
      <vt:lpstr>整除的基本性质 </vt:lpstr>
      <vt:lpstr>整除的基本性质 </vt:lpstr>
      <vt:lpstr>整除的基本性质 </vt:lpstr>
      <vt:lpstr>例5.1.1</vt:lpstr>
      <vt:lpstr>整除的基本性质 </vt:lpstr>
      <vt:lpstr>整除的基本性质 </vt:lpstr>
      <vt:lpstr>整除的基本性质 </vt:lpstr>
      <vt:lpstr>PowerPoint 演示文稿</vt:lpstr>
      <vt:lpstr>5.1.2  辗转相除 </vt:lpstr>
      <vt:lpstr>5.1.2  辗转相除 </vt:lpstr>
      <vt:lpstr>PowerPoint 演示文稿</vt:lpstr>
      <vt:lpstr>定理5.1.2 </vt:lpstr>
      <vt:lpstr>定理5.1.3 </vt:lpstr>
      <vt:lpstr>定理5.1.3 </vt:lpstr>
      <vt:lpstr>定理5.1.3 </vt:lpstr>
      <vt:lpstr>PowerPoint 演示文稿</vt:lpstr>
      <vt:lpstr>PowerPoint 演示文稿</vt:lpstr>
      <vt:lpstr>定理5.1.3 </vt:lpstr>
      <vt:lpstr>定理5.1.3 </vt:lpstr>
      <vt:lpstr>定理5.1.3 </vt:lpstr>
      <vt:lpstr>定理5.1.3 </vt:lpstr>
      <vt:lpstr>定理5.1.3 </vt:lpstr>
      <vt:lpstr>PowerPoint 演示文稿</vt:lpstr>
      <vt:lpstr>PowerPoint 演示文稿</vt:lpstr>
      <vt:lpstr>PowerPoint 演示文稿</vt:lpstr>
      <vt:lpstr>PowerPoint 演示文稿</vt:lpstr>
      <vt:lpstr>例5.1.2  求301和133的最高公因数并表为                 它们的倍数和。</vt:lpstr>
      <vt:lpstr>例5.1.2  求301和133的最高公因数并表为                 它们的倍数和。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creator>ouyang</dc:creator>
  <cp:lastModifiedBy>Microsoft Office User</cp:lastModifiedBy>
  <cp:revision>465</cp:revision>
  <cp:lastPrinted>1601-01-01T00:00:00Z</cp:lastPrinted>
  <dcterms:created xsi:type="dcterms:W3CDTF">2002-08-29T00:33:30Z</dcterms:created>
  <dcterms:modified xsi:type="dcterms:W3CDTF">2023-05-18T02:32:10Z</dcterms:modified>
</cp:coreProperties>
</file>