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60" r:id="rId3"/>
    <p:sldId id="261" r:id="rId4"/>
    <p:sldId id="316" r:id="rId5"/>
    <p:sldId id="317" r:id="rId6"/>
    <p:sldId id="298" r:id="rId7"/>
    <p:sldId id="340" r:id="rId8"/>
    <p:sldId id="394" r:id="rId9"/>
    <p:sldId id="319" r:id="rId10"/>
    <p:sldId id="578" r:id="rId11"/>
    <p:sldId id="348" r:id="rId12"/>
    <p:sldId id="349" r:id="rId13"/>
    <p:sldId id="350" r:id="rId14"/>
    <p:sldId id="579" r:id="rId15"/>
    <p:sldId id="322" r:id="rId16"/>
    <p:sldId id="300" r:id="rId17"/>
    <p:sldId id="341" r:id="rId18"/>
    <p:sldId id="324" r:id="rId19"/>
    <p:sldId id="326" r:id="rId20"/>
    <p:sldId id="327" r:id="rId21"/>
    <p:sldId id="328" r:id="rId22"/>
    <p:sldId id="342" r:id="rId23"/>
    <p:sldId id="343" r:id="rId24"/>
    <p:sldId id="344" r:id="rId25"/>
    <p:sldId id="345" r:id="rId26"/>
    <p:sldId id="347" r:id="rId27"/>
    <p:sldId id="338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1" autoAdjust="0"/>
    <p:restoredTop sz="94626" autoAdjust="0"/>
  </p:normalViewPr>
  <p:slideViewPr>
    <p:cSldViewPr>
      <p:cViewPr varScale="1">
        <p:scale>
          <a:sx n="121" d="100"/>
          <a:sy n="121" d="100"/>
        </p:scale>
        <p:origin x="11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CA901E0C-014F-E927-573E-72E190CE3E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39FCFEE3-1059-0047-8842-688B5132CD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122B2954-E6AF-C793-6553-564765B9C1E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B8CB08AF-7883-043B-B494-4E9F48A55B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F33A0EC-6FD7-8142-AECC-2346B0984A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E2C9FDE-1DFF-E3B5-868E-F7990862AB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20009B8-178C-F673-4304-1DC520036E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71CF3FE-4D9E-3859-0BE7-A535D691DB1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947ABAAE-4015-F61B-D23B-30F3514506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4AC9CD23-B9F2-6119-4AAE-D8436232AC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E8BEA406-F3AC-F1DE-C036-2C5AFAE8B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936C7B1-4020-9344-A76F-DDB2079321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182E788A-A970-5CC5-7152-08E8A1CA3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70F7C4-94A1-244D-84F9-35A728EAB8F4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AFAF2E0-03CD-14C4-68CD-653AD6188F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CF46E04-9F84-25D4-F889-BC09CACD0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1F8F9A44-4CFA-6D02-8CDC-49FBA05C2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F6796E-BE36-D042-83E0-7B1F16E43778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5E2A04B-BE98-3E96-0764-8974317E6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029F3B8C-C37B-AFD6-A281-1DDD53B45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AA818D31-F198-7B5F-2D6A-F247089039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C155DF-C529-9A4F-A7D1-74CC76809B52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3F709AA-BD6D-759F-41E3-C5E837A875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EB1115A-10E2-C8EB-B015-45D0244BF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22684921-BF4A-BE9A-9F50-B99134825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22011639-B492-D807-50DE-2905DC71F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x</a:t>
            </a:r>
            <a:r>
              <a:rPr lang="en-US" altLang="zh-CN" baseline="30000">
                <a:latin typeface="Arial" panose="020B0604020202020204" pitchFamily="34" charset="0"/>
              </a:rPr>
              <a:t>n</a:t>
            </a:r>
            <a:r>
              <a:rPr lang="en-US" altLang="zh-CN">
                <a:latin typeface="Arial" panose="020B0604020202020204" pitchFamily="34" charset="0"/>
              </a:rPr>
              <a:t>-1</a:t>
            </a:r>
            <a:r>
              <a:rPr lang="zh-CN" altLang="en-US">
                <a:latin typeface="Arial" panose="020B0604020202020204" pitchFamily="34" charset="0"/>
              </a:rPr>
              <a:t>）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en-US" altLang="zh-CN">
                <a:latin typeface="Arial" panose="020B0604020202020204" pitchFamily="34" charset="0"/>
              </a:rPr>
              <a:t>x-1</a:t>
            </a:r>
            <a:r>
              <a:rPr lang="zh-CN" altLang="en-US">
                <a:latin typeface="Arial" panose="020B0604020202020204" pitchFamily="34" charset="0"/>
              </a:rPr>
              <a:t>）（</a:t>
            </a:r>
            <a:r>
              <a:rPr lang="en-US" altLang="zh-CN">
                <a:latin typeface="Arial" panose="020B0604020202020204" pitchFamily="34" charset="0"/>
              </a:rPr>
              <a:t>x</a:t>
            </a:r>
            <a:r>
              <a:rPr lang="en-US" altLang="zh-CN" baseline="30000">
                <a:latin typeface="Arial" panose="020B0604020202020204" pitchFamily="34" charset="0"/>
              </a:rPr>
              <a:t>n-1</a:t>
            </a:r>
            <a:r>
              <a:rPr lang="en-US" altLang="zh-CN">
                <a:latin typeface="Arial" panose="020B0604020202020204" pitchFamily="34" charset="0"/>
              </a:rPr>
              <a:t>+x</a:t>
            </a:r>
            <a:r>
              <a:rPr lang="en-US" altLang="zh-CN" baseline="30000">
                <a:latin typeface="Arial" panose="020B0604020202020204" pitchFamily="34" charset="0"/>
              </a:rPr>
              <a:t>n-2</a:t>
            </a:r>
            <a:r>
              <a:rPr lang="en-US" altLang="zh-CN">
                <a:latin typeface="Arial" panose="020B0604020202020204" pitchFamily="34" charset="0"/>
              </a:rPr>
              <a:t>+.</a:t>
            </a:r>
            <a:r>
              <a:rPr lang="zh-CN" altLang="en-US">
                <a:latin typeface="Arial" panose="020B0604020202020204" pitchFamily="34" charset="0"/>
              </a:rPr>
              <a:t>。。。。</a:t>
            </a:r>
            <a:r>
              <a:rPr lang="en-US" altLang="zh-CN">
                <a:latin typeface="Arial" panose="020B0604020202020204" pitchFamily="34" charset="0"/>
              </a:rPr>
              <a:t>+1</a:t>
            </a:r>
            <a:r>
              <a:rPr lang="zh-CN" altLang="en-US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CAD3A992-AADF-7B6D-4D89-8182F755DD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0FC76B-6530-3547-B5B6-3E8BBB6B5B76}" type="slidenum">
              <a:rPr lang="zh-CN" altLang="en-US" sz="1200" smtClean="0"/>
              <a:pPr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id="{E2EE0ED5-EB1C-6DD5-029C-F2B5979E2A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DA1AE132-63E6-5E29-53B8-CD36D8BE4E7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4E570D3-DC70-74AE-0512-54A2F139961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90 h 4320"/>
                <a:gd name="T2" fmla="*/ 1737 w 1737"/>
                <a:gd name="T3" fmla="*/ 440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AC068B00-9000-1057-B4AC-D303B9805C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669 h 4420"/>
                <a:gd name="T2" fmla="*/ 1739 w 1739"/>
                <a:gd name="T3" fmla="*/ 367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66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958FDA6-16D2-51C6-122D-BA411D0928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12 h 4338"/>
                <a:gd name="T4" fmla="*/ 2080 w 2080"/>
                <a:gd name="T5" fmla="*/ 421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B1743562-AA15-3E9F-C750-F70D80587F4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FE02FFD0-F1A9-2238-CA18-8E166E82D071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A73BD1FF-BDE2-737E-BE99-F44B572338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B0BC8105-E04E-83FC-BB2E-96C13D92038B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50CF2090-50FE-6150-7E87-B2F1610D4E03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2A7534A7-A29A-5592-3E5F-F2FFBF66FF06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22554731-0681-7745-8AF4-D9727429A7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8DE5DFC-449D-E0BE-B886-75E105F814BE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89CCD849-55E8-162C-1799-D8F60EC80B5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9535D7A5-7C98-25FE-8A8C-760691F220B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33CD6B05-1165-F29E-5177-0CF367A4553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E79F1999-0FBD-8D8E-D77F-64D3B46A39C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B839870-B4F5-EA7B-0643-064345B506B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B1A51C42-999D-94E7-F20D-D7CC420F4FC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484D7F91-DD15-6091-B19F-72BA920B1296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52011F84-FF42-9F89-C853-DDF17611BD23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EA42DB5D-D75B-6307-F99C-757D3F986F18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73E871E0-5705-61B6-9462-0F2BEF019049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200016A6-2C96-FB58-4E8F-5BFA15CEEB33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B0340101-D58A-F8FB-1595-4F27010A7687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98947D11-761D-5162-398C-504DA8EB9F81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44B95F61-9CBE-031D-7D5A-FE5791CFAF53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F0BB9657-9650-D1FC-7AF4-A6138718700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1978504E-C8F4-A094-1B2C-3A4F8B5A76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BECC0C80-BA11-1804-1EFE-6FFA894345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32" name="Picture 43" descr="BTZBUL1A">
              <a:extLst>
                <a:ext uri="{FF2B5EF4-FFF2-40B4-BE49-F238E27FC236}">
                  <a16:creationId xmlns:a16="http://schemas.microsoft.com/office/drawing/2014/main" id="{AFB27DD6-2615-EE2E-A836-F1875618D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9F518D58-7D98-D980-A6A0-0F2C14CEDC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1209794D-1BBC-B3D9-675B-F01BA3EE3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id="{B14D531D-92FB-37D4-4644-497E440C7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68D8A-D8E6-4D49-B2F5-7ACA72651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746487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EF3E5D-EF41-3347-384A-E7F8A8A554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E0879A-07FA-0E77-A7AB-7217C6FF50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111931-F8DB-6C48-A5B1-4015061846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8B722-FC2A-B846-A8BB-F77D50DD0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50640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18CDB3-72DC-6694-1F9F-131ADCA189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D28488-8DC7-A712-4F5A-A439F82E73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84053F-55D2-DAEE-AADB-4711864922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2B08-AB80-4648-AA3A-44F1986335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59768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5EC978-5363-CA9E-F45C-FAC559B634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1496-66E8-EC26-5FE3-34CE051BCC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CD3ED18-528A-7160-5D3E-E8DBE7188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FE472-6ABE-B64B-9095-1C82817F23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60807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1D1282-BAC5-804B-11B9-552CB4BC6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C9663A-507B-AC9C-BBD8-637930CA3F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55EA5E-0D29-039C-BC34-98B2B9E8E1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6BEAE-EEA6-EA41-B97C-2779CDFB24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7124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CECAD5-67B0-7345-3923-273715A7A2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2FE556-701F-C12C-F55A-9DE3495FCE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EF0114-8393-CFEF-6664-53BB18946B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58D5B-A125-674B-A561-525E7F34D9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08381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34627-E83D-3E5A-3421-20FC16F860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7B5E6-4F5C-97D4-78F1-E51854C82F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77CCDF-D5CB-27D2-AF8F-7A151CBB9D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F56FC-0AC9-0A43-833A-5CFF436F7E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06537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1680AF3-A44F-C3A7-50E0-7D8DF349F5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EDF8795-6D5E-F66A-C547-29D5C0945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688C3D6-0A63-B197-B9A7-B3182196F2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7CDAA-E73B-5047-B3B1-756B4EFF93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23529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6B7DEE7-8EA4-E8C9-F87C-A6437F91E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9ACB88C-F079-D812-D485-F6502F5245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8D4AFD-ECF7-21A7-D57C-9E2026F4B6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9490B-ECFD-8B48-ACA1-3E20797E10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20413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C02DEF-833B-57A1-2680-65A9FC0DF3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70FD579-5A7A-F66D-2D8E-D4142C8BE4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B1B8994-9C07-4EE4-0FAA-D283159618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C3CE5-BDF3-8940-AE45-54927F89C1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21503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B30F1-726D-078C-91A8-31F028620E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E0595-D509-89DF-186C-D0DB635A25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3F658-E2FF-D2E0-8C5C-C115E2D514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6DFF-A73B-4743-B850-FB56359E24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31029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33427-F74B-BEA7-7D41-E96104C170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1E0E62-6A45-DD38-FC7E-8BB368D421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FA7461-AE77-DFFF-A780-34685FEEEB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61834-A75F-B943-B0FC-EC3A577FB2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21974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>
            <a:extLst>
              <a:ext uri="{FF2B5EF4-FFF2-40B4-BE49-F238E27FC236}">
                <a16:creationId xmlns:a16="http://schemas.microsoft.com/office/drawing/2014/main" id="{CB5D7C53-49BE-A278-5B04-6F5DAD730FB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8982C2FE-A910-E70F-1C55-3AFBBFF4846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Freeform 9">
              <a:extLst>
                <a:ext uri="{FF2B5EF4-FFF2-40B4-BE49-F238E27FC236}">
                  <a16:creationId xmlns:a16="http://schemas.microsoft.com/office/drawing/2014/main" id="{0029EABE-676D-67C0-348C-B0F8DD91C48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90 h 4320"/>
                <a:gd name="T2" fmla="*/ 1737 w 1737"/>
                <a:gd name="T3" fmla="*/ 440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805A54FC-BCA4-756A-4EB5-69B1F3C915D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669 h 4420"/>
                <a:gd name="T2" fmla="*/ 1739 w 1739"/>
                <a:gd name="T3" fmla="*/ 367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66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C3128774-3D9F-2BAE-DC7C-A261C1033C9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12 h 4338"/>
                <a:gd name="T4" fmla="*/ 2080 w 2080"/>
                <a:gd name="T5" fmla="*/ 421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>
              <a:extLst>
                <a:ext uri="{FF2B5EF4-FFF2-40B4-BE49-F238E27FC236}">
                  <a16:creationId xmlns:a16="http://schemas.microsoft.com/office/drawing/2014/main" id="{5CFC568E-4183-8370-5D50-E41E7162F44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Freeform 18">
              <a:extLst>
                <a:ext uri="{FF2B5EF4-FFF2-40B4-BE49-F238E27FC236}">
                  <a16:creationId xmlns:a16="http://schemas.microsoft.com/office/drawing/2014/main" id="{E6E9AEBD-A473-08A1-46F3-55A2FA7B5827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Freeform 19">
              <a:extLst>
                <a:ext uri="{FF2B5EF4-FFF2-40B4-BE49-F238E27FC236}">
                  <a16:creationId xmlns:a16="http://schemas.microsoft.com/office/drawing/2014/main" id="{6B9E637C-0620-D718-0B77-5597A706AF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Freeform 20">
              <a:extLst>
                <a:ext uri="{FF2B5EF4-FFF2-40B4-BE49-F238E27FC236}">
                  <a16:creationId xmlns:a16="http://schemas.microsoft.com/office/drawing/2014/main" id="{10CE8745-A82B-72B4-A678-E65B3E8311CF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Freeform 21">
              <a:extLst>
                <a:ext uri="{FF2B5EF4-FFF2-40B4-BE49-F238E27FC236}">
                  <a16:creationId xmlns:a16="http://schemas.microsoft.com/office/drawing/2014/main" id="{FB470DDB-3FCD-A025-7619-6ADEABDC7A0C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Freeform 22">
              <a:extLst>
                <a:ext uri="{FF2B5EF4-FFF2-40B4-BE49-F238E27FC236}">
                  <a16:creationId xmlns:a16="http://schemas.microsoft.com/office/drawing/2014/main" id="{5521373C-959F-5E32-8D91-FFA750FC90CD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5E56E5B0-A150-1F0F-62C9-70662EB4F00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Rectangle 25">
              <a:extLst>
                <a:ext uri="{FF2B5EF4-FFF2-40B4-BE49-F238E27FC236}">
                  <a16:creationId xmlns:a16="http://schemas.microsoft.com/office/drawing/2014/main" id="{7377B1FA-46AF-3C7B-9105-ED661F5890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" name="Freeform 27">
              <a:extLst>
                <a:ext uri="{FF2B5EF4-FFF2-40B4-BE49-F238E27FC236}">
                  <a16:creationId xmlns:a16="http://schemas.microsoft.com/office/drawing/2014/main" id="{542A7FDF-D5D8-6CFB-097A-7DD1E36423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28">
              <a:extLst>
                <a:ext uri="{FF2B5EF4-FFF2-40B4-BE49-F238E27FC236}">
                  <a16:creationId xmlns:a16="http://schemas.microsoft.com/office/drawing/2014/main" id="{687742E9-6F7B-4BA7-BF54-9FE5D448E49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29">
              <a:extLst>
                <a:ext uri="{FF2B5EF4-FFF2-40B4-BE49-F238E27FC236}">
                  <a16:creationId xmlns:a16="http://schemas.microsoft.com/office/drawing/2014/main" id="{16A07871-4B6F-24D4-1A57-2D887292FE8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30">
              <a:extLst>
                <a:ext uri="{FF2B5EF4-FFF2-40B4-BE49-F238E27FC236}">
                  <a16:creationId xmlns:a16="http://schemas.microsoft.com/office/drawing/2014/main" id="{51BDFF89-FF7C-065E-AB46-8FE11E74BA2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>
              <a:extLst>
                <a:ext uri="{FF2B5EF4-FFF2-40B4-BE49-F238E27FC236}">
                  <a16:creationId xmlns:a16="http://schemas.microsoft.com/office/drawing/2014/main" id="{C52AC386-1594-F095-09D2-5CC6E8D83FC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7855B087-DBC9-0E28-C891-0D837A0F543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187D823D-3224-0805-8245-07FDA98CE72B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783F19C7-BCE9-1654-F0E4-37171C2DCE3E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0ED9CC43-C289-3A7E-779E-A6ED5A7CEEDD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AF852328-73E9-8842-3791-CF6B7A89DEC9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6E155599-D19D-D5D2-3CAC-A424207FF3FC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09876DCA-A6B4-2C55-92D3-C76F5E576C88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E7427793-EC2B-76C8-6AFE-D6024239FD09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196A6660-DB03-9AEA-82DC-C7A981525407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8" name="Rectangle 44">
              <a:extLst>
                <a:ext uri="{FF2B5EF4-FFF2-40B4-BE49-F238E27FC236}">
                  <a16:creationId xmlns:a16="http://schemas.microsoft.com/office/drawing/2014/main" id="{375D68D4-0240-CF8F-C83C-EB3118EAF59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70FC906C-3921-4F54-C1E6-B5D783DC6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728CE95-A4DD-632A-E657-7E14DBDB2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C84462D-E838-DD28-167F-57F56CFF498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08BDEC0-BC5D-08A9-4F85-3DDA3965B99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68F7347-1916-9676-56D3-D8E76F4421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505A0C-5801-BE4A-B1DE-152E6A83C5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65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DA8141F-C9E0-862F-6C02-F4F1354EED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6477000" cy="1905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>
                <a:latin typeface="Times New Roman" panose="02020603050405020304" pitchFamily="18" charset="0"/>
                <a:ea typeface="宋体" panose="02010600030101010101" pitchFamily="2" charset="-122"/>
              </a:rPr>
              <a:t>§5.2 互质 质因数分解</a:t>
            </a:r>
            <a:r>
              <a:rPr lang="zh-CN" altLang="en-US" sz="4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117CDFB0-5D56-4A72-0336-1CE51EA7D8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7" name="灯片编号占位符 1">
            <a:extLst>
              <a:ext uri="{FF2B5EF4-FFF2-40B4-BE49-F238E27FC236}">
                <a16:creationId xmlns:a16="http://schemas.microsoft.com/office/drawing/2014/main" id="{22ABF073-4FBD-022F-405D-8635D8049C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B946272-1F7A-3A43-A810-0B6CD93E222F}" type="slidenum">
              <a:rPr kumimoji="0" lang="zh-CN" altLang="en-US" sz="1400" smtClean="0">
                <a:latin typeface="Arial" panose="020B0604020202020204" pitchFamily="34" charset="0"/>
              </a:rPr>
              <a:pPr/>
              <a:t>1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6E6528E9-2096-E3B8-53FA-621F6EE56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55588"/>
            <a:ext cx="7772400" cy="7699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例5.2.3 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39E27A12-2AAD-C9AC-DAFE-4F8D21AEE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514600"/>
            <a:ext cx="8763000" cy="4267200"/>
          </a:xfrm>
        </p:spPr>
        <p:txBody>
          <a:bodyPr/>
          <a:lstStyle/>
          <a:p>
            <a:pPr marL="357188" indent="-357188" eaLnBrk="1" hangingPunct="1"/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3600">
                <a:latin typeface="Times New Roman" panose="02020603050405020304" pitchFamily="18" charset="0"/>
              </a:rPr>
              <a:t>必要性</a:t>
            </a:r>
            <a:r>
              <a:rPr lang="en-US" altLang="zh-CN" sz="3600">
                <a:latin typeface="Times New Roman" panose="02020603050405020304" pitchFamily="18" charset="0"/>
              </a:rPr>
              <a:t>=&gt;</a:t>
            </a:r>
            <a:r>
              <a:rPr lang="zh-CN" altLang="en-US" sz="3600">
                <a:latin typeface="Times New Roman" panose="02020603050405020304" pitchFamily="18" charset="0"/>
              </a:rPr>
              <a:t>：反证。假若</a:t>
            </a:r>
            <a:r>
              <a:rPr lang="en-US" altLang="zh-CN" sz="3600">
                <a:latin typeface="Times New Roman" panose="02020603050405020304" pitchFamily="18" charset="0"/>
              </a:rPr>
              <a:t>p</a:t>
            </a:r>
            <a:r>
              <a:rPr lang="zh-CN" altLang="en-US" sz="3600">
                <a:latin typeface="Times New Roman" panose="02020603050405020304" pitchFamily="18" charset="0"/>
              </a:rPr>
              <a:t>和</a:t>
            </a:r>
            <a:r>
              <a:rPr lang="en-US" altLang="zh-CN" sz="3600">
                <a:latin typeface="Times New Roman" panose="02020603050405020304" pitchFamily="18" charset="0"/>
              </a:rPr>
              <a:t>q</a:t>
            </a:r>
            <a:r>
              <a:rPr lang="zh-CN" altLang="en-US" sz="3600">
                <a:latin typeface="Times New Roman" panose="02020603050405020304" pitchFamily="18" charset="0"/>
              </a:rPr>
              <a:t>不互质，(</a:t>
            </a:r>
            <a:r>
              <a:rPr lang="en-US" altLang="zh-CN" sz="3600">
                <a:latin typeface="Times New Roman" panose="02020603050405020304" pitchFamily="18" charset="0"/>
              </a:rPr>
              <a:t>p,q)=a</a:t>
            </a:r>
            <a:r>
              <a:rPr lang="en-US" altLang="zh-CN" sz="3600">
                <a:latin typeface="Times New Roman" panose="02020603050405020304" pitchFamily="18" charset="0"/>
                <a:sym typeface="Symbol" pitchFamily="2" charset="2"/>
              </a:rPr>
              <a:t></a:t>
            </a:r>
            <a:r>
              <a:rPr lang="en-US" altLang="zh-CN" sz="3600">
                <a:latin typeface="Times New Roman" panose="02020603050405020304" pitchFamily="18" charset="0"/>
              </a:rPr>
              <a:t>1，</a:t>
            </a:r>
            <a:r>
              <a:rPr lang="zh-CN" altLang="en-US" sz="3600">
                <a:latin typeface="Times New Roman" panose="02020603050405020304" pitchFamily="18" charset="0"/>
              </a:rPr>
              <a:t>记</a:t>
            </a:r>
            <a:r>
              <a:rPr lang="en-US" altLang="zh-CN" sz="3600">
                <a:latin typeface="Times New Roman" panose="02020603050405020304" pitchFamily="18" charset="0"/>
              </a:rPr>
              <a:t>p=ap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，q=aq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，</a:t>
            </a:r>
            <a:r>
              <a:rPr lang="zh-CN" altLang="en-US" sz="3600">
                <a:latin typeface="Times New Roman" panose="02020603050405020304" pitchFamily="18" charset="0"/>
              </a:rPr>
              <a:t>则</a:t>
            </a:r>
          </a:p>
          <a:p>
            <a:pPr marL="357188" indent="-357188" eaLnBrk="1" hangingPunct="1">
              <a:buFont typeface="Wingdings" pitchFamily="2" charset="2"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  <a:p>
            <a:pPr marL="357188" indent="-357188" eaLnBrk="1" hangingPunct="1">
              <a:buFont typeface="Wingdings" pitchFamily="2" charset="2"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  <a:p>
            <a:pPr marL="357188" indent="-357188" eaLnBrk="1" hangingPunct="1">
              <a:buFont typeface="Wingdings" pitchFamily="2" charset="2"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	有公因数2</a:t>
            </a:r>
            <a:r>
              <a:rPr lang="en-US" altLang="zh-CN" sz="3600" baseline="30000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</a:rPr>
              <a:t>-1</a:t>
            </a:r>
            <a:r>
              <a:rPr lang="en-US" altLang="zh-CN" sz="3600">
                <a:latin typeface="Times New Roman" panose="02020603050405020304" pitchFamily="18" charset="0"/>
                <a:sym typeface="Symbol" pitchFamily="2" charset="2"/>
              </a:rPr>
              <a:t></a:t>
            </a:r>
            <a:r>
              <a:rPr lang="en-US" altLang="zh-CN" sz="3600">
                <a:latin typeface="Times New Roman" panose="02020603050405020304" pitchFamily="18" charset="0"/>
              </a:rPr>
              <a:t>1，</a:t>
            </a:r>
            <a:r>
              <a:rPr lang="zh-CN" altLang="en-US" sz="3600">
                <a:latin typeface="Times New Roman" panose="02020603050405020304" pitchFamily="18" charset="0"/>
              </a:rPr>
              <a:t>矛盾。</a:t>
            </a:r>
          </a:p>
        </p:txBody>
      </p:sp>
      <p:grpSp>
        <p:nvGrpSpPr>
          <p:cNvPr id="124936" name="Group 8">
            <a:extLst>
              <a:ext uri="{FF2B5EF4-FFF2-40B4-BE49-F238E27FC236}">
                <a16:creationId xmlns:a16="http://schemas.microsoft.com/office/drawing/2014/main" id="{A8112D70-DAD9-BBC1-B284-703E79714C5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657600"/>
            <a:ext cx="5988050" cy="2133600"/>
            <a:chOff x="260" y="1824"/>
            <a:chExt cx="4588" cy="2095"/>
          </a:xfrm>
        </p:grpSpPr>
        <p:graphicFrame>
          <p:nvGraphicFramePr>
            <p:cNvPr id="28678" name="Object 4">
              <a:extLst>
                <a:ext uri="{FF2B5EF4-FFF2-40B4-BE49-F238E27FC236}">
                  <a16:creationId xmlns:a16="http://schemas.microsoft.com/office/drawing/2014/main" id="{77A4FDC1-8351-94B0-6322-2C8CCC745B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" y="2784"/>
            <a:ext cx="4588" cy="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898900" imgH="850900" progId="Equation.3">
                    <p:embed/>
                  </p:oleObj>
                </mc:Choice>
                <mc:Fallback>
                  <p:oleObj name="Equation" r:id="rId3" imgW="3898900" imgH="8509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2784"/>
                          <a:ext cx="4588" cy="1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5">
              <a:extLst>
                <a:ext uri="{FF2B5EF4-FFF2-40B4-BE49-F238E27FC236}">
                  <a16:creationId xmlns:a16="http://schemas.microsoft.com/office/drawing/2014/main" id="{7D2064F2-6BBF-BCB8-C03C-92279F4651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1824"/>
            <a:ext cx="4512" cy="1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937000" imgH="850900" progId="Equation.3">
                    <p:embed/>
                  </p:oleObj>
                </mc:Choice>
                <mc:Fallback>
                  <p:oleObj name="Equation" r:id="rId5" imgW="3937000" imgH="850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824"/>
                          <a:ext cx="4512" cy="1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935" name="Text Box 7">
            <a:extLst>
              <a:ext uri="{FF2B5EF4-FFF2-40B4-BE49-F238E27FC236}">
                <a16:creationId xmlns:a16="http://schemas.microsoft.com/office/drawing/2014/main" id="{C5FEA92E-3858-F9C6-3D26-0274EA485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143000"/>
            <a:ext cx="8458200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57188" indent="-3571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试证2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和2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互质的充要条件是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互质。</a:t>
            </a:r>
          </a:p>
        </p:txBody>
      </p:sp>
      <p:sp>
        <p:nvSpPr>
          <p:cNvPr id="28677" name="灯片编号占位符 1">
            <a:extLst>
              <a:ext uri="{FF2B5EF4-FFF2-40B4-BE49-F238E27FC236}">
                <a16:creationId xmlns:a16="http://schemas.microsoft.com/office/drawing/2014/main" id="{11638F08-1B83-39B3-5B43-9C89E3964F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316386E-F736-684C-ACD1-0753F3E5F7F2}" type="slidenum">
              <a:rPr kumimoji="0" lang="zh-CN" altLang="en-US" sz="1400" smtClean="0">
                <a:latin typeface="Arial" panose="020B0604020202020204" pitchFamily="34" charset="0"/>
              </a:rPr>
              <a:pPr/>
              <a:t>10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>
            <a:extLst>
              <a:ext uri="{FF2B5EF4-FFF2-40B4-BE49-F238E27FC236}">
                <a16:creationId xmlns:a16="http://schemas.microsoft.com/office/drawing/2014/main" id="{63855762-FE5C-9F78-B041-E9495391E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895E05-19B2-284F-8FF2-1BD80B50863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zh-CN" sz="1400" b="0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71D2C77B-C674-341F-CF04-841BC81B6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458200" cy="6248400"/>
          </a:xfrm>
        </p:spPr>
        <p:txBody>
          <a:bodyPr/>
          <a:lstStyle/>
          <a:p>
            <a:pPr marL="352425" indent="-352425" eaLnBrk="1" hangingPunct="1">
              <a:buFont typeface="Wingdings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marL="352425" indent="-352425" eaLnBrk="1" hangingPunct="1"/>
            <a:r>
              <a:rPr lang="zh-CN" altLang="en-US" sz="3600">
                <a:latin typeface="宋体" panose="02010600030101010101" pitchFamily="2" charset="-122"/>
              </a:rPr>
              <a:t>充分性</a:t>
            </a:r>
            <a:r>
              <a:rPr lang="en-US" altLang="zh-CN" sz="3600">
                <a:latin typeface="宋体" panose="02010600030101010101" pitchFamily="2" charset="-122"/>
              </a:rPr>
              <a:t>&lt;=:</a:t>
            </a:r>
            <a:r>
              <a:rPr lang="zh-CN" altLang="en-US" sz="3600">
                <a:latin typeface="宋体" panose="02010600030101010101" pitchFamily="2" charset="-122"/>
              </a:rPr>
              <a:t>设</a:t>
            </a:r>
            <a:r>
              <a:rPr lang="zh-CN" altLang="en-US" sz="3600">
                <a:latin typeface="Times New Roman" panose="02020603050405020304" pitchFamily="18" charset="0"/>
              </a:rPr>
              <a:t> (</a:t>
            </a:r>
            <a:r>
              <a:rPr lang="en-US" altLang="zh-CN" sz="3600">
                <a:latin typeface="Times New Roman" panose="02020603050405020304" pitchFamily="18" charset="0"/>
              </a:rPr>
              <a:t>p,q)=1</a:t>
            </a:r>
            <a:r>
              <a:rPr lang="en-US" altLang="zh-CN" sz="3600">
                <a:latin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(2</a:t>
            </a:r>
            <a:r>
              <a:rPr lang="en-US" altLang="zh-CN" sz="3600" baseline="30000">
                <a:latin typeface="Times New Roman" panose="02020603050405020304" pitchFamily="18" charset="0"/>
              </a:rPr>
              <a:t>p</a:t>
            </a:r>
            <a:r>
              <a:rPr lang="en-US" altLang="zh-CN" sz="3600">
                <a:latin typeface="Times New Roman" panose="02020603050405020304" pitchFamily="18" charset="0"/>
              </a:rPr>
              <a:t>-1, 2</a:t>
            </a:r>
            <a:r>
              <a:rPr lang="en-US" altLang="zh-CN" sz="3600" baseline="30000">
                <a:latin typeface="Times New Roman" panose="02020603050405020304" pitchFamily="18" charset="0"/>
              </a:rPr>
              <a:t>q</a:t>
            </a:r>
            <a:r>
              <a:rPr lang="en-US" altLang="zh-CN" sz="3600">
                <a:latin typeface="Times New Roman" panose="02020603050405020304" pitchFamily="18" charset="0"/>
              </a:rPr>
              <a:t>-1)=d</a:t>
            </a:r>
            <a:r>
              <a:rPr lang="en-US" altLang="zh-CN" sz="3600">
                <a:latin typeface="宋体" panose="02010600030101010101" pitchFamily="2" charset="-122"/>
              </a:rPr>
              <a:t>，</a:t>
            </a:r>
            <a:r>
              <a:rPr lang="zh-CN" altLang="en-US" sz="3600">
                <a:latin typeface="宋体" panose="02010600030101010101" pitchFamily="2" charset="-122"/>
              </a:rPr>
              <a:t>往证</a:t>
            </a:r>
            <a:r>
              <a:rPr lang="en-US" altLang="zh-CN" sz="3600">
                <a:latin typeface="Times New Roman" panose="02020603050405020304" pitchFamily="18" charset="0"/>
              </a:rPr>
              <a:t>d=1</a:t>
            </a:r>
            <a:r>
              <a:rPr lang="en-US" altLang="zh-CN" sz="3600">
                <a:latin typeface="宋体" panose="02010600030101010101" pitchFamily="2" charset="-122"/>
              </a:rPr>
              <a:t>。</a:t>
            </a:r>
            <a:r>
              <a:rPr lang="zh-CN" altLang="en-US" sz="3600">
                <a:latin typeface="宋体" panose="02010600030101010101" pitchFamily="2" charset="-122"/>
              </a:rPr>
              <a:t>不妨设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latin typeface="Times New Roman" panose="02020603050405020304" pitchFamily="18" charset="0"/>
              </a:rPr>
              <a:t>p</a:t>
            </a:r>
            <a:r>
              <a:rPr lang="en-US" altLang="zh-CN" sz="3600">
                <a:latin typeface="Times New Roman" panose="02020603050405020304" pitchFamily="18" charset="0"/>
                <a:sym typeface="Symbol" pitchFamily="2" charset="2"/>
              </a:rPr>
              <a:t></a:t>
            </a:r>
            <a:r>
              <a:rPr lang="en-US" altLang="zh-CN" sz="3600">
                <a:latin typeface="Times New Roman" panose="02020603050405020304" pitchFamily="18" charset="0"/>
              </a:rPr>
              <a:t>q</a:t>
            </a:r>
            <a:r>
              <a:rPr lang="en-US" altLang="zh-CN" sz="3600">
                <a:latin typeface="宋体" panose="02010600030101010101" pitchFamily="2" charset="-122"/>
              </a:rPr>
              <a:t>，</a:t>
            </a:r>
            <a:r>
              <a:rPr lang="zh-CN" altLang="en-US" sz="3600">
                <a:latin typeface="宋体" panose="02010600030101010101" pitchFamily="2" charset="-122"/>
              </a:rPr>
              <a:t>辗转相除得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</a:p>
          <a:p>
            <a:pPr marL="352425" indent="-352425" eaLnBrk="1" hangingPunct="1"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p=ql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>
                <a:latin typeface="Times New Roman" panose="02020603050405020304" pitchFamily="18" charset="0"/>
              </a:rPr>
              <a:t>1  </a:t>
            </a:r>
            <a:r>
              <a:rPr lang="en-US" altLang="zh-CN" sz="3600">
                <a:latin typeface="Times New Roman" panose="02020603050405020304" pitchFamily="18" charset="0"/>
              </a:rPr>
              <a:t>；       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-1=(2</a:t>
            </a:r>
            <a:r>
              <a:rPr lang="en-US" altLang="zh-CN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-1)N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+(2</a:t>
            </a:r>
            <a:r>
              <a:rPr lang="en-US" altLang="zh-CN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-1)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</a:p>
          <a:p>
            <a:pPr marL="352425" indent="-352425" eaLnBrk="1" hangingPunct="1"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q=r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l</a:t>
            </a:r>
            <a:r>
              <a:rPr lang="en-US" altLang="zh-CN" sz="3600" baseline="-30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>
                <a:latin typeface="Times New Roman" panose="02020603050405020304" pitchFamily="18" charset="0"/>
              </a:rPr>
              <a:t>2 </a:t>
            </a:r>
            <a:r>
              <a:rPr lang="en-US" altLang="zh-CN" sz="3600">
                <a:latin typeface="Times New Roman" panose="02020603050405020304" pitchFamily="18" charset="0"/>
              </a:rPr>
              <a:t>；       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-1=(2</a:t>
            </a:r>
            <a:r>
              <a:rPr lang="en-US" altLang="zh-CN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-1)N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+(2</a:t>
            </a:r>
            <a:r>
              <a:rPr lang="en-US" altLang="zh-CN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-1)</a:t>
            </a:r>
            <a:endParaRPr lang="en-US" altLang="zh-CN" sz="36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352425" indent="-352425" eaLnBrk="1" hangingPunct="1"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      </a:t>
            </a:r>
            <a:r>
              <a:rPr lang="en-US" altLang="zh-CN" sz="3600"/>
              <a:t>……</a:t>
            </a:r>
            <a:r>
              <a:rPr lang="en-US" altLang="zh-CN" sz="360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sz="3600"/>
              <a:t>……</a:t>
            </a:r>
            <a:endParaRPr lang="en-US" altLang="zh-CN" sz="3600">
              <a:latin typeface="宋体" panose="02010600030101010101" pitchFamily="2" charset="-122"/>
            </a:endParaRPr>
          </a:p>
          <a:p>
            <a:pPr marL="352425" indent="-352425" eaLnBrk="1" hangingPunct="1"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r</a:t>
            </a:r>
            <a:r>
              <a:rPr lang="en-US" altLang="zh-CN" sz="3600" baseline="-30000">
                <a:latin typeface="Times New Roman" panose="02020603050405020304" pitchFamily="18" charset="0"/>
              </a:rPr>
              <a:t>n-2</a:t>
            </a:r>
            <a:r>
              <a:rPr lang="en-US" altLang="zh-CN" sz="3600">
                <a:latin typeface="Times New Roman" panose="02020603050405020304" pitchFamily="18" charset="0"/>
              </a:rPr>
              <a:t>=r</a:t>
            </a:r>
            <a:r>
              <a:rPr lang="en-US" altLang="zh-CN" sz="3600" baseline="-30000">
                <a:latin typeface="Times New Roman" panose="02020603050405020304" pitchFamily="18" charset="0"/>
              </a:rPr>
              <a:t>n-1</a:t>
            </a:r>
            <a:r>
              <a:rPr lang="en-US" altLang="zh-CN" sz="3600">
                <a:latin typeface="Times New Roman" panose="02020603050405020304" pitchFamily="18" charset="0"/>
              </a:rPr>
              <a:t>l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latin typeface="Times New Roman" panose="02020603050405020304" pitchFamily="18" charset="0"/>
              </a:rPr>
              <a:t>； 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-1=(2</a:t>
            </a:r>
            <a:r>
              <a:rPr lang="en-US" altLang="zh-CN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-1)N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+(2</a:t>
            </a:r>
            <a:r>
              <a:rPr lang="en-US" altLang="zh-CN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-1)</a:t>
            </a:r>
            <a:endParaRPr lang="en-US" altLang="zh-CN" sz="36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352425" indent="-352425" eaLnBrk="1" hangingPunct="1"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r</a:t>
            </a:r>
            <a:r>
              <a:rPr lang="en-US" altLang="zh-CN" sz="3600" baseline="-30000">
                <a:latin typeface="Times New Roman" panose="02020603050405020304" pitchFamily="18" charset="0"/>
              </a:rPr>
              <a:t>n-1</a:t>
            </a:r>
            <a:r>
              <a:rPr lang="en-US" altLang="zh-CN" sz="3600">
                <a:latin typeface="Times New Roman" panose="02020603050405020304" pitchFamily="18" charset="0"/>
              </a:rPr>
              <a:t>=r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latin typeface="Times New Roman" panose="02020603050405020304" pitchFamily="18" charset="0"/>
              </a:rPr>
              <a:t>l</a:t>
            </a:r>
            <a:r>
              <a:rPr lang="en-US" altLang="zh-CN" sz="3600" baseline="-30000">
                <a:latin typeface="Times New Roman" panose="02020603050405020304" pitchFamily="18" charset="0"/>
              </a:rPr>
              <a:t>n+1</a:t>
            </a:r>
            <a:r>
              <a:rPr lang="en-US" altLang="zh-CN" sz="3600">
                <a:latin typeface="Times New Roman" panose="02020603050405020304" pitchFamily="18" charset="0"/>
              </a:rPr>
              <a:t>；      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-1=(2</a:t>
            </a:r>
            <a:r>
              <a:rPr lang="en-US" altLang="zh-CN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 baseline="300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-1)N</a:t>
            </a:r>
            <a:r>
              <a:rPr lang="en-US" altLang="zh-CN" sz="36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n+1</a:t>
            </a:r>
          </a:p>
          <a:p>
            <a:pPr marL="352425" indent="-352425" eaLnBrk="1" hangingPunct="1">
              <a:buFont typeface="Wingdings" pitchFamily="2" charset="2"/>
              <a:buNone/>
            </a:pPr>
            <a:r>
              <a:rPr lang="zh-CN" altLang="en-US" sz="3600">
                <a:latin typeface="宋体" panose="02010600030101010101" pitchFamily="2" charset="-122"/>
              </a:rPr>
              <a:t>	由于</a:t>
            </a:r>
            <a:r>
              <a:rPr lang="zh-CN" altLang="en-US" sz="3600">
                <a:latin typeface="Times New Roman" panose="02020603050405020304" pitchFamily="18" charset="0"/>
              </a:rPr>
              <a:t>(</a:t>
            </a:r>
            <a:r>
              <a:rPr lang="en-US" altLang="zh-CN" sz="3600">
                <a:latin typeface="Times New Roman" panose="02020603050405020304" pitchFamily="18" charset="0"/>
              </a:rPr>
              <a:t>p, q)=1</a:t>
            </a:r>
            <a:r>
              <a:rPr lang="en-US" altLang="zh-CN" sz="3600">
                <a:latin typeface="宋体" panose="02010600030101010101" pitchFamily="2" charset="-122"/>
              </a:rPr>
              <a:t>，</a:t>
            </a:r>
            <a:r>
              <a:rPr lang="zh-CN" altLang="en-US" sz="3600">
                <a:latin typeface="宋体" panose="02010600030101010101" pitchFamily="2" charset="-122"/>
              </a:rPr>
              <a:t>故</a:t>
            </a:r>
            <a:r>
              <a:rPr lang="en-US" altLang="zh-CN" sz="3600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solidFill>
                  <a:srgbClr val="FFFF00"/>
                </a:solidFill>
                <a:latin typeface="Times New Roman" panose="02020603050405020304" pitchFamily="18" charset="0"/>
              </a:rPr>
              <a:t>=1</a:t>
            </a:r>
            <a:r>
              <a:rPr lang="en-US" altLang="zh-CN" sz="3600">
                <a:latin typeface="Times New Roman" panose="02020603050405020304" pitchFamily="18" charset="0"/>
              </a:rPr>
              <a:t>                           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B6E59E9E-6F18-950D-1CAF-F096B899C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0"/>
            <a:ext cx="3124200" cy="32766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30724" name="AutoShape 8">
            <a:hlinkClick r:id="rId2" action="ppaction://hlinksldjump"/>
            <a:extLst>
              <a:ext uri="{FF2B5EF4-FFF2-40B4-BE49-F238E27FC236}">
                <a16:creationId xmlns:a16="http://schemas.microsoft.com/office/drawing/2014/main" id="{F5721B3C-480D-DCA0-6370-64E62FBD2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3622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30725" name="AutoShape 9">
            <a:hlinkClick r:id="rId3" action="ppaction://hlinksldjump"/>
            <a:extLst>
              <a:ext uri="{FF2B5EF4-FFF2-40B4-BE49-F238E27FC236}">
                <a16:creationId xmlns:a16="http://schemas.microsoft.com/office/drawing/2014/main" id="{D4E40097-05A8-A10A-89CA-AB2B028BA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7150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30726" name="文本框 1">
            <a:extLst>
              <a:ext uri="{FF2B5EF4-FFF2-40B4-BE49-F238E27FC236}">
                <a16:creationId xmlns:a16="http://schemas.microsoft.com/office/drawing/2014/main" id="{4B5240A1-FD2A-4D6D-23BB-892584E89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370138"/>
            <a:ext cx="2698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zh-CN" altLang="en-US" sz="20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7" name="文本框 8">
            <a:extLst>
              <a:ext uri="{FF2B5EF4-FFF2-40B4-BE49-F238E27FC236}">
                <a16:creationId xmlns:a16="http://schemas.microsoft.com/office/drawing/2014/main" id="{2D7561EA-B5A4-CD34-AFA4-4AB4D003E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4267200"/>
            <a:ext cx="4222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n-2</a:t>
            </a:r>
            <a:endParaRPr lang="zh-CN" altLang="en-US" sz="20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8" name="文本框 9">
            <a:extLst>
              <a:ext uri="{FF2B5EF4-FFF2-40B4-BE49-F238E27FC236}">
                <a16:creationId xmlns:a16="http://schemas.microsoft.com/office/drawing/2014/main" id="{6D7DA4C8-F132-8FEB-A64E-B71E4F23C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979738"/>
            <a:ext cx="2698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endParaRPr lang="zh-CN" altLang="en-US" sz="20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9" name="文本框 10">
            <a:extLst>
              <a:ext uri="{FF2B5EF4-FFF2-40B4-BE49-F238E27FC236}">
                <a16:creationId xmlns:a16="http://schemas.microsoft.com/office/drawing/2014/main" id="{CCE5C3A8-9406-1AB5-6AC1-AA64EB202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5" y="2979738"/>
            <a:ext cx="2698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endParaRPr lang="zh-CN" altLang="en-US" sz="20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0" name="文本框 11">
            <a:extLst>
              <a:ext uri="{FF2B5EF4-FFF2-40B4-BE49-F238E27FC236}">
                <a16:creationId xmlns:a16="http://schemas.microsoft.com/office/drawing/2014/main" id="{621AA7EB-EE4D-6275-4498-34F4D2AD2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4268788"/>
            <a:ext cx="4222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endParaRPr lang="zh-CN" altLang="en-US" sz="20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1" name="文本框 12">
            <a:extLst>
              <a:ext uri="{FF2B5EF4-FFF2-40B4-BE49-F238E27FC236}">
                <a16:creationId xmlns:a16="http://schemas.microsoft.com/office/drawing/2014/main" id="{68F7D16B-7958-22DA-CAC8-7D52CF7A9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288" y="4267200"/>
            <a:ext cx="2794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endParaRPr lang="zh-CN" altLang="en-US" sz="20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2" name="文本框 13">
            <a:extLst>
              <a:ext uri="{FF2B5EF4-FFF2-40B4-BE49-F238E27FC236}">
                <a16:creationId xmlns:a16="http://schemas.microsoft.com/office/drawing/2014/main" id="{3D546681-FAF7-00D4-9768-20B31A617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113" y="4953000"/>
            <a:ext cx="4222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endParaRPr lang="zh-CN" altLang="en-US" sz="20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3" name="文本框 14">
            <a:extLst>
              <a:ext uri="{FF2B5EF4-FFF2-40B4-BE49-F238E27FC236}">
                <a16:creationId xmlns:a16="http://schemas.microsoft.com/office/drawing/2014/main" id="{53380E69-7512-2254-92DE-6F592F9F1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4967288"/>
            <a:ext cx="2794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endParaRPr lang="zh-CN" altLang="en-US" sz="20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77A3101F-D0B3-10D8-A649-270BE28744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ACCC2F-D265-864D-8211-F75E078BD5E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zh-CN" sz="1400" b="0"/>
          </a:p>
        </p:txBody>
      </p:sp>
      <p:graphicFrame>
        <p:nvGraphicFramePr>
          <p:cNvPr id="31746" name="Object 4">
            <a:extLst>
              <a:ext uri="{FF2B5EF4-FFF2-40B4-BE49-F238E27FC236}">
                <a16:creationId xmlns:a16="http://schemas.microsoft.com/office/drawing/2014/main" id="{CB30FF60-8DB5-DB66-D527-869347F02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71600"/>
          <a:ext cx="800100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21300" imgH="1841500" progId="Equation.DSMT4">
                  <p:embed/>
                </p:oleObj>
              </mc:Choice>
              <mc:Fallback>
                <p:oleObj name="Equation" r:id="rId2" imgW="5321300" imgH="1841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8001000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AutoShape 6">
            <a:hlinkClick r:id="rId4" action="ppaction://hlinksldjump"/>
            <a:extLst>
              <a:ext uri="{FF2B5EF4-FFF2-40B4-BE49-F238E27FC236}">
                <a16:creationId xmlns:a16="http://schemas.microsoft.com/office/drawing/2014/main" id="{95E20CAB-FD3C-797C-129E-8EEA940BDC1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52578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C822BEB2-CB35-9308-E059-F72D8A1E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D0376B-5AB5-A344-9E42-6CD7F70ED1F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zh-CN" sz="1400" b="0"/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CCAFF4B1-1C89-E1A5-4D74-67E515DBB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533400"/>
            <a:ext cx="8610600" cy="3352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p=ql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3600">
                <a:latin typeface="Times New Roman" panose="02020603050405020304" pitchFamily="18" charset="0"/>
              </a:rPr>
              <a:t>     2</a:t>
            </a:r>
            <a:r>
              <a:rPr lang="en-US" altLang="zh-CN" sz="3600" baseline="30000">
                <a:latin typeface="Times New Roman" panose="02020603050405020304" pitchFamily="18" charset="0"/>
              </a:rPr>
              <a:t>p</a:t>
            </a:r>
            <a:r>
              <a:rPr lang="en-US" altLang="zh-CN" sz="3600">
                <a:latin typeface="Times New Roman" panose="02020603050405020304" pitchFamily="18" charset="0"/>
              </a:rPr>
              <a:t>-1=(2</a:t>
            </a:r>
            <a:r>
              <a:rPr lang="en-US" altLang="zh-CN" sz="3600" baseline="30000">
                <a:latin typeface="Times New Roman" panose="02020603050405020304" pitchFamily="18" charset="0"/>
              </a:rPr>
              <a:t>q</a:t>
            </a:r>
            <a:r>
              <a:rPr lang="en-US" altLang="zh-CN" sz="3600">
                <a:latin typeface="Times New Roman" panose="02020603050405020304" pitchFamily="18" charset="0"/>
              </a:rPr>
              <a:t>-1)N</a:t>
            </a:r>
            <a:r>
              <a:rPr lang="en-US" altLang="zh-CN" sz="3600" baseline="-25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+(2</a:t>
            </a:r>
            <a:r>
              <a:rPr lang="en-US" altLang="zh-CN" sz="3600" baseline="30000">
                <a:latin typeface="Times New Roman" panose="02020603050405020304" pitchFamily="18" charset="0"/>
              </a:rPr>
              <a:t>r</a:t>
            </a:r>
            <a:r>
              <a:rPr lang="zh-CN" altLang="en-US" sz="3600" baseline="30000">
                <a:latin typeface="Times New Roman" panose="02020603050405020304" pitchFamily="18" charset="0"/>
              </a:rPr>
              <a:t>  </a:t>
            </a:r>
            <a:r>
              <a:rPr lang="en-US" altLang="zh-CN" sz="3600">
                <a:latin typeface="Times New Roman" panose="02020603050405020304" pitchFamily="18" charset="0"/>
              </a:rPr>
              <a:t>-1)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q=r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3600">
                <a:latin typeface="Times New Roman" panose="02020603050405020304" pitchFamily="18" charset="0"/>
              </a:rPr>
              <a:t>     2</a:t>
            </a:r>
            <a:r>
              <a:rPr lang="en-US" altLang="zh-CN" sz="3600" baseline="30000">
                <a:latin typeface="Times New Roman" panose="02020603050405020304" pitchFamily="18" charset="0"/>
              </a:rPr>
              <a:t>q</a:t>
            </a:r>
            <a:r>
              <a:rPr lang="en-US" altLang="zh-CN" sz="3600">
                <a:latin typeface="Times New Roman" panose="02020603050405020304" pitchFamily="18" charset="0"/>
              </a:rPr>
              <a:t>-1=(2</a:t>
            </a:r>
            <a:r>
              <a:rPr lang="en-US" altLang="zh-CN" sz="3600" baseline="30000">
                <a:latin typeface="Times New Roman" panose="02020603050405020304" pitchFamily="18" charset="0"/>
              </a:rPr>
              <a:t>r</a:t>
            </a:r>
            <a:r>
              <a:rPr lang="zh-CN" altLang="en-US" sz="3600" baseline="30000">
                <a:latin typeface="Times New Roman" panose="02020603050405020304" pitchFamily="18" charset="0"/>
              </a:rPr>
              <a:t>  </a:t>
            </a:r>
            <a:r>
              <a:rPr lang="en-US" altLang="zh-CN" sz="3600">
                <a:latin typeface="Times New Roman" panose="02020603050405020304" pitchFamily="18" charset="0"/>
              </a:rPr>
              <a:t>-1)N</a:t>
            </a:r>
            <a:r>
              <a:rPr lang="en-US" altLang="zh-CN" sz="3600" baseline="-25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</a:rPr>
              <a:t>+(2</a:t>
            </a:r>
            <a:r>
              <a:rPr lang="en-US" altLang="zh-CN" sz="3600" baseline="30000">
                <a:latin typeface="Times New Roman" panose="02020603050405020304" pitchFamily="18" charset="0"/>
              </a:rPr>
              <a:t>r</a:t>
            </a:r>
            <a:r>
              <a:rPr lang="zh-CN" altLang="en-US" sz="3600" baseline="30000">
                <a:latin typeface="Times New Roman" panose="02020603050405020304" pitchFamily="18" charset="0"/>
              </a:rPr>
              <a:t>  </a:t>
            </a:r>
            <a:r>
              <a:rPr lang="en-US" altLang="zh-CN" sz="3600">
                <a:latin typeface="Times New Roman" panose="02020603050405020304" pitchFamily="18" charset="0"/>
              </a:rPr>
              <a:t>-1)</a:t>
            </a:r>
            <a:endParaRPr lang="en-US" altLang="zh-CN" sz="3600">
              <a:latin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      </a:t>
            </a:r>
            <a:r>
              <a:rPr lang="en-US" altLang="zh-CN" sz="3600">
                <a:solidFill>
                  <a:schemeClr val="tx2"/>
                </a:solidFill>
              </a:rPr>
              <a:t>……</a:t>
            </a:r>
            <a:r>
              <a:rPr lang="en-US" altLang="zh-CN" sz="360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sz="3600"/>
              <a:t>……</a:t>
            </a:r>
            <a:endParaRPr lang="en-US" altLang="zh-CN" sz="3600">
              <a:latin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n-2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=r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3600">
                <a:latin typeface="Times New Roman" panose="02020603050405020304" pitchFamily="18" charset="0"/>
              </a:rPr>
              <a:t>2</a:t>
            </a:r>
            <a:r>
              <a:rPr lang="en-US" altLang="zh-CN" sz="3600" baseline="30000">
                <a:latin typeface="Times New Roman" panose="02020603050405020304" pitchFamily="18" charset="0"/>
              </a:rPr>
              <a:t>r   </a:t>
            </a:r>
            <a:r>
              <a:rPr lang="en-US" altLang="zh-CN" sz="3600">
                <a:latin typeface="Times New Roman" panose="02020603050405020304" pitchFamily="18" charset="0"/>
              </a:rPr>
              <a:t>-1=(2</a:t>
            </a:r>
            <a:r>
              <a:rPr lang="en-US" altLang="zh-CN" sz="3600" baseline="30000">
                <a:latin typeface="Times New Roman" panose="02020603050405020304" pitchFamily="18" charset="0"/>
              </a:rPr>
              <a:t>r    </a:t>
            </a:r>
            <a:r>
              <a:rPr lang="en-US" altLang="zh-CN" sz="3600">
                <a:latin typeface="Times New Roman" panose="02020603050405020304" pitchFamily="18" charset="0"/>
              </a:rPr>
              <a:t>-1)N</a:t>
            </a:r>
            <a:r>
              <a:rPr lang="en-US" altLang="zh-CN" sz="3600" baseline="-25000"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latin typeface="Times New Roman" panose="02020603050405020304" pitchFamily="18" charset="0"/>
              </a:rPr>
              <a:t>+(2</a:t>
            </a:r>
            <a:r>
              <a:rPr lang="en-US" altLang="zh-CN" sz="3600" baseline="30000">
                <a:latin typeface="Times New Roman" panose="02020603050405020304" pitchFamily="18" charset="0"/>
              </a:rPr>
              <a:t>r  </a:t>
            </a:r>
            <a:r>
              <a:rPr lang="en-US" altLang="zh-CN" sz="3600">
                <a:latin typeface="Times New Roman" panose="02020603050405020304" pitchFamily="18" charset="0"/>
              </a:rPr>
              <a:t>-1)</a:t>
            </a:r>
            <a:endParaRPr lang="en-US" altLang="zh-CN" sz="3600">
              <a:latin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=r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3600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n+1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3600">
                <a:latin typeface="Times New Roman" panose="02020603050405020304" pitchFamily="18" charset="0"/>
              </a:rPr>
              <a:t>     2</a:t>
            </a:r>
            <a:r>
              <a:rPr lang="en-US" altLang="zh-CN" sz="3600" baseline="30000">
                <a:latin typeface="Times New Roman" panose="02020603050405020304" pitchFamily="18" charset="0"/>
              </a:rPr>
              <a:t>r   </a:t>
            </a:r>
            <a:r>
              <a:rPr lang="en-US" altLang="zh-CN" sz="3600">
                <a:latin typeface="Times New Roman" panose="02020603050405020304" pitchFamily="18" charset="0"/>
              </a:rPr>
              <a:t>-1=(2</a:t>
            </a:r>
            <a:r>
              <a:rPr lang="en-US" altLang="zh-CN" sz="3600" baseline="30000">
                <a:latin typeface="Times New Roman" panose="02020603050405020304" pitchFamily="18" charset="0"/>
              </a:rPr>
              <a:t>r   </a:t>
            </a:r>
            <a:r>
              <a:rPr lang="en-US" altLang="zh-CN" sz="3600">
                <a:latin typeface="Times New Roman" panose="02020603050405020304" pitchFamily="18" charset="0"/>
              </a:rPr>
              <a:t>-1)N</a:t>
            </a:r>
            <a:r>
              <a:rPr lang="en-US" altLang="zh-CN" sz="3600" baseline="-25000">
                <a:latin typeface="Times New Roman" panose="02020603050405020304" pitchFamily="18" charset="0"/>
              </a:rPr>
              <a:t>n+1</a:t>
            </a:r>
            <a:endParaRPr lang="zh-CN" altLang="en-US" sz="3600"/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A1CDCA8E-0A60-2D10-2FAF-160D41C6E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95800"/>
            <a:ext cx="8458200" cy="2057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所以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d=(2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-1, 2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q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-1)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=</a:t>
            </a:r>
            <a:r>
              <a:rPr lang="zh-CN" alt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(2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q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-1, 2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r1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-1)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=(2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r1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-1, 2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r2</a:t>
            </a:r>
            <a:r>
              <a:rPr lang="en-US" altLang="zh-CN" sz="36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-1)= …=</a:t>
            </a:r>
            <a:endParaRPr lang="zh-CN" altLang="en-US" sz="3600" b="1" dirty="0"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18BE00C2-0320-B939-38D8-C27B717A3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04800"/>
            <a:ext cx="5257800" cy="38100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B522BE3D-0E77-5BBB-081B-2BE125E31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1625" y="5788025"/>
          <a:ext cx="36861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76600" imgH="5270500" progId="Equation.DSMT4">
                  <p:embed/>
                </p:oleObj>
              </mc:Choice>
              <mc:Fallback>
                <p:oleObj name="Equation" r:id="rId2" imgW="28676600" imgH="5270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5788025"/>
                        <a:ext cx="368617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文本框 6">
            <a:extLst>
              <a:ext uri="{FF2B5EF4-FFF2-40B4-BE49-F238E27FC236}">
                <a16:creationId xmlns:a16="http://schemas.microsoft.com/office/drawing/2014/main" id="{7D7CD9C2-92C6-9B84-6855-9CF9DF39E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85800"/>
            <a:ext cx="2698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endParaRPr lang="zh-CN" altLang="en-US" sz="2000" baseline="-25000">
              <a:latin typeface="Times New Roman" panose="02020603050405020304" pitchFamily="18" charset="0"/>
            </a:endParaRPr>
          </a:p>
        </p:txBody>
      </p:sp>
      <p:sp>
        <p:nvSpPr>
          <p:cNvPr id="32775" name="文本框 7">
            <a:extLst>
              <a:ext uri="{FF2B5EF4-FFF2-40B4-BE49-F238E27FC236}">
                <a16:creationId xmlns:a16="http://schemas.microsoft.com/office/drawing/2014/main" id="{39E45044-DD75-CDA1-4208-AA602875B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371600"/>
            <a:ext cx="2698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Times New Roman" panose="02020603050405020304" pitchFamily="18" charset="0"/>
              </a:rPr>
              <a:t>1</a:t>
            </a:r>
            <a:endParaRPr lang="zh-CN" altLang="en-US" sz="2000" baseline="-25000">
              <a:latin typeface="Times New Roman" panose="02020603050405020304" pitchFamily="18" charset="0"/>
            </a:endParaRPr>
          </a:p>
        </p:txBody>
      </p:sp>
      <p:sp>
        <p:nvSpPr>
          <p:cNvPr id="32776" name="文本框 8">
            <a:extLst>
              <a:ext uri="{FF2B5EF4-FFF2-40B4-BE49-F238E27FC236}">
                <a16:creationId xmlns:a16="http://schemas.microsoft.com/office/drawing/2014/main" id="{E26D1236-28D9-DD17-47D8-572F6984B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738" y="1360488"/>
            <a:ext cx="2698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Times New Roman" panose="02020603050405020304" pitchFamily="18" charset="0"/>
              </a:rPr>
              <a:t>2</a:t>
            </a:r>
            <a:endParaRPr lang="zh-CN" altLang="en-US" sz="2000" baseline="-25000">
              <a:latin typeface="Times New Roman" panose="02020603050405020304" pitchFamily="18" charset="0"/>
            </a:endParaRPr>
          </a:p>
        </p:txBody>
      </p:sp>
      <p:sp>
        <p:nvSpPr>
          <p:cNvPr id="32777" name="文本框 9">
            <a:extLst>
              <a:ext uri="{FF2B5EF4-FFF2-40B4-BE49-F238E27FC236}">
                <a16:creationId xmlns:a16="http://schemas.microsoft.com/office/drawing/2014/main" id="{EF3B2BD6-8B8B-6550-6F2D-75DF90AE1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5" y="2667000"/>
            <a:ext cx="4222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Times New Roman" panose="02020603050405020304" pitchFamily="18" charset="0"/>
              </a:rPr>
              <a:t>n-2</a:t>
            </a:r>
            <a:endParaRPr lang="zh-CN" altLang="en-US" sz="2000" baseline="-25000">
              <a:latin typeface="Times New Roman" panose="02020603050405020304" pitchFamily="18" charset="0"/>
            </a:endParaRPr>
          </a:p>
        </p:txBody>
      </p:sp>
      <p:sp>
        <p:nvSpPr>
          <p:cNvPr id="32778" name="文本框 10">
            <a:extLst>
              <a:ext uri="{FF2B5EF4-FFF2-40B4-BE49-F238E27FC236}">
                <a16:creationId xmlns:a16="http://schemas.microsoft.com/office/drawing/2014/main" id="{D4987C13-8729-9D83-6379-6193CB820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674938"/>
            <a:ext cx="4222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Times New Roman" panose="02020603050405020304" pitchFamily="18" charset="0"/>
              </a:rPr>
              <a:t>n-1</a:t>
            </a:r>
            <a:endParaRPr lang="zh-CN" altLang="en-US" sz="2000" baseline="-25000">
              <a:latin typeface="Times New Roman" panose="02020603050405020304" pitchFamily="18" charset="0"/>
            </a:endParaRPr>
          </a:p>
        </p:txBody>
      </p:sp>
      <p:sp>
        <p:nvSpPr>
          <p:cNvPr id="32779" name="文本框 11">
            <a:extLst>
              <a:ext uri="{FF2B5EF4-FFF2-40B4-BE49-F238E27FC236}">
                <a16:creationId xmlns:a16="http://schemas.microsoft.com/office/drawing/2014/main" id="{3DC5184D-E26A-1FA8-9567-915DD41E8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2654300"/>
            <a:ext cx="2794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Times New Roman" panose="02020603050405020304" pitchFamily="18" charset="0"/>
              </a:rPr>
              <a:t>n</a:t>
            </a:r>
            <a:endParaRPr lang="zh-CN" altLang="en-US" sz="2000" baseline="-25000">
              <a:latin typeface="Times New Roman" panose="02020603050405020304" pitchFamily="18" charset="0"/>
            </a:endParaRPr>
          </a:p>
        </p:txBody>
      </p:sp>
      <p:sp>
        <p:nvSpPr>
          <p:cNvPr id="32780" name="文本框 12">
            <a:extLst>
              <a:ext uri="{FF2B5EF4-FFF2-40B4-BE49-F238E27FC236}">
                <a16:creationId xmlns:a16="http://schemas.microsoft.com/office/drawing/2014/main" id="{594129D7-EDD2-90B7-5472-918D6A19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5" y="3344863"/>
            <a:ext cx="4222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Times New Roman" panose="02020603050405020304" pitchFamily="18" charset="0"/>
              </a:rPr>
              <a:t>n-1</a:t>
            </a:r>
            <a:endParaRPr lang="zh-CN" altLang="en-US" sz="2000" baseline="-25000">
              <a:latin typeface="Times New Roman" panose="02020603050405020304" pitchFamily="18" charset="0"/>
            </a:endParaRPr>
          </a:p>
        </p:txBody>
      </p:sp>
      <p:sp>
        <p:nvSpPr>
          <p:cNvPr id="32781" name="文本框 13">
            <a:extLst>
              <a:ext uri="{FF2B5EF4-FFF2-40B4-BE49-F238E27FC236}">
                <a16:creationId xmlns:a16="http://schemas.microsoft.com/office/drawing/2014/main" id="{53782C76-7EC1-1224-6042-39FAF2811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40100"/>
            <a:ext cx="2794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Times New Roman" panose="02020603050405020304" pitchFamily="18" charset="0"/>
              </a:rPr>
              <a:t>n</a:t>
            </a:r>
            <a:endParaRPr lang="zh-CN" altLang="en-US" sz="2000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A4E80B66-0FE5-E6DF-B8B9-A3F7F73A0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632E89-0FEE-9243-A821-9DFD810033C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zh-CN" sz="1400" b="0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B59EA451-2C78-B66E-DC23-4FD281129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346075"/>
            <a:ext cx="7772400" cy="7699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例5.2.4</a:t>
            </a:r>
            <a:endParaRPr lang="en-US" altLang="zh-CN" dirty="0">
              <a:latin typeface="黑体" pitchFamily="2" charset="-122"/>
            </a:endParaRP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7CA4A1A6-6E92-CB70-8C95-D2161FE4C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305800" cy="4953000"/>
          </a:xfrm>
        </p:spPr>
        <p:txBody>
          <a:bodyPr/>
          <a:lstStyle/>
          <a:p>
            <a:pPr marL="357188" indent="-357188" eaLnBrk="1" hangingPunct="1"/>
            <a:r>
              <a:rPr lang="zh-CN" altLang="en-US" sz="3600">
                <a:latin typeface="Times New Roman" panose="02020603050405020304" pitchFamily="18" charset="0"/>
              </a:rPr>
              <a:t>若(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-30000">
                <a:latin typeface="Times New Roman" panose="02020603050405020304" pitchFamily="18" charset="0"/>
              </a:rPr>
              <a:t>i</a:t>
            </a:r>
            <a:r>
              <a:rPr lang="en-US" altLang="zh-CN" sz="3600">
                <a:latin typeface="Times New Roman" panose="02020603050405020304" pitchFamily="18" charset="0"/>
              </a:rPr>
              <a:t>, b</a:t>
            </a:r>
            <a:r>
              <a:rPr lang="en-US" altLang="zh-CN" sz="3600" baseline="-30000">
                <a:latin typeface="Times New Roman" panose="02020603050405020304" pitchFamily="18" charset="0"/>
              </a:rPr>
              <a:t>j</a:t>
            </a:r>
            <a:r>
              <a:rPr lang="en-US" altLang="zh-CN" sz="3600">
                <a:latin typeface="Times New Roman" panose="02020603050405020304" pitchFamily="18" charset="0"/>
              </a:rPr>
              <a:t>) = 1，1</a:t>
            </a:r>
            <a:r>
              <a:rPr lang="zh-CN" altLang="en-US" sz="3600">
                <a:latin typeface="Times New Roman" panose="02020603050405020304" pitchFamily="18" charset="0"/>
              </a:rPr>
              <a:t>≤</a:t>
            </a:r>
            <a:r>
              <a:rPr lang="en-US" altLang="zh-CN" sz="3600">
                <a:latin typeface="Times New Roman" panose="02020603050405020304" pitchFamily="18" charset="0"/>
              </a:rPr>
              <a:t>i</a:t>
            </a:r>
            <a:r>
              <a:rPr lang="zh-CN" altLang="en-US" sz="3600">
                <a:latin typeface="Times New Roman" panose="02020603050405020304" pitchFamily="18" charset="0"/>
              </a:rPr>
              <a:t>≤</a:t>
            </a:r>
            <a:r>
              <a:rPr lang="en-US" altLang="zh-CN" sz="3600">
                <a:latin typeface="Times New Roman" panose="02020603050405020304" pitchFamily="18" charset="0"/>
              </a:rPr>
              <a:t>n，1</a:t>
            </a:r>
            <a:r>
              <a:rPr lang="zh-CN" altLang="en-US" sz="3600">
                <a:latin typeface="Times New Roman" panose="02020603050405020304" pitchFamily="18" charset="0"/>
              </a:rPr>
              <a:t>≤</a:t>
            </a:r>
            <a:r>
              <a:rPr lang="en-US" altLang="zh-CN" sz="3600">
                <a:latin typeface="Times New Roman" panose="02020603050405020304" pitchFamily="18" charset="0"/>
              </a:rPr>
              <a:t>j</a:t>
            </a:r>
            <a:r>
              <a:rPr lang="zh-CN" altLang="en-US" sz="3600">
                <a:latin typeface="Times New Roman" panose="02020603050405020304" pitchFamily="18" charset="0"/>
              </a:rPr>
              <a:t>≤</a:t>
            </a:r>
            <a:r>
              <a:rPr lang="en-US" altLang="zh-CN" sz="3600">
                <a:latin typeface="Times New Roman" panose="02020603050405020304" pitchFamily="18" charset="0"/>
              </a:rPr>
              <a:t>m，</a:t>
            </a:r>
            <a:r>
              <a:rPr lang="zh-CN" altLang="en-US" sz="3600">
                <a:latin typeface="Times New Roman" panose="02020603050405020304" pitchFamily="18" charset="0"/>
              </a:rPr>
              <a:t>则 (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-30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</a:rPr>
              <a:t>…a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latin typeface="Times New Roman" panose="02020603050405020304" pitchFamily="18" charset="0"/>
              </a:rPr>
              <a:t>, b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 baseline="-30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</a:rPr>
              <a:t>…b</a:t>
            </a:r>
            <a:r>
              <a:rPr lang="en-US" altLang="zh-CN" sz="3600" baseline="-30000">
                <a:latin typeface="Times New Roman" panose="02020603050405020304" pitchFamily="18" charset="0"/>
              </a:rPr>
              <a:t>m</a:t>
            </a:r>
            <a:r>
              <a:rPr lang="en-US" altLang="zh-CN" sz="3600">
                <a:latin typeface="Times New Roman" panose="02020603050405020304" pitchFamily="18" charset="0"/>
              </a:rPr>
              <a:t>)=1。</a:t>
            </a:r>
            <a:r>
              <a:rPr lang="zh-CN" altLang="en-US" sz="3600">
                <a:latin typeface="Times New Roman" panose="02020603050405020304" pitchFamily="18" charset="0"/>
              </a:rPr>
              <a:t>特别当(</a:t>
            </a:r>
            <a:r>
              <a:rPr lang="en-US" altLang="zh-CN" sz="3600">
                <a:latin typeface="Times New Roman" panose="02020603050405020304" pitchFamily="18" charset="0"/>
              </a:rPr>
              <a:t>a, b)=1</a:t>
            </a:r>
            <a:r>
              <a:rPr lang="zh-CN" altLang="en-US" sz="3600">
                <a:latin typeface="Times New Roman" panose="02020603050405020304" pitchFamily="18" charset="0"/>
              </a:rPr>
              <a:t>时，(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30000"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latin typeface="Times New Roman" panose="02020603050405020304" pitchFamily="18" charset="0"/>
              </a:rPr>
              <a:t>, b</a:t>
            </a:r>
            <a:r>
              <a:rPr lang="en-US" altLang="zh-CN" sz="3600" baseline="30000">
                <a:latin typeface="Times New Roman" panose="02020603050405020304" pitchFamily="18" charset="0"/>
              </a:rPr>
              <a:t>m</a:t>
            </a:r>
            <a:r>
              <a:rPr lang="en-US" altLang="zh-CN" sz="3600">
                <a:latin typeface="Times New Roman" panose="02020603050405020304" pitchFamily="18" charset="0"/>
              </a:rPr>
              <a:t>) = 1，n, m</a:t>
            </a:r>
            <a:r>
              <a:rPr lang="zh-CN" altLang="en-US" sz="3600">
                <a:latin typeface="Times New Roman" panose="02020603050405020304" pitchFamily="18" charset="0"/>
              </a:rPr>
              <a:t>为任意正整数。</a:t>
            </a:r>
          </a:p>
          <a:p>
            <a:pPr marL="357188" indent="-357188" eaLnBrk="1" hangingPunct="1"/>
            <a:endParaRPr lang="zh-CN" altLang="en-US" sz="3600">
              <a:latin typeface="Times New Roman" panose="02020603050405020304" pitchFamily="18" charset="0"/>
            </a:endParaRPr>
          </a:p>
          <a:p>
            <a:pPr marL="357188" indent="-357188" eaLnBrk="1" hangingPunct="1"/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3600">
                <a:latin typeface="Times New Roman" panose="02020603050405020304" pitchFamily="18" charset="0"/>
              </a:rPr>
              <a:t>由(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-30000">
                <a:latin typeface="Times New Roman" panose="02020603050405020304" pitchFamily="18" charset="0"/>
              </a:rPr>
              <a:t>i</a:t>
            </a:r>
            <a:r>
              <a:rPr lang="en-US" altLang="zh-CN" sz="3600">
                <a:latin typeface="Times New Roman" panose="02020603050405020304" pitchFamily="18" charset="0"/>
              </a:rPr>
              <a:t>, b</a:t>
            </a:r>
            <a:r>
              <a:rPr lang="en-US" altLang="zh-CN" sz="3600" baseline="-30000">
                <a:latin typeface="Times New Roman" panose="02020603050405020304" pitchFamily="18" charset="0"/>
              </a:rPr>
              <a:t>j</a:t>
            </a:r>
            <a:r>
              <a:rPr lang="en-US" altLang="zh-CN" sz="3600">
                <a:latin typeface="Times New Roman" panose="02020603050405020304" pitchFamily="18" charset="0"/>
              </a:rPr>
              <a:t>)=1， 1</a:t>
            </a:r>
            <a:r>
              <a:rPr lang="zh-CN" altLang="en-US">
                <a:latin typeface="Times New Roman" panose="02020603050405020304" pitchFamily="18" charset="0"/>
              </a:rPr>
              <a:t>≤</a:t>
            </a:r>
            <a:r>
              <a:rPr lang="en-US" altLang="zh-CN" sz="3600">
                <a:latin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≤</a:t>
            </a:r>
            <a:r>
              <a:rPr lang="en-US" altLang="zh-CN" sz="3600">
                <a:latin typeface="Times New Roman" panose="02020603050405020304" pitchFamily="18" charset="0"/>
              </a:rPr>
              <a:t>m，</a:t>
            </a:r>
            <a:r>
              <a:rPr lang="zh-CN" altLang="en-US" sz="3600">
                <a:latin typeface="Times New Roman" panose="02020603050405020304" pitchFamily="18" charset="0"/>
              </a:rPr>
              <a:t>得</a:t>
            </a:r>
            <a:br>
              <a:rPr lang="zh-CN" altLang="en-US" sz="3600">
                <a:latin typeface="Times New Roman" panose="02020603050405020304" pitchFamily="18" charset="0"/>
              </a:rPr>
            </a:br>
            <a:r>
              <a:rPr lang="zh-CN" altLang="en-US" sz="3600">
                <a:latin typeface="Times New Roman" panose="02020603050405020304" pitchFamily="18" charset="0"/>
              </a:rPr>
              <a:t>(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-30000">
                <a:latin typeface="Times New Roman" panose="02020603050405020304" pitchFamily="18" charset="0"/>
              </a:rPr>
              <a:t>i</a:t>
            </a:r>
            <a:r>
              <a:rPr lang="en-US" altLang="zh-CN" sz="3600">
                <a:latin typeface="Times New Roman" panose="02020603050405020304" pitchFamily="18" charset="0"/>
              </a:rPr>
              <a:t>, b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 baseline="-30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</a:rPr>
              <a:t>…b</a:t>
            </a:r>
            <a:r>
              <a:rPr lang="en-US" altLang="zh-CN" sz="3600" baseline="-30000">
                <a:latin typeface="Times New Roman" panose="02020603050405020304" pitchFamily="18" charset="0"/>
              </a:rPr>
              <a:t>m</a:t>
            </a:r>
            <a:r>
              <a:rPr lang="en-US" altLang="zh-CN" sz="3600">
                <a:latin typeface="Times New Roman" panose="02020603050405020304" pitchFamily="18" charset="0"/>
              </a:rPr>
              <a:t>)=1(</a:t>
            </a:r>
            <a:r>
              <a:rPr lang="zh-CN" altLang="en-US" sz="3600">
                <a:latin typeface="Times New Roman" panose="02020603050405020304" pitchFamily="18" charset="0"/>
              </a:rPr>
              <a:t>定理</a:t>
            </a:r>
            <a:r>
              <a:rPr lang="en-US" altLang="zh-CN" sz="3600">
                <a:latin typeface="Times New Roman" panose="02020603050405020304" pitchFamily="18" charset="0"/>
              </a:rPr>
              <a:t>5.2.3)，1</a:t>
            </a:r>
            <a:r>
              <a:rPr lang="zh-CN" altLang="en-US">
                <a:latin typeface="Times New Roman" panose="02020603050405020304" pitchFamily="18" charset="0"/>
              </a:rPr>
              <a:t>≤</a:t>
            </a:r>
            <a:r>
              <a:rPr lang="en-US" altLang="zh-CN" sz="36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≤</a:t>
            </a:r>
            <a:r>
              <a:rPr lang="en-US" altLang="zh-CN" sz="3600">
                <a:latin typeface="Times New Roman" panose="02020603050405020304" pitchFamily="18" charset="0"/>
              </a:rPr>
              <a:t>n，</a:t>
            </a:r>
            <a:r>
              <a:rPr lang="zh-CN" altLang="en-US" sz="3600">
                <a:latin typeface="Times New Roman" panose="02020603050405020304" pitchFamily="18" charset="0"/>
              </a:rPr>
              <a:t>进而(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-30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</a:rPr>
              <a:t>…a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latin typeface="Times New Roman" panose="02020603050405020304" pitchFamily="18" charset="0"/>
              </a:rPr>
              <a:t>,b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 baseline="-30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</a:rPr>
              <a:t>…b</a:t>
            </a:r>
            <a:r>
              <a:rPr lang="en-US" altLang="zh-CN" sz="3600" baseline="-30000">
                <a:latin typeface="Times New Roman" panose="02020603050405020304" pitchFamily="18" charset="0"/>
              </a:rPr>
              <a:t>m</a:t>
            </a:r>
            <a:r>
              <a:rPr lang="en-US" altLang="zh-CN" sz="3600">
                <a:latin typeface="Times New Roman" panose="02020603050405020304" pitchFamily="18" charset="0"/>
              </a:rPr>
              <a:t>)=1(</a:t>
            </a:r>
            <a:r>
              <a:rPr lang="zh-CN" altLang="en-US" sz="3600">
                <a:latin typeface="Times New Roman" panose="02020603050405020304" pitchFamily="18" charset="0"/>
              </a:rPr>
              <a:t>定理</a:t>
            </a:r>
            <a:r>
              <a:rPr lang="en-US" altLang="zh-CN" sz="3600">
                <a:latin typeface="Times New Roman" panose="02020603050405020304" pitchFamily="18" charset="0"/>
              </a:rPr>
              <a:t>5.2.3)。</a:t>
            </a:r>
            <a:r>
              <a:rPr lang="zh-CN" altLang="en-US" sz="3600">
                <a:latin typeface="Times New Roman" panose="02020603050405020304" pitchFamily="18" charset="0"/>
              </a:rPr>
              <a:t>取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-30000">
                <a:latin typeface="Times New Roman" panose="02020603050405020304" pitchFamily="18" charset="0"/>
              </a:rPr>
              <a:t>i</a:t>
            </a:r>
            <a:r>
              <a:rPr lang="en-US" altLang="zh-CN" sz="3600">
                <a:latin typeface="Times New Roman" panose="02020603050405020304" pitchFamily="18" charset="0"/>
              </a:rPr>
              <a:t>=a，b</a:t>
            </a:r>
            <a:r>
              <a:rPr lang="en-US" altLang="zh-CN" sz="3600" baseline="-30000">
                <a:latin typeface="Times New Roman" panose="02020603050405020304" pitchFamily="18" charset="0"/>
              </a:rPr>
              <a:t>j</a:t>
            </a:r>
            <a:r>
              <a:rPr lang="en-US" altLang="zh-CN" sz="3600">
                <a:latin typeface="Times New Roman" panose="02020603050405020304" pitchFamily="18" charset="0"/>
              </a:rPr>
              <a:t>=b，</a:t>
            </a:r>
            <a:r>
              <a:rPr lang="zh-CN" altLang="en-US" sz="3600">
                <a:latin typeface="Times New Roman" panose="02020603050405020304" pitchFamily="18" charset="0"/>
              </a:rPr>
              <a:t>则</a:t>
            </a:r>
            <a:r>
              <a:rPr lang="en-US" altLang="zh-CN" sz="3600">
                <a:latin typeface="Times New Roman" panose="02020603050405020304" pitchFamily="18" charset="0"/>
              </a:rPr>
              <a:t>(a</a:t>
            </a:r>
            <a:r>
              <a:rPr lang="en-US" altLang="zh-CN" sz="3600" baseline="30000"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latin typeface="Times New Roman" panose="02020603050405020304" pitchFamily="18" charset="0"/>
              </a:rPr>
              <a:t>,b</a:t>
            </a:r>
            <a:r>
              <a:rPr lang="en-US" altLang="zh-CN" sz="3600" baseline="30000">
                <a:latin typeface="Times New Roman" panose="02020603050405020304" pitchFamily="18" charset="0"/>
              </a:rPr>
              <a:t>m</a:t>
            </a:r>
            <a:r>
              <a:rPr lang="en-US" altLang="zh-CN" sz="3600">
                <a:latin typeface="Times New Roman" panose="02020603050405020304" pitchFamily="18" charset="0"/>
              </a:rPr>
              <a:t>)=1。 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68084841-DF81-9413-F1E6-623772BB9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例5.2.5</a:t>
            </a:r>
            <a:r>
              <a:rPr lang="zh-CN" altLang="en-US" sz="4000" dirty="0">
                <a:latin typeface="黑体" pitchFamily="2" charset="-122"/>
              </a:rPr>
              <a:t> </a:t>
            </a:r>
            <a:endParaRPr lang="en-US" altLang="zh-CN" sz="4000" dirty="0">
              <a:latin typeface="黑体" pitchFamily="2" charset="-122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A4552AC-229C-1527-8E58-438FB4994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5943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a,b</a:t>
            </a:r>
            <a:r>
              <a:rPr lang="zh-CN" altLang="en-US">
                <a:latin typeface="Times New Roman" panose="02020603050405020304" pitchFamily="18" charset="0"/>
              </a:rPr>
              <a:t>为大于1的自然数，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</a:t>
            </a:r>
            <a:r>
              <a:rPr lang="en-US" altLang="zh-CN">
                <a:latin typeface="Times New Roman" panose="02020603050405020304" pitchFamily="18" charset="0"/>
              </a:rPr>
              <a:t>a，</a:t>
            </a:r>
            <a:r>
              <a:rPr lang="zh-CN" altLang="en-US">
                <a:latin typeface="Times New Roman" panose="02020603050405020304" pitchFamily="18" charset="0"/>
              </a:rPr>
              <a:t>且(</a:t>
            </a:r>
            <a:r>
              <a:rPr lang="en-US" altLang="zh-CN">
                <a:latin typeface="Times New Roman" panose="02020603050405020304" pitchFamily="18" charset="0"/>
              </a:rPr>
              <a:t>a,b)=1，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log</a:t>
            </a:r>
            <a:r>
              <a:rPr lang="en-US" altLang="zh-CN" baseline="-30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b </a:t>
            </a:r>
            <a:r>
              <a:rPr lang="zh-CN" altLang="en-US">
                <a:latin typeface="Times New Roman" panose="02020603050405020304" pitchFamily="18" charset="0"/>
              </a:rPr>
              <a:t>是无理数。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证明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:</a:t>
            </a:r>
            <a:r>
              <a:rPr lang="zh-CN" altLang="en-US">
                <a:latin typeface="宋体" panose="02010600030101010101" pitchFamily="2" charset="-122"/>
              </a:rPr>
              <a:t>反证法。若不然，假设</a:t>
            </a:r>
            <a:r>
              <a:rPr lang="en-US" altLang="zh-CN">
                <a:latin typeface="Times New Roman" panose="02020603050405020304" pitchFamily="18" charset="0"/>
              </a:rPr>
              <a:t>log</a:t>
            </a:r>
            <a:r>
              <a:rPr lang="en-US" altLang="zh-CN" baseline="-30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b=p/q</a:t>
            </a:r>
            <a:r>
              <a:rPr lang="zh-CN" altLang="en-US">
                <a:latin typeface="宋体" panose="02010600030101010101" pitchFamily="2" charset="-122"/>
              </a:rPr>
              <a:t>为有理数。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因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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不妨设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宋体" panose="02010600030101010101" pitchFamily="2" charset="-122"/>
              </a:rPr>
              <a:t>是正整数，且（</a:t>
            </a:r>
            <a:r>
              <a:rPr lang="en-US" altLang="zh-CN">
                <a:latin typeface="Times New Roman" panose="02020603050405020304" pitchFamily="18" charset="0"/>
              </a:rPr>
              <a:t>p,q</a:t>
            </a:r>
            <a:r>
              <a:rPr lang="en-US" altLang="zh-CN">
                <a:latin typeface="宋体" panose="02010600030101010101" pitchFamily="2" charset="-122"/>
              </a:rPr>
              <a:t>）</a:t>
            </a:r>
            <a:r>
              <a:rPr lang="en-US" altLang="zh-CN">
                <a:latin typeface="Times New Roman" panose="02020603050405020304" pitchFamily="18" charset="0"/>
              </a:rPr>
              <a:t>=1</a:t>
            </a:r>
            <a:r>
              <a:rPr lang="en-US" altLang="zh-CN">
                <a:latin typeface="宋体" panose="02010600030101010101" pitchFamily="2" charset="-122"/>
              </a:rPr>
              <a:t>。</a:t>
            </a:r>
            <a:r>
              <a:rPr lang="zh-CN" altLang="en-US">
                <a:latin typeface="宋体" panose="02010600030101010101" pitchFamily="2" charset="-122"/>
              </a:rPr>
              <a:t>从而得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p/q</a:t>
            </a:r>
            <a:r>
              <a:rPr lang="en-US" altLang="zh-CN">
                <a:latin typeface="Times New Roman" panose="02020603050405020304" pitchFamily="18" charset="0"/>
              </a:rPr>
              <a:t>=b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即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=b</a:t>
            </a:r>
            <a:r>
              <a:rPr lang="en-US" altLang="zh-CN" baseline="30000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因为</a:t>
            </a:r>
            <a:r>
              <a:rPr lang="zh-CN" altLang="en-US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</a:rPr>
              <a:t>a,b)=1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由上例</a:t>
            </a:r>
            <a:r>
              <a:rPr lang="zh-CN" altLang="en-US">
                <a:latin typeface="Times New Roman" panose="02020603050405020304" pitchFamily="18" charset="0"/>
              </a:rPr>
              <a:t>5.2.4</a:t>
            </a:r>
            <a:r>
              <a:rPr lang="zh-CN" altLang="en-US">
                <a:latin typeface="宋体" panose="02010600030101010101" pitchFamily="2" charset="-122"/>
              </a:rPr>
              <a:t>知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,b</a:t>
            </a:r>
            <a:r>
              <a:rPr lang="en-US" altLang="zh-CN" baseline="3000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）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=1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30000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=b</a:t>
            </a:r>
            <a:r>
              <a:rPr lang="en-US" altLang="zh-CN" baseline="30000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宋体" panose="02010600030101010101" pitchFamily="2" charset="-122"/>
              </a:rPr>
              <a:t>矛盾</a:t>
            </a:r>
            <a:r>
              <a:rPr lang="zh-CN" altLang="en-US" sz="2800">
                <a:latin typeface="宋体" panose="02010600030101010101" pitchFamily="2" charset="-122"/>
              </a:rPr>
              <a:t>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4819" name="灯片编号占位符 1">
            <a:extLst>
              <a:ext uri="{FF2B5EF4-FFF2-40B4-BE49-F238E27FC236}">
                <a16:creationId xmlns:a16="http://schemas.microsoft.com/office/drawing/2014/main" id="{79F58B33-3B27-B54A-1FB8-6A3C3805E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E3D85F5-CAF7-B344-9081-7DFE4010D0AB}" type="slidenum">
              <a:rPr kumimoji="0" lang="zh-CN" altLang="en-US" sz="1400" smtClean="0">
                <a:latin typeface="Arial" panose="020B0604020202020204" pitchFamily="34" charset="0"/>
              </a:rPr>
              <a:pPr/>
              <a:t>15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8A6DE585-F6BD-E815-5117-A5505CFD0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f(x)=a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+a</a:t>
            </a:r>
            <a:r>
              <a:rPr lang="en-US" altLang="zh-CN" baseline="-30000">
                <a:latin typeface="Times New Roman" panose="02020603050405020304" pitchFamily="18" charset="0"/>
              </a:rPr>
              <a:t>n-1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n-1</a:t>
            </a:r>
            <a:r>
              <a:rPr lang="en-US" altLang="zh-CN">
                <a:latin typeface="Times New Roman" panose="02020603050405020304" pitchFamily="18" charset="0"/>
              </a:rPr>
              <a:t>+…+a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是整系数多项式，若10|</a:t>
            </a:r>
            <a:r>
              <a:rPr lang="en-US" altLang="zh-CN">
                <a:latin typeface="Times New Roman" panose="02020603050405020304" pitchFamily="18" charset="0"/>
              </a:rPr>
              <a:t>f(2)，10|f(5)，</a:t>
            </a:r>
            <a:r>
              <a:rPr lang="zh-CN" altLang="en-US">
                <a:latin typeface="Times New Roman" panose="02020603050405020304" pitchFamily="18" charset="0"/>
              </a:rPr>
              <a:t>则10|</a:t>
            </a:r>
            <a:r>
              <a:rPr lang="en-US" altLang="zh-CN">
                <a:latin typeface="Times New Roman" panose="02020603050405020304" pitchFamily="18" charset="0"/>
              </a:rPr>
              <a:t>f(10)。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>
                <a:latin typeface="Times New Roman" panose="02020603050405020304" pitchFamily="18" charset="0"/>
              </a:rPr>
              <a:t>注意到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f(10) =a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en-US" altLang="zh-CN" baseline="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+a</a:t>
            </a:r>
            <a:r>
              <a:rPr lang="en-US" altLang="zh-CN" baseline="-30000">
                <a:latin typeface="Times New Roman" panose="02020603050405020304" pitchFamily="18" charset="0"/>
              </a:rPr>
              <a:t>n-1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en-US" altLang="zh-CN" baseline="30000">
                <a:latin typeface="Times New Roman" panose="02020603050405020304" pitchFamily="18" charset="0"/>
              </a:rPr>
              <a:t>n-1</a:t>
            </a:r>
            <a:r>
              <a:rPr lang="en-US" altLang="zh-CN">
                <a:latin typeface="Times New Roman" panose="02020603050405020304" pitchFamily="18" charset="0"/>
              </a:rPr>
              <a:t>+…a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en-US" altLang="zh-CN" baseline="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+a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所以10|</a:t>
            </a:r>
            <a:r>
              <a:rPr lang="en-US" altLang="zh-CN">
                <a:latin typeface="Times New Roman" panose="02020603050405020304" pitchFamily="18" charset="0"/>
              </a:rPr>
              <a:t>f(10)</a:t>
            </a:r>
            <a:r>
              <a:rPr lang="zh-CN" altLang="en-US">
                <a:latin typeface="Times New Roman" panose="02020603050405020304" pitchFamily="18" charset="0"/>
              </a:rPr>
              <a:t>当且仅当10|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因为</a:t>
            </a:r>
            <a:r>
              <a:rPr lang="zh-CN" altLang="en-US">
                <a:latin typeface="Times New Roman" panose="02020603050405020304" pitchFamily="18" charset="0"/>
              </a:rPr>
              <a:t>10|</a:t>
            </a:r>
            <a:r>
              <a:rPr lang="en-US" altLang="zh-CN">
                <a:latin typeface="Times New Roman" panose="02020603050405020304" pitchFamily="18" charset="0"/>
              </a:rPr>
              <a:t>f(2)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所以</a:t>
            </a:r>
            <a:r>
              <a:rPr lang="zh-CN" altLang="en-US">
                <a:latin typeface="Times New Roman" panose="02020603050405020304" pitchFamily="18" charset="0"/>
              </a:rPr>
              <a:t>2|</a:t>
            </a:r>
            <a:r>
              <a:rPr lang="en-US" altLang="zh-CN">
                <a:latin typeface="Times New Roman" panose="02020603050405020304" pitchFamily="18" charset="0"/>
              </a:rPr>
              <a:t>f(2)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于是</a:t>
            </a:r>
            <a:r>
              <a:rPr lang="zh-CN" altLang="en-US">
                <a:latin typeface="Times New Roman" panose="02020603050405020304" pitchFamily="18" charset="0"/>
              </a:rPr>
              <a:t>2|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同样</a:t>
            </a:r>
            <a:r>
              <a:rPr lang="zh-CN" altLang="en-US">
                <a:latin typeface="Times New Roman" panose="02020603050405020304" pitchFamily="18" charset="0"/>
              </a:rPr>
              <a:t>5|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宋体" panose="02010600030101010101" pitchFamily="2" charset="-122"/>
              </a:rPr>
              <a:t>。  </a:t>
            </a:r>
            <a:r>
              <a:rPr lang="zh-CN" altLang="en-US">
                <a:latin typeface="宋体" panose="02010600030101010101" pitchFamily="2" charset="-122"/>
              </a:rPr>
              <a:t>由（</a:t>
            </a:r>
            <a:r>
              <a:rPr lang="zh-CN" altLang="en-US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宋体" panose="02010600030101010101" pitchFamily="2" charset="-122"/>
              </a:rPr>
              <a:t>）</a:t>
            </a:r>
            <a:r>
              <a:rPr lang="zh-CN" altLang="en-US">
                <a:latin typeface="Times New Roman" panose="02020603050405020304" pitchFamily="18" charset="0"/>
              </a:rPr>
              <a:t>=1和定理</a:t>
            </a:r>
            <a:r>
              <a:rPr lang="en-US" altLang="zh-CN">
                <a:latin typeface="Times New Roman" panose="02020603050405020304" pitchFamily="18" charset="0"/>
              </a:rPr>
              <a:t>5.2.4</a:t>
            </a:r>
            <a:r>
              <a:rPr lang="zh-CN" altLang="en-US">
                <a:latin typeface="宋体" panose="02010600030101010101" pitchFamily="2" charset="-122"/>
              </a:rPr>
              <a:t>得</a:t>
            </a:r>
            <a:r>
              <a:rPr lang="zh-CN" altLang="en-US">
                <a:latin typeface="Times New Roman" panose="02020603050405020304" pitchFamily="18" charset="0"/>
              </a:rPr>
              <a:t>10| 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因此，10|</a:t>
            </a:r>
            <a:r>
              <a:rPr lang="en-US" altLang="zh-CN">
                <a:latin typeface="Times New Roman" panose="02020603050405020304" pitchFamily="18" charset="0"/>
              </a:rPr>
              <a:t>f(10)。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FFB34C5-460B-41BF-59B0-09C07D0A6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例5.2.6 </a:t>
            </a:r>
            <a:endParaRPr lang="en-US" altLang="zh-CN" sz="4000" dirty="0">
              <a:latin typeface="Times New Roman" pitchFamily="18" charset="0"/>
            </a:endParaRPr>
          </a:p>
        </p:txBody>
      </p:sp>
      <p:sp>
        <p:nvSpPr>
          <p:cNvPr id="35843" name="灯片编号占位符 1">
            <a:extLst>
              <a:ext uri="{FF2B5EF4-FFF2-40B4-BE49-F238E27FC236}">
                <a16:creationId xmlns:a16="http://schemas.microsoft.com/office/drawing/2014/main" id="{B523B2D0-0E9B-B387-6FB3-61A712E999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CA6EA4-BC57-AD46-B741-F5EAB64A92E4}" type="slidenum">
              <a:rPr kumimoji="0" lang="zh-CN" altLang="en-US" sz="1400" smtClean="0">
                <a:latin typeface="Arial" panose="020B0604020202020204" pitchFamily="34" charset="0"/>
              </a:rPr>
              <a:pPr/>
              <a:t>16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78E8FE8-37D4-864E-EB60-7FAE381D6B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6477000" cy="1905000"/>
          </a:xfrm>
        </p:spPr>
        <p:txBody>
          <a:bodyPr/>
          <a:lstStyle/>
          <a:p>
            <a:pPr eaLnBrk="1" hangingPunct="1">
              <a:tabLst>
                <a:tab pos="1995488" algn="l"/>
              </a:tabLst>
              <a:defRPr/>
            </a:pPr>
            <a:r>
              <a:rPr lang="zh-CN" altLang="en-US" sz="4800">
                <a:latin typeface="Times New Roman" panose="02020603050405020304" pitchFamily="18" charset="0"/>
                <a:ea typeface="宋体" panose="02010600030101010101" pitchFamily="2" charset="-122"/>
              </a:rPr>
              <a:t>§5.2.2 </a:t>
            </a:r>
            <a:r>
              <a:rPr lang="zh-CN" altLang="en-US" sz="4800">
                <a:latin typeface="宋体" panose="02010600030101010101" pitchFamily="2" charset="-122"/>
                <a:ea typeface="宋体" panose="02010600030101010101" pitchFamily="2" charset="-122"/>
              </a:rPr>
              <a:t>质数与合数	</a:t>
            </a:r>
            <a:br>
              <a:rPr lang="zh-CN" altLang="en-US" sz="480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4800">
                <a:latin typeface="宋体" panose="02010600030101010101" pitchFamily="2" charset="-122"/>
                <a:ea typeface="宋体" panose="02010600030101010101" pitchFamily="2" charset="-122"/>
              </a:rPr>
              <a:t>	算术基本定理</a:t>
            </a:r>
            <a:r>
              <a:rPr lang="zh-CN" altLang="en-US" sz="4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B45ECDA4-9D70-74EC-9D6E-8DA242F9A3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6867" name="灯片编号占位符 1">
            <a:extLst>
              <a:ext uri="{FF2B5EF4-FFF2-40B4-BE49-F238E27FC236}">
                <a16:creationId xmlns:a16="http://schemas.microsoft.com/office/drawing/2014/main" id="{9C792481-EAFB-1828-1242-E67FD82BD6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46BEEDE-96B1-E947-B153-7A51F27A8DB2}" type="slidenum">
              <a:rPr kumimoji="0" lang="zh-CN" altLang="en-US" sz="1400" smtClean="0">
                <a:latin typeface="Arial" panose="020B0604020202020204" pitchFamily="34" charset="0"/>
              </a:rPr>
              <a:pPr/>
              <a:t>17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2D92F79-1D08-D611-7762-18A2070BB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 sz="3600">
                <a:latin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</a:rPr>
              <a:t>一个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正整数</a:t>
            </a:r>
            <a:r>
              <a:rPr lang="zh-CN" altLang="en-US">
                <a:latin typeface="宋体" panose="02010600030101010101" pitchFamily="2" charset="-122"/>
              </a:rPr>
              <a:t>，如果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不等于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而且除了自己和</a:t>
            </a:r>
            <a:r>
              <a:rPr lang="zh-CN" altLang="en-US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没有其它正因数，则称其为一个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质数</a:t>
            </a: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也称为素数</a:t>
            </a:r>
            <a:r>
              <a:rPr lang="zh-CN" altLang="en-US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；否则称其为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合数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这样，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正</a:t>
            </a:r>
            <a:r>
              <a:rPr lang="zh-CN" altLang="en-US">
                <a:latin typeface="Times New Roman" panose="02020603050405020304" pitchFamily="18" charset="0"/>
              </a:rPr>
              <a:t>整数分为</a:t>
            </a:r>
            <a:r>
              <a:rPr lang="en-US" altLang="zh-CN">
                <a:latin typeface="Times New Roman" panose="02020603050405020304" pitchFamily="18" charset="0"/>
              </a:rPr>
              <a:t>{1, </a:t>
            </a:r>
            <a:r>
              <a:rPr lang="zh-CN" altLang="en-US">
                <a:latin typeface="Times New Roman" panose="02020603050405020304" pitchFamily="18" charset="0"/>
              </a:rPr>
              <a:t>质数，合数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  例如：</a:t>
            </a:r>
            <a:r>
              <a:rPr lang="zh-CN" altLang="en-US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7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11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…</a:t>
            </a:r>
            <a:r>
              <a:rPr lang="zh-CN" altLang="en-US">
                <a:latin typeface="宋体" panose="02010600030101010101" pitchFamily="2" charset="-122"/>
              </a:rPr>
              <a:t>都是质数。</a:t>
            </a:r>
            <a:r>
              <a:rPr lang="zh-CN" altLang="en-US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既不是质数也不是合数。</a:t>
            </a:r>
            <a:r>
              <a:rPr lang="zh-CN" altLang="en-US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宋体" panose="02010600030101010101" pitchFamily="2" charset="-122"/>
              </a:rPr>
              <a:t>之所以要摒于质数之外，是因为它完全没有质数所具备的那些重要的数论性质。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AD66989D-640E-067F-C146-1D6ADE0B3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</a:rPr>
              <a:t>定义</a:t>
            </a:r>
            <a:r>
              <a:rPr lang="zh-CN" altLang="en-US" sz="4000">
                <a:latin typeface="Times New Roman" panose="02020603050405020304" pitchFamily="18" charset="0"/>
              </a:rPr>
              <a:t>5.2.2</a:t>
            </a:r>
            <a:endParaRPr lang="en-US" altLang="zh-CN" sz="4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灯片编号占位符 1">
            <a:extLst>
              <a:ext uri="{FF2B5EF4-FFF2-40B4-BE49-F238E27FC236}">
                <a16:creationId xmlns:a16="http://schemas.microsoft.com/office/drawing/2014/main" id="{7BAF9346-8376-1815-C56D-2D5512438C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9E1DD57-5099-E942-B567-79BE3D6E94D2}" type="slidenum">
              <a:rPr kumimoji="0" lang="zh-CN" altLang="en-US" sz="1400" smtClean="0">
                <a:latin typeface="Arial" panose="020B0604020202020204" pitchFamily="34" charset="0"/>
              </a:rPr>
              <a:pPr/>
              <a:t>18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">
            <a:extLst>
              <a:ext uri="{FF2B5EF4-FFF2-40B4-BE49-F238E27FC236}">
                <a16:creationId xmlns:a16="http://schemas.microsoft.com/office/drawing/2014/main" id="{56602A68-4354-318D-CD18-5FF1865F4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结论：质数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互质，必要而且只要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p|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a。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8914" name="Line 6">
            <a:extLst>
              <a:ext uri="{FF2B5EF4-FFF2-40B4-BE49-F238E27FC236}">
                <a16:creationId xmlns:a16="http://schemas.microsoft.com/office/drawing/2014/main" id="{683E2D36-6933-6D59-72E4-D6240EE6D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609600"/>
            <a:ext cx="152400" cy="228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4" name="Rectangle 10">
            <a:extLst>
              <a:ext uri="{FF2B5EF4-FFF2-40B4-BE49-F238E27FC236}">
                <a16:creationId xmlns:a16="http://schemas.microsoft.com/office/drawing/2014/main" id="{5A131255-A617-0FFF-4658-9666B95E1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0"/>
            <a:ext cx="8763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充分性</a:t>
            </a:r>
            <a:r>
              <a:rPr lang="zh-CN" altLang="en-US">
                <a:latin typeface="Times New Roman" panose="02020603050405020304" pitchFamily="18" charset="0"/>
              </a:rPr>
              <a:t>：若</a:t>
            </a:r>
            <a:r>
              <a:rPr lang="en-US" altLang="zh-CN">
                <a:latin typeface="Times New Roman" panose="02020603050405020304" pitchFamily="18" charset="0"/>
              </a:rPr>
              <a:t>p|a，</a:t>
            </a:r>
            <a:r>
              <a:rPr lang="zh-CN" altLang="en-US">
                <a:latin typeface="Times New Roman" panose="02020603050405020304" pitchFamily="18" charset="0"/>
              </a:rPr>
              <a:t>则±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当然就不是</a:t>
            </a:r>
            <a:r>
              <a:rPr lang="en-US" altLang="zh-CN">
                <a:latin typeface="Times New Roman" panose="02020603050405020304" pitchFamily="18" charset="0"/>
              </a:rPr>
              <a:t>p,a</a:t>
            </a:r>
            <a:r>
              <a:rPr lang="zh-CN" altLang="en-US">
                <a:latin typeface="Times New Roman" panose="02020603050405020304" pitchFamily="18" charset="0"/>
              </a:rPr>
              <a:t>的公因数；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是质数，除了±</a:t>
            </a:r>
            <a:r>
              <a:rPr lang="en-US" altLang="zh-CN">
                <a:latin typeface="Times New Roman" panose="02020603050405020304" pitchFamily="18" charset="0"/>
              </a:rPr>
              <a:t>p，</a:t>
            </a:r>
            <a:r>
              <a:rPr lang="zh-CN" altLang="en-US">
                <a:latin typeface="Times New Roman" panose="02020603050405020304" pitchFamily="18" charset="0"/>
              </a:rPr>
              <a:t>只有±1才可能是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的因数，所以只有±1才可能是</a:t>
            </a:r>
            <a:r>
              <a:rPr lang="en-US" altLang="zh-CN">
                <a:latin typeface="Times New Roman" panose="02020603050405020304" pitchFamily="18" charset="0"/>
              </a:rPr>
              <a:t>p,a</a:t>
            </a:r>
            <a:r>
              <a:rPr lang="zh-CN" altLang="en-US">
                <a:latin typeface="Times New Roman" panose="02020603050405020304" pitchFamily="18" charset="0"/>
              </a:rPr>
              <a:t>的公因数，即二者互质。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结论：任意两个不同的质数互质。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16" name="Line 7">
            <a:extLst>
              <a:ext uri="{FF2B5EF4-FFF2-40B4-BE49-F238E27FC236}">
                <a16:creationId xmlns:a16="http://schemas.microsoft.com/office/drawing/2014/main" id="{7C576263-C065-5289-8D0A-A9C5DE44F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2766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6" name="Rectangle 13">
            <a:extLst>
              <a:ext uri="{FF2B5EF4-FFF2-40B4-BE49-F238E27FC236}">
                <a16:creationId xmlns:a16="http://schemas.microsoft.com/office/drawing/2014/main" id="{F4881196-D260-7014-DC4B-034ACC24D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84963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证明：必要性。反证</a:t>
            </a:r>
            <a:r>
              <a:rPr lang="zh-CN" altLang="en-US">
                <a:latin typeface="Times New Roman" panose="02020603050405020304" pitchFamily="18" charset="0"/>
              </a:rPr>
              <a:t>，若</a:t>
            </a:r>
            <a:r>
              <a:rPr lang="en-US" altLang="zh-CN">
                <a:latin typeface="Times New Roman" panose="02020603050405020304" pitchFamily="18" charset="0"/>
              </a:rPr>
              <a:t>p|a，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除±1外还有公因数±</a:t>
            </a:r>
            <a:r>
              <a:rPr lang="en-US" altLang="zh-CN">
                <a:latin typeface="Times New Roman" panose="02020603050405020304" pitchFamily="18" charset="0"/>
              </a:rPr>
              <a:t>p，</a:t>
            </a:r>
            <a:r>
              <a:rPr lang="zh-CN" altLang="en-US">
                <a:latin typeface="Times New Roman" panose="02020603050405020304" pitchFamily="18" charset="0"/>
              </a:rPr>
              <a:t>故二者不互质，与二者互质矛盾。</a:t>
            </a:r>
          </a:p>
        </p:txBody>
      </p:sp>
      <p:sp>
        <p:nvSpPr>
          <p:cNvPr id="38918" name="灯片编号占位符 1">
            <a:extLst>
              <a:ext uri="{FF2B5EF4-FFF2-40B4-BE49-F238E27FC236}">
                <a16:creationId xmlns:a16="http://schemas.microsoft.com/office/drawing/2014/main" id="{A418FE24-1236-3D10-4246-F08F5B5616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EBDC726-D26C-454F-B027-D72851DD5422}" type="slidenum">
              <a:rPr kumimoji="0" lang="zh-CN" altLang="en-US" sz="1400" smtClean="0">
                <a:latin typeface="Arial" panose="020B0604020202020204" pitchFamily="34" charset="0"/>
              </a:rPr>
              <a:pPr/>
              <a:t>19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628E21A-717F-A6EE-7FB7-EEFE0D630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9575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§5.2.1 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整数互质</a:t>
            </a:r>
            <a:r>
              <a:rPr lang="zh-CN" altLang="en-US" sz="4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4635DC0F-2EBD-2DC0-81D2-97EDE7756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定义5.2.1</a:t>
            </a:r>
            <a:r>
              <a:rPr lang="zh-CN" altLang="en-US">
                <a:latin typeface="Times New Roman" panose="02020603050405020304" pitchFamily="18" charset="0"/>
              </a:rPr>
              <a:t>  若</a:t>
            </a:r>
            <a:r>
              <a:rPr lang="en-US" altLang="zh-CN">
                <a:latin typeface="Times New Roman" panose="02020603050405020304" pitchFamily="18" charset="0"/>
              </a:rPr>
              <a:t>a，b</a:t>
            </a:r>
            <a:r>
              <a:rPr lang="zh-CN" altLang="en-US">
                <a:latin typeface="Times New Roman" panose="02020603050405020304" pitchFamily="18" charset="0"/>
              </a:rPr>
              <a:t>除±1外无其它公因数，则称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互质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例如：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互质；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9</a:t>
            </a:r>
            <a:r>
              <a:rPr lang="zh-CN" altLang="en-US">
                <a:latin typeface="Times New Roman" panose="02020603050405020304" pitchFamily="18" charset="0"/>
              </a:rPr>
              <a:t>互质。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结论：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互质，必要而且只要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的最高公因数为</a:t>
            </a:r>
            <a:r>
              <a:rPr lang="zh-CN" altLang="en-US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通常只考虑</a:t>
            </a:r>
            <a:r>
              <a:rPr lang="en-US" altLang="zh-CN">
                <a:latin typeface="Times New Roman" panose="02020603050405020304" pitchFamily="18" charset="0"/>
              </a:rPr>
              <a:t>+1)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±1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任意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整数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包括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0)</a:t>
            </a:r>
            <a:r>
              <a:rPr lang="zh-CN" altLang="en-US">
                <a:latin typeface="Times New Roman" panose="02020603050405020304" pitchFamily="18" charset="0"/>
              </a:rPr>
              <a:t>互质。</a:t>
            </a:r>
          </a:p>
        </p:txBody>
      </p:sp>
      <p:sp>
        <p:nvSpPr>
          <p:cNvPr id="17411" name="灯片编号占位符 1">
            <a:extLst>
              <a:ext uri="{FF2B5EF4-FFF2-40B4-BE49-F238E27FC236}">
                <a16:creationId xmlns:a16="http://schemas.microsoft.com/office/drawing/2014/main" id="{00C355A5-7693-22B0-607E-A3DCFE8E4A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694AF70-96B0-604F-838B-11C924151943}" type="slidenum">
              <a:rPr kumimoji="0" lang="zh-CN" altLang="en-US" sz="1400" smtClean="0">
                <a:latin typeface="Arial" panose="020B0604020202020204" pitchFamily="34" charset="0"/>
              </a:rPr>
              <a:pPr/>
              <a:t>2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9B6B85C-4ADF-6A3D-1C92-2E55D290B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质数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整除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…a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整除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，a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，…，a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之一。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证明：反证法</a:t>
            </a:r>
            <a:r>
              <a:rPr lang="zh-CN" altLang="en-US">
                <a:latin typeface="宋体" panose="02010600030101010101" pitchFamily="2" charset="-122"/>
              </a:rPr>
              <a:t>。假若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都不能被质数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宋体" panose="02010600030101010101" pitchFamily="2" charset="-122"/>
              </a:rPr>
              <a:t>整除，（应用前一页结论充分性）则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宋体" panose="02010600030101010101" pitchFamily="2" charset="-122"/>
              </a:rPr>
              <a:t>和它们都互质，故由</a:t>
            </a:r>
            <a:r>
              <a:rPr lang="zh-CN" altLang="en-US">
                <a:solidFill>
                  <a:srgbClr val="FFC000"/>
                </a:solidFill>
                <a:latin typeface="宋体" panose="02010600030101010101" pitchFamily="2" charset="-122"/>
              </a:rPr>
              <a:t>定理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5.2.3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宋体" panose="02010600030101010101" pitchFamily="2" charset="-122"/>
              </a:rPr>
              <a:t>和它们的乘积互质，</a:t>
            </a:r>
            <a:r>
              <a:rPr lang="en-US" altLang="zh-CN">
                <a:latin typeface="宋体" panose="02010600030101010101" pitchFamily="2" charset="-122"/>
              </a:rPr>
              <a:t> (</a:t>
            </a:r>
            <a:r>
              <a:rPr lang="zh-CN" altLang="en-US">
                <a:latin typeface="宋体" panose="02010600030101010101" pitchFamily="2" charset="-122"/>
              </a:rPr>
              <a:t>应用前一页结论必要性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因而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宋体" panose="02010600030101010101" pitchFamily="2" charset="-122"/>
              </a:rPr>
              <a:t>将不能整除此乘积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…a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，与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整除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…a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矛盾。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F2EC9AE6-9517-A84D-CB53-370361D99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5.2.5 </a:t>
            </a:r>
            <a:endParaRPr lang="en-US" altLang="zh-CN" sz="4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939" name="灯片编号占位符 1">
            <a:extLst>
              <a:ext uri="{FF2B5EF4-FFF2-40B4-BE49-F238E27FC236}">
                <a16:creationId xmlns:a16="http://schemas.microsoft.com/office/drawing/2014/main" id="{2384120B-B809-574C-B92A-327EF94494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1D2355-8716-7C49-A265-28254F544505}" type="slidenum">
              <a:rPr kumimoji="0" lang="zh-CN" altLang="en-US" sz="1400" smtClean="0">
                <a:latin typeface="Arial" panose="020B0604020202020204" pitchFamily="34" charset="0"/>
              </a:rPr>
              <a:pPr/>
              <a:t>20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C531A0A-264C-C23B-B878-E28FE0924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任意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正整数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）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恰有一法</a:t>
            </a:r>
            <a:r>
              <a:rPr lang="zh-CN" altLang="en-US">
                <a:latin typeface="宋体" panose="02010600030101010101" pitchFamily="2" charset="-122"/>
              </a:rPr>
              <a:t>写成质数的乘积（不计因数乘积的顺序）。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证明：先证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可以写成质数的乘积。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用数学归纳法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</a:rPr>
              <a:t> n=2</a:t>
            </a:r>
            <a:r>
              <a:rPr lang="zh-CN" altLang="en-US">
                <a:latin typeface="宋体" panose="02010600030101010101" pitchFamily="2" charset="-122"/>
              </a:rPr>
              <a:t>时,显然成立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</a:rPr>
              <a:t>因为</a:t>
            </a:r>
            <a:r>
              <a:rPr lang="zh-CN" altLang="en-US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宋体" panose="02010600030101010101" pitchFamily="2" charset="-122"/>
              </a:rPr>
              <a:t>是质数，算是已经写成了质数的乘积。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假定</a:t>
            </a:r>
            <a:r>
              <a:rPr lang="en-US" altLang="zh-CN">
                <a:latin typeface="Times New Roman" panose="02020603050405020304" pitchFamily="18" charset="0"/>
              </a:rPr>
              <a:t>n&lt;a</a:t>
            </a:r>
            <a:r>
              <a:rPr lang="zh-CN" altLang="en-US">
                <a:latin typeface="宋体" panose="02010600030101010101" pitchFamily="2" charset="-122"/>
              </a:rPr>
              <a:t>时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可以写成质数的乘积，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试证</a:t>
            </a:r>
            <a:r>
              <a:rPr lang="en-US" altLang="zh-CN">
                <a:latin typeface="Times New Roman" panose="02020603050405020304" pitchFamily="18" charset="0"/>
              </a:rPr>
              <a:t>n=a</a:t>
            </a:r>
            <a:r>
              <a:rPr lang="zh-CN" altLang="en-US">
                <a:latin typeface="宋体" panose="02010600030101010101" pitchFamily="2" charset="-122"/>
              </a:rPr>
              <a:t>时也可以这样写。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6DC1F98D-E041-A96E-7D02-A3A33CF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5.2.6 </a:t>
            </a:r>
            <a:r>
              <a:rPr lang="zh-CN" altLang="en-US" sz="4000">
                <a:latin typeface="宋体" panose="02010600030101010101" pitchFamily="2" charset="-122"/>
              </a:rPr>
              <a:t>(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算术基本定理</a:t>
            </a:r>
            <a:r>
              <a:rPr lang="zh-CN" altLang="en-US" sz="4000">
                <a:latin typeface="宋体" panose="02010600030101010101" pitchFamily="2" charset="-122"/>
              </a:rPr>
              <a:t>)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4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灯片编号占位符 1">
            <a:extLst>
              <a:ext uri="{FF2B5EF4-FFF2-40B4-BE49-F238E27FC236}">
                <a16:creationId xmlns:a16="http://schemas.microsoft.com/office/drawing/2014/main" id="{9758A49B-2DBB-D02E-DF92-B59FBD3919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19A872D-A49C-DF42-954C-6195E999ABDC}" type="slidenum">
              <a:rPr kumimoji="0" lang="zh-CN" altLang="en-US" sz="1400" smtClean="0">
                <a:latin typeface="Arial" panose="020B0604020202020204" pitchFamily="34" charset="0"/>
              </a:rPr>
              <a:pPr/>
              <a:t>21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75CC0A12-79DB-47C6-092F-40F0F46E3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是质数</a:t>
            </a:r>
            <a:r>
              <a:rPr lang="zh-CN" altLang="en-US">
                <a:latin typeface="宋体" panose="02010600030101010101" pitchFamily="2" charset="-122"/>
              </a:rPr>
              <a:t>，则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算是已经写成了质数的乘积。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不是质数，</a:t>
            </a:r>
            <a:r>
              <a:rPr lang="zh-CN" altLang="en-US">
                <a:latin typeface="宋体" panose="02010600030101010101" pitchFamily="2" charset="-122"/>
              </a:rPr>
              <a:t>于是，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有因数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1&lt;b&lt;a</a:t>
            </a:r>
            <a:r>
              <a:rPr lang="en-US" altLang="zh-CN">
                <a:latin typeface="宋体" panose="02010600030101010101" pitchFamily="2" charset="-122"/>
              </a:rPr>
              <a:t>。</a:t>
            </a:r>
            <a:r>
              <a:rPr lang="zh-CN" altLang="en-US">
                <a:latin typeface="宋体" panose="02010600030101010101" pitchFamily="2" charset="-122"/>
              </a:rPr>
              <a:t>使 </a:t>
            </a:r>
            <a:r>
              <a:rPr lang="en-US" altLang="zh-CN">
                <a:latin typeface="Times New Roman" panose="02020603050405020304" pitchFamily="18" charset="0"/>
              </a:rPr>
              <a:t>a=bc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1&lt;c&lt;a</a:t>
            </a:r>
            <a:r>
              <a:rPr lang="en-US" altLang="zh-CN">
                <a:latin typeface="宋体" panose="02010600030101010101" pitchFamily="2" charset="-122"/>
              </a:rPr>
              <a:t>。</a:t>
            </a:r>
            <a:r>
              <a:rPr lang="zh-CN" altLang="en-US">
                <a:latin typeface="宋体" panose="02010600030101010101" pitchFamily="2" charset="-122"/>
              </a:rPr>
              <a:t>既然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宋体" panose="02010600030101010101" pitchFamily="2" charset="-122"/>
              </a:rPr>
              <a:t>都</a:t>
            </a:r>
            <a:r>
              <a:rPr lang="zh-CN" altLang="en-US">
                <a:latin typeface="Times New Roman" panose="02020603050405020304" pitchFamily="18" charset="0"/>
              </a:rPr>
              <a:t>&lt;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故由归纳假定，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宋体" panose="02010600030101010101" pitchFamily="2" charset="-122"/>
              </a:rPr>
              <a:t>都可以写成质数的乘积。又</a:t>
            </a:r>
            <a:r>
              <a:rPr lang="en-US" altLang="zh-CN">
                <a:latin typeface="Times New Roman" panose="02020603050405020304" pitchFamily="18" charset="0"/>
              </a:rPr>
              <a:t>a=bc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只要把这两个乘积连接起来就把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写成了质数的乘积。归纳法已经完成，所以任意正整数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）</a:t>
            </a:r>
            <a:r>
              <a:rPr lang="zh-CN" altLang="en-US">
                <a:latin typeface="宋体" panose="02010600030101010101" pitchFamily="2" charset="-122"/>
              </a:rPr>
              <a:t>可以写成质数的乘积。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1986" name="灯片编号占位符 1">
            <a:extLst>
              <a:ext uri="{FF2B5EF4-FFF2-40B4-BE49-F238E27FC236}">
                <a16:creationId xmlns:a16="http://schemas.microsoft.com/office/drawing/2014/main" id="{D16960A7-59CA-8BD7-0173-9EB371D960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75D353-0E2E-8845-BF98-77D4390543D0}" type="slidenum">
              <a:rPr kumimoji="0" lang="zh-CN" altLang="en-US" sz="1400" smtClean="0">
                <a:latin typeface="Arial" panose="020B0604020202020204" pitchFamily="34" charset="0"/>
              </a:rPr>
              <a:pPr/>
              <a:t>22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972A7FA-4819-16F2-238A-C8F1B4301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6629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再证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只有一法</a:t>
            </a:r>
            <a:r>
              <a:rPr lang="zh-CN" altLang="en-US">
                <a:latin typeface="Times New Roman" panose="02020603050405020304" pitchFamily="18" charset="0"/>
              </a:rPr>
              <a:t>写成质数的乘积，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如果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		</a:t>
            </a:r>
            <a:r>
              <a:rPr lang="en-US" altLang="zh-CN">
                <a:latin typeface="Times New Roman" panose="02020603050405020304" pitchFamily="18" charset="0"/>
              </a:rPr>
              <a:t>n=p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…p</a:t>
            </a:r>
            <a:r>
              <a:rPr lang="en-US" altLang="zh-CN" baseline="-30000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=q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…q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b="0">
                <a:latin typeface="Times New Roman" panose="02020603050405020304" pitchFamily="18" charset="0"/>
              </a:rPr>
              <a:t>…………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,…,p</a:t>
            </a:r>
            <a:r>
              <a:rPr lang="en-US" altLang="zh-CN" baseline="-30000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，q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,…,q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都是质数，往证</a:t>
            </a:r>
            <a:r>
              <a:rPr lang="en-US" altLang="zh-CN">
                <a:latin typeface="Times New Roman" panose="02020603050405020304" pitchFamily="18" charset="0"/>
              </a:rPr>
              <a:t>h=k，</a:t>
            </a:r>
            <a:r>
              <a:rPr lang="zh-CN" altLang="en-US">
                <a:latin typeface="Times New Roman" panose="02020603050405020304" pitchFamily="18" charset="0"/>
              </a:rPr>
              <a:t>而且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,…,p</a:t>
            </a:r>
            <a:r>
              <a:rPr lang="en-US" altLang="zh-CN" baseline="-30000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q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,…,q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完全一样，最多次序不同。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由(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)，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|q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…q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故由</a:t>
            </a:r>
            <a:r>
              <a:rPr lang="zh-CN" altLang="en-US">
                <a:solidFill>
                  <a:srgbClr val="FFC000"/>
                </a:solidFill>
                <a:latin typeface="Times New Roman" panose="02020603050405020304" pitchFamily="18" charset="0"/>
              </a:rPr>
              <a:t>定理5.2.5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应整除</a:t>
            </a:r>
            <a:r>
              <a:rPr lang="en-US" altLang="zh-CN">
                <a:latin typeface="Times New Roman" panose="02020603050405020304" pitchFamily="18" charset="0"/>
              </a:rPr>
              <a:t>q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,…,q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之一，颠倒后者的次序，可假定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|q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。</a:t>
            </a:r>
            <a:r>
              <a:rPr lang="zh-CN" altLang="en-US">
                <a:latin typeface="Times New Roman" panose="02020603050405020304" pitchFamily="18" charset="0"/>
              </a:rPr>
              <a:t>今</a:t>
            </a:r>
            <a:r>
              <a:rPr lang="en-US" altLang="zh-CN">
                <a:latin typeface="Times New Roman" panose="02020603050405020304" pitchFamily="18" charset="0"/>
              </a:rPr>
              <a:t>q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是质数，只有</a:t>
            </a:r>
            <a:r>
              <a:rPr lang="en-US" altLang="zh-CN">
                <a:latin typeface="Times New Roman" panose="02020603050405020304" pitchFamily="18" charset="0"/>
              </a:rPr>
              <a:t>q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和1两个正因数，而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</a:rPr>
              <a:t>1，</a:t>
            </a:r>
            <a:r>
              <a:rPr lang="zh-CN" altLang="en-US">
                <a:latin typeface="Times New Roman" panose="02020603050405020304" pitchFamily="18" charset="0"/>
              </a:rPr>
              <a:t>故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必等于</a:t>
            </a:r>
            <a:r>
              <a:rPr lang="en-US" altLang="zh-CN">
                <a:latin typeface="Times New Roman" panose="02020603050405020304" pitchFamily="18" charset="0"/>
              </a:rPr>
              <a:t>q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615246A3-4052-605B-F50B-25245365CB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22127A8-BE27-8449-95BD-AFFD2FC104DA}" type="slidenum">
              <a:rPr kumimoji="0" lang="zh-CN" altLang="en-US" sz="1400" smtClean="0">
                <a:latin typeface="Arial" panose="020B0604020202020204" pitchFamily="34" charset="0"/>
              </a:rPr>
              <a:pPr/>
              <a:t>23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801DDE05-445B-64E1-95EE-F46059FE5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由(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)消去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而得</a:t>
            </a:r>
          </a:p>
          <a:p>
            <a:pPr marL="0" indent="0" algn="ctr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…p</a:t>
            </a:r>
            <a:r>
              <a:rPr lang="en-US" altLang="zh-CN" baseline="-30000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=q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…q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由此同上可证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应整除</a:t>
            </a:r>
            <a:r>
              <a:rPr lang="en-US" altLang="zh-CN">
                <a:latin typeface="Times New Roman" panose="02020603050405020304" pitchFamily="18" charset="0"/>
              </a:rPr>
              <a:t>q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,…,q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之一。如此类推，可见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,…,p</a:t>
            </a:r>
            <a:r>
              <a:rPr lang="en-US" altLang="zh-CN" baseline="-30000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q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,…,q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完全一样，最多次序不一样。不可能一边已经消完而另一边还剩下质数，因为，那样则一个质数或一些质数之积等于1，这不可能。 </a:t>
            </a:r>
          </a:p>
        </p:txBody>
      </p:sp>
      <p:sp>
        <p:nvSpPr>
          <p:cNvPr id="44034" name="灯片编号占位符 1">
            <a:extLst>
              <a:ext uri="{FF2B5EF4-FFF2-40B4-BE49-F238E27FC236}">
                <a16:creationId xmlns:a16="http://schemas.microsoft.com/office/drawing/2014/main" id="{B6580FE6-FAC1-5D4F-A9F8-4DC9F2715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21E1283-79D4-E244-9389-903A3AAFAF84}" type="slidenum">
              <a:rPr kumimoji="0" lang="zh-CN" altLang="en-US" sz="1400" smtClean="0">
                <a:latin typeface="Arial" panose="020B0604020202020204" pitchFamily="34" charset="0"/>
              </a:rPr>
              <a:pPr/>
              <a:t>24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0F9CF6A-FFE3-E608-652C-4BABA413C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推论1</a:t>
            </a:r>
            <a:r>
              <a:rPr lang="zh-CN" altLang="en-US">
                <a:latin typeface="Times New Roman" panose="02020603050405020304" pitchFamily="18" charset="0"/>
              </a:rPr>
              <a:t>  任意整数(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zh-CN" altLang="en-US">
                <a:latin typeface="Times New Roman" panose="02020603050405020304" pitchFamily="18" charset="0"/>
              </a:rPr>
              <a:t>0，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zh-CN" altLang="en-US">
                <a:latin typeface="Times New Roman" panose="02020603050405020304" pitchFamily="18" charset="0"/>
              </a:rPr>
              <a:t>±1)恰好有一法写成下面的形式：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	±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…p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(6)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,…,p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都是质数。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推论2</a:t>
            </a:r>
            <a:r>
              <a:rPr lang="zh-CN" altLang="en-US">
                <a:latin typeface="Times New Roman" panose="02020603050405020304" pitchFamily="18" charset="0"/>
              </a:rPr>
              <a:t>  任意整数(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zh-CN" altLang="en-US">
                <a:latin typeface="Times New Roman" panose="02020603050405020304" pitchFamily="18" charset="0"/>
              </a:rPr>
              <a:t>0，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</a:t>
            </a:r>
            <a:r>
              <a:rPr lang="zh-CN" altLang="en-US">
                <a:latin typeface="Times New Roman" panose="02020603050405020304" pitchFamily="18" charset="0"/>
              </a:rPr>
              <a:t>±1)恰好有一法写成下面的形式：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	±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</a:rPr>
              <a:t>r1</a:t>
            </a:r>
            <a:r>
              <a:rPr lang="en-US" altLang="zh-CN">
                <a:latin typeface="Times New Roman" panose="02020603050405020304" pitchFamily="18" charset="0"/>
              </a:rPr>
              <a:t>…p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</a:rPr>
              <a:t>r n</a:t>
            </a:r>
            <a:r>
              <a:rPr lang="en-US" altLang="zh-CN">
                <a:latin typeface="Times New Roman" panose="02020603050405020304" pitchFamily="18" charset="0"/>
              </a:rPr>
              <a:t>                          (7)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zh-CN" altLang="en-US">
                <a:latin typeface="宋体" panose="02010600030101010101" pitchFamily="2" charset="-122"/>
              </a:rPr>
              <a:t>其中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是不同的质数，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,…,r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zh-CN" altLang="en-US">
                <a:solidFill>
                  <a:srgbClr val="FFC000"/>
                </a:solidFill>
                <a:latin typeface="宋体" panose="02010600030101010101" pitchFamily="2" charset="-122"/>
              </a:rPr>
              <a:t>正整数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8A9BDE1B-32BA-388A-3679-B9FDA5950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5.2.6 </a:t>
            </a:r>
            <a:r>
              <a:rPr lang="zh-CN" altLang="en-US" sz="4000">
                <a:latin typeface="宋体" panose="02010600030101010101" pitchFamily="2" charset="-122"/>
              </a:rPr>
              <a:t>(算术基本定理)</a:t>
            </a:r>
            <a:r>
              <a:rPr lang="zh-CN" altLang="en-US" sz="4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4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灯片编号占位符 1">
            <a:extLst>
              <a:ext uri="{FF2B5EF4-FFF2-40B4-BE49-F238E27FC236}">
                <a16:creationId xmlns:a16="http://schemas.microsoft.com/office/drawing/2014/main" id="{7C82E51B-1886-9DEF-1B5F-9D4D5F1474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73188E2-AE32-C549-948B-1A6359D27398}" type="slidenum">
              <a:rPr kumimoji="0" lang="zh-CN" altLang="en-US" sz="1400" smtClean="0">
                <a:latin typeface="Arial" panose="020B0604020202020204" pitchFamily="34" charset="0"/>
              </a:rPr>
              <a:pPr/>
              <a:t>25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6625">
            <a:extLst>
              <a:ext uri="{FF2B5EF4-FFF2-40B4-BE49-F238E27FC236}">
                <a16:creationId xmlns:a16="http://schemas.microsoft.com/office/drawing/2014/main" id="{0286E7FF-62C7-B311-5AD5-629D9979B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457200"/>
            <a:ext cx="8839200" cy="61722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Note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latin typeface="Times New Roman" panose="02020603050405020304" pitchFamily="18" charset="0"/>
              </a:rPr>
              <a:t>写成</a:t>
            </a:r>
            <a:r>
              <a:rPr lang="en-US" altLang="zh-CN" sz="3600">
                <a:latin typeface="Times New Roman" panose="02020603050405020304" pitchFamily="18" charset="0"/>
              </a:rPr>
              <a:t>±p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 baseline="30000">
                <a:latin typeface="Times New Roman" panose="02020603050405020304" pitchFamily="18" charset="0"/>
              </a:rPr>
              <a:t>r1</a:t>
            </a:r>
            <a:r>
              <a:rPr lang="en-US" altLang="zh-CN" sz="3600">
                <a:latin typeface="Times New Roman" panose="02020603050405020304" pitchFamily="18" charset="0"/>
              </a:rPr>
              <a:t>…p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en-US" altLang="zh-CN" sz="3600" baseline="30000">
                <a:latin typeface="Times New Roman" panose="02020603050405020304" pitchFamily="18" charset="0"/>
              </a:rPr>
              <a:t>rn</a:t>
            </a:r>
            <a:r>
              <a:rPr lang="zh-CN" altLang="en-US" sz="3600">
                <a:latin typeface="Times New Roman" panose="02020603050405020304" pitchFamily="18" charset="0"/>
              </a:rPr>
              <a:t>的形式，则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latin typeface="Times New Roman" panose="02020603050405020304" pitchFamily="18" charset="0"/>
              </a:rPr>
              <a:t>有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   </a:t>
            </a:r>
            <a:r>
              <a:rPr lang="en-US" altLang="zh-CN" sz="3600">
                <a:latin typeface="Times New Roman" panose="02020603050405020304" pitchFamily="18" charset="0"/>
              </a:rPr>
              <a:t>2(r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+1) …(r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latin typeface="Times New Roman" panose="02020603050405020304" pitchFamily="18" charset="0"/>
              </a:rPr>
              <a:t>+1)</a:t>
            </a:r>
            <a:r>
              <a:rPr lang="zh-CN" altLang="en-US" sz="3600">
                <a:latin typeface="Times New Roman" panose="02020603050405020304" pitchFamily="18" charset="0"/>
              </a:rPr>
              <a:t>个因数。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2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 sz="3600">
                <a:latin typeface="Times New Roman" panose="02020603050405020304" pitchFamily="18" charset="0"/>
              </a:rPr>
              <a:t>a=±p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 baseline="30000">
                <a:latin typeface="Times New Roman" panose="02020603050405020304" pitchFamily="18" charset="0"/>
              </a:rPr>
              <a:t>r1</a:t>
            </a:r>
            <a:r>
              <a:rPr lang="en-US" altLang="zh-CN" sz="3600">
                <a:latin typeface="Times New Roman" panose="02020603050405020304" pitchFamily="18" charset="0"/>
              </a:rPr>
              <a:t>…p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en-US" altLang="zh-CN" sz="3600" baseline="30000">
                <a:latin typeface="Times New Roman" panose="02020603050405020304" pitchFamily="18" charset="0"/>
              </a:rPr>
              <a:t>rn</a:t>
            </a:r>
            <a:r>
              <a:rPr lang="zh-CN" altLang="en-US" sz="3600">
                <a:latin typeface="Times New Roman" panose="02020603050405020304" pitchFamily="18" charset="0"/>
              </a:rPr>
              <a:t>， </a:t>
            </a:r>
            <a:r>
              <a:rPr lang="en-US" altLang="zh-CN" sz="3600">
                <a:latin typeface="Times New Roman" panose="02020603050405020304" pitchFamily="18" charset="0"/>
              </a:rPr>
              <a:t>b=±p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 baseline="30000">
                <a:latin typeface="Times New Roman" panose="02020603050405020304" pitchFamily="18" charset="0"/>
              </a:rPr>
              <a:t>s1</a:t>
            </a:r>
            <a:r>
              <a:rPr lang="en-US" altLang="zh-CN" sz="3600">
                <a:latin typeface="Times New Roman" panose="02020603050405020304" pitchFamily="18" charset="0"/>
              </a:rPr>
              <a:t>…p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en-US" altLang="zh-CN" sz="3600" baseline="30000">
                <a:latin typeface="Times New Roman" panose="02020603050405020304" pitchFamily="18" charset="0"/>
              </a:rPr>
              <a:t>sn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   </a:t>
            </a:r>
            <a:r>
              <a:rPr lang="zh-CN" altLang="en-US" sz="3600">
                <a:latin typeface="Times New Roman" panose="02020603050405020304" pitchFamily="18" charset="0"/>
              </a:rPr>
              <a:t>其中</a:t>
            </a:r>
            <a:r>
              <a:rPr lang="en-US" altLang="zh-CN" sz="3600">
                <a:latin typeface="Times New Roman" panose="02020603050405020304" pitchFamily="18" charset="0"/>
              </a:rPr>
              <a:t>r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,…,r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latin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s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,…,s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zh-CN" altLang="en-US" sz="3600">
                <a:latin typeface="宋体" panose="02010600030101010101" pitchFamily="2" charset="-122"/>
              </a:rPr>
              <a:t>是</a:t>
            </a:r>
            <a:r>
              <a:rPr lang="zh-CN" altLang="en-US" sz="3600">
                <a:solidFill>
                  <a:schemeClr val="tx2"/>
                </a:solidFill>
                <a:latin typeface="宋体" panose="02010600030101010101" pitchFamily="2" charset="-122"/>
              </a:rPr>
              <a:t>非负整数</a:t>
            </a:r>
            <a:r>
              <a:rPr lang="en-US" altLang="zh-CN" sz="3600">
                <a:latin typeface="宋体" panose="02010600030101010101" pitchFamily="2" charset="-122"/>
              </a:rPr>
              <a:t>， </a:t>
            </a:r>
            <a:r>
              <a:rPr lang="en-US" altLang="zh-CN" sz="3600">
                <a:latin typeface="Times New Roman" panose="02020603050405020304" pitchFamily="18" charset="0"/>
              </a:rPr>
              <a:t>p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,…,p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zh-CN" altLang="en-US" sz="3600">
                <a:latin typeface="宋体" panose="02010600030101010101" pitchFamily="2" charset="-122"/>
              </a:rPr>
              <a:t>是不同的质数。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   则</a:t>
            </a:r>
            <a:r>
              <a:rPr lang="en-US" altLang="zh-CN" sz="3600">
                <a:latin typeface="Times New Roman" panose="02020603050405020304" pitchFamily="18" charset="0"/>
              </a:rPr>
              <a:t>a,b</a:t>
            </a:r>
            <a:r>
              <a:rPr lang="zh-CN" altLang="en-US" sz="3600">
                <a:latin typeface="Times New Roman" panose="02020603050405020304" pitchFamily="18" charset="0"/>
              </a:rPr>
              <a:t>的最高公因为</a:t>
            </a:r>
            <a:r>
              <a:rPr lang="en-US" altLang="zh-CN" sz="3600">
                <a:latin typeface="Times New Roman" panose="02020603050405020304" pitchFamily="18" charset="0"/>
              </a:rPr>
              <a:t>p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 baseline="30000">
                <a:latin typeface="Times New Roman" panose="02020603050405020304" pitchFamily="18" charset="0"/>
              </a:rPr>
              <a:t>min(r1,s1)</a:t>
            </a:r>
            <a:r>
              <a:rPr lang="en-US" altLang="zh-CN" sz="3600">
                <a:latin typeface="Times New Roman" panose="02020603050405020304" pitchFamily="18" charset="0"/>
              </a:rPr>
              <a:t>…p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en-US" altLang="zh-CN" sz="3600" baseline="30000">
                <a:latin typeface="Times New Roman" panose="02020603050405020304" pitchFamily="18" charset="0"/>
              </a:rPr>
              <a:t>min(rn,sn)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       a,b</a:t>
            </a:r>
            <a:r>
              <a:rPr lang="zh-CN" altLang="en-US" sz="3600">
                <a:latin typeface="Times New Roman" panose="02020603050405020304" pitchFamily="18" charset="0"/>
              </a:rPr>
              <a:t>的最低公倍为</a:t>
            </a:r>
            <a:r>
              <a:rPr lang="en-US" altLang="zh-CN" sz="3600">
                <a:latin typeface="Times New Roman" panose="02020603050405020304" pitchFamily="18" charset="0"/>
              </a:rPr>
              <a:t>p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 baseline="30000">
                <a:latin typeface="Times New Roman" panose="02020603050405020304" pitchFamily="18" charset="0"/>
              </a:rPr>
              <a:t>max(r1,s1)</a:t>
            </a:r>
            <a:r>
              <a:rPr lang="en-US" altLang="zh-CN" sz="3600">
                <a:latin typeface="Times New Roman" panose="02020603050405020304" pitchFamily="18" charset="0"/>
              </a:rPr>
              <a:t>…p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en-US" altLang="zh-CN" sz="3600" baseline="30000">
                <a:latin typeface="Times New Roman" panose="02020603050405020304" pitchFamily="18" charset="0"/>
              </a:rPr>
              <a:t>max(rn,sn)</a:t>
            </a:r>
          </a:p>
        </p:txBody>
      </p:sp>
      <p:sp>
        <p:nvSpPr>
          <p:cNvPr id="46082" name="灯片编号占位符 1">
            <a:extLst>
              <a:ext uri="{FF2B5EF4-FFF2-40B4-BE49-F238E27FC236}">
                <a16:creationId xmlns:a16="http://schemas.microsoft.com/office/drawing/2014/main" id="{4D3B751D-58A7-4518-0B21-EBA40A3085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52072A-6379-714F-A68F-DE028B32B1AB}" type="slidenum">
              <a:rPr kumimoji="0" lang="zh-CN" altLang="en-US" sz="1400" smtClean="0">
                <a:latin typeface="Arial" panose="020B0604020202020204" pitchFamily="34" charset="0"/>
              </a:rPr>
              <a:pPr/>
              <a:t>26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098A19D1-81E8-293B-0B4B-5D439F1E8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质数无穷多。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证明：假定质数只有有限的几个，设为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…,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试看</a:t>
            </a:r>
            <a:b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		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N=p</a:t>
            </a:r>
            <a:r>
              <a:rPr lang="en-US" altLang="zh-CN" baseline="-30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aseline="-30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…p</a:t>
            </a:r>
            <a:r>
              <a:rPr lang="en-US" altLang="zh-CN" baseline="-30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+1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都不能整除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否则若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|N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，则因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|p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故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|1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，与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质数矛盾。</a:t>
            </a: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故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无质因数，即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为质数。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不同于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与质数只有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,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en-US" altLang="zh-CN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矛盾。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805B6389-BD14-572C-CF77-8FDBBAC11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579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定理5.2.7（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Euclid 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欧几里得 公元前三世纪）</a:t>
            </a:r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灯片编号占位符 1">
            <a:extLst>
              <a:ext uri="{FF2B5EF4-FFF2-40B4-BE49-F238E27FC236}">
                <a16:creationId xmlns:a16="http://schemas.microsoft.com/office/drawing/2014/main" id="{52AE3766-A779-21E9-630D-45AFF905E7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642767B-32DC-E343-B26E-2FBCFC245029}" type="slidenum">
              <a:rPr kumimoji="0" lang="zh-CN" altLang="en-US" sz="1400" smtClean="0">
                <a:latin typeface="Arial" panose="020B0604020202020204" pitchFamily="34" charset="0"/>
              </a:rPr>
              <a:pPr/>
              <a:t>27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85B7E4B-466B-743D-28D7-0704BA78F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5.2.1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83604C8-5979-6844-0342-F7546D2B4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互质，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当且仅当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1可表示为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的倍数和形式，即存在整数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使1=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sa+tb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证明：</a:t>
            </a:r>
            <a:r>
              <a:rPr lang="zh-CN" alt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必要性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互质知，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的最高公因数为1，从而根据定理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5.1.3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，存在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s，t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使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sa+tb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=1。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充分性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只需证：若存在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使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sa+tb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则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的最高公因数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d=(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a,b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。假设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d=(</a:t>
            </a:r>
            <a:r>
              <a:rPr lang="en-US" altLang="zh-CN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a,b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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则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d|a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d|b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从而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整除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sa+tb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的左端，因此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d|1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矛盾。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由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的最高公因数为1，知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互质。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435" name="灯片编号占位符 1">
            <a:extLst>
              <a:ext uri="{FF2B5EF4-FFF2-40B4-BE49-F238E27FC236}">
                <a16:creationId xmlns:a16="http://schemas.microsoft.com/office/drawing/2014/main" id="{72A65034-289A-DEA8-743B-3FCF47FE81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7EFD95A-AE28-0F44-86D9-A0230BA30323}" type="slidenum">
              <a:rPr kumimoji="0" lang="zh-CN" altLang="en-US" sz="1400" smtClean="0">
                <a:latin typeface="Arial" panose="020B0604020202020204" pitchFamily="34" charset="0"/>
              </a:rPr>
              <a:pPr/>
              <a:t>3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4E2DAFA-3399-4D80-1DF8-3AFAE1182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5.2.2 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3FDB029-C1CF-B75A-26E3-76CC2761B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互质，而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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则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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因为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a，b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互质，故有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s，t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使1=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sa+tb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从而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c=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sac+tbc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……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……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今因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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bc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a|ac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，故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整除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右边每一项，因而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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0483" name="灯片编号占位符 1">
            <a:extLst>
              <a:ext uri="{FF2B5EF4-FFF2-40B4-BE49-F238E27FC236}">
                <a16:creationId xmlns:a16="http://schemas.microsoft.com/office/drawing/2014/main" id="{C60938B6-B60D-3935-D259-5E82682AE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D86F864-39ED-5C42-B950-19F2E9A7D2E9}" type="slidenum">
              <a:rPr kumimoji="0" lang="zh-CN" altLang="en-US" sz="1400" smtClean="0">
                <a:latin typeface="Arial" panose="020B0604020202020204" pitchFamily="34" charset="0"/>
              </a:rPr>
              <a:pPr/>
              <a:t>4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8745C233-A5A6-D0F5-E788-EACF59CD9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定理</a:t>
            </a: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5.2.3 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2AEECDA7-C524-5AF4-CAF4-2E19F2531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535613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,a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,…,a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都互质，则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…a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互质。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证明：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由题设，对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=1,2,…,n，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有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，t</a:t>
            </a:r>
            <a:r>
              <a:rPr lang="en-US" altLang="zh-CN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使				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b+t</a:t>
            </a:r>
            <a:r>
              <a:rPr lang="en-US" altLang="zh-CN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=1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把所有这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个式子乘起来，右边得1，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(s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b+t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)(s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b+t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cs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</a:rPr>
              <a:t>b+t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)=1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左边有2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项，其中有一项为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… t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…a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而其余各项都包含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所以，乘起来的式子如下：			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b+T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a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…a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=1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由定理5.2.1得，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…a</a:t>
            </a:r>
            <a:r>
              <a:rPr lang="en-US" altLang="zh-CN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二者互质。 </a:t>
            </a:r>
          </a:p>
        </p:txBody>
      </p:sp>
      <p:sp>
        <p:nvSpPr>
          <p:cNvPr id="22531" name="灯片编号占位符 1">
            <a:extLst>
              <a:ext uri="{FF2B5EF4-FFF2-40B4-BE49-F238E27FC236}">
                <a16:creationId xmlns:a16="http://schemas.microsoft.com/office/drawing/2014/main" id="{A43CF352-E048-15CA-1220-7C11857773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5166A8-EB83-9142-9042-5BF2A3523688}" type="slidenum">
              <a:rPr kumimoji="0" lang="zh-CN" altLang="en-US" sz="1400" smtClean="0">
                <a:latin typeface="Arial" panose="020B0604020202020204" pitchFamily="34" charset="0"/>
              </a:rPr>
              <a:pPr/>
              <a:t>5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F38D4AD-9786-3E4A-E96E-A43FD7D50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定理5.2.4</a:t>
            </a:r>
            <a:endParaRPr lang="en-US" altLang="zh-CN" sz="4000" dirty="0">
              <a:latin typeface="黑体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07FA6CF-7D44-A8AB-E326-BE51B6F2A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,…,m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两两互质而都整除</a:t>
            </a:r>
            <a:r>
              <a:rPr lang="en-US" altLang="zh-CN">
                <a:latin typeface="Times New Roman" panose="02020603050405020304" pitchFamily="18" charset="0"/>
              </a:rPr>
              <a:t>a，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…m</a:t>
            </a:r>
            <a:r>
              <a:rPr lang="en-US" altLang="zh-CN" baseline="-30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|a。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>
                <a:latin typeface="Times New Roman" panose="02020603050405020304" pitchFamily="18" charset="0"/>
              </a:rPr>
              <a:t>对</a:t>
            </a:r>
            <a:r>
              <a:rPr lang="en-US" altLang="zh-CN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用数学归纳法。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当</a:t>
            </a:r>
            <a:r>
              <a:rPr lang="en-US" altLang="zh-CN">
                <a:latin typeface="Times New Roman" panose="02020603050405020304" pitchFamily="18" charset="0"/>
              </a:rPr>
              <a:t>k=1</a:t>
            </a:r>
            <a:r>
              <a:rPr lang="zh-CN" altLang="en-US">
                <a:latin typeface="Times New Roman" panose="02020603050405020304" pitchFamily="18" charset="0"/>
              </a:rPr>
              <a:t>时，结论显然。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当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</a:rPr>
              <a:t>k=2</a:t>
            </a:r>
            <a:r>
              <a:rPr lang="zh-CN" altLang="en-US">
                <a:latin typeface="Times New Roman" panose="02020603050405020304" pitchFamily="18" charset="0"/>
              </a:rPr>
              <a:t>时，由于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|a，</a:t>
            </a:r>
            <a:r>
              <a:rPr lang="zh-CN" altLang="en-US">
                <a:latin typeface="Times New Roman" panose="02020603050405020304" pitchFamily="18" charset="0"/>
              </a:rPr>
              <a:t>所以存在整数</a:t>
            </a:r>
            <a:r>
              <a:rPr lang="en-US" altLang="zh-CN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使得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a=m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4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又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|a，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|m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q，</a:t>
            </a:r>
            <a:r>
              <a:rPr lang="zh-CN" altLang="en-US">
                <a:latin typeface="Times New Roman" panose="02020603050405020304" pitchFamily="18" charset="0"/>
              </a:rPr>
              <a:t>而(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)=1，</a:t>
            </a:r>
            <a:r>
              <a:rPr lang="zh-CN" altLang="en-US">
                <a:latin typeface="Times New Roman" panose="02020603050405020304" pitchFamily="18" charset="0"/>
              </a:rPr>
              <a:t>故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|q(</a:t>
            </a:r>
            <a:r>
              <a:rPr lang="zh-CN" altLang="en-US">
                <a:latin typeface="Times New Roman" panose="02020603050405020304" pitchFamily="18" charset="0"/>
              </a:rPr>
              <a:t>定理5.2.2)，于是存在</a:t>
            </a:r>
            <a:r>
              <a:rPr lang="en-US" altLang="zh-CN">
                <a:latin typeface="Times New Roman" panose="02020603050405020304" pitchFamily="18" charset="0"/>
              </a:rPr>
              <a:t>p，</a:t>
            </a:r>
            <a:r>
              <a:rPr lang="zh-CN" altLang="en-US">
                <a:latin typeface="Times New Roman" panose="02020603050405020304" pitchFamily="18" charset="0"/>
              </a:rPr>
              <a:t>使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q=m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。</a:t>
            </a:r>
            <a:r>
              <a:rPr lang="zh-CN" altLang="en-US">
                <a:latin typeface="Times New Roman" panose="02020603050405020304" pitchFamily="18" charset="0"/>
              </a:rPr>
              <a:t>从而</a:t>
            </a:r>
            <a:r>
              <a:rPr lang="en-US" altLang="zh-CN">
                <a:latin typeface="Times New Roman" panose="02020603050405020304" pitchFamily="18" charset="0"/>
              </a:rPr>
              <a:t>a=m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p，</a:t>
            </a:r>
            <a:r>
              <a:rPr lang="zh-CN" altLang="en-US">
                <a:latin typeface="Times New Roman" panose="02020603050405020304" pitchFamily="18" charset="0"/>
              </a:rPr>
              <a:t>即 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|a。     </a:t>
            </a:r>
            <a:endParaRPr lang="zh-CN" altLang="en-US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灯片编号占位符 1">
            <a:extLst>
              <a:ext uri="{FF2B5EF4-FFF2-40B4-BE49-F238E27FC236}">
                <a16:creationId xmlns:a16="http://schemas.microsoft.com/office/drawing/2014/main" id="{6C11AB7D-1A00-15BD-D848-373784F7D1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D6205E0-CD53-424A-B65A-D47F30886F4B}" type="slidenum">
              <a:rPr kumimoji="0" lang="zh-CN" altLang="en-US" sz="1400" smtClean="0">
                <a:latin typeface="Arial" panose="020B0604020202020204" pitchFamily="34" charset="0"/>
              </a:rPr>
              <a:pPr/>
              <a:t>6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C07D62E6-ED85-03AB-E4B3-968D84FD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定理5.2.4</a:t>
            </a:r>
            <a:endParaRPr lang="en-US" altLang="zh-CN" sz="4000" dirty="0">
              <a:latin typeface="黑体" pitchFamily="2" charset="-122"/>
            </a:endParaRP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3A302519-F5FA-0ADA-196E-8EB090DC3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486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假定对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(1</a:t>
            </a:r>
            <a:r>
              <a:rPr lang="zh-CN" altLang="en-US" dirty="0">
                <a:latin typeface="Times New Roman" panose="02020603050405020304" pitchFamily="18" charset="0"/>
              </a:rPr>
              <a:t>≤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&lt;k)</a:t>
            </a:r>
            <a:r>
              <a:rPr lang="zh-CN" altLang="en-US" dirty="0">
                <a:latin typeface="Times New Roman" panose="02020603050405020304" pitchFamily="18" charset="0"/>
              </a:rPr>
              <a:t> 有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  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|a</a:t>
            </a:r>
            <a:r>
              <a:rPr lang="en-US" altLang="zh-CN" b="0" dirty="0">
                <a:latin typeface="Times New Roman" panose="02020603050405020304" pitchFamily="18" charset="0"/>
                <a:sym typeface="Symbol" pitchFamily="2" charset="2"/>
              </a:rPr>
              <a:t>………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………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我们证明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            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…m</a:t>
            </a:r>
            <a:r>
              <a:rPr lang="en-US" altLang="zh-CN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i+1</a:t>
            </a:r>
            <a:r>
              <a:rPr lang="en-US" altLang="zh-CN" dirty="0">
                <a:latin typeface="Times New Roman" panose="02020603050405020304" pitchFamily="18" charset="0"/>
              </a:rPr>
              <a:t>|a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……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………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由(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)知有</a:t>
            </a:r>
            <a:r>
              <a:rPr lang="en-US" altLang="zh-CN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使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                       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=m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……</a:t>
            </a:r>
            <a:r>
              <a:rPr lang="en-US" altLang="zh-CN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………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已知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i+1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i+1</a:t>
            </a:r>
            <a:r>
              <a:rPr lang="en-US" altLang="zh-CN" dirty="0">
                <a:latin typeface="Times New Roman" panose="02020603050405020304" pitchFamily="18" charset="0"/>
              </a:rPr>
              <a:t>|m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 m</a:t>
            </a:r>
            <a:r>
              <a:rPr lang="en-US" altLang="zh-CN" baseline="-30000" dirty="0">
                <a:latin typeface="Times New Roman" panose="02020603050405020304" pitchFamily="18" charset="0"/>
              </a:rPr>
              <a:t>i+1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均互质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宋体" panose="02010600030101010101" pitchFamily="2" charset="-122"/>
              </a:rPr>
              <a:t>由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定理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5.2.3</a:t>
            </a:r>
            <a:r>
              <a:rPr lang="zh-CN" altLang="en-US" dirty="0">
                <a:latin typeface="宋体" panose="02010600030101010101" pitchFamily="2" charset="-122"/>
              </a:rPr>
              <a:t>知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i+1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…m</a:t>
            </a:r>
            <a:r>
              <a:rPr lang="en-US" altLang="zh-CN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宋体" panose="02010600030101010101" pitchFamily="2" charset="-122"/>
              </a:rPr>
              <a:t>互质，故由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定理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5.2.2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>
                <a:latin typeface="Times New Roman" panose="02020603050405020304" pitchFamily="18" charset="0"/>
              </a:rPr>
              <a:t>i+1</a:t>
            </a:r>
            <a:r>
              <a:rPr lang="en-US" altLang="zh-CN" dirty="0">
                <a:latin typeface="Times New Roman" panose="02020603050405020304" pitchFamily="18" charset="0"/>
              </a:rPr>
              <a:t>|q</a:t>
            </a:r>
            <a:r>
              <a:rPr lang="en-US" altLang="zh-CN" dirty="0">
                <a:latin typeface="宋体" panose="02010600030101010101" pitchFamily="2" charset="-122"/>
              </a:rPr>
              <a:t>。</a:t>
            </a:r>
            <a:r>
              <a:rPr lang="zh-CN" altLang="en-US" dirty="0">
                <a:latin typeface="宋体" panose="02010600030101010101" pitchFamily="2" charset="-122"/>
              </a:rPr>
              <a:t>据此及</a:t>
            </a:r>
            <a:r>
              <a:rPr lang="zh-CN" altLang="en-US" dirty="0">
                <a:latin typeface="Times New Roman" panose="02020603050405020304" pitchFamily="18" charset="0"/>
              </a:rPr>
              <a:t>(4)</a:t>
            </a:r>
            <a:r>
              <a:rPr lang="zh-CN" altLang="en-US" dirty="0">
                <a:latin typeface="宋体" panose="02010600030101010101" pitchFamily="2" charset="-122"/>
              </a:rPr>
              <a:t>可以得到</a:t>
            </a:r>
            <a:r>
              <a:rPr lang="zh-CN" altLang="en-US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宋体" panose="02010600030101010101" pitchFamily="2" charset="-122"/>
              </a:rPr>
              <a:t>成立。归纳证毕。</a:t>
            </a: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灯片编号占位符 1">
            <a:extLst>
              <a:ext uri="{FF2B5EF4-FFF2-40B4-BE49-F238E27FC236}">
                <a16:creationId xmlns:a16="http://schemas.microsoft.com/office/drawing/2014/main" id="{F9EC9BB4-E952-3637-BD1F-D4533F7BD3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CA29AB9-3947-8840-AE8F-0774BCFE4AEC}" type="slidenum">
              <a:rPr kumimoji="0" lang="zh-CN" altLang="en-US" sz="1400" smtClean="0">
                <a:latin typeface="Arial" panose="020B0604020202020204" pitchFamily="34" charset="0"/>
              </a:rPr>
              <a:pPr/>
              <a:t>7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40CD1EDB-E335-2752-E0CD-7367D76B8E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47A27A-A87E-0E49-ACEE-53AC5297213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CN" sz="1400" b="0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69C17DB9-B349-4FF7-E314-ED04882D0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422275"/>
            <a:ext cx="7772400" cy="7699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>
                <a:latin typeface="Times New Roman" pitchFamily="18" charset="0"/>
              </a:rPr>
              <a:t>例5.2.1</a:t>
            </a:r>
            <a:endParaRPr lang="en-US" altLang="zh-CN" dirty="0">
              <a:latin typeface="黑体" pitchFamily="2" charset="-122"/>
            </a:endParaRP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0A022382-FC79-77E0-8D01-CBE1EEE44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382000" cy="5029200"/>
          </a:xfrm>
        </p:spPr>
        <p:txBody>
          <a:bodyPr/>
          <a:lstStyle/>
          <a:p>
            <a:pPr marL="357188" indent="-357188" eaLnBrk="1" hangingPunct="1"/>
            <a:r>
              <a:rPr lang="zh-CN" altLang="en-US" sz="3600">
                <a:latin typeface="Times New Roman" panose="02020603050405020304" pitchFamily="18" charset="0"/>
              </a:rPr>
              <a:t>试证相继三个整数之积能被6整除。</a:t>
            </a:r>
          </a:p>
          <a:p>
            <a:pPr marL="357188" indent="-357188" eaLnBrk="1" hangingPunct="1"/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3600">
                <a:latin typeface="Times New Roman" panose="02020603050405020304" pitchFamily="18" charset="0"/>
              </a:rPr>
              <a:t>设三个相继整数依次为</a:t>
            </a:r>
            <a:r>
              <a:rPr lang="en-US" altLang="zh-CN" sz="3600">
                <a:latin typeface="Times New Roman" panose="02020603050405020304" pitchFamily="18" charset="0"/>
              </a:rPr>
              <a:t>n, n+1, n+2，</a:t>
            </a:r>
            <a:endParaRPr lang="zh-CN" altLang="en-US" sz="3600">
              <a:latin typeface="Times New Roman" panose="02020603050405020304" pitchFamily="18" charset="0"/>
            </a:endParaRP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	其中必有一个为偶数，且必有一个为3的倍数，即2|</a:t>
            </a:r>
            <a:r>
              <a:rPr lang="en-US" altLang="zh-CN" sz="3600">
                <a:latin typeface="Times New Roman" panose="02020603050405020304" pitchFamily="18" charset="0"/>
              </a:rPr>
              <a:t>n(n+1)(n+2)，</a:t>
            </a:r>
            <a:br>
              <a:rPr lang="en-US" altLang="zh-CN" sz="3600">
                <a:latin typeface="Times New Roman" panose="02020603050405020304" pitchFamily="18" charset="0"/>
              </a:rPr>
            </a:br>
            <a:r>
              <a:rPr lang="en-US" altLang="zh-CN" sz="3600">
                <a:latin typeface="Times New Roman" panose="02020603050405020304" pitchFamily="18" charset="0"/>
              </a:rPr>
              <a:t>3|n(n+1)(n+2)。</a:t>
            </a:r>
          </a:p>
          <a:p>
            <a:pPr marL="357188" indent="-357188" eaLnBrk="1" hangingPunct="1">
              <a:buFont typeface="Wingdings" pitchFamily="2" charset="2"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	而(2，3)=1，据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定理5.2.4</a:t>
            </a:r>
            <a:r>
              <a:rPr lang="zh-CN" altLang="en-US" sz="3600">
                <a:latin typeface="Times New Roman" panose="02020603050405020304" pitchFamily="18" charset="0"/>
              </a:rPr>
              <a:t>有</a:t>
            </a:r>
            <a:r>
              <a:rPr lang="en-US" altLang="zh-CN" sz="3600">
                <a:latin typeface="Times New Roman" panose="02020603050405020304" pitchFamily="18" charset="0"/>
              </a:rPr>
              <a:t>6|n(n+1)(n+2)。 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A40DA876-E67E-E789-C41F-6DA3D07C1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例5.2.2</a:t>
            </a:r>
            <a:endParaRPr lang="en-US" altLang="zh-CN" sz="4000" dirty="0">
              <a:latin typeface="黑体" pitchFamily="2" charset="-122"/>
            </a:endParaRP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0FBD8128-3EF8-0A2B-C007-2A7312EFD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3719513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试证相继三个整数的立方和是9的倍数。</a:t>
            </a:r>
          </a:p>
          <a:p>
            <a:pPr marL="0" indent="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3719513" algn="l"/>
              </a:tabLst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>
                <a:latin typeface="Times New Roman" panose="02020603050405020304" pitchFamily="18" charset="0"/>
              </a:rPr>
              <a:t>n-1，n，n+1</a:t>
            </a:r>
            <a:r>
              <a:rPr lang="zh-CN" altLang="en-US">
                <a:latin typeface="Times New Roman" panose="02020603050405020304" pitchFamily="18" charset="0"/>
              </a:rPr>
              <a:t>为三个相继整数，则</a:t>
            </a:r>
          </a:p>
          <a:p>
            <a:pPr marL="0" indent="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3719513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(</a:t>
            </a:r>
            <a:r>
              <a:rPr lang="en-US" altLang="zh-CN">
                <a:latin typeface="Times New Roman" panose="02020603050405020304" pitchFamily="18" charset="0"/>
              </a:rPr>
              <a:t>n-1)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+n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+(n+1)</a:t>
            </a:r>
            <a:r>
              <a:rPr lang="en-US" altLang="zh-CN" baseline="30000">
                <a:latin typeface="Times New Roman" panose="02020603050405020304" pitchFamily="18" charset="0"/>
              </a:rPr>
              <a:t>3	</a:t>
            </a:r>
            <a:r>
              <a:rPr lang="en-US" altLang="zh-CN">
                <a:latin typeface="Times New Roman" panose="02020603050405020304" pitchFamily="18" charset="0"/>
              </a:rPr>
              <a:t>=3n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+3n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-3n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+6n-1+1</a:t>
            </a:r>
          </a:p>
          <a:p>
            <a:pPr marL="0" indent="0" algn="just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3719513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                  	=3(n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+2n)</a:t>
            </a:r>
          </a:p>
          <a:p>
            <a:pPr marL="0" indent="0" algn="just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3719513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	=3(n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+3n-n)</a:t>
            </a:r>
          </a:p>
          <a:p>
            <a:pPr marL="0" indent="0" algn="just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3719513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	=3(3n+n(n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-1))</a:t>
            </a:r>
          </a:p>
          <a:p>
            <a:pPr marL="0" indent="0" algn="just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3719513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	=9n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3(n-1)n(n+1)</a:t>
            </a:r>
          </a:p>
          <a:p>
            <a:pPr marL="0" indent="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3719513" algn="l"/>
              </a:tabLst>
            </a:pPr>
            <a:r>
              <a:rPr lang="zh-CN" altLang="en-US">
                <a:latin typeface="宋体" panose="02010600030101010101" pitchFamily="2" charset="-122"/>
              </a:rPr>
              <a:t>而由上例</a:t>
            </a:r>
            <a:r>
              <a:rPr lang="zh-CN" altLang="en-US">
                <a:latin typeface="Times New Roman" panose="02020603050405020304" pitchFamily="18" charset="0"/>
              </a:rPr>
              <a:t>5.2.1</a:t>
            </a:r>
            <a:r>
              <a:rPr lang="zh-CN" altLang="en-US">
                <a:latin typeface="宋体" panose="02010600030101010101" pitchFamily="2" charset="-122"/>
              </a:rPr>
              <a:t>知</a:t>
            </a:r>
            <a:r>
              <a:rPr lang="zh-CN" altLang="en-US">
                <a:latin typeface="Times New Roman" panose="02020603050405020304" pitchFamily="18" charset="0"/>
              </a:rPr>
              <a:t>3|(</a:t>
            </a:r>
            <a:r>
              <a:rPr lang="en-US" altLang="zh-CN">
                <a:latin typeface="Times New Roman" panose="02020603050405020304" pitchFamily="18" charset="0"/>
              </a:rPr>
              <a:t>n-1)n(n+1)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</a:p>
          <a:p>
            <a:pPr marL="0" indent="0" eaLnBrk="1" hangingPunct="1">
              <a:lnSpc>
                <a:spcPct val="114000"/>
              </a:lnSpc>
              <a:spcBef>
                <a:spcPct val="0"/>
              </a:spcBef>
              <a:buFont typeface="Wingdings" pitchFamily="2" charset="2"/>
              <a:buNone/>
              <a:tabLst>
                <a:tab pos="3719513" algn="l"/>
              </a:tabLst>
            </a:pPr>
            <a:r>
              <a:rPr lang="zh-CN" altLang="en-US">
                <a:latin typeface="宋体" panose="02010600030101010101" pitchFamily="2" charset="-122"/>
              </a:rPr>
              <a:t>故</a:t>
            </a:r>
            <a:r>
              <a:rPr lang="zh-CN" altLang="en-US">
                <a:latin typeface="Times New Roman" panose="02020603050405020304" pitchFamily="18" charset="0"/>
              </a:rPr>
              <a:t>9|((</a:t>
            </a:r>
            <a:r>
              <a:rPr lang="en-US" altLang="zh-CN">
                <a:latin typeface="Times New Roman" panose="02020603050405020304" pitchFamily="18" charset="0"/>
              </a:rPr>
              <a:t>n-1)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+n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+(n+1)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宋体" panose="02010600030101010101" pitchFamily="2" charset="-122"/>
              </a:rPr>
              <a:t>。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7651" name="灯片编号占位符 1">
            <a:extLst>
              <a:ext uri="{FF2B5EF4-FFF2-40B4-BE49-F238E27FC236}">
                <a16:creationId xmlns:a16="http://schemas.microsoft.com/office/drawing/2014/main" id="{6ACC4870-AC59-418D-0153-BC5A1A18E7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B470F7-8664-E843-AB80-C33E7B8B5DD2}" type="slidenum">
              <a:rPr kumimoji="0" lang="zh-CN" altLang="en-US" sz="1400" smtClean="0">
                <a:latin typeface="Arial" panose="020B0604020202020204" pitchFamily="34" charset="0"/>
              </a:rPr>
              <a:pPr/>
              <a:t>9</a:t>
            </a:fld>
            <a:endParaRPr kumimoji="0"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7417</TotalTime>
  <Words>2703</Words>
  <Application>Microsoft Macintosh PowerPoint</Application>
  <PresentationFormat>全屏显示(4:3)</PresentationFormat>
  <Paragraphs>187</Paragraphs>
  <Slides>27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宋体</vt:lpstr>
      <vt:lpstr>Arial</vt:lpstr>
      <vt:lpstr>Arial Black</vt:lpstr>
      <vt:lpstr>Times New Roman</vt:lpstr>
      <vt:lpstr>Wingdings</vt:lpstr>
      <vt:lpstr>Network Blitz</vt:lpstr>
      <vt:lpstr>Equation</vt:lpstr>
      <vt:lpstr>§5.2 互质 质因数分解 </vt:lpstr>
      <vt:lpstr>§5.2.1  整数互质 </vt:lpstr>
      <vt:lpstr>定理5.2.1 </vt:lpstr>
      <vt:lpstr>定理5.2.2 </vt:lpstr>
      <vt:lpstr>定理5.2.3 </vt:lpstr>
      <vt:lpstr>定理5.2.4</vt:lpstr>
      <vt:lpstr>定理5.2.4</vt:lpstr>
      <vt:lpstr>例5.2.1</vt:lpstr>
      <vt:lpstr>例5.2.2</vt:lpstr>
      <vt:lpstr>例5.2.3 </vt:lpstr>
      <vt:lpstr>PowerPoint 演示文稿</vt:lpstr>
      <vt:lpstr>PowerPoint 演示文稿</vt:lpstr>
      <vt:lpstr>PowerPoint 演示文稿</vt:lpstr>
      <vt:lpstr>例5.2.4</vt:lpstr>
      <vt:lpstr>例5.2.5 </vt:lpstr>
      <vt:lpstr>例5.2.6 </vt:lpstr>
      <vt:lpstr>§5.2.2 质数与合数   算术基本定理 </vt:lpstr>
      <vt:lpstr>定义5.2.2</vt:lpstr>
      <vt:lpstr>PowerPoint 演示文稿</vt:lpstr>
      <vt:lpstr>定理5.2.5 </vt:lpstr>
      <vt:lpstr>定理5.2.6 (算术基本定理) </vt:lpstr>
      <vt:lpstr>PowerPoint 演示文稿</vt:lpstr>
      <vt:lpstr>PowerPoint 演示文稿</vt:lpstr>
      <vt:lpstr>PowerPoint 演示文稿</vt:lpstr>
      <vt:lpstr>定理5.2.6 (算术基本定理) </vt:lpstr>
      <vt:lpstr>PowerPoint 演示文稿</vt:lpstr>
      <vt:lpstr>定理5.2.7（Euclid 欧几里得 公元前三世纪）</vt:lpstr>
    </vt:vector>
  </TitlesOfParts>
  <Company>jlu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图与网络 </dc:title>
  <dc:creator>ouyang</dc:creator>
  <cp:lastModifiedBy>Microsoft Office User</cp:lastModifiedBy>
  <cp:revision>481</cp:revision>
  <cp:lastPrinted>1601-01-01T00:00:00Z</cp:lastPrinted>
  <dcterms:created xsi:type="dcterms:W3CDTF">2002-08-29T00:33:30Z</dcterms:created>
  <dcterms:modified xsi:type="dcterms:W3CDTF">2023-05-18T03:33:51Z</dcterms:modified>
</cp:coreProperties>
</file>