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365" r:id="rId3"/>
    <p:sldId id="366" r:id="rId4"/>
    <p:sldId id="260" r:id="rId5"/>
    <p:sldId id="346" r:id="rId6"/>
    <p:sldId id="261" r:id="rId7"/>
    <p:sldId id="347" r:id="rId8"/>
    <p:sldId id="348" r:id="rId9"/>
    <p:sldId id="357" r:id="rId10"/>
    <p:sldId id="379" r:id="rId11"/>
    <p:sldId id="358" r:id="rId12"/>
    <p:sldId id="349" r:id="rId13"/>
    <p:sldId id="350" r:id="rId14"/>
    <p:sldId id="447" r:id="rId15"/>
    <p:sldId id="351" r:id="rId16"/>
    <p:sldId id="352" r:id="rId17"/>
    <p:sldId id="316" r:id="rId18"/>
    <p:sldId id="353" r:id="rId19"/>
    <p:sldId id="359" r:id="rId20"/>
    <p:sldId id="317" r:id="rId21"/>
    <p:sldId id="298" r:id="rId22"/>
    <p:sldId id="340" r:id="rId23"/>
    <p:sldId id="318" r:id="rId24"/>
    <p:sldId id="370" r:id="rId25"/>
    <p:sldId id="319" r:id="rId26"/>
    <p:sldId id="446" r:id="rId27"/>
    <p:sldId id="448" r:id="rId28"/>
    <p:sldId id="380" r:id="rId29"/>
    <p:sldId id="381" r:id="rId30"/>
    <p:sldId id="385" r:id="rId31"/>
    <p:sldId id="386" r:id="rId32"/>
    <p:sldId id="387" r:id="rId33"/>
    <p:sldId id="388" r:id="rId34"/>
    <p:sldId id="389" r:id="rId35"/>
    <p:sldId id="390" r:id="rId36"/>
    <p:sldId id="320" r:id="rId37"/>
    <p:sldId id="321" r:id="rId38"/>
    <p:sldId id="362" r:id="rId39"/>
    <p:sldId id="354" r:id="rId40"/>
    <p:sldId id="355" r:id="rId41"/>
    <p:sldId id="361" r:id="rId42"/>
    <p:sldId id="383" r:id="rId43"/>
    <p:sldId id="36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7" autoAdjust="0"/>
    <p:restoredTop sz="81973" autoAdjust="0"/>
  </p:normalViewPr>
  <p:slideViewPr>
    <p:cSldViewPr>
      <p:cViewPr varScale="1">
        <p:scale>
          <a:sx n="104" d="100"/>
          <a:sy n="104" d="100"/>
        </p:scale>
        <p:origin x="1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1D8FFF5F-3828-CB07-ED65-10A43CFFA3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05728D3F-3A8D-CD0A-8475-0E530D3C6C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2ED5D1AA-19FD-CB01-C347-9285C86112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A63C5F32-DEFD-1E54-C8EA-DBE5551FF8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DD18CB-78EA-2D49-AFF7-E3C30EC7EC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EEB0E76-444D-C33F-B984-BD37B7A29A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F4FA109-F044-CB78-F724-3A07A5B89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F5D0406-C2E7-752F-D022-62F3D2068B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AA65FA1-3C54-8268-C1C3-4EC6127A75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2A3F7DF1-B9AA-9921-A567-C792C7FB94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85561D84-38B0-8349-942E-E41B13E00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E6B3937-BF78-5640-BCDE-A9F5EF5A3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5725FE52-9067-7B87-95FF-45F98ABEC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304161-FC6E-D941-B67D-91098CC2674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ECBAB88-6D4F-219B-8513-42F25B2DE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65A81D8-14B4-A60E-C623-ACF7EC7F0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A3A06656-4B3A-0DDA-13AF-B06DBAE56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797F36-F5A9-BE4F-9F2D-2C247A96851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5E4D61B-2DFC-8808-41DE-1027B2F7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C33FE19-CA46-D29B-691F-8D424C3BA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A2589D7A-6F1E-1A09-D392-937E8DCBF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E9193A-D8F6-5B48-AA34-FC0BD523DD9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0890D08-23EB-D8BE-45A8-ECF28F9E4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FDCD21B-61F0-F470-6B06-563786220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979B881-5040-8F56-CE11-F8AFDD722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FCBDC-F68C-A44D-B4AD-601FDF5D883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F283BAE-E198-BBD7-BA6B-43E901F18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2D1335C-7A7D-0C5C-5476-901B95F0A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24C5344E-0C1B-40C3-829B-CAF67C52C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627007-AD16-7E4D-9CDE-BADCD37AE91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C2F6122-8AFC-A1F6-BE33-539A42351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E733D8A-8EBD-9126-ADC1-9CFEB7C32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>
            <a:extLst>
              <a:ext uri="{FF2B5EF4-FFF2-40B4-BE49-F238E27FC236}">
                <a16:creationId xmlns:a16="http://schemas.microsoft.com/office/drawing/2014/main" id="{6582EA2A-D047-AC80-9A3D-C60650A09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备注占位符 2">
            <a:extLst>
              <a:ext uri="{FF2B5EF4-FFF2-40B4-BE49-F238E27FC236}">
                <a16:creationId xmlns:a16="http://schemas.microsoft.com/office/drawing/2014/main" id="{5790FF12-CB07-56DC-E7D6-CA81F9A81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令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a=97, b=35,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现求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sa+tb=1,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7" name="灯片编号占位符 3">
            <a:extLst>
              <a:ext uri="{FF2B5EF4-FFF2-40B4-BE49-F238E27FC236}">
                <a16:creationId xmlns:a16="http://schemas.microsoft.com/office/drawing/2014/main" id="{5B39D467-8DF8-7DD4-A17F-56EF5CE1B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6943C6-9773-874E-80BA-AEDA66006F97}" type="slidenum">
              <a:rPr lang="zh-CN" altLang="en-US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599603D-8DC3-E27E-9D6C-3317D0033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05E02B-6664-D744-9229-03E9D040CD8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23D89DC-4D1A-211C-C3CB-F4F35E7E8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EFF89F2-2193-F877-A106-CEB1D0887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性质4是说整数的加、减和乘运算诱导了剩余类之间的加、减和乘运算，剩余类之间的加、减和乘运算与在剩余类中所选的哪个元素为代表元素无关。这将在抽象代数的商空间章节中进行讨论。</a:t>
            </a:r>
          </a:p>
          <a:p>
            <a:pPr eaLnBrk="1" hangingPunct="1">
              <a:defRPr/>
            </a:pP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由性质4，在一个合同式中可以移项，比方，由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a+b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可以推出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c-b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(mod m)。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事实上，由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a+b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和-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-b(mod m) 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得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a+b-b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c-b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(mod m)，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即 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c-b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(mod m)。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即下述两条性质成立。 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5AEF387A-D92B-022A-87E5-7256F626D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9D4D2D-2DC8-A842-8843-EF26EA8697A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45016F4-8AFB-3E74-815F-50CB40D87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390EFC9-8FAB-14BC-2876-F64BEB544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这些都和相等的性质相同，但对于数的相等，我们还有消去律：若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ac=bc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a=b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这对合同并不普遍成立，例如，虽然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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0(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6)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却不能从合同式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的两边消去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得出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但是，下列两个事实成立：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DA5E96B-7B90-E8C2-708B-EDF5FC096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85227F-ED3B-1640-AFAE-BC781344E16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4B6C4CA-4F4F-292E-71A7-F77032A35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BDFE011-CB51-4296-0BD1-984B91EEF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这些都和相等的性质相同，但对于数的相等，我们还有消去律：若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ac=bc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a=b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这对合同并不普遍成立，例如，虽然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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0(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6)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却不能从合同式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的两边消去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得出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但是，下列两个事实成立：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76AF231-BD8B-8615-A568-321AAAD0B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ABE857-B8D5-2941-A983-8551C4CE22A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118D455-737C-88F7-8649-9B2D8F1CC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7AF070C8-0549-6CF0-2ADC-3FF7D4BD9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这些都和相等的性质相同，但对于数的相等，我们还有消去律：若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ac=bc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a=b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这对合同并不普遍成立，例如，虽然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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0(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6)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却不能从合同式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的两边消去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得出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但是，下列两个事实成立：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B289463F-CF4A-35A2-6553-8ADAE2FF1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A2B825-1ADC-874F-B175-4158F5BB85A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4593D5C-33A6-BE33-EA7B-64761B72E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6CEC34A-C3F2-41BA-CF03-39C4693E5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3A619377-82DA-C606-704B-EF9A5D564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4B4030-6E9E-754C-97EE-07A3188702C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BA09BD0-7E1B-B085-8C39-8F63E92F6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70FCA09-A374-66B5-8ED5-A64A91B6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92DA9B6-1313-D7BF-1D59-580C4E8A3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C6B454-5D13-A745-802A-FACB5C9073B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22F6DDE-C067-FC6C-7441-68655A7AB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B3A02342-14AE-06CD-7B2A-0BE879FB7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这些都和相等的性质相同，但对于数的相等，我们还有消去律：若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ac=bc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a=b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这对合同并不普遍成立，例如，虽然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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0(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6)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却不能从合同式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的两边消去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得出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mod 6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）。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但是，下列两个事实成立：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AFCD12CA-A565-4AB1-AF39-9EBBFB4D2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BFF582-8FA6-7F42-B303-1EBA218CBE1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0AF3775-5856-A140-4F2B-A45620195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DE600A52-1471-38ED-5533-19AC50B1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5F21A19B-25FE-597A-4560-333A240C9367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F925BA2F-38ED-089A-A03C-977D71BC8C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8AB566D-ED69-727B-4993-2C6F747545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8AB56DB-3C18-547F-5279-0C945556D6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79DB581-482F-A492-62C5-3AA1F8A4B8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CA5EDF77-9F27-7240-B141-1B30DEC020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D195CC8-ED9E-C67D-9A74-38039EB9A9E4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AB11909-A67C-AEA1-6689-FFFD8F3523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0D9A14F4-6ED7-53A1-7955-1AD7D9006833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0EBE0FB-6434-D2AA-2106-20D1E6BA6814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FBFF47F6-7B31-4AEA-3E5F-6493F72FE49F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2B6FEBFF-7C6D-8228-AE19-9B1145540D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3B094A9A-5585-F457-6CD7-3C6082522BB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0BE6044-B03B-DDB0-A150-256A7E3DE7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3A3A022C-8BDB-F576-D52D-75D2E9EDE3D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5021B99C-B6BF-2B5D-CE88-730F9FAFD0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F9E02D8-C25B-5DBE-A598-6D7E9773C4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D959ADA1-B0B6-862D-2B5D-2CE6A5762E6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2C5E3FCE-95B5-0727-8082-EDDEC569AE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C53F7C93-9603-021D-B21B-17EEB42441CE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18463264-B0A6-2B1D-561A-CA3926E17BCE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D7E8D7E7-126A-BE24-1B4F-F253202267AB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FAED6B2F-192B-55B1-47D8-1C4B2EAD89B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22F378F3-13C3-98C8-351D-EA62B2D2C892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31B842E4-FE66-69BA-3E11-D4A62B778522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5C310639-CFD4-F11B-AFE2-531A036CA0E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53FBA4A9-0B27-ABDB-2448-696793275E6A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B41913CB-881B-8965-C4BC-3EEDB8F0499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42CFF9D8-706D-F0AD-D729-B8CA4BF01F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06E97FB5-1C32-3304-7EB0-D6E9FD23A6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8C59808C-D894-569C-EEDD-4FE72E332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0A283C25-6D1D-594C-F993-BB674F31D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5FF91AC6-D1EF-FE28-6745-EDAB05DC6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A32DD24F-4D0B-1863-F653-79C941B60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7CC2-2457-F649-A761-77A08C4C4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19554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04383F-3356-E204-30D7-84AC34010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1A3B46-F8C8-A16A-4ABB-D5DAEEE35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813C6-797F-9C01-DE4B-59BB90A42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12A31-29C5-734E-9294-DEF963983E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239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BDB634-5E7B-5B62-CAE8-52A3231CA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EABA6F-E9D1-3909-ECFB-66AF4F2B56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562F3-F817-7319-3F3B-F3A2DB185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C1AC-2F26-9E4C-A163-FA9D18A68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54083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22769-F359-5F82-1FEC-1D21F1685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7185A-F521-79A1-13D5-1835B245C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581C2-EEF1-B0A3-0300-CF16220AB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51D8-CCA3-3743-8952-61148B6407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8727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F9EEDD-4BA7-2F4E-80B0-20E34A3BA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E6AEA4-19DB-B0DF-5BDD-777CF3F1E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88E513-FCF8-54DE-6F43-2FE7B6F03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CF93-95D6-6C44-8D42-BD338D4F5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7037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63320-07B9-F6DF-D803-4225F9B26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0E70D5-E0B5-184B-5A50-72C3CFE47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09E807-CC57-9110-A785-6333C497A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2C6C7-3149-DA44-A4E0-60AD6FF835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35908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8B903-E3A9-40B6-7000-7910FFB8B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1E04A-A153-A6D5-E406-B1A4BF70F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E4761-5BAD-40E4-BA62-2C71D32CB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04A8E-E529-5C4B-9EAD-09340A5083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49045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CD686E-16B0-9451-6C74-12CDEA5A2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2586B5-88A9-14AA-5527-C5FE244BC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2DE12E-48F2-8D9D-4F29-301596366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CCA35-96AA-A144-A8F2-4BDFBC975F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10610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1F103D-C870-6BF4-0696-65717D040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13BBF0-5976-4E96-1A14-1B240B93D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A26743-CCFC-145E-3CB3-166D3E72F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91B16-35FB-5C4F-8F80-B0C2C1A4B1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51786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13966B-D2CA-7A91-52EC-2749C84FD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C0BED4-1AA9-D543-D05F-1B87ED28D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2633D6-1159-DEA8-052D-954F13268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91FC8-45D3-3341-8F56-DA80F4DED7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30650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E636D-F18C-2611-0410-B4DD8BD7E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4F655-6C54-84FD-C6B1-3C3CFA91F8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5CE94-D7CC-A25E-7C90-796D5A039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32BC7-14FE-1840-B3DF-B763134584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54734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A691C-81A6-9027-7036-B05F16F6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2B356-CE7A-B74C-9E9E-0F8538E37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3D748-4213-51D6-E666-61EE6478B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CA18B-1DDA-0647-BAAA-4E53E580FB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9210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DA73A322-AA4A-5B15-8E1A-81D1786AFF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85AD0604-E825-10BC-C2C3-9208ED315E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AD1BD5EF-3E0A-0A54-4786-D4043798B2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A6B87DE8-75B1-F440-6345-48E4408B4B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F705671-2C20-57D9-0B25-9DEA756BF0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73465395-25A9-A847-4AE4-F07CE4B36F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E4378FB7-9E5C-EE5D-9EAC-1781FD64D98D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2B3F1074-D2DD-E158-A3F0-E3DE5AFEF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59982A18-4B9D-0943-5313-A9AFCBA7EDD7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64A1C893-4A47-9F1D-D1BB-674C9ECF2A22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93D44F54-689A-5601-5483-BDE0018AC4F9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CD0412D0-713A-1D3F-C432-FC12051F73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B4541AB2-53D9-6E00-BCB1-963454CA2B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42F164A0-7B3D-14CD-64BA-DBAACAC209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5CCAB4EB-E9C8-141A-A28F-1FC6D973DD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42DD1FC7-EB83-2C61-0A64-334E172FF8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E516BBA4-266C-5E09-CD5C-619B4459FC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19A870E1-3B23-EC0F-33D8-9064343390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C2956EE2-6348-EADD-2F0B-6AC6901098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FF3033C7-F49D-FDF5-FD06-4C796779E3B1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D3284AB2-61F4-A111-2B06-FE5E36B30326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5AB98DDA-7D81-B31A-D25F-AE04A2C56B58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FDDF28B3-4CB5-6B20-DB80-C293C5BBEE6D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E851140B-F5FD-BD45-7713-D677B35688E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13683F6B-2E98-E805-F01A-76577210597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16D30C83-5772-6C82-7978-E888AE7C7C6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9FC63A9E-4951-4C9D-1B41-ECBA35B466C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C713AD90-0E78-1E73-5B16-B361C2CF8D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5D27D739-5BE3-1696-92FE-BEC7EC94A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ED7D18F-56EE-78BB-C6AC-E804E5171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BB8FAA2-DCFD-240D-8A69-A249AEAC3C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D6B4C4-C355-0D7D-88E2-2B769C689F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FF1313-CDB8-B614-C0C0-4164478252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FFA4EC-1E90-A140-970F-1E339C25A1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2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573A40E-962F-6DE4-9D80-DDCAD224BF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latin typeface="Times New Roman" pitchFamily="18" charset="0"/>
                <a:ea typeface="宋体" pitchFamily="2" charset="-122"/>
              </a:rPr>
              <a:t>§5.3 合同   一次同余式 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0939C86-8F50-143D-EFA3-0E1465EC3F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3C6C86C3-8104-F2B4-96AC-E1582E3F0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44C496-EF65-854E-88E8-E4CE2903153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6A1460B9-856B-3E87-0B84-A81F9DBDC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9154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证明：正整数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的倍数 </a:t>
            </a:r>
            <a:r>
              <a:rPr lang="en-US" altLang="zh-CN">
                <a:latin typeface="Times New Roman" panose="02020603050405020304" pitchFamily="18" charset="0"/>
              </a:rPr>
              <a:t>iff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</a:rPr>
              <a:t>                      n</a:t>
            </a:r>
            <a:r>
              <a:rPr lang="zh-CN" altLang="en-US">
                <a:latin typeface="Times New Roman" panose="02020603050405020304" pitchFamily="18" charset="0"/>
              </a:rPr>
              <a:t>的各个数字之和是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的倍数。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证明：设</a:t>
            </a:r>
            <a:r>
              <a:rPr lang="en-US" altLang="zh-CN">
                <a:latin typeface="Times New Roman" panose="02020603050405020304" pitchFamily="18" charset="0"/>
              </a:rPr>
              <a:t>n=a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+…+a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10+a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，由性质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，由性质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故由性质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</a:rPr>
              <a:t>n=a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+…+a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10+a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  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+…+a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因此，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3|n iff n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0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iff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+…+a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3)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E5229849-BF2B-FFFE-0EFA-D143C5E867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C1CDE2-6C83-EE46-A3E9-11E0309A402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3FF0C867-FC36-BE11-B594-AA74E9F0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94AF2E-97D4-3FF6-F57F-7CDF9A82F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 marL="1428750" indent="-1428750" algn="just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条性质都和相等的性质相同，但对于数</a:t>
            </a:r>
          </a:p>
          <a:p>
            <a:pPr marL="1428750" indent="-1428750" algn="just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的相等，我们还有消去律：若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ac=bc</a:t>
            </a:r>
          </a:p>
          <a:p>
            <a:pPr marL="1428750" indent="-1428750" algn="just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a=b。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这对合同并不普遍成立，例如，虽</a:t>
            </a:r>
          </a:p>
          <a:p>
            <a:pPr marL="1428750" indent="-1428750" algn="just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然2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6)，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却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不能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从合同式</a:t>
            </a:r>
          </a:p>
          <a:p>
            <a:pPr marL="1428750" indent="-1428750" algn="ctr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14（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 6）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的两边消去2得出4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6)。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但是，下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列两个事实成立： </a:t>
            </a:r>
          </a:p>
        </p:txBody>
      </p:sp>
      <p:pic>
        <p:nvPicPr>
          <p:cNvPr id="30723" name="图片 1">
            <a:extLst>
              <a:ext uri="{FF2B5EF4-FFF2-40B4-BE49-F238E27FC236}">
                <a16:creationId xmlns:a16="http://schemas.microsoft.com/office/drawing/2014/main" id="{404D3B99-1645-7DD4-21ED-5C9DFA01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619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37894C20-081B-E979-506E-A177856D6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4DCC59-CA0F-4842-9E3C-6A949E485C2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97FE1BA8-9F7A-7272-B1F0-542E5A5D5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729556C-B37C-7ABD-CE2B-F7F028BE9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性质9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mc)，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证明：由题设有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ac-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qmc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 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，于是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a-b=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qm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思考：逆定理是否成立？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性质10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互质，则由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可以推出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 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表示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m|(a-b)c，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所以由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5.2.2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，有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m|(a-b)，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8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22(mod 7)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11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7)。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0FAE77A4-88CD-3ED6-C817-164AE074F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E67C9E-BFCF-D64F-8C11-44FBDC25569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364B9A85-1B34-919F-AD8F-ABBE576B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BFFCD349-C74C-D80F-4B36-A11975D52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1428750" indent="-14287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性质11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且（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c, m）=d，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m/d)</a:t>
            </a:r>
          </a:p>
          <a:p>
            <a:pPr marL="1428750" indent="-14287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知，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m|(a-b)c，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</a:t>
            </a:r>
          </a:p>
          <a:p>
            <a:pPr marL="1428750" indent="-14287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c, m)=d，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m/d | (a-b)c/d。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注意到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m/d, c/d）=1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所以由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5.2.2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</a:p>
          <a:p>
            <a:pPr marL="1428750" indent="-14287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m/d|(a-b)，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m/d)。</a:t>
            </a:r>
            <a:endParaRPr lang="en-US" altLang="zh-CN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1428750" indent="-14287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0C4968E5-762B-CE2A-63A1-43BD63E55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29E43C-AA11-FF47-A7FB-0A5C560F977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91F0-5014-0287-7315-B60771675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229600" cy="631348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3000" dirty="0">
                <a:solidFill>
                  <a:schemeClr val="tx2"/>
                </a:solidFill>
              </a:rPr>
              <a:t>结论：</a:t>
            </a:r>
            <a:r>
              <a:rPr lang="zh-CN" altLang="en-US" sz="3000" dirty="0"/>
              <a:t>若</a:t>
            </a:r>
            <a:r>
              <a:rPr lang="en-US" altLang="zh-CN" sz="3000" dirty="0"/>
              <a:t>(</a:t>
            </a:r>
            <a:r>
              <a:rPr lang="en-US" altLang="zh-CN" sz="3000" dirty="0" err="1"/>
              <a:t>c,m</a:t>
            </a:r>
            <a:r>
              <a:rPr lang="en-US" altLang="zh-CN" sz="3000" dirty="0"/>
              <a:t>)=d,</a:t>
            </a:r>
            <a:r>
              <a:rPr lang="zh-CN" altLang="en-US" sz="3000" dirty="0"/>
              <a:t>则</a:t>
            </a:r>
            <a:r>
              <a:rPr lang="en-US" altLang="zh-CN" sz="3000" dirty="0"/>
              <a:t>(c/d , m/d)=1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000" dirty="0">
                <a:latin typeface="宋体" panose="02010600030101010101" pitchFamily="2" charset="-122"/>
              </a:rPr>
              <a:t>(</a:t>
            </a:r>
            <a:r>
              <a:rPr lang="zh-CN" altLang="en-US" sz="3000" dirty="0">
                <a:latin typeface="宋体" panose="02010600030101010101" pitchFamily="2" charset="-122"/>
              </a:rPr>
              <a:t>方法一</a:t>
            </a:r>
            <a:r>
              <a:rPr lang="en-US" altLang="zh-CN" sz="3000" dirty="0">
                <a:latin typeface="宋体" panose="02010600030101010101" pitchFamily="2" charset="-122"/>
              </a:rPr>
              <a:t>)</a:t>
            </a:r>
            <a:r>
              <a:rPr lang="zh-CN" altLang="en-US" sz="3000" dirty="0"/>
              <a:t>证明：反证法，假设</a:t>
            </a:r>
            <a:r>
              <a:rPr lang="en-US" altLang="zh-CN" sz="3000" dirty="0"/>
              <a:t>(c/d , m/d)=d’</a:t>
            </a:r>
            <a:r>
              <a:rPr lang="zh-CN" altLang="en-US" sz="3000" dirty="0"/>
              <a:t>不是</a:t>
            </a:r>
            <a:r>
              <a:rPr lang="en-US" altLang="zh-CN" sz="3000" dirty="0"/>
              <a:t>1</a:t>
            </a:r>
            <a:r>
              <a:rPr lang="zh-CN" altLang="en-US" sz="3000" dirty="0"/>
              <a:t>，即</a:t>
            </a:r>
            <a:r>
              <a:rPr lang="en-US" altLang="zh-CN" sz="3000" dirty="0"/>
              <a:t>d’ &gt;1 , </a:t>
            </a:r>
            <a:r>
              <a:rPr lang="zh-CN" altLang="en-US" sz="3000" dirty="0"/>
              <a:t>则</a:t>
            </a:r>
            <a:r>
              <a:rPr lang="en-US" altLang="zh-CN" sz="3000" dirty="0" err="1"/>
              <a:t>d’|c</a:t>
            </a:r>
            <a:r>
              <a:rPr lang="en-US" altLang="zh-CN" sz="3000" dirty="0"/>
              <a:t>/d </a:t>
            </a:r>
            <a:r>
              <a:rPr lang="zh-CN" altLang="en-US" sz="3000" dirty="0"/>
              <a:t>，</a:t>
            </a:r>
            <a:r>
              <a:rPr lang="en-US" altLang="zh-CN" sz="3000" dirty="0" err="1">
                <a:solidFill>
                  <a:schemeClr val="tx2"/>
                </a:solidFill>
              </a:rPr>
              <a:t>dd’|c</a:t>
            </a:r>
            <a:r>
              <a:rPr lang="en-US" altLang="zh-CN" sz="3000" dirty="0">
                <a:solidFill>
                  <a:schemeClr val="tx2"/>
                </a:solidFill>
              </a:rPr>
              <a:t> </a:t>
            </a:r>
            <a:r>
              <a:rPr lang="en-US" altLang="zh-CN" sz="3000" dirty="0"/>
              <a:t>,</a:t>
            </a:r>
            <a:r>
              <a:rPr lang="zh-CN" altLang="en-US" sz="3000" dirty="0"/>
              <a:t>并且</a:t>
            </a:r>
            <a:r>
              <a:rPr lang="en-US" altLang="zh-CN" sz="3000" dirty="0" err="1"/>
              <a:t>d’|m</a:t>
            </a:r>
            <a:r>
              <a:rPr lang="en-US" altLang="zh-CN" sz="3000" dirty="0"/>
              <a:t>/d </a:t>
            </a:r>
            <a:r>
              <a:rPr lang="zh-CN" altLang="en-US" sz="3000" dirty="0"/>
              <a:t>，</a:t>
            </a:r>
            <a:r>
              <a:rPr lang="en-US" altLang="zh-CN" sz="3000" dirty="0" err="1">
                <a:solidFill>
                  <a:schemeClr val="tx2"/>
                </a:solidFill>
              </a:rPr>
              <a:t>dd’|m</a:t>
            </a:r>
            <a:r>
              <a:rPr lang="en-US" altLang="zh-CN" sz="3000" dirty="0">
                <a:solidFill>
                  <a:schemeClr val="tx2"/>
                </a:solidFill>
              </a:rPr>
              <a:t> </a:t>
            </a:r>
            <a:r>
              <a:rPr lang="zh-CN" altLang="en-US" sz="3000" dirty="0"/>
              <a:t>，得到</a:t>
            </a:r>
            <a:r>
              <a:rPr lang="en-US" altLang="zh-CN" sz="3000" dirty="0"/>
              <a:t> dd’</a:t>
            </a:r>
            <a:r>
              <a:rPr lang="zh-CN" altLang="en-US" sz="3000" dirty="0"/>
              <a:t>为</a:t>
            </a:r>
            <a:r>
              <a:rPr lang="en-US" altLang="zh-CN" sz="3000" dirty="0" err="1"/>
              <a:t>c,m</a:t>
            </a:r>
            <a:r>
              <a:rPr lang="zh-CN" altLang="en-US" sz="3000" dirty="0"/>
              <a:t>的公因数，则</a:t>
            </a:r>
            <a:r>
              <a:rPr lang="en-US" altLang="zh-CN" sz="3000" dirty="0" err="1"/>
              <a:t>dd’|d</a:t>
            </a:r>
            <a:r>
              <a:rPr lang="en-US" altLang="zh-CN" sz="3000" dirty="0"/>
              <a:t> </a:t>
            </a:r>
            <a:r>
              <a:rPr lang="zh-CN" altLang="en-US" sz="3000" dirty="0"/>
              <a:t>，即</a:t>
            </a:r>
            <a:r>
              <a:rPr lang="en-US" altLang="zh-CN" sz="3000" dirty="0"/>
              <a:t>d’|1</a:t>
            </a:r>
            <a:r>
              <a:rPr lang="zh-CN" altLang="en-US" sz="3000" dirty="0"/>
              <a:t>，矛盾。</a:t>
            </a:r>
            <a:endParaRPr lang="en-US" altLang="zh-CN" sz="3000" dirty="0"/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000" dirty="0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000" dirty="0">
                <a:solidFill>
                  <a:srgbClr val="FFFFFF"/>
                </a:solidFill>
                <a:latin typeface="宋体" panose="02010600030101010101" pitchFamily="2" charset="-122"/>
              </a:rPr>
              <a:t>方法二</a:t>
            </a:r>
            <a:r>
              <a:rPr lang="en-US" altLang="zh-CN" sz="3000" dirty="0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000" dirty="0">
                <a:latin typeface="宋体" panose="02010600030101010101" pitchFamily="2" charset="-122"/>
              </a:rPr>
              <a:t>证明：</a:t>
            </a:r>
            <a:r>
              <a:rPr lang="zh-CN" altLang="en-US" sz="3000" dirty="0"/>
              <a:t>假设</a:t>
            </a:r>
            <a:r>
              <a:rPr lang="en-US" altLang="zh-CN" sz="3000" dirty="0"/>
              <a:t>(c/d , m/d)=d’ </a:t>
            </a:r>
            <a:r>
              <a:rPr lang="zh-CN" altLang="en-US" sz="3000" dirty="0"/>
              <a:t>，则</a:t>
            </a:r>
            <a:r>
              <a:rPr lang="en-US" altLang="zh-CN" sz="3000" dirty="0"/>
              <a:t>d’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 ≥1</a:t>
            </a:r>
            <a:r>
              <a:rPr lang="zh-CN" altLang="en-US" sz="2800" dirty="0">
                <a:latin typeface="Times New Roman" panose="02020603050405020304" pitchFamily="18" charset="0"/>
                <a:sym typeface="Wingdings" pitchFamily="2" charset="2"/>
              </a:rPr>
              <a:t>，下面只要证明</a:t>
            </a:r>
            <a:r>
              <a:rPr lang="en-US" altLang="zh-CN" sz="2800" dirty="0"/>
              <a:t>d’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≤ 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Wingdings" pitchFamily="2" charset="2"/>
              </a:rPr>
              <a:t>即可。因</a:t>
            </a:r>
            <a:r>
              <a:rPr lang="en-US" altLang="zh-CN" sz="3000" dirty="0"/>
              <a:t>d’</a:t>
            </a:r>
            <a:r>
              <a:rPr lang="zh-CN" altLang="en-US" sz="3000" dirty="0"/>
              <a:t>为</a:t>
            </a:r>
            <a:r>
              <a:rPr lang="en-US" altLang="zh-CN" sz="3000" dirty="0"/>
              <a:t>c/d , m/d</a:t>
            </a:r>
            <a:r>
              <a:rPr lang="zh-CN" altLang="en-US" sz="3000" dirty="0"/>
              <a:t>的公因数所以</a:t>
            </a:r>
            <a:r>
              <a:rPr lang="en-US" altLang="zh-CN" sz="3000" dirty="0" err="1"/>
              <a:t>d’|c</a:t>
            </a:r>
            <a:r>
              <a:rPr lang="en-US" altLang="zh-CN" sz="3000" dirty="0"/>
              <a:t>/d </a:t>
            </a:r>
            <a:r>
              <a:rPr lang="zh-CN" altLang="en-US" sz="3000" dirty="0"/>
              <a:t>，</a:t>
            </a:r>
            <a:r>
              <a:rPr lang="en-US" altLang="zh-CN" sz="3000" dirty="0" err="1"/>
              <a:t>d’|m</a:t>
            </a:r>
            <a:r>
              <a:rPr lang="en-US" altLang="zh-CN" sz="3000" dirty="0"/>
              <a:t>/d </a:t>
            </a:r>
            <a:r>
              <a:rPr lang="zh-CN" altLang="en-US" sz="3000" dirty="0"/>
              <a:t>，则</a:t>
            </a:r>
            <a:r>
              <a:rPr lang="en-US" altLang="zh-CN" sz="3000" dirty="0"/>
              <a:t>c/d= </a:t>
            </a:r>
            <a:r>
              <a:rPr lang="en-US" altLang="zh-CN" sz="3000" dirty="0" err="1"/>
              <a:t>d’u</a:t>
            </a:r>
            <a:r>
              <a:rPr lang="zh-CN" altLang="en-US" sz="3000" dirty="0"/>
              <a:t>，</a:t>
            </a:r>
            <a:r>
              <a:rPr lang="en-US" altLang="zh-CN" sz="3000" dirty="0"/>
              <a:t>m/d=</a:t>
            </a:r>
            <a:r>
              <a:rPr lang="en-US" altLang="zh-CN" sz="3000" dirty="0" err="1"/>
              <a:t>d’v</a:t>
            </a:r>
            <a:r>
              <a:rPr lang="zh-CN" altLang="en-US" sz="3000" dirty="0"/>
              <a:t>即</a:t>
            </a:r>
            <a:r>
              <a:rPr lang="en-US" altLang="zh-CN" sz="3000" dirty="0"/>
              <a:t>c=</a:t>
            </a:r>
            <a:r>
              <a:rPr lang="en-US" altLang="zh-CN" sz="3000" dirty="0" err="1"/>
              <a:t>dd’u</a:t>
            </a:r>
            <a:r>
              <a:rPr lang="en-US" altLang="zh-CN" sz="3000" dirty="0"/>
              <a:t> ,m=</a:t>
            </a:r>
            <a:r>
              <a:rPr lang="en-US" altLang="zh-CN" sz="3000" dirty="0" err="1"/>
              <a:t>dd’v</a:t>
            </a:r>
            <a:r>
              <a:rPr lang="en-US" altLang="zh-CN" sz="3000" dirty="0"/>
              <a:t>, dd’</a:t>
            </a:r>
            <a:r>
              <a:rPr lang="zh-CN" altLang="en-US" sz="3000" dirty="0"/>
              <a:t>为</a:t>
            </a:r>
            <a:r>
              <a:rPr lang="en-US" altLang="zh-CN" sz="3000" dirty="0" err="1"/>
              <a:t>c,m</a:t>
            </a:r>
            <a:r>
              <a:rPr lang="zh-CN" altLang="en-US" sz="3000" dirty="0"/>
              <a:t>的公因数</a:t>
            </a:r>
            <a:r>
              <a:rPr lang="en-US" altLang="zh-CN" sz="3000" dirty="0"/>
              <a:t>,</a:t>
            </a:r>
            <a:r>
              <a:rPr lang="zh-CN" altLang="en-US" sz="3000" dirty="0"/>
              <a:t>有</a:t>
            </a:r>
            <a:r>
              <a:rPr lang="en-US" altLang="zh-CN" sz="3000" dirty="0"/>
              <a:t>dd’</a:t>
            </a:r>
            <a:r>
              <a:rPr lang="en-US" altLang="zh-CN" sz="2800" dirty="0">
                <a:latin typeface="Times New Roman" panose="02020603050405020304" pitchFamily="18" charset="0"/>
              </a:rPr>
              <a:t> ≤</a:t>
            </a:r>
            <a:r>
              <a:rPr lang="en-US" altLang="zh-CN" sz="3000" dirty="0"/>
              <a:t> d </a:t>
            </a:r>
            <a:r>
              <a:rPr lang="zh-CN" altLang="en-US" sz="3000" dirty="0"/>
              <a:t>，而</a:t>
            </a:r>
            <a:r>
              <a:rPr lang="en-US" altLang="zh-CN" sz="3000" dirty="0"/>
              <a:t>d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 ≥1, </a:t>
            </a:r>
            <a:r>
              <a:rPr lang="zh-CN" altLang="en-US" sz="2800" dirty="0">
                <a:latin typeface="Times New Roman" panose="02020603050405020304" pitchFamily="18" charset="0"/>
                <a:sym typeface="Wingdings" pitchFamily="2" charset="2"/>
              </a:rPr>
              <a:t>得</a:t>
            </a:r>
            <a:r>
              <a:rPr lang="en-US" altLang="zh-CN" sz="2800" dirty="0"/>
              <a:t>d’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≤ </a:t>
            </a:r>
            <a:r>
              <a:rPr lang="en-US" altLang="zh-CN" sz="2800" dirty="0">
                <a:latin typeface="Times New Roman" panose="02020603050405020304" pitchFamily="18" charset="0"/>
                <a:sym typeface="Wingdings" pitchFamily="2" charset="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sym typeface="Wingdings" pitchFamily="2" charset="2"/>
              </a:rPr>
              <a:t>即</a:t>
            </a:r>
            <a:r>
              <a:rPr lang="en-US" altLang="zh-CN" sz="2800" dirty="0"/>
              <a:t>d’=1.</a:t>
            </a:r>
            <a:r>
              <a:rPr lang="zh-CN" altLang="en-US" sz="2800" dirty="0"/>
              <a:t>证毕。</a:t>
            </a:r>
            <a:endParaRPr lang="en-US" altLang="zh-CN" sz="2800" dirty="0"/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 sz="2800" dirty="0"/>
              <a:t>思考：逆定理是否成立？</a:t>
            </a:r>
            <a:endParaRPr lang="zh-CN" altLang="en-US" sz="3000" dirty="0"/>
          </a:p>
        </p:txBody>
      </p:sp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CD0620F-E6DC-E1EC-6AE2-F1606D54F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FA1CB3-5F12-2D4D-A198-A811B33B4EB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3846C862-CFFB-8ABC-AC06-4920AAF00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</a:t>
            </a:r>
            <a:b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780D8010-7293-EFE9-97D3-C940BC9A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/>
              <a:t>对于质数模</a:t>
            </a:r>
            <a:r>
              <a:rPr lang="en-US" altLang="zh-CN" sz="3200" b="1"/>
              <a:t>p(</a:t>
            </a:r>
            <a:r>
              <a:rPr lang="zh-CN" altLang="en-US" sz="3200" b="1"/>
              <a:t>即模</a:t>
            </a:r>
            <a:r>
              <a:rPr lang="en-US" altLang="zh-CN" sz="3200" b="1"/>
              <a:t>p</a:t>
            </a:r>
            <a:r>
              <a:rPr lang="zh-CN" altLang="en-US" sz="3200" b="1"/>
              <a:t>为质数，如</a:t>
            </a:r>
            <a:r>
              <a:rPr lang="en-US" altLang="zh-CN" sz="3200" b="1"/>
              <a:t>mod 3)，</a:t>
            </a:r>
            <a:br>
              <a:rPr lang="en-US" altLang="zh-CN" sz="3200" b="1"/>
            </a:br>
            <a:r>
              <a:rPr lang="zh-CN" altLang="en-US" sz="3200" b="1"/>
              <a:t>则有与相等完全类似的消去律</a:t>
            </a:r>
            <a:r>
              <a:rPr lang="zh-CN" altLang="en-US" sz="3200"/>
              <a:t>。</a:t>
            </a:r>
            <a:endParaRPr lang="en-US" altLang="zh-CN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性质12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为质数，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0(mod p)，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bc(mod p)，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b(mod p)。</a:t>
            </a:r>
          </a:p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证明：因为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是质数，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0(mod p)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就表示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 | c,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互质，(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c, p)=1，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因而性质12不过是性质10的推论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原来的整数模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换成了现在的质数模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B5A9B86E-F089-4C09-327D-A41C1E2BB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14600"/>
            <a:ext cx="152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2" name="Line 5">
            <a:extLst>
              <a:ext uri="{FF2B5EF4-FFF2-40B4-BE49-F238E27FC236}">
                <a16:creationId xmlns:a16="http://schemas.microsoft.com/office/drawing/2014/main" id="{DBB7AB1D-1E02-F9F3-4DB7-3461B41F2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152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3" name="Line 10">
            <a:extLst>
              <a:ext uri="{FF2B5EF4-FFF2-40B4-BE49-F238E27FC236}">
                <a16:creationId xmlns:a16="http://schemas.microsoft.com/office/drawing/2014/main" id="{6F61C373-7A74-3352-197D-C9B42B2CC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228600" cy="228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灯片编号占位符 1">
            <a:extLst>
              <a:ext uri="{FF2B5EF4-FFF2-40B4-BE49-F238E27FC236}">
                <a16:creationId xmlns:a16="http://schemas.microsoft.com/office/drawing/2014/main" id="{F284A6E1-6C3B-1495-81D4-13FBCF36F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B87C1F-95A4-934C-B198-3C0B7497152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D14AC80-0FB6-A5F8-724E-26ADE8F2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31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CB701716-EBDA-B38E-892A-CC0077766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性质13 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p(x)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是整系数多项式，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是整数变量，则由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y(mod m)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可得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p(x)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p(y) (mod m)。 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证明：设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p(x)=a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+…+a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p(y)=a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+…+a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y(mod m)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</a:t>
            </a:r>
            <a:r>
              <a:rPr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m).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</a:t>
            </a:r>
            <a:r>
              <a:rPr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m).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</a:t>
            </a:r>
            <a:r>
              <a:rPr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+…+a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 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                 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+…+a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30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+a</a:t>
            </a:r>
            <a:r>
              <a:rPr lang="en-US" altLang="zh-CN" sz="3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m).</a:t>
            </a:r>
          </a:p>
          <a:p>
            <a:pPr marL="1428750" indent="-1428750" eaLnBrk="1" hangingPunct="1"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p(x) 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p(y) (mod m)。 </a:t>
            </a:r>
            <a:endParaRPr lang="zh-CN" altLang="en-US" sz="30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8ABA28DD-7728-0BB0-909F-5E0B22596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1E570D-2C4C-D04E-A05B-723670E2D65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>
            <a:extLst>
              <a:ext uri="{FF2B5EF4-FFF2-40B4-BE49-F238E27FC236}">
                <a16:creationId xmlns:a16="http://schemas.microsoft.com/office/drawing/2014/main" id="{D72CFC16-20E4-A463-A305-14B514A2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41986" name="Group 9">
            <a:extLst>
              <a:ext uri="{FF2B5EF4-FFF2-40B4-BE49-F238E27FC236}">
                <a16:creationId xmlns:a16="http://schemas.microsoft.com/office/drawing/2014/main" id="{A81FD205-0CD9-3300-995F-93D0A30E39C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85800"/>
            <a:ext cx="8763000" cy="5257800"/>
            <a:chOff x="96" y="432"/>
            <a:chExt cx="5520" cy="3312"/>
          </a:xfrm>
        </p:grpSpPr>
        <p:sp>
          <p:nvSpPr>
            <p:cNvPr id="118790" name="Rectangle 6">
              <a:extLst>
                <a:ext uri="{FF2B5EF4-FFF2-40B4-BE49-F238E27FC236}">
                  <a16:creationId xmlns:a16="http://schemas.microsoft.com/office/drawing/2014/main" id="{2A6F2F9F-0C0F-BA7A-F7B2-D25EC5EF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432"/>
              <a:ext cx="5520" cy="3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例</a:t>
              </a:r>
              <a:r>
                <a:rPr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求能被9整除的正整数的</a:t>
              </a:r>
              <a:r>
                <a:rPr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数码特征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  <a:endPara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N=a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+…+a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为一正整数，因为10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2" charset="2"/>
                </a:rPr>
                <a:t>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1(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 9)，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由性质13得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2" charset="2"/>
                </a:rPr>
                <a:t>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+…+a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9)</a:t>
              </a: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即                             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  <a:b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于是 9|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当且仅当9| </a:t>
              </a:r>
              <a:endPara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41989" name="Object 4">
              <a:extLst>
                <a:ext uri="{FF2B5EF4-FFF2-40B4-BE49-F238E27FC236}">
                  <a16:creationId xmlns:a16="http://schemas.microsoft.com/office/drawing/2014/main" id="{001705AB-7D3D-9847-7CD7-4A65A77C6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998"/>
            <a:ext cx="1920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0" imgH="635000" progId="Equation.3">
                    <p:embed/>
                  </p:oleObj>
                </mc:Choice>
                <mc:Fallback>
                  <p:oleObj name="Equation" r:id="rId3" imgW="1778000" imgH="63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998"/>
                          <a:ext cx="1920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8">
              <a:extLst>
                <a:ext uri="{FF2B5EF4-FFF2-40B4-BE49-F238E27FC236}">
                  <a16:creationId xmlns:a16="http://schemas.microsoft.com/office/drawing/2014/main" id="{99CF132F-34BA-8B98-48CD-6ECD27AC2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44"/>
            <a:ext cx="613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46100" imgH="635000" progId="Equation.3">
                    <p:embed/>
                  </p:oleObj>
                </mc:Choice>
                <mc:Fallback>
                  <p:oleObj name="Equation" r:id="rId5" imgW="546100" imgH="635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44"/>
                          <a:ext cx="613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7" name="灯片编号占位符 1">
            <a:extLst>
              <a:ext uri="{FF2B5EF4-FFF2-40B4-BE49-F238E27FC236}">
                <a16:creationId xmlns:a16="http://schemas.microsoft.com/office/drawing/2014/main" id="{6697657C-DBEF-3295-BA5B-D9A36C3977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1218D6-A7E7-DE42-B397-D81FCBCF4DF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2F1775B6-422A-8B47-4BDE-45BBEE8F8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§5.3.2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剩余类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一次同余式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9280404D-D9CA-95D5-C4C5-898E598BB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合同既然是一种等价关系，就可以把所有整数按照模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合同的关系分为等价类，每一个等价类称为模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剩余类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例如，整数集合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，模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，得到：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余数为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0: {…, -6, -3, 0, 3, 6, …}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余数为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1: {…, -5, -2, 1, 4, 7, …}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余数为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2: {…, -4, -1, 2, 5, 8, …}</a:t>
            </a:r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AB18318A-10BF-C619-C130-EF0F9E2A0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FEAAE-00EA-3F4C-8303-4D8183070F8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D4959E47-D551-B6DA-C2CD-DA1675786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§5.3.2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剩余类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一次同余式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4141C54-0476-52FD-D7AE-E15A4A9CD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同一个剩余类中的数互相合同，不同的剩余类中的数不互相合同。 </a:t>
            </a:r>
          </a:p>
          <a:p>
            <a:pPr marL="0" indent="0" eaLnBrk="1" hangingPunct="1">
              <a:lnSpc>
                <a:spcPct val="12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因为以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去除任意整数，可能得到的余数恰有0，1，…，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m-1，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个数，所以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个剩余类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6083" name="灯片编号占位符 1">
            <a:extLst>
              <a:ext uri="{FF2B5EF4-FFF2-40B4-BE49-F238E27FC236}">
                <a16:creationId xmlns:a16="http://schemas.microsoft.com/office/drawing/2014/main" id="{0AA9B6B2-D8EF-C628-5412-0A6DC588B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32221B-8EA4-5540-B44B-12CD11DCEE1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286132A-5253-A1C7-C97E-7EC455F58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/>
              <a:t>引入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C12390-70DD-95DB-B0D5-4CA00FAA9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看任意整数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除以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所得的余数：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</a:rPr>
              <a:t>0 </a:t>
            </a:r>
            <a:r>
              <a:rPr lang="zh-CN" altLang="en-US">
                <a:latin typeface="Times New Roman" panose="02020603050405020304" pitchFamily="18" charset="0"/>
              </a:rPr>
              <a:t>＝ </a:t>
            </a:r>
            <a:r>
              <a:rPr lang="en-US" altLang="zh-CN">
                <a:latin typeface="Times New Roman" panose="02020603050405020304" pitchFamily="18" charset="0"/>
              </a:rPr>
              <a:t>0×3 + 0;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1 </a:t>
            </a:r>
            <a:r>
              <a:rPr lang="zh-CN" altLang="en-US">
                <a:latin typeface="Times New Roman" panose="02020603050405020304" pitchFamily="18" charset="0"/>
              </a:rPr>
              <a:t>＝ </a:t>
            </a:r>
            <a:r>
              <a:rPr lang="en-US" altLang="zh-CN">
                <a:latin typeface="Times New Roman" panose="02020603050405020304" pitchFamily="18" charset="0"/>
              </a:rPr>
              <a:t>0×3 + 1;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 -1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(-1)×3 + 2;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  2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0×3 + 2;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-2 </a:t>
            </a:r>
            <a:r>
              <a:rPr lang="zh-CN" altLang="en-US">
                <a:latin typeface="Times New Roman" panose="02020603050405020304" pitchFamily="18" charset="0"/>
              </a:rPr>
              <a:t>＝ </a:t>
            </a:r>
            <a:r>
              <a:rPr lang="en-US" altLang="zh-CN">
                <a:latin typeface="Times New Roman" panose="02020603050405020304" pitchFamily="18" charset="0"/>
              </a:rPr>
              <a:t>(-1)×3 + 1;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… … </a:t>
            </a:r>
            <a:r>
              <a:rPr lang="zh-CN" altLang="en-US">
                <a:latin typeface="Times New Roman" panose="02020603050405020304" pitchFamily="18" charset="0"/>
              </a:rPr>
              <a:t>可以看到余数有三种情况：</a:t>
            </a:r>
            <a:r>
              <a:rPr lang="en-US" altLang="zh-CN">
                <a:latin typeface="Times New Roman" panose="02020603050405020304" pitchFamily="18" charset="0"/>
              </a:rPr>
              <a:t>0, 1, 2;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对于</a:t>
            </a:r>
            <a:r>
              <a:rPr lang="en-US" altLang="zh-CN">
                <a:latin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2, </a:t>
            </a:r>
            <a:r>
              <a:rPr lang="zh-CN" altLang="en-US">
                <a:latin typeface="Times New Roman" panose="02020603050405020304" pitchFamily="18" charset="0"/>
              </a:rPr>
              <a:t>它们除以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余数相同</a:t>
            </a:r>
            <a:r>
              <a:rPr lang="zh-CN" altLang="en-US">
                <a:latin typeface="Times New Roman" panose="02020603050405020304" pitchFamily="18" charset="0"/>
              </a:rPr>
              <a:t>，两式相减则有：</a:t>
            </a:r>
            <a:r>
              <a:rPr lang="en-US" altLang="zh-CN">
                <a:latin typeface="Times New Roman" panose="02020603050405020304" pitchFamily="18" charset="0"/>
              </a:rPr>
              <a:t>2-(-1) = (0-(-1))×3 + (2-2)</a:t>
            </a:r>
            <a:r>
              <a:rPr lang="zh-CN" altLang="en-US">
                <a:latin typeface="Times New Roman" panose="02020603050405020304" pitchFamily="18" charset="0"/>
              </a:rPr>
              <a:t>，则，</a:t>
            </a:r>
            <a:r>
              <a:rPr lang="en-US" altLang="zh-CN">
                <a:latin typeface="Times New Roman" panose="02020603050405020304" pitchFamily="18" charset="0"/>
              </a:rPr>
              <a:t>3|(2-(-1))</a:t>
            </a:r>
          </a:p>
        </p:txBody>
      </p:sp>
      <p:sp>
        <p:nvSpPr>
          <p:cNvPr id="17411" name="灯片编号占位符 1">
            <a:extLst>
              <a:ext uri="{FF2B5EF4-FFF2-40B4-BE49-F238E27FC236}">
                <a16:creationId xmlns:a16="http://schemas.microsoft.com/office/drawing/2014/main" id="{CB8051FE-B561-7488-5BB7-636900709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08F4B2-B2A9-B048-A39F-E94ABD4FD62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0BC6161-38B8-3B8C-9E97-E1FF04896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31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§5.3.2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剩余类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一次同余式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ACCEAC8-061B-64BA-0AB1-B5DF7821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从模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每个剩余类中</a:t>
            </a: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任意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取出</a:t>
            </a: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一个数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作为代表，得到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个数，比方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r</a:t>
            </a:r>
            <a:r>
              <a:rPr lang="en-US" altLang="zh-CN" sz="30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…,r</a:t>
            </a:r>
            <a:r>
              <a:rPr lang="en-US" altLang="zh-CN" sz="300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，称这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个数作成一个</a:t>
            </a:r>
            <a:r>
              <a:rPr lang="zh-CN" altLang="en-US" sz="3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完全剩余系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0，1，…，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m-1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便是这样一个完全剩余系，称为模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的非负最小完全剩余系。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任意整数模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000" i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恰好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合同于此完全剩余系中的一个数。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 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模3，三个数0，1，2作成一个完全剩余系，-1，0，1也作成一个完全剩余系。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 </a:t>
            </a:r>
            <a:r>
              <a:rPr lang="zh-CN" alt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模2，两个数0，1作成一个完全剩余系，0代表所有偶数，1代表所有奇数</a:t>
            </a:r>
            <a:r>
              <a:rPr lang="en-US" altLang="zh-CN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8131" name="灯片编号占位符 1">
            <a:extLst>
              <a:ext uri="{FF2B5EF4-FFF2-40B4-BE49-F238E27FC236}">
                <a16:creationId xmlns:a16="http://schemas.microsoft.com/office/drawing/2014/main" id="{D3983003-C6D2-0AF6-CB82-322EB4C41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6AFBF6-5A8C-8F48-AD39-B41857AE811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0ED56D-F247-51C6-BCFF-69C9EADE4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同余式</a:t>
            </a:r>
            <a:r>
              <a:rPr lang="zh-CN" altLang="en-US" sz="4000" dirty="0">
                <a:latin typeface="Times New Roman" pitchFamily="18" charset="0"/>
              </a:rPr>
              <a:t> 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B6312B3-11B9-4A98-29CC-781DC635A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>
                <a:latin typeface="宋体" panose="02010600030101010101" pitchFamily="2" charset="-122"/>
              </a:rPr>
              <a:t>含有整数变量的合同式，称为合同方程或同余式</a:t>
            </a:r>
            <a:r>
              <a:rPr lang="zh-CN" altLang="en-US">
                <a:latin typeface="Times New Roman" panose="02020603050405020304" pitchFamily="18" charset="0"/>
              </a:rPr>
              <a:t> 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</a:t>
            </a:r>
            <a:r>
              <a:rPr lang="zh-CN" altLang="en-US">
                <a:latin typeface="宋体" panose="02010600030101010101" pitchFamily="2" charset="-122"/>
              </a:rPr>
              <a:t>这种形式的合同式称为一次同余式；类似地，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</a:t>
            </a:r>
            <a:r>
              <a:rPr lang="zh-CN" altLang="en-US">
                <a:latin typeface="宋体" panose="02010600030101010101" pitchFamily="2" charset="-122"/>
              </a:rPr>
              <a:t>称为二次同余式。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6B31EEDF-1612-FA8D-B848-7CD3959A2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89B8E-A6E2-C942-8C5A-FA8DC1416A6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7D07308-3A44-BD20-6D1D-A784CCB66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同余式</a:t>
            </a:r>
            <a:endParaRPr lang="en-US" altLang="zh-CN" sz="4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2C9F6F1-9611-5BF6-2625-BD50390F6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求解一次同余式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</a:t>
            </a:r>
            <a:r>
              <a:rPr lang="zh-CN" altLang="en-US">
                <a:latin typeface="Times New Roman" panose="02020603050405020304" pitchFamily="18" charset="0"/>
              </a:rPr>
              <a:t>实际上是解 </a:t>
            </a:r>
            <a:r>
              <a:rPr lang="en-US" altLang="zh-CN">
                <a:latin typeface="Times New Roman" panose="02020603050405020304" pitchFamily="18" charset="0"/>
              </a:rPr>
              <a:t>ax-b=my</a:t>
            </a:r>
            <a:r>
              <a:rPr lang="zh-CN" altLang="en-US">
                <a:latin typeface="Times New Roman" panose="02020603050405020304" pitchFamily="18" charset="0"/>
              </a:rPr>
              <a:t>这样的不定方程。这里讨论一次同余式在什么条件下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有解</a:t>
            </a:r>
            <a:r>
              <a:rPr lang="zh-CN" altLang="en-US">
                <a:latin typeface="Times New Roman" panose="02020603050405020304" pitchFamily="18" charset="0"/>
              </a:rPr>
              <a:t>？什么条件下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无解</a:t>
            </a:r>
            <a:r>
              <a:rPr lang="zh-CN" altLang="en-US">
                <a:latin typeface="Times New Roman" panose="02020603050405020304" pitchFamily="18" charset="0"/>
              </a:rPr>
              <a:t>？什么时候有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唯一解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一个剩余类</a:t>
            </a:r>
            <a:r>
              <a:rPr lang="zh-CN" altLang="en-US">
                <a:latin typeface="Times New Roman" panose="02020603050405020304" pitchFamily="18" charset="0"/>
              </a:rPr>
              <a:t>）？什么时候有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多解</a:t>
            </a:r>
            <a:r>
              <a:rPr lang="zh-CN" altLang="en-US">
                <a:latin typeface="Times New Roman" panose="02020603050405020304" pitchFamily="18" charset="0"/>
              </a:rPr>
              <a:t>（多个剩余类）？ </a:t>
            </a:r>
          </a:p>
        </p:txBody>
      </p:sp>
      <p:sp>
        <p:nvSpPr>
          <p:cNvPr id="52227" name="灯片编号占位符 1">
            <a:extLst>
              <a:ext uri="{FF2B5EF4-FFF2-40B4-BE49-F238E27FC236}">
                <a16:creationId xmlns:a16="http://schemas.microsoft.com/office/drawing/2014/main" id="{7FBBA3B5-4AF8-3475-603F-3302F606B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1E887F-1F8A-E748-8D48-A8E77083D1C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0F27971-C7AB-D93A-C5FC-3F9D0D6D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428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5.3.1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A84FEA-5798-19C3-F4A0-D68D59ED4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互质，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任意，则模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恰有一个</a:t>
            </a:r>
            <a:r>
              <a:rPr lang="zh-CN" altLang="en-US">
                <a:latin typeface="Times New Roman" panose="02020603050405020304" pitchFamily="18" charset="0"/>
              </a:rPr>
              <a:t>数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使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 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solidFill>
                  <a:schemeClr val="tx2"/>
                </a:solidFill>
                <a:latin typeface="Times New Roman" panose="02020603050405020304" pitchFamily="18" charset="0"/>
              </a:rPr>
              <a:t>存在性</a:t>
            </a:r>
            <a:r>
              <a:rPr lang="zh-CN" altLang="en-US">
                <a:latin typeface="Times New Roman" panose="02020603050405020304" pitchFamily="18" charset="0"/>
              </a:rPr>
              <a:t>。因为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互质，根据定理</a:t>
            </a:r>
            <a:r>
              <a:rPr lang="en-US" altLang="zh-CN">
                <a:latin typeface="Times New Roman" panose="02020603050405020304" pitchFamily="18" charset="0"/>
              </a:rPr>
              <a:t>5.2.1</a:t>
            </a:r>
            <a:r>
              <a:rPr lang="zh-CN" altLang="en-US">
                <a:latin typeface="Times New Roman" panose="02020603050405020304" pitchFamily="18" charset="0"/>
              </a:rPr>
              <a:t>，有</a:t>
            </a:r>
            <a:r>
              <a:rPr lang="en-US" altLang="zh-CN">
                <a:latin typeface="Times New Roman" panose="02020603050405020304" pitchFamily="18" charset="0"/>
              </a:rPr>
              <a:t>s，t</a:t>
            </a:r>
            <a:r>
              <a:rPr lang="zh-CN" altLang="en-US">
                <a:latin typeface="Times New Roman" panose="02020603050405020304" pitchFamily="18" charset="0"/>
              </a:rPr>
              <a:t>使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+mt=1，</a:t>
            </a:r>
            <a:r>
              <a:rPr lang="zh-CN" altLang="en-US">
                <a:latin typeface="Times New Roman" panose="02020603050405020304" pitchFamily="18" charset="0"/>
              </a:rPr>
              <a:t>于是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b+mtb=b，</a:t>
            </a:r>
            <a:r>
              <a:rPr lang="zh-CN" altLang="en-US">
                <a:latin typeface="Times New Roman" panose="02020603050405020304" pitchFamily="18" charset="0"/>
              </a:rPr>
              <a:t>若取模</a:t>
            </a:r>
            <a:r>
              <a:rPr lang="en-US" altLang="zh-CN">
                <a:latin typeface="Times New Roman" panose="02020603050405020304" pitchFamily="18" charset="0"/>
              </a:rPr>
              <a:t>m，</a:t>
            </a:r>
            <a:r>
              <a:rPr lang="zh-CN" altLang="en-US">
                <a:latin typeface="Times New Roman" panose="02020603050405020304" pitchFamily="18" charset="0"/>
              </a:rPr>
              <a:t>则有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m)。</a:t>
            </a:r>
            <a:r>
              <a:rPr lang="zh-CN" altLang="en-US">
                <a:latin typeface="Times New Roman" panose="02020603050405020304" pitchFamily="18" charset="0"/>
              </a:rPr>
              <a:t>取</a:t>
            </a:r>
            <a:r>
              <a:rPr lang="en-US" altLang="zh-CN">
                <a:latin typeface="Times New Roman" panose="02020603050405020304" pitchFamily="18" charset="0"/>
              </a:rPr>
              <a:t>x=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b，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sb</a:t>
            </a:r>
            <a:r>
              <a:rPr lang="zh-CN" altLang="en-US">
                <a:latin typeface="Times New Roman" panose="02020603050405020304" pitchFamily="18" charset="0"/>
              </a:rPr>
              <a:t>所在的剩余类中的数皆是解。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Note:</a:t>
            </a:r>
            <a:r>
              <a:rPr lang="zh-CN" altLang="en-US">
                <a:latin typeface="Times New Roman" panose="02020603050405020304" pitchFamily="18" charset="0"/>
              </a:rPr>
              <a:t>证明过程也给出了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的求解方法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  <a:endParaRPr lang="zh-CN" altLang="en-US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灯片编号占位符 1">
            <a:extLst>
              <a:ext uri="{FF2B5EF4-FFF2-40B4-BE49-F238E27FC236}">
                <a16:creationId xmlns:a16="http://schemas.microsoft.com/office/drawing/2014/main" id="{64657DAF-CACF-CBEE-C58E-CD4DD7ABF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0BCD2F-6980-6149-A54A-CBED704AE46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EE69BB3-8002-152D-45E8-1C906DB7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428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5.3.1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5D65F17-4F9A-1ACE-6D85-0F2DD524D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互质，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任意，则模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恰有一个</a:t>
            </a:r>
            <a:r>
              <a:rPr lang="zh-CN" altLang="en-US">
                <a:latin typeface="Times New Roman" panose="02020603050405020304" pitchFamily="18" charset="0"/>
              </a:rPr>
              <a:t>数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使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 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solidFill>
                  <a:schemeClr val="tx2"/>
                </a:solidFill>
                <a:latin typeface="Times New Roman" panose="02020603050405020304" pitchFamily="18" charset="0"/>
              </a:rPr>
              <a:t>唯一性</a:t>
            </a:r>
            <a:r>
              <a:rPr lang="zh-CN" altLang="en-US">
                <a:latin typeface="Times New Roman" panose="02020603050405020304" pitchFamily="18" charset="0"/>
              </a:rPr>
              <a:t>。所谓模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只有一个这样的</a:t>
            </a:r>
            <a:r>
              <a:rPr lang="en-US" altLang="zh-CN">
                <a:latin typeface="Times New Roman" panose="02020603050405020304" pitchFamily="18" charset="0"/>
              </a:rPr>
              <a:t>x，</a:t>
            </a:r>
            <a:r>
              <a:rPr lang="zh-CN" altLang="en-US">
                <a:latin typeface="Times New Roman" panose="02020603050405020304" pitchFamily="18" charset="0"/>
              </a:rPr>
              <a:t>意思是说在模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合同的意义下，解是唯一的。即若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 (mod m)，ay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y(mod m)。</a:t>
            </a:r>
            <a:r>
              <a:rPr lang="zh-CN" altLang="en-US">
                <a:latin typeface="Times New Roman" panose="02020603050405020304" pitchFamily="18" charset="0"/>
              </a:rPr>
              <a:t>因为，由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m)，ay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</a:t>
            </a:r>
            <a:r>
              <a:rPr lang="zh-CN" altLang="en-US">
                <a:latin typeface="Times New Roman" panose="02020603050405020304" pitchFamily="18" charset="0"/>
              </a:rPr>
              <a:t>得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ay(mod m)，</a:t>
            </a:r>
            <a:r>
              <a:rPr lang="zh-CN" altLang="en-US">
                <a:latin typeface="Times New Roman" panose="02020603050405020304" pitchFamily="18" charset="0"/>
              </a:rPr>
              <a:t>消去和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互质的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得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y (mod m)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x, y</a:t>
            </a:r>
            <a:r>
              <a:rPr lang="zh-CN" altLang="en-US">
                <a:latin typeface="Times New Roman" panose="02020603050405020304" pitchFamily="18" charset="0"/>
              </a:rPr>
              <a:t>在一个剩余类中。</a:t>
            </a:r>
          </a:p>
        </p:txBody>
      </p:sp>
      <p:sp>
        <p:nvSpPr>
          <p:cNvPr id="54275" name="灯片编号占位符 1">
            <a:extLst>
              <a:ext uri="{FF2B5EF4-FFF2-40B4-BE49-F238E27FC236}">
                <a16:creationId xmlns:a16="http://schemas.microsoft.com/office/drawing/2014/main" id="{21462492-EDC6-8265-2A77-3A56F6C87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A44438-6D7F-C344-949D-2D19547319F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76508C30-831A-D4FB-18EE-BCEB7895139F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1295400"/>
            <a:ext cx="8763000" cy="3352800"/>
            <a:chOff x="96" y="912"/>
            <a:chExt cx="5520" cy="2112"/>
          </a:xfrm>
        </p:grpSpPr>
        <p:sp>
          <p:nvSpPr>
            <p:cNvPr id="123908" name="Rectangle 4">
              <a:extLst>
                <a:ext uri="{FF2B5EF4-FFF2-40B4-BE49-F238E27FC236}">
                  <a16:creationId xmlns:a16="http://schemas.microsoft.com/office/drawing/2014/main" id="{F3841994-EAB9-0836-4DCF-D0D768A8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12"/>
              <a:ext cx="5520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71951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200" b="1">
                  <a:solidFill>
                    <a:schemeClr val="tx2"/>
                  </a:solidFill>
                  <a:latin typeface="宋体" panose="02010600030101010101" pitchFamily="2" charset="-122"/>
                </a:rPr>
                <a:t>推论</a:t>
              </a:r>
              <a:r>
                <a:rPr lang="zh-CN" altLang="en-US" sz="3200" b="1"/>
                <a:t> </a:t>
              </a:r>
              <a:r>
                <a:rPr lang="zh-CN" altLang="en-US" sz="3200" b="1">
                  <a:latin typeface="宋体" panose="02010600030101010101" pitchFamily="2" charset="-122"/>
                </a:rPr>
                <a:t>设</a:t>
              </a:r>
              <a:r>
                <a:rPr lang="en-US" altLang="zh-CN" sz="3200" b="1"/>
                <a:t>p</a:t>
              </a:r>
              <a:r>
                <a:rPr lang="zh-CN" altLang="en-US" sz="3200" b="1">
                  <a:latin typeface="宋体" panose="02010600030101010101" pitchFamily="2" charset="-122"/>
                </a:rPr>
                <a:t>为质数。若</a:t>
              </a:r>
              <a:r>
                <a:rPr lang="en-US" altLang="zh-CN" sz="3200" b="1"/>
                <a:t>a</a:t>
              </a:r>
              <a:r>
                <a:rPr lang="en-US" altLang="zh-CN" sz="3200" b="1">
                  <a:sym typeface="Symbol" pitchFamily="2" charset="2"/>
                </a:rPr>
                <a:t></a:t>
              </a:r>
              <a:r>
                <a:rPr lang="en-US" altLang="zh-CN" sz="3200" b="1"/>
                <a:t> 0 (mod p)</a:t>
              </a:r>
              <a:r>
                <a:rPr lang="en-US" altLang="zh-CN" sz="3200" b="1">
                  <a:latin typeface="宋体" panose="02010600030101010101" pitchFamily="2" charset="-122"/>
                </a:rPr>
                <a:t>，</a:t>
              </a:r>
              <a:r>
                <a:rPr lang="en-US" altLang="zh-CN" sz="3200" b="1"/>
                <a:t>b</a:t>
              </a:r>
              <a:r>
                <a:rPr lang="zh-CN" altLang="en-US" sz="3200" b="1">
                  <a:latin typeface="宋体" panose="02010600030101010101" pitchFamily="2" charset="-122"/>
                </a:rPr>
                <a:t>任意，则模</a:t>
              </a:r>
              <a:r>
                <a:rPr lang="en-US" altLang="zh-CN" sz="3200" b="1"/>
                <a:t>p</a:t>
              </a:r>
              <a:r>
                <a:rPr lang="zh-CN" altLang="en-US" sz="3200" b="1">
                  <a:latin typeface="宋体" panose="02010600030101010101" pitchFamily="2" charset="-122"/>
                </a:rPr>
                <a:t>恰有一个数</a:t>
              </a:r>
              <a:r>
                <a:rPr lang="en-US" altLang="zh-CN" sz="3200" b="1"/>
                <a:t>x</a:t>
              </a:r>
              <a:r>
                <a:rPr lang="zh-CN" altLang="en-US" sz="3200" b="1">
                  <a:latin typeface="宋体" panose="02010600030101010101" pitchFamily="2" charset="-122"/>
                </a:rPr>
                <a:t>使</a:t>
              </a:r>
              <a:r>
                <a:rPr lang="en-US" altLang="zh-CN" sz="3200" b="1"/>
                <a:t>ax</a:t>
              </a:r>
              <a:r>
                <a:rPr lang="en-US" altLang="zh-CN" sz="3200" b="1">
                  <a:sym typeface="Symbol" pitchFamily="2" charset="2"/>
                </a:rPr>
                <a:t></a:t>
              </a:r>
              <a:r>
                <a:rPr lang="en-US" altLang="zh-CN" sz="3200" b="1"/>
                <a:t>b(mod p)</a:t>
              </a:r>
              <a:r>
                <a:rPr lang="en-US" altLang="zh-CN" sz="3200" b="1">
                  <a:latin typeface="宋体" panose="02010600030101010101" pitchFamily="2" charset="-122"/>
                </a:rPr>
                <a:t>。</a:t>
              </a:r>
            </a:p>
            <a:p>
              <a:pPr eaLnBrk="1" hangingPunct="1">
                <a:lnSpc>
                  <a:spcPct val="130000"/>
                </a:lnSpc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200" b="1">
                  <a:latin typeface="宋体" panose="02010600030101010101" pitchFamily="2" charset="-122"/>
                </a:rPr>
                <a:t>证明：由已知，</a:t>
              </a:r>
              <a:r>
                <a:rPr lang="en-US" altLang="zh-CN" sz="3200" b="1">
                  <a:latin typeface="宋体" panose="02010600030101010101" pitchFamily="2" charset="-122"/>
                </a:rPr>
                <a:t>a</a:t>
              </a:r>
              <a:r>
                <a:rPr lang="zh-CN" altLang="en-US" sz="3200" b="1">
                  <a:latin typeface="宋体" panose="02010600030101010101" pitchFamily="2" charset="-122"/>
                </a:rPr>
                <a:t>与</a:t>
              </a:r>
              <a:r>
                <a:rPr lang="en-US" altLang="zh-CN" sz="3200" b="1">
                  <a:latin typeface="宋体" panose="02010600030101010101" pitchFamily="2" charset="-122"/>
                </a:rPr>
                <a:t>p</a:t>
              </a:r>
              <a:r>
                <a:rPr lang="zh-CN" altLang="en-US" sz="3200" b="1">
                  <a:latin typeface="宋体" panose="02010600030101010101" pitchFamily="2" charset="-122"/>
                </a:rPr>
                <a:t>互质，再由</a:t>
              </a:r>
              <a:r>
                <a:rPr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定理5.3.1</a:t>
              </a:r>
              <a:r>
                <a:rPr lang="zh-CN" altLang="en-US" sz="3200" b="1">
                  <a:latin typeface="宋体" panose="02010600030101010101" pitchFamily="2" charset="-122"/>
                </a:rPr>
                <a:t>，模</a:t>
              </a:r>
              <a:r>
                <a:rPr lang="en-US" altLang="zh-CN" sz="3200" b="1"/>
                <a:t>p</a:t>
              </a:r>
              <a:r>
                <a:rPr lang="zh-CN" altLang="en-US" sz="3200" b="1">
                  <a:latin typeface="宋体" panose="02010600030101010101" pitchFamily="2" charset="-122"/>
                </a:rPr>
                <a:t>恰有一个数</a:t>
              </a:r>
              <a:r>
                <a:rPr lang="en-US" altLang="zh-CN" sz="3200" b="1"/>
                <a:t>x</a:t>
              </a:r>
              <a:r>
                <a:rPr lang="zh-CN" altLang="en-US" sz="3200" b="1">
                  <a:latin typeface="宋体" panose="02010600030101010101" pitchFamily="2" charset="-122"/>
                </a:rPr>
                <a:t>使</a:t>
              </a:r>
              <a:r>
                <a:rPr lang="en-US" altLang="zh-CN" sz="3200" b="1"/>
                <a:t>ax</a:t>
              </a:r>
              <a:r>
                <a:rPr lang="en-US" altLang="zh-CN" sz="3200" b="1">
                  <a:sym typeface="Symbol" pitchFamily="2" charset="2"/>
                </a:rPr>
                <a:t></a:t>
              </a:r>
              <a:r>
                <a:rPr lang="en-US" altLang="zh-CN" sz="3200" b="1"/>
                <a:t>b(mod p)</a:t>
              </a:r>
              <a:r>
                <a:rPr lang="en-US" altLang="zh-CN" sz="3200" b="1">
                  <a:latin typeface="宋体" panose="02010600030101010101" pitchFamily="2" charset="-122"/>
                </a:rPr>
                <a:t>。</a:t>
              </a:r>
              <a:endParaRPr lang="zh-CN" altLang="en-US" sz="3200" b="1">
                <a:latin typeface="宋体" panose="02010600030101010101" pitchFamily="2" charset="-122"/>
              </a:endParaRPr>
            </a:p>
          </p:txBody>
        </p:sp>
        <p:sp>
          <p:nvSpPr>
            <p:cNvPr id="55300" name="Line 6">
              <a:extLst>
                <a:ext uri="{FF2B5EF4-FFF2-40B4-BE49-F238E27FC236}">
                  <a16:creationId xmlns:a16="http://schemas.microsoft.com/office/drawing/2014/main" id="{9978D103-6C9C-2AD9-A9F3-02681718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10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298" name="灯片编号占位符 2">
            <a:extLst>
              <a:ext uri="{FF2B5EF4-FFF2-40B4-BE49-F238E27FC236}">
                <a16:creationId xmlns:a16="http://schemas.microsoft.com/office/drawing/2014/main" id="{1A024BCA-0D0F-01AA-FD32-EFBBE57BA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EF7062-7DF7-D049-BE70-9814824A77A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326B3317-11AE-8342-6122-BDEEAA47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/>
              <a:t>例</a:t>
            </a:r>
            <a:r>
              <a:rPr lang="zh-CN" altLang="en-US" dirty="0"/>
              <a:t> </a:t>
            </a:r>
            <a:r>
              <a:rPr lang="zh-CN" altLang="en-US" sz="3200" dirty="0">
                <a:latin typeface="+mn-lt"/>
              </a:rPr>
              <a:t>习题</a:t>
            </a:r>
            <a:r>
              <a:rPr lang="en-US" altLang="zh-CN" sz="3200" dirty="0">
                <a:latin typeface="+mn-lt"/>
              </a:rPr>
              <a:t>5.3-2</a:t>
            </a:r>
            <a:endParaRPr lang="zh-CN" altLang="en-US" dirty="0">
              <a:latin typeface="+mn-lt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2FC0F89-DC9F-36DE-6627-C9376F6F34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610600" cy="5791200"/>
          </a:xfrm>
        </p:spPr>
        <p:txBody>
          <a:bodyPr/>
          <a:lstStyle/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解合同式</a:t>
            </a:r>
            <a:r>
              <a:rPr lang="en-US" altLang="zh-CN" sz="3000">
                <a:latin typeface="Times New Roman" panose="02020603050405020304" pitchFamily="18" charset="0"/>
              </a:rPr>
              <a:t>35x≡1(mod 97)</a:t>
            </a:r>
          </a:p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解：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a=35, m=97,</a:t>
            </a:r>
            <a:r>
              <a:rPr lang="zh-CN" altLang="en-US" sz="3000">
                <a:latin typeface="Times New Roman" panose="02020603050405020304" pitchFamily="18" charset="0"/>
              </a:rPr>
              <a:t>首先使用辗转相除方法将互质的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与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>
                <a:latin typeface="Times New Roman" panose="02020603050405020304" pitchFamily="18" charset="0"/>
              </a:rPr>
              <a:t>+mt，</a:t>
            </a:r>
            <a:r>
              <a:rPr lang="zh-CN" altLang="en-US" sz="3000">
                <a:latin typeface="Times New Roman" panose="02020603050405020304" pitchFamily="18" charset="0"/>
              </a:rPr>
              <a:t>然后取</a:t>
            </a:r>
            <a:r>
              <a:rPr lang="en-US" altLang="zh-CN" sz="3000">
                <a:latin typeface="Times New Roman" panose="02020603050405020304" pitchFamily="18" charset="0"/>
              </a:rPr>
              <a:t>x=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>
                <a:latin typeface="Times New Roman" panose="02020603050405020304" pitchFamily="18" charset="0"/>
              </a:rPr>
              <a:t>b，</a:t>
            </a:r>
            <a:r>
              <a:rPr lang="zh-CN" altLang="en-US" sz="3000">
                <a:latin typeface="Times New Roman" panose="02020603050405020304" pitchFamily="18" charset="0"/>
              </a:rPr>
              <a:t>即可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  <a:r>
              <a:rPr lang="zh-CN" altLang="en-US" sz="3000">
                <a:latin typeface="Times New Roman" panose="02020603050405020304" pitchFamily="18" charset="0"/>
              </a:rPr>
              <a:t>用</a:t>
            </a:r>
            <a:r>
              <a:rPr lang="en-US" altLang="zh-CN" sz="3000">
                <a:latin typeface="Times New Roman" panose="02020603050405020304" pitchFamily="18" charset="0"/>
              </a:rPr>
              <a:t>35</a:t>
            </a:r>
            <a:r>
              <a:rPr lang="zh-CN" altLang="en-US" sz="3000">
                <a:latin typeface="Times New Roman" panose="02020603050405020304" pitchFamily="18" charset="0"/>
              </a:rPr>
              <a:t>除</a:t>
            </a:r>
            <a:r>
              <a:rPr lang="en-US" altLang="zh-CN" sz="3000">
                <a:latin typeface="Times New Roman" panose="02020603050405020304" pitchFamily="18" charset="0"/>
              </a:rPr>
              <a:t>97.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739" name="Group 67">
            <a:extLst>
              <a:ext uri="{FF2B5EF4-FFF2-40B4-BE49-F238E27FC236}">
                <a16:creationId xmlns:a16="http://schemas.microsoft.com/office/drawing/2014/main" id="{F3AD9D0C-B8D1-CC26-553F-2DCD1EA000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2971800"/>
          <a:ext cx="7696200" cy="327342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5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79" name="灯片编号占位符 1">
            <a:extLst>
              <a:ext uri="{FF2B5EF4-FFF2-40B4-BE49-F238E27FC236}">
                <a16:creationId xmlns:a16="http://schemas.microsoft.com/office/drawing/2014/main" id="{F67ED208-77A5-B58E-392E-D78DF6B8D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E77274-5DE9-5947-AA6E-CA2F1BC41DD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1AE0E-8238-23C9-4854-7863081E1C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2390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FFCC00"/>
              </a:buClr>
              <a:defRPr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(35, 97)=1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n=5, 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则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1=(-1)</a:t>
            </a:r>
            <a:r>
              <a:rPr lang="en-US" altLang="zh-CN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5-1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×13×97+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(-1)</a:t>
            </a:r>
            <a:r>
              <a:rPr lang="en-US" altLang="zh-CN" baseline="30000" dirty="0">
                <a:solidFill>
                  <a:srgbClr val="FFC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×36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×35</a:t>
            </a: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s= (-1)</a:t>
            </a:r>
            <a:r>
              <a:rPr lang="en-US" altLang="zh-CN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×36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x≡sb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=(-1)</a:t>
            </a:r>
            <a:r>
              <a:rPr lang="en-US" altLang="zh-CN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×36×1=-36(mod 97)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，即：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x ≡61(mod 97)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36BA645D-3534-B4E6-B62D-E943A9BFF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59CE32-4DB0-0548-9BCA-72FE9460B67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706C5FE-B8F8-5765-D5E8-AAA76946E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/>
              <a:t>例 </a:t>
            </a:r>
            <a:r>
              <a:rPr lang="zh-CN" altLang="en-US" sz="3200" dirty="0">
                <a:latin typeface="+mn-lt"/>
              </a:rPr>
              <a:t>习题</a:t>
            </a:r>
            <a:r>
              <a:rPr lang="en-US" altLang="zh-CN" sz="3200" dirty="0">
                <a:latin typeface="+mn-lt"/>
              </a:rPr>
              <a:t>5.3-2</a:t>
            </a:r>
            <a:endParaRPr lang="zh-CN" altLang="en-US" dirty="0">
              <a:latin typeface="+mn-lt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FAF7D4-29B7-52D8-ED12-CB5EDC1235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610600" cy="5791200"/>
          </a:xfrm>
        </p:spPr>
        <p:txBody>
          <a:bodyPr/>
          <a:lstStyle/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解合同式</a:t>
            </a:r>
            <a:r>
              <a:rPr lang="en-US" altLang="zh-CN" sz="3000">
                <a:latin typeface="Times New Roman" panose="02020603050405020304" pitchFamily="18" charset="0"/>
              </a:rPr>
              <a:t>35x≡1(mod 97)</a:t>
            </a:r>
          </a:p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解：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a=35, m=97,</a:t>
            </a:r>
            <a:r>
              <a:rPr lang="zh-CN" altLang="en-US" sz="3000">
                <a:latin typeface="Times New Roman" panose="02020603050405020304" pitchFamily="18" charset="0"/>
              </a:rPr>
              <a:t>首先使用辗转相除方法将互质的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与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>
                <a:latin typeface="Times New Roman" panose="02020603050405020304" pitchFamily="18" charset="0"/>
              </a:rPr>
              <a:t>as+mt，</a:t>
            </a:r>
            <a:r>
              <a:rPr lang="zh-CN" altLang="en-US" sz="3000">
                <a:latin typeface="Times New Roman" panose="02020603050405020304" pitchFamily="18" charset="0"/>
              </a:rPr>
              <a:t>然后取</a:t>
            </a:r>
            <a:r>
              <a:rPr lang="en-US" altLang="zh-CN" sz="3000">
                <a:latin typeface="Times New Roman" panose="02020603050405020304" pitchFamily="18" charset="0"/>
              </a:rPr>
              <a:t>x=sb，</a:t>
            </a:r>
            <a:r>
              <a:rPr lang="zh-CN" altLang="en-US" sz="3000">
                <a:latin typeface="Times New Roman" panose="02020603050405020304" pitchFamily="18" charset="0"/>
              </a:rPr>
              <a:t>即可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97</a:t>
            </a:r>
            <a:r>
              <a:rPr lang="zh-CN" altLang="en-US">
                <a:latin typeface="Times New Roman" panose="02020603050405020304" pitchFamily="18" charset="0"/>
              </a:rPr>
              <a:t>除</a:t>
            </a:r>
            <a:r>
              <a:rPr lang="en-US" altLang="zh-CN">
                <a:latin typeface="Times New Roman" panose="02020603050405020304" pitchFamily="18" charset="0"/>
              </a:rPr>
              <a:t>35.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8739" name="Group 67">
            <a:extLst>
              <a:ext uri="{FF2B5EF4-FFF2-40B4-BE49-F238E27FC236}">
                <a16:creationId xmlns:a16="http://schemas.microsoft.com/office/drawing/2014/main" id="{BAEDB8FA-4FCE-5841-8E5B-EC4A009C52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2971800"/>
          <a:ext cx="8382000" cy="327342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5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57" name="灯片编号占位符 1">
            <a:extLst>
              <a:ext uri="{FF2B5EF4-FFF2-40B4-BE49-F238E27FC236}">
                <a16:creationId xmlns:a16="http://schemas.microsoft.com/office/drawing/2014/main" id="{118B78A9-7701-1E7F-BD37-56EAC4004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BC9CE5-A616-A14D-9F40-9D98108A245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4AE63AA-0D1F-D0A7-F806-41E472B90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例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477FB9A-BE13-54CE-BD29-EB4EAF9C6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(35, 97)=1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n=6,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1=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(-1)</a:t>
            </a:r>
            <a:r>
              <a:rPr lang="en-US" altLang="zh-CN" baseline="30000" dirty="0">
                <a:solidFill>
                  <a:srgbClr val="FFC000"/>
                </a:solidFill>
                <a:latin typeface="Times New Roman" panose="02020603050405020304" pitchFamily="18" charset="0"/>
              </a:rPr>
              <a:t>6-1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×36</a:t>
            </a:r>
            <a:r>
              <a:rPr lang="en-US" altLang="zh-CN" dirty="0">
                <a:latin typeface="Times New Roman" panose="02020603050405020304" pitchFamily="18" charset="0"/>
              </a:rPr>
              <a:t>×35+(-1)</a:t>
            </a:r>
            <a:r>
              <a:rPr lang="en-US" altLang="zh-CN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×13×97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</a:rPr>
              <a:t>x≡sb</a:t>
            </a:r>
            <a:r>
              <a:rPr lang="en-US" altLang="zh-CN" dirty="0">
                <a:latin typeface="Times New Roman" panose="02020603050405020304" pitchFamily="18" charset="0"/>
              </a:rPr>
              <a:t>=(-1)</a:t>
            </a:r>
            <a:r>
              <a:rPr lang="en-US" altLang="zh-CN" baseline="30000" dirty="0">
                <a:latin typeface="Times New Roman" panose="02020603050405020304" pitchFamily="18" charset="0"/>
              </a:rPr>
              <a:t>6-1</a:t>
            </a:r>
            <a:r>
              <a:rPr lang="en-US" altLang="zh-CN" dirty="0">
                <a:latin typeface="Times New Roman" panose="02020603050405020304" pitchFamily="18" charset="0"/>
              </a:rPr>
              <a:t>×36×1=-36(mod 97)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即：</a:t>
            </a:r>
            <a:r>
              <a:rPr lang="en-US" altLang="zh-CN" dirty="0">
                <a:latin typeface="Times New Roman" panose="02020603050405020304" pitchFamily="18" charset="0"/>
              </a:rPr>
              <a:t>x ≡61(mod 97)</a:t>
            </a:r>
          </a:p>
        </p:txBody>
      </p:sp>
      <p:sp>
        <p:nvSpPr>
          <p:cNvPr id="60419" name="灯片编号占位符 1">
            <a:extLst>
              <a:ext uri="{FF2B5EF4-FFF2-40B4-BE49-F238E27FC236}">
                <a16:creationId xmlns:a16="http://schemas.microsoft.com/office/drawing/2014/main" id="{5EFEDCDE-3011-FE9B-C2CA-78F28064B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74046-9D26-1B41-B7A1-4DFAB11D37F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A82D1D9D-DC8C-E905-AEFC-5F84EF0E0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引入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546CDB8-A471-08E0-DE08-7489AC7B4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引入一种新的记法来对</a:t>
            </a:r>
            <a:r>
              <a:rPr lang="en-US" altLang="zh-CN">
                <a:latin typeface="Times New Roman" panose="02020603050405020304" pitchFamily="18" charset="0"/>
              </a:rPr>
              <a:t>3|(2-(-1))</a:t>
            </a:r>
            <a:r>
              <a:rPr lang="zh-CN" altLang="en-US">
                <a:latin typeface="Times New Roman" panose="02020603050405020304" pitchFamily="18" charset="0"/>
              </a:rPr>
              <a:t> 进行表达：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-1(mod 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则，还有下面的式子：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	 </a:t>
            </a: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0(mod 3)         </a:t>
            </a:r>
            <a:r>
              <a:rPr lang="en-US" altLang="zh-CN">
                <a:latin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3(mod 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4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1(mod 3)         </a:t>
            </a: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4(mod 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5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2(mod 3)         </a:t>
            </a:r>
            <a:r>
              <a:rPr lang="en-US" altLang="zh-CN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5(mod 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    … …</a:t>
            </a: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011EF144-DD33-0566-55C4-C11F38485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F72993-F072-264F-BF9A-92B35CC034E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059360E0-45F9-BDC1-DDBD-66724B7A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2088"/>
            <a:ext cx="8153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求解一次合同方程的方法（唯一解）</a:t>
            </a:r>
            <a:r>
              <a:rPr lang="zh-CN" altLang="en-US" sz="3600" dirty="0"/>
              <a:t>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79EA8E1-8288-48D6-2C95-951C40AB5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以解合同式103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57(mod 211)</a:t>
            </a:r>
            <a:r>
              <a:rPr lang="zh-CN" altLang="en-US" sz="3000">
                <a:latin typeface="Times New Roman" panose="02020603050405020304" pitchFamily="18" charset="0"/>
              </a:rPr>
              <a:t>为例.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方法一:</a:t>
            </a:r>
            <a:r>
              <a:rPr lang="zh-CN" altLang="en-US" sz="3000">
                <a:latin typeface="Times New Roman" panose="02020603050405020304" pitchFamily="18" charset="0"/>
              </a:rPr>
              <a:t>定理5.3.1告诉我们若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互质，</a:t>
            </a:r>
            <a:r>
              <a:rPr lang="en-US" altLang="zh-CN" sz="3000">
                <a:latin typeface="Times New Roman" panose="02020603050405020304" pitchFamily="18" charset="0"/>
              </a:rPr>
              <a:t>b</a:t>
            </a:r>
            <a:r>
              <a:rPr lang="zh-CN" altLang="en-US" sz="3000">
                <a:latin typeface="Times New Roman" panose="02020603050405020304" pitchFamily="18" charset="0"/>
              </a:rPr>
              <a:t>任意，则模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恰有一个数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zh-CN" altLang="en-US" sz="3000">
                <a:latin typeface="Times New Roman" panose="02020603050405020304" pitchFamily="18" charset="0"/>
              </a:rPr>
              <a:t>使</a:t>
            </a:r>
            <a:r>
              <a:rPr lang="en-US" altLang="zh-CN" sz="3000">
                <a:latin typeface="Times New Roman" panose="02020603050405020304" pitchFamily="18" charset="0"/>
              </a:rPr>
              <a:t>ax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b(mod m)。</a:t>
            </a:r>
            <a:r>
              <a:rPr lang="zh-CN" altLang="en-US" sz="3000">
                <a:latin typeface="Times New Roman" panose="02020603050405020304" pitchFamily="18" charset="0"/>
              </a:rPr>
              <a:t>该定理证明存在性的过程即告诉了我们一种求解方法：因为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互质，故有</a:t>
            </a:r>
            <a:r>
              <a:rPr lang="en-US" altLang="zh-CN" sz="3000">
                <a:latin typeface="Times New Roman" panose="02020603050405020304" pitchFamily="18" charset="0"/>
              </a:rPr>
              <a:t>s，t</a:t>
            </a:r>
            <a:r>
              <a:rPr lang="zh-CN" altLang="en-US" sz="3000">
                <a:latin typeface="Times New Roman" panose="02020603050405020304" pitchFamily="18" charset="0"/>
              </a:rPr>
              <a:t>使</a:t>
            </a:r>
            <a:r>
              <a:rPr lang="en-US" altLang="zh-CN" sz="3000">
                <a:latin typeface="Times New Roman" panose="02020603050405020304" pitchFamily="18" charset="0"/>
              </a:rPr>
              <a:t>as+mt=1，</a:t>
            </a:r>
            <a:r>
              <a:rPr lang="zh-CN" altLang="en-US" sz="3000">
                <a:latin typeface="Times New Roman" panose="02020603050405020304" pitchFamily="18" charset="0"/>
              </a:rPr>
              <a:t>于是</a:t>
            </a:r>
            <a:r>
              <a:rPr lang="en-US" altLang="zh-CN" sz="3000">
                <a:latin typeface="Times New Roman" panose="02020603050405020304" pitchFamily="18" charset="0"/>
              </a:rPr>
              <a:t>asb+mtb=b，</a:t>
            </a:r>
            <a:r>
              <a:rPr lang="zh-CN" altLang="en-US" sz="3000">
                <a:latin typeface="Times New Roman" panose="02020603050405020304" pitchFamily="18" charset="0"/>
              </a:rPr>
              <a:t>若取模</a:t>
            </a:r>
            <a:r>
              <a:rPr lang="en-US" altLang="zh-CN" sz="3000">
                <a:latin typeface="Times New Roman" panose="02020603050405020304" pitchFamily="18" charset="0"/>
              </a:rPr>
              <a:t>m，</a:t>
            </a:r>
            <a:r>
              <a:rPr lang="zh-CN" altLang="en-US" sz="3000">
                <a:latin typeface="Times New Roman" panose="02020603050405020304" pitchFamily="18" charset="0"/>
              </a:rPr>
              <a:t>则有</a:t>
            </a:r>
            <a:r>
              <a:rPr lang="en-US" altLang="zh-CN" sz="3000">
                <a:latin typeface="Times New Roman" panose="02020603050405020304" pitchFamily="18" charset="0"/>
              </a:rPr>
              <a:t>asb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b(mod m)。</a:t>
            </a:r>
            <a:r>
              <a:rPr lang="zh-CN" altLang="en-US" sz="3000">
                <a:latin typeface="Times New Roman" panose="02020603050405020304" pitchFamily="18" charset="0"/>
              </a:rPr>
              <a:t>取</a:t>
            </a:r>
            <a:r>
              <a:rPr lang="en-US" altLang="zh-CN" sz="3000">
                <a:latin typeface="Times New Roman" panose="02020603050405020304" pitchFamily="18" charset="0"/>
              </a:rPr>
              <a:t>x=sb，</a:t>
            </a:r>
            <a:r>
              <a:rPr lang="zh-CN" altLang="en-US" sz="3000">
                <a:latin typeface="Times New Roman" panose="02020603050405020304" pitchFamily="18" charset="0"/>
              </a:rPr>
              <a:t>则</a:t>
            </a:r>
            <a:r>
              <a:rPr lang="en-US" altLang="zh-CN" sz="3000">
                <a:latin typeface="Times New Roman" panose="02020603050405020304" pitchFamily="18" charset="0"/>
              </a:rPr>
              <a:t>sb</a:t>
            </a:r>
            <a:r>
              <a:rPr lang="zh-CN" altLang="en-US" sz="3000">
                <a:latin typeface="Times New Roman" panose="02020603050405020304" pitchFamily="18" charset="0"/>
              </a:rPr>
              <a:t>所在的剩余类中的数皆是解。因此，方法一就是先使用辗转相除方法将互质的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与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</a:rPr>
              <a:t>和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>
                <a:latin typeface="Times New Roman" panose="02020603050405020304" pitchFamily="18" charset="0"/>
              </a:rPr>
              <a:t>as+mt，</a:t>
            </a:r>
            <a:r>
              <a:rPr lang="zh-CN" altLang="en-US" sz="3000">
                <a:latin typeface="Times New Roman" panose="02020603050405020304" pitchFamily="18" charset="0"/>
              </a:rPr>
              <a:t>然后取</a:t>
            </a:r>
            <a:r>
              <a:rPr lang="en-US" altLang="zh-CN" sz="3000">
                <a:latin typeface="Times New Roman" panose="02020603050405020304" pitchFamily="18" charset="0"/>
              </a:rPr>
              <a:t>x=sb，</a:t>
            </a:r>
            <a:r>
              <a:rPr lang="zh-CN" altLang="en-US" sz="3000">
                <a:latin typeface="Times New Roman" panose="02020603050405020304" pitchFamily="18" charset="0"/>
              </a:rPr>
              <a:t>即可。 </a:t>
            </a:r>
          </a:p>
        </p:txBody>
      </p:sp>
      <p:sp>
        <p:nvSpPr>
          <p:cNvPr id="61443" name="灯片编号占位符 1">
            <a:extLst>
              <a:ext uri="{FF2B5EF4-FFF2-40B4-BE49-F238E27FC236}">
                <a16:creationId xmlns:a16="http://schemas.microsoft.com/office/drawing/2014/main" id="{B6EA507C-19DC-35A4-6261-F1BEE6798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44E04-C69D-1741-8161-BFAFFB054C0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FDFBDF40-F22D-4164-41E2-CF8CCF16B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求解一次合同方程的方法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15539F2E-6B0E-63BA-30E1-61F789AC3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解：</a:t>
            </a:r>
            <a:r>
              <a:rPr lang="en-US" altLang="zh-CN">
                <a:latin typeface="Times New Roman" panose="02020603050405020304" pitchFamily="18" charset="0"/>
              </a:rPr>
              <a:t>a=103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m=211</a:t>
            </a:r>
            <a:r>
              <a:rPr lang="zh-CN" altLang="en-US">
                <a:latin typeface="Times New Roman" panose="02020603050405020304" pitchFamily="18" charset="0"/>
              </a:rPr>
              <a:t>互质，先将103与211的最大公因数1表示为它们的倍数和的形式。使用辗转相除方法逐次得商及余数并计算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，T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如下所示：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 </a:t>
            </a:r>
          </a:p>
          <a:p>
            <a:pPr algn="just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graphicFrame>
        <p:nvGraphicFramePr>
          <p:cNvPr id="210948" name="Group 4">
            <a:extLst>
              <a:ext uri="{FF2B5EF4-FFF2-40B4-BE49-F238E27FC236}">
                <a16:creationId xmlns:a16="http://schemas.microsoft.com/office/drawing/2014/main" id="{78C22262-857B-8548-AC66-6A9EDCFFC64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438400"/>
          <a:ext cx="6096000" cy="4064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17" name="灯片编号占位符 1">
            <a:extLst>
              <a:ext uri="{FF2B5EF4-FFF2-40B4-BE49-F238E27FC236}">
                <a16:creationId xmlns:a16="http://schemas.microsoft.com/office/drawing/2014/main" id="{0F250A26-C5A3-25D2-5CA8-149505D47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1F743-1F25-6D45-BB0F-3E280F2F121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03135DAF-4287-C4B3-8FC1-C5168B3D9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求解一次合同方程的方法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D583E901-25AF-67E2-1DB0-363186564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5720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因此，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1=（-1）</a:t>
            </a:r>
            <a:r>
              <a:rPr lang="zh-CN" altLang="en-US" baseline="300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×41×211+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（-1）</a:t>
            </a:r>
            <a:r>
              <a:rPr lang="zh-CN" altLang="en-US" baseline="30000">
                <a:solidFill>
                  <a:srgbClr val="FFC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×84</a:t>
            </a:r>
            <a:r>
              <a:rPr lang="zh-CN" altLang="en-US">
                <a:latin typeface="Times New Roman" panose="02020603050405020304" pitchFamily="18" charset="0"/>
              </a:rPr>
              <a:t>×103。</a:t>
            </a:r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由此知，</a:t>
            </a:r>
            <a:r>
              <a:rPr lang="en-US" altLang="zh-CN">
                <a:latin typeface="Times New Roman" panose="02020603050405020304" pitchFamily="18" charset="0"/>
              </a:rPr>
              <a:t>s=（-1）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×84，</a:t>
            </a:r>
            <a:r>
              <a:rPr lang="zh-CN" altLang="en-US">
                <a:latin typeface="Times New Roman" panose="02020603050405020304" pitchFamily="18" charset="0"/>
              </a:rPr>
              <a:t>所以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　　　</a:t>
            </a:r>
            <a:r>
              <a:rPr lang="en-US" altLang="zh-CN">
                <a:latin typeface="Times New Roman" panose="02020603050405020304" pitchFamily="18" charset="0"/>
              </a:rPr>
              <a:t>x=sb=84×57=4788=211×23-65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　　　　　　　　　　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-65(mod 211)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                                            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146</a:t>
            </a:r>
            <a:r>
              <a:rPr lang="en-US" altLang="zh-CN">
                <a:latin typeface="Times New Roman" panose="02020603050405020304" pitchFamily="18" charset="0"/>
              </a:rPr>
              <a:t>(mod 211)。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3491" name="灯片编号占位符 1">
            <a:extLst>
              <a:ext uri="{FF2B5EF4-FFF2-40B4-BE49-F238E27FC236}">
                <a16:creationId xmlns:a16="http://schemas.microsoft.com/office/drawing/2014/main" id="{93EE48B0-AB52-F54F-F235-6A08DC111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C46C24-FB5B-7641-A8AC-5365F4947CE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720E3442-4530-53E6-FD47-A109F4451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8900"/>
            <a:ext cx="7772400" cy="584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求解一次合同方程的方法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15B56D7-48C2-3010-F0F2-C7049B52A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方法二:</a:t>
            </a:r>
            <a:r>
              <a:rPr lang="zh-CN" altLang="en-US" sz="3000">
                <a:latin typeface="Times New Roman" panose="02020603050405020304" pitchFamily="18" charset="0"/>
              </a:rPr>
              <a:t>就是利用合同的性质，使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zh-CN" altLang="en-US" sz="3000">
                <a:latin typeface="Times New Roman" panose="02020603050405020304" pitchFamily="18" charset="0"/>
              </a:rPr>
              <a:t>的系数变成1，即得到解。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对于上例解合同式103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57(mod 211)。</a:t>
            </a:r>
            <a:r>
              <a:rPr lang="zh-CN" altLang="en-US" sz="3000">
                <a:latin typeface="Times New Roman" panose="02020603050405020304" pitchFamily="18" charset="0"/>
              </a:rPr>
              <a:t>由于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211=103×2+5，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由合同的性质7有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2×103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2×57(mod 211)。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因为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211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0(mod 211)，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所以由合同的性质</a:t>
            </a:r>
            <a:r>
              <a:rPr lang="en-US" altLang="zh-CN" sz="3000">
                <a:latin typeface="Times New Roman" panose="02020603050405020304" pitchFamily="18" charset="0"/>
              </a:rPr>
              <a:t>4</a:t>
            </a:r>
            <a:r>
              <a:rPr lang="zh-CN" altLang="en-US" sz="3000">
                <a:latin typeface="Times New Roman" panose="02020603050405020304" pitchFamily="18" charset="0"/>
              </a:rPr>
              <a:t>知，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211</a:t>
            </a:r>
            <a:r>
              <a:rPr lang="en-US" altLang="zh-CN" sz="3000">
                <a:latin typeface="Times New Roman" panose="02020603050405020304" pitchFamily="18" charset="0"/>
              </a:rPr>
              <a:t>x-2×103x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0-2×57(mod 211)。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即5</a:t>
            </a:r>
            <a:r>
              <a:rPr lang="en-US" altLang="zh-CN" sz="3000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-114(mod 211) 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97(mod 211)。</a:t>
            </a:r>
            <a:endParaRPr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64515" name="灯片编号占位符 1">
            <a:extLst>
              <a:ext uri="{FF2B5EF4-FFF2-40B4-BE49-F238E27FC236}">
                <a16:creationId xmlns:a16="http://schemas.microsoft.com/office/drawing/2014/main" id="{B76DD00D-9586-ED66-C946-01FAF0380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A26E1A-242F-0348-A938-240CA505FE3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2ACDD848-5D14-40E1-0E9F-4B303F801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8900"/>
            <a:ext cx="7772400" cy="584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求解一次合同方程的方法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601876C-A771-C608-816C-B338EA5B8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534400" cy="5867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由于 211=42×5+1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由合同的性质7有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42×</a:t>
            </a:r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42×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97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211×19+65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65(mod 211)。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由合同的性质5知，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211</a:t>
            </a:r>
            <a:r>
              <a:rPr lang="en-US" altLang="zh-CN" sz="2800">
                <a:latin typeface="Times New Roman" panose="02020603050405020304" pitchFamily="18" charset="0"/>
              </a:rPr>
              <a:t>x-42×5 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0-65(mod 211)。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即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-65(mod 211)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 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146 </a:t>
            </a:r>
            <a:r>
              <a:rPr lang="en-US" altLang="zh-CN" sz="2800">
                <a:latin typeface="Times New Roman" panose="02020603050405020304" pitchFamily="18" charset="0"/>
              </a:rPr>
              <a:t>(mod 211)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对于一些例子，这种方法比较快。比如，解合同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式4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1(mod 15)。</a:t>
            </a:r>
            <a:r>
              <a:rPr lang="zh-CN" altLang="en-US" sz="2800">
                <a:latin typeface="Times New Roman" panose="02020603050405020304" pitchFamily="18" charset="0"/>
              </a:rPr>
              <a:t>因为 1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zh-CN" altLang="en-US" sz="2800">
                <a:latin typeface="Times New Roman" panose="02020603050405020304" pitchFamily="18" charset="0"/>
              </a:rPr>
              <a:t>16(</a:t>
            </a:r>
            <a:r>
              <a:rPr lang="en-US" altLang="zh-CN" sz="2800">
                <a:latin typeface="Times New Roman" panose="02020603050405020304" pitchFamily="18" charset="0"/>
              </a:rPr>
              <a:t>mod 15)，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所以4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16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2800">
                <a:latin typeface="Times New Roman" panose="02020603050405020304" pitchFamily="18" charset="0"/>
              </a:rPr>
              <a:t>4×4(mod 15)，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因为4与15互质，由合同的性质10知，合同式两边可以消去4，得到 </a:t>
            </a:r>
            <a:r>
              <a:rPr lang="en-US" altLang="zh-CN" sz="2800">
                <a:latin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 </a:t>
            </a:r>
            <a:r>
              <a:rPr lang="en-US" altLang="zh-CN" sz="2800">
                <a:latin typeface="Times New Roman" panose="02020603050405020304" pitchFamily="18" charset="0"/>
              </a:rPr>
              <a:t>4(mod 15)。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5539" name="灯片编号占位符 1">
            <a:extLst>
              <a:ext uri="{FF2B5EF4-FFF2-40B4-BE49-F238E27FC236}">
                <a16:creationId xmlns:a16="http://schemas.microsoft.com/office/drawing/2014/main" id="{3A028D5B-0659-FA62-EB9F-1544A4935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6D999-ECD8-4442-8503-1F5E0A7D6E9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407BC8C-FA55-4A73-52B6-58DE8C72F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6400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  <a:r>
              <a:rPr lang="zh-CN" altLang="en-US"/>
              <a:t>　</a:t>
            </a:r>
            <a:r>
              <a:rPr lang="zh-CN" altLang="en-US">
                <a:latin typeface="Times New Roman" panose="02020603050405020304" pitchFamily="18" charset="0"/>
              </a:rPr>
              <a:t>解合同式</a:t>
            </a:r>
            <a:r>
              <a:rPr lang="en-US" altLang="zh-CN">
                <a:latin typeface="Times New Roman" panose="02020603050405020304" pitchFamily="18" charset="0"/>
              </a:rPr>
              <a:t>14x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27</a:t>
            </a:r>
            <a:r>
              <a:rPr lang="en-US" altLang="zh-CN">
                <a:latin typeface="Times New Roman" panose="02020603050405020304" pitchFamily="18" charset="0"/>
              </a:rPr>
              <a:t>(mod 31)。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解： </a:t>
            </a:r>
            <a:r>
              <a:rPr lang="en-US" altLang="zh-CN">
                <a:latin typeface="Times New Roman" panose="02020603050405020304" pitchFamily="18" charset="0"/>
              </a:rPr>
              <a:t>14x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58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7x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29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7x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91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13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还可以：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    </a:t>
            </a:r>
            <a:r>
              <a:rPr lang="en-US" altLang="zh-CN">
                <a:latin typeface="Times New Roman" panose="02020603050405020304" pitchFamily="18" charset="0"/>
              </a:rPr>
              <a:t>28x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54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31x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0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故 </a:t>
            </a:r>
            <a:r>
              <a:rPr lang="en-US" altLang="zh-CN">
                <a:latin typeface="Times New Roman" panose="02020603050405020304" pitchFamily="18" charset="0"/>
              </a:rPr>
              <a:t>3x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-54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-18</a:t>
            </a:r>
            <a:r>
              <a:rPr lang="en-US" altLang="zh-CN">
                <a:latin typeface="Times New Roman" panose="02020603050405020304" pitchFamily="18" charset="0"/>
              </a:rPr>
              <a:t>(mod 31)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13</a:t>
            </a:r>
            <a:r>
              <a:rPr lang="en-US" altLang="zh-CN">
                <a:latin typeface="Times New Roman" panose="02020603050405020304" pitchFamily="18" charset="0"/>
              </a:rPr>
              <a:t>(mod 31)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6562" name="灯片编号占位符 1">
            <a:extLst>
              <a:ext uri="{FF2B5EF4-FFF2-40B4-BE49-F238E27FC236}">
                <a16:creationId xmlns:a16="http://schemas.microsoft.com/office/drawing/2014/main" id="{26058E5C-3264-ED40-84A4-4DF0B1C39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01FFDF-EFDA-4644-8217-3534FCF5DD5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25B1EF6-DB42-C14B-387D-EEDC8B077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定理5.3.2</a:t>
            </a:r>
            <a:endParaRPr lang="en-US" altLang="zh-CN" sz="4000" dirty="0">
              <a:latin typeface="黑体" pitchFamily="2" charset="-122"/>
            </a:endParaRPr>
          </a:p>
        </p:txBody>
      </p:sp>
      <p:sp>
        <p:nvSpPr>
          <p:cNvPr id="67586" name="Rectangle 4">
            <a:extLst>
              <a:ext uri="{FF2B5EF4-FFF2-40B4-BE49-F238E27FC236}">
                <a16:creationId xmlns:a16="http://schemas.microsoft.com/office/drawing/2014/main" id="{DD547AB5-C20A-EDB6-7992-A63AC611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若(</a:t>
            </a:r>
            <a:r>
              <a:rPr lang="en-US" altLang="zh-CN">
                <a:latin typeface="Times New Roman" panose="02020603050405020304" pitchFamily="18" charset="0"/>
              </a:rPr>
              <a:t>a, m)=d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>
                <a:latin typeface="Times New Roman" panose="02020603050405020304" pitchFamily="18" charset="0"/>
              </a:rPr>
              <a:t>1，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d|b，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则同余式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 (mod m)</a:t>
            </a:r>
            <a:r>
              <a:rPr lang="zh-CN" altLang="en-US">
                <a:latin typeface="Times New Roman" panose="02020603050405020304" pitchFamily="18" charset="0"/>
              </a:rPr>
              <a:t>无解。</a:t>
            </a:r>
          </a:p>
        </p:txBody>
      </p:sp>
      <p:sp>
        <p:nvSpPr>
          <p:cNvPr id="67587" name="Line 6">
            <a:extLst>
              <a:ext uri="{FF2B5EF4-FFF2-40B4-BE49-F238E27FC236}">
                <a16:creationId xmlns:a16="http://schemas.microsoft.com/office/drawing/2014/main" id="{634E3E5A-B671-59F4-CF66-60CC27CB3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43000"/>
            <a:ext cx="15240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5B325-C461-8855-7695-C12CB4B8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924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3000">
                <a:latin typeface="宋体" panose="02010600030101010101" pitchFamily="2" charset="-122"/>
              </a:rPr>
              <a:t>反证法。若上式可解，则存在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使得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sz="3000">
                <a:latin typeface="Times New Roman" panose="02020603050405020304" pitchFamily="18" charset="0"/>
              </a:rPr>
              <a:t>b(mod m)</a:t>
            </a:r>
            <a:r>
              <a:rPr lang="en-US" altLang="zh-CN" sz="3000">
                <a:latin typeface="宋体" panose="02010600030101010101" pitchFamily="2" charset="-122"/>
              </a:rPr>
              <a:t>。</a:t>
            </a:r>
            <a:r>
              <a:rPr lang="zh-CN" altLang="en-US" sz="3000">
                <a:latin typeface="宋体" panose="02010600030101010101" pitchFamily="2" charset="-122"/>
              </a:rPr>
              <a:t>从而存在</a:t>
            </a:r>
            <a:r>
              <a:rPr lang="en-US" altLang="zh-CN" sz="3000">
                <a:latin typeface="Times New Roman" panose="02020603050405020304" pitchFamily="18" charset="0"/>
              </a:rPr>
              <a:t>q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使</a:t>
            </a:r>
            <a:r>
              <a:rPr lang="en-US" altLang="zh-CN" sz="3000">
                <a:latin typeface="Times New Roman" panose="02020603050405020304" pitchFamily="18" charset="0"/>
              </a:rPr>
              <a:t>a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000">
                <a:latin typeface="Times New Roman" panose="02020603050405020304" pitchFamily="18" charset="0"/>
              </a:rPr>
              <a:t>-b=mq, </a:t>
            </a:r>
            <a:r>
              <a:rPr lang="zh-CN" altLang="en-US" sz="3000">
                <a:latin typeface="Times New Roman" panose="02020603050405020304" pitchFamily="18" charset="0"/>
              </a:rPr>
              <a:t>即</a:t>
            </a:r>
            <a:r>
              <a:rPr lang="en-US" altLang="zh-CN" sz="3000">
                <a:latin typeface="Times New Roman" panose="02020603050405020304" pitchFamily="18" charset="0"/>
              </a:rPr>
              <a:t>b=a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000">
                <a:latin typeface="Times New Roman" panose="02020603050405020304" pitchFamily="18" charset="0"/>
              </a:rPr>
              <a:t>-mq</a:t>
            </a:r>
            <a:r>
              <a:rPr lang="en-US" altLang="zh-CN" sz="3000">
                <a:latin typeface="宋体" panose="02010600030101010101" pitchFamily="2" charset="-122"/>
              </a:rPr>
              <a:t>。</a:t>
            </a:r>
            <a:r>
              <a:rPr lang="zh-CN" altLang="en-US" sz="3000">
                <a:latin typeface="宋体" panose="02010600030101010101" pitchFamily="2" charset="-122"/>
              </a:rPr>
              <a:t>因为</a:t>
            </a:r>
            <a:r>
              <a:rPr lang="zh-CN" altLang="en-US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latin typeface="Times New Roman" panose="02020603050405020304" pitchFamily="18" charset="0"/>
              </a:rPr>
              <a:t>a, m)=d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3000">
                <a:latin typeface="Times New Roman" panose="02020603050405020304" pitchFamily="18" charset="0"/>
              </a:rPr>
              <a:t>1 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所以，</a:t>
            </a:r>
            <a:r>
              <a:rPr lang="en-US" altLang="zh-CN" sz="3000">
                <a:latin typeface="Times New Roman" panose="02020603050405020304" pitchFamily="18" charset="0"/>
              </a:rPr>
              <a:t>d|a,d|m</a:t>
            </a:r>
            <a:r>
              <a:rPr lang="zh-CN" altLang="en-US" sz="3000">
                <a:latin typeface="Times New Roman" panose="02020603050405020304" pitchFamily="18" charset="0"/>
              </a:rPr>
              <a:t>，因此，</a:t>
            </a:r>
            <a:r>
              <a:rPr lang="en-US" altLang="zh-CN" sz="3000">
                <a:latin typeface="Times New Roman" panose="02020603050405020304" pitchFamily="18" charset="0"/>
              </a:rPr>
              <a:t>d|a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， </a:t>
            </a:r>
            <a:r>
              <a:rPr lang="en-US" altLang="zh-CN" sz="3000">
                <a:latin typeface="Times New Roman" panose="02020603050405020304" pitchFamily="18" charset="0"/>
              </a:rPr>
              <a:t>d|mq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故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d|(a</a:t>
            </a:r>
            <a:r>
              <a:rPr lang="zh-CN" altLang="en-US" sz="30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000">
                <a:latin typeface="Times New Roman" panose="02020603050405020304" pitchFamily="18" charset="0"/>
              </a:rPr>
              <a:t>-mq)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即</a:t>
            </a:r>
            <a:r>
              <a:rPr lang="en-US" altLang="zh-CN" sz="3000">
                <a:latin typeface="Times New Roman" panose="02020603050405020304" pitchFamily="18" charset="0"/>
              </a:rPr>
              <a:t>d|b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zh-CN" altLang="en-US" sz="3000">
                <a:latin typeface="宋体" panose="02010600030101010101" pitchFamily="2" charset="-122"/>
              </a:rPr>
              <a:t>矛盾。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Note:</a:t>
            </a:r>
            <a:r>
              <a:rPr lang="zh-CN" altLang="en-US" sz="3000">
                <a:latin typeface="Times New Roman" panose="02020603050405020304" pitchFamily="18" charset="0"/>
              </a:rPr>
              <a:t>本定理可以作为同余式无解的判定定理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7589" name="灯片编号占位符 1">
            <a:extLst>
              <a:ext uri="{FF2B5EF4-FFF2-40B4-BE49-F238E27FC236}">
                <a16:creationId xmlns:a16="http://schemas.microsoft.com/office/drawing/2014/main" id="{C30B6682-8397-4F57-DD01-6362585E3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1D954F-5E7E-3C40-A632-4C12571DBDB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CEF742B-7914-47C6-C449-5C106BF7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定理5.3.3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866E9C69-3EA3-B37E-7EB8-2264656F1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若(</a:t>
            </a:r>
            <a:r>
              <a:rPr lang="en-US" altLang="zh-CN">
                <a:latin typeface="Times New Roman" panose="02020603050405020304" pitchFamily="18" charset="0"/>
              </a:rPr>
              <a:t>a, m)=d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>
                <a:latin typeface="Times New Roman" panose="02020603050405020304" pitchFamily="18" charset="0"/>
              </a:rPr>
              <a:t>1 ，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d|b，</a:t>
            </a:r>
            <a:r>
              <a:rPr lang="zh-CN" altLang="en-US">
                <a:latin typeface="Times New Roman" panose="02020603050405020304" pitchFamily="18" charset="0"/>
              </a:rPr>
              <a:t>则同余式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 ………………… 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个解，分别为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+m/d,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+2m/d, …,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+(d-1)m/d ……(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zh-CN" altLang="en-US">
                <a:latin typeface="Times New Roman" panose="02020603050405020304" pitchFamily="18" charset="0"/>
              </a:rPr>
              <a:t>是同余式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(</a:t>
            </a:r>
            <a:r>
              <a:rPr lang="en-US" altLang="zh-CN">
                <a:latin typeface="Times New Roman" panose="02020603050405020304" pitchFamily="18" charset="0"/>
              </a:rPr>
              <a:t>a/d)x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b/d (mod m/d) …………(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的解。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611" name="灯片编号占位符 1">
            <a:extLst>
              <a:ext uri="{FF2B5EF4-FFF2-40B4-BE49-F238E27FC236}">
                <a16:creationId xmlns:a16="http://schemas.microsoft.com/office/drawing/2014/main" id="{1B30D094-0D24-C6C4-6DCF-DC01587B2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5564B4-A079-084A-AB70-922A81D06D7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823F4B2-FB58-1C0E-2619-DC90C7AE7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定理5.3.3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749C1653-B508-4871-D11D-2444383A3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证明：首先证明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的解相同。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的解，即，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由(</a:t>
            </a:r>
            <a:r>
              <a:rPr lang="en-US" altLang="zh-CN">
                <a:latin typeface="Times New Roman" panose="02020603050405020304" pitchFamily="18" charset="0"/>
              </a:rPr>
              <a:t>a, m)=d</a:t>
            </a:r>
            <a:r>
              <a:rPr lang="zh-CN" altLang="en-US">
                <a:latin typeface="Times New Roman" panose="02020603050405020304" pitchFamily="18" charset="0"/>
              </a:rPr>
              <a:t>，知</a:t>
            </a:r>
            <a:r>
              <a:rPr lang="en-US" altLang="zh-CN">
                <a:latin typeface="Times New Roman" panose="02020603050405020304" pitchFamily="18" charset="0"/>
              </a:rPr>
              <a:t>d|a,d|m,</a:t>
            </a:r>
            <a:r>
              <a:rPr lang="zh-CN" altLang="en-US">
                <a:latin typeface="Times New Roman" panose="02020603050405020304" pitchFamily="18" charset="0"/>
              </a:rPr>
              <a:t>再由</a:t>
            </a:r>
            <a:r>
              <a:rPr lang="en-US" altLang="zh-CN">
                <a:latin typeface="Times New Roman" panose="02020603050405020304" pitchFamily="18" charset="0"/>
              </a:rPr>
              <a:t>d|b</a:t>
            </a:r>
            <a:r>
              <a:rPr lang="zh-CN" altLang="en-US">
                <a:latin typeface="Times New Roman" panose="02020603050405020304" pitchFamily="18" charset="0"/>
              </a:rPr>
              <a:t>及</a:t>
            </a:r>
            <a:r>
              <a:rPr lang="zh-CN" altLang="en-US" u="sng">
                <a:latin typeface="Times New Roman" panose="02020603050405020304" pitchFamily="18" charset="0"/>
              </a:rPr>
              <a:t>性质9</a:t>
            </a:r>
            <a:r>
              <a:rPr lang="zh-CN" altLang="en-US">
                <a:latin typeface="Times New Roman" panose="02020603050405020304" pitchFamily="18" charset="0"/>
              </a:rPr>
              <a:t>知, </a:t>
            </a:r>
            <a:r>
              <a:rPr lang="en-US" altLang="zh-CN">
                <a:latin typeface="Times New Roman" panose="02020603050405020304" pitchFamily="18" charset="0"/>
              </a:rPr>
              <a:t>(a/d)x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b/d(mod m/d),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)的解，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的解，即，(</a:t>
            </a:r>
            <a:r>
              <a:rPr lang="en-US" altLang="zh-CN">
                <a:latin typeface="Times New Roman" panose="02020603050405020304" pitchFamily="18" charset="0"/>
              </a:rPr>
              <a:t>ax-b)/d=qm/d，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ax-b)=qm，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b(mod m)，</a:t>
            </a:r>
            <a:r>
              <a:rPr lang="zh-CN" altLang="en-US">
                <a:latin typeface="Times New Roman" panose="02020603050405020304" pitchFamily="18" charset="0"/>
              </a:rPr>
              <a:t>因此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)的解。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a/d)x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b/d (mod m/d) …………(3)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360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360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9635" name="灯片编号占位符 1">
            <a:extLst>
              <a:ext uri="{FF2B5EF4-FFF2-40B4-BE49-F238E27FC236}">
                <a16:creationId xmlns:a16="http://schemas.microsoft.com/office/drawing/2014/main" id="{EE796D1C-4BD1-3EE7-4D05-DFD7D84E8F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941EC7-B11F-D547-AAFF-391E6E44128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F9EF6CB-D79D-D315-9061-B52D4F6A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定理5.3.3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249ADF6-F635-E8CE-718D-0145E1D84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证明：其次根据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的解探讨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的解的形式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因为(</a:t>
            </a:r>
            <a:r>
              <a:rPr lang="en-US" altLang="zh-CN">
                <a:latin typeface="Times New Roman" panose="02020603050405020304" pitchFamily="18" charset="0"/>
              </a:rPr>
              <a:t>a, m)=d，</a:t>
            </a:r>
            <a:r>
              <a:rPr lang="zh-CN" altLang="en-US">
                <a:latin typeface="Times New Roman" panose="02020603050405020304" pitchFamily="18" charset="0"/>
              </a:rPr>
              <a:t>所以(</a:t>
            </a:r>
            <a:r>
              <a:rPr lang="en-US" altLang="zh-CN">
                <a:latin typeface="Times New Roman" panose="02020603050405020304" pitchFamily="18" charset="0"/>
              </a:rPr>
              <a:t>a/d, m/d)=1。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zh-CN" altLang="en-US" u="sng">
                <a:latin typeface="Times New Roman" panose="02020603050405020304" pitchFamily="18" charset="0"/>
              </a:rPr>
              <a:t>定理5.3.1</a:t>
            </a:r>
            <a:r>
              <a:rPr lang="zh-CN" altLang="en-US">
                <a:latin typeface="Times New Roman" panose="02020603050405020304" pitchFamily="18" charset="0"/>
              </a:rPr>
              <a:t>知， 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)在模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zh-CN" altLang="en-US">
                <a:latin typeface="Times New Roman" panose="02020603050405020304" pitchFamily="18" charset="0"/>
              </a:rPr>
              <a:t>下有唯一解，设为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 ，</a:t>
            </a:r>
            <a:r>
              <a:rPr lang="zh-CN" altLang="en-US">
                <a:latin typeface="Times New Roman" panose="02020603050405020304" pitchFamily="18" charset="0"/>
              </a:rPr>
              <a:t>不妨设0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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m/d。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因为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+km/d</a:t>
            </a:r>
            <a:r>
              <a:rPr lang="zh-CN" altLang="en-US">
                <a:latin typeface="宋体" panose="02010600030101010101" pitchFamily="2" charset="-122"/>
              </a:rPr>
              <a:t>恰是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zh-CN" altLang="en-US">
                <a:latin typeface="宋体" panose="02010600030101010101" pitchFamily="2" charset="-122"/>
              </a:rPr>
              <a:t>所在的模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zh-CN" altLang="en-US">
                <a:latin typeface="宋体" panose="02010600030101010101" pitchFamily="2" charset="-122"/>
              </a:rPr>
              <a:t>剩余类的全部元素，</a:t>
            </a:r>
            <a:r>
              <a:rPr lang="en-US" altLang="zh-CN">
                <a:latin typeface="Times New Roman" panose="02020603050405020304" pitchFamily="18" charset="0"/>
              </a:rPr>
              <a:t>k=0,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1,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2, …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故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的解作为数都可以表示成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+km/d</a:t>
            </a:r>
            <a:r>
              <a:rPr lang="zh-CN" altLang="en-US">
                <a:latin typeface="宋体" panose="02010600030101010101" pitchFamily="2" charset="-122"/>
              </a:rPr>
              <a:t>的形式。于是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的解都是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+km/d</a:t>
            </a:r>
            <a:r>
              <a:rPr lang="zh-CN" altLang="en-US">
                <a:latin typeface="宋体" panose="02010600030101010101" pitchFamily="2" charset="-122"/>
              </a:rPr>
              <a:t>形式的数，</a:t>
            </a:r>
            <a:r>
              <a:rPr lang="en-US" altLang="zh-CN">
                <a:latin typeface="Times New Roman" panose="02020603050405020304" pitchFamily="18" charset="0"/>
              </a:rPr>
              <a:t>k=0,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1,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2,</a:t>
            </a:r>
            <a:r>
              <a:rPr lang="en-US" altLang="zh-CN" sz="3600">
                <a:latin typeface="Times New Roman" panose="02020603050405020304" pitchFamily="18" charset="0"/>
              </a:rPr>
              <a:t> …</a:t>
            </a:r>
            <a:r>
              <a:rPr lang="en-US" altLang="zh-CN" sz="3600">
                <a:latin typeface="宋体" panose="02010600030101010101" pitchFamily="2" charset="-122"/>
              </a:rPr>
              <a:t>。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a/d)x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b/d (mod m/d) …………(3)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0659" name="灯片编号占位符 1">
            <a:extLst>
              <a:ext uri="{FF2B5EF4-FFF2-40B4-BE49-F238E27FC236}">
                <a16:creationId xmlns:a16="http://schemas.microsoft.com/office/drawing/2014/main" id="{43869DDB-9B29-C457-5DED-B8B27256A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B76BB-EBFA-874E-81DF-3BCA6A049AB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4F85DF6-7F58-F40E-997E-EE1A193B1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§5.3.1  合同及其性质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8F4615C-DF20-DE2A-290D-4280C831C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</a:rPr>
              <a:t>为二整数，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是任意非0整数。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若 </a:t>
            </a:r>
            <a:r>
              <a:rPr lang="en-US" altLang="zh-CN" dirty="0" err="1">
                <a:latin typeface="Times New Roman" panose="02020603050405020304" pitchFamily="18" charset="0"/>
              </a:rPr>
              <a:t>m|a-b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合同于</a:t>
            </a:r>
            <a:r>
              <a:rPr lang="en-US" altLang="zh-CN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模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	       记为：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(mod m)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</a:rPr>
              <a:t>合同为整除的另一种表示法，故整除的性质在此可用。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特别地，若</a:t>
            </a:r>
            <a:r>
              <a:rPr lang="en-US" altLang="zh-CN" dirty="0">
                <a:latin typeface="Times New Roman" panose="02020603050405020304" pitchFamily="18" charset="0"/>
              </a:rPr>
              <a:t>b=0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latin typeface="Times New Roman" panose="02020603050405020304" pitchFamily="18" charset="0"/>
              </a:rPr>
              <a:t>0(mod m)</a:t>
            </a:r>
            <a:r>
              <a:rPr lang="zh-CN" altLang="en-US" dirty="0">
                <a:latin typeface="Times New Roman" panose="02020603050405020304" pitchFamily="18" charset="0"/>
              </a:rPr>
              <a:t>表示的就是</a:t>
            </a:r>
            <a:r>
              <a:rPr lang="en-US" altLang="zh-CN" dirty="0" err="1">
                <a:latin typeface="Times New Roman" panose="02020603050405020304" pitchFamily="18" charset="0"/>
              </a:rPr>
              <a:t>m|a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kumimoji="0" lang="en-US" altLang="zh-CN" dirty="0">
                <a:latin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</a:rPr>
              <a:t>m|a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- </a:t>
            </a:r>
            <a:r>
              <a:rPr lang="en-US" altLang="zh-CN" dirty="0" err="1">
                <a:latin typeface="Times New Roman" panose="02020603050405020304" pitchFamily="18" charset="0"/>
              </a:rPr>
              <a:t>m|a</a:t>
            </a:r>
            <a:r>
              <a:rPr lang="zh-CN" altLang="en-US" dirty="0">
                <a:latin typeface="Times New Roman" panose="02020603050405020304" pitchFamily="18" charset="0"/>
              </a:rPr>
              <a:t>。所以，若未指定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而一般地讨论模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合同时，总假定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正整数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9459" name="灯片编号占位符 1">
            <a:extLst>
              <a:ext uri="{FF2B5EF4-FFF2-40B4-BE49-F238E27FC236}">
                <a16:creationId xmlns:a16="http://schemas.microsoft.com/office/drawing/2014/main" id="{9027744B-89CC-F292-722C-BE9A8AE93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B6C85A-5000-8E4C-87A9-5C9D79D144D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2A90C6D-E6E6-FB00-38DB-B1EBA41EC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定理5.3.3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EF41B492-E481-D3FE-8991-58E53140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最后证明(2)式是(1)的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个不同解，而且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式只有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式这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个不同的解。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往证(2)式是(1)的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个不同解</a:t>
            </a:r>
            <a:r>
              <a:rPr lang="zh-CN" altLang="en-US">
                <a:latin typeface="Times New Roman" panose="02020603050405020304" pitchFamily="18" charset="0"/>
              </a:rPr>
              <a:t>，因为0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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m/d，</a:t>
            </a:r>
            <a:r>
              <a:rPr lang="zh-CN" altLang="en-US">
                <a:latin typeface="Times New Roman" panose="02020603050405020304" pitchFamily="18" charset="0"/>
              </a:rPr>
              <a:t>故0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 </a:t>
            </a:r>
            <a:r>
              <a:rPr lang="zh-CN" altLang="en-US">
                <a:latin typeface="Times New Roman" panose="02020603050405020304" pitchFamily="18" charset="0"/>
              </a:rPr>
              <a:t>(2)中每一个式子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m，</a:t>
            </a:r>
            <a:r>
              <a:rPr lang="zh-CN" altLang="en-US">
                <a:latin typeface="Times New Roman" panose="02020603050405020304" pitchFamily="18" charset="0"/>
              </a:rPr>
              <a:t>且互不相同，所以它们之间关于模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互不同余，即(2)为(1)的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个不同解。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,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600">
                <a:latin typeface="Times New Roman" panose="02020603050405020304" pitchFamily="18" charset="0"/>
              </a:rPr>
              <a:t>+m/d, 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600">
                <a:latin typeface="Times New Roman" panose="02020603050405020304" pitchFamily="18" charset="0"/>
              </a:rPr>
              <a:t>+2m/d, …, 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 sz="3600">
                <a:latin typeface="Times New Roman" panose="02020603050405020304" pitchFamily="18" charset="0"/>
              </a:rPr>
              <a:t>+(d-1)m/d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3600">
                <a:latin typeface="Times New Roman" panose="02020603050405020304" pitchFamily="18" charset="0"/>
              </a:rPr>
              <a:t>(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360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1683" name="灯片编号占位符 1">
            <a:extLst>
              <a:ext uri="{FF2B5EF4-FFF2-40B4-BE49-F238E27FC236}">
                <a16:creationId xmlns:a16="http://schemas.microsoft.com/office/drawing/2014/main" id="{4ED2936B-968B-9A56-C87C-B0979C3B1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86BD7B-141A-A645-9988-5E1895939D6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FDE8EBBB-5ACA-BBAB-70D2-F2A824F6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定理5.3.3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ED9BD53-A0D7-F246-ABFD-DD9F5AD98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再考虑(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只有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)这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个不同解。即若数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zh-CN" altLang="en-US">
                <a:latin typeface="Times New Roman" panose="02020603050405020304" pitchFamily="18" charset="0"/>
              </a:rPr>
              <a:t>是(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)的解，往证关于模</a:t>
            </a:r>
            <a:r>
              <a:rPr lang="en-US" altLang="zh-CN">
                <a:latin typeface="Times New Roman" panose="02020603050405020304" pitchFamily="18" charset="0"/>
              </a:rPr>
              <a:t>m，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zh-CN" altLang="en-US">
                <a:latin typeface="Times New Roman" panose="02020603050405020304" pitchFamily="18" charset="0"/>
              </a:rPr>
              <a:t>必同余(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)中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个数之一。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因为</a:t>
            </a:r>
            <a:r>
              <a:rPr lang="zh-CN" altLang="en-US">
                <a:latin typeface="Times New Roman" panose="02020603050405020304" pitchFamily="18" charset="0"/>
              </a:rPr>
              <a:t> 0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d-1</a:t>
            </a:r>
            <a:r>
              <a:rPr lang="zh-CN" altLang="en-US">
                <a:latin typeface="宋体" panose="02010600030101010101" pitchFamily="2" charset="-122"/>
              </a:rPr>
              <a:t>为关于模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完全剩余系</a:t>
            </a:r>
            <a:r>
              <a:rPr lang="zh-CN" altLang="en-US">
                <a:latin typeface="宋体" panose="02010600030101010101" pitchFamily="2" charset="-122"/>
              </a:rPr>
              <a:t>，故存在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d-1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使得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i (mod d)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，两边和模同乘</a:t>
            </a:r>
            <a:r>
              <a:rPr lang="en-US" altLang="zh-CN">
                <a:latin typeface="Times New Roman" panose="02020603050405020304" pitchFamily="18" charset="0"/>
              </a:rPr>
              <a:t>m/d </a:t>
            </a:r>
            <a:r>
              <a:rPr lang="zh-CN" altLang="en-US">
                <a:latin typeface="宋体" panose="02010600030101010101" pitchFamily="2" charset="-122"/>
              </a:rPr>
              <a:t>得，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/d)m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latin typeface="Times New Roman" panose="02020603050405020304" pitchFamily="18" charset="0"/>
              </a:rPr>
              <a:t> (i/d)m (mod m)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故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m/d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+im/d(mod m)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证毕。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,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+m/d,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+2m/d, …,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+(d-1)m/d ……(2)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2707" name="灯片编号占位符 1">
            <a:extLst>
              <a:ext uri="{FF2B5EF4-FFF2-40B4-BE49-F238E27FC236}">
                <a16:creationId xmlns:a16="http://schemas.microsoft.com/office/drawing/2014/main" id="{73167DD3-DD1F-1B7F-27A6-5C3AC5FA1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F16220-2E19-4D4E-9AD1-8AAE77224AE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E29BE61D-CC50-7DCE-CAF9-C7D0A5573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647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  <a:r>
              <a:rPr lang="zh-CN" altLang="en-US"/>
              <a:t>　</a:t>
            </a:r>
            <a:r>
              <a:rPr lang="zh-CN" altLang="en-US">
                <a:latin typeface="Times New Roman" panose="02020603050405020304" pitchFamily="18" charset="0"/>
              </a:rPr>
              <a:t>解合同式</a:t>
            </a:r>
            <a:r>
              <a:rPr lang="en-US" altLang="zh-CN">
                <a:latin typeface="Times New Roman" panose="02020603050405020304" pitchFamily="18" charset="0"/>
              </a:rPr>
              <a:t>6x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15</a:t>
            </a:r>
            <a:r>
              <a:rPr lang="en-US" altLang="zh-CN">
                <a:latin typeface="Times New Roman" panose="02020603050405020304" pitchFamily="18" charset="0"/>
              </a:rPr>
              <a:t>(mod 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>
                <a:latin typeface="Times New Roman" panose="02020603050405020304" pitchFamily="18" charset="0"/>
              </a:rPr>
              <a:t>)。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解： （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33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=3           3|15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先求</a:t>
            </a:r>
            <a:r>
              <a:rPr lang="en-US" altLang="zh-CN">
                <a:latin typeface="Times New Roman" panose="02020603050405020304" pitchFamily="18" charset="0"/>
              </a:rPr>
              <a:t>2x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5</a:t>
            </a:r>
            <a:r>
              <a:rPr lang="en-US" altLang="zh-CN">
                <a:latin typeface="Times New Roman" panose="02020603050405020304" pitchFamily="18" charset="0"/>
              </a:rPr>
              <a:t>(mod 11)</a:t>
            </a:r>
            <a:r>
              <a:rPr lang="zh-CN" altLang="en-US">
                <a:latin typeface="Times New Roman" panose="02020603050405020304" pitchFamily="18" charset="0"/>
              </a:rPr>
              <a:t>的解。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2x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16</a:t>
            </a:r>
            <a:r>
              <a:rPr lang="en-US" altLang="zh-CN">
                <a:latin typeface="Times New Roman" panose="02020603050405020304" pitchFamily="18" charset="0"/>
              </a:rPr>
              <a:t>(mod 11)      x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8</a:t>
            </a:r>
            <a:r>
              <a:rPr lang="en-US" altLang="zh-CN">
                <a:latin typeface="Times New Roman" panose="02020603050405020304" pitchFamily="18" charset="0"/>
              </a:rPr>
              <a:t>(mod 11)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原合同式有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个解：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8+11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8+22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8</a:t>
            </a:r>
            <a:r>
              <a:rPr lang="en-US" altLang="zh-CN">
                <a:latin typeface="Times New Roman" panose="02020603050405020304" pitchFamily="18" charset="0"/>
              </a:rPr>
              <a:t>(mod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19</a:t>
            </a:r>
            <a:r>
              <a:rPr lang="en-US" altLang="zh-CN">
                <a:latin typeface="Times New Roman" panose="02020603050405020304" pitchFamily="18" charset="0"/>
              </a:rPr>
              <a:t>(mod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30</a:t>
            </a:r>
            <a:r>
              <a:rPr lang="en-US" altLang="zh-CN">
                <a:latin typeface="Times New Roman" panose="02020603050405020304" pitchFamily="18" charset="0"/>
              </a:rPr>
              <a:t>(mod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0ABE21D3-5C9D-0391-74EE-864FB9520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499513-8481-844E-A45F-C30B6EBFE90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C788A88C-7340-7AD9-829D-0AD74D248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总结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EEEF43D-F591-737D-C4B9-4E2B8031E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一次同余式</a:t>
            </a:r>
            <a:r>
              <a:rPr lang="en-US" altLang="zh-CN" sz="3600">
                <a:latin typeface="Times New Roman" panose="02020603050405020304" pitchFamily="18" charset="0"/>
              </a:rPr>
              <a:t>ax</a:t>
            </a:r>
            <a:r>
              <a:rPr lang="en-US" altLang="en-US" sz="3600">
                <a:latin typeface="Times New Roman" panose="02020603050405020304" pitchFamily="18" charset="0"/>
              </a:rPr>
              <a:t>≡</a:t>
            </a:r>
            <a:r>
              <a:rPr lang="en-US" altLang="zh-CN" sz="3600">
                <a:latin typeface="Times New Roman" panose="02020603050405020304" pitchFamily="18" charset="0"/>
              </a:rPr>
              <a:t>b(mod m)</a:t>
            </a:r>
            <a:r>
              <a:rPr lang="zh-CN" altLang="en-US" sz="360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4755" name="Text Box 4">
            <a:extLst>
              <a:ext uri="{FF2B5EF4-FFF2-40B4-BE49-F238E27FC236}">
                <a16:creationId xmlns:a16="http://schemas.microsoft.com/office/drawing/2014/main" id="{84F7CD62-DEA3-A66E-44BE-A4BF51EE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(a, m)=</a:t>
            </a:r>
          </a:p>
        </p:txBody>
      </p:sp>
      <p:sp>
        <p:nvSpPr>
          <p:cNvPr id="74756" name="Text Box 5">
            <a:extLst>
              <a:ext uri="{FF2B5EF4-FFF2-40B4-BE49-F238E27FC236}">
                <a16:creationId xmlns:a16="http://schemas.microsoft.com/office/drawing/2014/main" id="{70B2D521-26E3-2BBC-071E-605A38C8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050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1, b</a:t>
            </a:r>
            <a:r>
              <a:rPr lang="zh-CN" altLang="en-US" sz="3600">
                <a:latin typeface="Times New Roman" panose="02020603050405020304" pitchFamily="18" charset="0"/>
              </a:rPr>
              <a:t>任意</a:t>
            </a:r>
            <a:r>
              <a:rPr lang="en-US" altLang="zh-CN" sz="3600">
                <a:latin typeface="Times New Roman" panose="02020603050405020304" pitchFamily="18" charset="0"/>
              </a:rPr>
              <a:t>; </a:t>
            </a:r>
            <a:r>
              <a:rPr lang="zh-CN" altLang="en-US" sz="3600">
                <a:latin typeface="Times New Roman" panose="02020603050405020304" pitchFamily="18" charset="0"/>
              </a:rPr>
              <a:t>有一个解</a:t>
            </a:r>
          </a:p>
        </p:txBody>
      </p:sp>
      <p:sp>
        <p:nvSpPr>
          <p:cNvPr id="74757" name="Text Box 6">
            <a:extLst>
              <a:ext uri="{FF2B5EF4-FFF2-40B4-BE49-F238E27FC236}">
                <a16:creationId xmlns:a16="http://schemas.microsoft.com/office/drawing/2014/main" id="{12B7345E-21C4-DA1B-2ECC-60BBDB1EB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67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d&gt;1</a:t>
            </a:r>
          </a:p>
        </p:txBody>
      </p:sp>
      <p:sp>
        <p:nvSpPr>
          <p:cNvPr id="74758" name="Text Box 7">
            <a:extLst>
              <a:ext uri="{FF2B5EF4-FFF2-40B4-BE49-F238E27FC236}">
                <a16:creationId xmlns:a16="http://schemas.microsoft.com/office/drawing/2014/main" id="{7DE48D68-499B-10A5-6384-EC49083D2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528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latin typeface="Times New Roman" panose="02020603050405020304" pitchFamily="18" charset="0"/>
              </a:rPr>
              <a:t>有</a:t>
            </a:r>
            <a:r>
              <a:rPr lang="en-US" altLang="zh-CN" sz="3600">
                <a:latin typeface="Times New Roman" panose="02020603050405020304" pitchFamily="18" charset="0"/>
              </a:rPr>
              <a:t>d</a:t>
            </a:r>
            <a:r>
              <a:rPr lang="zh-CN" altLang="en-US" sz="3600">
                <a:latin typeface="Times New Roman" panose="02020603050405020304" pitchFamily="18" charset="0"/>
              </a:rPr>
              <a:t>个解 </a:t>
            </a:r>
          </a:p>
        </p:txBody>
      </p:sp>
      <p:sp>
        <p:nvSpPr>
          <p:cNvPr id="74759" name="Text Box 8">
            <a:extLst>
              <a:ext uri="{FF2B5EF4-FFF2-40B4-BE49-F238E27FC236}">
                <a16:creationId xmlns:a16="http://schemas.microsoft.com/office/drawing/2014/main" id="{BE038B0B-EA2C-AA28-BF8C-50E47BFF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latin typeface="Times New Roman" panose="02020603050405020304" pitchFamily="18" charset="0"/>
              </a:rPr>
              <a:t>无解 </a:t>
            </a:r>
          </a:p>
        </p:txBody>
      </p:sp>
      <p:sp>
        <p:nvSpPr>
          <p:cNvPr id="74760" name="AutoShape 9">
            <a:extLst>
              <a:ext uri="{FF2B5EF4-FFF2-40B4-BE49-F238E27FC236}">
                <a16:creationId xmlns:a16="http://schemas.microsoft.com/office/drawing/2014/main" id="{AB9403EA-CA41-A8FF-E51F-123C40BE8B5F}"/>
              </a:ext>
            </a:extLst>
          </p:cNvPr>
          <p:cNvSpPr>
            <a:spLocks/>
          </p:cNvSpPr>
          <p:nvPr/>
        </p:nvSpPr>
        <p:spPr bwMode="auto">
          <a:xfrm>
            <a:off x="1905000" y="2133600"/>
            <a:ext cx="457200" cy="2667000"/>
          </a:xfrm>
          <a:prstGeom prst="leftBrace">
            <a:avLst>
              <a:gd name="adj1" fmla="val 48611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4761" name="AutoShape 10">
            <a:extLst>
              <a:ext uri="{FF2B5EF4-FFF2-40B4-BE49-F238E27FC236}">
                <a16:creationId xmlns:a16="http://schemas.microsoft.com/office/drawing/2014/main" id="{8E3BFA43-7790-80A5-165B-3639B37694F9}"/>
              </a:ext>
            </a:extLst>
          </p:cNvPr>
          <p:cNvSpPr>
            <a:spLocks/>
          </p:cNvSpPr>
          <p:nvPr/>
        </p:nvSpPr>
        <p:spPr bwMode="auto">
          <a:xfrm>
            <a:off x="3505200" y="35814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4762" name="Line 11">
            <a:extLst>
              <a:ext uri="{FF2B5EF4-FFF2-40B4-BE49-F238E27FC236}">
                <a16:creationId xmlns:a16="http://schemas.microsoft.com/office/drawing/2014/main" id="{A85EFDE3-F91E-3FFE-F55B-38AB9F68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3" name="灯片编号占位符 1">
            <a:extLst>
              <a:ext uri="{FF2B5EF4-FFF2-40B4-BE49-F238E27FC236}">
                <a16:creationId xmlns:a16="http://schemas.microsoft.com/office/drawing/2014/main" id="{415E6209-3BAC-B602-56E1-BAB60EB30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347302-A9B0-C246-8085-116BA6A0474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0DB9105-4A39-2BAB-806A-ACE1F6B62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§5.3.1  合同及其性质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3CB684B-8227-4DFF-49EB-413DFD9C2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181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a=q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m+r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，0≤r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&lt;m；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b=q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m+r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，0≤r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&lt;m。</a:t>
            </a:r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a-b=(q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-q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)m+(r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    </a:t>
            </a:r>
            <a:r>
              <a:rPr lang="en-US" altLang="zh-CN" dirty="0">
                <a:latin typeface="Times New Roman" panose="02020603050405020304" pitchFamily="18" charset="0"/>
              </a:rPr>
              <a:t>m|(a-b)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iff</a:t>
            </a:r>
            <a:r>
              <a:rPr lang="en-US" altLang="zh-CN" dirty="0">
                <a:latin typeface="Times New Roman" panose="02020603050405020304" pitchFamily="18" charset="0"/>
              </a:rPr>
              <a:t> m|(r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)，</a:t>
            </a:r>
            <a:r>
              <a:rPr lang="zh-CN" altLang="en-US" dirty="0">
                <a:latin typeface="Times New Roman" panose="02020603050405020304" pitchFamily="18" charset="0"/>
              </a:rPr>
              <a:t>但|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|&lt;m，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m|(r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 err="1">
                <a:latin typeface="Times New Roman" panose="02020603050405020304" pitchFamily="18" charset="0"/>
              </a:rPr>
              <a:t>iff</a:t>
            </a:r>
            <a:r>
              <a:rPr lang="en-US" altLang="zh-CN" dirty="0">
                <a:latin typeface="Times New Roman" panose="02020603050405020304" pitchFamily="18" charset="0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=0。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a≡b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(mod m)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iff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所得的余数相同。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有些书中将合同又叫做同余。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BEE99993-E6B5-B2C0-58A9-42AAEE53D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03F9AE-1188-2E49-84B5-3D136398232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E19C283-67E2-2518-B267-55503BA77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F5776AF-E1EC-9AB3-DABA-A803D4BA4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合同是整除的又一表达方式，但这种表达有许多好处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itchFamily="2" charset="2"/>
              </a:rPr>
              <a:t>：（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）直观；（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）合同的很多性质与相等类似。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a≡a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若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a≡b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b≡a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若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a≡b，b≡c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a≡c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故合同是一种等价关系。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每一个等价类称为模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的一个剩余类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07" name="灯片编号占位符 1">
            <a:extLst>
              <a:ext uri="{FF2B5EF4-FFF2-40B4-BE49-F238E27FC236}">
                <a16:creationId xmlns:a16="http://schemas.microsoft.com/office/drawing/2014/main" id="{43741A31-6FE3-4A91-59E8-BF9831F5C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468213-499C-494D-93FC-675AF945908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2F5B4E3C-AC7C-41A6-F1CE-2E021CAFD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D58C818B-A351-21A7-4B9F-A2A099CA8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性质4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a≡b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m),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c≡d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c≡b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ac≡bd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由题设有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r，s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a-b=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rm，c-d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)-(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)=(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)m,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因而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m)。ac=(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b+rm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d+sm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)=bd+rdm+bsm+rsm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bd+0+0+0(mod m)=bd(mod m)，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m)。</a:t>
            </a:r>
          </a:p>
        </p:txBody>
      </p:sp>
      <p:sp>
        <p:nvSpPr>
          <p:cNvPr id="23555" name="灯片编号占位符 1">
            <a:extLst>
              <a:ext uri="{FF2B5EF4-FFF2-40B4-BE49-F238E27FC236}">
                <a16:creationId xmlns:a16="http://schemas.microsoft.com/office/drawing/2014/main" id="{20ED22E0-4A11-C24A-E9DA-20E4F37BC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9DF1F4-B406-4948-9CEC-F607F718888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75EC78FD-D3DC-5F98-0083-0BD5E0E94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5E65097-8227-7F79-2E59-64CEE3637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性质5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m)，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　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 (mod m)。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其中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为整数。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有，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a+k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+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 (mod m)。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同理得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a-k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b-k (mod m)。</a:t>
            </a:r>
            <a:endParaRPr kumimoji="0"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性质6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a+b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c(mod m)，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c-b(mod m)。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a+b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和-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-b(mod m)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　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a+b-b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c-b(mod m)，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即 </a:t>
            </a:r>
          </a:p>
          <a:p>
            <a:pPr marL="1428750" indent="-14287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　　　　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c-b(mod m)。</a:t>
            </a:r>
          </a:p>
        </p:txBody>
      </p:sp>
      <p:sp>
        <p:nvSpPr>
          <p:cNvPr id="25603" name="灯片编号占位符 1">
            <a:extLst>
              <a:ext uri="{FF2B5EF4-FFF2-40B4-BE49-F238E27FC236}">
                <a16:creationId xmlns:a16="http://schemas.microsoft.com/office/drawing/2014/main" id="{4CD043BF-710C-7969-BD6E-8BDA20681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19E172-CFD7-7F47-821F-0B1E2C3535E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76DF07FD-B0C5-B454-ECDE-4A191FE77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合同的基本性质 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22659388-821B-A97B-09C2-EC28A79E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/>
          <a:lstStyle/>
          <a:p>
            <a:pPr marL="1428750" indent="-142875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性质7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bc(mod m)。</a:t>
            </a:r>
          </a:p>
          <a:p>
            <a:pPr marL="1428750" indent="-142875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证明：由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1428750" indent="-142875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性质8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m)， 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0。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1428750" indent="-142875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n=0,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m);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一般情况下，有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个式子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成立，根据性质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，有：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(mod m)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7651" name="灯片编号占位符 1">
            <a:extLst>
              <a:ext uri="{FF2B5EF4-FFF2-40B4-BE49-F238E27FC236}">
                <a16:creationId xmlns:a16="http://schemas.microsoft.com/office/drawing/2014/main" id="{30B0B92A-4C83-EBEC-C8F2-4459FF803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E6488-CDB5-054C-9F58-F527ADA16C0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"/>
</p:tagLst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22214</TotalTime>
  <Words>5253</Words>
  <Application>Microsoft Macintosh PowerPoint</Application>
  <PresentationFormat>全屏显示(4:3)</PresentationFormat>
  <Paragraphs>438</Paragraphs>
  <Slides>43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黑体</vt:lpstr>
      <vt:lpstr>宋体</vt:lpstr>
      <vt:lpstr>Arial</vt:lpstr>
      <vt:lpstr>Arial Black</vt:lpstr>
      <vt:lpstr>Times New Roman</vt:lpstr>
      <vt:lpstr>Wingdings</vt:lpstr>
      <vt:lpstr>Network Blitz</vt:lpstr>
      <vt:lpstr>Equation</vt:lpstr>
      <vt:lpstr>§5.3 合同   一次同余式 </vt:lpstr>
      <vt:lpstr>引入</vt:lpstr>
      <vt:lpstr>引入</vt:lpstr>
      <vt:lpstr>§5.3.1  合同及其性质 </vt:lpstr>
      <vt:lpstr>§5.3.1  合同及其性质 </vt:lpstr>
      <vt:lpstr>合同的基本性质 </vt:lpstr>
      <vt:lpstr>合同的基本性质 </vt:lpstr>
      <vt:lpstr>合同的基本性质 </vt:lpstr>
      <vt:lpstr>合同的基本性质 </vt:lpstr>
      <vt:lpstr>PowerPoint 演示文稿</vt:lpstr>
      <vt:lpstr>合同的基本性质 </vt:lpstr>
      <vt:lpstr>合同的基本性质 </vt:lpstr>
      <vt:lpstr>合同的基本性质 </vt:lpstr>
      <vt:lpstr>PowerPoint 演示文稿</vt:lpstr>
      <vt:lpstr>合同的基本性质 </vt:lpstr>
      <vt:lpstr>合同的基本性质 </vt:lpstr>
      <vt:lpstr>PowerPoint 演示文稿</vt:lpstr>
      <vt:lpstr>§5.3.2  剩余类 一次同余式 </vt:lpstr>
      <vt:lpstr>§5.3.2  剩余类 一次同余式 </vt:lpstr>
      <vt:lpstr>§5.3.2  剩余类 一次同余式 </vt:lpstr>
      <vt:lpstr>同余式 </vt:lpstr>
      <vt:lpstr>同余式</vt:lpstr>
      <vt:lpstr>定理5.3.1 </vt:lpstr>
      <vt:lpstr>定理5.3.1 </vt:lpstr>
      <vt:lpstr>PowerPoint 演示文稿</vt:lpstr>
      <vt:lpstr>例 习题5.3-2</vt:lpstr>
      <vt:lpstr>PowerPoint 演示文稿</vt:lpstr>
      <vt:lpstr>例 习题5.3-2</vt:lpstr>
      <vt:lpstr>例</vt:lpstr>
      <vt:lpstr>求解一次合同方程的方法（唯一解） </vt:lpstr>
      <vt:lpstr>求解一次合同方程的方法</vt:lpstr>
      <vt:lpstr>求解一次合同方程的方法</vt:lpstr>
      <vt:lpstr>求解一次合同方程的方法</vt:lpstr>
      <vt:lpstr>求解一次合同方程的方法</vt:lpstr>
      <vt:lpstr>PowerPoint 演示文稿</vt:lpstr>
      <vt:lpstr>定理5.3.2</vt:lpstr>
      <vt:lpstr>定理5.3.3</vt:lpstr>
      <vt:lpstr>定理5.3.3</vt:lpstr>
      <vt:lpstr>定理5.3.3</vt:lpstr>
      <vt:lpstr>定理5.3.3</vt:lpstr>
      <vt:lpstr>定理5.3.3</vt:lpstr>
      <vt:lpstr>PowerPoint 演示文稿</vt:lpstr>
      <vt:lpstr>总结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720</cp:revision>
  <cp:lastPrinted>1601-01-01T00:00:00Z</cp:lastPrinted>
  <dcterms:created xsi:type="dcterms:W3CDTF">2002-08-29T00:33:30Z</dcterms:created>
  <dcterms:modified xsi:type="dcterms:W3CDTF">2023-05-21T13:44:23Z</dcterms:modified>
</cp:coreProperties>
</file>