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9" r:id="rId2"/>
    <p:sldId id="398" r:id="rId3"/>
    <p:sldId id="399" r:id="rId4"/>
    <p:sldId id="400" r:id="rId5"/>
    <p:sldId id="401" r:id="rId6"/>
    <p:sldId id="261" r:id="rId7"/>
    <p:sldId id="347" r:id="rId8"/>
    <p:sldId id="357" r:id="rId9"/>
    <p:sldId id="348" r:id="rId10"/>
    <p:sldId id="358" r:id="rId11"/>
    <p:sldId id="349" r:id="rId12"/>
    <p:sldId id="478" r:id="rId13"/>
    <p:sldId id="350" r:id="rId14"/>
    <p:sldId id="429" r:id="rId15"/>
    <p:sldId id="402" r:id="rId16"/>
    <p:sldId id="477" r:id="rId17"/>
    <p:sldId id="403" r:id="rId18"/>
    <p:sldId id="404" r:id="rId19"/>
    <p:sldId id="379" r:id="rId20"/>
    <p:sldId id="352" r:id="rId21"/>
    <p:sldId id="363" r:id="rId22"/>
    <p:sldId id="380" r:id="rId23"/>
    <p:sldId id="364" r:id="rId24"/>
    <p:sldId id="298" r:id="rId25"/>
    <p:sldId id="340" r:id="rId26"/>
    <p:sldId id="365" r:id="rId27"/>
    <p:sldId id="319" r:id="rId28"/>
    <p:sldId id="397" r:id="rId29"/>
    <p:sldId id="407" r:id="rId30"/>
    <p:sldId id="394" r:id="rId31"/>
    <p:sldId id="604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8" autoAdjust="0"/>
    <p:restoredTop sz="82789" autoAdjust="0"/>
  </p:normalViewPr>
  <p:slideViewPr>
    <p:cSldViewPr>
      <p:cViewPr varScale="1">
        <p:scale>
          <a:sx n="105" d="100"/>
          <a:sy n="105" d="100"/>
        </p:scale>
        <p:origin x="17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B01ED890-49AF-6A4D-145E-217069B338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0B3DFE36-C1C8-AB42-8619-D7A0609147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24" name="Rectangle 4">
            <a:extLst>
              <a:ext uri="{FF2B5EF4-FFF2-40B4-BE49-F238E27FC236}">
                <a16:creationId xmlns:a16="http://schemas.microsoft.com/office/drawing/2014/main" id="{DA44877B-B82C-9DD2-7204-B90C2A2B1DE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25" name="Rectangle 5">
            <a:extLst>
              <a:ext uri="{FF2B5EF4-FFF2-40B4-BE49-F238E27FC236}">
                <a16:creationId xmlns:a16="http://schemas.microsoft.com/office/drawing/2014/main" id="{24DAC792-96F6-9EBA-0C69-FC133AC03CE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2395E44-3FB2-9749-8F25-08ED403EFB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5523390-9BDF-B6DB-70F2-55EA464D5E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4A609DD-37F0-1278-0B3E-69A58C4ABC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6067F8B-8AA4-C9DD-3A58-957C383B7E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9A84A408-F651-BD57-B121-20AEC3143D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A2806023-534F-B968-9F1D-C25E9D0884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FA5B7F4B-EB90-237D-B718-B380DED9D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CABACD3-E55E-EE43-AB30-C5426377F9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E71A0FE6-8A13-EE8F-6F10-7B8D7807C2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6C9514-07FD-2E42-9023-7A8363818E8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4D8BEA5-A1B8-E26F-B2A1-23FE1D500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ED14AD9-8215-EDBC-9C01-8F2ECF7C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5CEC7BB9-BC2C-04CB-F3EB-9CB28B2A4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29DFAA-1D4B-3F4B-9A88-62B0225F748A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5260A7D-3BBE-11D1-D46C-EF00E92C6A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3AF16A6B-3CAB-54E7-DD55-D4D4F8C61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98D8F4D0-E2C0-7429-5FAE-80F5D0F45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3D4F33-543C-BF48-AA3F-1C0285C1061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9893275-B6B4-CE0D-6897-3EF5F4ED8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58935C19-6389-B42D-8D6A-608D1BE04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781D204E-F010-C16D-FF3F-96626331C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689D7D-1697-6144-8828-8F8CC8E87D1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4C12677-37FE-550E-F5D5-172BE7DCE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719A7796-3EB3-5D96-00FE-8741F526C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A2D44A6-7070-84E5-F6A4-07AE302FA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B12B015-3BC2-A24E-A428-452281AEF8DE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7F6B659-AEE1-AC69-87BD-BCE937C52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ECF6F5F1-FF6E-802C-6BF3-5DF22D775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若仅从定理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5.4.2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证明的角度看，我们完全可以作为定理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5.4.1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特殊情况的推广，使用数学归纳法给出一个合适的证明。这里使用了构造性证明方法，先构造一些满足局部合同式的局部解，再把这些局部解合起来构造成整体解。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68D55315-B10B-848F-AC56-B2E44D6E5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E093D7-C744-1046-ADF0-34B0D944BA05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6F5D92C-5F04-4C24-9CCC-65F418CD8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A0E29BFA-E6E2-6D33-9256-D350BD1E6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28555E08-4B78-8B44-E040-9D7BE4FDD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79B8C4-A746-AB41-B66D-1CB52E3786EB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76362C2-97D7-3780-C604-AC99619E1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A8167B77-F3E1-0184-DB19-C088E7213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5AB9318C-2553-DB0F-3E13-27278D332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2148AF-5466-4044-95D3-E6BC4CA60FF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DD9BF3F-E672-2C43-E9AB-13D3FCC63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EF73DC82-A460-8163-BF28-9BF493904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28793086-C15E-4AFE-4C98-0F98F4AFAD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B66E9A7-1376-9342-8243-D7ED16FE1ED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396BB18-F792-7580-7FFE-285464AE6D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79E2277-6081-9C71-C317-06E5C0B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78E817D2-13F8-12B1-291C-AA4CE1B2CE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1CEF4B-5FA2-D54F-8C06-62D8713A733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A1F94D3-BDCE-6D5A-7E92-E0F07A33B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AD142652-5001-B526-4933-A77BDDFCD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5E04ABE0-39A1-1602-20DA-305C903A077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70A055B1-72ED-5125-1246-5D6BF2C0955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75 h 4320"/>
                <a:gd name="T2" fmla="*/ 1737 w 1737"/>
                <a:gd name="T3" fmla="*/ 458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7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C0F685A3-D127-A999-6408-C54C82CAC0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89 h 4320"/>
                <a:gd name="T2" fmla="*/ 1737 w 1737"/>
                <a:gd name="T3" fmla="*/ 450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9E86BEC-6442-CC88-DECD-CEEECD73A5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926 h 4420"/>
                <a:gd name="T2" fmla="*/ 1739 w 1739"/>
                <a:gd name="T3" fmla="*/ 29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2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51384DF-128C-12B6-2045-9491416DDB0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66 h 4338"/>
                <a:gd name="T4" fmla="*/ 2080 w 2080"/>
                <a:gd name="T5" fmla="*/ 406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1763A9F4-42C1-2FB5-7D2C-ED4A14EBD14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A56BEFCA-588E-A8F7-2E21-7707C4C415AE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6BC6D2F3-846C-6549-B885-6EED25CCB3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8AFCDC2A-8788-6DC7-3087-D16DF4A088A8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079AA740-050C-78F7-5826-EAD1E9DC91F2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14CA2A07-3632-17EE-FBDA-05029375B022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31441A9C-F437-BDB0-B689-505D8E74AE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09F52FA9-341D-82FE-F9C2-75C0AB7DB2B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C1EDD456-C311-3516-7210-73516B31291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6A07EE50-8221-5298-8E65-188EC379822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6FED1F4F-8378-4865-6F29-97B926E5C95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D07EC6BF-2F9D-B0E6-5DA9-7C7A969B9AB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467D8A83-E7DA-E0C3-9B02-034A95532B5F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15829E8B-71FE-122E-FD58-7FF18B6838B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3046F7D6-B237-B982-C85F-F7E30E9E1862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58C050FD-8B86-9B8D-A786-D124FB7E1285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38E3585F-3027-4EEA-4FDD-EBDCF22A1A3C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953B0704-BEE2-706B-E5D4-64EE7E06E66C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1AD11D17-FC6F-5227-B268-03964BB85A06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546254ED-67CE-2617-61C4-E533D0101352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36B215DB-7223-72D4-7B0C-22C6948FE7A0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328D490E-4B63-F253-0D15-EC3800077C65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65B0F429-E965-2A39-C7E7-C1452C78478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E0E327AE-E6DE-33B9-1590-87980BD2D6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EA52AEF1-3658-9891-16CA-04CF270B47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32" name="Picture 43" descr="BTZBUL1A">
              <a:extLst>
                <a:ext uri="{FF2B5EF4-FFF2-40B4-BE49-F238E27FC236}">
                  <a16:creationId xmlns:a16="http://schemas.microsoft.com/office/drawing/2014/main" id="{5CC11630-49E3-F2EE-9190-141D66D0D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62EE5DE8-F0BB-E84A-9C8E-81FAAEC49E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D4734E52-3641-8570-CE9C-37C3E67B8B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85A0BCF0-CB84-2599-7B85-F1E85CB17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B21F1-7400-374A-805A-D82F192625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0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0473A7-3AAF-B986-739D-2FEFFC2D69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900C59-55C2-D8DE-53A6-C050D2341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2009E2-22A4-87C9-DC27-05CCB29479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70D0-9F49-F14E-8906-6EC0B8C52F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00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162FE-B8F7-F839-B9CE-674BCF0807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DAD696-FC01-83BE-9719-489C2D086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600A15-D47F-46BF-5BBA-82CD84749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62E5-5E61-884C-A287-F4AEFCD46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0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E0818C-A01B-E197-7F8D-E9313C2543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F2D885-BEFA-CE51-D307-3A0EB72E8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CB345F-1978-E3A9-1BEE-65F575D83A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B740F-93A3-EE48-BCD8-9562FD3AE5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90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906058-1256-0BF8-8BEC-0ECEAFC57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340F6D-C729-3544-2D8C-341379E0B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9AD692-945C-DF61-4029-1F519D7F7A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3BABE-72CD-3548-8835-63E1C9C161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8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6C989-C034-111E-D6FE-94FF01731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DA824-4626-DF9A-A21D-275BC6865E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5C4AF-EDE4-A8CD-39EE-65558212B9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BC42F-BCB2-324A-9D34-C0CF0B08A5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73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75C5BE-E72F-BF89-00D7-A395320CA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ECA801-CA8A-ECDD-155C-70EC1D255E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085D1A8-EDEB-36FF-42C8-3A153DB0AE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20572-742B-3E41-90B7-14CFB48D96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66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FEDB36-AA08-8F57-558B-0AE73807A2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4B88EA-90C4-91E2-2037-810EE33A0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C1F458-AA5A-1E54-BC17-6BB8563462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8DFD6-8B57-B64A-BA35-7E1E1EA12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7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E28E773-ABA6-98F0-EFB7-2D6AAFEC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D26B62-ACA6-BE47-F23E-A2C1F88722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0247909-D05D-2684-FE1E-607654C9C0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56D44-2A81-3644-BFA0-DA02F665F1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2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7993F-47FB-1797-4159-AAE31B53FF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950DF-89FC-D38F-9425-A36C6C4144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BD3AC-AF79-A2A9-D079-2D9D8916D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B1FB5-32E4-7449-9DCF-B2AD6076F7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7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252064-94E3-DE37-B5E1-3FB4237140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C57AA-258C-88C4-E740-B57BA412BE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03F63-23F8-E664-62A4-0A35F442F1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D0429-F48A-E84B-9B8B-3BA4A84F4C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3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>
            <a:extLst>
              <a:ext uri="{FF2B5EF4-FFF2-40B4-BE49-F238E27FC236}">
                <a16:creationId xmlns:a16="http://schemas.microsoft.com/office/drawing/2014/main" id="{1258FA8A-BD6A-3F84-5151-4090DB96A8B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FCC1335B-BD2A-9330-2041-194AA926FA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75 h 4320"/>
                <a:gd name="T2" fmla="*/ 1737 w 1737"/>
                <a:gd name="T3" fmla="*/ 458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7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>
              <a:extLst>
                <a:ext uri="{FF2B5EF4-FFF2-40B4-BE49-F238E27FC236}">
                  <a16:creationId xmlns:a16="http://schemas.microsoft.com/office/drawing/2014/main" id="{0794567C-FD5C-6B01-AA12-3F6F96708B5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89 h 4320"/>
                <a:gd name="T2" fmla="*/ 1737 w 1737"/>
                <a:gd name="T3" fmla="*/ 450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84D4DC35-B5AC-8BD3-732E-81AA894C166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926 h 4420"/>
                <a:gd name="T2" fmla="*/ 1739 w 1739"/>
                <a:gd name="T3" fmla="*/ 29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2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C196432F-6E3B-73DA-F271-B686B2C5F0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66 h 4338"/>
                <a:gd name="T4" fmla="*/ 2080 w 2080"/>
                <a:gd name="T5" fmla="*/ 406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D66528E7-99A8-645C-CF46-9BD91C93035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401FBD27-CE69-EB3E-81E7-BE1CDB5BDCC5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292539F4-8041-39EC-9907-0D552EF493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45880923-73B0-7661-6986-DA1EDE3FD44B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4F6C1E8D-F262-8FF1-2C66-23E25E06D7EB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6F7F44D3-6275-7650-C6D9-A26AE9AC84A7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B70FCF49-5C03-2044-AB6E-41B10F2FAD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Rectangle 25">
              <a:extLst>
                <a:ext uri="{FF2B5EF4-FFF2-40B4-BE49-F238E27FC236}">
                  <a16:creationId xmlns:a16="http://schemas.microsoft.com/office/drawing/2014/main" id="{9B62BE9B-1C82-1F31-01E1-215499C7B4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" name="Freeform 27">
              <a:extLst>
                <a:ext uri="{FF2B5EF4-FFF2-40B4-BE49-F238E27FC236}">
                  <a16:creationId xmlns:a16="http://schemas.microsoft.com/office/drawing/2014/main" id="{386D4776-B48B-1B2E-A288-48C755E24C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EB0CFC0B-DB9C-2F19-D89E-96FFE5989B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EDB874D0-C444-BA85-5026-A534B041B9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54B204E7-DED2-7698-A414-7BC27A8831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>
              <a:extLst>
                <a:ext uri="{FF2B5EF4-FFF2-40B4-BE49-F238E27FC236}">
                  <a16:creationId xmlns:a16="http://schemas.microsoft.com/office/drawing/2014/main" id="{74FA31B8-F018-C520-9874-2451D1598F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C93303C7-1177-04B1-115F-04164E4EEAC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FB7FB71A-AF66-61AB-912C-CB86B2F7F161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6F83EFAA-5F70-D633-5D5D-D4400FCDF0EB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781B28C4-BAE8-1DB0-E41F-6A705D137F32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7A8408A0-8E08-7779-6498-02F648C5484A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0308E349-9C23-87D9-3515-0BFBDE8D5C3C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A82AFA69-9D64-4BD6-1F49-FD04D771F43B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F02CB615-F5FD-0A1B-1E8D-657DDE500554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C483112E-7EC3-5C45-3B8C-78FC9C97AB83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8" name="Rectangle 44">
              <a:extLst>
                <a:ext uri="{FF2B5EF4-FFF2-40B4-BE49-F238E27FC236}">
                  <a16:creationId xmlns:a16="http://schemas.microsoft.com/office/drawing/2014/main" id="{ACD0479C-58EE-5988-B2FA-872FA016DD3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0F273BEF-7F6D-FBA2-53FD-62265003C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926FD82-26B2-1073-0F42-1B0D49724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7214386-C480-6A07-974B-129D936248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EB4BC9-180C-32DF-812C-6D53CF86CA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04EB5A2-3FF6-58F6-202F-CB457BBF56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EF2DB9-EAAA-B340-AA01-E73377C704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3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1" r:id="rId10"/>
    <p:sldLayoutId id="21474843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19E8201-5D87-16A1-C13A-8191B852FA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6477000" cy="1905000"/>
          </a:xfrm>
        </p:spPr>
        <p:txBody>
          <a:bodyPr/>
          <a:lstStyle/>
          <a:p>
            <a:pPr eaLnBrk="1" hangingPunct="1">
              <a:tabLst>
                <a:tab pos="1711325" algn="l"/>
              </a:tabLst>
              <a:defRPr/>
            </a:pPr>
            <a:r>
              <a:rPr lang="zh-CN" altLang="en-US" sz="4800">
                <a:latin typeface="Times New Roman" pitchFamily="18" charset="0"/>
                <a:ea typeface="宋体" pitchFamily="2" charset="-122"/>
              </a:rPr>
              <a:t>§5.4 	</a:t>
            </a:r>
            <a:r>
              <a:rPr lang="zh-CN" altLang="en-US" sz="4800">
                <a:latin typeface="宋体" pitchFamily="2" charset="-122"/>
                <a:ea typeface="宋体" pitchFamily="2" charset="-122"/>
              </a:rPr>
              <a:t>秦九韶定理</a:t>
            </a:r>
            <a:r>
              <a:rPr lang="zh-CN" altLang="en-US" sz="4800">
                <a:latin typeface="Times New Roman" pitchFamily="18" charset="0"/>
                <a:ea typeface="宋体" pitchFamily="2" charset="-122"/>
              </a:rPr>
              <a:t>  	</a:t>
            </a:r>
            <a:r>
              <a:rPr lang="en-US" altLang="zh-CN" sz="4800">
                <a:latin typeface="Times New Roman" pitchFamily="18" charset="0"/>
                <a:ea typeface="宋体" pitchFamily="2" charset="-122"/>
              </a:rPr>
              <a:t>Euler</a:t>
            </a:r>
            <a:r>
              <a:rPr lang="zh-CN" altLang="en-US" sz="4800">
                <a:latin typeface="宋体" pitchFamily="2" charset="-122"/>
                <a:ea typeface="宋体" pitchFamily="2" charset="-122"/>
              </a:rPr>
              <a:t>函数</a:t>
            </a:r>
            <a:r>
              <a:rPr lang="zh-CN" altLang="en-US" sz="480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A1AB2-BED3-6778-77A2-CF7AFF5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3B21F1-7400-374A-805A-D82F1926253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>
            <a:extLst>
              <a:ext uri="{FF2B5EF4-FFF2-40B4-BE49-F238E27FC236}">
                <a16:creationId xmlns:a16="http://schemas.microsoft.com/office/drawing/2014/main" id="{06055D99-9CD9-C26F-DEC8-57D1F185D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991600" cy="6858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Note: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证明过程使用了构造性证明方法，先构造一些满足局部合同式的局部解，再把这些局部解合起来构造成整体解。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）对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=1,…,k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解合同方程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sz="36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求出</a:t>
            </a:r>
            <a:r>
              <a:rPr lang="en-US" altLang="zh-CN" sz="3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36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sz="36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 </a:t>
            </a:r>
            <a:r>
              <a:rPr lang="en-US" altLang="zh-CN" sz="3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x=a</a:t>
            </a:r>
            <a:r>
              <a:rPr lang="en-US" altLang="zh-CN" sz="360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l</a:t>
            </a:r>
            <a:r>
              <a:rPr lang="en-US" altLang="zh-CN" sz="360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+…+</a:t>
            </a:r>
            <a:r>
              <a:rPr lang="en-US" altLang="zh-CN" sz="36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36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l</a:t>
            </a:r>
            <a:r>
              <a:rPr lang="en-US" altLang="zh-CN" sz="3600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zh-CN" altLang="en-US" sz="36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4100" name="Rectangle 20">
            <a:extLst>
              <a:ext uri="{FF2B5EF4-FFF2-40B4-BE49-F238E27FC236}">
                <a16:creationId xmlns:a16="http://schemas.microsoft.com/office/drawing/2014/main" id="{5184D6AA-3BB6-7EFD-E2C7-6DD8CD3BC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zh-CN" sz="36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8675" name="Object 22">
            <a:extLst>
              <a:ext uri="{FF2B5EF4-FFF2-40B4-BE49-F238E27FC236}">
                <a16:creationId xmlns:a16="http://schemas.microsoft.com/office/drawing/2014/main" id="{413974E3-9C95-1927-A240-0185B7A23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438400"/>
          <a:ext cx="39227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70100" imgH="533400" progId="Equation.3">
                  <p:embed/>
                </p:oleObj>
              </mc:Choice>
              <mc:Fallback>
                <p:oleObj name="公式" r:id="rId3" imgW="2070100" imgH="533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39227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3">
            <a:extLst>
              <a:ext uri="{FF2B5EF4-FFF2-40B4-BE49-F238E27FC236}">
                <a16:creationId xmlns:a16="http://schemas.microsoft.com/office/drawing/2014/main" id="{68A04D40-493D-4024-8E4E-04225A3AC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827463"/>
          <a:ext cx="23463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500" imgH="533400" progId="Equation.3">
                  <p:embed/>
                </p:oleObj>
              </mc:Choice>
              <mc:Fallback>
                <p:oleObj name="Equation" r:id="rId5" imgW="1206500" imgH="533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27463"/>
                        <a:ext cx="234632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23B53A-C8B9-3978-78BD-04897C80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2361AF62-2649-FADC-D7CD-F6B660441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8239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>
                <a:latin typeface="Times New Roman" pitchFamily="18" charset="0"/>
              </a:rPr>
              <a:t>例5.4.1</a:t>
            </a: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BB9C69C2-CAF9-A1E8-E572-1115CF6DB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求</a:t>
            </a:r>
            <a:r>
              <a:rPr lang="en-US" altLang="zh-CN" sz="3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满足同余式组：</a:t>
            </a:r>
            <a:b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zh-CN" sz="3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≡1(mod 4)</a:t>
            </a:r>
            <a:b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zh-CN" sz="3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≡2(mod 5)</a:t>
            </a:r>
            <a:b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zh-CN" sz="3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≡3(mod 7)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解：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因为模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两两互质，所以可以用上述定理的构造性证明过程求解。先求</a:t>
            </a:r>
            <a:r>
              <a:rPr lang="en-US" altLang="zh-CN" sz="3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360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en-US" altLang="zh-CN" sz="3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360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en-US" altLang="zh-CN" sz="3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360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使得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altLang="zh-CN" sz="36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FFD868-113F-02F1-DE2D-04902096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7E21D32-9F01-C83A-B9B2-762B7422E8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85800"/>
          <a:ext cx="7772400" cy="26289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3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3000" b="1" baseline="-25000" dirty="0">
                          <a:effectLst/>
                        </a:rPr>
                        <a:t>1</a:t>
                      </a:r>
                      <a:r>
                        <a:rPr lang="en-US" altLang="zh-CN" sz="3000" b="1" dirty="0">
                          <a:effectLst/>
                          <a:latin typeface="Times New Roman" pitchFamily="18" charset="0"/>
                        </a:rPr>
                        <a:t>≡1(mod 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1" i="0" dirty="0"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lang="en-US" altLang="zh-CN" sz="3000" b="1" i="0" baseline="-25000" dirty="0"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lang="en-US" altLang="zh-CN" sz="3000" b="1" dirty="0">
                          <a:effectLst/>
                          <a:latin typeface="Times New Roman" pitchFamily="18" charset="0"/>
                        </a:rPr>
                        <a:t>≡0(mod 5)</a:t>
                      </a:r>
                      <a:br>
                        <a:rPr lang="en-US" altLang="zh-CN" sz="3000" b="1" dirty="0">
                          <a:effectLst/>
                          <a:latin typeface="Times New Roman" pitchFamily="18" charset="0"/>
                        </a:rPr>
                      </a:br>
                      <a:r>
                        <a:rPr lang="en-US" altLang="zh-CN" sz="3000" b="1" i="0" dirty="0"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lang="en-US" altLang="zh-CN" sz="3000" b="1" i="0" baseline="-25000" dirty="0"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lang="en-US" altLang="zh-CN" sz="3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≡</a:t>
                      </a:r>
                      <a:r>
                        <a:rPr lang="en-US" altLang="zh-CN" sz="3000" b="1" dirty="0">
                          <a:effectLst/>
                          <a:latin typeface="Times New Roman" pitchFamily="18" charset="0"/>
                        </a:rPr>
                        <a:t>0(mod 7) </a:t>
                      </a:r>
                    </a:p>
                    <a:p>
                      <a:endParaRPr lang="en-US" altLang="zh-CN" sz="1800" b="1" dirty="0">
                        <a:effectLst/>
                        <a:latin typeface="Times New Roman" pitchFamily="18" charset="0"/>
                      </a:endParaRPr>
                    </a:p>
                    <a:p>
                      <a:br>
                        <a:rPr lang="en-US" altLang="zh-CN" sz="1800" dirty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30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≡0(mod 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30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≡1(mod 5)</a:t>
                      </a:r>
                      <a:b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</a:b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30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≡</a:t>
                      </a: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0(mod 7)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30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≡0(mod 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30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≡0(mod 5)</a:t>
                      </a:r>
                      <a:b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</a:b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30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≡</a:t>
                      </a:r>
                      <a:r>
                        <a:rPr kumimoji="0" lang="en-US" altLang="zh-CN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1(mod 7)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757ADB4-7A9A-7361-2C90-E0B564E542E5}"/>
              </a:ext>
            </a:extLst>
          </p:cNvPr>
          <p:cNvSpPr/>
          <p:nvPr/>
        </p:nvSpPr>
        <p:spPr>
          <a:xfrm>
            <a:off x="838200" y="3733800"/>
            <a:ext cx="7620000" cy="1812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35</a:t>
            </a:r>
            <a:r>
              <a:rPr lang="en-US" altLang="zh-CN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≡1(mod 4)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28</a:t>
            </a:r>
            <a:r>
              <a:rPr lang="en-US" altLang="zh-CN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≡1(mod 5) 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en-US" altLang="zh-CN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≡1(mod 7)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277699-A2D8-C3F5-7F1E-BD6DC65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52CC774D-ABEC-4751-703C-023BE2FD1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例5.4.1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88E562C2-5B1F-7873-190A-9A0C9E582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154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下面求解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35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≡1(mod 4)    28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≡1(mod 5)    20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≡1(mod 7)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32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≡0(mod 4)    25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≡0(mod 5)    21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≡0(mod 7)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≡1 (mod 4)     3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≡1 (mod 5)     1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≡-1(mod 7)                                                       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≡9 (mod 4)     3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≡6 (mod 5)      </a:t>
            </a:r>
            <a:r>
              <a:rPr lang="en-US" altLang="zh-CN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≡6(mod 7)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≡3 (mod 4)       </a:t>
            </a:r>
            <a:r>
              <a:rPr lang="en-US" altLang="zh-CN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≡2 (mod 5)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8BB091-6F2D-2A21-1D43-5B9D7684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47E1B-61B2-AF96-443C-23B120C0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得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=35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=28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=20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故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35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105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=28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2=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56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=20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6=120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于是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105+2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56+3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120=577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17(mod 140)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。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328CDA-5A54-3C86-82AC-F860EE26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2">
            <a:extLst>
              <a:ext uri="{FF2B5EF4-FFF2-40B4-BE49-F238E27FC236}">
                <a16:creationId xmlns:a16="http://schemas.microsoft.com/office/drawing/2014/main" id="{70FE8109-0EB0-AEE9-ECB5-8ACA643CDF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381000"/>
            <a:ext cx="8991600" cy="5715000"/>
          </a:xfrm>
        </p:spPr>
        <p:txBody>
          <a:bodyPr/>
          <a:lstStyle/>
          <a:p>
            <a:r>
              <a:rPr lang="zh-CN" altLang="en-US" sz="2800"/>
              <a:t>习题</a:t>
            </a:r>
            <a:r>
              <a:rPr lang="en-US" altLang="zh-CN" sz="2800"/>
              <a:t>5.4-2</a:t>
            </a:r>
            <a:r>
              <a:rPr lang="zh-CN" altLang="zh-CN" sz="2800"/>
              <a:t>有兵一队，若列成五行纵队，则末行一人；</a:t>
            </a:r>
            <a:r>
              <a:rPr lang="zh-CN" altLang="en-US" sz="2800"/>
              <a:t>列成</a:t>
            </a:r>
            <a:r>
              <a:rPr lang="zh-CN" altLang="zh-CN" sz="2800"/>
              <a:t>六行纵队，则末行五人；</a:t>
            </a:r>
            <a:r>
              <a:rPr lang="zh-CN" altLang="en-US" sz="2800"/>
              <a:t>列成</a:t>
            </a:r>
            <a:r>
              <a:rPr lang="zh-CN" altLang="zh-CN" sz="2800"/>
              <a:t>七行纵队，则末行四人；</a:t>
            </a:r>
            <a:r>
              <a:rPr lang="zh-CN" altLang="en-US" sz="2800"/>
              <a:t>列成</a:t>
            </a:r>
            <a:r>
              <a:rPr lang="zh-CN" altLang="zh-CN" sz="2800"/>
              <a:t>十一行纵队，则末行十人，求兵</a:t>
            </a:r>
            <a:r>
              <a:rPr lang="zh-CN" altLang="en-US" sz="2800"/>
              <a:t>数</a:t>
            </a:r>
            <a:r>
              <a:rPr lang="zh-CN" altLang="zh-CN" sz="2800"/>
              <a:t>（韩信点兵）。</a:t>
            </a:r>
            <a:endParaRPr lang="en-US" altLang="zh-CN" sz="2800"/>
          </a:p>
          <a:p>
            <a:pPr>
              <a:buFont typeface="Wingdings" pitchFamily="2" charset="2"/>
              <a:buNone/>
            </a:pPr>
            <a:r>
              <a:rPr lang="zh-CN" altLang="en-US" sz="2800"/>
              <a:t>  解：</a:t>
            </a:r>
            <a:endParaRPr lang="en-US" altLang="zh-CN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x</a:t>
            </a:r>
            <a:r>
              <a:rPr lang="en-US" altLang="zh-CN" sz="2800">
                <a:sym typeface="Symbol" pitchFamily="2" charset="2"/>
              </a:rPr>
              <a:t></a:t>
            </a:r>
            <a:r>
              <a:rPr lang="en-US" altLang="zh-CN" sz="2800"/>
              <a:t>1(mod 5)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x</a:t>
            </a:r>
            <a:r>
              <a:rPr lang="en-US" altLang="zh-CN" sz="2800">
                <a:sym typeface="Symbol" pitchFamily="2" charset="2"/>
              </a:rPr>
              <a:t></a:t>
            </a:r>
            <a:r>
              <a:rPr lang="en-US" altLang="zh-CN" sz="2800"/>
              <a:t>5(mod 6)</a:t>
            </a:r>
            <a:endParaRPr lang="zh-CN" altLang="zh-CN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x</a:t>
            </a:r>
            <a:r>
              <a:rPr lang="en-US" altLang="zh-CN" sz="2800">
                <a:sym typeface="Symbol" pitchFamily="2" charset="2"/>
              </a:rPr>
              <a:t></a:t>
            </a:r>
            <a:r>
              <a:rPr lang="en-US" altLang="zh-CN" sz="2800"/>
              <a:t>4(mod 7)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x</a:t>
            </a:r>
            <a:r>
              <a:rPr lang="en-US" altLang="zh-CN" sz="2800">
                <a:sym typeface="Symbol" pitchFamily="2" charset="2"/>
              </a:rPr>
              <a:t></a:t>
            </a:r>
            <a:r>
              <a:rPr lang="en-US" altLang="zh-CN" sz="2800"/>
              <a:t>10(mod 11)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</a:t>
            </a:r>
            <a:r>
              <a:rPr lang="zh-CN" altLang="zh-CN" sz="2800"/>
              <a:t>因为模</a:t>
            </a:r>
            <a:r>
              <a:rPr lang="en-US" altLang="zh-CN" sz="2800"/>
              <a:t>5</a:t>
            </a:r>
            <a:r>
              <a:rPr lang="zh-CN" altLang="zh-CN" sz="2800"/>
              <a:t>，</a:t>
            </a:r>
            <a:r>
              <a:rPr lang="en-US" altLang="zh-CN" sz="2800"/>
              <a:t>6</a:t>
            </a:r>
            <a:r>
              <a:rPr lang="zh-CN" altLang="zh-CN" sz="2800"/>
              <a:t>，</a:t>
            </a:r>
            <a:r>
              <a:rPr lang="en-US" altLang="zh-CN" sz="2800"/>
              <a:t>7</a:t>
            </a:r>
            <a:r>
              <a:rPr lang="zh-CN" altLang="zh-CN" sz="2800"/>
              <a:t>，</a:t>
            </a:r>
            <a:r>
              <a:rPr lang="en-US" altLang="zh-CN" sz="2800"/>
              <a:t>11</a:t>
            </a:r>
            <a:r>
              <a:rPr lang="zh-CN" altLang="zh-CN" sz="2800"/>
              <a:t>两两互质，所以可以用本节的定理的构造性证明过程求解。</a:t>
            </a:r>
            <a:endParaRPr lang="zh-CN" altLang="en-US" sz="28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9816BD-BA68-69BA-72A6-F262FEA3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521E930-EB30-86A3-D7EB-DA69F86530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533400"/>
          <a:ext cx="8686800" cy="207327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3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l</a:t>
                      </a:r>
                      <a:r>
                        <a:rPr lang="en-US" altLang="zh-CN" sz="2800" baseline="-25000" dirty="0"/>
                        <a:t>1</a:t>
                      </a:r>
                      <a:r>
                        <a:rPr lang="en-US" altLang="zh-CN" sz="2800" dirty="0">
                          <a:sym typeface="Symbol" panose="05050102010706020507" pitchFamily="18" charset="2"/>
                        </a:rPr>
                        <a:t></a:t>
                      </a:r>
                      <a:r>
                        <a:rPr lang="en-US" altLang="zh-CN" sz="2800" dirty="0"/>
                        <a:t>1(mod 5)</a:t>
                      </a:r>
                    </a:p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/>
                        <a:t>l</a:t>
                      </a:r>
                      <a:r>
                        <a:rPr lang="en-US" altLang="zh-CN" sz="2800" baseline="-25000" dirty="0"/>
                        <a:t>1</a:t>
                      </a:r>
                      <a:r>
                        <a:rPr lang="en-US" altLang="zh-CN" sz="2800" dirty="0">
                          <a:sym typeface="Symbol" panose="05050102010706020507" pitchFamily="18" charset="2"/>
                        </a:rPr>
                        <a:t></a:t>
                      </a:r>
                      <a:r>
                        <a:rPr lang="en-US" altLang="zh-CN" sz="2800" dirty="0"/>
                        <a:t>0(mod 6)</a:t>
                      </a:r>
                      <a:endParaRPr lang="zh-CN" altLang="zh-CN" sz="2800" dirty="0"/>
                    </a:p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800" baseline="-25000" dirty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2800" dirty="0">
                          <a:sym typeface="Symbol" panose="05050102010706020507" pitchFamily="18" charset="2"/>
                        </a:rPr>
                        <a:t></a:t>
                      </a:r>
                      <a:r>
                        <a:rPr lang="en-US" altLang="zh-CN" sz="2800" dirty="0"/>
                        <a:t>0(mod 7)</a:t>
                      </a:r>
                    </a:p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/>
                        <a:t>l</a:t>
                      </a:r>
                      <a:r>
                        <a:rPr lang="en-US" altLang="zh-CN" sz="2800" baseline="-25000" dirty="0"/>
                        <a:t>1</a:t>
                      </a:r>
                      <a:r>
                        <a:rPr lang="en-US" altLang="zh-CN" sz="2800" dirty="0">
                          <a:sym typeface="Symbol" panose="05050102010706020507" pitchFamily="18" charset="2"/>
                        </a:rPr>
                        <a:t></a:t>
                      </a:r>
                      <a:r>
                        <a:rPr lang="en-US" altLang="zh-CN" sz="2800" dirty="0"/>
                        <a:t>0(mod11)</a:t>
                      </a:r>
                      <a:endParaRPr lang="zh-CN" altLang="en-US" sz="30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0(mod 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1(mod 6)</a:t>
                      </a:r>
                      <a:endParaRPr kumimoji="0" lang="zh-CN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4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0(mod 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0(mod11)</a:t>
                      </a:r>
                      <a:endParaRPr kumimoji="0" lang="zh-CN" alt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4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0(mod 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0(mod 6)</a:t>
                      </a:r>
                      <a:endParaRPr kumimoji="0" lang="zh-CN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4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1(mod 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0(mod11)</a:t>
                      </a:r>
                      <a:endParaRPr kumimoji="0" lang="zh-CN" alt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4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0(mod</a:t>
                      </a:r>
                      <a:r>
                        <a:rPr kumimoji="0" lang="zh-CN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5) l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0(mod 6)</a:t>
                      </a:r>
                      <a:endParaRPr kumimoji="0" lang="zh-CN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4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4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0(mod 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1(mod</a:t>
                      </a:r>
                      <a:r>
                        <a:rPr kumimoji="0" lang="zh-CN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11)</a:t>
                      </a:r>
                      <a:endParaRPr kumimoji="0" lang="zh-CN" alt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4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3FA48AE-0C5C-62C8-B8D4-988A60665F44}"/>
              </a:ext>
            </a:extLst>
          </p:cNvPr>
          <p:cNvSpPr/>
          <p:nvPr/>
        </p:nvSpPr>
        <p:spPr>
          <a:xfrm>
            <a:off x="228600" y="3124200"/>
            <a:ext cx="8382000" cy="1176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3200" b="1" kern="0" dirty="0">
                <a:solidFill>
                  <a:srgbClr val="FFFFFF"/>
                </a:solidFill>
                <a:latin typeface="Arial"/>
                <a:ea typeface="宋体"/>
                <a:cs typeface="Times New Roman" panose="02020603050405020304" pitchFamily="18" charset="0"/>
              </a:rPr>
              <a:t>462c</a:t>
            </a:r>
            <a:r>
              <a:rPr lang="en-US" altLang="zh-CN" sz="3200" b="1" kern="0" baseline="-25000" dirty="0">
                <a:solidFill>
                  <a:srgbClr val="FFFFFF"/>
                </a:solidFill>
                <a:latin typeface="Arial"/>
                <a:ea typeface="宋体"/>
                <a:cs typeface="Times New Roman" panose="02020603050405020304" pitchFamily="18" charset="0"/>
              </a:rPr>
              <a:t>1</a:t>
            </a:r>
            <a:r>
              <a:rPr lang="en-US" altLang="zh-CN" sz="3200" kern="0" dirty="0">
                <a:solidFill>
                  <a:srgbClr val="FFFFFF"/>
                </a:solidFill>
                <a:latin typeface="Arial"/>
                <a:ea typeface="宋体"/>
                <a:sym typeface="Symbol" panose="05050102010706020507" pitchFamily="18" charset="2"/>
              </a:rPr>
              <a:t> </a:t>
            </a:r>
            <a:r>
              <a:rPr lang="en-US" altLang="zh-CN" sz="3200" b="1" kern="0" dirty="0">
                <a:solidFill>
                  <a:srgbClr val="FFFFFF"/>
                </a:solidFill>
                <a:latin typeface="Arial"/>
                <a:ea typeface="宋体"/>
                <a:sym typeface="Symbol" panose="05050102010706020507" pitchFamily="18" charset="2"/>
              </a:rPr>
              <a:t></a:t>
            </a:r>
            <a:r>
              <a:rPr lang="en-US" altLang="zh-CN" sz="3200" b="1" kern="0" dirty="0">
                <a:solidFill>
                  <a:srgbClr val="FFFFFF"/>
                </a:solidFill>
                <a:latin typeface="Arial"/>
                <a:ea typeface="宋体"/>
              </a:rPr>
              <a:t> 1(mod 5)     385c</a:t>
            </a:r>
            <a:r>
              <a:rPr lang="en-US" altLang="zh-CN" sz="3200" b="1" kern="0" baseline="-25000" dirty="0">
                <a:solidFill>
                  <a:srgbClr val="FFFFFF"/>
                </a:solidFill>
                <a:latin typeface="Arial"/>
                <a:ea typeface="宋体"/>
              </a:rPr>
              <a:t>2</a:t>
            </a:r>
            <a:r>
              <a:rPr lang="en-US" altLang="zh-CN" sz="3200" b="1" kern="0" dirty="0">
                <a:solidFill>
                  <a:srgbClr val="FFFFFF"/>
                </a:solidFill>
                <a:latin typeface="Arial"/>
                <a:ea typeface="宋体"/>
                <a:sym typeface="Symbol" panose="05050102010706020507" pitchFamily="18" charset="2"/>
              </a:rPr>
              <a:t></a:t>
            </a:r>
            <a:r>
              <a:rPr lang="en-US" altLang="zh-CN" sz="3200" b="1" kern="0" dirty="0">
                <a:solidFill>
                  <a:srgbClr val="FFFFFF"/>
                </a:solidFill>
                <a:latin typeface="Arial"/>
                <a:ea typeface="宋体"/>
              </a:rPr>
              <a:t>1(mod 6)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defRPr/>
            </a:pPr>
            <a:r>
              <a:rPr lang="en-US" altLang="zh-CN" sz="3200" b="1" kern="0" dirty="0">
                <a:solidFill>
                  <a:srgbClr val="FFFFFF"/>
                </a:solidFill>
                <a:latin typeface="Arial"/>
                <a:ea typeface="宋体"/>
              </a:rPr>
              <a:t>    330c</a:t>
            </a:r>
            <a:r>
              <a:rPr lang="en-US" altLang="zh-CN" sz="3200" b="1" kern="0" baseline="-25000" dirty="0">
                <a:solidFill>
                  <a:srgbClr val="FFFFFF"/>
                </a:solidFill>
                <a:latin typeface="Arial"/>
                <a:ea typeface="宋体"/>
              </a:rPr>
              <a:t>3</a:t>
            </a:r>
            <a:r>
              <a:rPr lang="en-US" altLang="zh-CN" sz="3200" b="1" kern="0" dirty="0">
                <a:solidFill>
                  <a:srgbClr val="FFFFFF"/>
                </a:solidFill>
                <a:latin typeface="Arial"/>
                <a:ea typeface="宋体"/>
                <a:sym typeface="Symbol" panose="05050102010706020507" pitchFamily="18" charset="2"/>
              </a:rPr>
              <a:t></a:t>
            </a:r>
            <a:r>
              <a:rPr lang="en-US" altLang="zh-CN" sz="3200" b="1" kern="0" dirty="0">
                <a:solidFill>
                  <a:srgbClr val="FFFFFF"/>
                </a:solidFill>
                <a:latin typeface="Arial"/>
                <a:ea typeface="宋体"/>
              </a:rPr>
              <a:t>1(mod 7)       210c</a:t>
            </a:r>
            <a:r>
              <a:rPr lang="en-US" altLang="zh-CN" sz="3200" b="1" kern="0" baseline="-25000" dirty="0">
                <a:solidFill>
                  <a:srgbClr val="FFFFFF"/>
                </a:solidFill>
                <a:latin typeface="Arial"/>
                <a:ea typeface="宋体"/>
              </a:rPr>
              <a:t>4</a:t>
            </a:r>
            <a:r>
              <a:rPr lang="en-US" altLang="zh-CN" sz="3200" b="1" kern="0" dirty="0">
                <a:solidFill>
                  <a:srgbClr val="FFFFFF"/>
                </a:solidFill>
                <a:latin typeface="Arial"/>
                <a:ea typeface="宋体"/>
                <a:sym typeface="Symbol" panose="05050102010706020507" pitchFamily="18" charset="2"/>
              </a:rPr>
              <a:t></a:t>
            </a:r>
            <a:r>
              <a:rPr lang="en-US" altLang="zh-CN" sz="3200" b="1" kern="0" dirty="0">
                <a:solidFill>
                  <a:srgbClr val="FFFFFF"/>
                </a:solidFill>
                <a:latin typeface="Arial"/>
                <a:ea typeface="宋体"/>
              </a:rPr>
              <a:t>1 (mod 11)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2AB34D-5CA2-D119-000C-B4B08A7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2">
            <a:extLst>
              <a:ext uri="{FF2B5EF4-FFF2-40B4-BE49-F238E27FC236}">
                <a16:creationId xmlns:a16="http://schemas.microsoft.com/office/drawing/2014/main" id="{48E1A952-B6FB-EFB5-4693-C00705877F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381000"/>
            <a:ext cx="8534400" cy="6096000"/>
          </a:xfrm>
        </p:spPr>
        <p:txBody>
          <a:bodyPr/>
          <a:lstStyle/>
          <a:p>
            <a:r>
              <a:rPr lang="en-US" altLang="zh-CN">
                <a:cs typeface="Times New Roman" panose="02020603050405020304" pitchFamily="18" charset="0"/>
              </a:rPr>
              <a:t> 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  </a:t>
            </a:r>
            <a:r>
              <a:rPr lang="zh-CN" altLang="en-US"/>
              <a:t>下面分别求得</a:t>
            </a:r>
            <a:r>
              <a:rPr lang="en-US" altLang="zh-CN"/>
              <a:t>c</a:t>
            </a:r>
            <a:r>
              <a:rPr lang="en-US" altLang="zh-CN" baseline="-25000"/>
              <a:t>1</a:t>
            </a:r>
            <a:r>
              <a:rPr lang="en-US" altLang="zh-CN"/>
              <a:t>,c</a:t>
            </a:r>
            <a:r>
              <a:rPr lang="en-US" altLang="zh-CN" baseline="-25000"/>
              <a:t>2</a:t>
            </a:r>
            <a:r>
              <a:rPr lang="en-US" altLang="zh-CN"/>
              <a:t>,c</a:t>
            </a:r>
            <a:r>
              <a:rPr lang="en-US" altLang="zh-CN" baseline="-25000"/>
              <a:t>3</a:t>
            </a:r>
            <a:r>
              <a:rPr lang="en-US" altLang="zh-CN"/>
              <a:t>,c</a:t>
            </a:r>
            <a:r>
              <a:rPr lang="en-US" altLang="zh-CN" baseline="-25000"/>
              <a:t>4</a:t>
            </a:r>
            <a:r>
              <a:rPr lang="en-US" altLang="zh-CN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462c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 b="0">
                <a:sym typeface="Symbol" pitchFamily="2" charset="2"/>
              </a:rPr>
              <a:t> </a:t>
            </a:r>
            <a:r>
              <a:rPr lang="en-US" altLang="zh-CN">
                <a:sym typeface="Symbol" pitchFamily="2" charset="2"/>
              </a:rPr>
              <a:t></a:t>
            </a:r>
            <a:r>
              <a:rPr lang="en-US" altLang="zh-CN"/>
              <a:t> 1(mod 5)          385c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2" charset="2"/>
              </a:rPr>
              <a:t></a:t>
            </a:r>
            <a:r>
              <a:rPr lang="en-US" altLang="zh-CN"/>
              <a:t>1(mod 6)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460</a:t>
            </a:r>
            <a:r>
              <a:rPr lang="en-US" altLang="zh-CN">
                <a:cs typeface="Times New Roman" panose="02020603050405020304" pitchFamily="18" charset="0"/>
              </a:rPr>
              <a:t>c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 b="0">
                <a:sym typeface="Symbol" pitchFamily="2" charset="2"/>
              </a:rPr>
              <a:t> </a:t>
            </a:r>
            <a:r>
              <a:rPr lang="en-US" altLang="zh-CN">
                <a:sym typeface="Symbol" pitchFamily="2" charset="2"/>
              </a:rPr>
              <a:t></a:t>
            </a:r>
            <a:r>
              <a:rPr lang="en-US" altLang="zh-CN"/>
              <a:t> 0(mod 5)          384c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2" charset="2"/>
              </a:rPr>
              <a:t></a:t>
            </a:r>
            <a:r>
              <a:rPr lang="en-US" altLang="zh-CN"/>
              <a:t>0(mod 6)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2c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 b="0">
                <a:sym typeface="Symbol" pitchFamily="2" charset="2"/>
              </a:rPr>
              <a:t> </a:t>
            </a:r>
            <a:r>
              <a:rPr lang="en-US" altLang="zh-CN">
                <a:sym typeface="Symbol" pitchFamily="2" charset="2"/>
              </a:rPr>
              <a:t></a:t>
            </a:r>
            <a:r>
              <a:rPr lang="en-US" altLang="zh-CN"/>
              <a:t> 1(mod 5)               </a:t>
            </a:r>
            <a:r>
              <a:rPr lang="en-US" altLang="zh-CN">
                <a:solidFill>
                  <a:schemeClr val="tx2"/>
                </a:solidFill>
              </a:rPr>
              <a:t>c</a:t>
            </a:r>
            <a:r>
              <a:rPr lang="en-US" altLang="zh-CN" baseline="-25000">
                <a:solidFill>
                  <a:schemeClr val="tx2"/>
                </a:solidFill>
              </a:rPr>
              <a:t>2</a:t>
            </a:r>
            <a:r>
              <a:rPr lang="en-US" altLang="zh-CN">
                <a:solidFill>
                  <a:schemeClr val="tx2"/>
                </a:solidFill>
                <a:sym typeface="Symbol" pitchFamily="2" charset="2"/>
              </a:rPr>
              <a:t></a:t>
            </a:r>
            <a:r>
              <a:rPr lang="en-US" altLang="zh-CN">
                <a:solidFill>
                  <a:schemeClr val="tx2"/>
                </a:solidFill>
              </a:rPr>
              <a:t>1(mod 6)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2c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 b="0">
                <a:sym typeface="Symbol" pitchFamily="2" charset="2"/>
              </a:rPr>
              <a:t> </a:t>
            </a:r>
            <a:r>
              <a:rPr lang="en-US" altLang="zh-CN">
                <a:sym typeface="Symbol" pitchFamily="2" charset="2"/>
              </a:rPr>
              <a:t></a:t>
            </a:r>
            <a:r>
              <a:rPr lang="en-US" altLang="zh-CN"/>
              <a:t> 6(mod 5)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aseline="-250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0" baseline="-25000">
                <a:solidFill>
                  <a:schemeClr val="tx2"/>
                </a:solidFill>
                <a:sym typeface="Symbol" pitchFamily="2" charset="2"/>
              </a:rPr>
              <a:t> </a:t>
            </a:r>
            <a:r>
              <a:rPr lang="en-US" altLang="zh-CN">
                <a:solidFill>
                  <a:schemeClr val="tx2"/>
                </a:solidFill>
                <a:sym typeface="Symbol" pitchFamily="2" charset="2"/>
              </a:rPr>
              <a:t></a:t>
            </a:r>
            <a:r>
              <a:rPr lang="en-US" altLang="zh-CN">
                <a:solidFill>
                  <a:schemeClr val="tx2"/>
                </a:solidFill>
              </a:rPr>
              <a:t> 3(mod 5)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endParaRPr lang="en-US" altLang="zh-CN"/>
          </a:p>
          <a:p>
            <a:pPr>
              <a:buFont typeface="Wingdings" pitchFamily="2" charset="2"/>
              <a:buNone/>
            </a:pP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574920-540F-5FED-FB02-A29783D8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内容占位符 2">
            <a:extLst>
              <a:ext uri="{FF2B5EF4-FFF2-40B4-BE49-F238E27FC236}">
                <a16:creationId xmlns:a16="http://schemas.microsoft.com/office/drawing/2014/main" id="{73F6741E-7ED3-43F5-885C-3320A6361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r>
              <a:rPr lang="en-US" altLang="zh-CN"/>
              <a:t>330c</a:t>
            </a:r>
            <a:r>
              <a:rPr lang="en-US" altLang="zh-CN" baseline="-25000"/>
              <a:t>3</a:t>
            </a:r>
            <a:r>
              <a:rPr lang="en-US" altLang="zh-CN">
                <a:sym typeface="Symbol" pitchFamily="2" charset="2"/>
              </a:rPr>
              <a:t></a:t>
            </a:r>
            <a:r>
              <a:rPr lang="en-US" altLang="zh-CN"/>
              <a:t>1(mod 7)        210c</a:t>
            </a:r>
            <a:r>
              <a:rPr lang="en-US" altLang="zh-CN" baseline="-25000"/>
              <a:t>4</a:t>
            </a:r>
            <a:r>
              <a:rPr lang="en-US" altLang="zh-CN">
                <a:sym typeface="Symbol" pitchFamily="2" charset="2"/>
              </a:rPr>
              <a:t></a:t>
            </a:r>
            <a:r>
              <a:rPr lang="en-US" altLang="zh-CN"/>
              <a:t>1 (mod 11)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329c</a:t>
            </a:r>
            <a:r>
              <a:rPr lang="en-US" altLang="zh-CN" baseline="-25000"/>
              <a:t>3</a:t>
            </a:r>
            <a:r>
              <a:rPr lang="en-US" altLang="zh-CN">
                <a:sym typeface="Symbol" pitchFamily="2" charset="2"/>
              </a:rPr>
              <a:t></a:t>
            </a:r>
            <a:r>
              <a:rPr lang="en-US" altLang="zh-CN"/>
              <a:t>0(mod 7)        209c</a:t>
            </a:r>
            <a:r>
              <a:rPr lang="en-US" altLang="zh-CN" baseline="-25000"/>
              <a:t>4</a:t>
            </a:r>
            <a:r>
              <a:rPr lang="en-US" altLang="zh-CN">
                <a:sym typeface="Symbol" pitchFamily="2" charset="2"/>
              </a:rPr>
              <a:t></a:t>
            </a:r>
            <a:r>
              <a:rPr lang="en-US" altLang="zh-CN"/>
              <a:t>0 (mod 11)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chemeClr val="tx2"/>
                </a:solidFill>
              </a:rPr>
              <a:t>c</a:t>
            </a:r>
            <a:r>
              <a:rPr lang="en-US" altLang="zh-CN" baseline="-25000">
                <a:solidFill>
                  <a:schemeClr val="tx2"/>
                </a:solidFill>
              </a:rPr>
              <a:t>3</a:t>
            </a:r>
            <a:r>
              <a:rPr lang="en-US" altLang="zh-CN">
                <a:solidFill>
                  <a:schemeClr val="tx2"/>
                </a:solidFill>
                <a:sym typeface="Symbol" pitchFamily="2" charset="2"/>
              </a:rPr>
              <a:t></a:t>
            </a:r>
            <a:r>
              <a:rPr lang="en-US" altLang="zh-CN">
                <a:solidFill>
                  <a:schemeClr val="tx2"/>
                </a:solidFill>
              </a:rPr>
              <a:t>1(mod 7)               c</a:t>
            </a:r>
            <a:r>
              <a:rPr lang="en-US" altLang="zh-CN" baseline="-25000">
                <a:solidFill>
                  <a:schemeClr val="tx2"/>
                </a:solidFill>
              </a:rPr>
              <a:t>4</a:t>
            </a:r>
            <a:r>
              <a:rPr lang="en-US" altLang="zh-CN">
                <a:solidFill>
                  <a:schemeClr val="tx2"/>
                </a:solidFill>
                <a:sym typeface="Symbol" pitchFamily="2" charset="2"/>
              </a:rPr>
              <a:t>1</a:t>
            </a:r>
            <a:r>
              <a:rPr lang="en-US" altLang="zh-CN">
                <a:solidFill>
                  <a:schemeClr val="tx2"/>
                </a:solidFill>
              </a:rPr>
              <a:t> (mod 11)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下面求</a:t>
            </a:r>
            <a:r>
              <a:rPr lang="en-US" altLang="zh-CN"/>
              <a:t>l</a:t>
            </a:r>
            <a:r>
              <a:rPr lang="en-US" altLang="zh-CN" baseline="-25000"/>
              <a:t>1</a:t>
            </a:r>
            <a:r>
              <a:rPr lang="en-US" altLang="zh-CN"/>
              <a:t>, l</a:t>
            </a:r>
            <a:r>
              <a:rPr lang="en-US" altLang="zh-CN" baseline="-25000"/>
              <a:t>2</a:t>
            </a:r>
            <a:r>
              <a:rPr lang="en-US" altLang="zh-CN"/>
              <a:t>, l</a:t>
            </a:r>
            <a:r>
              <a:rPr lang="en-US" altLang="zh-CN" baseline="-25000"/>
              <a:t>3</a:t>
            </a:r>
            <a:r>
              <a:rPr lang="en-US" altLang="zh-CN"/>
              <a:t>, l</a:t>
            </a:r>
            <a:r>
              <a:rPr lang="en-US" altLang="zh-CN" baseline="-25000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l</a:t>
            </a:r>
            <a:r>
              <a:rPr lang="en-US" altLang="zh-CN" baseline="-25000">
                <a:solidFill>
                  <a:schemeClr val="tx2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en-US" altLang="zh-CN"/>
              <a:t>462c</a:t>
            </a:r>
            <a:r>
              <a:rPr lang="en-US" altLang="zh-CN" baseline="-25000"/>
              <a:t>1</a:t>
            </a:r>
            <a:r>
              <a:rPr lang="en-US" altLang="zh-CN"/>
              <a:t>=462×3=</a:t>
            </a:r>
            <a:r>
              <a:rPr lang="en-US" altLang="zh-CN">
                <a:solidFill>
                  <a:schemeClr val="tx2"/>
                </a:solidFill>
              </a:rPr>
              <a:t>1386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l</a:t>
            </a:r>
            <a:r>
              <a:rPr lang="en-US" altLang="zh-CN" baseline="-25000">
                <a:solidFill>
                  <a:schemeClr val="tx2"/>
                </a:solidFill>
              </a:rPr>
              <a:t>2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en-US" altLang="zh-CN"/>
              <a:t>385c</a:t>
            </a:r>
            <a:r>
              <a:rPr lang="en-US" altLang="zh-CN" baseline="-25000"/>
              <a:t>2</a:t>
            </a:r>
            <a:r>
              <a:rPr lang="en-US" altLang="zh-CN"/>
              <a:t>=385×1=</a:t>
            </a:r>
            <a:r>
              <a:rPr lang="en-US" altLang="zh-CN">
                <a:solidFill>
                  <a:schemeClr val="tx2"/>
                </a:solidFill>
              </a:rPr>
              <a:t>385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l</a:t>
            </a:r>
            <a:r>
              <a:rPr lang="en-US" altLang="zh-CN" baseline="-25000">
                <a:solidFill>
                  <a:schemeClr val="tx2"/>
                </a:solidFill>
              </a:rPr>
              <a:t>3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en-US" altLang="zh-CN"/>
              <a:t>330c</a:t>
            </a:r>
            <a:r>
              <a:rPr lang="en-US" altLang="zh-CN" baseline="-25000"/>
              <a:t>3</a:t>
            </a:r>
            <a:r>
              <a:rPr lang="en-US" altLang="zh-CN"/>
              <a:t>=330×1=</a:t>
            </a:r>
            <a:r>
              <a:rPr lang="en-US" altLang="zh-CN">
                <a:solidFill>
                  <a:schemeClr val="tx2"/>
                </a:solidFill>
              </a:rPr>
              <a:t>330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l</a:t>
            </a:r>
            <a:r>
              <a:rPr lang="en-US" altLang="zh-CN" baseline="-25000">
                <a:solidFill>
                  <a:schemeClr val="tx2"/>
                </a:solidFill>
              </a:rPr>
              <a:t>4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en-US" altLang="zh-CN"/>
              <a:t>210c</a:t>
            </a:r>
            <a:r>
              <a:rPr lang="en-US" altLang="zh-CN" baseline="-25000"/>
              <a:t>4</a:t>
            </a:r>
            <a:r>
              <a:rPr lang="en-US" altLang="zh-CN"/>
              <a:t>=210×1=</a:t>
            </a:r>
            <a:r>
              <a:rPr lang="en-US" altLang="zh-CN">
                <a:solidFill>
                  <a:schemeClr val="tx2"/>
                </a:solidFill>
              </a:rPr>
              <a:t>210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x=1</a:t>
            </a:r>
            <a:r>
              <a:rPr lang="zh-CN" altLang="zh-CN">
                <a:solidFill>
                  <a:schemeClr val="tx2"/>
                </a:solidFill>
              </a:rPr>
              <a:t>×</a:t>
            </a:r>
            <a:r>
              <a:rPr lang="en-US" altLang="zh-CN">
                <a:solidFill>
                  <a:schemeClr val="tx2"/>
                </a:solidFill>
              </a:rPr>
              <a:t>1386+5</a:t>
            </a:r>
            <a:r>
              <a:rPr lang="zh-CN" altLang="zh-CN">
                <a:solidFill>
                  <a:schemeClr val="tx2"/>
                </a:solidFill>
              </a:rPr>
              <a:t>×</a:t>
            </a:r>
            <a:r>
              <a:rPr lang="en-US" altLang="zh-CN">
                <a:solidFill>
                  <a:schemeClr val="tx2"/>
                </a:solidFill>
              </a:rPr>
              <a:t>385+4</a:t>
            </a:r>
            <a:r>
              <a:rPr lang="zh-CN" altLang="zh-CN">
                <a:solidFill>
                  <a:schemeClr val="tx2"/>
                </a:solidFill>
              </a:rPr>
              <a:t>×</a:t>
            </a:r>
            <a:r>
              <a:rPr lang="en-US" altLang="zh-CN">
                <a:solidFill>
                  <a:schemeClr val="tx2"/>
                </a:solidFill>
              </a:rPr>
              <a:t>330+10</a:t>
            </a:r>
            <a:r>
              <a:rPr lang="zh-CN" altLang="zh-CN">
                <a:solidFill>
                  <a:schemeClr val="tx2"/>
                </a:solidFill>
              </a:rPr>
              <a:t>×</a:t>
            </a:r>
            <a:r>
              <a:rPr lang="en-US" altLang="zh-CN">
                <a:solidFill>
                  <a:schemeClr val="tx2"/>
                </a:solidFill>
              </a:rPr>
              <a:t>210=6731</a:t>
            </a:r>
            <a:r>
              <a:rPr lang="en-US" altLang="zh-CN">
                <a:solidFill>
                  <a:schemeClr val="tx2"/>
                </a:solidFill>
                <a:sym typeface="Symbol" pitchFamily="2" charset="2"/>
              </a:rPr>
              <a:t></a:t>
            </a:r>
            <a:r>
              <a:rPr lang="en-US" altLang="zh-CN">
                <a:solidFill>
                  <a:schemeClr val="tx2"/>
                </a:solidFill>
              </a:rPr>
              <a:t>2111(mod 2310)</a:t>
            </a:r>
            <a:r>
              <a:rPr lang="zh-CN" altLang="zh-CN"/>
              <a:t>。</a:t>
            </a: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CN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D0C28F-1805-B6C3-9592-F03AC701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>
            <a:extLst>
              <a:ext uri="{FF2B5EF4-FFF2-40B4-BE49-F238E27FC236}">
                <a16:creationId xmlns:a16="http://schemas.microsoft.com/office/drawing/2014/main" id="{E13D5B41-3E4A-7110-3766-4C516E6E6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/>
              <a:t>结论：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</a:t>
            </a: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是任意正整数， 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为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mod n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的任意剩余类，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互质，则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中任意数和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证明：任取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，则 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n)，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即，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n|a-b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，故有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q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，使得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a=</a:t>
            </a:r>
            <a:r>
              <a:rPr lang="en-US" altLang="zh-CN" sz="3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b+qn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反证。若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不互质， 则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有大于1的公因数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，即</a:t>
            </a:r>
            <a:r>
              <a:rPr lang="en-US" altLang="zh-CN" sz="3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d|b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36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d|n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，故</a:t>
            </a:r>
            <a:r>
              <a:rPr lang="en-US" altLang="zh-CN" sz="3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d|b+qn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即</a:t>
            </a:r>
            <a:r>
              <a:rPr lang="en-US" altLang="zh-CN" sz="36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d|a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因此，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为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a,n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的公因数，且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d&gt;1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，这与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互质矛盾。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9015D199-BCE4-3172-C296-5549AB83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76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§5.4.3	 </a:t>
            </a: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Euler</a:t>
            </a: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函数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8128B1-4F12-3C8A-A714-B5E15B80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2B94F3A-1B15-BAD3-962E-1F49183E3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§5.4.1  一次同余式组  秦九韶定理 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D6C7DD4-633F-9AE6-42AD-F90E99971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6019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定理5.4.1</a:t>
            </a:r>
            <a:r>
              <a:rPr lang="zh-CN" altLang="en-US">
                <a:latin typeface="Times New Roman" panose="02020603050405020304" pitchFamily="18" charset="0"/>
              </a:rPr>
              <a:t>  设[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，m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的最低公倍数。则同余式组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(mod 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(mod 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 ……………..(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mod[m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</a:rPr>
              <a:t>下有唯一解的充要条件为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)|(a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-a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 ……………………….(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Note: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当此定理中的</a:t>
            </a:r>
            <a:r>
              <a:rPr lang="en-US" altLang="zh-CN" sz="2800">
                <a:latin typeface="Times New Roman" panose="02020603050405020304" pitchFamily="18" charset="0"/>
              </a:rPr>
              <a:t>(m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,m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)=1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这种特殊情况时，则（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）有关于模</a:t>
            </a:r>
            <a:r>
              <a:rPr lang="en-US" altLang="zh-CN" sz="280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唯一解。推广此特殊情形即得到中国剩余定理，也称为孙子定理。后经过秦九韶整理和解法的推广，我们这里称之为秦九韶定理。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AE42BF-778E-F5E4-BF19-B49FCFE1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>
            <a:extLst>
              <a:ext uri="{FF2B5EF4-FFF2-40B4-BE49-F238E27FC236}">
                <a16:creationId xmlns:a16="http://schemas.microsoft.com/office/drawing/2014/main" id="{D8A816DC-52DB-05D2-E20D-5D98B6586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562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可见，若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中有一个数和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互质，则其中所有的数都和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互质。故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中的数或者都和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互质，或者都和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不互质。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altLang="zh-CN" sz="3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defRPr/>
            </a:pP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.</a:t>
            </a:r>
            <a:r>
              <a:rPr lang="en-US" altLang="zh-CN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mod 6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16 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…,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与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6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都不互质。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11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17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…,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与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6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都互质。</a:t>
            </a:r>
          </a:p>
          <a:p>
            <a:pPr marL="0" indent="0" eaLnBrk="1" hangingPunct="1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.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为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mod n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的一个剩余类，若对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与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互质，则称</a:t>
            </a: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剩余类</a:t>
            </a: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与</a:t>
            </a: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64868" name="Rectangle 4">
            <a:extLst>
              <a:ext uri="{FF2B5EF4-FFF2-40B4-BE49-F238E27FC236}">
                <a16:creationId xmlns:a16="http://schemas.microsoft.com/office/drawing/2014/main" id="{E6EADE0A-2F9F-BD7F-D866-1C73B3EEB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"/>
            <a:ext cx="876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Euler</a:t>
            </a: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函数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7AA9E9-DBD5-F619-A78E-405D3691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A58F4CCB-D778-BED5-B06A-3C288FF33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>
                <a:latin typeface="Times New Roman" pitchFamily="18" charset="0"/>
                <a:ea typeface="宋体" pitchFamily="2" charset="-122"/>
              </a:rPr>
              <a:t>Euler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函数</a:t>
            </a:r>
            <a:r>
              <a:rPr lang="zh-CN" altLang="en-US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1899B91D-1565-8707-4C3B-019F70CB4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791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互质的剩余类的个数称为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Euler(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欧拉)函数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定义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从和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互质的每一个剩余类中取出一个数，这样得到的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个数称之为作成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mod 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的一个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简化剩余系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marL="0" indent="0" algn="just" eaLnBrk="1" hangingPunct="1">
              <a:lnSpc>
                <a:spcPct val="120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显然，从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mod 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的一个非负最小完全剩余系中取出与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互质的那些数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就得到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mod 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的一个简化剩余系，因而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n)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等于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的正数中和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互质的数的个数。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345313-5C93-4F59-49EA-3CDE8BD2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>
            <a:extLst>
              <a:ext uri="{FF2B5EF4-FFF2-40B4-BE49-F238E27FC236}">
                <a16:creationId xmlns:a16="http://schemas.microsoft.com/office/drawing/2014/main" id="{213937CB-B771-1E75-D33C-D403C4279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n=10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则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mod 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的一个完全剩余系为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9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，一个简化剩余系为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9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(10)=4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例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n=12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则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mod 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的一个完全剩余系为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，一个简化剩余系为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2)=4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如何求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Euler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函数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Wingdings" pitchFamily="2" charset="2"/>
              </a:rPr>
              <a:t>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2ED75D-2396-A4CD-CD10-C5BE5526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84B0380E-AFF6-7653-AE31-D7DB33312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8239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>
                <a:latin typeface="Times New Roman" pitchFamily="18" charset="0"/>
              </a:rPr>
              <a:t>定理5.4.5 </a:t>
            </a: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1DBF6B0B-C7CD-EB55-19AB-EA0940E04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m=m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而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…, 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两两互质。则</a:t>
            </a:r>
            <a:b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	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m)= 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 …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 	(</a:t>
            </a: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9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3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3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3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例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. 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(2646)= 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(2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×27×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49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                    = 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(2)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×</a:t>
            </a:r>
            <a:r>
              <a:rPr lang="zh-CN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(27)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×</a:t>
            </a:r>
            <a:r>
              <a:rPr lang="zh-CN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49</a:t>
            </a:r>
            <a:r>
              <a:rPr lang="en-US" altLang="zh-CN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)</a:t>
            </a:r>
            <a:endParaRPr lang="en-US" altLang="zh-CN" sz="36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sz="3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FEB8B0-0A50-1980-E0AE-2AE0A611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3097286-3016-B68D-11E1-FA194EDC0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8239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>
                <a:latin typeface="Times New Roman" pitchFamily="18" charset="0"/>
              </a:rPr>
              <a:t>定理5.4.6 </a:t>
            </a:r>
            <a:endParaRPr lang="en-US" altLang="zh-CN" sz="4800">
              <a:latin typeface="Times New Roman" pitchFamily="18" charset="0"/>
            </a:endParaRP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577C3331-223F-12B9-7C82-BD2E5933C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9050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设			</a:t>
            </a:r>
            <a:r>
              <a:rPr lang="en-US" altLang="zh-CN" sz="3600">
                <a:latin typeface="Times New Roman" panose="02020603050405020304" pitchFamily="18" charset="0"/>
              </a:rPr>
              <a:t>              </a:t>
            </a:r>
            <a:r>
              <a:rPr lang="zh-CN" altLang="en-US" sz="3600">
                <a:latin typeface="Times New Roman" panose="02020603050405020304" pitchFamily="18" charset="0"/>
              </a:rPr>
              <a:t>是</a:t>
            </a:r>
            <a:r>
              <a:rPr lang="en-US" altLang="zh-CN" sz="3600"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latin typeface="Times New Roman" panose="02020603050405020304" pitchFamily="18" charset="0"/>
              </a:rPr>
              <a:t>的质因数分解式，</a:t>
            </a:r>
            <a:r>
              <a:rPr lang="en-US" altLang="zh-CN" sz="3600" i="1">
                <a:latin typeface="Times New Roman" panose="02020603050405020304" pitchFamily="18" charset="0"/>
              </a:rPr>
              <a:t>p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, …, </a:t>
            </a:r>
            <a:r>
              <a:rPr lang="en-US" altLang="zh-CN" sz="3600" i="1">
                <a:latin typeface="Times New Roman" panose="02020603050405020304" pitchFamily="18" charset="0"/>
              </a:rPr>
              <a:t>p</a:t>
            </a:r>
            <a:r>
              <a:rPr lang="en-US" altLang="zh-CN" sz="3600" baseline="-30000">
                <a:latin typeface="Times New Roman" panose="02020603050405020304" pitchFamily="18" charset="0"/>
              </a:rPr>
              <a:t>k</a:t>
            </a:r>
            <a:r>
              <a:rPr lang="zh-CN" altLang="en-US" sz="3600">
                <a:latin typeface="Times New Roman" panose="02020603050405020304" pitchFamily="18" charset="0"/>
              </a:rPr>
              <a:t>都不同，于是</a:t>
            </a:r>
          </a:p>
        </p:txBody>
      </p:sp>
      <p:sp>
        <p:nvSpPr>
          <p:cNvPr id="49155" name="Rectangle 5">
            <a:extLst>
              <a:ext uri="{FF2B5EF4-FFF2-40B4-BE49-F238E27FC236}">
                <a16:creationId xmlns:a16="http://schemas.microsoft.com/office/drawing/2014/main" id="{BF478005-9B29-E003-39EA-28A7687F6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D712CBC2-0C6C-8A39-3826-58DBA5002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2881313"/>
          <a:ext cx="5761038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635000" progId="Equation.3">
                  <p:embed/>
                </p:oleObj>
              </mc:Choice>
              <mc:Fallback>
                <p:oleObj name="Equation" r:id="rId2" imgW="25781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881313"/>
                        <a:ext cx="5761038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7">
            <a:extLst>
              <a:ext uri="{FF2B5EF4-FFF2-40B4-BE49-F238E27FC236}">
                <a16:creationId xmlns:a16="http://schemas.microsoft.com/office/drawing/2014/main" id="{B7BE2D00-8FEB-4D80-9F69-1C21739DB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969ADCE6-6909-FD17-6B37-E3D20D584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255713"/>
          <a:ext cx="31242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400" imgH="317500" progId="Equation.3">
                  <p:embed/>
                </p:oleObj>
              </mc:Choice>
              <mc:Fallback>
                <p:oleObj name="Equation" r:id="rId4" imgW="1168400" imgH="317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55713"/>
                        <a:ext cx="31242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Rectangle 8">
            <a:extLst>
              <a:ext uri="{FF2B5EF4-FFF2-40B4-BE49-F238E27FC236}">
                <a16:creationId xmlns:a16="http://schemas.microsoft.com/office/drawing/2014/main" id="{2321D405-009B-E1FD-4C77-AEEC5404F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006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zh-CN" altLang="en-US" sz="3600" b="1"/>
              <a:t>例 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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2646)= 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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(2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×3</a:t>
            </a:r>
            <a:r>
              <a:rPr lang="en-US" altLang="zh-CN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×</a:t>
            </a:r>
            <a:r>
              <a:rPr lang="en-US" altLang="zh-CN" sz="3200" b="1">
                <a:sym typeface="Symbol" pitchFamily="18" charset="2"/>
              </a:rPr>
              <a:t>7</a:t>
            </a:r>
            <a:r>
              <a:rPr lang="en-US" altLang="zh-CN" sz="3200" b="1" baseline="30000">
                <a:sym typeface="Symbol" pitchFamily="18" charset="2"/>
              </a:rPr>
              <a:t>2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   = 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2646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×(1-1/2)(1-1/3)(1-1/7)=756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2132AA-3C77-5EC0-1900-A69FE559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1A2FC55A-2AA7-4394-ABCA-0F976D408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2800">
                <a:latin typeface="Times New Roman" panose="02020603050405020304" pitchFamily="18" charset="0"/>
              </a:rPr>
              <a:t>首先考虑最简单情形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①n=p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为质数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n)=p-1=p(1-1/p)，</a:t>
            </a:r>
            <a:r>
              <a:rPr lang="zh-CN" altLang="en-US">
                <a:latin typeface="Times New Roman" panose="02020603050405020304" pitchFamily="18" charset="0"/>
              </a:rPr>
              <a:t>结论成立。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>
                <a:latin typeface="Times New Roman" panose="02020603050405020304" pitchFamily="18" charset="0"/>
              </a:rPr>
              <a:t>其次考虑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n=p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，p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为质数，</a:t>
            </a:r>
            <a:r>
              <a:rPr lang="zh-CN" altLang="en-US">
                <a:latin typeface="Times New Roman" panose="02020603050405020304" pitchFamily="18" charset="0"/>
              </a:rPr>
              <a:t>而求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30000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)。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因为一个数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30000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互质等于说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不是</a:t>
            </a:r>
            <a:r>
              <a:rPr lang="en-US" altLang="zh-CN">
                <a:latin typeface="Times New Roman" panose="02020603050405020304" pitchFamily="18" charset="0"/>
              </a:rPr>
              <a:t>p </a:t>
            </a:r>
            <a:r>
              <a:rPr lang="zh-CN" altLang="en-US">
                <a:latin typeface="Times New Roman" panose="02020603050405020304" pitchFamily="18" charset="0"/>
              </a:rPr>
              <a:t>的倍数，所以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30000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就是从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30000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30000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个数中找出不是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倍数的数的个数。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而从1到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30000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30000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个数中，是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的倍数的共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30000">
                <a:latin typeface="Times New Roman" panose="02020603050405020304" pitchFamily="18" charset="0"/>
              </a:rPr>
              <a:t>r-1</a:t>
            </a:r>
            <a:r>
              <a:rPr lang="zh-CN" altLang="en-US">
                <a:latin typeface="Times New Roman" panose="02020603050405020304" pitchFamily="18" charset="0"/>
              </a:rPr>
              <a:t>个，即</a:t>
            </a:r>
            <a:r>
              <a:rPr lang="en-US" altLang="zh-CN">
                <a:latin typeface="Times New Roman" panose="02020603050405020304" pitchFamily="18" charset="0"/>
              </a:rPr>
              <a:t>		p，2p，…，p</a:t>
            </a:r>
            <a:r>
              <a:rPr lang="en-US" altLang="zh-CN" baseline="30000">
                <a:latin typeface="Times New Roman" panose="02020603050405020304" pitchFamily="18" charset="0"/>
              </a:rPr>
              <a:t>r-1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因而和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互质的共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30000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- p</a:t>
            </a:r>
            <a:r>
              <a:rPr lang="en-US" altLang="zh-CN" baseline="30000">
                <a:latin typeface="Times New Roman" panose="02020603050405020304" pitchFamily="18" charset="0"/>
              </a:rPr>
              <a:t>r-1</a:t>
            </a:r>
            <a:r>
              <a:rPr lang="zh-CN" altLang="en-US">
                <a:latin typeface="Times New Roman" panose="02020603050405020304" pitchFamily="18" charset="0"/>
              </a:rPr>
              <a:t>个，故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n)=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>
                <a:latin typeface="Times New Roman" panose="02020603050405020304" pitchFamily="18" charset="0"/>
              </a:rPr>
              <a:t>(p</a:t>
            </a:r>
            <a:r>
              <a:rPr lang="en-US" altLang="zh-CN" baseline="30000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)= p</a:t>
            </a:r>
            <a:r>
              <a:rPr lang="en-US" altLang="zh-CN" baseline="30000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- p</a:t>
            </a:r>
            <a:r>
              <a:rPr lang="en-US" altLang="zh-CN" baseline="30000">
                <a:latin typeface="Times New Roman" panose="02020603050405020304" pitchFamily="18" charset="0"/>
              </a:rPr>
              <a:t>r-1</a:t>
            </a:r>
            <a:r>
              <a:rPr lang="en-US" altLang="zh-CN">
                <a:latin typeface="Times New Roman" panose="02020603050405020304" pitchFamily="18" charset="0"/>
              </a:rPr>
              <a:t>= p</a:t>
            </a:r>
            <a:r>
              <a:rPr lang="en-US" altLang="zh-CN" baseline="30000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(1- 1/p) </a:t>
            </a:r>
            <a:r>
              <a:rPr lang="zh-CN" altLang="en-US">
                <a:latin typeface="Times New Roman" panose="02020603050405020304" pitchFamily="18" charset="0"/>
              </a:rPr>
              <a:t>，结论成立。 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8556F1-8719-964E-8D6B-977A1587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D7554846-A634-BFBC-54FF-D5E279C16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证明：</a:t>
            </a:r>
            <a:endParaRPr lang="en-US" altLang="zh-CN" sz="4000">
              <a:latin typeface="Times New Roman" panose="02020603050405020304" pitchFamily="18" charset="0"/>
            </a:endParaRPr>
          </a:p>
        </p:txBody>
      </p:sp>
      <p:sp>
        <p:nvSpPr>
          <p:cNvPr id="51202" name="Rectangle 8">
            <a:extLst>
              <a:ext uri="{FF2B5EF4-FFF2-40B4-BE49-F238E27FC236}">
                <a16:creationId xmlns:a16="http://schemas.microsoft.com/office/drawing/2014/main" id="{697C22BA-483D-8624-4D6B-1937B6F3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8763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③</a:t>
            </a:r>
            <a:r>
              <a:rPr lang="zh-CN" altLang="en-US">
                <a:latin typeface="宋体" panose="02010600030101010101" pitchFamily="2" charset="-122"/>
              </a:rPr>
              <a:t>第三考虑一般情况，             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宋体" panose="02010600030101010101" pitchFamily="2" charset="-122"/>
              </a:rPr>
              <a:t>互不相同，则(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=1 (i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j)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宋体" panose="02010600030101010101" pitchFamily="2" charset="-122"/>
              </a:rPr>
              <a:t>从而</a:t>
            </a:r>
            <a:br>
              <a:rPr lang="zh-CN" altLang="en-US">
                <a:latin typeface="宋体" panose="02010600030101010101" pitchFamily="2" charset="-122"/>
              </a:rPr>
            </a:br>
            <a:r>
              <a:rPr lang="zh-CN" altLang="en-US">
                <a:latin typeface="宋体" panose="02010600030101010101" pitchFamily="2" charset="-122"/>
              </a:rPr>
              <a:t>                  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宋体" panose="02010600030101010101" pitchFamily="2" charset="-122"/>
              </a:rPr>
              <a:t>由定理</a:t>
            </a:r>
            <a:r>
              <a:rPr lang="zh-CN" altLang="en-US">
                <a:latin typeface="Times New Roman" panose="02020603050405020304" pitchFamily="18" charset="0"/>
              </a:rPr>
              <a:t>5.4.5</a:t>
            </a:r>
            <a:r>
              <a:rPr lang="zh-CN" altLang="en-US">
                <a:latin typeface="宋体" panose="02010600030101010101" pitchFamily="2" charset="-122"/>
              </a:rPr>
              <a:t>及上述第二种情形证明有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A9F4A570-FDE3-BC92-E18B-86BEB07BE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685800"/>
          <a:ext cx="3124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400" imgH="317500" progId="Equation.3">
                  <p:embed/>
                </p:oleObj>
              </mc:Choice>
              <mc:Fallback>
                <p:oleObj name="Equation" r:id="rId2" imgW="1168400" imgH="31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85800"/>
                        <a:ext cx="31242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">
            <a:extLst>
              <a:ext uri="{FF2B5EF4-FFF2-40B4-BE49-F238E27FC236}">
                <a16:creationId xmlns:a16="http://schemas.microsoft.com/office/drawing/2014/main" id="{6B3381C0-C378-E239-4837-7920379CB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905000"/>
          <a:ext cx="36449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54200" imgH="355600" progId="Equation.3">
                  <p:embed/>
                </p:oleObj>
              </mc:Choice>
              <mc:Fallback>
                <p:oleObj name="公式" r:id="rId4" imgW="1854200" imgH="3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36449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>
            <a:extLst>
              <a:ext uri="{FF2B5EF4-FFF2-40B4-BE49-F238E27FC236}">
                <a16:creationId xmlns:a16="http://schemas.microsoft.com/office/drawing/2014/main" id="{C789A31D-0FFE-9B41-9364-38853826B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200400"/>
          <a:ext cx="7620000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0" imgH="1803400" progId="Equation.3">
                  <p:embed/>
                </p:oleObj>
              </mc:Choice>
              <mc:Fallback>
                <p:oleObj name="Equation" r:id="rId6" imgW="4191000" imgH="180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7620000" cy="30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A4D8F7-7CA4-7C13-3CFD-F3CC59FB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CB979296-8BC6-4D53-5B28-C1D35D17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9067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3719513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3719513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tabLst>
                <a:tab pos="3719513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定理5.4.7(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Fermat-Euler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,Euler1760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年提出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互质，则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baseline="30000" dirty="0">
                <a:latin typeface="Times New Roman" panose="02020603050405020304" pitchFamily="18" charset="0"/>
              </a:rPr>
              <a:t>(n)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>
                <a:latin typeface="Times New Roman" panose="02020603050405020304" pitchFamily="18" charset="0"/>
              </a:rPr>
              <a:t>1(mod n)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（证明见下页）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例：</a:t>
            </a:r>
            <a:r>
              <a:rPr lang="en-US" altLang="zh-CN" dirty="0">
                <a:latin typeface="Times New Roman" panose="02020603050405020304" pitchFamily="18" charset="0"/>
              </a:rPr>
              <a:t>a=3,n=10,3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</a:rPr>
              <a:t>互质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10)=4,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  <a:sym typeface="Symbol" pitchFamily="2" charset="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>
                <a:latin typeface="Times New Roman" panose="02020603050405020304" pitchFamily="18" charset="0"/>
              </a:rPr>
              <a:t>1(mod 10)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a=5,n=12,5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</a:rPr>
              <a:t>互质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12)=4,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en-US" altLang="zh-CN" baseline="30000" dirty="0">
                <a:latin typeface="Times New Roman" panose="02020603050405020304" pitchFamily="18" charset="0"/>
                <a:sym typeface="Symbol" pitchFamily="2" charset="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>
                <a:latin typeface="Times New Roman" panose="02020603050405020304" pitchFamily="18" charset="0"/>
              </a:rPr>
              <a:t>1(mod 12)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9">
            <a:extLst>
              <a:ext uri="{FF2B5EF4-FFF2-40B4-BE49-F238E27FC236}">
                <a16:creationId xmlns:a16="http://schemas.microsoft.com/office/drawing/2014/main" id="{9FE3F589-1D08-FB0D-8832-4DAE3784E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14600"/>
            <a:ext cx="8763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3719513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3719513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tabLst>
                <a:tab pos="3719513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推论1(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Fermat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小定理Ⅰ)</a:t>
            </a:r>
            <a:r>
              <a:rPr lang="zh-CN" altLang="en-US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若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是质数而</a:t>
            </a:r>
            <a:r>
              <a:rPr lang="en-US" altLang="zh-CN">
                <a:latin typeface="Times New Roman" panose="02020603050405020304" pitchFamily="18" charset="0"/>
              </a:rPr>
              <a:t>p| a，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p-1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1(mod p)。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--1640</a:t>
            </a:r>
            <a:r>
              <a:rPr lang="zh-CN" altLang="en-US">
                <a:latin typeface="Times New Roman" panose="02020603050405020304" pitchFamily="18" charset="0"/>
              </a:rPr>
              <a:t>年</a:t>
            </a:r>
            <a:r>
              <a:rPr lang="en-US" altLang="zh-CN">
                <a:latin typeface="Times New Roman" panose="02020603050405020304" pitchFamily="18" charset="0"/>
              </a:rPr>
              <a:t>Fermat</a:t>
            </a:r>
            <a:r>
              <a:rPr lang="zh-CN" altLang="en-US">
                <a:latin typeface="Times New Roman" panose="02020603050405020304" pitchFamily="18" charset="0"/>
              </a:rPr>
              <a:t>提出</a:t>
            </a:r>
            <a:r>
              <a:rPr lang="en-US" altLang="zh-CN">
                <a:latin typeface="Times New Roman" panose="02020603050405020304" pitchFamily="18" charset="0"/>
              </a:rPr>
              <a:t>,1736</a:t>
            </a:r>
            <a:r>
              <a:rPr lang="zh-CN" altLang="en-US">
                <a:latin typeface="Times New Roman" panose="02020603050405020304" pitchFamily="18" charset="0"/>
              </a:rPr>
              <a:t>年</a:t>
            </a:r>
            <a:r>
              <a:rPr lang="en-US" altLang="zh-CN">
                <a:latin typeface="Times New Roman" panose="02020603050405020304" pitchFamily="18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证明</a:t>
            </a:r>
          </a:p>
        </p:txBody>
      </p:sp>
      <p:sp>
        <p:nvSpPr>
          <p:cNvPr id="52227" name="Line 6">
            <a:extLst>
              <a:ext uri="{FF2B5EF4-FFF2-40B4-BE49-F238E27FC236}">
                <a16:creationId xmlns:a16="http://schemas.microsoft.com/office/drawing/2014/main" id="{26698CB8-DBAF-DB27-2F77-CCC256453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C2137F3A-BF87-297A-2940-1A578BD4B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95800"/>
            <a:ext cx="87630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3719513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3719513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tabLst>
                <a:tab pos="3719513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推论2（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Fermat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小定理Ⅱ）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若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为质数，则对任意整数</a:t>
            </a:r>
            <a:r>
              <a:rPr lang="en-US" altLang="zh-CN">
                <a:latin typeface="Times New Roman" panose="02020603050405020304" pitchFamily="18" charset="0"/>
              </a:rPr>
              <a:t>a,</a:t>
            </a:r>
            <a:r>
              <a:rPr lang="zh-CN" altLang="en-US">
                <a:latin typeface="Times New Roman" panose="02020603050405020304" pitchFamily="18" charset="0"/>
              </a:rPr>
              <a:t>都有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a(mod p)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:p=3,  a=2, 2</a:t>
            </a:r>
            <a:r>
              <a:rPr lang="en-US" altLang="zh-CN" baseline="30000">
                <a:latin typeface="Times New Roman" panose="02020603050405020304" pitchFamily="18" charset="0"/>
              </a:rPr>
              <a:t>3-1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1(mod 3)    2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2(mod 3)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6BF3D7-587F-EB5B-236F-9B829358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B2BB2DF-EA52-10D4-5051-80E08D2E2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9144000" cy="554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en-US" altLang="zh-CN" sz="30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Fermat-Euler</a:t>
            </a:r>
            <a:r>
              <a:rPr lang="zh-CN" altLang="en-US" sz="30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定理    </a:t>
            </a:r>
            <a:r>
              <a:rPr lang="zh-CN" altLang="en-US" sz="3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3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互质，则</a:t>
            </a:r>
            <a:r>
              <a:rPr lang="en-US" altLang="zh-CN" sz="3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000" baseline="30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</a:t>
            </a:r>
            <a:r>
              <a:rPr lang="en-US" altLang="zh-CN" sz="3000" baseline="30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r>
              <a:rPr lang="en-US" altLang="zh-CN" sz="3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</a:t>
            </a:r>
            <a:r>
              <a:rPr lang="en-US" altLang="zh-CN" sz="3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1(mod n)</a:t>
            </a:r>
            <a:endParaRPr lang="zh-CN" altLang="en-US" sz="30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8">
            <a:extLst>
              <a:ext uri="{FF2B5EF4-FFF2-40B4-BE49-F238E27FC236}">
                <a16:creationId xmlns:a16="http://schemas.microsoft.com/office/drawing/2014/main" id="{B1DC6EF5-7F69-E938-2658-AF2FCB931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144000" cy="63246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，…，r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baseline="-30000">
                <a:latin typeface="Times New Roman" panose="02020603050405020304" pitchFamily="18" charset="0"/>
              </a:rPr>
              <a:t>(n)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mod n </a:t>
            </a:r>
            <a:r>
              <a:rPr lang="zh-CN" altLang="en-US">
                <a:latin typeface="Times New Roman" panose="02020603050405020304" pitchFamily="18" charset="0"/>
              </a:rPr>
              <a:t>的一个简化剩余系，则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(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n)=1，i=1，…，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>
                <a:latin typeface="Times New Roman" panose="02020603050405020304" pitchFamily="18" charset="0"/>
              </a:rPr>
              <a:t>(n)，</a:t>
            </a:r>
            <a:r>
              <a:rPr lang="zh-CN" altLang="en-US">
                <a:latin typeface="Times New Roman" panose="02020603050405020304" pitchFamily="18" charset="0"/>
              </a:rPr>
              <a:t>从而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…r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，n)=1。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再看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,…,ar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(n)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时，往证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ar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(mod n)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  反证。若</a:t>
            </a:r>
            <a:r>
              <a:rPr lang="en-US" altLang="zh-CN">
                <a:latin typeface="Times New Roman" panose="02020603050405020304" pitchFamily="18" charset="0"/>
              </a:rPr>
              <a:t>ar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 ar</a:t>
            </a:r>
            <a:r>
              <a:rPr lang="en-US" altLang="zh-CN" baseline="-30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(mod n)</a:t>
            </a:r>
            <a:r>
              <a:rPr lang="zh-CN" altLang="en-US">
                <a:latin typeface="Times New Roman" panose="02020603050405020304" pitchFamily="18" charset="0"/>
              </a:rPr>
              <a:t>，则因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互质，得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(mod n)，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矛盾。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3251" name="Line 9">
            <a:extLst>
              <a:ext uri="{FF2B5EF4-FFF2-40B4-BE49-F238E27FC236}">
                <a16:creationId xmlns:a16="http://schemas.microsoft.com/office/drawing/2014/main" id="{1F2B6997-9B46-3823-090A-AAD6B2D3F3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5052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B8D717-30D0-8E8E-1F5B-4D444827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内容占位符 2">
            <a:extLst>
              <a:ext uri="{FF2B5EF4-FFF2-40B4-BE49-F238E27FC236}">
                <a16:creationId xmlns:a16="http://schemas.microsoft.com/office/drawing/2014/main" id="{BF440414-36D2-8056-4B1E-07295E771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8686800" cy="5791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往证</a:t>
            </a:r>
            <a:r>
              <a:rPr lang="en-US" altLang="zh-CN" sz="2800">
                <a:latin typeface="Times New Roman" panose="02020603050405020304" pitchFamily="18" charset="0"/>
              </a:rPr>
              <a:t>ar</a:t>
            </a:r>
            <a:r>
              <a:rPr lang="en-US" altLang="zh-CN" sz="2800" baseline="-30000">
                <a:latin typeface="Times New Roman" panose="02020603050405020304" pitchFamily="18" charset="0"/>
              </a:rPr>
              <a:t>i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一定属于某简化剩余系， </a:t>
            </a:r>
            <a:r>
              <a:rPr lang="en-US" altLang="zh-CN" sz="2800">
                <a:latin typeface="Times New Roman" panose="02020603050405020304" pitchFamily="18" charset="0"/>
              </a:rPr>
              <a:t>i=1，…，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2800">
                <a:latin typeface="Times New Roman" panose="02020603050405020304" pitchFamily="18" charset="0"/>
              </a:rPr>
              <a:t>(n)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 因为(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a, n)=1， </a:t>
            </a:r>
            <a:r>
              <a:rPr lang="zh-CN" altLang="en-US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</a:rPr>
              <a:t>r</a:t>
            </a:r>
            <a:r>
              <a:rPr lang="en-US" altLang="zh-CN" sz="2800" baseline="-30000">
                <a:latin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</a:rPr>
              <a:t>, n)=1，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所以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, n)=1。</a:t>
            </a:r>
            <a:r>
              <a:rPr lang="zh-CN" altLang="en-US" sz="2800">
                <a:latin typeface="Times New Roman" panose="02020603050405020304" pitchFamily="18" charset="0"/>
              </a:rPr>
              <a:t>必有</a:t>
            </a:r>
            <a:r>
              <a:rPr lang="en-US" altLang="zh-CN" sz="2800">
                <a:latin typeface="Times New Roman" panose="02020603050405020304" pitchFamily="18" charset="0"/>
              </a:rPr>
              <a:t>r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，…，r</a:t>
            </a:r>
            <a:r>
              <a:rPr lang="en-US" altLang="zh-CN" sz="2800" baseline="-30000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2800" baseline="-30000">
                <a:latin typeface="Times New Roman" panose="02020603050405020304" pitchFamily="18" charset="0"/>
              </a:rPr>
              <a:t>(n)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中某个</a:t>
            </a:r>
            <a:r>
              <a:rPr lang="en-US" altLang="zh-CN" sz="2800">
                <a:latin typeface="Times New Roman" panose="02020603050405020304" pitchFamily="18" charset="0"/>
              </a:rPr>
              <a:t>r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 baseline="-30000">
                <a:latin typeface="Times New Roman" panose="02020603050405020304" pitchFamily="18" charset="0"/>
              </a:rPr>
              <a:t>j</a:t>
            </a:r>
            <a:r>
              <a:rPr lang="zh-CN" altLang="en-US" sz="2800">
                <a:latin typeface="Times New Roman" panose="02020603050405020304" pitchFamily="18" charset="0"/>
              </a:rPr>
              <a:t>，使得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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(mod n)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因此，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，…,ar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也作成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mod n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的一个简化剩余系（即是说，如果把剩余类中元素看成同一个元素的话， 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,…,ar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(n)</a:t>
            </a:r>
            <a:r>
              <a:rPr lang="zh-CN" altLang="en-US" sz="2800">
                <a:latin typeface="Times New Roman" panose="02020603050405020304" pitchFamily="18" charset="0"/>
              </a:rPr>
              <a:t>是</a:t>
            </a:r>
            <a:r>
              <a:rPr lang="en-US" altLang="zh-CN" sz="2800">
                <a:latin typeface="Times New Roman" panose="02020603050405020304" pitchFamily="18" charset="0"/>
              </a:rPr>
              <a:t>r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，…，r</a:t>
            </a:r>
            <a:r>
              <a:rPr lang="en-US" altLang="zh-CN" sz="2800" baseline="-30000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2800" baseline="-30000">
                <a:latin typeface="Times New Roman" panose="02020603050405020304" pitchFamily="18" charset="0"/>
              </a:rPr>
              <a:t>(n)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>
                <a:latin typeface="Times New Roman" panose="02020603050405020304" pitchFamily="18" charset="0"/>
              </a:rPr>
              <a:t>一个重新排列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）。因此，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…ar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…r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(n)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(mod n)。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而(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…r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，n)=1，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故消去律成立，</a:t>
            </a:r>
            <a:endParaRPr lang="en-US" altLang="zh-CN" sz="28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于是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sz="28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1(mod n)。</a:t>
            </a:r>
            <a:endParaRPr lang="zh-CN" altLang="en-US" sz="28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B66121-D9A6-D623-267E-BEA388FC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47C7F813-D38E-EF05-7FA8-E6BBB8605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69900"/>
            <a:ext cx="7772400" cy="58578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>
                <a:latin typeface="Times New Roman" panose="02020603050405020304" pitchFamily="18" charset="0"/>
              </a:rPr>
              <a:t>证明：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BA6D99DF-59F3-1393-B40A-044ED8450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3000" u="sng">
                <a:solidFill>
                  <a:schemeClr val="tx2"/>
                </a:solidFill>
                <a:latin typeface="Times New Roman" panose="02020603050405020304" pitchFamily="18" charset="0"/>
              </a:rPr>
              <a:t>必要性</a:t>
            </a: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3000">
                <a:latin typeface="Times New Roman" panose="02020603050405020304" pitchFamily="18" charset="0"/>
              </a:rPr>
              <a:t>记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，m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zh-CN" altLang="en-US" sz="3000">
                <a:latin typeface="Times New Roman" panose="02020603050405020304" pitchFamily="18" charset="0"/>
              </a:rPr>
              <a:t>的最高公因数和最低公倍数分别为</a:t>
            </a:r>
            <a:r>
              <a:rPr lang="en-US" altLang="zh-CN" sz="3000">
                <a:latin typeface="Times New Roman" panose="02020603050405020304" pitchFamily="18" charset="0"/>
              </a:rPr>
              <a:t>d，m，</a:t>
            </a:r>
            <a:r>
              <a:rPr lang="zh-CN" altLang="en-US" sz="3000">
                <a:latin typeface="Times New Roman" panose="02020603050405020304" pitchFamily="18" charset="0"/>
              </a:rPr>
              <a:t>即</a:t>
            </a:r>
            <a:r>
              <a:rPr lang="en-US" altLang="zh-CN" sz="3000">
                <a:latin typeface="Times New Roman" panose="02020603050405020304" pitchFamily="18" charset="0"/>
              </a:rPr>
              <a:t>d=(m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)，m=[m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]。</a:t>
            </a:r>
            <a:r>
              <a:rPr lang="zh-CN" altLang="en-US" sz="3000">
                <a:latin typeface="Times New Roman" panose="02020603050405020304" pitchFamily="18" charset="0"/>
              </a:rPr>
              <a:t>若</a:t>
            </a:r>
            <a:r>
              <a:rPr lang="en-US" altLang="zh-CN" sz="3000">
                <a:latin typeface="Times New Roman" panose="02020603050405020304" pitchFamily="18" charset="0"/>
              </a:rPr>
              <a:t>(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)</a:t>
            </a:r>
            <a:r>
              <a:rPr lang="zh-CN" altLang="en-US" sz="3000">
                <a:latin typeface="Times New Roman" panose="02020603050405020304" pitchFamily="18" charset="0"/>
              </a:rPr>
              <a:t>有解</a:t>
            </a:r>
            <a:r>
              <a:rPr lang="en-US" altLang="zh-CN" sz="3000">
                <a:latin typeface="Times New Roman" panose="02020603050405020304" pitchFamily="18" charset="0"/>
              </a:rPr>
              <a:t>x</a:t>
            </a:r>
            <a:r>
              <a:rPr lang="en-US" altLang="zh-CN" sz="3000" baseline="-30000">
                <a:latin typeface="Times New Roman" panose="02020603050405020304" pitchFamily="18" charset="0"/>
              </a:rPr>
              <a:t>0</a:t>
            </a:r>
            <a:r>
              <a:rPr lang="en-US" altLang="zh-CN" sz="3000">
                <a:latin typeface="Times New Roman" panose="02020603050405020304" pitchFamily="18" charset="0"/>
              </a:rPr>
              <a:t>，</a:t>
            </a:r>
            <a:r>
              <a:rPr lang="zh-CN" altLang="en-US" sz="3000">
                <a:latin typeface="Times New Roman" panose="02020603050405020304" pitchFamily="18" charset="0"/>
              </a:rPr>
              <a:t>有</a:t>
            </a:r>
            <a:r>
              <a:rPr lang="en-US" altLang="zh-CN" sz="3000">
                <a:latin typeface="Times New Roman" panose="02020603050405020304" pitchFamily="18" charset="0"/>
              </a:rPr>
              <a:t>x</a:t>
            </a:r>
            <a:r>
              <a:rPr lang="en-US" altLang="zh-CN" sz="3000" baseline="-30000">
                <a:latin typeface="Times New Roman" panose="02020603050405020304" pitchFamily="18" charset="0"/>
              </a:rPr>
              <a:t>0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a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(mod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),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| x</a:t>
            </a:r>
            <a:r>
              <a:rPr lang="en-US" altLang="zh-CN" sz="3000" baseline="-30000">
                <a:latin typeface="Times New Roman" panose="02020603050405020304" pitchFamily="18" charset="0"/>
              </a:rPr>
              <a:t>0</a:t>
            </a:r>
            <a:r>
              <a:rPr lang="en-US" altLang="zh-CN" sz="3000">
                <a:latin typeface="Times New Roman" panose="02020603050405020304" pitchFamily="18" charset="0"/>
              </a:rPr>
              <a:t>-a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d| x</a:t>
            </a:r>
            <a:r>
              <a:rPr lang="en-US" altLang="zh-CN" sz="3000" baseline="-30000">
                <a:latin typeface="Times New Roman" panose="02020603050405020304" pitchFamily="18" charset="0"/>
              </a:rPr>
              <a:t>0</a:t>
            </a:r>
            <a:r>
              <a:rPr lang="en-US" altLang="zh-CN" sz="3000">
                <a:latin typeface="Times New Roman" panose="02020603050405020304" pitchFamily="18" charset="0"/>
              </a:rPr>
              <a:t>-a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zh-CN" altLang="en-US" sz="3000">
                <a:latin typeface="Times New Roman" panose="02020603050405020304" pitchFamily="18" charset="0"/>
              </a:rPr>
              <a:t>则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0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0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(mod d)</a:t>
            </a:r>
            <a:r>
              <a:rPr lang="en-US" altLang="zh-CN" sz="3000">
                <a:latin typeface="Times New Roman" panose="02020603050405020304" pitchFamily="18" charset="0"/>
              </a:rPr>
              <a:t>，</a:t>
            </a:r>
            <a:r>
              <a:rPr lang="zh-CN" altLang="en-US" sz="3000">
                <a:latin typeface="Times New Roman" panose="02020603050405020304" pitchFamily="18" charset="0"/>
              </a:rPr>
              <a:t>同理，</a:t>
            </a:r>
            <a:r>
              <a:rPr lang="en-US" altLang="zh-CN" sz="3000">
                <a:latin typeface="Times New Roman" panose="02020603050405020304" pitchFamily="18" charset="0"/>
              </a:rPr>
              <a:t> x</a:t>
            </a:r>
            <a:r>
              <a:rPr lang="en-US" altLang="zh-CN" sz="3000" baseline="-30000">
                <a:latin typeface="Times New Roman" panose="02020603050405020304" pitchFamily="18" charset="0"/>
              </a:rPr>
              <a:t>0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a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(mod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),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| x</a:t>
            </a:r>
            <a:r>
              <a:rPr lang="en-US" altLang="zh-CN" sz="3000" baseline="-30000">
                <a:latin typeface="Times New Roman" panose="02020603050405020304" pitchFamily="18" charset="0"/>
              </a:rPr>
              <a:t>0</a:t>
            </a:r>
            <a:r>
              <a:rPr lang="en-US" altLang="zh-CN" sz="3000">
                <a:latin typeface="Times New Roman" panose="02020603050405020304" pitchFamily="18" charset="0"/>
              </a:rPr>
              <a:t>-a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d| x</a:t>
            </a:r>
            <a:r>
              <a:rPr lang="en-US" altLang="zh-CN" sz="3000" baseline="-30000">
                <a:latin typeface="Times New Roman" panose="02020603050405020304" pitchFamily="18" charset="0"/>
              </a:rPr>
              <a:t>0</a:t>
            </a:r>
            <a:r>
              <a:rPr lang="en-US" altLang="zh-CN" sz="3000">
                <a:latin typeface="Times New Roman" panose="02020603050405020304" pitchFamily="18" charset="0"/>
              </a:rPr>
              <a:t>-a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zh-CN" altLang="en-US" sz="3000" baseline="-30000">
                <a:latin typeface="Times New Roman" panose="02020603050405020304" pitchFamily="18" charset="0"/>
              </a:rPr>
              <a:t>，</a:t>
            </a:r>
            <a:r>
              <a:rPr lang="zh-CN" altLang="en-US" sz="3000">
                <a:latin typeface="Times New Roman" panose="02020603050405020304" pitchFamily="18" charset="0"/>
              </a:rPr>
              <a:t>则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0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0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(mod d)</a:t>
            </a:r>
            <a:r>
              <a:rPr lang="en-US" altLang="zh-CN" sz="3000">
                <a:latin typeface="Times New Roman" panose="02020603050405020304" pitchFamily="18" charset="0"/>
              </a:rPr>
              <a:t>，</a:t>
            </a:r>
            <a:r>
              <a:rPr lang="zh-CN" altLang="en-US" sz="3000">
                <a:latin typeface="Times New Roman" panose="02020603050405020304" pitchFamily="18" charset="0"/>
              </a:rPr>
              <a:t>从而</a:t>
            </a:r>
            <a:r>
              <a:rPr lang="en-US" altLang="zh-CN" sz="3000">
                <a:latin typeface="Times New Roman" panose="02020603050405020304" pitchFamily="18" charset="0"/>
              </a:rPr>
              <a:t>d|(a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-a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)。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3000" u="sng">
                <a:solidFill>
                  <a:schemeClr val="tx2"/>
                </a:solidFill>
                <a:latin typeface="Times New Roman" panose="02020603050405020304" pitchFamily="18" charset="0"/>
              </a:rPr>
              <a:t>充分性</a:t>
            </a: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3000">
                <a:latin typeface="Times New Roman" panose="02020603050405020304" pitchFamily="18" charset="0"/>
              </a:rPr>
              <a:t>若</a:t>
            </a:r>
            <a:r>
              <a:rPr lang="en-US" altLang="zh-CN" sz="3000">
                <a:latin typeface="Times New Roman" panose="02020603050405020304" pitchFamily="18" charset="0"/>
              </a:rPr>
              <a:t>d|(a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-a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)，</a:t>
            </a:r>
            <a:r>
              <a:rPr lang="zh-CN" altLang="en-US" sz="3000">
                <a:latin typeface="Times New Roman" panose="02020603050405020304" pitchFamily="18" charset="0"/>
              </a:rPr>
              <a:t>往证</a:t>
            </a:r>
            <a:r>
              <a:rPr lang="en-US" altLang="zh-CN" sz="3000">
                <a:latin typeface="Times New Roman" panose="02020603050405020304" pitchFamily="18" charset="0"/>
              </a:rPr>
              <a:t>(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)</a:t>
            </a:r>
            <a:r>
              <a:rPr lang="zh-CN" altLang="en-US" sz="3000">
                <a:latin typeface="Times New Roman" panose="02020603050405020304" pitchFamily="18" charset="0"/>
              </a:rPr>
              <a:t>在模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下有唯一解。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895B2A-2DF7-C761-E942-951608A1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>
            <a:extLst>
              <a:ext uri="{FF2B5EF4-FFF2-40B4-BE49-F238E27FC236}">
                <a16:creationId xmlns:a16="http://schemas.microsoft.com/office/drawing/2014/main" id="{B65FBCE6-46C7-982F-C572-8BFB177C7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763000" cy="6858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取</a:t>
            </a:r>
            <a:r>
              <a:rPr lang="en-US" altLang="zh-CN">
                <a:latin typeface="Times New Roman" panose="02020603050405020304" pitchFamily="18" charset="0"/>
              </a:rPr>
              <a:t>n=12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a=7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>
                <a:latin typeface="Times New Roman" panose="02020603050405020304" pitchFamily="18" charset="0"/>
              </a:rPr>
              <a:t>(12)=4</a:t>
            </a:r>
            <a:r>
              <a:rPr lang="zh-CN" altLang="en-US">
                <a:latin typeface="Times New Roman" panose="02020603050405020304" pitchFamily="18" charset="0"/>
              </a:rPr>
              <a:t>，模</a:t>
            </a:r>
            <a:r>
              <a:rPr lang="en-US" altLang="zh-CN">
                <a:latin typeface="Times New Roman" panose="02020603050405020304" pitchFamily="18" charset="0"/>
              </a:rPr>
              <a:t>12</a:t>
            </a:r>
            <a:r>
              <a:rPr lang="zh-CN" altLang="en-US">
                <a:latin typeface="Times New Roman" panose="02020603050405020304" pitchFamily="18" charset="0"/>
              </a:rPr>
              <a:t>的一个简化剩余系为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=5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=7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=11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ar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构成的简化剩余系为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ar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=7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ar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=35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ar</a:t>
            </a:r>
            <a:r>
              <a:rPr lang="en-US" altLang="zh-CN" baseline="-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=49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ar</a:t>
            </a:r>
            <a:r>
              <a:rPr lang="en-US" altLang="zh-CN" baseline="-30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=77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按照模</a:t>
            </a:r>
            <a:r>
              <a:rPr lang="en-US" altLang="zh-CN">
                <a:latin typeface="Times New Roman" panose="02020603050405020304" pitchFamily="18" charset="0"/>
              </a:rPr>
              <a:t>12</a:t>
            </a:r>
            <a:r>
              <a:rPr lang="zh-CN" altLang="en-US">
                <a:latin typeface="Times New Roman" panose="02020603050405020304" pitchFamily="18" charset="0"/>
              </a:rPr>
              <a:t>合同两个简化剩余系对应关系如下：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：    </a:t>
            </a:r>
            <a:r>
              <a:rPr lang="en-US" altLang="zh-CN">
                <a:latin typeface="Times New Roman" panose="02020603050405020304" pitchFamily="18" charset="0"/>
              </a:rPr>
              <a:t>1     5    7     11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 ar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：   </a:t>
            </a:r>
            <a:r>
              <a:rPr lang="en-US" altLang="zh-CN">
                <a:latin typeface="Times New Roman" panose="02020603050405020304" pitchFamily="18" charset="0"/>
              </a:rPr>
              <a:t>7    35    49    77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即   </a:t>
            </a:r>
            <a:r>
              <a:rPr lang="en-US" altLang="zh-CN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7 (mod 12)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35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11(mod 12)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…ar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(12)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…r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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(12)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(mod 12)。</a:t>
            </a:r>
            <a:endParaRPr lang="en-US" altLang="zh-CN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故，</a:t>
            </a:r>
            <a:r>
              <a:rPr lang="en-US" altLang="zh-CN">
                <a:latin typeface="Times New Roman" panose="02020603050405020304" pitchFamily="18" charset="0"/>
              </a:rPr>
              <a:t>7</a:t>
            </a:r>
            <a:r>
              <a:rPr lang="en-US" altLang="zh-CN" sz="3600" baseline="30000">
                <a:latin typeface="Times New Roman" panose="02020603050405020304" pitchFamily="18" charset="0"/>
              </a:rPr>
              <a:t>4</a:t>
            </a:r>
            <a:r>
              <a:rPr lang="en-US" altLang="zh-CN" sz="36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600">
                <a:latin typeface="Times New Roman" panose="02020603050405020304" pitchFamily="18" charset="0"/>
              </a:rPr>
              <a:t>1(mod 12) </a:t>
            </a:r>
          </a:p>
        </p:txBody>
      </p:sp>
      <p:sp>
        <p:nvSpPr>
          <p:cNvPr id="55298" name="Line 10">
            <a:extLst>
              <a:ext uri="{FF2B5EF4-FFF2-40B4-BE49-F238E27FC236}">
                <a16:creationId xmlns:a16="http://schemas.microsoft.com/office/drawing/2014/main" id="{2992BC34-CBDD-ECCA-446F-51E8385F7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100" y="3324225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299" name="Line 11">
            <a:extLst>
              <a:ext uri="{FF2B5EF4-FFF2-40B4-BE49-F238E27FC236}">
                <a16:creationId xmlns:a16="http://schemas.microsoft.com/office/drawing/2014/main" id="{418CFAF8-95FA-3048-92A5-38B03250F4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1300" y="3392488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0" name="Line 12">
            <a:extLst>
              <a:ext uri="{FF2B5EF4-FFF2-40B4-BE49-F238E27FC236}">
                <a16:creationId xmlns:a16="http://schemas.microsoft.com/office/drawing/2014/main" id="{91C867FD-56F6-EBFE-3E9B-B6DAE30BCC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2338" y="3352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1" name="Line 13">
            <a:extLst>
              <a:ext uri="{FF2B5EF4-FFF2-40B4-BE49-F238E27FC236}">
                <a16:creationId xmlns:a16="http://schemas.microsoft.com/office/drawing/2014/main" id="{4B5D25A7-DF41-4EF2-6440-F607B07A7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2613" y="32766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403A23-4894-E8E3-9D07-B7A0A298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0B8EC-8B8E-90BC-66AA-63280783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>
                <a:latin typeface="+mn-ea"/>
              </a:rPr>
              <a:t>练习：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、在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的倍数中，选择尽可能小的正整数，构成模</a:t>
            </a:r>
            <a:r>
              <a:rPr lang="en-US" altLang="zh-CN" dirty="0">
                <a:latin typeface="+mn-ea"/>
              </a:rPr>
              <a:t>12</a:t>
            </a:r>
            <a:r>
              <a:rPr lang="zh-CN" altLang="en-US" dirty="0">
                <a:latin typeface="+mn-ea"/>
              </a:rPr>
              <a:t>的一个简化剩余系，则这个简化剩余系是？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>
                <a:latin typeface="+mn-ea"/>
              </a:rPr>
              <a:t>解：</a:t>
            </a:r>
            <a:r>
              <a:rPr lang="en-US" altLang="zh-CN" dirty="0">
                <a:latin typeface="+mn-ea"/>
              </a:rPr>
              <a:t>{5,25,35,55}</a:t>
            </a:r>
            <a:endParaRPr lang="zh-CN" altLang="en-US" dirty="0">
              <a:latin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A998A4-A759-9962-B22B-3B282156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29020E9F-7892-7450-5190-B86D108FC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2863"/>
            <a:ext cx="7772400" cy="58578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>
                <a:latin typeface="Times New Roman" panose="02020603050405020304" pitchFamily="18" charset="0"/>
              </a:rPr>
              <a:t>证明：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19807742-93A0-F00B-9693-B2BC57F9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存在性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因为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(mod m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解的形式为 </a:t>
            </a:r>
            <a:r>
              <a:rPr lang="en-US" altLang="zh-CN" sz="2800">
                <a:latin typeface="Times New Roman" panose="02020603050405020304" pitchFamily="18" charset="0"/>
              </a:rPr>
              <a:t>x=a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+m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y，</a:t>
            </a:r>
            <a:r>
              <a:rPr lang="zh-CN" altLang="en-US" sz="2800">
                <a:latin typeface="Times New Roman" panose="02020603050405020304" pitchFamily="18" charset="0"/>
              </a:rPr>
              <a:t>代入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的二式中，得</a:t>
            </a:r>
          </a:p>
          <a:p>
            <a:pPr marL="0" indent="0"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+m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(mod m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)，</a:t>
            </a:r>
            <a:r>
              <a:rPr lang="zh-CN" altLang="en-US" sz="2800">
                <a:latin typeface="Times New Roman" panose="02020603050405020304" pitchFamily="18" charset="0"/>
              </a:rPr>
              <a:t>即 </a:t>
            </a:r>
          </a:p>
          <a:p>
            <a:pPr marL="0" indent="0"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-a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(mod m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)。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由</a:t>
            </a:r>
            <a:r>
              <a:rPr lang="en-US" altLang="zh-CN" sz="2800">
                <a:latin typeface="Times New Roman" panose="02020603050405020304" pitchFamily="18" charset="0"/>
              </a:rPr>
              <a:t>d=(m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,m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),</a:t>
            </a:r>
            <a:r>
              <a:rPr lang="zh-CN" altLang="en-US" sz="2800">
                <a:latin typeface="Times New Roman" panose="02020603050405020304" pitchFamily="18" charset="0"/>
              </a:rPr>
              <a:t>知，</a:t>
            </a:r>
            <a:r>
              <a:rPr lang="en-US" altLang="zh-CN" sz="2800">
                <a:latin typeface="Times New Roman" panose="02020603050405020304" pitchFamily="18" charset="0"/>
              </a:rPr>
              <a:t>d| m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 d| m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</a:rPr>
              <a:t>再由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d|(a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-a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（由已知(</a:t>
            </a:r>
            <a:r>
              <a:rPr lang="en-US" altLang="zh-CN" sz="280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,m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)|(a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-a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</a:rPr>
              <a:t>及性质</a:t>
            </a:r>
            <a:r>
              <a:rPr lang="en-US" altLang="zh-CN" sz="2800">
                <a:latin typeface="Times New Roman" panose="02020603050405020304" pitchFamily="18" charset="0"/>
              </a:rPr>
              <a:t>9</a:t>
            </a:r>
            <a:r>
              <a:rPr lang="zh-CN" altLang="en-US" sz="2800">
                <a:latin typeface="Times New Roman" panose="02020603050405020304" pitchFamily="18" charset="0"/>
              </a:rPr>
              <a:t>知，</a:t>
            </a:r>
          </a:p>
          <a:p>
            <a:pPr marL="0" indent="0"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/d)y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(a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-a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)/d (mod m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/d)，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由</a:t>
            </a:r>
            <a:r>
              <a:rPr lang="en-US" altLang="zh-CN" sz="2800">
                <a:latin typeface="Times New Roman" panose="02020603050405020304" pitchFamily="18" charset="0"/>
              </a:rPr>
              <a:t>d=(m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,m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),</a:t>
            </a:r>
            <a:r>
              <a:rPr lang="zh-CN" altLang="en-US" sz="2800">
                <a:latin typeface="Times New Roman" panose="02020603050405020304" pitchFamily="18" charset="0"/>
              </a:rPr>
              <a:t>知，(</a:t>
            </a:r>
            <a:r>
              <a:rPr lang="en-US" altLang="zh-CN" sz="280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/d,m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/d)=1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由上节的定理5.3.1知，关于模</a:t>
            </a:r>
            <a:r>
              <a:rPr lang="en-US" altLang="zh-CN" sz="280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/d，y</a:t>
            </a:r>
            <a:r>
              <a:rPr lang="zh-CN" altLang="en-US" sz="2800">
                <a:latin typeface="Times New Roman" panose="02020603050405020304" pitchFamily="18" charset="0"/>
              </a:rPr>
              <a:t>有唯一解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。</a:t>
            </a:r>
            <a:r>
              <a:rPr lang="zh-CN" altLang="en-US" sz="2800">
                <a:latin typeface="Times New Roman" panose="02020603050405020304" pitchFamily="18" charset="0"/>
              </a:rPr>
              <a:t>因此，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</a:rPr>
              <a:t>有解 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=a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+m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E5A680-EB98-CB52-90A2-2A603764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>
            <a:extLst>
              <a:ext uri="{FF2B5EF4-FFF2-40B4-BE49-F238E27FC236}">
                <a16:creationId xmlns:a16="http://schemas.microsoft.com/office/drawing/2014/main" id="{1F4EBA4F-060D-A6E4-3EDC-C065C913B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534400" cy="6096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solidFill>
                  <a:schemeClr val="tx2"/>
                </a:solidFill>
                <a:latin typeface="宋体" panose="02010600030101010101" pitchFamily="2" charset="-122"/>
              </a:rPr>
              <a:t>唯一性</a:t>
            </a:r>
            <a:r>
              <a:rPr lang="en-US" altLang="zh-CN" sz="3000">
                <a:solidFill>
                  <a:schemeClr val="tx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3000">
                <a:latin typeface="宋体" panose="02010600030101010101" pitchFamily="2" charset="-122"/>
              </a:rPr>
              <a:t>若</a:t>
            </a:r>
            <a:r>
              <a:rPr lang="en-US" altLang="zh-CN" sz="3000">
                <a:latin typeface="Times New Roman" panose="02020603050405020304" pitchFamily="18" charset="0"/>
              </a:rPr>
              <a:t>x’</a:t>
            </a:r>
            <a:r>
              <a:rPr lang="en-US" altLang="zh-CN" sz="3000">
                <a:latin typeface="宋体" panose="02010600030101010101" pitchFamily="2" charset="-122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x”</a:t>
            </a:r>
            <a:r>
              <a:rPr lang="zh-CN" altLang="en-US" sz="3000">
                <a:latin typeface="宋体" panose="02010600030101010101" pitchFamily="2" charset="-122"/>
              </a:rPr>
              <a:t>都是</a:t>
            </a:r>
            <a:r>
              <a:rPr lang="en-US" altLang="zh-CN" sz="3000">
                <a:latin typeface="Times New Roman" panose="02020603050405020304" pitchFamily="18" charset="0"/>
              </a:rPr>
              <a:t>(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)</a:t>
            </a:r>
            <a:r>
              <a:rPr lang="zh-CN" altLang="en-US" sz="3000">
                <a:latin typeface="宋体" panose="02010600030101010101" pitchFamily="2" charset="-122"/>
              </a:rPr>
              <a:t>的解，则</a:t>
            </a:r>
            <a:endParaRPr lang="en-US" altLang="zh-CN" sz="300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x’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 a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(mod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)</a:t>
            </a:r>
            <a:r>
              <a:rPr lang="en-US" altLang="zh-CN" sz="3000">
                <a:latin typeface="宋体" panose="02010600030101010101" pitchFamily="2" charset="-122"/>
              </a:rPr>
              <a:t>,</a:t>
            </a:r>
            <a:r>
              <a:rPr lang="en-US" altLang="zh-CN" sz="3000">
                <a:latin typeface="Times New Roman" panose="02020603050405020304" pitchFamily="18" charset="0"/>
              </a:rPr>
              <a:t>x” 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 a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(mod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)</a:t>
            </a:r>
            <a:r>
              <a:rPr lang="en-US" altLang="zh-CN" sz="3000">
                <a:latin typeface="宋体" panose="02010600030101010101" pitchFamily="2" charset="-122"/>
              </a:rPr>
              <a:t>,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x’-x” 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0(mod m</a:t>
            </a:r>
            <a:r>
              <a:rPr lang="en-US" altLang="zh-CN" sz="30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zh-CN" altLang="en-US" sz="30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x’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 a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(mod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)</a:t>
            </a:r>
            <a:r>
              <a:rPr lang="en-US" altLang="zh-CN" sz="3000">
                <a:latin typeface="宋体" panose="02010600030101010101" pitchFamily="2" charset="-122"/>
              </a:rPr>
              <a:t>,</a:t>
            </a:r>
            <a:r>
              <a:rPr lang="en-US" altLang="zh-CN" sz="3000">
                <a:latin typeface="Times New Roman" panose="02020603050405020304" pitchFamily="18" charset="0"/>
              </a:rPr>
              <a:t>x” 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 a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(mod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)</a:t>
            </a:r>
            <a:r>
              <a:rPr lang="en-US" altLang="zh-CN" sz="3000">
                <a:latin typeface="宋体" panose="02010600030101010101" pitchFamily="2" charset="-122"/>
              </a:rPr>
              <a:t>,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x’-x” 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0(mod m</a:t>
            </a:r>
            <a:r>
              <a:rPr lang="en-US" altLang="zh-CN" sz="30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zh-CN" altLang="en-US" sz="30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latin typeface="宋体" panose="02010600030101010101" pitchFamily="2" charset="-122"/>
              </a:rPr>
              <a:t>即</a:t>
            </a:r>
            <a:r>
              <a:rPr lang="zh-CN" altLang="en-US" sz="3000">
                <a:latin typeface="Times New Roman" panose="02020603050405020304" pitchFamily="18" charset="0"/>
              </a:rPr>
              <a:t> 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|(x’-x”)</a:t>
            </a:r>
            <a:r>
              <a:rPr lang="en-US" altLang="zh-CN" sz="3000">
                <a:latin typeface="宋体" panose="02010600030101010101" pitchFamily="2" charset="-122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|(x’-x”)</a:t>
            </a:r>
            <a:r>
              <a:rPr lang="zh-CN" altLang="en-US" sz="3000">
                <a:latin typeface="Times New Roman" panose="02020603050405020304" pitchFamily="18" charset="0"/>
              </a:rPr>
              <a:t>， 亦即，</a:t>
            </a:r>
            <a:r>
              <a:rPr lang="en-US" altLang="zh-CN" sz="3000">
                <a:latin typeface="Times New Roman" panose="02020603050405020304" pitchFamily="18" charset="0"/>
              </a:rPr>
              <a:t>x’-x”</a:t>
            </a:r>
            <a:r>
              <a:rPr lang="zh-CN" altLang="en-US" sz="3000">
                <a:latin typeface="Times New Roman" panose="02020603050405020304" pitchFamily="18" charset="0"/>
              </a:rPr>
              <a:t>为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zh-CN" altLang="en-US" sz="3000">
                <a:latin typeface="宋体" panose="02010600030101010101" pitchFamily="2" charset="-122"/>
              </a:rPr>
              <a:t>和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zh-CN" altLang="en-US" sz="3000">
                <a:latin typeface="宋体" panose="02010600030101010101" pitchFamily="2" charset="-122"/>
              </a:rPr>
              <a:t>的公倍，而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为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zh-CN" altLang="en-US" sz="3000">
                <a:latin typeface="宋体" panose="02010600030101010101" pitchFamily="2" charset="-122"/>
              </a:rPr>
              <a:t>和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zh-CN" altLang="en-US" sz="3000">
                <a:latin typeface="宋体" panose="02010600030101010101" pitchFamily="2" charset="-122"/>
              </a:rPr>
              <a:t>的最低公倍，故</a:t>
            </a:r>
            <a:r>
              <a:rPr lang="en-US" altLang="zh-CN" sz="3000">
                <a:latin typeface="Times New Roman" panose="02020603050405020304" pitchFamily="18" charset="0"/>
              </a:rPr>
              <a:t>m|(x’-x”)</a:t>
            </a:r>
            <a:r>
              <a:rPr lang="en-US" altLang="zh-CN" sz="3000">
                <a:latin typeface="宋体" panose="02010600030101010101" pitchFamily="2" charset="-122"/>
              </a:rPr>
              <a:t>，</a:t>
            </a:r>
            <a:r>
              <a:rPr lang="zh-CN" altLang="en-US" sz="3000">
                <a:latin typeface="宋体" panose="02010600030101010101" pitchFamily="2" charset="-122"/>
              </a:rPr>
              <a:t>即</a:t>
            </a:r>
            <a:r>
              <a:rPr lang="zh-CN" altLang="en-US" sz="3000">
                <a:latin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x’ 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x”(mod [m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])</a:t>
            </a:r>
            <a:r>
              <a:rPr lang="en-US" altLang="zh-CN" sz="3000">
                <a:latin typeface="宋体" panose="02010600030101010101" pitchFamily="2" charset="-122"/>
              </a:rPr>
              <a:t>。</a:t>
            </a:r>
            <a:endParaRPr lang="zh-CN" altLang="en-US" sz="3000">
              <a:latin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82CF69-5F46-C31A-A458-C7AA63AF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EDDBD69-9989-CBA8-4C5A-54480DDBA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§5.4.1  一次同余式组  秦九韶定理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0482" name="Group 54">
            <a:extLst>
              <a:ext uri="{FF2B5EF4-FFF2-40B4-BE49-F238E27FC236}">
                <a16:creationId xmlns:a16="http://schemas.microsoft.com/office/drawing/2014/main" id="{4E68481D-9F0C-AF08-43E9-41FE610F176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295400"/>
            <a:ext cx="8763000" cy="5029200"/>
            <a:chOff x="96" y="816"/>
            <a:chExt cx="5520" cy="3168"/>
          </a:xfrm>
        </p:grpSpPr>
        <p:sp>
          <p:nvSpPr>
            <p:cNvPr id="46130" name="Rectangle 50">
              <a:extLst>
                <a:ext uri="{FF2B5EF4-FFF2-40B4-BE49-F238E27FC236}">
                  <a16:creationId xmlns:a16="http://schemas.microsoft.com/office/drawing/2014/main" id="{74E54FFE-7179-E935-9D67-6980D92AB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816"/>
              <a:ext cx="5520" cy="3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r>
                <a:rPr lang="zh-CN" altLang="en-US" sz="3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秦九韶定理 </a:t>
              </a:r>
              <a:r>
                <a:rPr lang="zh-CN" altLang="en-US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设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m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…, m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zh-CN" altLang="en-US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两两互质。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a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…, a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zh-CN" altLang="en-US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为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zh-CN" altLang="en-US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个整数，则下列同余式组有解，且在模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…m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zh-CN" altLang="en-US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下解唯一：</a:t>
              </a:r>
              <a:br>
                <a:rPr lang="zh-CN" altLang="en-US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zh-CN" altLang="en-US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	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2" charset="2"/>
                </a:rPr>
                <a:t>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(mod m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)，</a:t>
              </a:r>
              <a:b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	x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2" charset="2"/>
                </a:rPr>
                <a:t>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(mod m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)，</a:t>
              </a:r>
              <a:b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	....  ... ...，              </a:t>
              </a:r>
              <a:b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	x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2" charset="2"/>
                </a:rPr>
                <a:t>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(mod m</a:t>
              </a:r>
              <a:r>
                <a:rPr lang="en-US" altLang="zh-CN" sz="36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en-US" altLang="zh-CN" sz="3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)。 </a:t>
              </a:r>
              <a:endPara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84" name="AutoShape 52">
              <a:extLst>
                <a:ext uri="{FF2B5EF4-FFF2-40B4-BE49-F238E27FC236}">
                  <a16:creationId xmlns:a16="http://schemas.microsoft.com/office/drawing/2014/main" id="{1DA4F4A6-92B3-D787-00A9-F9D3E8535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256"/>
              <a:ext cx="192" cy="1248"/>
            </a:xfrm>
            <a:prstGeom prst="rightBrace">
              <a:avLst>
                <a:gd name="adj1" fmla="val 54167"/>
                <a:gd name="adj2" fmla="val 4607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0485" name="Text Box 53">
              <a:extLst>
                <a:ext uri="{FF2B5EF4-FFF2-40B4-BE49-F238E27FC236}">
                  <a16:creationId xmlns:a16="http://schemas.microsoft.com/office/drawing/2014/main" id="{E8766C68-E90E-F2A3-0C73-46B24A90D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72"/>
              <a:ext cx="4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>
                  <a:latin typeface="Times New Roman" panose="02020603050405020304" pitchFamily="18" charset="0"/>
                </a:rPr>
                <a:t>(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60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A41DAA-7E03-67E7-C4EB-24E36D81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4712F61C-FD09-0564-4E44-972EB685C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证明 :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479EC5B9-387D-3C26-125C-AD31D4F84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2438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存在性</a:t>
            </a: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先不讨论普遍情形而先求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l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，i=1,…,k，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使适合下列特殊的合同式： </a:t>
            </a:r>
            <a:b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		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l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1(mod 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)， </a:t>
            </a:r>
            <a:b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		l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0(mod 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)，j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 			(</a:t>
            </a: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4633" name="Rectangle 9">
            <a:extLst>
              <a:ext uri="{FF2B5EF4-FFF2-40B4-BE49-F238E27FC236}">
                <a16:creationId xmlns:a16="http://schemas.microsoft.com/office/drawing/2014/main" id="{B172213B-A808-42BD-5AEF-546ECAE7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因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2" charset="2"/>
              </a:rPr>
              <a:t>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时，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36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36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互质，由定理5.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2.3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知，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36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和        互质，从而由定理5.3.1，有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6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使</a:t>
            </a:r>
            <a:endParaRPr lang="en-US" altLang="zh-CN" sz="36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2532" name="Object 5">
            <a:extLst>
              <a:ext uri="{FF2B5EF4-FFF2-40B4-BE49-F238E27FC236}">
                <a16:creationId xmlns:a16="http://schemas.microsoft.com/office/drawing/2014/main" id="{6E35D5EA-10C4-CA58-91C7-0FAC33EF7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430713"/>
          <a:ext cx="9906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6900" imgH="533400" progId="Equation.3">
                  <p:embed/>
                </p:oleObj>
              </mc:Choice>
              <mc:Fallback>
                <p:oleObj name="Equation" r:id="rId3" imgW="5969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30713"/>
                        <a:ext cx="9906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7">
            <a:extLst>
              <a:ext uri="{FF2B5EF4-FFF2-40B4-BE49-F238E27FC236}">
                <a16:creationId xmlns:a16="http://schemas.microsoft.com/office/drawing/2014/main" id="{A7325E3E-FDED-5015-0E0B-E5BF76FE3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0" y="4970463"/>
          <a:ext cx="392271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70100" imgH="533400" progId="Equation.3">
                  <p:embed/>
                </p:oleObj>
              </mc:Choice>
              <mc:Fallback>
                <p:oleObj name="公式" r:id="rId5" imgW="20701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970463"/>
                        <a:ext cx="3922713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C07AC1-3234-A442-FA7C-0DE676F4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1CD01F2-FD1E-F0D6-006F-828A4335B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证明 :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C7D0FF28-56BB-9D33-75A1-8590380B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zh-CN" sz="36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73DA5B2D-1F68-6CF7-F9CE-34A816ABD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3000"/>
            <a:ext cx="8763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取                     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则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zh-CN" sz="3600" b="1" i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适合(</a:t>
            </a: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。今取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x=a</a:t>
            </a:r>
            <a:r>
              <a:rPr lang="en-US" altLang="zh-CN" sz="36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zh-CN" sz="36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+…+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3600" b="1" baseline="-30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zh-CN" sz="3600" b="1" baseline="-30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(</a:t>
            </a: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则模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36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					     ，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故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适合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。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altLang="zh-CN" sz="36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4580" name="Object 7">
            <a:extLst>
              <a:ext uri="{FF2B5EF4-FFF2-40B4-BE49-F238E27FC236}">
                <a16:creationId xmlns:a16="http://schemas.microsoft.com/office/drawing/2014/main" id="{33029EDC-3B1F-4C82-24A9-A1F716C5D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990600"/>
          <a:ext cx="234632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500" imgH="533400" progId="Equation.3">
                  <p:embed/>
                </p:oleObj>
              </mc:Choice>
              <mc:Fallback>
                <p:oleObj name="Equation" r:id="rId3" imgW="12065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234632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0">
            <a:extLst>
              <a:ext uri="{FF2B5EF4-FFF2-40B4-BE49-F238E27FC236}">
                <a16:creationId xmlns:a16="http://schemas.microsoft.com/office/drawing/2014/main" id="{B6EBE1C2-8124-47A5-D806-55DE8BB96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497138"/>
          <a:ext cx="593566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94100" imgH="508000" progId="Equation.3">
                  <p:embed/>
                </p:oleObj>
              </mc:Choice>
              <mc:Fallback>
                <p:oleObj name="Equation" r:id="rId5" imgW="35941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97138"/>
                        <a:ext cx="5935663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D47714-92A9-780F-E3F5-3FBB6477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6044F698-45A5-88C2-6C03-4F290FA34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证明 :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3AA6F491-A5D8-7A27-CF8C-84528684F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唯一性</a:t>
            </a: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x，x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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都适合(</a:t>
            </a: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，则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x≡x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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)，i=1,…,k，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即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| x-x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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，再由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 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…, 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两两互质，及定理5.2.4，得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 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… 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 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| x-x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</a:t>
            </a:r>
            <a:endParaRPr lang="zh-CN" altLang="en-US" sz="3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故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x≡x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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(mod 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…m</a:t>
            </a:r>
            <a:r>
              <a:rPr lang="en-US" altLang="zh-CN" sz="36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D00F97-7EA9-79A5-FB73-B423654E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740F-93A3-EE48-BCD8-9562FD3AE5F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12953</TotalTime>
  <Words>3151</Words>
  <Application>Microsoft Macintosh PowerPoint</Application>
  <PresentationFormat>全屏显示(4:3)</PresentationFormat>
  <Paragraphs>250</Paragraphs>
  <Slides>31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宋体</vt:lpstr>
      <vt:lpstr>Arial</vt:lpstr>
      <vt:lpstr>Arial Black</vt:lpstr>
      <vt:lpstr>Symbol</vt:lpstr>
      <vt:lpstr>Times New Roman</vt:lpstr>
      <vt:lpstr>Wingdings</vt:lpstr>
      <vt:lpstr>Network Blitz</vt:lpstr>
      <vt:lpstr>Equation</vt:lpstr>
      <vt:lpstr>公式</vt:lpstr>
      <vt:lpstr>§5.4  秦九韶定理   Euler函数 </vt:lpstr>
      <vt:lpstr>§5.4.1  一次同余式组  秦九韶定理 </vt:lpstr>
      <vt:lpstr>证明：</vt:lpstr>
      <vt:lpstr>证明：</vt:lpstr>
      <vt:lpstr>PowerPoint 演示文稿</vt:lpstr>
      <vt:lpstr>§5.4.1  一次同余式组  秦九韶定理</vt:lpstr>
      <vt:lpstr>证明 :</vt:lpstr>
      <vt:lpstr>证明 :</vt:lpstr>
      <vt:lpstr>证明 :</vt:lpstr>
      <vt:lpstr>PowerPoint 演示文稿</vt:lpstr>
      <vt:lpstr>例5.4.1</vt:lpstr>
      <vt:lpstr>PowerPoint 演示文稿</vt:lpstr>
      <vt:lpstr>例5.4.1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Euler函数 </vt:lpstr>
      <vt:lpstr>PowerPoint 演示文稿</vt:lpstr>
      <vt:lpstr>定理5.4.5 </vt:lpstr>
      <vt:lpstr>定理5.4.6 </vt:lpstr>
      <vt:lpstr>PowerPoint 演示文稿</vt:lpstr>
      <vt:lpstr>证明：</vt:lpstr>
      <vt:lpstr>PowerPoint 演示文稿</vt:lpstr>
      <vt:lpstr>Fermat-Euler定理    若a和n互质，则a(n)1(mod n)</vt:lpstr>
      <vt:lpstr>PowerPoint 演示文稿</vt:lpstr>
      <vt:lpstr>PowerPoint 演示文稿</vt:lpstr>
      <vt:lpstr>PowerPoint 演示文稿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 </dc:title>
  <dc:creator>ouyang</dc:creator>
  <cp:lastModifiedBy>Microsoft Office User</cp:lastModifiedBy>
  <cp:revision>462</cp:revision>
  <cp:lastPrinted>1601-01-01T00:00:00Z</cp:lastPrinted>
  <dcterms:created xsi:type="dcterms:W3CDTF">2002-08-29T00:33:30Z</dcterms:created>
  <dcterms:modified xsi:type="dcterms:W3CDTF">2023-05-28T03:52:39Z</dcterms:modified>
</cp:coreProperties>
</file>