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55"/>
  </p:notesMasterIdLst>
  <p:sldIdLst>
    <p:sldId id="362" r:id="rId2"/>
    <p:sldId id="257" r:id="rId3"/>
    <p:sldId id="258" r:id="rId4"/>
    <p:sldId id="259" r:id="rId5"/>
    <p:sldId id="313" r:id="rId6"/>
    <p:sldId id="330" r:id="rId7"/>
    <p:sldId id="261" r:id="rId8"/>
    <p:sldId id="262" r:id="rId9"/>
    <p:sldId id="263" r:id="rId10"/>
    <p:sldId id="300" r:id="rId11"/>
    <p:sldId id="301" r:id="rId12"/>
    <p:sldId id="302" r:id="rId13"/>
    <p:sldId id="303" r:id="rId14"/>
    <p:sldId id="305" r:id="rId15"/>
    <p:sldId id="264" r:id="rId16"/>
    <p:sldId id="265" r:id="rId17"/>
    <p:sldId id="363" r:id="rId18"/>
    <p:sldId id="295" r:id="rId19"/>
    <p:sldId id="306" r:id="rId20"/>
    <p:sldId id="269" r:id="rId21"/>
    <p:sldId id="332" r:id="rId22"/>
    <p:sldId id="298" r:id="rId23"/>
    <p:sldId id="267" r:id="rId24"/>
    <p:sldId id="364" r:id="rId25"/>
    <p:sldId id="270" r:id="rId26"/>
    <p:sldId id="308" r:id="rId27"/>
    <p:sldId id="334" r:id="rId28"/>
    <p:sldId id="271" r:id="rId29"/>
    <p:sldId id="272" r:id="rId30"/>
    <p:sldId id="294" r:id="rId31"/>
    <p:sldId id="285" r:id="rId32"/>
    <p:sldId id="335" r:id="rId33"/>
    <p:sldId id="273" r:id="rId34"/>
    <p:sldId id="274" r:id="rId35"/>
    <p:sldId id="365" r:id="rId36"/>
    <p:sldId id="366" r:id="rId37"/>
    <p:sldId id="327" r:id="rId38"/>
    <p:sldId id="276" r:id="rId39"/>
    <p:sldId id="286" r:id="rId40"/>
    <p:sldId id="277" r:id="rId41"/>
    <p:sldId id="280" r:id="rId42"/>
    <p:sldId id="282" r:id="rId43"/>
    <p:sldId id="287" r:id="rId44"/>
    <p:sldId id="278" r:id="rId45"/>
    <p:sldId id="342" r:id="rId46"/>
    <p:sldId id="348" r:id="rId47"/>
    <p:sldId id="349" r:id="rId48"/>
    <p:sldId id="350" r:id="rId49"/>
    <p:sldId id="352" r:id="rId50"/>
    <p:sldId id="353" r:id="rId51"/>
    <p:sldId id="367" r:id="rId52"/>
    <p:sldId id="288" r:id="rId53"/>
    <p:sldId id="368"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2136" autoAdjust="0"/>
  </p:normalViewPr>
  <p:slideViewPr>
    <p:cSldViewPr>
      <p:cViewPr varScale="1">
        <p:scale>
          <a:sx n="87" d="100"/>
          <a:sy n="87" d="100"/>
        </p:scale>
        <p:origin x="528" y="7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17879CBA-C0A0-49AF-BDCD-A0A484D87473}" type="datetimeFigureOut">
              <a:rPr lang="zh-CN" altLang="en-US"/>
              <a:pPr>
                <a:defRPr/>
              </a:pPr>
              <a:t>2023/8/28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263615C9-11BB-4C07-948B-437411D67D61}" type="slidenum">
              <a:rPr lang="zh-CN" altLang="en-US"/>
              <a:pPr>
                <a:defRPr/>
              </a:pPr>
              <a:t>‹#›</a:t>
            </a:fld>
            <a:endParaRPr lang="zh-CN" altLang="en-US"/>
          </a:p>
        </p:txBody>
      </p:sp>
    </p:spTree>
    <p:extLst>
      <p:ext uri="{BB962C8B-B14F-4D97-AF65-F5344CB8AC3E}">
        <p14:creationId xmlns:p14="http://schemas.microsoft.com/office/powerpoint/2010/main" val="3930202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9ADA87D9-F751-41BB-A9E5-612D8B1BC416}" type="slidenum">
              <a:rPr lang="zh-CN" altLang="en-US" sz="1200" smtClean="0"/>
              <a:pPr eaLnBrk="1" hangingPunct="1"/>
              <a:t>8</a:t>
            </a:fld>
            <a:endParaRPr lang="zh-CN"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03A31E67-C58F-46B1-9EE3-1EB2E260D12A}" type="slidenum">
              <a:rPr lang="zh-CN" altLang="en-US" sz="1200" smtClean="0"/>
              <a:pPr eaLnBrk="1" hangingPunct="1"/>
              <a:t>25</a:t>
            </a:fld>
            <a:endParaRPr lang="zh-CN" alt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306090BA-C0F2-476E-A780-85405F2DBD5B}" type="slidenum">
              <a:rPr lang="zh-CN" altLang="en-US" sz="1200" smtClean="0"/>
              <a:pPr eaLnBrk="1" hangingPunct="1"/>
              <a:t>37</a:t>
            </a:fld>
            <a:endParaRPr lang="zh-CN"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5905088" y="1418544"/>
            <a:ext cx="6257321" cy="2514214"/>
          </a:xfrm>
          <a:prstGeom prst="rect">
            <a:avLst/>
          </a:prstGeom>
        </p:spPr>
      </p:pic>
      <p:pic>
        <p:nvPicPr>
          <p:cNvPr id="5" name="图片 4"/>
          <p:cNvPicPr>
            <a:picLocks noChangeAspect="1"/>
          </p:cNvPicPr>
          <p:nvPr/>
        </p:nvPicPr>
        <p:blipFill>
          <a:blip r:embed="rId3"/>
          <a:stretch>
            <a:fillRect/>
          </a:stretch>
        </p:blipFill>
        <p:spPr>
          <a:xfrm>
            <a:off x="23552" y="1418543"/>
            <a:ext cx="5872658" cy="2508395"/>
          </a:xfrm>
          <a:prstGeom prst="rect">
            <a:avLst/>
          </a:prstGeom>
        </p:spPr>
      </p:pic>
      <p:grpSp>
        <p:nvGrpSpPr>
          <p:cNvPr id="11" name="组合 10"/>
          <p:cNvGrpSpPr/>
          <p:nvPr/>
        </p:nvGrpSpPr>
        <p:grpSpPr>
          <a:xfrm>
            <a:off x="0" y="5399618"/>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8878" y="1225462"/>
            <a:ext cx="12211802" cy="2894556"/>
          </a:xfrm>
          <a:prstGeom prst="parallelogram">
            <a:avLst>
              <a:gd name="adj" fmla="val 0"/>
            </a:avLst>
          </a:prstGeom>
          <a:solidFill>
            <a:srgbClr val="1B509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副标题 2"/>
          <p:cNvSpPr>
            <a:spLocks noGrp="1"/>
          </p:cNvSpPr>
          <p:nvPr>
            <p:ph type="subTitle" idx="1"/>
          </p:nvPr>
        </p:nvSpPr>
        <p:spPr>
          <a:xfrm>
            <a:off x="1101360" y="5471047"/>
            <a:ext cx="9831977" cy="781595"/>
          </a:xfrm>
        </p:spPr>
        <p:txBody>
          <a:bodyPr>
            <a:normAutofit/>
          </a:bodyPr>
          <a:lstStyle>
            <a:lvl1pPr marL="0" indent="0" algn="ctr">
              <a:buNone/>
              <a:defRPr sz="2800">
                <a:solidFill>
                  <a:srgbClr val="1E529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dirty="0"/>
          </a:p>
        </p:txBody>
      </p:sp>
      <p:sp>
        <p:nvSpPr>
          <p:cNvPr id="2" name="标题 1"/>
          <p:cNvSpPr>
            <a:spLocks noGrp="1"/>
          </p:cNvSpPr>
          <p:nvPr>
            <p:ph type="ctrTitle"/>
          </p:nvPr>
        </p:nvSpPr>
        <p:spPr>
          <a:xfrm>
            <a:off x="1101360" y="4274634"/>
            <a:ext cx="9831977" cy="999627"/>
          </a:xfrm>
        </p:spPr>
        <p:txBody>
          <a:bodyPr anchor="b">
            <a:normAutofit/>
          </a:bodyPr>
          <a:lstStyle>
            <a:lvl1pPr algn="ctr">
              <a:defRPr sz="5000">
                <a:solidFill>
                  <a:srgbClr val="1E5293"/>
                </a:solidFill>
              </a:defRPr>
            </a:lvl1pPr>
          </a:lstStyle>
          <a:p>
            <a:r>
              <a:rPr lang="zh-CN" altLang="en-US" smtClean="0"/>
              <a:t>单击此处编辑母版标题样式</a:t>
            </a:r>
            <a:endParaRPr lang="zh-CN" altLang="en-US" dirty="0"/>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3726" y="358201"/>
            <a:ext cx="1689716" cy="562718"/>
          </a:xfrm>
          <a:prstGeom prst="rect">
            <a:avLst/>
          </a:prstGeom>
        </p:spPr>
      </p:pic>
    </p:spTree>
    <p:extLst>
      <p:ext uri="{BB962C8B-B14F-4D97-AF65-F5344CB8AC3E}">
        <p14:creationId xmlns:p14="http://schemas.microsoft.com/office/powerpoint/2010/main" val="206456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0909" y="1360704"/>
            <a:ext cx="12169984" cy="2535726"/>
          </a:xfrm>
          <a:prstGeom prst="rect">
            <a:avLst/>
          </a:prstGeom>
        </p:spPr>
      </p:pic>
      <p:grpSp>
        <p:nvGrpSpPr>
          <p:cNvPr id="11" name="组合 10"/>
          <p:cNvGrpSpPr/>
          <p:nvPr/>
        </p:nvGrpSpPr>
        <p:grpSpPr>
          <a:xfrm>
            <a:off x="12200" y="5372100"/>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0" y="1175806"/>
            <a:ext cx="12211802" cy="2894556"/>
          </a:xfrm>
          <a:prstGeom prst="parallelogram">
            <a:avLst>
              <a:gd name="adj" fmla="val 0"/>
            </a:avLst>
          </a:prstGeom>
          <a:solidFill>
            <a:schemeClr val="accent1">
              <a:lumMod val="75000"/>
              <a:alpha val="5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副标题 2"/>
          <p:cNvSpPr>
            <a:spLocks noGrp="1"/>
          </p:cNvSpPr>
          <p:nvPr>
            <p:ph type="subTitle" idx="1"/>
          </p:nvPr>
        </p:nvSpPr>
        <p:spPr>
          <a:xfrm>
            <a:off x="1101360" y="5471047"/>
            <a:ext cx="9831977" cy="781595"/>
          </a:xfrm>
        </p:spPr>
        <p:txBody>
          <a:bodyPr>
            <a:normAutofit/>
          </a:bodyPr>
          <a:lstStyle>
            <a:lvl1pPr marL="0" indent="0" algn="ctr">
              <a:buNone/>
              <a:defRPr sz="2800">
                <a:solidFill>
                  <a:srgbClr val="1E529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dirty="0"/>
          </a:p>
        </p:txBody>
      </p:sp>
      <p:sp>
        <p:nvSpPr>
          <p:cNvPr id="2" name="标题 1"/>
          <p:cNvSpPr>
            <a:spLocks noGrp="1"/>
          </p:cNvSpPr>
          <p:nvPr>
            <p:ph type="ctrTitle"/>
          </p:nvPr>
        </p:nvSpPr>
        <p:spPr>
          <a:xfrm>
            <a:off x="1101360" y="4264253"/>
            <a:ext cx="9831977" cy="999627"/>
          </a:xfrm>
        </p:spPr>
        <p:txBody>
          <a:bodyPr anchor="b">
            <a:normAutofit/>
          </a:bodyPr>
          <a:lstStyle>
            <a:lvl1pPr algn="ctr">
              <a:defRPr sz="5000">
                <a:solidFill>
                  <a:srgbClr val="1E5293"/>
                </a:solidFill>
              </a:defRPr>
            </a:lvl1pPr>
          </a:lstStyle>
          <a:p>
            <a:r>
              <a:rPr lang="zh-CN" altLang="en-US" smtClean="0"/>
              <a:t>单击此处编辑母版标题样式</a:t>
            </a:r>
            <a:endParaRPr lang="zh-CN" altLang="en-US"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3726" y="358201"/>
            <a:ext cx="1689716" cy="562718"/>
          </a:xfrm>
          <a:prstGeom prst="rect">
            <a:avLst/>
          </a:prstGeom>
        </p:spPr>
      </p:pic>
    </p:spTree>
    <p:extLst>
      <p:ext uri="{BB962C8B-B14F-4D97-AF65-F5344CB8AC3E}">
        <p14:creationId xmlns:p14="http://schemas.microsoft.com/office/powerpoint/2010/main" val="1661159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p:txBody>
          <a:bodyPr/>
          <a:lstStyle>
            <a:lvl1pPr>
              <a:defRPr/>
            </a:lvl1pPr>
          </a:lstStyle>
          <a:p>
            <a:r>
              <a:rPr lang="zh-CN" altLang="en-US" dirty="0" smtClean="0"/>
              <a:t>单击此处编辑母版标题样式</a:t>
            </a:r>
            <a:r>
              <a:rPr lang="en-US" altLang="zh-CN" dirty="0" err="1" smtClean="0"/>
              <a:t>abc</a:t>
            </a:r>
            <a:endParaRPr lang="zh-CN" altLang="en-US" dirty="0"/>
          </a:p>
        </p:txBody>
      </p:sp>
      <p:sp>
        <p:nvSpPr>
          <p:cNvPr id="3" name="内容占位符 2"/>
          <p:cNvSpPr>
            <a:spLocks noGrp="1"/>
          </p:cNvSpPr>
          <p:nvPr>
            <p:ph idx="1" hasCustomPrompt="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dirty="0" smtClean="0"/>
              <a:t>编辑母版文本样式</a:t>
            </a:r>
            <a:r>
              <a:rPr lang="en-US" altLang="zh-CN" dirty="0" err="1" smtClean="0"/>
              <a:t>abc</a:t>
            </a:r>
            <a:endParaRPr lang="zh-CN" altLang="en-US" dirty="0" smtClean="0"/>
          </a:p>
          <a:p>
            <a:pPr lvl="1"/>
            <a:r>
              <a:rPr lang="zh-CN" altLang="en-US" dirty="0" smtClean="0"/>
              <a:t>第二级</a:t>
            </a:r>
            <a:r>
              <a:rPr lang="en-US" altLang="zh-CN" dirty="0" err="1" smtClean="0"/>
              <a:t>abc</a:t>
            </a:r>
            <a:endParaRPr lang="zh-CN" altLang="en-US" dirty="0" smtClean="0"/>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04713B0-7EE7-420A-BB22-6F99F562E080}"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spTree>
    <p:extLst>
      <p:ext uri="{BB962C8B-B14F-4D97-AF65-F5344CB8AC3E}">
        <p14:creationId xmlns:p14="http://schemas.microsoft.com/office/powerpoint/2010/main" val="1302898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p:txBody>
          <a:bodyPr/>
          <a:lstStyle>
            <a:lvl1pPr>
              <a:defRPr/>
            </a:lvl1pPr>
          </a:lstStyle>
          <a:p>
            <a:r>
              <a:rPr lang="zh-CN" altLang="en-US" dirty="0" smtClean="0"/>
              <a:t>单击此处编辑母版标题样式</a:t>
            </a:r>
            <a:r>
              <a:rPr lang="en-US" altLang="zh-CN" dirty="0" err="1" smtClean="0"/>
              <a:t>abc</a:t>
            </a:r>
            <a:endParaRPr lang="zh-CN" altLang="en-US" dirty="0"/>
          </a:p>
        </p:txBody>
      </p:sp>
      <p:sp>
        <p:nvSpPr>
          <p:cNvPr id="3" name="内容占位符 2"/>
          <p:cNvSpPr>
            <a:spLocks noGrp="1"/>
          </p:cNvSpPr>
          <p:nvPr>
            <p:ph idx="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2224BEA-3C3F-4596-8550-1ADD053AC372}"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3725317638"/>
              </p:ext>
            </p:extLst>
          </p:nvPr>
        </p:nvGraphicFramePr>
        <p:xfrm>
          <a:off x="7016098" y="3250773"/>
          <a:ext cx="949235" cy="396240"/>
        </p:xfrm>
        <a:graphic>
          <a:graphicData uri="http://schemas.openxmlformats.org/drawingml/2006/table">
            <a:tbl>
              <a:tblPr>
                <a:tableStyleId>{2D5ABB26-0587-4C30-8999-92F81FD0307C}</a:tableStyleId>
              </a:tblPr>
              <a:tblGrid>
                <a:gridCol w="949235">
                  <a:extLst>
                    <a:ext uri="{9D8B030D-6E8A-4147-A177-3AD203B41FA5}">
                      <a16:colId xmlns:a16="http://schemas.microsoft.com/office/drawing/2014/main" val="2089850756"/>
                    </a:ext>
                  </a:extLst>
                </a:gridCol>
              </a:tblGrid>
              <a:tr h="0">
                <a:tc>
                  <a:txBody>
                    <a:bodyPr/>
                    <a:lstStyle/>
                    <a:p>
                      <a:endParaRPr lang="zh-CN" altLang="en-US" sz="2000" dirty="0">
                        <a:latin typeface="幼圆" panose="02010509060101010101" pitchFamily="49" charset="-122"/>
                        <a:ea typeface="幼圆" panose="02010509060101010101" pitchFamily="49" charset="-122"/>
                      </a:endParaRPr>
                    </a:p>
                  </a:txBody>
                  <a:tcPr/>
                </a:tc>
                <a:extLst>
                  <a:ext uri="{0D108BD9-81ED-4DB2-BD59-A6C34878D82A}">
                    <a16:rowId xmlns:a16="http://schemas.microsoft.com/office/drawing/2014/main" val="3534267177"/>
                  </a:ext>
                </a:extLst>
              </a:tr>
            </a:tbl>
          </a:graphicData>
        </a:graphic>
      </p:graphicFrame>
    </p:spTree>
    <p:extLst>
      <p:ext uri="{BB962C8B-B14F-4D97-AF65-F5344CB8AC3E}">
        <p14:creationId xmlns:p14="http://schemas.microsoft.com/office/powerpoint/2010/main" val="418784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smtClean="0"/>
              <a:t>单击此处编辑母版标题样式</a:t>
            </a:r>
            <a:r>
              <a:rPr lang="en-US" altLang="zh-CN" dirty="0" err="1" smtClean="0"/>
              <a:t>abc</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1987BE1-1902-418F-9C26-CDCFD3D9B41D}" type="slidenum">
              <a:rPr lang="en-US" altLang="zh-CN" smtClean="0"/>
              <a:pPr>
                <a:defRPr/>
              </a:pPr>
              <a:t>‹#›</a:t>
            </a:fld>
            <a:endParaRPr lang="en-US" altLang="zh-CN"/>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9" name="组合 8"/>
          <p:cNvGrpSpPr/>
          <p:nvPr/>
        </p:nvGrpSpPr>
        <p:grpSpPr>
          <a:xfrm>
            <a:off x="-11093" y="5372100"/>
            <a:ext cx="12203093" cy="1485900"/>
            <a:chOff x="0" y="5305425"/>
            <a:chExt cx="12203093" cy="148590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1" name="矩形 10"/>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4813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a:defRPr/>
            </a:pPr>
            <a:fld id="{C2224BEA-3C3F-4596-8550-1ADD053AC372}" type="slidenum">
              <a:rPr lang="en-US" altLang="zh-CN" smtClean="0"/>
              <a:pPr>
                <a:defRPr/>
              </a:pPr>
              <a:t>‹#›</a:t>
            </a:fld>
            <a:endParaRPr lang="en-US" altLang="zh-CN"/>
          </a:p>
        </p:txBody>
      </p:sp>
      <p:grpSp>
        <p:nvGrpSpPr>
          <p:cNvPr id="5" name="组合 4"/>
          <p:cNvGrpSpPr/>
          <p:nvPr/>
        </p:nvGrpSpPr>
        <p:grpSpPr>
          <a:xfrm>
            <a:off x="0" y="5372100"/>
            <a:ext cx="12203093" cy="1485900"/>
            <a:chOff x="0" y="5305425"/>
            <a:chExt cx="12203093" cy="148590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7" name="矩形 6"/>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spTree>
    <p:extLst>
      <p:ext uri="{BB962C8B-B14F-4D97-AF65-F5344CB8AC3E}">
        <p14:creationId xmlns:p14="http://schemas.microsoft.com/office/powerpoint/2010/main" val="117118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C2224BEA-3C3F-4596-8550-1ADD053AC372}" type="slidenum">
              <a:rPr lang="en-US" altLang="zh-CN" smtClean="0"/>
              <a:pPr>
                <a:defRPr/>
              </a:pPr>
              <a:t>‹#›</a:t>
            </a:fld>
            <a:endParaRPr lang="en-US" altLang="zh-CN"/>
          </a:p>
        </p:txBody>
      </p:sp>
      <p:sp>
        <p:nvSpPr>
          <p:cNvPr id="7" name="标题 1"/>
          <p:cNvSpPr>
            <a:spLocks noGrp="1"/>
          </p:cNvSpPr>
          <p:nvPr>
            <p:ph type="title" hasCustomPrompt="1"/>
          </p:nvPr>
        </p:nvSpPr>
        <p:spPr>
          <a:xfrm>
            <a:off x="838200" y="365125"/>
            <a:ext cx="10515600" cy="1325563"/>
          </a:xfrm>
        </p:spPr>
        <p:txBody>
          <a:bodyPr/>
          <a:lstStyle>
            <a:lvl1pPr>
              <a:defRPr/>
            </a:lvl1pPr>
          </a:lstStyle>
          <a:p>
            <a:r>
              <a:rPr lang="zh-CN" altLang="en-US" dirty="0" smtClean="0"/>
              <a:t>单击此处编辑母版标题样式</a:t>
            </a:r>
            <a:r>
              <a:rPr lang="en-US" altLang="zh-CN" dirty="0" err="1" smtClean="0"/>
              <a:t>abc</a:t>
            </a:r>
            <a:endParaRPr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2642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1384663"/>
            <a:ext cx="6172200" cy="44763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dirty="0"/>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C2224BEA-3C3F-4596-8550-1ADD053AC372}" type="slidenum">
              <a:rPr lang="en-US" altLang="zh-CN" smtClean="0"/>
              <a:pPr>
                <a:defRPr/>
              </a:pPr>
              <a:t>‹#›</a:t>
            </a:fld>
            <a:endParaRPr lang="en-US" altLang="zh-CN"/>
          </a:p>
        </p:txBody>
      </p:sp>
      <p:sp>
        <p:nvSpPr>
          <p:cNvPr id="8" name="内容占位符 2"/>
          <p:cNvSpPr>
            <a:spLocks noGrp="1"/>
          </p:cNvSpPr>
          <p:nvPr>
            <p:ph idx="13"/>
          </p:nvPr>
        </p:nvSpPr>
        <p:spPr>
          <a:xfrm>
            <a:off x="839788" y="1384663"/>
            <a:ext cx="3932237" cy="4476387"/>
          </a:xfrm>
        </p:spPr>
        <p:txBody>
          <a:bodyPr/>
          <a:lstStyle>
            <a:lvl1pPr>
              <a:lnSpc>
                <a:spcPct val="110000"/>
              </a:lnSpc>
              <a:defRPr sz="2800"/>
            </a:lvl1pPr>
            <a:lvl2pPr>
              <a:lnSpc>
                <a:spcPct val="110000"/>
              </a:lnSpc>
              <a:buClr>
                <a:schemeClr val="accent1">
                  <a:lumMod val="60000"/>
                  <a:lumOff val="40000"/>
                </a:schemeClr>
              </a:buClr>
              <a:defRPr sz="2400"/>
            </a:lvl2pPr>
            <a:lvl3pPr>
              <a:lnSpc>
                <a:spcPct val="110000"/>
              </a:lnSpc>
              <a:buClr>
                <a:schemeClr val="accent1">
                  <a:lumMod val="60000"/>
                  <a:lumOff val="40000"/>
                </a:schemeClr>
              </a:buClr>
              <a:defRPr sz="2400"/>
            </a:lvl3pPr>
            <a:lvl4pPr>
              <a:lnSpc>
                <a:spcPct val="110000"/>
              </a:lnSpc>
              <a:buClr>
                <a:schemeClr val="accent1">
                  <a:lumMod val="60000"/>
                  <a:lumOff val="40000"/>
                </a:schemeClr>
              </a:buClr>
              <a:defRPr sz="2400"/>
            </a:lvl4pPr>
            <a:lvl5pPr>
              <a:lnSpc>
                <a:spcPct val="110000"/>
              </a:lnSpc>
              <a:buClr>
                <a:schemeClr val="accent1">
                  <a:lumMod val="60000"/>
                  <a:lumOff val="40000"/>
                </a:schemeClr>
              </a:buClr>
              <a:defRPr sz="24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9" name="标题 1"/>
          <p:cNvSpPr txBox="1">
            <a:spLocks/>
          </p:cNvSpPr>
          <p:nvPr/>
        </p:nvSpPr>
        <p:spPr>
          <a:xfrm>
            <a:off x="733697" y="1299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a:lstStyle>
          <a:p>
            <a:r>
              <a:rPr lang="zh-CN" altLang="en-US" dirty="0" smtClean="0"/>
              <a:t>单击此处编辑母版标题样式</a:t>
            </a:r>
            <a:r>
              <a:rPr lang="en-US" altLang="zh-CN" dirty="0" err="1" smtClean="0"/>
              <a:t>abc</a:t>
            </a:r>
            <a:endParaRPr lang="zh-CN" altLang="en-US" dirty="0"/>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3936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4928" y="2664188"/>
            <a:ext cx="10515600" cy="1325563"/>
          </a:xfrm>
        </p:spPr>
        <p:txBody>
          <a:bodyPr>
            <a:normAutofit/>
          </a:bodyPr>
          <a:lstStyle>
            <a:lvl1pPr marL="0" algn="ctr" defTabSz="914400" rtl="0" eaLnBrk="1" latinLnBrk="0" hangingPunct="1">
              <a:defRPr lang="zh-CN" altLang="en-US" sz="5400" kern="1200" dirty="0">
                <a:ln w="22225">
                  <a:solidFill>
                    <a:schemeClr val="accent2"/>
                  </a:solidFill>
                  <a:prstDash val="solid"/>
                </a:ln>
                <a:solidFill>
                  <a:schemeClr val="accent6">
                    <a:lumMod val="75000"/>
                  </a:schemeClr>
                </a:solidFill>
                <a:latin typeface="幼圆" panose="02010509060101010101" pitchFamily="49" charset="-122"/>
                <a:ea typeface="幼圆" panose="02010509060101010101" pitchFamily="49" charset="-122"/>
                <a:cs typeface="+mn-cs"/>
              </a:defRPr>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a:defRPr/>
            </a:pPr>
            <a:fld id="{C2224BEA-3C3F-4596-8550-1ADD053AC372}" type="slidenum">
              <a:rPr lang="en-US" altLang="zh-CN" smtClean="0"/>
              <a:pPr>
                <a:defRPr/>
              </a:pPr>
              <a:t>‹#›</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825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r>
              <a:rPr lang="en-US" altLang="zh-CN" dirty="0" err="1" smtClean="0"/>
              <a:t>abc</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r>
              <a:rPr lang="en-US" altLang="zh-CN" dirty="0" err="1" smtClean="0"/>
              <a:t>abc</a:t>
            </a:r>
            <a:endParaRPr lang="zh-CN" altLang="en-US" dirty="0" smtClean="0"/>
          </a:p>
          <a:p>
            <a:pPr lvl="1"/>
            <a:r>
              <a:rPr lang="zh-CN" altLang="en-US" dirty="0" smtClean="0"/>
              <a:t>第二级</a:t>
            </a:r>
            <a:r>
              <a:rPr lang="en-US" altLang="zh-CN" dirty="0" err="1" smtClean="0"/>
              <a:t>abc</a:t>
            </a:r>
            <a:endParaRPr lang="zh-CN" altLang="en-US" dirty="0" smtClean="0"/>
          </a:p>
          <a:p>
            <a:pPr lvl="2"/>
            <a:r>
              <a:rPr lang="zh-CN" altLang="en-US" dirty="0" smtClean="0"/>
              <a:t>第三级</a:t>
            </a:r>
            <a:r>
              <a:rPr lang="en-US" altLang="zh-CN" dirty="0" err="1" smtClean="0"/>
              <a:t>abc</a:t>
            </a:r>
            <a:endParaRPr lang="zh-CN" altLang="en-US" dirty="0" smtClean="0"/>
          </a:p>
          <a:p>
            <a:pPr lvl="3"/>
            <a:r>
              <a:rPr lang="zh-CN" altLang="en-US" dirty="0" smtClean="0"/>
              <a:t>第四级</a:t>
            </a:r>
            <a:r>
              <a:rPr lang="en-US" altLang="zh-CN" dirty="0" err="1" smtClean="0"/>
              <a:t>abc</a:t>
            </a:r>
            <a:endParaRPr lang="zh-CN" altLang="en-US" dirty="0" smtClean="0"/>
          </a:p>
          <a:p>
            <a:pPr lvl="4"/>
            <a:r>
              <a:rPr lang="zh-CN" altLang="en-US" dirty="0" smtClean="0"/>
              <a:t>第五级</a:t>
            </a:r>
            <a:r>
              <a:rPr lang="en-US" altLang="zh-CN" dirty="0" err="1" smtClean="0"/>
              <a:t>abc</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2224BEA-3C3F-4596-8550-1ADD053AC372}" type="slidenum">
              <a:rPr lang="en-US" altLang="zh-CN" smtClean="0"/>
              <a:pPr>
                <a:defRPr/>
              </a:pPr>
              <a:t>‹#›</a:t>
            </a:fld>
            <a:endParaRPr lang="en-US" altLang="zh-CN"/>
          </a:p>
        </p:txBody>
      </p:sp>
      <p:sp>
        <p:nvSpPr>
          <p:cNvPr id="7" name="标题占位符 1"/>
          <p:cNvSpPr txBox="1">
            <a:spLocks noChangeArrowheads="1"/>
          </p:cNvSpPr>
          <p:nvPr>
            <p:custDataLst>
              <p:tags r:id="rId11"/>
            </p:custDataLst>
          </p:nvPr>
        </p:nvSpPr>
        <p:spPr bwMode="auto">
          <a:xfrm>
            <a:off x="501650" y="314420"/>
            <a:ext cx="10852150" cy="66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lvl1pPr algn="l" defTabSz="914400" rtl="0" eaLnBrk="1" latinLnBrk="0" hangingPunct="1">
              <a:lnSpc>
                <a:spcPct val="90000"/>
              </a:lnSpc>
              <a:spcBef>
                <a:spcPct val="0"/>
              </a:spcBef>
              <a:buNone/>
              <a:defRPr sz="3600" b="0" kern="1200">
                <a:solidFill>
                  <a:srgbClr val="1B5091"/>
                </a:solidFill>
                <a:latin typeface="Arial" panose="020B0604020202020204" pitchFamily="34" charset="0"/>
                <a:ea typeface="幼圆" panose="02010509060101010101" pitchFamily="49" charset="-122"/>
                <a:cs typeface="Arial" panose="020B0604020202020204" pitchFamily="34" charset="0"/>
              </a:defRPr>
            </a:lvl1pPr>
          </a:lstStyle>
          <a:p>
            <a:endParaRPr lang="zh-CN" altLang="en-US" dirty="0"/>
          </a:p>
        </p:txBody>
      </p:sp>
    </p:spTree>
    <p:extLst>
      <p:ext uri="{BB962C8B-B14F-4D97-AF65-F5344CB8AC3E}">
        <p14:creationId xmlns:p14="http://schemas.microsoft.com/office/powerpoint/2010/main" val="65374273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Lst>
  <p:hf hdr="0" ftr="0" dt="0"/>
  <p:txStyles>
    <p:titleStyle>
      <a:lvl1pPr algn="l" defTabSz="914400" rtl="0" eaLnBrk="1" latinLnBrk="0" hangingPunct="1">
        <a:lnSpc>
          <a:spcPct val="90000"/>
        </a:lnSpc>
        <a:spcBef>
          <a:spcPct val="0"/>
        </a:spcBef>
        <a:buNone/>
        <a:defRPr sz="40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055440" y="4221088"/>
            <a:ext cx="9831977" cy="999627"/>
          </a:xfrm>
        </p:spPr>
        <p:txBody>
          <a:bodyPr>
            <a:normAutofit/>
          </a:bodyPr>
          <a:lstStyle/>
          <a:p>
            <a:r>
              <a:rPr lang="zh-CN" altLang="en-US" sz="4800" dirty="0" smtClean="0"/>
              <a:t>第二</a:t>
            </a:r>
            <a:r>
              <a:rPr lang="zh-CN" altLang="en-US" sz="4800" dirty="0"/>
              <a:t>章  导引与基本数据结构</a:t>
            </a:r>
          </a:p>
        </p:txBody>
      </p:sp>
    </p:spTree>
    <p:extLst>
      <p:ext uri="{BB962C8B-B14F-4D97-AF65-F5344CB8AC3E}">
        <p14:creationId xmlns:p14="http://schemas.microsoft.com/office/powerpoint/2010/main" val="2298107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48952" y="268730"/>
            <a:ext cx="10515600" cy="1325563"/>
          </a:xfrm>
        </p:spPr>
        <p:txBody>
          <a:bodyPr/>
          <a:lstStyle/>
          <a:p>
            <a:pPr eaLnBrk="1" hangingPunct="1"/>
            <a:r>
              <a:rPr lang="zh-CN" altLang="en-US" dirty="0" smtClean="0"/>
              <a:t>如何设计算法</a:t>
            </a:r>
          </a:p>
        </p:txBody>
      </p:sp>
      <p:sp>
        <p:nvSpPr>
          <p:cNvPr id="13315" name="Rectangle 3"/>
          <p:cNvSpPr>
            <a:spLocks noGrp="1" noChangeArrowheads="1"/>
          </p:cNvSpPr>
          <p:nvPr>
            <p:ph idx="1"/>
          </p:nvPr>
        </p:nvSpPr>
        <p:spPr>
          <a:xfrm>
            <a:off x="623392" y="1594293"/>
            <a:ext cx="10657184" cy="4184650"/>
          </a:xfrm>
        </p:spPr>
        <p:txBody>
          <a:bodyPr/>
          <a:lstStyle/>
          <a:p>
            <a:pPr eaLnBrk="1" hangingPunct="1"/>
            <a:r>
              <a:rPr lang="zh-CN" altLang="en-US" dirty="0" smtClean="0"/>
              <a:t>面对具体问题，</a:t>
            </a:r>
            <a:r>
              <a:rPr kumimoji="1" lang="zh-CN" altLang="en-US" dirty="0" smtClean="0"/>
              <a:t>运用一些基本设计策略，规划算法。</a:t>
            </a:r>
            <a:endParaRPr lang="zh-CN" altLang="en-US" dirty="0" smtClean="0"/>
          </a:p>
          <a:p>
            <a:pPr lvl="1" eaLnBrk="1" hangingPunct="1"/>
            <a:r>
              <a:rPr lang="zh-CN" altLang="en-US" dirty="0" smtClean="0"/>
              <a:t>被实践证明是有用的</a:t>
            </a:r>
          </a:p>
          <a:p>
            <a:pPr lvl="1" eaLnBrk="1" hangingPunct="1"/>
            <a:r>
              <a:rPr lang="zh-CN" altLang="en-US" dirty="0" smtClean="0"/>
              <a:t>计算机科学、运筹学、电器工程等领域</a:t>
            </a:r>
          </a:p>
          <a:p>
            <a:pPr lvl="1" eaLnBrk="1" hangingPunct="1"/>
            <a:r>
              <a:rPr lang="zh-CN" altLang="en-US" dirty="0" smtClean="0"/>
              <a:t>设计出很多精致有效的好算法</a:t>
            </a:r>
          </a:p>
          <a:p>
            <a:pPr eaLnBrk="1" hangingPunct="1"/>
            <a:r>
              <a:rPr lang="zh-CN" altLang="en-US" dirty="0" smtClean="0"/>
              <a:t>掌握这些策略，设计出更多的好算法</a:t>
            </a:r>
          </a:p>
          <a:p>
            <a:pPr lvl="1" eaLnBrk="1" hangingPunct="1"/>
            <a:endParaRPr lang="en-US" altLang="zh-CN" dirty="0" smtClean="0"/>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23392" y="116632"/>
            <a:ext cx="8229600" cy="1371600"/>
          </a:xfrm>
        </p:spPr>
        <p:txBody>
          <a:bodyPr/>
          <a:lstStyle/>
          <a:p>
            <a:pPr eaLnBrk="1" hangingPunct="1"/>
            <a:r>
              <a:rPr lang="zh-CN" altLang="en-US" dirty="0" smtClean="0"/>
              <a:t>如何表示算法</a:t>
            </a:r>
          </a:p>
        </p:txBody>
      </p:sp>
      <p:sp>
        <p:nvSpPr>
          <p:cNvPr id="14339" name="Rectangle 3"/>
          <p:cNvSpPr>
            <a:spLocks noGrp="1" noChangeArrowheads="1"/>
          </p:cNvSpPr>
          <p:nvPr>
            <p:ph idx="1"/>
          </p:nvPr>
        </p:nvSpPr>
        <p:spPr>
          <a:xfrm>
            <a:off x="623392" y="1628800"/>
            <a:ext cx="10515600" cy="4351338"/>
          </a:xfrm>
        </p:spPr>
        <p:txBody>
          <a:bodyPr/>
          <a:lstStyle/>
          <a:p>
            <a:pPr eaLnBrk="1" hangingPunct="1"/>
            <a:r>
              <a:rPr lang="zh-CN" altLang="en-US" dirty="0" smtClean="0"/>
              <a:t>设计的算法要用恰当的方式地表示出来</a:t>
            </a:r>
          </a:p>
          <a:p>
            <a:pPr eaLnBrk="1" hangingPunct="1"/>
            <a:r>
              <a:rPr lang="zh-CN" altLang="en-US" dirty="0" smtClean="0"/>
              <a:t>采用结构程序设计的方式</a:t>
            </a:r>
          </a:p>
          <a:p>
            <a:pPr eaLnBrk="1" hangingPunct="1"/>
            <a:r>
              <a:rPr lang="en-US" altLang="zh-CN" dirty="0" smtClean="0"/>
              <a:t>SPARKS</a:t>
            </a:r>
            <a:r>
              <a:rPr lang="zh-CN" altLang="en-US" dirty="0" smtClean="0"/>
              <a:t>程序设计语言</a:t>
            </a:r>
            <a:r>
              <a:rPr lang="en-US" altLang="zh-CN" dirty="0" smtClean="0"/>
              <a:t>——</a:t>
            </a:r>
            <a:r>
              <a:rPr lang="zh-CN" altLang="en-US" dirty="0" smtClean="0"/>
              <a:t>简单明了</a:t>
            </a:r>
          </a:p>
          <a:p>
            <a:pPr eaLnBrk="1" hangingPunct="1"/>
            <a:endParaRPr lang="en-US" altLang="zh-CN" dirty="0" smtClean="0"/>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17625" y="196875"/>
            <a:ext cx="8229600" cy="1371600"/>
          </a:xfrm>
        </p:spPr>
        <p:txBody>
          <a:bodyPr/>
          <a:lstStyle/>
          <a:p>
            <a:pPr eaLnBrk="1" hangingPunct="1"/>
            <a:r>
              <a:rPr lang="zh-CN" altLang="en-US" dirty="0" smtClean="0"/>
              <a:t>如何确认算法</a:t>
            </a:r>
          </a:p>
        </p:txBody>
      </p:sp>
      <p:sp>
        <p:nvSpPr>
          <p:cNvPr id="15363" name="Rectangle 3"/>
          <p:cNvSpPr>
            <a:spLocks noGrp="1" noChangeArrowheads="1"/>
          </p:cNvSpPr>
          <p:nvPr>
            <p:ph idx="1"/>
          </p:nvPr>
        </p:nvSpPr>
        <p:spPr>
          <a:xfrm>
            <a:off x="695400" y="1628800"/>
            <a:ext cx="10441160" cy="4400550"/>
          </a:xfrm>
        </p:spPr>
        <p:txBody>
          <a:bodyPr/>
          <a:lstStyle/>
          <a:p>
            <a:pPr eaLnBrk="1" hangingPunct="1">
              <a:lnSpc>
                <a:spcPct val="90000"/>
              </a:lnSpc>
            </a:pPr>
            <a:r>
              <a:rPr lang="zh-CN" altLang="en-US" dirty="0" smtClean="0"/>
              <a:t>算法确认</a:t>
            </a:r>
            <a:r>
              <a:rPr kumimoji="1" lang="en-US" altLang="zh-CN" dirty="0" smtClean="0"/>
              <a:t>(algorithm validation)</a:t>
            </a:r>
            <a:r>
              <a:rPr lang="en-US" altLang="zh-CN" dirty="0" smtClean="0"/>
              <a:t>——</a:t>
            </a:r>
            <a:r>
              <a:rPr lang="zh-CN" altLang="en-US" dirty="0" smtClean="0"/>
              <a:t>证明该算法对所有可能的合法输入，都能给出正确答案</a:t>
            </a:r>
          </a:p>
          <a:p>
            <a:pPr eaLnBrk="1" hangingPunct="1">
              <a:lnSpc>
                <a:spcPct val="90000"/>
              </a:lnSpc>
            </a:pPr>
            <a:r>
              <a:rPr lang="zh-CN" altLang="en-US" dirty="0" smtClean="0"/>
              <a:t>算法确认的目的</a:t>
            </a:r>
            <a:r>
              <a:rPr lang="en-US" altLang="zh-CN" dirty="0" smtClean="0"/>
              <a:t>——</a:t>
            </a:r>
            <a:r>
              <a:rPr lang="zh-CN" altLang="en-US" dirty="0" smtClean="0"/>
              <a:t>确保该算法能正确无误地工作</a:t>
            </a:r>
          </a:p>
          <a:p>
            <a:pPr lvl="1" eaLnBrk="1" hangingPunct="1">
              <a:lnSpc>
                <a:spcPct val="90000"/>
              </a:lnSpc>
            </a:pPr>
            <a:r>
              <a:rPr lang="zh-CN" altLang="en-US" dirty="0" smtClean="0"/>
              <a:t>穷举法</a:t>
            </a:r>
          </a:p>
          <a:p>
            <a:pPr lvl="1" eaLnBrk="1" hangingPunct="1">
              <a:lnSpc>
                <a:spcPct val="90000"/>
              </a:lnSpc>
            </a:pPr>
            <a:r>
              <a:rPr lang="zh-CN" altLang="en-US" dirty="0" smtClean="0"/>
              <a:t>推理</a:t>
            </a:r>
            <a:r>
              <a:rPr lang="en-US" altLang="zh-CN" dirty="0" smtClean="0"/>
              <a:t>——</a:t>
            </a:r>
            <a:r>
              <a:rPr lang="zh-CN" altLang="en-US" dirty="0" smtClean="0"/>
              <a:t>数学归纳法、反证法</a:t>
            </a:r>
          </a:p>
          <a:p>
            <a:pPr lvl="1" eaLnBrk="1" hangingPunct="1">
              <a:lnSpc>
                <a:spcPct val="90000"/>
              </a:lnSpc>
            </a:pPr>
            <a:r>
              <a:rPr lang="zh-CN" altLang="en-US" dirty="0" smtClean="0"/>
              <a:t>构造性证明</a:t>
            </a:r>
          </a:p>
          <a:p>
            <a:pPr lvl="1" eaLnBrk="1" hangingPunct="1">
              <a:lnSpc>
                <a:spcPct val="90000"/>
              </a:lnSpc>
            </a:pPr>
            <a:r>
              <a:rPr lang="zh-CN" altLang="en-US" dirty="0" smtClean="0"/>
              <a:t>测试</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95400" y="384324"/>
            <a:ext cx="10515600" cy="1325563"/>
          </a:xfrm>
        </p:spPr>
        <p:txBody>
          <a:bodyPr/>
          <a:lstStyle/>
          <a:p>
            <a:pPr eaLnBrk="1" hangingPunct="1"/>
            <a:r>
              <a:rPr lang="zh-CN" altLang="en-US" dirty="0" smtClean="0"/>
              <a:t>如何分析算法</a:t>
            </a:r>
          </a:p>
        </p:txBody>
      </p:sp>
      <p:sp>
        <p:nvSpPr>
          <p:cNvPr id="16387" name="Rectangle 3"/>
          <p:cNvSpPr>
            <a:spLocks noGrp="1" noChangeArrowheads="1"/>
          </p:cNvSpPr>
          <p:nvPr>
            <p:ph idx="1"/>
          </p:nvPr>
        </p:nvSpPr>
        <p:spPr>
          <a:xfrm>
            <a:off x="695400" y="1844824"/>
            <a:ext cx="10515600" cy="4351338"/>
          </a:xfrm>
        </p:spPr>
        <p:txBody>
          <a:bodyPr/>
          <a:lstStyle/>
          <a:p>
            <a:pPr eaLnBrk="1" hangingPunct="1"/>
            <a:r>
              <a:rPr lang="zh-CN" altLang="en-US" dirty="0" smtClean="0"/>
              <a:t>分析执行一个算法时，</a:t>
            </a:r>
          </a:p>
          <a:p>
            <a:pPr lvl="1" eaLnBrk="1" hangingPunct="1"/>
            <a:r>
              <a:rPr lang="zh-CN" altLang="en-US" dirty="0" smtClean="0"/>
              <a:t>占用多少</a:t>
            </a:r>
            <a:r>
              <a:rPr lang="en-US" altLang="zh-CN" dirty="0" smtClean="0">
                <a:solidFill>
                  <a:srgbClr val="FF0000"/>
                </a:solidFill>
              </a:rPr>
              <a:t>CPU</a:t>
            </a:r>
            <a:r>
              <a:rPr lang="zh-CN" altLang="en-US" dirty="0" smtClean="0"/>
              <a:t>时间完成运算；</a:t>
            </a:r>
          </a:p>
          <a:p>
            <a:pPr lvl="1" eaLnBrk="1" hangingPunct="1"/>
            <a:r>
              <a:rPr lang="zh-CN" altLang="en-US" dirty="0" smtClean="0"/>
              <a:t>占用多少</a:t>
            </a:r>
            <a:r>
              <a:rPr lang="zh-CN" altLang="en-US" dirty="0" smtClean="0">
                <a:solidFill>
                  <a:srgbClr val="FF0000"/>
                </a:solidFill>
              </a:rPr>
              <a:t>存储器</a:t>
            </a:r>
            <a:r>
              <a:rPr lang="zh-CN" altLang="en-US" dirty="0" smtClean="0"/>
              <a:t>的存储空间，存放程序和数据。</a:t>
            </a:r>
          </a:p>
          <a:p>
            <a:pPr eaLnBrk="1" hangingPunct="1"/>
            <a:r>
              <a:rPr lang="zh-CN" altLang="en-US" dirty="0" smtClean="0"/>
              <a:t>既对一个算法需要多少计算时间和存储空间，做定量分析。</a:t>
            </a:r>
          </a:p>
          <a:p>
            <a:pPr eaLnBrk="1" hangingPunct="1"/>
            <a:endParaRPr lang="en-US" altLang="zh-CN" dirty="0" smtClean="0"/>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23392" y="167189"/>
            <a:ext cx="10515600" cy="1325563"/>
          </a:xfrm>
        </p:spPr>
        <p:txBody>
          <a:bodyPr/>
          <a:lstStyle/>
          <a:p>
            <a:pPr eaLnBrk="1" hangingPunct="1"/>
            <a:r>
              <a:rPr lang="zh-CN" altLang="en-US" dirty="0" smtClean="0"/>
              <a:t>测试程序</a:t>
            </a:r>
          </a:p>
        </p:txBody>
      </p:sp>
      <p:sp>
        <p:nvSpPr>
          <p:cNvPr id="17411" name="Rectangle 3"/>
          <p:cNvSpPr>
            <a:spLocks noGrp="1" noChangeArrowheads="1"/>
          </p:cNvSpPr>
          <p:nvPr>
            <p:ph idx="1"/>
          </p:nvPr>
        </p:nvSpPr>
        <p:spPr>
          <a:xfrm>
            <a:off x="623392" y="1662112"/>
            <a:ext cx="10153128" cy="4876800"/>
          </a:xfrm>
        </p:spPr>
        <p:txBody>
          <a:bodyPr/>
          <a:lstStyle/>
          <a:p>
            <a:pPr eaLnBrk="1" hangingPunct="1">
              <a:lnSpc>
                <a:spcPct val="110000"/>
              </a:lnSpc>
            </a:pPr>
            <a:r>
              <a:rPr lang="en-US" altLang="zh-CN" b="1" dirty="0" smtClean="0"/>
              <a:t> </a:t>
            </a:r>
            <a:r>
              <a:rPr lang="zh-CN" altLang="en-US" dirty="0" smtClean="0"/>
              <a:t>调试</a:t>
            </a:r>
            <a:r>
              <a:rPr lang="en-US" altLang="zh-CN" dirty="0" smtClean="0"/>
              <a:t>——</a:t>
            </a:r>
            <a:r>
              <a:rPr lang="zh-CN" altLang="en-US" dirty="0" smtClean="0"/>
              <a:t>调试只能指出有错误，而不能指出它们不存在错误。</a:t>
            </a:r>
          </a:p>
          <a:p>
            <a:pPr lvl="1" eaLnBrk="1" hangingPunct="1">
              <a:lnSpc>
                <a:spcPct val="110000"/>
              </a:lnSpc>
            </a:pPr>
            <a:r>
              <a:rPr lang="zh-CN" altLang="en-US" dirty="0" smtClean="0"/>
              <a:t>源于程序正确性的证明还没有取得突破性进展。</a:t>
            </a:r>
          </a:p>
          <a:p>
            <a:pPr eaLnBrk="1" hangingPunct="1">
              <a:lnSpc>
                <a:spcPct val="110000"/>
              </a:lnSpc>
            </a:pPr>
            <a:r>
              <a:rPr lang="zh-CN" altLang="en-US" dirty="0" smtClean="0"/>
              <a:t>时空分布图</a:t>
            </a:r>
          </a:p>
          <a:p>
            <a:pPr lvl="1" eaLnBrk="1" hangingPunct="1">
              <a:lnSpc>
                <a:spcPct val="110000"/>
              </a:lnSpc>
            </a:pPr>
            <a:r>
              <a:rPr lang="zh-CN" altLang="en-US" dirty="0" smtClean="0"/>
              <a:t>用各种给定数据执行调试后的程序</a:t>
            </a:r>
          </a:p>
          <a:p>
            <a:pPr lvl="1" eaLnBrk="1" hangingPunct="1">
              <a:lnSpc>
                <a:spcPct val="110000"/>
              </a:lnSpc>
            </a:pPr>
            <a:r>
              <a:rPr lang="zh-CN" altLang="en-US" dirty="0" smtClean="0"/>
              <a:t>测定计算时间和空间</a:t>
            </a:r>
          </a:p>
          <a:p>
            <a:pPr lvl="1" eaLnBrk="1" hangingPunct="1">
              <a:lnSpc>
                <a:spcPct val="110000"/>
              </a:lnSpc>
            </a:pPr>
            <a:r>
              <a:rPr lang="zh-CN" altLang="en-US" dirty="0" smtClean="0"/>
              <a:t>印证之前的分析是否正确</a:t>
            </a:r>
          </a:p>
          <a:p>
            <a:pPr lvl="1" eaLnBrk="1" hangingPunct="1">
              <a:lnSpc>
                <a:spcPct val="110000"/>
              </a:lnSpc>
            </a:pPr>
            <a:r>
              <a:rPr lang="zh-CN" altLang="en-US" dirty="0" smtClean="0"/>
              <a:t>指出实现最优化的有效逻辑位置</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50529" y="195858"/>
            <a:ext cx="8229600" cy="1371600"/>
          </a:xfrm>
        </p:spPr>
        <p:txBody>
          <a:bodyPr/>
          <a:lstStyle/>
          <a:p>
            <a:pPr eaLnBrk="1" hangingPunct="1"/>
            <a:r>
              <a:rPr lang="en-US" altLang="zh-CN" dirty="0" smtClean="0"/>
              <a:t>2.2 </a:t>
            </a:r>
            <a:r>
              <a:rPr lang="zh-CN" altLang="en-US" dirty="0" smtClean="0"/>
              <a:t>分析算法</a:t>
            </a:r>
          </a:p>
        </p:txBody>
      </p:sp>
      <p:sp>
        <p:nvSpPr>
          <p:cNvPr id="18435" name="Rectangle 3"/>
          <p:cNvSpPr>
            <a:spLocks noGrp="1" noChangeArrowheads="1"/>
          </p:cNvSpPr>
          <p:nvPr>
            <p:ph idx="1"/>
          </p:nvPr>
        </p:nvSpPr>
        <p:spPr>
          <a:xfrm>
            <a:off x="839416" y="1700808"/>
            <a:ext cx="8229600" cy="4471988"/>
          </a:xfrm>
        </p:spPr>
        <p:txBody>
          <a:bodyPr/>
          <a:lstStyle/>
          <a:p>
            <a:pPr eaLnBrk="1" hangingPunct="1"/>
            <a:r>
              <a:rPr kumimoji="1" lang="zh-CN" altLang="en-US" dirty="0" smtClean="0"/>
              <a:t>算法分析目的</a:t>
            </a:r>
          </a:p>
          <a:p>
            <a:pPr eaLnBrk="1" hangingPunct="1"/>
            <a:r>
              <a:rPr lang="zh-CN" altLang="en-US" dirty="0" smtClean="0"/>
              <a:t>算法分析的准备工作</a:t>
            </a:r>
          </a:p>
          <a:p>
            <a:pPr eaLnBrk="1" hangingPunct="1"/>
            <a:r>
              <a:rPr kumimoji="1" lang="zh-CN" altLang="en-US" dirty="0" smtClean="0">
                <a:solidFill>
                  <a:srgbClr val="FF0000"/>
                </a:solidFill>
              </a:rPr>
              <a:t>计算时间的渐进表示</a:t>
            </a:r>
          </a:p>
          <a:p>
            <a:pPr eaLnBrk="1" hangingPunct="1"/>
            <a:r>
              <a:rPr kumimoji="1" lang="zh-CN" altLang="en-US" dirty="0" smtClean="0"/>
              <a:t>一些证明方法</a:t>
            </a:r>
          </a:p>
          <a:p>
            <a:pPr eaLnBrk="1" hangingPunct="1"/>
            <a:r>
              <a:rPr kumimoji="1" lang="zh-CN" altLang="en-US" dirty="0" smtClean="0"/>
              <a:t>作时空性能分布图</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28559" y="306138"/>
            <a:ext cx="10515600" cy="1325563"/>
          </a:xfrm>
        </p:spPr>
        <p:txBody>
          <a:bodyPr/>
          <a:lstStyle/>
          <a:p>
            <a:pPr eaLnBrk="1" hangingPunct="1"/>
            <a:r>
              <a:rPr kumimoji="1" lang="zh-CN" altLang="en-US" dirty="0" smtClean="0"/>
              <a:t>算法分析的目的</a:t>
            </a:r>
            <a:endParaRPr kumimoji="1" lang="zh-CN" altLang="en-US" sz="2800" dirty="0"/>
          </a:p>
        </p:txBody>
      </p:sp>
      <p:sp>
        <p:nvSpPr>
          <p:cNvPr id="19459" name="Rectangle 3"/>
          <p:cNvSpPr>
            <a:spLocks noGrp="1" noChangeArrowheads="1"/>
          </p:cNvSpPr>
          <p:nvPr>
            <p:ph idx="1"/>
          </p:nvPr>
        </p:nvSpPr>
        <p:spPr>
          <a:xfrm>
            <a:off x="628559" y="1631701"/>
            <a:ext cx="10381918" cy="3463925"/>
          </a:xfrm>
        </p:spPr>
        <p:txBody>
          <a:bodyPr/>
          <a:lstStyle/>
          <a:p>
            <a:pPr eaLnBrk="1" hangingPunct="1">
              <a:lnSpc>
                <a:spcPct val="120000"/>
              </a:lnSpc>
            </a:pPr>
            <a:r>
              <a:rPr lang="zh-CN" altLang="en-US" sz="2800" dirty="0"/>
              <a:t>算法分析</a:t>
            </a:r>
            <a:r>
              <a:rPr kumimoji="1" lang="en-US" altLang="zh-CN" sz="2800" dirty="0"/>
              <a:t>(analysis of algorithms)</a:t>
            </a:r>
            <a:r>
              <a:rPr lang="zh-CN" altLang="en-US" sz="2800" dirty="0"/>
              <a:t>是对一个算法需要多少</a:t>
            </a:r>
            <a:r>
              <a:rPr lang="zh-CN" altLang="en-US" sz="2800" dirty="0">
                <a:solidFill>
                  <a:srgbClr val="FF0000"/>
                </a:solidFill>
              </a:rPr>
              <a:t>计算时间</a:t>
            </a:r>
            <a:r>
              <a:rPr lang="zh-CN" altLang="en-US" sz="2800" dirty="0"/>
              <a:t>和</a:t>
            </a:r>
            <a:r>
              <a:rPr lang="zh-CN" altLang="en-US" sz="2800" dirty="0">
                <a:solidFill>
                  <a:srgbClr val="FF0000"/>
                </a:solidFill>
              </a:rPr>
              <a:t>存储空间</a:t>
            </a:r>
            <a:r>
              <a:rPr lang="zh-CN" altLang="en-US" sz="2800" dirty="0"/>
              <a:t>作定量的分析。</a:t>
            </a:r>
          </a:p>
          <a:p>
            <a:pPr eaLnBrk="1" hangingPunct="1">
              <a:lnSpc>
                <a:spcPct val="120000"/>
              </a:lnSpc>
              <a:buFont typeface="Wingdings" pitchFamily="2" charset="2"/>
              <a:buNone/>
            </a:pPr>
            <a:r>
              <a:rPr lang="zh-CN" altLang="en-US" sz="2800" dirty="0"/>
              <a:t>    </a:t>
            </a:r>
            <a:r>
              <a:rPr lang="en-US" altLang="zh-CN" sz="2800" dirty="0"/>
              <a:t>——</a:t>
            </a:r>
            <a:r>
              <a:rPr lang="zh-CN" altLang="en-US" sz="2800" dirty="0"/>
              <a:t>确定算法在什么样的环境下能够有效地运行。</a:t>
            </a:r>
          </a:p>
          <a:p>
            <a:pPr eaLnBrk="1" hangingPunct="1">
              <a:lnSpc>
                <a:spcPct val="120000"/>
              </a:lnSpc>
            </a:pPr>
            <a:r>
              <a:rPr lang="zh-CN" altLang="en-US" sz="2800" dirty="0"/>
              <a:t>分析在</a:t>
            </a:r>
            <a:r>
              <a:rPr lang="zh-CN" altLang="en-US" sz="2800" dirty="0">
                <a:solidFill>
                  <a:srgbClr val="FF0000"/>
                </a:solidFill>
              </a:rPr>
              <a:t>最好</a:t>
            </a:r>
            <a:r>
              <a:rPr lang="zh-CN" altLang="en-US" sz="2800" dirty="0"/>
              <a:t>、</a:t>
            </a:r>
            <a:r>
              <a:rPr lang="zh-CN" altLang="en-US" sz="2800" dirty="0">
                <a:solidFill>
                  <a:srgbClr val="FF0000"/>
                </a:solidFill>
              </a:rPr>
              <a:t>最坏</a:t>
            </a:r>
            <a:r>
              <a:rPr lang="zh-CN" altLang="en-US" sz="2800" dirty="0"/>
              <a:t>和</a:t>
            </a:r>
            <a:r>
              <a:rPr lang="zh-CN" altLang="en-US" sz="2800" dirty="0">
                <a:solidFill>
                  <a:srgbClr val="FF0000"/>
                </a:solidFill>
              </a:rPr>
              <a:t>平均</a:t>
            </a:r>
            <a:r>
              <a:rPr lang="zh-CN" altLang="en-US" sz="2800" dirty="0"/>
              <a:t>情况下的执行情况。</a:t>
            </a:r>
          </a:p>
          <a:p>
            <a:pPr eaLnBrk="1" hangingPunct="1">
              <a:lnSpc>
                <a:spcPct val="120000"/>
              </a:lnSpc>
              <a:buFont typeface="Wingdings" pitchFamily="2" charset="2"/>
              <a:buNone/>
            </a:pPr>
            <a:r>
              <a:rPr lang="zh-CN" altLang="en-US" sz="2800" dirty="0"/>
              <a:t>   </a:t>
            </a:r>
            <a:r>
              <a:rPr lang="en-US" altLang="zh-CN" sz="2800" dirty="0"/>
              <a:t>——</a:t>
            </a:r>
            <a:r>
              <a:rPr lang="zh-CN" altLang="en-US" sz="2800" dirty="0"/>
              <a:t>对同一问题不同算法的有效性作出比较。</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2720975" y="3024212"/>
            <a:ext cx="6471369"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buClr>
                <a:schemeClr val="bg2"/>
              </a:buClr>
              <a:buSzPct val="75000"/>
            </a:pPr>
            <a:r>
              <a:rPr lang="zh-CN" altLang="en-US" sz="2400" dirty="0">
                <a:solidFill>
                  <a:srgbClr val="FF0000"/>
                </a:solidFill>
                <a:latin typeface="幼圆" panose="02010509060101010101" pitchFamily="49" charset="-122"/>
                <a:ea typeface="幼圆" panose="02010509060101010101" pitchFamily="49" charset="-122"/>
              </a:rPr>
              <a:t>最坏</a:t>
            </a:r>
            <a:r>
              <a:rPr lang="zh-CN" altLang="en-US" sz="2400" dirty="0">
                <a:latin typeface="幼圆" panose="02010509060101010101" pitchFamily="49" charset="-122"/>
                <a:ea typeface="幼圆" panose="02010509060101010101" pitchFamily="49" charset="-122"/>
              </a:rPr>
              <a:t>情况下</a:t>
            </a:r>
            <a:r>
              <a:rPr lang="zh-CN" altLang="en-US" sz="2400" dirty="0">
                <a:latin typeface="Arial" panose="020B0604020202020204" pitchFamily="34" charset="0"/>
                <a:ea typeface="幼圆" panose="02010509060101010101" pitchFamily="49" charset="-122"/>
                <a:cs typeface="Arial" panose="020B0604020202020204" pitchFamily="34" charset="0"/>
              </a:rPr>
              <a:t>：</a:t>
            </a:r>
            <a:r>
              <a:rPr lang="zh-CN" altLang="en-US" sz="2400" i="1" dirty="0">
                <a:latin typeface="Arial" panose="020B0604020202020204" pitchFamily="34" charset="0"/>
                <a:ea typeface="幼圆" panose="02010509060101010101" pitchFamily="49" charset="-122"/>
                <a:cs typeface="Arial" panose="020B0604020202020204" pitchFamily="34" charset="0"/>
              </a:rPr>
              <a:t>  </a:t>
            </a:r>
            <a:r>
              <a:rPr lang="en-US" altLang="zh-CN" sz="2400" i="1" dirty="0" err="1">
                <a:latin typeface="Times New Roman" pitchFamily="18" charset="0"/>
              </a:rPr>
              <a:t>T</a:t>
            </a:r>
            <a:r>
              <a:rPr lang="en-US" altLang="zh-CN" sz="2400" baseline="-25000" dirty="0" err="1">
                <a:latin typeface="Times New Roman" pitchFamily="18" charset="0"/>
              </a:rPr>
              <a:t>max</a:t>
            </a:r>
            <a:r>
              <a:rPr lang="en-US" altLang="zh-CN" sz="2400" dirty="0">
                <a:latin typeface="Times New Roman" pitchFamily="18" charset="0"/>
              </a:rPr>
              <a:t>(</a:t>
            </a:r>
            <a:r>
              <a:rPr lang="en-US" altLang="zh-CN" sz="2400" i="1" dirty="0">
                <a:latin typeface="Times New Roman" pitchFamily="18" charset="0"/>
              </a:rPr>
              <a:t>n</a:t>
            </a:r>
            <a:r>
              <a:rPr lang="en-US" altLang="zh-CN" sz="2400" dirty="0">
                <a:latin typeface="Times New Roman" pitchFamily="18" charset="0"/>
              </a:rPr>
              <a:t>) =max{ </a:t>
            </a:r>
            <a:r>
              <a:rPr lang="en-US" altLang="zh-CN" sz="2400" i="1" dirty="0">
                <a:latin typeface="Times New Roman" pitchFamily="18" charset="0"/>
              </a:rPr>
              <a:t>T</a:t>
            </a:r>
            <a:r>
              <a:rPr lang="en-US" altLang="zh-CN" sz="2400" dirty="0">
                <a:latin typeface="Times New Roman" pitchFamily="18" charset="0"/>
              </a:rPr>
              <a:t>(</a:t>
            </a:r>
            <a:r>
              <a:rPr lang="en-US" altLang="zh-CN" sz="2400" i="1" dirty="0">
                <a:latin typeface="Times New Roman" pitchFamily="18" charset="0"/>
              </a:rPr>
              <a:t>I</a:t>
            </a:r>
            <a:r>
              <a:rPr lang="en-US" altLang="zh-CN" sz="2400" dirty="0">
                <a:latin typeface="Times New Roman" pitchFamily="18" charset="0"/>
              </a:rPr>
              <a:t>) | size(</a:t>
            </a:r>
            <a:r>
              <a:rPr lang="en-US" altLang="zh-CN" sz="2400" i="1" dirty="0">
                <a:latin typeface="Times New Roman" pitchFamily="18" charset="0"/>
              </a:rPr>
              <a:t>I</a:t>
            </a:r>
            <a:r>
              <a:rPr lang="en-US" altLang="zh-CN" sz="2400" dirty="0">
                <a:latin typeface="Times New Roman" pitchFamily="18" charset="0"/>
              </a:rPr>
              <a:t>)=</a:t>
            </a:r>
            <a:r>
              <a:rPr lang="en-US" altLang="zh-CN" sz="2400" i="1" dirty="0">
                <a:latin typeface="Times New Roman" pitchFamily="18" charset="0"/>
              </a:rPr>
              <a:t>n </a:t>
            </a:r>
            <a:r>
              <a:rPr lang="en-US" altLang="zh-CN" sz="2400" dirty="0">
                <a:latin typeface="Times New Roman" pitchFamily="18" charset="0"/>
              </a:rPr>
              <a:t>}</a:t>
            </a:r>
          </a:p>
          <a:p>
            <a:pPr marL="342900" indent="-342900">
              <a:lnSpc>
                <a:spcPct val="120000"/>
              </a:lnSpc>
              <a:spcBef>
                <a:spcPct val="20000"/>
              </a:spcBef>
              <a:buClr>
                <a:schemeClr val="bg2"/>
              </a:buClr>
              <a:buSzPct val="75000"/>
            </a:pPr>
            <a:r>
              <a:rPr lang="zh-CN" altLang="en-US" sz="2400" dirty="0" smtClean="0">
                <a:solidFill>
                  <a:srgbClr val="FF0000"/>
                </a:solidFill>
                <a:latin typeface="幼圆" panose="02010509060101010101" pitchFamily="49" charset="-122"/>
                <a:ea typeface="幼圆" panose="02010509060101010101" pitchFamily="49" charset="-122"/>
              </a:rPr>
              <a:t>最好</a:t>
            </a:r>
            <a:r>
              <a:rPr lang="zh-CN" altLang="en-US" sz="2400" dirty="0">
                <a:latin typeface="幼圆" panose="02010509060101010101" pitchFamily="49" charset="-122"/>
                <a:ea typeface="幼圆" panose="02010509060101010101" pitchFamily="49" charset="-122"/>
              </a:rPr>
              <a:t>情况下</a:t>
            </a:r>
            <a:r>
              <a:rPr lang="zh-CN" altLang="en-US" sz="2400" dirty="0">
                <a:latin typeface="Arial" panose="020B0604020202020204" pitchFamily="34" charset="0"/>
                <a:ea typeface="幼圆" panose="02010509060101010101" pitchFamily="49" charset="-122"/>
                <a:cs typeface="Arial" panose="020B0604020202020204" pitchFamily="34" charset="0"/>
              </a:rPr>
              <a:t>：</a:t>
            </a:r>
            <a:r>
              <a:rPr lang="zh-CN" altLang="en-US" sz="2400" i="1" dirty="0">
                <a:latin typeface="Arial" panose="020B0604020202020204" pitchFamily="34" charset="0"/>
                <a:ea typeface="幼圆" panose="02010509060101010101" pitchFamily="49" charset="-122"/>
                <a:cs typeface="Arial" panose="020B0604020202020204" pitchFamily="34" charset="0"/>
              </a:rPr>
              <a:t>  </a:t>
            </a:r>
            <a:r>
              <a:rPr lang="en-US" altLang="zh-CN" sz="2400" i="1" dirty="0" err="1">
                <a:latin typeface="Times New Roman" pitchFamily="18" charset="0"/>
              </a:rPr>
              <a:t>T</a:t>
            </a:r>
            <a:r>
              <a:rPr lang="en-US" altLang="zh-CN" sz="2400" baseline="-25000" dirty="0" err="1">
                <a:latin typeface="Times New Roman" pitchFamily="18" charset="0"/>
              </a:rPr>
              <a:t>min</a:t>
            </a:r>
            <a:r>
              <a:rPr lang="en-US" altLang="zh-CN" sz="2400" dirty="0">
                <a:latin typeface="Times New Roman" pitchFamily="18" charset="0"/>
              </a:rPr>
              <a:t>(</a:t>
            </a:r>
            <a:r>
              <a:rPr lang="en-US" altLang="zh-CN" sz="2400" i="1" dirty="0">
                <a:latin typeface="Times New Roman" pitchFamily="18" charset="0"/>
              </a:rPr>
              <a:t>n</a:t>
            </a:r>
            <a:r>
              <a:rPr lang="en-US" altLang="zh-CN" sz="2400" dirty="0">
                <a:latin typeface="Times New Roman" pitchFamily="18" charset="0"/>
              </a:rPr>
              <a:t>) = min{ </a:t>
            </a:r>
            <a:r>
              <a:rPr lang="en-US" altLang="zh-CN" sz="2400" i="1" dirty="0">
                <a:latin typeface="Times New Roman" pitchFamily="18" charset="0"/>
              </a:rPr>
              <a:t>T</a:t>
            </a:r>
            <a:r>
              <a:rPr lang="en-US" altLang="zh-CN" sz="2400" dirty="0">
                <a:latin typeface="Times New Roman" pitchFamily="18" charset="0"/>
              </a:rPr>
              <a:t>(</a:t>
            </a:r>
            <a:r>
              <a:rPr lang="en-US" altLang="zh-CN" sz="2400" i="1" dirty="0">
                <a:latin typeface="Times New Roman" pitchFamily="18" charset="0"/>
              </a:rPr>
              <a:t>I</a:t>
            </a:r>
            <a:r>
              <a:rPr lang="en-US" altLang="zh-CN" sz="2400" dirty="0">
                <a:latin typeface="Times New Roman" pitchFamily="18" charset="0"/>
              </a:rPr>
              <a:t>) | size(</a:t>
            </a:r>
            <a:r>
              <a:rPr lang="en-US" altLang="zh-CN" sz="2400" i="1" dirty="0">
                <a:latin typeface="Times New Roman" pitchFamily="18" charset="0"/>
              </a:rPr>
              <a:t>I</a:t>
            </a:r>
            <a:r>
              <a:rPr lang="en-US" altLang="zh-CN" sz="2400" dirty="0">
                <a:latin typeface="Times New Roman" pitchFamily="18" charset="0"/>
              </a:rPr>
              <a:t>)=</a:t>
            </a:r>
            <a:r>
              <a:rPr lang="en-US" altLang="zh-CN" sz="2400" i="1" dirty="0">
                <a:latin typeface="Times New Roman" pitchFamily="18" charset="0"/>
              </a:rPr>
              <a:t>n </a:t>
            </a:r>
            <a:r>
              <a:rPr lang="en-US" altLang="zh-CN" sz="2400" dirty="0">
                <a:latin typeface="Times New Roman" pitchFamily="18" charset="0"/>
              </a:rPr>
              <a:t>}</a:t>
            </a:r>
          </a:p>
          <a:p>
            <a:pPr marL="342900" indent="-342900">
              <a:lnSpc>
                <a:spcPct val="120000"/>
              </a:lnSpc>
              <a:spcBef>
                <a:spcPct val="20000"/>
              </a:spcBef>
              <a:buClr>
                <a:schemeClr val="bg2"/>
              </a:buClr>
              <a:buSzPct val="75000"/>
            </a:pPr>
            <a:r>
              <a:rPr lang="zh-CN" altLang="en-US" sz="2400" dirty="0" smtClean="0">
                <a:solidFill>
                  <a:srgbClr val="FF0000"/>
                </a:solidFill>
                <a:latin typeface="幼圆" panose="02010509060101010101" pitchFamily="49" charset="-122"/>
                <a:ea typeface="幼圆" panose="02010509060101010101" pitchFamily="49" charset="-122"/>
              </a:rPr>
              <a:t>平均</a:t>
            </a:r>
            <a:r>
              <a:rPr lang="zh-CN" altLang="en-US" sz="2400" dirty="0" smtClean="0">
                <a:latin typeface="幼圆" panose="02010509060101010101" pitchFamily="49" charset="-122"/>
                <a:ea typeface="幼圆" panose="02010509060101010101" pitchFamily="49" charset="-122"/>
              </a:rPr>
              <a:t>情况下：</a:t>
            </a:r>
            <a:r>
              <a:rPr lang="zh-CN" altLang="en-US" sz="2400" i="1" dirty="0">
                <a:latin typeface="幼圆" panose="02010509060101010101" pitchFamily="49" charset="-122"/>
                <a:ea typeface="幼圆" panose="02010509060101010101" pitchFamily="49" charset="-122"/>
              </a:rPr>
              <a:t> </a:t>
            </a:r>
            <a:r>
              <a:rPr lang="en-US" altLang="zh-CN" sz="2400" i="1" dirty="0" err="1" smtClean="0">
                <a:latin typeface="Times New Roman" pitchFamily="18" charset="0"/>
              </a:rPr>
              <a:t>T</a:t>
            </a:r>
            <a:r>
              <a:rPr lang="en-US" altLang="zh-CN" sz="2400" baseline="-25000" dirty="0" err="1" smtClean="0">
                <a:latin typeface="Times New Roman" pitchFamily="18" charset="0"/>
              </a:rPr>
              <a:t>avg</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a:latin typeface="Times New Roman" pitchFamily="18" charset="0"/>
              </a:rPr>
              <a:t>) =</a:t>
            </a:r>
          </a:p>
          <a:p>
            <a:pPr marL="342900" indent="-342900">
              <a:lnSpc>
                <a:spcPct val="120000"/>
              </a:lnSpc>
              <a:spcBef>
                <a:spcPct val="20000"/>
              </a:spcBef>
              <a:buClr>
                <a:schemeClr val="bg2"/>
              </a:buClr>
              <a:buSzPct val="75000"/>
            </a:pPr>
            <a:r>
              <a:rPr lang="zh-CN" altLang="en-US" sz="2400" dirty="0" smtClean="0">
                <a:latin typeface="幼圆" panose="02010509060101010101" pitchFamily="49" charset="-122"/>
                <a:ea typeface="幼圆" panose="02010509060101010101" pitchFamily="49" charset="-122"/>
              </a:rPr>
              <a:t>其中</a:t>
            </a:r>
            <a:r>
              <a:rPr lang="en-US" altLang="zh-CN" sz="2400" i="1" dirty="0" smtClean="0">
                <a:latin typeface="Times New Roman" pitchFamily="18" charset="0"/>
              </a:rPr>
              <a:t>I</a:t>
            </a:r>
            <a:r>
              <a:rPr lang="zh-CN" altLang="en-US" sz="2400" dirty="0" smtClean="0">
                <a:latin typeface="幼圆" panose="02010509060101010101" pitchFamily="49" charset="-122"/>
                <a:ea typeface="幼圆" panose="02010509060101010101" pitchFamily="49" charset="-122"/>
              </a:rPr>
              <a:t>是问题的规模为</a:t>
            </a:r>
            <a:r>
              <a:rPr lang="en-US" altLang="zh-CN" sz="2400" i="1" dirty="0" smtClean="0">
                <a:latin typeface="Arial" panose="020B0604020202020204" pitchFamily="34" charset="0"/>
                <a:ea typeface="幼圆" panose="02010509060101010101" pitchFamily="49" charset="-122"/>
                <a:cs typeface="Arial" panose="020B0604020202020204" pitchFamily="34" charset="0"/>
              </a:rPr>
              <a:t>n</a:t>
            </a:r>
            <a:r>
              <a:rPr lang="zh-CN" altLang="en-US" sz="2400" dirty="0" smtClean="0">
                <a:latin typeface="幼圆" panose="02010509060101010101" pitchFamily="49" charset="-122"/>
                <a:ea typeface="幼圆" panose="02010509060101010101" pitchFamily="49" charset="-122"/>
              </a:rPr>
              <a:t>的实例，</a:t>
            </a:r>
          </a:p>
          <a:p>
            <a:pPr marL="342900" indent="-342900">
              <a:lnSpc>
                <a:spcPct val="120000"/>
              </a:lnSpc>
              <a:spcBef>
                <a:spcPct val="20000"/>
              </a:spcBef>
              <a:buClr>
                <a:schemeClr val="bg2"/>
              </a:buClr>
              <a:buSzPct val="75000"/>
            </a:pPr>
            <a:r>
              <a:rPr lang="en-US" altLang="zh-CN" sz="2400" i="1" dirty="0">
                <a:latin typeface="Arial" panose="020B0604020202020204" pitchFamily="34" charset="0"/>
                <a:cs typeface="Arial" panose="020B0604020202020204" pitchFamily="34" charset="0"/>
              </a:rPr>
              <a:t>p(I)</a:t>
            </a:r>
            <a:r>
              <a:rPr lang="zh-CN" altLang="en-US" sz="2400" dirty="0">
                <a:latin typeface="幼圆" panose="02010509060101010101" pitchFamily="49" charset="-122"/>
                <a:ea typeface="幼圆" panose="02010509060101010101" pitchFamily="49" charset="-122"/>
              </a:rPr>
              <a:t>是实例</a:t>
            </a:r>
            <a:r>
              <a:rPr lang="en-US" altLang="zh-CN" sz="2400" i="1" dirty="0">
                <a:latin typeface="Arial" panose="020B0604020202020204" pitchFamily="34" charset="0"/>
                <a:ea typeface="幼圆" panose="02010509060101010101" pitchFamily="49" charset="-122"/>
                <a:cs typeface="Arial" panose="020B0604020202020204" pitchFamily="34" charset="0"/>
              </a:rPr>
              <a:t>I</a:t>
            </a:r>
            <a:r>
              <a:rPr lang="zh-CN" altLang="en-US" sz="2400" dirty="0">
                <a:latin typeface="幼圆" panose="02010509060101010101" pitchFamily="49" charset="-122"/>
                <a:ea typeface="幼圆" panose="02010509060101010101" pitchFamily="49" charset="-122"/>
              </a:rPr>
              <a:t>出现的概率。</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17</a:t>
            </a:fld>
            <a:endParaRPr lang="en-US" altLang="zh-CN"/>
          </a:p>
        </p:txBody>
      </p:sp>
      <p:sp>
        <p:nvSpPr>
          <p:cNvPr id="5" name="Rectangle 2"/>
          <p:cNvSpPr>
            <a:spLocks noGrp="1" noChangeArrowheads="1"/>
          </p:cNvSpPr>
          <p:nvPr>
            <p:ph type="title"/>
          </p:nvPr>
        </p:nvSpPr>
        <p:spPr>
          <a:xfrm>
            <a:off x="551384" y="116632"/>
            <a:ext cx="10972800" cy="1371600"/>
          </a:xfrm>
        </p:spPr>
        <p:txBody>
          <a:bodyPr/>
          <a:lstStyle/>
          <a:p>
            <a:pPr eaLnBrk="1" hangingPunct="1"/>
            <a:r>
              <a:rPr kumimoji="1" lang="zh-CN" altLang="en-US" dirty="0" smtClean="0">
                <a:solidFill>
                  <a:schemeClr val="tx2"/>
                </a:solidFill>
              </a:rPr>
              <a:t>时间复杂性的形式化定义</a:t>
            </a:r>
          </a:p>
        </p:txBody>
      </p:sp>
      <p:sp>
        <p:nvSpPr>
          <p:cNvPr id="6" name="Rectangle 3"/>
          <p:cNvSpPr txBox="1">
            <a:spLocks noChangeArrowheads="1"/>
          </p:cNvSpPr>
          <p:nvPr/>
        </p:nvSpPr>
        <p:spPr>
          <a:xfrm>
            <a:off x="479376" y="1415815"/>
            <a:ext cx="7931150" cy="1663700"/>
          </a:xfrm>
          <a:prstGeom prst="rect">
            <a:avLst/>
          </a:prstGeom>
          <a:noFill/>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latin typeface="Times New Roman" pitchFamily="18" charset="0"/>
              </a:rPr>
              <a:t>算法的时间复杂性</a:t>
            </a:r>
            <a:r>
              <a:rPr lang="en-US" altLang="zh-CN" sz="2400" i="1" dirty="0" smtClean="0">
                <a:latin typeface="Times New Roman" pitchFamily="18" charset="0"/>
              </a:rPr>
              <a:t>T</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a:t>
            </a:r>
          </a:p>
          <a:p>
            <a:r>
              <a:rPr lang="zh-CN" altLang="en-US" sz="2400" dirty="0" smtClean="0">
                <a:latin typeface="Times New Roman" pitchFamily="18" charset="0"/>
              </a:rPr>
              <a:t>算法的空间复杂性</a:t>
            </a:r>
            <a:r>
              <a:rPr lang="en-US" altLang="zh-CN" sz="2400" i="1" dirty="0" smtClean="0">
                <a:latin typeface="Times New Roman" pitchFamily="18" charset="0"/>
              </a:rPr>
              <a:t>S</a:t>
            </a:r>
            <a:r>
              <a:rPr lang="en-US" altLang="zh-CN" sz="2400" dirty="0" smtClean="0">
                <a:latin typeface="Times New Roman" pitchFamily="18" charset="0"/>
              </a:rPr>
              <a:t>(</a:t>
            </a:r>
            <a:r>
              <a:rPr lang="en-US" altLang="zh-CN" sz="2400" i="1" dirty="0"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a:t>
            </a:r>
          </a:p>
          <a:p>
            <a:r>
              <a:rPr lang="zh-CN" altLang="en-US" sz="2400" dirty="0" smtClean="0">
                <a:latin typeface="Times New Roman" pitchFamily="18" charset="0"/>
              </a:rPr>
              <a:t>其中</a:t>
            </a:r>
            <a:r>
              <a:rPr lang="en-US" altLang="zh-CN" sz="2400" i="1" dirty="0" smtClean="0">
                <a:latin typeface="Times New Roman" pitchFamily="18" charset="0"/>
              </a:rPr>
              <a:t>n</a:t>
            </a:r>
            <a:r>
              <a:rPr lang="zh-CN" altLang="en-US" sz="2400" dirty="0" smtClean="0">
                <a:latin typeface="Times New Roman" pitchFamily="18" charset="0"/>
              </a:rPr>
              <a:t>是问题的规模。</a:t>
            </a:r>
          </a:p>
          <a:p>
            <a:endParaRPr lang="en-US" altLang="zh-CN" sz="2400" dirty="0">
              <a:latin typeface="Times New Roman" pitchFamily="18" charset="0"/>
            </a:endParaRPr>
          </a:p>
        </p:txBody>
      </p:sp>
      <p:graphicFrame>
        <p:nvGraphicFramePr>
          <p:cNvPr id="7" name="Object 5"/>
          <p:cNvGraphicFramePr>
            <a:graphicFrameLocks noGrp="1" noChangeAspect="1"/>
          </p:cNvGraphicFramePr>
          <p:nvPr>
            <p:ph sz="half" idx="4294967295"/>
            <p:extLst>
              <p:ext uri="{D42A27DB-BD31-4B8C-83A1-F6EECF244321}">
                <p14:modId xmlns:p14="http://schemas.microsoft.com/office/powerpoint/2010/main" val="1020035317"/>
              </p:ext>
            </p:extLst>
          </p:nvPr>
        </p:nvGraphicFramePr>
        <p:xfrm>
          <a:off x="5745311" y="4088142"/>
          <a:ext cx="1728192" cy="589184"/>
        </p:xfrm>
        <a:graphic>
          <a:graphicData uri="http://schemas.openxmlformats.org/presentationml/2006/ole">
            <mc:AlternateContent xmlns:mc="http://schemas.openxmlformats.org/markup-compatibility/2006">
              <mc:Choice xmlns:v="urn:schemas-microsoft-com:vml" Requires="v">
                <p:oleObj spid="_x0000_s49328" name="Equation" r:id="rId3" imgW="1155700" imgH="393700" progId="Equation.DSMT4">
                  <p:embed/>
                </p:oleObj>
              </mc:Choice>
              <mc:Fallback>
                <p:oleObj name="Equation" r:id="rId3" imgW="1155700" imgH="393700" progId="Equation.DSMT4">
                  <p:embed/>
                  <p:pic>
                    <p:nvPicPr>
                      <p:cNvPr id="4608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5311" y="4088142"/>
                        <a:ext cx="1728192" cy="58918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4976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79376" y="166687"/>
            <a:ext cx="10515600" cy="1325563"/>
          </a:xfrm>
        </p:spPr>
        <p:txBody>
          <a:bodyPr/>
          <a:lstStyle/>
          <a:p>
            <a:pPr eaLnBrk="1" hangingPunct="1"/>
            <a:r>
              <a:rPr kumimoji="1" lang="zh-CN" altLang="en-US" dirty="0" smtClean="0">
                <a:solidFill>
                  <a:schemeClr val="tx2"/>
                </a:solidFill>
              </a:rPr>
              <a:t>算法运行假定的计算机类型</a:t>
            </a:r>
          </a:p>
        </p:txBody>
      </p:sp>
      <p:sp>
        <p:nvSpPr>
          <p:cNvPr id="21507" name="Rectangle 3"/>
          <p:cNvSpPr>
            <a:spLocks noGrp="1" noChangeArrowheads="1"/>
          </p:cNvSpPr>
          <p:nvPr>
            <p:ph idx="1"/>
          </p:nvPr>
        </p:nvSpPr>
        <p:spPr>
          <a:xfrm>
            <a:off x="479376" y="1556792"/>
            <a:ext cx="8362950" cy="3886200"/>
          </a:xfrm>
        </p:spPr>
        <p:txBody>
          <a:bodyPr/>
          <a:lstStyle/>
          <a:p>
            <a:r>
              <a:rPr kumimoji="1" lang="zh-CN" altLang="en-US" dirty="0"/>
              <a:t>要求独立于具体的软硬件环境单纯分析算法。</a:t>
            </a:r>
          </a:p>
          <a:p>
            <a:pPr eaLnBrk="1" hangingPunct="1"/>
            <a:r>
              <a:rPr kumimoji="1" lang="zh-CN" altLang="en-US" dirty="0" smtClean="0"/>
              <a:t>假定使用一台通用计算机</a:t>
            </a:r>
          </a:p>
          <a:p>
            <a:pPr lvl="1" eaLnBrk="1" hangingPunct="1"/>
            <a:r>
              <a:rPr kumimoji="1" lang="zh-CN" altLang="en-US" dirty="0" smtClean="0"/>
              <a:t>顺序处理每条指令；</a:t>
            </a:r>
          </a:p>
          <a:p>
            <a:pPr lvl="1" eaLnBrk="1" hangingPunct="1"/>
            <a:r>
              <a:rPr kumimoji="1" lang="zh-CN" altLang="en-US" dirty="0" smtClean="0"/>
              <a:t>存储容量足够大；</a:t>
            </a:r>
          </a:p>
          <a:p>
            <a:pPr lvl="1" eaLnBrk="1" hangingPunct="1"/>
            <a:r>
              <a:rPr kumimoji="1" lang="zh-CN" altLang="en-US" dirty="0" smtClean="0"/>
              <a:t>存取时间恒定。</a:t>
            </a:r>
          </a:p>
          <a:p>
            <a:pPr eaLnBrk="1" hangingPunct="1"/>
            <a:endParaRPr lang="en-US" altLang="zh-CN" dirty="0" smtClean="0"/>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23392" y="155221"/>
            <a:ext cx="8229600" cy="1371600"/>
          </a:xfrm>
        </p:spPr>
        <p:txBody>
          <a:bodyPr/>
          <a:lstStyle/>
          <a:p>
            <a:pPr eaLnBrk="1" hangingPunct="1"/>
            <a:r>
              <a:rPr lang="zh-CN" altLang="en-US" dirty="0" smtClean="0"/>
              <a:t>算法分析过程</a:t>
            </a:r>
          </a:p>
        </p:txBody>
      </p:sp>
      <p:sp>
        <p:nvSpPr>
          <p:cNvPr id="22541" name="Rectangle 37"/>
          <p:cNvSpPr>
            <a:spLocks noChangeArrowheads="1"/>
          </p:cNvSpPr>
          <p:nvPr/>
        </p:nvSpPr>
        <p:spPr bwMode="auto">
          <a:xfrm>
            <a:off x="5038735" y="1628800"/>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FF0000"/>
                </a:solidFill>
                <a:latin typeface="幼圆" panose="02010509060101010101" pitchFamily="49" charset="-122"/>
                <a:ea typeface="幼圆" panose="02010509060101010101" pitchFamily="49" charset="-122"/>
              </a:rPr>
              <a:t>事前分析</a:t>
            </a:r>
          </a:p>
        </p:txBody>
      </p:sp>
      <p:sp>
        <p:nvSpPr>
          <p:cNvPr id="22542" name="Rectangle 38"/>
          <p:cNvSpPr>
            <a:spLocks noChangeArrowheads="1"/>
          </p:cNvSpPr>
          <p:nvPr/>
        </p:nvSpPr>
        <p:spPr bwMode="auto">
          <a:xfrm>
            <a:off x="1149831" y="1648218"/>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FF0000"/>
                </a:solidFill>
                <a:latin typeface="幼圆" panose="02010509060101010101" pitchFamily="49" charset="-122"/>
                <a:ea typeface="幼圆" panose="02010509060101010101" pitchFamily="49" charset="-122"/>
              </a:rPr>
              <a:t>准备工作</a:t>
            </a:r>
          </a:p>
        </p:txBody>
      </p:sp>
      <p:sp>
        <p:nvSpPr>
          <p:cNvPr id="22543" name="Rectangle 39"/>
          <p:cNvSpPr>
            <a:spLocks noChangeArrowheads="1"/>
          </p:cNvSpPr>
          <p:nvPr/>
        </p:nvSpPr>
        <p:spPr bwMode="auto">
          <a:xfrm>
            <a:off x="8722852" y="1635854"/>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FF0000"/>
                </a:solidFill>
                <a:latin typeface="幼圆" panose="02010509060101010101" pitchFamily="49" charset="-122"/>
                <a:ea typeface="幼圆" panose="02010509060101010101" pitchFamily="49" charset="-122"/>
              </a:rPr>
              <a:t>事后测试</a:t>
            </a:r>
          </a:p>
        </p:txBody>
      </p:sp>
      <p:sp>
        <p:nvSpPr>
          <p:cNvPr id="22545" name="Line 41"/>
          <p:cNvSpPr>
            <a:spLocks noChangeShapeType="1"/>
          </p:cNvSpPr>
          <p:nvPr/>
        </p:nvSpPr>
        <p:spPr bwMode="auto">
          <a:xfrm flipV="1">
            <a:off x="3791745" y="2030497"/>
            <a:ext cx="7128792" cy="25400"/>
          </a:xfrm>
          <a:prstGeom prst="line">
            <a:avLst/>
          </a:prstGeom>
          <a:noFill/>
          <a:ln w="38100" cmpd="dbl">
            <a:solidFill>
              <a:schemeClr val="accent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FF0000"/>
              </a:solidFill>
              <a:latin typeface="幼圆" panose="02010509060101010101" pitchFamily="49" charset="-122"/>
              <a:ea typeface="幼圆" panose="02010509060101010101" pitchFamily="49" charset="-122"/>
            </a:endParaRPr>
          </a:p>
        </p:txBody>
      </p:sp>
      <p:sp>
        <p:nvSpPr>
          <p:cNvPr id="22546" name="Text Box 42"/>
          <p:cNvSpPr txBox="1">
            <a:spLocks noChangeArrowheads="1"/>
          </p:cNvSpPr>
          <p:nvPr/>
        </p:nvSpPr>
        <p:spPr bwMode="auto">
          <a:xfrm>
            <a:off x="6013603" y="1107161"/>
            <a:ext cx="3313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dirty="0">
                <a:solidFill>
                  <a:schemeClr val="tx2">
                    <a:lumMod val="75000"/>
                  </a:schemeClr>
                </a:solidFill>
                <a:latin typeface="幼圆" panose="02010509060101010101" pitchFamily="49" charset="-122"/>
                <a:ea typeface="幼圆" panose="02010509060101010101" pitchFamily="49" charset="-122"/>
              </a:rPr>
              <a:t>全面分析的两个阶段</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19</a:t>
            </a:fld>
            <a:endParaRPr lang="en-US" altLang="zh-CN"/>
          </a:p>
        </p:txBody>
      </p:sp>
      <p:sp>
        <p:nvSpPr>
          <p:cNvPr id="3" name="矩形 2"/>
          <p:cNvSpPr/>
          <p:nvPr/>
        </p:nvSpPr>
        <p:spPr>
          <a:xfrm>
            <a:off x="623545" y="2348857"/>
            <a:ext cx="2880167" cy="1011344"/>
          </a:xfrm>
          <a:prstGeom prst="rect">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spcBef>
                <a:spcPct val="50000"/>
              </a:spcBef>
            </a:pPr>
            <a:r>
              <a:rPr lang="zh-CN" altLang="en-US" sz="2400" dirty="0">
                <a:solidFill>
                  <a:schemeClr val="tx1"/>
                </a:solidFill>
                <a:latin typeface="幼圆" panose="02010509060101010101" pitchFamily="49" charset="-122"/>
                <a:ea typeface="幼圆" panose="02010509060101010101" pitchFamily="49" charset="-122"/>
              </a:rPr>
              <a:t>确定算法所涉及的运算</a:t>
            </a:r>
          </a:p>
        </p:txBody>
      </p:sp>
      <p:sp>
        <p:nvSpPr>
          <p:cNvPr id="21" name="矩形 20"/>
          <p:cNvSpPr/>
          <p:nvPr/>
        </p:nvSpPr>
        <p:spPr>
          <a:xfrm>
            <a:off x="623392" y="3486988"/>
            <a:ext cx="2880167" cy="1507608"/>
          </a:xfrm>
          <a:prstGeom prst="rect">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spcBef>
                <a:spcPct val="50000"/>
              </a:spcBef>
            </a:pPr>
            <a:r>
              <a:rPr lang="zh-CN" altLang="en-US" sz="2400" dirty="0">
                <a:solidFill>
                  <a:schemeClr val="tx1"/>
                </a:solidFill>
                <a:latin typeface="幼圆" panose="02010509060101010101" pitchFamily="49" charset="-122"/>
                <a:ea typeface="幼圆" panose="02010509060101010101" pitchFamily="49" charset="-122"/>
              </a:rPr>
              <a:t>确定出能反映算法在各种情况下工作的数据集</a:t>
            </a:r>
          </a:p>
        </p:txBody>
      </p:sp>
      <p:sp>
        <p:nvSpPr>
          <p:cNvPr id="22" name="矩形 21"/>
          <p:cNvSpPr/>
          <p:nvPr/>
        </p:nvSpPr>
        <p:spPr>
          <a:xfrm>
            <a:off x="4208547" y="2861742"/>
            <a:ext cx="2934285" cy="980726"/>
          </a:xfrm>
          <a:prstGeom prst="rect">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spcBef>
                <a:spcPct val="50000"/>
              </a:spcBef>
            </a:pPr>
            <a:r>
              <a:rPr lang="zh-CN" altLang="en-US" sz="2400" dirty="0">
                <a:solidFill>
                  <a:schemeClr val="tx1"/>
                </a:solidFill>
                <a:latin typeface="幼圆" panose="02010509060101010101" pitchFamily="49" charset="-122"/>
                <a:ea typeface="幼圆" panose="02010509060101010101" pitchFamily="49" charset="-122"/>
              </a:rPr>
              <a:t>分析算法语句的执行次数</a:t>
            </a:r>
          </a:p>
        </p:txBody>
      </p:sp>
      <p:cxnSp>
        <p:nvCxnSpPr>
          <p:cNvPr id="5" name="肘形连接符 4"/>
          <p:cNvCxnSpPr>
            <a:stCxn id="3" idx="3"/>
            <a:endCxn id="22" idx="1"/>
          </p:cNvCxnSpPr>
          <p:nvPr/>
        </p:nvCxnSpPr>
        <p:spPr>
          <a:xfrm>
            <a:off x="3503712" y="2854529"/>
            <a:ext cx="704835" cy="49757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1" idx="3"/>
            <a:endCxn id="22" idx="1"/>
          </p:cNvCxnSpPr>
          <p:nvPr/>
        </p:nvCxnSpPr>
        <p:spPr>
          <a:xfrm flipV="1">
            <a:off x="3503559" y="3352105"/>
            <a:ext cx="704988" cy="888687"/>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16840" y="4301290"/>
            <a:ext cx="2917698" cy="1027657"/>
          </a:xfrm>
          <a:prstGeom prst="rect">
            <a:avLst/>
          </a:prstGeom>
          <a:solidFill>
            <a:schemeClr val="accent1">
              <a:lumMod val="20000"/>
              <a:lumOff val="80000"/>
            </a:schemeClr>
          </a:solid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spcBef>
                <a:spcPct val="50000"/>
              </a:spcBef>
            </a:pPr>
            <a:r>
              <a:rPr lang="zh-CN" altLang="en-US" sz="2400" dirty="0">
                <a:solidFill>
                  <a:schemeClr val="tx1"/>
                </a:solidFill>
                <a:latin typeface="幼圆" panose="02010509060101010101" pitchFamily="49" charset="-122"/>
                <a:ea typeface="幼圆" panose="02010509060101010101" pitchFamily="49" charset="-122"/>
              </a:rPr>
              <a:t>分析算法的执行时间的渐进表示</a:t>
            </a:r>
          </a:p>
        </p:txBody>
      </p:sp>
      <p:cxnSp>
        <p:nvCxnSpPr>
          <p:cNvPr id="33" name="肘形连接符 32"/>
          <p:cNvCxnSpPr>
            <a:stCxn id="22" idx="2"/>
            <a:endCxn id="32" idx="0"/>
          </p:cNvCxnSpPr>
          <p:nvPr/>
        </p:nvCxnSpPr>
        <p:spPr>
          <a:xfrm rot="5400000">
            <a:off x="5446279" y="4071879"/>
            <a:ext cx="458822" cy="1"/>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8022026" y="4301289"/>
            <a:ext cx="2917698" cy="1027658"/>
          </a:xfrm>
          <a:prstGeom prst="rect">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spcBef>
                <a:spcPct val="50000"/>
              </a:spcBef>
            </a:pPr>
            <a:r>
              <a:rPr lang="zh-CN" altLang="en-US" sz="2400" dirty="0">
                <a:solidFill>
                  <a:schemeClr val="tx1"/>
                </a:solidFill>
                <a:latin typeface="幼圆" panose="02010509060101010101" pitchFamily="49" charset="-122"/>
                <a:ea typeface="幼圆" panose="02010509060101010101" pitchFamily="49" charset="-122"/>
              </a:rPr>
              <a:t>作时空性能分布图</a:t>
            </a:r>
          </a:p>
        </p:txBody>
      </p:sp>
      <p:cxnSp>
        <p:nvCxnSpPr>
          <p:cNvPr id="38" name="肘形连接符 37"/>
          <p:cNvCxnSpPr>
            <a:stCxn id="37" idx="1"/>
            <a:endCxn id="32" idx="3"/>
          </p:cNvCxnSpPr>
          <p:nvPr/>
        </p:nvCxnSpPr>
        <p:spPr>
          <a:xfrm rot="10800000" flipV="1">
            <a:off x="7134538" y="4815117"/>
            <a:ext cx="887488" cy="1"/>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smtClean="0"/>
              <a:t>目录</a:t>
            </a:r>
          </a:p>
        </p:txBody>
      </p:sp>
      <p:sp>
        <p:nvSpPr>
          <p:cNvPr id="4099" name="Rectangle 3"/>
          <p:cNvSpPr>
            <a:spLocks noGrp="1" noChangeArrowheads="1"/>
          </p:cNvSpPr>
          <p:nvPr>
            <p:ph idx="1"/>
          </p:nvPr>
        </p:nvSpPr>
        <p:spPr/>
        <p:txBody>
          <a:bodyPr/>
          <a:lstStyle/>
          <a:p>
            <a:pPr eaLnBrk="1" hangingPunct="1"/>
            <a:r>
              <a:rPr kumimoji="1" lang="en-US" altLang="zh-CN" dirty="0" smtClean="0"/>
              <a:t>2.1 </a:t>
            </a:r>
            <a:r>
              <a:rPr kumimoji="1" lang="zh-CN" altLang="en-US" dirty="0" smtClean="0">
                <a:latin typeface="幼圆" panose="02010509060101010101" pitchFamily="49" charset="-122"/>
              </a:rPr>
              <a:t>算法</a:t>
            </a:r>
          </a:p>
          <a:p>
            <a:r>
              <a:rPr kumimoji="1" lang="en-US" altLang="zh-CN" dirty="0" smtClean="0"/>
              <a:t>2.2 </a:t>
            </a:r>
            <a:r>
              <a:rPr kumimoji="1" lang="zh-CN" altLang="en-US" dirty="0"/>
              <a:t>分析算法</a:t>
            </a:r>
          </a:p>
          <a:p>
            <a:r>
              <a:rPr kumimoji="1" lang="en-US" altLang="zh-CN" dirty="0" smtClean="0"/>
              <a:t>2.3 </a:t>
            </a:r>
            <a:r>
              <a:rPr kumimoji="1" lang="zh-CN" altLang="en-US" dirty="0"/>
              <a:t>用</a:t>
            </a:r>
            <a:r>
              <a:rPr kumimoji="1" lang="en-US" altLang="zh-CN" dirty="0"/>
              <a:t>SPARKS</a:t>
            </a:r>
            <a:r>
              <a:rPr kumimoji="1" lang="zh-CN" altLang="en-US" dirty="0"/>
              <a:t>语言写算法</a:t>
            </a:r>
          </a:p>
          <a:p>
            <a:r>
              <a:rPr kumimoji="1" lang="en-US" altLang="zh-CN" dirty="0" smtClean="0"/>
              <a:t>2.4 </a:t>
            </a:r>
            <a:r>
              <a:rPr kumimoji="1" lang="zh-CN" altLang="en-US" dirty="0"/>
              <a:t>基本数据结构 </a:t>
            </a:r>
            <a:r>
              <a:rPr kumimoji="1" lang="en-US" altLang="zh-CN" dirty="0"/>
              <a:t>(</a:t>
            </a:r>
            <a:r>
              <a:rPr kumimoji="1" lang="zh-CN" altLang="en-US" dirty="0"/>
              <a:t>略</a:t>
            </a:r>
            <a:r>
              <a:rPr kumimoji="1" lang="en-US" altLang="zh-CN" dirty="0"/>
              <a:t>)</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95400" y="188640"/>
            <a:ext cx="10515600" cy="1325563"/>
          </a:xfrm>
        </p:spPr>
        <p:txBody>
          <a:bodyPr/>
          <a:lstStyle/>
          <a:p>
            <a:pPr eaLnBrk="1" hangingPunct="1"/>
            <a:r>
              <a:rPr kumimoji="1" lang="zh-CN" altLang="en-US" dirty="0" smtClean="0">
                <a:solidFill>
                  <a:schemeClr val="tx2"/>
                </a:solidFill>
              </a:rPr>
              <a:t>准备工作</a:t>
            </a:r>
            <a:endParaRPr kumimoji="1" lang="en-US" altLang="zh-CN" dirty="0" smtClean="0">
              <a:solidFill>
                <a:schemeClr val="tx2"/>
              </a:solidFill>
            </a:endParaRPr>
          </a:p>
        </p:txBody>
      </p:sp>
      <p:sp>
        <p:nvSpPr>
          <p:cNvPr id="23555" name="Rectangle 3"/>
          <p:cNvSpPr>
            <a:spLocks noGrp="1" noChangeArrowheads="1"/>
          </p:cNvSpPr>
          <p:nvPr>
            <p:ph idx="1"/>
          </p:nvPr>
        </p:nvSpPr>
        <p:spPr>
          <a:xfrm>
            <a:off x="695400" y="1412776"/>
            <a:ext cx="10515600" cy="4434390"/>
          </a:xfrm>
        </p:spPr>
        <p:txBody>
          <a:bodyPr/>
          <a:lstStyle/>
          <a:p>
            <a:pPr eaLnBrk="1" hangingPunct="1">
              <a:lnSpc>
                <a:spcPct val="130000"/>
              </a:lnSpc>
            </a:pPr>
            <a:r>
              <a:rPr kumimoji="1" lang="zh-CN" altLang="en-US" dirty="0" smtClean="0"/>
              <a:t>首先确定使用哪些</a:t>
            </a:r>
            <a:r>
              <a:rPr kumimoji="1" lang="zh-CN" altLang="en-US" dirty="0" smtClean="0">
                <a:solidFill>
                  <a:srgbClr val="FF0000"/>
                </a:solidFill>
              </a:rPr>
              <a:t>运算</a:t>
            </a:r>
            <a:r>
              <a:rPr kumimoji="1" lang="zh-CN" altLang="en-US" dirty="0" smtClean="0"/>
              <a:t>以及执行这些运算所用的时间。</a:t>
            </a:r>
            <a:endParaRPr kumimoji="1" lang="zh-CN" altLang="en-US" dirty="0" smtClean="0">
              <a:solidFill>
                <a:schemeClr val="tx2"/>
              </a:solidFill>
            </a:endParaRPr>
          </a:p>
          <a:p>
            <a:pPr lvl="1" eaLnBrk="1" hangingPunct="1">
              <a:lnSpc>
                <a:spcPct val="130000"/>
              </a:lnSpc>
            </a:pPr>
            <a:r>
              <a:rPr kumimoji="1" lang="zh-CN" altLang="en-US" dirty="0" smtClean="0"/>
              <a:t>基本运算</a:t>
            </a:r>
          </a:p>
          <a:p>
            <a:pPr lvl="1" eaLnBrk="1" hangingPunct="1">
              <a:lnSpc>
                <a:spcPct val="130000"/>
              </a:lnSpc>
            </a:pPr>
            <a:r>
              <a:rPr kumimoji="1" lang="zh-CN" altLang="en-US" dirty="0" smtClean="0"/>
              <a:t>由一些更基本的任意长序列的运算所组成的复杂运算</a:t>
            </a:r>
            <a:endParaRPr kumimoji="1" lang="en-US" altLang="zh-CN" dirty="0" smtClean="0"/>
          </a:p>
          <a:p>
            <a:pPr>
              <a:lnSpc>
                <a:spcPct val="120000"/>
              </a:lnSpc>
            </a:pPr>
            <a:r>
              <a:rPr kumimoji="1" lang="zh-CN" altLang="en-US" dirty="0"/>
              <a:t>其次是要确定出能反映算法在各种情况下工作的数据集。</a:t>
            </a:r>
          </a:p>
          <a:p>
            <a:pPr lvl="1">
              <a:lnSpc>
                <a:spcPct val="120000"/>
              </a:lnSpc>
            </a:pPr>
            <a:r>
              <a:rPr kumimoji="1" lang="zh-CN" altLang="en-US" dirty="0"/>
              <a:t>编造出能产生</a:t>
            </a:r>
            <a:r>
              <a:rPr kumimoji="1" lang="zh-CN" altLang="en-US" dirty="0">
                <a:solidFill>
                  <a:srgbClr val="FF0000"/>
                </a:solidFill>
              </a:rPr>
              <a:t>最好</a:t>
            </a:r>
            <a:r>
              <a:rPr kumimoji="1" lang="zh-CN" altLang="en-US" dirty="0"/>
              <a:t>、</a:t>
            </a:r>
            <a:r>
              <a:rPr kumimoji="1" lang="zh-CN" altLang="en-US" dirty="0">
                <a:solidFill>
                  <a:srgbClr val="FF0000"/>
                </a:solidFill>
              </a:rPr>
              <a:t>最坏</a:t>
            </a:r>
            <a:r>
              <a:rPr kumimoji="1" lang="zh-CN" altLang="en-US" dirty="0"/>
              <a:t>和</a:t>
            </a:r>
            <a:r>
              <a:rPr kumimoji="1" lang="zh-CN" altLang="en-US" dirty="0">
                <a:solidFill>
                  <a:srgbClr val="FF0000"/>
                </a:solidFill>
              </a:rPr>
              <a:t>有代表性</a:t>
            </a:r>
            <a:r>
              <a:rPr kumimoji="1" lang="zh-CN" altLang="en-US" dirty="0"/>
              <a:t>情况的数据配置</a:t>
            </a:r>
          </a:p>
          <a:p>
            <a:pPr lvl="1">
              <a:lnSpc>
                <a:spcPct val="120000"/>
              </a:lnSpc>
            </a:pPr>
            <a:r>
              <a:rPr kumimoji="1" lang="zh-CN" altLang="en-US" dirty="0"/>
              <a:t>通过使用这些数据来运行算法</a:t>
            </a:r>
            <a:r>
              <a:rPr kumimoji="1" lang="zh-CN" altLang="en-US" dirty="0" smtClean="0"/>
              <a:t>，</a:t>
            </a:r>
            <a:r>
              <a:rPr kumimoji="1" lang="zh-CN" altLang="en-US" dirty="0" smtClean="0"/>
              <a:t>以</a:t>
            </a:r>
            <a:r>
              <a:rPr kumimoji="1" lang="zh-CN" altLang="en-US" dirty="0" smtClean="0"/>
              <a:t>更好地了解</a:t>
            </a:r>
            <a:r>
              <a:rPr kumimoji="1" lang="zh-CN" altLang="en-US" dirty="0"/>
              <a:t>算法的</a:t>
            </a:r>
            <a:r>
              <a:rPr kumimoji="1" lang="zh-CN" altLang="en-US" dirty="0" smtClean="0"/>
              <a:t>性能</a:t>
            </a:r>
            <a:endParaRPr lang="zh-CN" altLang="en-US" dirty="0"/>
          </a:p>
          <a:p>
            <a:pPr>
              <a:lnSpc>
                <a:spcPct val="130000"/>
              </a:lnSpc>
            </a:pPr>
            <a:endParaRPr kumimoji="1" lang="zh-CN" altLang="en-US" dirty="0" smtClean="0"/>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20</a:t>
            </a:fld>
            <a:endParaRPr lang="en-US" altLang="zh-CN"/>
          </a:p>
        </p:txBody>
      </p:sp>
      <p:sp>
        <p:nvSpPr>
          <p:cNvPr id="5" name="AutoShape 4"/>
          <p:cNvSpPr>
            <a:spLocks noChangeArrowheads="1"/>
          </p:cNvSpPr>
          <p:nvPr/>
        </p:nvSpPr>
        <p:spPr bwMode="auto">
          <a:xfrm>
            <a:off x="5087888" y="5022258"/>
            <a:ext cx="4032448" cy="1079500"/>
          </a:xfrm>
          <a:prstGeom prst="cloudCallout">
            <a:avLst>
              <a:gd name="adj1" fmla="val -48691"/>
              <a:gd name="adj2" fmla="val -63406"/>
            </a:avLst>
          </a:prstGeom>
          <a:solidFill>
            <a:schemeClr val="bg1"/>
          </a:solidFill>
          <a:ln w="19050"/>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算法分析最重要和最富于创造性的工作。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95400" y="188640"/>
            <a:ext cx="8229600" cy="1371600"/>
          </a:xfrm>
        </p:spPr>
        <p:txBody>
          <a:bodyPr/>
          <a:lstStyle/>
          <a:p>
            <a:pPr eaLnBrk="1" hangingPunct="1"/>
            <a:r>
              <a:rPr kumimoji="1" lang="zh-CN" altLang="en-US" dirty="0" smtClean="0">
                <a:solidFill>
                  <a:schemeClr val="tx2"/>
                </a:solidFill>
              </a:rPr>
              <a:t>基本运算</a:t>
            </a:r>
          </a:p>
        </p:txBody>
      </p:sp>
      <p:sp>
        <p:nvSpPr>
          <p:cNvPr id="24579" name="Rectangle 3"/>
          <p:cNvSpPr>
            <a:spLocks noGrp="1" noChangeArrowheads="1"/>
          </p:cNvSpPr>
          <p:nvPr>
            <p:ph idx="1"/>
          </p:nvPr>
        </p:nvSpPr>
        <p:spPr>
          <a:xfrm>
            <a:off x="695400" y="1628800"/>
            <a:ext cx="10369152" cy="3886200"/>
          </a:xfrm>
          <a:extLst>
            <a:ext uri="{91240B29-F687-4F45-9708-019B960494DF}">
              <a14:hiddenLine xmlns:a14="http://schemas.microsoft.com/office/drawing/2010/main" w="9525">
                <a:solidFill>
                  <a:srgbClr val="0000FF"/>
                </a:solidFill>
                <a:miter lim="800000"/>
                <a:headEnd/>
                <a:tailEnd/>
              </a14:hiddenLine>
            </a:ext>
          </a:extLst>
        </p:spPr>
        <p:txBody>
          <a:bodyPr/>
          <a:lstStyle/>
          <a:p>
            <a:pPr eaLnBrk="1" hangingPunct="1">
              <a:lnSpc>
                <a:spcPct val="120000"/>
              </a:lnSpc>
            </a:pPr>
            <a:r>
              <a:rPr lang="zh-CN" altLang="en-US" dirty="0" smtClean="0"/>
              <a:t>时间囿界于常数的运算</a:t>
            </a:r>
          </a:p>
          <a:p>
            <a:pPr lvl="1" eaLnBrk="1" hangingPunct="1">
              <a:lnSpc>
                <a:spcPct val="120000"/>
              </a:lnSpc>
            </a:pPr>
            <a:r>
              <a:rPr lang="zh-CN" altLang="en-US" dirty="0" smtClean="0"/>
              <a:t>加、减、乘、除整数算术运算</a:t>
            </a:r>
          </a:p>
          <a:p>
            <a:pPr lvl="1" eaLnBrk="1" hangingPunct="1">
              <a:lnSpc>
                <a:spcPct val="120000"/>
              </a:lnSpc>
            </a:pPr>
            <a:r>
              <a:rPr lang="zh-CN" altLang="en-US" dirty="0" smtClean="0"/>
              <a:t>浮点算术、字符比较、对变量赋值、过程调用等</a:t>
            </a:r>
          </a:p>
          <a:p>
            <a:pPr eaLnBrk="1" hangingPunct="1">
              <a:lnSpc>
                <a:spcPct val="120000"/>
              </a:lnSpc>
            </a:pPr>
            <a:r>
              <a:rPr lang="zh-CN" altLang="en-US" dirty="0" smtClean="0"/>
              <a:t>每种运算所用时间虽然不同，但都只花费一个固定量的时间</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32138" y="159221"/>
            <a:ext cx="10515600" cy="1325563"/>
          </a:xfrm>
        </p:spPr>
        <p:txBody>
          <a:bodyPr/>
          <a:lstStyle/>
          <a:p>
            <a:pPr eaLnBrk="1" hangingPunct="1"/>
            <a:r>
              <a:rPr kumimoji="1" lang="zh-CN" altLang="en-US" dirty="0" smtClean="0">
                <a:solidFill>
                  <a:schemeClr val="tx2"/>
                </a:solidFill>
              </a:rPr>
              <a:t>复杂运算</a:t>
            </a:r>
          </a:p>
        </p:txBody>
      </p:sp>
      <p:sp>
        <p:nvSpPr>
          <p:cNvPr id="25603" name="Rectangle 3"/>
          <p:cNvSpPr>
            <a:spLocks noGrp="1" noChangeArrowheads="1"/>
          </p:cNvSpPr>
          <p:nvPr>
            <p:ph idx="1"/>
          </p:nvPr>
        </p:nvSpPr>
        <p:spPr>
          <a:xfrm>
            <a:off x="623536" y="1556792"/>
            <a:ext cx="10441015" cy="3814192"/>
          </a:xfrm>
        </p:spPr>
        <p:txBody>
          <a:bodyPr/>
          <a:lstStyle/>
          <a:p>
            <a:pPr eaLnBrk="1" hangingPunct="1">
              <a:lnSpc>
                <a:spcPct val="120000"/>
              </a:lnSpc>
            </a:pPr>
            <a:r>
              <a:rPr lang="zh-CN" altLang="en-US" dirty="0" smtClean="0"/>
              <a:t>由一些更基本的任意长序列的运算组成，如：两个字符串的比较运算</a:t>
            </a:r>
          </a:p>
          <a:p>
            <a:pPr lvl="1" eaLnBrk="1" hangingPunct="1">
              <a:lnSpc>
                <a:spcPct val="120000"/>
              </a:lnSpc>
            </a:pPr>
            <a:r>
              <a:rPr lang="zh-CN" altLang="en-US" dirty="0" smtClean="0"/>
              <a:t>一系列字符比较指令</a:t>
            </a:r>
          </a:p>
          <a:p>
            <a:pPr lvl="1" eaLnBrk="1" hangingPunct="1">
              <a:lnSpc>
                <a:spcPct val="120000"/>
              </a:lnSpc>
            </a:pPr>
            <a:r>
              <a:rPr lang="zh-CN" altLang="en-US" dirty="0" smtClean="0"/>
              <a:t>一个字符的比较时间</a:t>
            </a:r>
            <a:r>
              <a:rPr lang="en-US" altLang="zh-CN" dirty="0" smtClean="0"/>
              <a:t>——</a:t>
            </a:r>
            <a:r>
              <a:rPr lang="zh-CN" altLang="en-US" dirty="0" smtClean="0"/>
              <a:t>囿界于常数</a:t>
            </a:r>
          </a:p>
          <a:p>
            <a:pPr lvl="1" eaLnBrk="1" hangingPunct="1">
              <a:lnSpc>
                <a:spcPct val="120000"/>
              </a:lnSpc>
            </a:pPr>
            <a:r>
              <a:rPr lang="zh-CN" altLang="en-US" dirty="0" smtClean="0"/>
              <a:t>字符串比较的时间总量则取决于字符串的长度</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95400" y="188640"/>
            <a:ext cx="10515600" cy="1325563"/>
          </a:xfrm>
        </p:spPr>
        <p:txBody>
          <a:bodyPr/>
          <a:lstStyle/>
          <a:p>
            <a:pPr eaLnBrk="1" hangingPunct="1"/>
            <a:r>
              <a:rPr kumimoji="1" lang="zh-CN" altLang="en-US" dirty="0" smtClean="0">
                <a:solidFill>
                  <a:schemeClr val="tx2"/>
                </a:solidFill>
              </a:rPr>
              <a:t>全面分析算法的两个阶段</a:t>
            </a:r>
          </a:p>
        </p:txBody>
      </p:sp>
      <p:sp>
        <p:nvSpPr>
          <p:cNvPr id="27651" name="Rectangle 3"/>
          <p:cNvSpPr>
            <a:spLocks noGrp="1" noChangeArrowheads="1"/>
          </p:cNvSpPr>
          <p:nvPr>
            <p:ph idx="1"/>
          </p:nvPr>
        </p:nvSpPr>
        <p:spPr>
          <a:xfrm>
            <a:off x="695400" y="1533566"/>
            <a:ext cx="10081120" cy="4256088"/>
          </a:xfrm>
        </p:spPr>
        <p:txBody>
          <a:bodyPr/>
          <a:lstStyle/>
          <a:p>
            <a:pPr eaLnBrk="1" hangingPunct="1"/>
            <a:r>
              <a:rPr kumimoji="1" lang="zh-CN" altLang="en-US" dirty="0" smtClean="0"/>
              <a:t>事前分析</a:t>
            </a:r>
            <a:r>
              <a:rPr kumimoji="1" lang="en-US" altLang="zh-CN" dirty="0" smtClean="0">
                <a:solidFill>
                  <a:schemeClr val="tx2"/>
                </a:solidFill>
              </a:rPr>
              <a:t>(a priori analysis)</a:t>
            </a:r>
          </a:p>
          <a:p>
            <a:pPr lvl="1" eaLnBrk="1" hangingPunct="1"/>
            <a:r>
              <a:rPr kumimoji="1" lang="zh-CN" altLang="en-US" dirty="0" smtClean="0"/>
              <a:t>确定每条语句的执行次数</a:t>
            </a:r>
          </a:p>
          <a:p>
            <a:pPr lvl="1" eaLnBrk="1" hangingPunct="1"/>
            <a:r>
              <a:rPr kumimoji="1" lang="zh-CN" altLang="en-US" dirty="0" smtClean="0"/>
              <a:t>求出该算法的一个</a:t>
            </a:r>
            <a:r>
              <a:rPr kumimoji="1" lang="zh-CN" altLang="en-US" dirty="0" smtClean="0">
                <a:solidFill>
                  <a:srgbClr val="FF0000"/>
                </a:solidFill>
              </a:rPr>
              <a:t>时间限界函数</a:t>
            </a:r>
            <a:r>
              <a:rPr kumimoji="1" lang="en-US" altLang="zh-CN" dirty="0" smtClean="0">
                <a:solidFill>
                  <a:schemeClr val="tx2"/>
                </a:solidFill>
              </a:rPr>
              <a:t>(</a:t>
            </a:r>
            <a:r>
              <a:rPr kumimoji="1" lang="zh-CN" altLang="en-US" dirty="0" smtClean="0"/>
              <a:t>关于问题规模</a:t>
            </a:r>
            <a:r>
              <a:rPr kumimoji="1" lang="en-US" altLang="zh-CN" dirty="0" smtClean="0"/>
              <a:t>n</a:t>
            </a:r>
            <a:r>
              <a:rPr kumimoji="1" lang="zh-CN" altLang="en-US" dirty="0" smtClean="0"/>
              <a:t>的</a:t>
            </a:r>
            <a:r>
              <a:rPr kumimoji="1" lang="zh-CN" altLang="en-US" dirty="0" smtClean="0"/>
              <a:t>函数</a:t>
            </a:r>
            <a:r>
              <a:rPr kumimoji="1" lang="en-US" altLang="zh-CN" dirty="0" smtClean="0"/>
              <a:t>)</a:t>
            </a:r>
            <a:endParaRPr kumimoji="1" lang="zh-CN" altLang="en-US" dirty="0" smtClean="0"/>
          </a:p>
          <a:p>
            <a:pPr eaLnBrk="1" hangingPunct="1"/>
            <a:r>
              <a:rPr kumimoji="1" lang="zh-CN" altLang="en-US" dirty="0" smtClean="0"/>
              <a:t>事后测试</a:t>
            </a:r>
            <a:r>
              <a:rPr kumimoji="1" lang="en-US" altLang="zh-CN" dirty="0" smtClean="0">
                <a:solidFill>
                  <a:schemeClr val="tx2"/>
                </a:solidFill>
              </a:rPr>
              <a:t>(a posterior testing)</a:t>
            </a:r>
          </a:p>
          <a:p>
            <a:pPr lvl="1" eaLnBrk="1" hangingPunct="1"/>
            <a:r>
              <a:rPr kumimoji="1" lang="zh-CN" altLang="en-US" dirty="0" smtClean="0"/>
              <a:t>作时空性能分布图</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24</a:t>
            </a:fld>
            <a:endParaRPr lang="en-US" altLang="zh-CN"/>
          </a:p>
        </p:txBody>
      </p:sp>
      <p:sp>
        <p:nvSpPr>
          <p:cNvPr id="5" name="Rectangle 2"/>
          <p:cNvSpPr>
            <a:spLocks noGrp="1" noChangeArrowheads="1"/>
          </p:cNvSpPr>
          <p:nvPr>
            <p:ph type="title"/>
          </p:nvPr>
        </p:nvSpPr>
        <p:spPr>
          <a:xfrm>
            <a:off x="558800" y="188640"/>
            <a:ext cx="10515600" cy="1325563"/>
          </a:xfrm>
        </p:spPr>
        <p:txBody>
          <a:bodyPr/>
          <a:lstStyle/>
          <a:p>
            <a:pPr eaLnBrk="1" hangingPunct="1"/>
            <a:r>
              <a:rPr lang="zh-CN" altLang="en-US" dirty="0" smtClean="0"/>
              <a:t>算法的执行时间</a:t>
            </a:r>
            <a:endParaRPr lang="zh-CN" altLang="en-US" u="sng" dirty="0" smtClean="0">
              <a:solidFill>
                <a:srgbClr val="0000FF"/>
              </a:solidFill>
            </a:endParaRPr>
          </a:p>
        </p:txBody>
      </p:sp>
      <p:sp>
        <p:nvSpPr>
          <p:cNvPr id="6" name="Rectangle 3"/>
          <p:cNvSpPr txBox="1">
            <a:spLocks noChangeArrowheads="1"/>
          </p:cNvSpPr>
          <p:nvPr/>
        </p:nvSpPr>
        <p:spPr>
          <a:xfrm>
            <a:off x="537250" y="1700808"/>
            <a:ext cx="11225832" cy="4184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dirty="0" smtClean="0"/>
              <a:t>同一条语句在一个算法中的执行次数 </a:t>
            </a:r>
            <a:r>
              <a:rPr lang="en-US" altLang="zh-CN" dirty="0" smtClean="0"/>
              <a:t>(</a:t>
            </a:r>
            <a:r>
              <a:rPr kumimoji="1" lang="en-US" altLang="zh-CN" dirty="0" smtClean="0"/>
              <a:t>frequency count</a:t>
            </a:r>
            <a:r>
              <a:rPr lang="en-US" altLang="zh-CN" dirty="0" smtClean="0"/>
              <a:t> )</a:t>
            </a:r>
            <a:r>
              <a:rPr lang="zh-CN" altLang="en-US" dirty="0" smtClean="0"/>
              <a:t>称为频率计数</a:t>
            </a:r>
          </a:p>
          <a:p>
            <a:pPr lvl="1">
              <a:lnSpc>
                <a:spcPct val="110000"/>
              </a:lnSpc>
              <a:buClr>
                <a:schemeClr val="accent1">
                  <a:lumMod val="60000"/>
                  <a:lumOff val="40000"/>
                </a:schemeClr>
              </a:buClr>
            </a:pPr>
            <a:r>
              <a:rPr kumimoji="1" lang="zh-CN" altLang="en-US" dirty="0"/>
              <a:t>由</a:t>
            </a:r>
            <a:r>
              <a:rPr kumimoji="1" lang="zh-CN" altLang="en-US" dirty="0" smtClean="0"/>
              <a:t>算法直接</a:t>
            </a:r>
            <a:r>
              <a:rPr kumimoji="1" lang="zh-CN" altLang="en-US" dirty="0"/>
              <a:t>确定，与所用的机器无关，且独立于程序设计语言。</a:t>
            </a:r>
          </a:p>
          <a:p>
            <a:pPr>
              <a:lnSpc>
                <a:spcPct val="110000"/>
              </a:lnSpc>
            </a:pPr>
            <a:r>
              <a:rPr lang="zh-CN" altLang="en-US" dirty="0" smtClean="0"/>
              <a:t>语句的时间总量</a:t>
            </a:r>
            <a:r>
              <a:rPr lang="en-US" altLang="zh-CN" dirty="0" smtClean="0"/>
              <a:t>=</a:t>
            </a:r>
            <a:r>
              <a:rPr lang="zh-CN" altLang="en-US" dirty="0" smtClean="0">
                <a:solidFill>
                  <a:srgbClr val="FF0000"/>
                </a:solidFill>
              </a:rPr>
              <a:t>频率计数</a:t>
            </a:r>
            <a:r>
              <a:rPr lang="en-US" altLang="zh-CN" dirty="0" smtClean="0">
                <a:solidFill>
                  <a:srgbClr val="FF0000"/>
                </a:solidFill>
              </a:rPr>
              <a:t>×</a:t>
            </a:r>
            <a:r>
              <a:rPr lang="zh-CN" altLang="en-US" dirty="0" smtClean="0">
                <a:solidFill>
                  <a:srgbClr val="FF0000"/>
                </a:solidFill>
              </a:rPr>
              <a:t>执行一次该语句所需要的时间</a:t>
            </a:r>
          </a:p>
          <a:p>
            <a:pPr lvl="1">
              <a:lnSpc>
                <a:spcPct val="110000"/>
              </a:lnSpc>
              <a:buClr>
                <a:schemeClr val="accent1">
                  <a:lumMod val="60000"/>
                  <a:lumOff val="40000"/>
                </a:schemeClr>
              </a:buClr>
            </a:pPr>
            <a:r>
              <a:rPr kumimoji="1" lang="zh-CN" altLang="en-US" dirty="0"/>
              <a:t>语句本质上是由运算组成</a:t>
            </a:r>
            <a:r>
              <a:rPr kumimoji="1" lang="zh-CN" altLang="en-US" dirty="0" smtClean="0"/>
              <a:t>的</a:t>
            </a:r>
            <a:endParaRPr kumimoji="1" lang="en-US" altLang="zh-CN" dirty="0"/>
          </a:p>
          <a:p>
            <a:pPr lvl="1">
              <a:lnSpc>
                <a:spcPct val="110000"/>
              </a:lnSpc>
              <a:buClr>
                <a:schemeClr val="accent1">
                  <a:lumMod val="60000"/>
                  <a:lumOff val="40000"/>
                </a:schemeClr>
              </a:buClr>
            </a:pPr>
            <a:r>
              <a:rPr kumimoji="1" lang="zh-CN" altLang="en-US" dirty="0" smtClean="0"/>
              <a:t>语句的执行时间依赖于机器</a:t>
            </a:r>
            <a:r>
              <a:rPr kumimoji="1" lang="zh-CN" altLang="en-US" dirty="0"/>
              <a:t>、程序设计语言、</a:t>
            </a:r>
            <a:r>
              <a:rPr kumimoji="1" lang="zh-CN" altLang="en-US" dirty="0" smtClean="0"/>
              <a:t>编译程序</a:t>
            </a:r>
            <a:endParaRPr lang="zh-CN" altLang="en-US" dirty="0" smtClean="0"/>
          </a:p>
          <a:p>
            <a:pPr>
              <a:lnSpc>
                <a:spcPct val="110000"/>
              </a:lnSpc>
            </a:pPr>
            <a:r>
              <a:rPr lang="zh-CN" altLang="en-US" dirty="0" smtClean="0"/>
              <a:t>算法的执行时间就是构成算法的所有语句的执行时间总量之和</a:t>
            </a:r>
          </a:p>
        </p:txBody>
      </p:sp>
    </p:spTree>
    <p:extLst>
      <p:ext uri="{BB962C8B-B14F-4D97-AF65-F5344CB8AC3E}">
        <p14:creationId xmlns:p14="http://schemas.microsoft.com/office/powerpoint/2010/main" val="41207472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911424" y="396876"/>
            <a:ext cx="853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buClr>
                <a:srgbClr val="A50021"/>
              </a:buClr>
              <a:buSzPct val="75000"/>
            </a:pPr>
            <a:r>
              <a:rPr kumimoji="1" lang="zh-CN" altLang="en-US" sz="2800" dirty="0">
                <a:latin typeface="幼圆" panose="02010509060101010101" pitchFamily="49" charset="-122"/>
                <a:ea typeface="幼圆" panose="02010509060101010101" pitchFamily="49" charset="-122"/>
              </a:rPr>
              <a:t>例：计算语句</a:t>
            </a:r>
            <a:r>
              <a:rPr kumimoji="1" lang="en-US" altLang="zh-CN" sz="2800" dirty="0" err="1">
                <a:latin typeface="Arial" panose="020B0604020202020204" pitchFamily="34" charset="0"/>
                <a:ea typeface="幼圆" panose="02010509060101010101" pitchFamily="49" charset="-122"/>
                <a:cs typeface="Arial" panose="020B0604020202020204" pitchFamily="34" charset="0"/>
              </a:rPr>
              <a:t>x</a:t>
            </a:r>
            <a:r>
              <a:rPr kumimoji="1" lang="en-US" altLang="zh-CN" sz="2800" dirty="0" err="1">
                <a:latin typeface="Arial" panose="020B0604020202020204" pitchFamily="34" charset="0"/>
                <a:ea typeface="幼圆" panose="02010509060101010101" pitchFamily="49" charset="-122"/>
                <a:cs typeface="Arial" panose="020B0604020202020204" pitchFamily="34" charset="0"/>
                <a:sym typeface="Wingdings" pitchFamily="2" charset="2"/>
              </a:rPr>
              <a:t></a:t>
            </a:r>
            <a:r>
              <a:rPr kumimoji="1" lang="en-US" altLang="zh-CN" sz="2800" dirty="0" err="1">
                <a:latin typeface="Arial" panose="020B0604020202020204" pitchFamily="34" charset="0"/>
                <a:ea typeface="幼圆" panose="02010509060101010101" pitchFamily="49" charset="-122"/>
                <a:cs typeface="Arial" panose="020B0604020202020204" pitchFamily="34" charset="0"/>
              </a:rPr>
              <a:t>z+y</a:t>
            </a:r>
            <a:r>
              <a:rPr kumimoji="1" lang="zh-CN" altLang="en-US" sz="2800" dirty="0">
                <a:latin typeface="幼圆" panose="02010509060101010101" pitchFamily="49" charset="-122"/>
                <a:ea typeface="幼圆" panose="02010509060101010101" pitchFamily="49" charset="-122"/>
              </a:rPr>
              <a:t>在下面三个程序段中的频率计数</a:t>
            </a:r>
          </a:p>
        </p:txBody>
      </p:sp>
      <p:sp>
        <p:nvSpPr>
          <p:cNvPr id="49157" name="Text Box 5"/>
          <p:cNvSpPr txBox="1">
            <a:spLocks noChangeArrowheads="1"/>
          </p:cNvSpPr>
          <p:nvPr/>
        </p:nvSpPr>
        <p:spPr bwMode="auto">
          <a:xfrm>
            <a:off x="1770604" y="980728"/>
            <a:ext cx="1301060" cy="2055947"/>
          </a:xfrm>
          <a:prstGeom prst="rect">
            <a:avLst/>
          </a:prstGeom>
          <a:solidFill>
            <a:schemeClr val="bg1"/>
          </a:solidFill>
          <a:ln w="9525">
            <a:noFill/>
            <a:miter lim="800000"/>
            <a:headEnd/>
            <a:tailEnd/>
          </a:ln>
          <a:effectLst/>
          <a:extLst/>
        </p:spPr>
        <p:txBody>
          <a:bodyPr wrap="squar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lnSpc>
                <a:spcPct val="110000"/>
              </a:lnSpc>
            </a:pPr>
            <a:r>
              <a:rPr kumimoji="1" lang="zh-CN" altLang="en-US" dirty="0" smtClean="0">
                <a:latin typeface="幼圆" panose="02010509060101010101" pitchFamily="49" charset="-122"/>
                <a:ea typeface="幼圆" panose="02010509060101010101" pitchFamily="49" charset="-122"/>
              </a:rPr>
              <a:t>程序段</a:t>
            </a:r>
            <a:r>
              <a:rPr kumimoji="1" lang="en-US" altLang="zh-CN" dirty="0" smtClean="0">
                <a:latin typeface="幼圆" panose="02010509060101010101" pitchFamily="49" charset="-122"/>
                <a:ea typeface="幼圆" panose="02010509060101010101" pitchFamily="49" charset="-122"/>
              </a:rPr>
              <a:t>1</a:t>
            </a:r>
          </a:p>
          <a:p>
            <a:pPr eaLnBrk="1" hangingPunct="1">
              <a:lnSpc>
                <a:spcPct val="110000"/>
              </a:lnSpc>
            </a:pPr>
            <a:r>
              <a:rPr kumimoji="1" lang="en-US" altLang="zh-CN" dirty="0" smtClean="0">
                <a:latin typeface="Arial" panose="020B0604020202020204" pitchFamily="34" charset="0"/>
                <a:cs typeface="Arial" panose="020B0604020202020204" pitchFamily="34" charset="0"/>
              </a:rPr>
              <a:t>begin</a:t>
            </a:r>
            <a:endParaRPr kumimoji="1" lang="en-US" altLang="zh-CN" dirty="0">
              <a:latin typeface="Arial" panose="020B0604020202020204" pitchFamily="34" charset="0"/>
              <a:cs typeface="Arial" panose="020B0604020202020204" pitchFamily="34" charset="0"/>
            </a:endParaRPr>
          </a:p>
          <a:p>
            <a:pPr eaLnBrk="1" hangingPunct="1">
              <a:lnSpc>
                <a:spcPct val="110000"/>
              </a:lnSpc>
            </a:pPr>
            <a:r>
              <a:rPr kumimoji="1" lang="en-US" altLang="zh-CN" dirty="0" err="1">
                <a:solidFill>
                  <a:srgbClr val="FF0000"/>
                </a:solidFill>
                <a:latin typeface="Arial" panose="020B0604020202020204" pitchFamily="34" charset="0"/>
                <a:cs typeface="Arial" panose="020B0604020202020204" pitchFamily="34" charset="0"/>
              </a:rPr>
              <a:t>x</a:t>
            </a:r>
            <a:r>
              <a:rPr kumimoji="1" lang="en-US" altLang="zh-CN" dirty="0" err="1">
                <a:solidFill>
                  <a:srgbClr val="FF0000"/>
                </a:solidFill>
                <a:latin typeface="Arial" panose="020B0604020202020204" pitchFamily="34" charset="0"/>
                <a:cs typeface="Arial" panose="020B0604020202020204" pitchFamily="34" charset="0"/>
                <a:sym typeface="Wingdings" pitchFamily="2" charset="2"/>
              </a:rPr>
              <a:t></a:t>
            </a:r>
            <a:r>
              <a:rPr kumimoji="1" lang="en-US" altLang="zh-CN" dirty="0" err="1">
                <a:solidFill>
                  <a:srgbClr val="FF0000"/>
                </a:solidFill>
                <a:latin typeface="Arial" panose="020B0604020202020204" pitchFamily="34" charset="0"/>
                <a:cs typeface="Arial" panose="020B0604020202020204" pitchFamily="34" charset="0"/>
              </a:rPr>
              <a:t>z+y</a:t>
            </a:r>
            <a:endParaRPr kumimoji="1" lang="en-US" altLang="zh-CN" dirty="0">
              <a:solidFill>
                <a:srgbClr val="FF0000"/>
              </a:solidFill>
              <a:latin typeface="Arial" panose="020B0604020202020204" pitchFamily="34" charset="0"/>
              <a:cs typeface="Arial" panose="020B0604020202020204" pitchFamily="34" charset="0"/>
            </a:endParaRPr>
          </a:p>
          <a:p>
            <a:pPr eaLnBrk="1" hangingPunct="1">
              <a:lnSpc>
                <a:spcPct val="110000"/>
              </a:lnSpc>
            </a:pPr>
            <a:r>
              <a:rPr kumimoji="1" lang="en-US" altLang="zh-CN" dirty="0">
                <a:latin typeface="Arial" panose="020B0604020202020204" pitchFamily="34" charset="0"/>
                <a:cs typeface="Arial" panose="020B0604020202020204" pitchFamily="34" charset="0"/>
              </a:rPr>
              <a:t>end</a:t>
            </a:r>
          </a:p>
          <a:p>
            <a:pPr eaLnBrk="1" hangingPunct="1">
              <a:lnSpc>
                <a:spcPct val="110000"/>
              </a:lnSpc>
            </a:pPr>
            <a:endParaRPr kumimoji="1" lang="en-US" altLang="zh-CN" sz="2000" dirty="0" smtClean="0">
              <a:latin typeface="Times New Roman" pitchFamily="18" charset="0"/>
            </a:endParaRPr>
          </a:p>
        </p:txBody>
      </p:sp>
      <p:sp>
        <p:nvSpPr>
          <p:cNvPr id="49158" name="Text Box 6"/>
          <p:cNvSpPr txBox="1">
            <a:spLocks noChangeArrowheads="1"/>
          </p:cNvSpPr>
          <p:nvPr/>
        </p:nvSpPr>
        <p:spPr bwMode="auto">
          <a:xfrm>
            <a:off x="4151784" y="980670"/>
            <a:ext cx="2808312" cy="1975926"/>
          </a:xfrm>
          <a:prstGeom prst="rect">
            <a:avLst/>
          </a:prstGeom>
          <a:solidFill>
            <a:schemeClr val="bg1"/>
          </a:solidFill>
          <a:ln w="9525">
            <a:noFill/>
            <a:miter lim="800000"/>
            <a:headEnd/>
            <a:tailEnd/>
          </a:ln>
          <a:effectLst/>
          <a:extLst/>
        </p:spPr>
        <p:txBody>
          <a:bodyPr wrap="square">
            <a:spAutoFit/>
          </a:bodyPr>
          <a:lstStyle>
            <a:defPPr>
              <a:defRPr lang="zh-CN"/>
            </a:defPPr>
            <a:lvl1pPr>
              <a:lnSpc>
                <a:spcPct val="110000"/>
              </a:lnSpc>
              <a:defRPr kumimoji="1" sz="2400" b="1">
                <a:latin typeface="Times New Roman" pitchFamily="18" charset="0"/>
                <a:ea typeface="宋体" pitchFamily="2" charset="-122"/>
              </a:defRPr>
            </a:lvl1pPr>
            <a:lvl2pPr marL="742950" indent="-285750" eaLnBrk="0" hangingPunct="0">
              <a:defRPr sz="2400">
                <a:latin typeface="Arial" charset="0"/>
                <a:ea typeface="宋体" pitchFamily="2" charset="-122"/>
              </a:defRPr>
            </a:lvl2pPr>
            <a:lvl3pPr marL="1143000" indent="-228600" eaLnBrk="0" hangingPunct="0">
              <a:defRPr sz="2400">
                <a:latin typeface="Arial" charset="0"/>
                <a:ea typeface="宋体" pitchFamily="2" charset="-122"/>
              </a:defRPr>
            </a:lvl3pPr>
            <a:lvl4pPr marL="1600200" indent="-228600" eaLnBrk="0" hangingPunct="0">
              <a:defRPr sz="2400">
                <a:latin typeface="Arial" charset="0"/>
                <a:ea typeface="宋体" pitchFamily="2" charset="-122"/>
              </a:defRPr>
            </a:lvl4pPr>
            <a:lvl5pPr marL="2057400" indent="-228600" eaLnBrk="0" hangingPunct="0">
              <a:defRPr sz="2400">
                <a:latin typeface="Arial" charset="0"/>
                <a:ea typeface="宋体" pitchFamily="2" charset="-122"/>
              </a:defRPr>
            </a:lvl5pPr>
            <a:lvl6pPr marL="2514600" indent="-228600" eaLnBrk="0" fontAlgn="base" hangingPunct="0">
              <a:spcBef>
                <a:spcPct val="0"/>
              </a:spcBef>
              <a:spcAft>
                <a:spcPct val="0"/>
              </a:spcAft>
              <a:defRPr sz="2400">
                <a:latin typeface="Arial" charset="0"/>
                <a:ea typeface="宋体" pitchFamily="2" charset="-122"/>
              </a:defRPr>
            </a:lvl6pPr>
            <a:lvl7pPr marL="2971800" indent="-228600" eaLnBrk="0" fontAlgn="base" hangingPunct="0">
              <a:spcBef>
                <a:spcPct val="0"/>
              </a:spcBef>
              <a:spcAft>
                <a:spcPct val="0"/>
              </a:spcAft>
              <a:defRPr sz="2400">
                <a:latin typeface="Arial" charset="0"/>
                <a:ea typeface="宋体" pitchFamily="2" charset="-122"/>
              </a:defRPr>
            </a:lvl7pPr>
            <a:lvl8pPr marL="3429000" indent="-228600" eaLnBrk="0" fontAlgn="base" hangingPunct="0">
              <a:spcBef>
                <a:spcPct val="0"/>
              </a:spcBef>
              <a:spcAft>
                <a:spcPct val="0"/>
              </a:spcAft>
              <a:defRPr sz="2400">
                <a:latin typeface="Arial" charset="0"/>
                <a:ea typeface="宋体" pitchFamily="2" charset="-122"/>
              </a:defRPr>
            </a:lvl8pPr>
            <a:lvl9pPr marL="3886200" indent="-228600" eaLnBrk="0" fontAlgn="base" hangingPunct="0">
              <a:spcBef>
                <a:spcPct val="0"/>
              </a:spcBef>
              <a:spcAft>
                <a:spcPct val="0"/>
              </a:spcAft>
              <a:defRPr sz="2400">
                <a:latin typeface="Arial" charset="0"/>
                <a:ea typeface="宋体" pitchFamily="2" charset="-122"/>
              </a:defRPr>
            </a:lvl9pPr>
          </a:lstStyle>
          <a:p>
            <a:r>
              <a:rPr lang="zh-CN" altLang="en-US" b="0" dirty="0" smtClean="0">
                <a:latin typeface="幼圆" panose="02010509060101010101" pitchFamily="49" charset="-122"/>
                <a:ea typeface="幼圆" panose="02010509060101010101" pitchFamily="49" charset="-122"/>
              </a:rPr>
              <a:t>程序段</a:t>
            </a:r>
            <a:r>
              <a:rPr lang="en-US" altLang="zh-CN" b="0" dirty="0" smtClean="0">
                <a:latin typeface="幼圆" panose="02010509060101010101" pitchFamily="49" charset="-122"/>
                <a:ea typeface="幼圆" panose="02010509060101010101" pitchFamily="49" charset="-122"/>
              </a:rPr>
              <a:t>2</a:t>
            </a:r>
          </a:p>
          <a:p>
            <a:pPr>
              <a:lnSpc>
                <a:spcPct val="100000"/>
              </a:lnSpc>
            </a:pPr>
            <a:r>
              <a:rPr lang="en-US" altLang="zh-CN" b="0" dirty="0" smtClean="0">
                <a:latin typeface="Arial" panose="020B0604020202020204" pitchFamily="34" charset="0"/>
                <a:cs typeface="Arial" panose="020B0604020202020204" pitchFamily="34" charset="0"/>
              </a:rPr>
              <a:t>begin</a:t>
            </a:r>
            <a:endParaRPr lang="en-US" altLang="zh-CN" b="0" dirty="0">
              <a:latin typeface="Arial" panose="020B0604020202020204" pitchFamily="34" charset="0"/>
              <a:cs typeface="Arial" panose="020B0604020202020204" pitchFamily="34" charset="0"/>
            </a:endParaRPr>
          </a:p>
          <a:p>
            <a:pPr>
              <a:lnSpc>
                <a:spcPct val="100000"/>
              </a:lnSpc>
            </a:pPr>
            <a:r>
              <a:rPr lang="en-US" altLang="zh-CN" b="0" dirty="0">
                <a:latin typeface="Arial" panose="020B0604020202020204" pitchFamily="34" charset="0"/>
                <a:cs typeface="Arial" panose="020B0604020202020204" pitchFamily="34" charset="0"/>
              </a:rPr>
              <a:t>for i</a:t>
            </a:r>
            <a:r>
              <a:rPr lang="en-US" altLang="zh-CN" b="0" dirty="0">
                <a:latin typeface="Arial" panose="020B0604020202020204" pitchFamily="34" charset="0"/>
                <a:cs typeface="Arial" panose="020B0604020202020204" pitchFamily="34" charset="0"/>
                <a:sym typeface="Wingdings" pitchFamily="2" charset="2"/>
              </a:rPr>
              <a:t></a:t>
            </a:r>
            <a:r>
              <a:rPr lang="en-US" altLang="zh-CN" b="0" dirty="0">
                <a:latin typeface="Arial" panose="020B0604020202020204" pitchFamily="34" charset="0"/>
                <a:cs typeface="Arial" panose="020B0604020202020204" pitchFamily="34" charset="0"/>
              </a:rPr>
              <a:t>1 to n do</a:t>
            </a:r>
          </a:p>
          <a:p>
            <a:pPr>
              <a:lnSpc>
                <a:spcPct val="100000"/>
              </a:lnSpc>
            </a:pPr>
            <a:r>
              <a:rPr lang="en-US" altLang="zh-CN" b="0" dirty="0">
                <a:latin typeface="Arial" panose="020B0604020202020204" pitchFamily="34" charset="0"/>
                <a:cs typeface="Arial" panose="020B0604020202020204" pitchFamily="34" charset="0"/>
              </a:rPr>
              <a:t> </a:t>
            </a:r>
            <a:r>
              <a:rPr lang="en-US" altLang="zh-CN" b="0" dirty="0" smtClean="0">
                <a:latin typeface="Arial" panose="020B0604020202020204" pitchFamily="34" charset="0"/>
                <a:cs typeface="Arial" panose="020B0604020202020204" pitchFamily="34" charset="0"/>
              </a:rPr>
              <a:t>     </a:t>
            </a:r>
            <a:r>
              <a:rPr lang="en-US" altLang="zh-CN" b="0" dirty="0" err="1" smtClean="0">
                <a:solidFill>
                  <a:srgbClr val="FF0000"/>
                </a:solidFill>
                <a:latin typeface="Arial" panose="020B0604020202020204" pitchFamily="34" charset="0"/>
                <a:cs typeface="Arial" panose="020B0604020202020204" pitchFamily="34" charset="0"/>
              </a:rPr>
              <a:t>x</a:t>
            </a:r>
            <a:r>
              <a:rPr lang="en-US" altLang="zh-CN" b="0" dirty="0" err="1">
                <a:solidFill>
                  <a:srgbClr val="FF0000"/>
                </a:solidFill>
                <a:latin typeface="Arial" panose="020B0604020202020204" pitchFamily="34" charset="0"/>
                <a:cs typeface="Arial" panose="020B0604020202020204" pitchFamily="34" charset="0"/>
                <a:sym typeface="Wingdings" pitchFamily="2" charset="2"/>
              </a:rPr>
              <a:t></a:t>
            </a:r>
            <a:r>
              <a:rPr lang="en-US" altLang="zh-CN" b="0" dirty="0" err="1">
                <a:solidFill>
                  <a:srgbClr val="FF0000"/>
                </a:solidFill>
                <a:latin typeface="Arial" panose="020B0604020202020204" pitchFamily="34" charset="0"/>
                <a:cs typeface="Arial" panose="020B0604020202020204" pitchFamily="34" charset="0"/>
              </a:rPr>
              <a:t>z+y</a:t>
            </a:r>
            <a:endParaRPr lang="en-US" altLang="zh-CN" b="0" dirty="0">
              <a:solidFill>
                <a:srgbClr val="FF0000"/>
              </a:solidFill>
              <a:latin typeface="Arial" panose="020B0604020202020204" pitchFamily="34" charset="0"/>
              <a:cs typeface="Arial" panose="020B0604020202020204" pitchFamily="34" charset="0"/>
            </a:endParaRPr>
          </a:p>
          <a:p>
            <a:pPr>
              <a:lnSpc>
                <a:spcPct val="100000"/>
              </a:lnSpc>
            </a:pPr>
            <a:r>
              <a:rPr lang="en-US" altLang="zh-CN" b="0" dirty="0" smtClean="0">
                <a:latin typeface="Arial" panose="020B0604020202020204" pitchFamily="34" charset="0"/>
                <a:cs typeface="Arial" panose="020B0604020202020204" pitchFamily="34" charset="0"/>
              </a:rPr>
              <a:t>end</a:t>
            </a:r>
            <a:endParaRPr lang="en-US" altLang="zh-CN" b="0" dirty="0">
              <a:latin typeface="Arial" panose="020B0604020202020204" pitchFamily="34" charset="0"/>
              <a:cs typeface="Arial" panose="020B0604020202020204" pitchFamily="34" charset="0"/>
            </a:endParaRPr>
          </a:p>
        </p:txBody>
      </p:sp>
      <p:sp>
        <p:nvSpPr>
          <p:cNvPr id="49159" name="Text Box 7"/>
          <p:cNvSpPr txBox="1">
            <a:spLocks noChangeArrowheads="1"/>
          </p:cNvSpPr>
          <p:nvPr/>
        </p:nvSpPr>
        <p:spPr bwMode="auto">
          <a:xfrm>
            <a:off x="7270204" y="980670"/>
            <a:ext cx="3124200" cy="2345257"/>
          </a:xfrm>
          <a:prstGeom prst="rect">
            <a:avLst/>
          </a:prstGeom>
          <a:solidFill>
            <a:schemeClr val="bg1"/>
          </a:solidFill>
          <a:ln w="9525">
            <a:noFill/>
            <a:miter lim="800000"/>
            <a:headEnd/>
            <a:tailEnd/>
          </a:ln>
          <a:effectLst/>
          <a:extLst/>
        </p:spPr>
        <p:txBody>
          <a:bodyPr wrap="square">
            <a:spAutoFit/>
          </a:bodyPr>
          <a:lstStyle>
            <a:defPPr>
              <a:defRPr lang="zh-CN"/>
            </a:defPPr>
            <a:lvl1pPr>
              <a:lnSpc>
                <a:spcPct val="110000"/>
              </a:lnSpc>
              <a:defRPr kumimoji="1" sz="2400" b="1">
                <a:latin typeface="Times New Roman" pitchFamily="18" charset="0"/>
                <a:ea typeface="宋体" pitchFamily="2" charset="-122"/>
              </a:defRPr>
            </a:lvl1pPr>
            <a:lvl2pPr marL="742950" indent="-285750" eaLnBrk="0" hangingPunct="0">
              <a:defRPr sz="2400">
                <a:latin typeface="Arial" charset="0"/>
                <a:ea typeface="宋体" pitchFamily="2" charset="-122"/>
              </a:defRPr>
            </a:lvl2pPr>
            <a:lvl3pPr marL="1143000" indent="-228600" eaLnBrk="0" hangingPunct="0">
              <a:defRPr sz="2400">
                <a:latin typeface="Arial" charset="0"/>
                <a:ea typeface="宋体" pitchFamily="2" charset="-122"/>
              </a:defRPr>
            </a:lvl3pPr>
            <a:lvl4pPr marL="1600200" indent="-228600" eaLnBrk="0" hangingPunct="0">
              <a:defRPr sz="2400">
                <a:latin typeface="Arial" charset="0"/>
                <a:ea typeface="宋体" pitchFamily="2" charset="-122"/>
              </a:defRPr>
            </a:lvl4pPr>
            <a:lvl5pPr marL="2057400" indent="-228600" eaLnBrk="0" hangingPunct="0">
              <a:defRPr sz="2400">
                <a:latin typeface="Arial" charset="0"/>
                <a:ea typeface="宋体" pitchFamily="2" charset="-122"/>
              </a:defRPr>
            </a:lvl5pPr>
            <a:lvl6pPr marL="2514600" indent="-228600" eaLnBrk="0" fontAlgn="base" hangingPunct="0">
              <a:spcBef>
                <a:spcPct val="0"/>
              </a:spcBef>
              <a:spcAft>
                <a:spcPct val="0"/>
              </a:spcAft>
              <a:defRPr sz="2400">
                <a:latin typeface="Arial" charset="0"/>
                <a:ea typeface="宋体" pitchFamily="2" charset="-122"/>
              </a:defRPr>
            </a:lvl6pPr>
            <a:lvl7pPr marL="2971800" indent="-228600" eaLnBrk="0" fontAlgn="base" hangingPunct="0">
              <a:spcBef>
                <a:spcPct val="0"/>
              </a:spcBef>
              <a:spcAft>
                <a:spcPct val="0"/>
              </a:spcAft>
              <a:defRPr sz="2400">
                <a:latin typeface="Arial" charset="0"/>
                <a:ea typeface="宋体" pitchFamily="2" charset="-122"/>
              </a:defRPr>
            </a:lvl7pPr>
            <a:lvl8pPr marL="3429000" indent="-228600" eaLnBrk="0" fontAlgn="base" hangingPunct="0">
              <a:spcBef>
                <a:spcPct val="0"/>
              </a:spcBef>
              <a:spcAft>
                <a:spcPct val="0"/>
              </a:spcAft>
              <a:defRPr sz="2400">
                <a:latin typeface="Arial" charset="0"/>
                <a:ea typeface="宋体" pitchFamily="2" charset="-122"/>
              </a:defRPr>
            </a:lvl8pPr>
            <a:lvl9pPr marL="3886200" indent="-228600" eaLnBrk="0" fontAlgn="base" hangingPunct="0">
              <a:spcBef>
                <a:spcPct val="0"/>
              </a:spcBef>
              <a:spcAft>
                <a:spcPct val="0"/>
              </a:spcAft>
              <a:defRPr sz="2400">
                <a:latin typeface="Arial" charset="0"/>
                <a:ea typeface="宋体" pitchFamily="2" charset="-122"/>
              </a:defRPr>
            </a:lvl9pPr>
          </a:lstStyle>
          <a:p>
            <a:r>
              <a:rPr lang="zh-CN" altLang="en-US" b="0" dirty="0" smtClean="0">
                <a:latin typeface="幼圆" panose="02010509060101010101" pitchFamily="49" charset="-122"/>
                <a:ea typeface="幼圆" panose="02010509060101010101" pitchFamily="49" charset="-122"/>
              </a:rPr>
              <a:t>程序段</a:t>
            </a:r>
            <a:r>
              <a:rPr lang="en-US" altLang="zh-CN" b="0" dirty="0" smtClean="0">
                <a:latin typeface="幼圆" panose="02010509060101010101" pitchFamily="49" charset="-122"/>
                <a:ea typeface="幼圆" panose="02010509060101010101" pitchFamily="49" charset="-122"/>
              </a:rPr>
              <a:t>3</a:t>
            </a:r>
          </a:p>
          <a:p>
            <a:pPr>
              <a:lnSpc>
                <a:spcPct val="100000"/>
              </a:lnSpc>
            </a:pPr>
            <a:r>
              <a:rPr lang="en-US" altLang="zh-CN" b="0" dirty="0" smtClean="0">
                <a:latin typeface="Arial" panose="020B0604020202020204" pitchFamily="34" charset="0"/>
                <a:cs typeface="Arial" panose="020B0604020202020204" pitchFamily="34" charset="0"/>
              </a:rPr>
              <a:t>begin</a:t>
            </a:r>
            <a:endParaRPr lang="en-US" altLang="zh-CN" b="0" dirty="0">
              <a:latin typeface="Arial" panose="020B0604020202020204" pitchFamily="34" charset="0"/>
              <a:cs typeface="Arial" panose="020B0604020202020204" pitchFamily="34" charset="0"/>
            </a:endParaRPr>
          </a:p>
          <a:p>
            <a:pPr>
              <a:lnSpc>
                <a:spcPct val="100000"/>
              </a:lnSpc>
            </a:pPr>
            <a:r>
              <a:rPr lang="en-US" altLang="zh-CN" b="0" dirty="0">
                <a:latin typeface="Arial" panose="020B0604020202020204" pitchFamily="34" charset="0"/>
                <a:cs typeface="Arial" panose="020B0604020202020204" pitchFamily="34" charset="0"/>
              </a:rPr>
              <a:t>for  i</a:t>
            </a:r>
            <a:r>
              <a:rPr lang="en-US" altLang="zh-CN" b="0" dirty="0">
                <a:latin typeface="Arial" panose="020B0604020202020204" pitchFamily="34" charset="0"/>
                <a:cs typeface="Arial" panose="020B0604020202020204" pitchFamily="34" charset="0"/>
                <a:sym typeface="Wingdings" pitchFamily="2" charset="2"/>
              </a:rPr>
              <a:t></a:t>
            </a:r>
            <a:r>
              <a:rPr lang="en-US" altLang="zh-CN" b="0" dirty="0">
                <a:latin typeface="Arial" panose="020B0604020202020204" pitchFamily="34" charset="0"/>
                <a:cs typeface="Arial" panose="020B0604020202020204" pitchFamily="34" charset="0"/>
              </a:rPr>
              <a:t>1 to n do</a:t>
            </a:r>
          </a:p>
          <a:p>
            <a:pPr>
              <a:lnSpc>
                <a:spcPct val="100000"/>
              </a:lnSpc>
            </a:pPr>
            <a:r>
              <a:rPr lang="en-US" altLang="zh-CN" b="0" dirty="0">
                <a:latin typeface="Arial" panose="020B0604020202020204" pitchFamily="34" charset="0"/>
                <a:cs typeface="Arial" panose="020B0604020202020204" pitchFamily="34" charset="0"/>
              </a:rPr>
              <a:t>   for  j</a:t>
            </a:r>
            <a:r>
              <a:rPr lang="en-US" altLang="zh-CN" b="0" dirty="0">
                <a:latin typeface="Arial" panose="020B0604020202020204" pitchFamily="34" charset="0"/>
                <a:cs typeface="Arial" panose="020B0604020202020204" pitchFamily="34" charset="0"/>
                <a:sym typeface="Wingdings" pitchFamily="2" charset="2"/>
              </a:rPr>
              <a:t></a:t>
            </a:r>
            <a:r>
              <a:rPr lang="en-US" altLang="zh-CN" b="0" dirty="0">
                <a:latin typeface="Arial" panose="020B0604020202020204" pitchFamily="34" charset="0"/>
                <a:cs typeface="Arial" panose="020B0604020202020204" pitchFamily="34" charset="0"/>
              </a:rPr>
              <a:t>1 to n do</a:t>
            </a:r>
          </a:p>
          <a:p>
            <a:pPr>
              <a:lnSpc>
                <a:spcPct val="100000"/>
              </a:lnSpc>
            </a:pPr>
            <a:r>
              <a:rPr lang="en-US" altLang="zh-CN" b="0" dirty="0">
                <a:latin typeface="Arial" panose="020B0604020202020204" pitchFamily="34" charset="0"/>
                <a:cs typeface="Arial" panose="020B0604020202020204" pitchFamily="34" charset="0"/>
              </a:rPr>
              <a:t> </a:t>
            </a:r>
            <a:r>
              <a:rPr lang="en-US" altLang="zh-CN" b="0" dirty="0" smtClean="0">
                <a:latin typeface="Arial" panose="020B0604020202020204" pitchFamily="34" charset="0"/>
                <a:cs typeface="Arial" panose="020B0604020202020204" pitchFamily="34" charset="0"/>
              </a:rPr>
              <a:t>        </a:t>
            </a:r>
            <a:r>
              <a:rPr lang="en-US" altLang="zh-CN" b="0" dirty="0" err="1" smtClean="0">
                <a:solidFill>
                  <a:srgbClr val="FF0000"/>
                </a:solidFill>
                <a:latin typeface="Arial" panose="020B0604020202020204" pitchFamily="34" charset="0"/>
                <a:cs typeface="Arial" panose="020B0604020202020204" pitchFamily="34" charset="0"/>
              </a:rPr>
              <a:t>x</a:t>
            </a:r>
            <a:r>
              <a:rPr lang="en-US" altLang="zh-CN" b="0" dirty="0" err="1">
                <a:solidFill>
                  <a:srgbClr val="FF0000"/>
                </a:solidFill>
                <a:latin typeface="Arial" panose="020B0604020202020204" pitchFamily="34" charset="0"/>
                <a:cs typeface="Arial" panose="020B0604020202020204" pitchFamily="34" charset="0"/>
                <a:sym typeface="Wingdings" pitchFamily="2" charset="2"/>
              </a:rPr>
              <a:t></a:t>
            </a:r>
            <a:r>
              <a:rPr lang="en-US" altLang="zh-CN" b="0" dirty="0" err="1">
                <a:solidFill>
                  <a:srgbClr val="FF0000"/>
                </a:solidFill>
                <a:latin typeface="Arial" panose="020B0604020202020204" pitchFamily="34" charset="0"/>
                <a:cs typeface="Arial" panose="020B0604020202020204" pitchFamily="34" charset="0"/>
              </a:rPr>
              <a:t>z+y</a:t>
            </a:r>
            <a:endParaRPr lang="en-US" altLang="zh-CN" b="0" dirty="0">
              <a:solidFill>
                <a:srgbClr val="FF0000"/>
              </a:solidFill>
              <a:latin typeface="Arial" panose="020B0604020202020204" pitchFamily="34" charset="0"/>
              <a:cs typeface="Arial" panose="020B0604020202020204" pitchFamily="34" charset="0"/>
            </a:endParaRPr>
          </a:p>
          <a:p>
            <a:pPr>
              <a:lnSpc>
                <a:spcPct val="100000"/>
              </a:lnSpc>
            </a:pPr>
            <a:r>
              <a:rPr lang="en-US" altLang="zh-CN" b="0" dirty="0" smtClean="0">
                <a:latin typeface="Arial" panose="020B0604020202020204" pitchFamily="34" charset="0"/>
                <a:cs typeface="Arial" panose="020B0604020202020204" pitchFamily="34" charset="0"/>
              </a:rPr>
              <a:t>end</a:t>
            </a:r>
            <a:endParaRPr lang="en-US" altLang="zh-CN" b="0" dirty="0">
              <a:latin typeface="Arial" panose="020B0604020202020204" pitchFamily="34" charset="0"/>
              <a:cs typeface="Arial" panose="020B0604020202020204" pitchFamily="34" charset="0"/>
            </a:endParaRPr>
          </a:p>
        </p:txBody>
      </p:sp>
      <p:sp>
        <p:nvSpPr>
          <p:cNvPr id="49160" name="Text Box 8"/>
          <p:cNvSpPr txBox="1">
            <a:spLocks noChangeArrowheads="1"/>
          </p:cNvSpPr>
          <p:nvPr/>
        </p:nvSpPr>
        <p:spPr bwMode="auto">
          <a:xfrm>
            <a:off x="970362" y="4049038"/>
            <a:ext cx="8386762" cy="1170706"/>
          </a:xfrm>
          <a:prstGeom prst="rect">
            <a:avLst/>
          </a:prstGeom>
          <a:noFill/>
          <a:ln>
            <a:noFill/>
          </a:ln>
          <a:effectLst/>
          <a:extLst>
            <a:ext uri="{909E8E84-426E-40DD-AFC4-6F175D3DCCD1}">
              <a14:hiddenFill xmlns:a14="http://schemas.microsoft.com/office/drawing/2010/main">
                <a:solidFill>
                  <a:srgbClr val="FFCFFF"/>
                </a:solidFill>
              </a14:hiddenFill>
            </a:ext>
            <a:ext uri="{91240B29-F687-4F45-9708-019B960494DF}">
              <a14:hiddenLine xmlns:a14="http://schemas.microsoft.com/office/drawing/2010/main" w="12700">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marL="228600" indent="-228600" eaLnBrk="1" hangingPunct="1">
              <a:lnSpc>
                <a:spcPct val="110000"/>
              </a:lnSpc>
              <a:spcBef>
                <a:spcPts val="1000"/>
              </a:spcBef>
              <a:buClr>
                <a:srgbClr val="1E5293"/>
              </a:buClr>
              <a:buSzPct val="70000"/>
              <a:buFont typeface="Wingdings" panose="05000000000000000000" pitchFamily="2" charset="2"/>
              <a:buChar char="l"/>
            </a:pPr>
            <a:r>
              <a:rPr lang="zh-CN" altLang="en-US" sz="2800" dirty="0">
                <a:latin typeface="Arial" panose="020B0604020202020204" pitchFamily="34" charset="0"/>
                <a:ea typeface="幼圆" panose="02010509060101010101" pitchFamily="49" charset="-122"/>
                <a:cs typeface="Arial" panose="020B0604020202020204" pitchFamily="34" charset="0"/>
              </a:rPr>
              <a:t>语句的数量级是指执行它的频率</a:t>
            </a:r>
          </a:p>
          <a:p>
            <a:pPr marL="228600" indent="-228600" eaLnBrk="1" hangingPunct="1">
              <a:lnSpc>
                <a:spcPct val="110000"/>
              </a:lnSpc>
              <a:spcBef>
                <a:spcPts val="1000"/>
              </a:spcBef>
              <a:buClr>
                <a:srgbClr val="1E5293"/>
              </a:buClr>
              <a:buSzPct val="70000"/>
              <a:buFont typeface="Wingdings" panose="05000000000000000000" pitchFamily="2" charset="2"/>
              <a:buChar char="l"/>
            </a:pPr>
            <a:r>
              <a:rPr lang="zh-CN" altLang="en-US" sz="2800" dirty="0">
                <a:latin typeface="Arial" panose="020B0604020202020204" pitchFamily="34" charset="0"/>
                <a:ea typeface="幼圆" panose="02010509060101010101" pitchFamily="49" charset="-122"/>
                <a:cs typeface="Arial" panose="020B0604020202020204" pitchFamily="34" charset="0"/>
              </a:rPr>
              <a:t>算法的数量级是指算法的所有语句的执行频率之和       </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25</a:t>
            </a:fld>
            <a:endParaRPr lang="en-US" altLang="zh-CN"/>
          </a:p>
        </p:txBody>
      </p:sp>
      <p:sp>
        <p:nvSpPr>
          <p:cNvPr id="3" name="文本框 2"/>
          <p:cNvSpPr txBox="1"/>
          <p:nvPr/>
        </p:nvSpPr>
        <p:spPr>
          <a:xfrm>
            <a:off x="1919536" y="3429000"/>
            <a:ext cx="648072" cy="400110"/>
          </a:xfrm>
          <a:prstGeom prst="rect">
            <a:avLst/>
          </a:prstGeom>
          <a:noFill/>
          <a:ln w="19050">
            <a:solidFill>
              <a:schemeClr val="accent1">
                <a:lumMod val="75000"/>
              </a:schemeClr>
            </a:solidFill>
          </a:ln>
        </p:spPr>
        <p:txBody>
          <a:bodyPr wrap="square" rtlCol="0">
            <a:spAutoFit/>
          </a:bodyPr>
          <a:lstStyle/>
          <a:p>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000" dirty="0" smtClean="0">
                <a:solidFill>
                  <a:srgbClr val="FF0000"/>
                </a:solidFill>
                <a:latin typeface="幼圆" panose="02010509060101010101" pitchFamily="49" charset="-122"/>
                <a:ea typeface="幼圆" panose="02010509060101010101" pitchFamily="49" charset="-122"/>
              </a:rPr>
              <a:t>次</a:t>
            </a:r>
            <a:endParaRPr lang="zh-CN" altLang="en-US" sz="2000" dirty="0">
              <a:solidFill>
                <a:srgbClr val="FF0000"/>
              </a:solidFill>
              <a:latin typeface="幼圆" panose="02010509060101010101" pitchFamily="49" charset="-122"/>
              <a:ea typeface="幼圆" panose="02010509060101010101" pitchFamily="49" charset="-122"/>
            </a:endParaRPr>
          </a:p>
        </p:txBody>
      </p:sp>
      <p:sp>
        <p:nvSpPr>
          <p:cNvPr id="10" name="文本框 9"/>
          <p:cNvSpPr txBox="1"/>
          <p:nvPr/>
        </p:nvSpPr>
        <p:spPr>
          <a:xfrm>
            <a:off x="4367808" y="3475330"/>
            <a:ext cx="648072" cy="400110"/>
          </a:xfrm>
          <a:prstGeom prst="rect">
            <a:avLst/>
          </a:prstGeom>
          <a:noFill/>
          <a:ln w="19050">
            <a:solidFill>
              <a:schemeClr val="accent1">
                <a:lumMod val="75000"/>
              </a:schemeClr>
            </a:solidFill>
          </a:ln>
        </p:spPr>
        <p:txBody>
          <a:bodyPr wrap="square" rtlCol="0">
            <a:spAutoFit/>
          </a:bodyPr>
          <a:lstStyle>
            <a:defPPr>
              <a:defRPr lang="zh-CN"/>
            </a:defPPr>
            <a:lvl1pPr>
              <a:defRPr sz="2000">
                <a:latin typeface="幼圆" panose="02010509060101010101" pitchFamily="49" charset="-122"/>
                <a:ea typeface="幼圆" panose="02010509060101010101" pitchFamily="49" charset="-122"/>
              </a:defRPr>
            </a:lvl1pPr>
          </a:lstStyle>
          <a:p>
            <a:r>
              <a:rPr lang="en-US" altLang="zh-CN" dirty="0">
                <a:solidFill>
                  <a:srgbClr val="FF0000"/>
                </a:solidFill>
                <a:latin typeface="Arial" panose="020B0604020202020204" pitchFamily="34" charset="0"/>
                <a:cs typeface="Arial" panose="020B0604020202020204" pitchFamily="34" charset="0"/>
              </a:rPr>
              <a:t>n</a:t>
            </a:r>
            <a:r>
              <a:rPr lang="zh-CN" altLang="en-US" dirty="0">
                <a:solidFill>
                  <a:srgbClr val="FF0000"/>
                </a:solidFill>
              </a:rPr>
              <a:t>次</a:t>
            </a:r>
          </a:p>
        </p:txBody>
      </p:sp>
      <p:sp>
        <p:nvSpPr>
          <p:cNvPr id="11" name="文本框 10"/>
          <p:cNvSpPr txBox="1"/>
          <p:nvPr/>
        </p:nvSpPr>
        <p:spPr>
          <a:xfrm>
            <a:off x="7392144" y="3516791"/>
            <a:ext cx="720080" cy="400110"/>
          </a:xfrm>
          <a:prstGeom prst="rect">
            <a:avLst/>
          </a:prstGeom>
          <a:noFill/>
          <a:ln w="19050">
            <a:solidFill>
              <a:schemeClr val="accent1">
                <a:lumMod val="75000"/>
              </a:schemeClr>
            </a:solidFill>
          </a:ln>
        </p:spPr>
        <p:txBody>
          <a:bodyPr wrap="square" rtlCol="0">
            <a:spAutoFit/>
          </a:bodyPr>
          <a:lstStyle>
            <a:defPPr>
              <a:defRPr lang="zh-CN"/>
            </a:defPPr>
            <a:lvl1pPr>
              <a:defRPr sz="2000">
                <a:latin typeface="幼圆" panose="02010509060101010101" pitchFamily="49" charset="-122"/>
                <a:ea typeface="幼圆" panose="02010509060101010101" pitchFamily="49" charset="-122"/>
              </a:defRPr>
            </a:lvl1pPr>
          </a:lstStyle>
          <a:p>
            <a:r>
              <a:rPr lang="en-US" altLang="zh-CN" dirty="0">
                <a:solidFill>
                  <a:srgbClr val="FF0000"/>
                </a:solidFill>
                <a:latin typeface="Arial" panose="020B0604020202020204" pitchFamily="34" charset="0"/>
                <a:cs typeface="Arial" panose="020B0604020202020204" pitchFamily="34" charset="0"/>
              </a:rPr>
              <a:t>n</a:t>
            </a:r>
            <a:r>
              <a:rPr lang="en-US" altLang="zh-CN" baseline="30000" dirty="0">
                <a:solidFill>
                  <a:srgbClr val="FF0000"/>
                </a:solidFill>
                <a:latin typeface="Arial" panose="020B0604020202020204" pitchFamily="34" charset="0"/>
                <a:cs typeface="Arial" panose="020B0604020202020204" pitchFamily="34" charset="0"/>
              </a:rPr>
              <a:t>2</a:t>
            </a:r>
            <a:r>
              <a:rPr lang="zh-CN" altLang="en-US" dirty="0">
                <a:solidFill>
                  <a:srgbClr val="FF0000"/>
                </a:solidFill>
              </a:rPr>
              <a:t>次</a:t>
            </a:r>
          </a:p>
        </p:txBody>
      </p:sp>
      <p:sp>
        <p:nvSpPr>
          <p:cNvPr id="4" name="矩形 3"/>
          <p:cNvSpPr/>
          <p:nvPr/>
        </p:nvSpPr>
        <p:spPr>
          <a:xfrm>
            <a:off x="985243" y="5247546"/>
            <a:ext cx="10223325" cy="954107"/>
          </a:xfrm>
          <a:prstGeom prst="rect">
            <a:avLst/>
          </a:prstGeom>
        </p:spPr>
        <p:txBody>
          <a:bodyPr wrap="square">
            <a:spAutoFit/>
          </a:bodyPr>
          <a:lstStyle/>
          <a:p>
            <a:r>
              <a:rPr kumimoji="1" lang="zh-CN" altLang="en-US" sz="2800" dirty="0">
                <a:solidFill>
                  <a:srgbClr val="FF0000"/>
                </a:solidFill>
                <a:latin typeface="幼圆" panose="02010509060101010101" pitchFamily="49" charset="-122"/>
                <a:ea typeface="幼圆" panose="02010509060101010101" pitchFamily="49" charset="-122"/>
              </a:rPr>
              <a:t>确定一个算法的数量级十分重要，因为它在本质上反映了算法所需的计算时间。</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0" grpId="0" build="p" autoUpdateAnimBg="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20960" y="250510"/>
            <a:ext cx="10515600" cy="1325563"/>
          </a:xfrm>
        </p:spPr>
        <p:txBody>
          <a:bodyPr/>
          <a:lstStyle/>
          <a:p>
            <a:pPr eaLnBrk="1" hangingPunct="1"/>
            <a:r>
              <a:rPr lang="zh-CN" altLang="en-US" dirty="0" smtClean="0"/>
              <a:t>计算时间的基本特性</a:t>
            </a:r>
          </a:p>
        </p:txBody>
      </p:sp>
      <p:sp>
        <p:nvSpPr>
          <p:cNvPr id="30723" name="Rectangle 3"/>
          <p:cNvSpPr>
            <a:spLocks noGrp="1" noChangeArrowheads="1"/>
          </p:cNvSpPr>
          <p:nvPr>
            <p:ph idx="1"/>
          </p:nvPr>
        </p:nvSpPr>
        <p:spPr>
          <a:xfrm>
            <a:off x="643408" y="1628800"/>
            <a:ext cx="8229600" cy="3886200"/>
          </a:xfrm>
        </p:spPr>
        <p:txBody>
          <a:bodyPr/>
          <a:lstStyle/>
          <a:p>
            <a:pPr eaLnBrk="1" hangingPunct="1"/>
            <a:r>
              <a:rPr lang="zh-CN" altLang="en-US" dirty="0" smtClean="0"/>
              <a:t>描述算法数量级的多项表达式</a:t>
            </a:r>
          </a:p>
          <a:p>
            <a:pPr eaLnBrk="1" hangingPunct="1"/>
            <a:r>
              <a:rPr lang="zh-CN" altLang="en-US" dirty="0" smtClean="0"/>
              <a:t>最高次项</a:t>
            </a:r>
          </a:p>
          <a:p>
            <a:pPr eaLnBrk="1" hangingPunct="1"/>
            <a:r>
              <a:rPr lang="zh-CN" altLang="en-US" dirty="0" smtClean="0"/>
              <a:t>最高次项的系数</a:t>
            </a:r>
          </a:p>
          <a:p>
            <a:pPr eaLnBrk="1" hangingPunct="1"/>
            <a:r>
              <a:rPr lang="zh-CN" altLang="en-US" dirty="0" smtClean="0"/>
              <a:t>最高次项的次数</a:t>
            </a:r>
          </a:p>
          <a:p>
            <a:pPr eaLnBrk="1" hangingPunct="1"/>
            <a:endParaRPr lang="en-US" altLang="zh-CN" dirty="0" smtClean="0"/>
          </a:p>
        </p:txBody>
      </p:sp>
      <p:sp>
        <p:nvSpPr>
          <p:cNvPr id="94214" name="Text Box 6"/>
          <p:cNvSpPr txBox="1">
            <a:spLocks noChangeArrowheads="1"/>
          </p:cNvSpPr>
          <p:nvPr/>
        </p:nvSpPr>
        <p:spPr bwMode="auto">
          <a:xfrm>
            <a:off x="5878760" y="1628800"/>
            <a:ext cx="545342" cy="233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lnSpc>
                <a:spcPct val="130000"/>
              </a:lnSpc>
            </a:pPr>
            <a:r>
              <a:rPr lang="en-US" altLang="zh-CN" sz="2800" b="1" dirty="0"/>
              <a:t>×</a:t>
            </a:r>
          </a:p>
          <a:p>
            <a:pPr eaLnBrk="1" hangingPunct="1">
              <a:lnSpc>
                <a:spcPct val="130000"/>
              </a:lnSpc>
            </a:pPr>
            <a:r>
              <a:rPr lang="en-US" altLang="zh-CN" sz="2800" b="1" dirty="0"/>
              <a:t>×</a:t>
            </a:r>
          </a:p>
          <a:p>
            <a:pPr eaLnBrk="1" hangingPunct="1">
              <a:lnSpc>
                <a:spcPct val="130000"/>
              </a:lnSpc>
            </a:pPr>
            <a:r>
              <a:rPr lang="en-US" altLang="zh-CN" sz="2800" b="1" dirty="0"/>
              <a:t>×</a:t>
            </a:r>
            <a:endParaRPr lang="en-US" altLang="zh-CN" sz="3200" b="1" dirty="0"/>
          </a:p>
          <a:p>
            <a:pPr eaLnBrk="1" hangingPunct="1">
              <a:lnSpc>
                <a:spcPct val="130000"/>
              </a:lnSpc>
            </a:pPr>
            <a:r>
              <a:rPr lang="en-US" altLang="zh-CN" sz="2800" b="1" dirty="0"/>
              <a:t>√</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26</a:t>
            </a:fld>
            <a:endParaRPr lang="en-US" altLang="zh-CN"/>
          </a:p>
        </p:txBody>
      </p:sp>
      <p:sp>
        <p:nvSpPr>
          <p:cNvPr id="7" name="矩形 6"/>
          <p:cNvSpPr/>
          <p:nvPr/>
        </p:nvSpPr>
        <p:spPr>
          <a:xfrm>
            <a:off x="767408" y="4437112"/>
            <a:ext cx="10513168" cy="1471172"/>
          </a:xfrm>
          <a:prstGeom prst="rect">
            <a:avLst/>
          </a:prstGeom>
        </p:spPr>
        <p:txBody>
          <a:bodyPr wrap="square">
            <a:spAutoFit/>
          </a:bodyPr>
          <a:lstStyle/>
          <a:p>
            <a:pPr>
              <a:lnSpc>
                <a:spcPct val="110000"/>
              </a:lnSpc>
            </a:pPr>
            <a:r>
              <a:rPr kumimoji="1" lang="zh-CN" altLang="en-US" sz="2800" dirty="0" smtClean="0">
                <a:solidFill>
                  <a:srgbClr val="FF0000"/>
                </a:solidFill>
                <a:latin typeface="幼圆" panose="02010509060101010101" pitchFamily="49" charset="-122"/>
                <a:ea typeface="幼圆" panose="02010509060101010101" pitchFamily="49" charset="-122"/>
              </a:rPr>
              <a:t>准确</a:t>
            </a:r>
            <a:r>
              <a:rPr kumimoji="1" lang="zh-CN" altLang="en-US" sz="2800" dirty="0">
                <a:solidFill>
                  <a:srgbClr val="FF0000"/>
                </a:solidFill>
                <a:latin typeface="幼圆" panose="02010509060101010101" pitchFamily="49" charset="-122"/>
                <a:ea typeface="幼圆" panose="02010509060101010101" pitchFamily="49" charset="-122"/>
              </a:rPr>
              <a:t>分析出算法数量级的多项式表达式是很困难的</a:t>
            </a:r>
            <a:r>
              <a:rPr kumimoji="1" lang="zh-CN" altLang="en-US" sz="2800" dirty="0" smtClean="0">
                <a:solidFill>
                  <a:srgbClr val="FF0000"/>
                </a:solidFill>
                <a:latin typeface="幼圆" panose="02010509060101010101" pitchFamily="49" charset="-122"/>
                <a:ea typeface="幼圆" panose="02010509060101010101" pitchFamily="49" charset="-122"/>
              </a:rPr>
              <a:t>，因此</a:t>
            </a:r>
            <a:r>
              <a:rPr kumimoji="1" lang="zh-CN" altLang="en-US" sz="2800" dirty="0">
                <a:solidFill>
                  <a:srgbClr val="FF0000"/>
                </a:solidFill>
                <a:latin typeface="幼圆" panose="02010509060101010101" pitchFamily="49" charset="-122"/>
                <a:ea typeface="幼圆" panose="02010509060101010101" pitchFamily="49" charset="-122"/>
              </a:rPr>
              <a:t>我们对事前分析的计算时间进行渐进表示。</a:t>
            </a:r>
          </a:p>
          <a:p>
            <a:endParaRPr kumimoji="1" lang="zh-CN" altLang="en-US" sz="2800" dirty="0">
              <a:solidFill>
                <a:srgbClr val="FF0000"/>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4"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38200" y="202204"/>
            <a:ext cx="10515600" cy="1325563"/>
          </a:xfrm>
        </p:spPr>
        <p:txBody>
          <a:bodyPr/>
          <a:lstStyle/>
          <a:p>
            <a:r>
              <a:rPr lang="zh-CN" altLang="en-US" dirty="0" smtClean="0"/>
              <a:t>总结</a:t>
            </a:r>
          </a:p>
        </p:txBody>
      </p:sp>
      <p:sp>
        <p:nvSpPr>
          <p:cNvPr id="4" name="TextBox 3"/>
          <p:cNvSpPr txBox="1"/>
          <p:nvPr/>
        </p:nvSpPr>
        <p:spPr>
          <a:xfrm>
            <a:off x="2135560" y="1690688"/>
            <a:ext cx="2881312" cy="522288"/>
          </a:xfrm>
          <a:prstGeom prst="rect">
            <a:avLst/>
          </a:prstGeom>
          <a:solidFill>
            <a:schemeClr val="bg1"/>
          </a:solidFill>
        </p:spPr>
        <p:txBody>
          <a:bodyPr>
            <a:spAutoFit/>
          </a:bodyPr>
          <a:lstStyle/>
          <a:p>
            <a:pPr>
              <a:defRPr/>
            </a:pPr>
            <a:r>
              <a:rPr lang="zh-CN" altLang="en-US" sz="2800" dirty="0">
                <a:latin typeface="幼圆" panose="02010509060101010101" pitchFamily="49" charset="-122"/>
                <a:ea typeface="幼圆" panose="02010509060101010101" pitchFamily="49" charset="-122"/>
              </a:rPr>
              <a:t>算法的计算时间</a:t>
            </a:r>
          </a:p>
        </p:txBody>
      </p:sp>
      <p:sp>
        <p:nvSpPr>
          <p:cNvPr id="5" name="TextBox 4"/>
          <p:cNvSpPr txBox="1"/>
          <p:nvPr/>
        </p:nvSpPr>
        <p:spPr>
          <a:xfrm>
            <a:off x="2135560" y="2914652"/>
            <a:ext cx="2881312" cy="522287"/>
          </a:xfrm>
          <a:prstGeom prst="rect">
            <a:avLst/>
          </a:prstGeom>
          <a:solidFill>
            <a:schemeClr val="bg1"/>
          </a:solidFill>
        </p:spPr>
        <p:txBody>
          <a:bodyPr>
            <a:spAutoFit/>
          </a:bodyPr>
          <a:lstStyle/>
          <a:p>
            <a:pPr algn="ctr">
              <a:defRPr/>
            </a:pPr>
            <a:r>
              <a:rPr lang="zh-CN" altLang="en-US" sz="2800" dirty="0">
                <a:latin typeface="幼圆" panose="02010509060101010101" pitchFamily="49" charset="-122"/>
                <a:ea typeface="幼圆" panose="02010509060101010101" pitchFamily="49" charset="-122"/>
              </a:rPr>
              <a:t>算法的数量级</a:t>
            </a:r>
          </a:p>
        </p:txBody>
      </p:sp>
      <p:sp>
        <p:nvSpPr>
          <p:cNvPr id="6" name="TextBox 5"/>
          <p:cNvSpPr txBox="1"/>
          <p:nvPr/>
        </p:nvSpPr>
        <p:spPr>
          <a:xfrm>
            <a:off x="2135560" y="4164013"/>
            <a:ext cx="2881312" cy="522288"/>
          </a:xfrm>
          <a:prstGeom prst="rect">
            <a:avLst/>
          </a:prstGeom>
          <a:solidFill>
            <a:schemeClr val="bg1"/>
          </a:solidFill>
        </p:spPr>
        <p:txBody>
          <a:bodyPr>
            <a:spAutoFit/>
          </a:bodyPr>
          <a:lstStyle/>
          <a:p>
            <a:pPr>
              <a:defRPr/>
            </a:pPr>
            <a:r>
              <a:rPr lang="zh-CN" altLang="en-US" sz="2800" dirty="0">
                <a:latin typeface="幼圆" panose="02010509060101010101" pitchFamily="49" charset="-122"/>
                <a:ea typeface="幼圆" panose="02010509060101010101" pitchFamily="49" charset="-122"/>
              </a:rPr>
              <a:t>算法的渐进表示</a:t>
            </a:r>
          </a:p>
        </p:txBody>
      </p:sp>
      <p:sp>
        <p:nvSpPr>
          <p:cNvPr id="7" name="右弧形箭头 6"/>
          <p:cNvSpPr/>
          <p:nvPr/>
        </p:nvSpPr>
        <p:spPr>
          <a:xfrm>
            <a:off x="5077197" y="1958977"/>
            <a:ext cx="731838" cy="12160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latin typeface="幼圆" panose="02010509060101010101" pitchFamily="49" charset="-122"/>
              <a:ea typeface="幼圆" panose="02010509060101010101" pitchFamily="49" charset="-122"/>
            </a:endParaRPr>
          </a:p>
        </p:txBody>
      </p:sp>
      <p:sp>
        <p:nvSpPr>
          <p:cNvPr id="8" name="右弧形箭头 7"/>
          <p:cNvSpPr/>
          <p:nvPr/>
        </p:nvSpPr>
        <p:spPr>
          <a:xfrm>
            <a:off x="5159747" y="3273426"/>
            <a:ext cx="731838" cy="12176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latin typeface="幼圆" panose="02010509060101010101" pitchFamily="49" charset="-122"/>
              <a:ea typeface="幼圆" panose="02010509060101010101" pitchFamily="49" charset="-122"/>
            </a:endParaRPr>
          </a:p>
        </p:txBody>
      </p:sp>
      <p:sp>
        <p:nvSpPr>
          <p:cNvPr id="9" name="TextBox 8"/>
          <p:cNvSpPr txBox="1"/>
          <p:nvPr/>
        </p:nvSpPr>
        <p:spPr>
          <a:xfrm>
            <a:off x="5891788" y="2213165"/>
            <a:ext cx="2580848" cy="461665"/>
          </a:xfrm>
          <a:prstGeom prst="rect">
            <a:avLst/>
          </a:prstGeom>
          <a:noFill/>
        </p:spPr>
        <p:txBody>
          <a:bodyPr>
            <a:spAutoFit/>
          </a:bodyPr>
          <a:lstStyle/>
          <a:p>
            <a:pPr>
              <a:defRPr/>
            </a:pPr>
            <a:r>
              <a:rPr lang="zh-CN" altLang="en-US" sz="2400" strike="sngStrike" dirty="0">
                <a:latin typeface="幼圆" panose="02010509060101010101" pitchFamily="49" charset="-122"/>
                <a:ea typeface="幼圆" panose="02010509060101010101" pitchFamily="49" charset="-122"/>
              </a:rPr>
              <a:t>语句的执行时间</a:t>
            </a:r>
          </a:p>
        </p:txBody>
      </p:sp>
      <p:sp>
        <p:nvSpPr>
          <p:cNvPr id="10" name="TextBox 9"/>
          <p:cNvSpPr txBox="1"/>
          <p:nvPr/>
        </p:nvSpPr>
        <p:spPr>
          <a:xfrm>
            <a:off x="6022444" y="3651364"/>
            <a:ext cx="3890352" cy="461665"/>
          </a:xfrm>
          <a:prstGeom prst="rect">
            <a:avLst/>
          </a:prstGeom>
          <a:noFill/>
        </p:spPr>
        <p:txBody>
          <a:bodyPr>
            <a:spAutoFit/>
          </a:bodyPr>
          <a:lstStyle/>
          <a:p>
            <a:pPr>
              <a:defRPr/>
            </a:pPr>
            <a:r>
              <a:rPr lang="zh-CN" altLang="en-US" sz="2400" strike="sngStrike" dirty="0">
                <a:latin typeface="幼圆" panose="02010509060101010101" pitchFamily="49" charset="-122"/>
                <a:ea typeface="幼圆" panose="02010509060101010101" pitchFamily="49" charset="-122"/>
              </a:rPr>
              <a:t>低次项</a:t>
            </a:r>
            <a:r>
              <a:rPr lang="en-US" altLang="zh-CN" sz="2400" strike="sngStrike" dirty="0">
                <a:latin typeface="幼圆" panose="02010509060101010101" pitchFamily="49" charset="-122"/>
                <a:ea typeface="幼圆" panose="02010509060101010101" pitchFamily="49" charset="-122"/>
              </a:rPr>
              <a:t>(</a:t>
            </a:r>
            <a:r>
              <a:rPr lang="zh-CN" altLang="en-US" sz="2400" strike="sngStrike" dirty="0">
                <a:latin typeface="幼圆" panose="02010509060101010101" pitchFamily="49" charset="-122"/>
                <a:ea typeface="幼圆" panose="02010509060101010101" pitchFamily="49" charset="-122"/>
              </a:rPr>
              <a:t>数量级低的语句</a:t>
            </a:r>
            <a:r>
              <a:rPr lang="en-US" altLang="zh-CN" sz="2400" strike="sngStrike" dirty="0">
                <a:latin typeface="幼圆" panose="02010509060101010101" pitchFamily="49" charset="-122"/>
                <a:ea typeface="幼圆" panose="02010509060101010101" pitchFamily="49" charset="-122"/>
              </a:rPr>
              <a:t>)</a:t>
            </a:r>
            <a:endParaRPr lang="zh-CN" altLang="en-US" sz="2400" strike="sngStrike" dirty="0">
              <a:latin typeface="幼圆" panose="02010509060101010101" pitchFamily="49" charset="-122"/>
              <a:ea typeface="幼圆" panose="02010509060101010101" pitchFamily="49" charset="-122"/>
            </a:endParaRP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79376" y="188640"/>
            <a:ext cx="10515600" cy="1325563"/>
          </a:xfrm>
        </p:spPr>
        <p:txBody>
          <a:bodyPr/>
          <a:lstStyle/>
          <a:p>
            <a:pPr eaLnBrk="1" hangingPunct="1"/>
            <a:r>
              <a:rPr kumimoji="1" lang="zh-CN" altLang="en-US" dirty="0" smtClean="0">
                <a:solidFill>
                  <a:schemeClr val="tx2"/>
                </a:solidFill>
              </a:rPr>
              <a:t>计算时间的渐进表示</a:t>
            </a:r>
          </a:p>
        </p:txBody>
      </p:sp>
      <p:sp>
        <p:nvSpPr>
          <p:cNvPr id="32771" name="Rectangle 3"/>
          <p:cNvSpPr>
            <a:spLocks noGrp="1" noChangeArrowheads="1"/>
          </p:cNvSpPr>
          <p:nvPr>
            <p:ph idx="1"/>
          </p:nvPr>
        </p:nvSpPr>
        <p:spPr>
          <a:xfrm>
            <a:off x="479376" y="1700808"/>
            <a:ext cx="4464496" cy="3319463"/>
          </a:xfrm>
        </p:spPr>
        <p:txBody>
          <a:bodyPr/>
          <a:lstStyle/>
          <a:p>
            <a:pPr eaLnBrk="1" hangingPunct="1"/>
            <a:r>
              <a:rPr kumimoji="1" lang="zh-CN" altLang="en-US" dirty="0" smtClean="0"/>
              <a:t>定义</a:t>
            </a:r>
            <a:r>
              <a:rPr kumimoji="1" lang="en-US" altLang="zh-CN" dirty="0" smtClean="0"/>
              <a:t>2.1</a:t>
            </a:r>
            <a:r>
              <a:rPr kumimoji="1" lang="zh-CN" altLang="en-US" dirty="0" smtClean="0"/>
              <a:t>：</a:t>
            </a:r>
            <a:r>
              <a:rPr kumimoji="1" lang="en-US" altLang="zh-CN" dirty="0" smtClean="0"/>
              <a:t>f(n)= O(g(n))</a:t>
            </a:r>
          </a:p>
          <a:p>
            <a:pPr eaLnBrk="1" hangingPunct="1"/>
            <a:r>
              <a:rPr kumimoji="1" lang="zh-CN" altLang="en-US" dirty="0" smtClean="0"/>
              <a:t>定义</a:t>
            </a:r>
            <a:r>
              <a:rPr kumimoji="1" lang="en-US" altLang="zh-CN" dirty="0" smtClean="0"/>
              <a:t>2.2</a:t>
            </a:r>
            <a:r>
              <a:rPr kumimoji="1" lang="zh-CN" altLang="en-US" dirty="0" smtClean="0"/>
              <a:t>：</a:t>
            </a:r>
            <a:r>
              <a:rPr kumimoji="1" lang="en-US" altLang="zh-CN" dirty="0" smtClean="0"/>
              <a:t>f(n)=Ω(g(n))</a:t>
            </a:r>
          </a:p>
          <a:p>
            <a:pPr eaLnBrk="1" hangingPunct="1"/>
            <a:r>
              <a:rPr kumimoji="1" lang="zh-CN" altLang="en-US" dirty="0" smtClean="0"/>
              <a:t>定义</a:t>
            </a:r>
            <a:r>
              <a:rPr kumimoji="1" lang="en-US" altLang="zh-CN" dirty="0" smtClean="0"/>
              <a:t>2.3</a:t>
            </a:r>
            <a:r>
              <a:rPr kumimoji="1" lang="zh-CN" altLang="en-US" dirty="0" smtClean="0"/>
              <a:t>：</a:t>
            </a:r>
            <a:r>
              <a:rPr kumimoji="1" lang="en-US" altLang="zh-CN" dirty="0" smtClean="0"/>
              <a:t>f(n)=</a:t>
            </a:r>
            <a:r>
              <a:rPr lang="en-US" altLang="zh-CN" dirty="0" smtClean="0">
                <a:latin typeface="Times New Roman" pitchFamily="18" charset="0"/>
                <a:sym typeface="Symbol" pitchFamily="18" charset="2"/>
              </a:rPr>
              <a:t></a:t>
            </a:r>
            <a:r>
              <a:rPr kumimoji="1" lang="en-US" altLang="zh-CN" dirty="0" smtClean="0"/>
              <a:t>(g(n))</a:t>
            </a:r>
          </a:p>
          <a:p>
            <a:pPr eaLnBrk="1" hangingPunct="1"/>
            <a:r>
              <a:rPr kumimoji="1" lang="zh-CN" altLang="en-US" dirty="0" smtClean="0"/>
              <a:t>定理</a:t>
            </a:r>
            <a:r>
              <a:rPr kumimoji="1" lang="en-US" altLang="zh-CN" dirty="0" smtClean="0"/>
              <a:t>2.1</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28</a:t>
            </a:fld>
            <a:endParaRPr lang="en-US" altLang="zh-CN"/>
          </a:p>
        </p:txBody>
      </p:sp>
      <p:sp>
        <p:nvSpPr>
          <p:cNvPr id="5" name="Rectangle 3"/>
          <p:cNvSpPr txBox="1">
            <a:spLocks noChangeArrowheads="1"/>
          </p:cNvSpPr>
          <p:nvPr/>
        </p:nvSpPr>
        <p:spPr>
          <a:xfrm>
            <a:off x="5447928" y="1628800"/>
            <a:ext cx="5905872" cy="38862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smtClean="0"/>
              <a:t>n</a:t>
            </a:r>
            <a:r>
              <a:rPr kumimoji="1" lang="zh-CN" altLang="en-US" dirty="0" smtClean="0"/>
              <a:t>表示问题规模，</a:t>
            </a:r>
          </a:p>
          <a:p>
            <a:pPr lvl="1"/>
            <a:r>
              <a:rPr kumimoji="1" lang="zh-CN" altLang="en-US" dirty="0" smtClean="0"/>
              <a:t>输入或输出量；</a:t>
            </a:r>
          </a:p>
          <a:p>
            <a:pPr lvl="1"/>
            <a:r>
              <a:rPr kumimoji="1" lang="zh-CN" altLang="en-US" dirty="0" smtClean="0"/>
              <a:t>两者之和；</a:t>
            </a:r>
          </a:p>
          <a:p>
            <a:pPr lvl="1"/>
            <a:r>
              <a:rPr kumimoji="1" lang="zh-CN" altLang="en-US" dirty="0" smtClean="0"/>
              <a:t>其中之一的某种测度。</a:t>
            </a:r>
          </a:p>
          <a:p>
            <a:r>
              <a:rPr kumimoji="1" lang="en-US" altLang="zh-CN" dirty="0" smtClean="0"/>
              <a:t>f(n) </a:t>
            </a:r>
            <a:r>
              <a:rPr kumimoji="1" lang="zh-CN" altLang="en-US" dirty="0" smtClean="0"/>
              <a:t>表示算法的计算时间。</a:t>
            </a:r>
          </a:p>
          <a:p>
            <a:r>
              <a:rPr kumimoji="1" lang="en-US" altLang="zh-CN" dirty="0" smtClean="0"/>
              <a:t>g(n)</a:t>
            </a:r>
            <a:r>
              <a:rPr kumimoji="1" lang="zh-CN" altLang="en-US" dirty="0" smtClean="0"/>
              <a:t>是在事前分析中确定的某个形式简单的函数。  </a:t>
            </a:r>
            <a:endParaRPr kumimoji="1" lang="zh-CN" altLang="en-US" dirty="0" smtClean="0">
              <a:solidFill>
                <a:schemeClr val="bg2"/>
              </a:solidFill>
            </a:endParaRPr>
          </a:p>
        </p:txBody>
      </p:sp>
      <p:sp>
        <p:nvSpPr>
          <p:cNvPr id="3" name="矩形 2"/>
          <p:cNvSpPr/>
          <p:nvPr/>
        </p:nvSpPr>
        <p:spPr>
          <a:xfrm>
            <a:off x="839416" y="5515000"/>
            <a:ext cx="9507488" cy="566309"/>
          </a:xfrm>
          <a:prstGeom prst="rect">
            <a:avLst/>
          </a:prstGeom>
        </p:spPr>
        <p:txBody>
          <a:bodyPr wrap="square">
            <a:spAutoFit/>
          </a:bodyPr>
          <a:lstStyle/>
          <a:p>
            <a:pPr>
              <a:lnSpc>
                <a:spcPct val="110000"/>
              </a:lnSpc>
            </a:pPr>
            <a:r>
              <a:rPr kumimoji="1" lang="en-US" altLang="zh-CN" sz="2800" dirty="0">
                <a:solidFill>
                  <a:srgbClr val="FF0000"/>
                </a:solidFill>
                <a:latin typeface="Arial" panose="020B0604020202020204" pitchFamily="34" charset="0"/>
                <a:ea typeface="幼圆" panose="02010509060101010101" pitchFamily="49" charset="-122"/>
                <a:cs typeface="Arial" panose="020B0604020202020204" pitchFamily="34" charset="0"/>
              </a:rPr>
              <a:t>f(n</a:t>
            </a:r>
            <a:r>
              <a:rPr kumimoji="1" lang="en-US" altLang="zh-CN" sz="28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r>
              <a:rPr kumimoji="1" lang="zh-CN" altLang="en-US" sz="2800" dirty="0" smtClean="0">
                <a:solidFill>
                  <a:srgbClr val="FF0000"/>
                </a:solidFill>
                <a:latin typeface="幼圆" panose="02010509060101010101" pitchFamily="49" charset="-122"/>
                <a:ea typeface="幼圆" panose="02010509060101010101" pitchFamily="49" charset="-122"/>
              </a:rPr>
              <a:t>与</a:t>
            </a:r>
            <a:r>
              <a:rPr kumimoji="1" lang="zh-CN" altLang="en-US" sz="2800" dirty="0">
                <a:solidFill>
                  <a:srgbClr val="FF0000"/>
                </a:solidFill>
                <a:latin typeface="幼圆" panose="02010509060101010101" pitchFamily="49" charset="-122"/>
                <a:ea typeface="幼圆" panose="02010509060101010101" pitchFamily="49" charset="-122"/>
              </a:rPr>
              <a:t>机器和语言有关，</a:t>
            </a:r>
            <a:r>
              <a:rPr kumimoji="1" lang="zh-CN" altLang="en-US" sz="2800" dirty="0" smtClean="0">
                <a:solidFill>
                  <a:srgbClr val="FF0000"/>
                </a:solidFill>
                <a:latin typeface="幼圆" panose="02010509060101010101" pitchFamily="49" charset="-122"/>
                <a:ea typeface="幼圆" panose="02010509060101010101" pitchFamily="49" charset="-122"/>
              </a:rPr>
              <a:t>而</a:t>
            </a:r>
            <a:r>
              <a:rPr kumimoji="1" lang="en-US" altLang="zh-CN" sz="2800" dirty="0" smtClean="0">
                <a:solidFill>
                  <a:srgbClr val="FF0000"/>
                </a:solidFill>
                <a:latin typeface="Arial" panose="020B0604020202020204" pitchFamily="34" charset="0"/>
                <a:ea typeface="幼圆" panose="02010509060101010101" pitchFamily="49" charset="-122"/>
                <a:cs typeface="Arial" panose="020B0604020202020204" pitchFamily="34" charset="0"/>
              </a:rPr>
              <a:t>g(n</a:t>
            </a:r>
            <a:r>
              <a:rPr kumimoji="1" lang="en-US" altLang="zh-CN" sz="28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kumimoji="1" lang="zh-CN" altLang="en-US" sz="2800" dirty="0">
                <a:solidFill>
                  <a:srgbClr val="FF0000"/>
                </a:solidFill>
                <a:latin typeface="幼圆" panose="02010509060101010101" pitchFamily="49" charset="-122"/>
                <a:ea typeface="幼圆" panose="02010509060101010101" pitchFamily="49" charset="-122"/>
              </a:rPr>
              <a:t>是独立于机器和语言的。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kumimoji="1" lang="zh-CN" altLang="en-US" dirty="0" smtClean="0">
                <a:solidFill>
                  <a:schemeClr val="tx2"/>
                </a:solidFill>
              </a:rPr>
              <a:t>定义</a:t>
            </a:r>
            <a:r>
              <a:rPr kumimoji="1" lang="en-US" altLang="zh-CN" dirty="0" smtClean="0">
                <a:solidFill>
                  <a:schemeClr val="tx2"/>
                </a:solidFill>
              </a:rPr>
              <a:t>2.1</a:t>
            </a:r>
          </a:p>
        </p:txBody>
      </p:sp>
      <p:sp>
        <p:nvSpPr>
          <p:cNvPr id="51205" name="Rectangle 5"/>
          <p:cNvSpPr>
            <a:spLocks noChangeArrowheads="1"/>
          </p:cNvSpPr>
          <p:nvPr/>
        </p:nvSpPr>
        <p:spPr bwMode="auto">
          <a:xfrm>
            <a:off x="766191" y="3505933"/>
            <a:ext cx="10298215"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a:lnSpc>
                <a:spcPct val="110000"/>
              </a:lnSpc>
              <a:spcBef>
                <a:spcPts val="1000"/>
              </a:spcBef>
              <a:buClr>
                <a:srgbClr val="1E5293"/>
              </a:buClr>
              <a:buSzPct val="70000"/>
              <a:buFont typeface="Wingdings" panose="05000000000000000000" pitchFamily="2" charset="2"/>
              <a:buChar char="l"/>
            </a:pPr>
            <a:r>
              <a:rPr kumimoji="1" lang="zh-CN" altLang="en-US" sz="2800" dirty="0">
                <a:latin typeface="Arial" panose="020B0604020202020204" pitchFamily="34" charset="0"/>
                <a:ea typeface="幼圆" panose="02010509060101010101" pitchFamily="49" charset="-122"/>
                <a:cs typeface="Arial" panose="020B0604020202020204" pitchFamily="34" charset="0"/>
              </a:rPr>
              <a:t>当</a:t>
            </a:r>
            <a:r>
              <a:rPr kumimoji="1" lang="en-US" altLang="zh-CN" sz="2800" dirty="0">
                <a:latin typeface="Arial" panose="020B0604020202020204" pitchFamily="34" charset="0"/>
                <a:ea typeface="幼圆" panose="02010509060101010101" pitchFamily="49" charset="-122"/>
                <a:cs typeface="Arial" panose="020B0604020202020204" pitchFamily="34" charset="0"/>
              </a:rPr>
              <a:t>n</a:t>
            </a:r>
            <a:r>
              <a:rPr kumimoji="1" lang="zh-CN" altLang="en-US" sz="2800" dirty="0">
                <a:latin typeface="Arial" panose="020B0604020202020204" pitchFamily="34" charset="0"/>
                <a:ea typeface="幼圆" panose="02010509060101010101" pitchFamily="49" charset="-122"/>
                <a:cs typeface="Arial" panose="020B0604020202020204" pitchFamily="34" charset="0"/>
              </a:rPr>
              <a:t>充分大时，</a:t>
            </a:r>
            <a:r>
              <a:rPr kumimoji="1" lang="en-US" altLang="zh-CN" sz="2800" dirty="0">
                <a:latin typeface="Arial" panose="020B0604020202020204" pitchFamily="34" charset="0"/>
                <a:ea typeface="幼圆" panose="02010509060101010101" pitchFamily="49" charset="-122"/>
                <a:cs typeface="Arial" panose="020B0604020202020204" pitchFamily="34" charset="0"/>
              </a:rPr>
              <a:t>f(n)</a:t>
            </a:r>
            <a:r>
              <a:rPr kumimoji="1" lang="zh-CN" altLang="en-US" sz="2800" dirty="0">
                <a:latin typeface="Arial" panose="020B0604020202020204" pitchFamily="34" charset="0"/>
                <a:ea typeface="幼圆" panose="02010509060101010101" pitchFamily="49" charset="-122"/>
                <a:cs typeface="Arial" panose="020B0604020202020204" pitchFamily="34" charset="0"/>
              </a:rPr>
              <a:t>有上界，一个常数倍的</a:t>
            </a:r>
            <a:r>
              <a:rPr kumimoji="1" lang="en-US" altLang="zh-CN" sz="2800" dirty="0">
                <a:latin typeface="Arial" panose="020B0604020202020204" pitchFamily="34" charset="0"/>
                <a:ea typeface="幼圆" panose="02010509060101010101" pitchFamily="49" charset="-122"/>
                <a:cs typeface="Arial" panose="020B0604020202020204" pitchFamily="34" charset="0"/>
              </a:rPr>
              <a:t>g(n)</a:t>
            </a:r>
            <a:r>
              <a:rPr kumimoji="1" lang="zh-CN" altLang="en-US" sz="2800" dirty="0">
                <a:latin typeface="Arial" panose="020B0604020202020204" pitchFamily="34" charset="0"/>
                <a:ea typeface="幼圆" panose="02010509060101010101" pitchFamily="49" charset="-122"/>
                <a:cs typeface="Arial" panose="020B0604020202020204" pitchFamily="34" charset="0"/>
              </a:rPr>
              <a:t>是</a:t>
            </a:r>
            <a:r>
              <a:rPr kumimoji="1" lang="en-US" altLang="zh-CN" sz="2800" dirty="0">
                <a:latin typeface="Arial" panose="020B0604020202020204" pitchFamily="34" charset="0"/>
                <a:ea typeface="幼圆" panose="02010509060101010101" pitchFamily="49" charset="-122"/>
                <a:cs typeface="Arial" panose="020B0604020202020204" pitchFamily="34" charset="0"/>
              </a:rPr>
              <a:t>f(n)</a:t>
            </a:r>
            <a:r>
              <a:rPr kumimoji="1" lang="zh-CN" altLang="en-US" sz="2800" dirty="0">
                <a:latin typeface="Arial" panose="020B0604020202020204" pitchFamily="34" charset="0"/>
                <a:ea typeface="幼圆" panose="02010509060101010101" pitchFamily="49" charset="-122"/>
                <a:cs typeface="Arial" panose="020B0604020202020204" pitchFamily="34" charset="0"/>
              </a:rPr>
              <a:t>的一个上界，</a:t>
            </a:r>
            <a:r>
              <a:rPr kumimoji="1" lang="en-US" altLang="zh-CN" sz="2800" dirty="0">
                <a:latin typeface="Arial" panose="020B0604020202020204" pitchFamily="34" charset="0"/>
                <a:ea typeface="幼圆" panose="02010509060101010101" pitchFamily="49" charset="-122"/>
                <a:cs typeface="Arial" panose="020B0604020202020204" pitchFamily="34" charset="0"/>
              </a:rPr>
              <a:t>f(n)</a:t>
            </a:r>
            <a:r>
              <a:rPr kumimoji="1" lang="zh-CN" altLang="en-US" sz="2800" dirty="0">
                <a:latin typeface="Arial" panose="020B0604020202020204" pitchFamily="34" charset="0"/>
                <a:ea typeface="幼圆" panose="02010509060101010101" pitchFamily="49" charset="-122"/>
                <a:cs typeface="Arial" panose="020B0604020202020204" pitchFamily="34" charset="0"/>
              </a:rPr>
              <a:t>的数量级就是</a:t>
            </a:r>
            <a:r>
              <a:rPr kumimoji="1" lang="en-US" altLang="zh-CN" sz="2800" dirty="0">
                <a:latin typeface="Arial" panose="020B0604020202020204" pitchFamily="34" charset="0"/>
                <a:ea typeface="幼圆" panose="02010509060101010101" pitchFamily="49" charset="-122"/>
                <a:cs typeface="Arial" panose="020B0604020202020204" pitchFamily="34" charset="0"/>
              </a:rPr>
              <a:t>g(n)</a:t>
            </a:r>
            <a:r>
              <a:rPr kumimoji="1" lang="zh-CN" altLang="en-US" sz="2800" dirty="0">
                <a:latin typeface="Arial" panose="020B0604020202020204" pitchFamily="34" charset="0"/>
                <a:ea typeface="幼圆" panose="02010509060101010101" pitchFamily="49" charset="-122"/>
                <a:cs typeface="Arial" panose="020B0604020202020204" pitchFamily="34" charset="0"/>
              </a:rPr>
              <a:t>。</a:t>
            </a:r>
          </a:p>
          <a:p>
            <a:pPr marL="228600" indent="-228600">
              <a:lnSpc>
                <a:spcPct val="110000"/>
              </a:lnSpc>
              <a:spcBef>
                <a:spcPts val="1000"/>
              </a:spcBef>
              <a:buClr>
                <a:srgbClr val="1E5293"/>
              </a:buClr>
              <a:buSzPct val="70000"/>
              <a:buFont typeface="Wingdings" panose="05000000000000000000" pitchFamily="2" charset="2"/>
              <a:buChar char="l"/>
            </a:pPr>
            <a:r>
              <a:rPr kumimoji="1" lang="en-US" altLang="zh-CN" sz="2800" dirty="0">
                <a:latin typeface="Arial" panose="020B0604020202020204" pitchFamily="34" charset="0"/>
                <a:ea typeface="幼圆" panose="02010509060101010101" pitchFamily="49" charset="-122"/>
                <a:cs typeface="Arial" panose="020B0604020202020204" pitchFamily="34" charset="0"/>
              </a:rPr>
              <a:t>f(n)</a:t>
            </a:r>
            <a:r>
              <a:rPr kumimoji="1" lang="zh-CN" altLang="en-US" sz="2800" dirty="0">
                <a:latin typeface="Arial" panose="020B0604020202020204" pitchFamily="34" charset="0"/>
                <a:ea typeface="幼圆" panose="02010509060101010101" pitchFamily="49" charset="-122"/>
                <a:cs typeface="Arial" panose="020B0604020202020204" pitchFamily="34" charset="0"/>
              </a:rPr>
              <a:t>的阶不高于</a:t>
            </a:r>
            <a:r>
              <a:rPr kumimoji="1" lang="en-US" altLang="zh-CN" sz="2800" dirty="0">
                <a:latin typeface="Arial" panose="020B0604020202020204" pitchFamily="34" charset="0"/>
                <a:ea typeface="幼圆" panose="02010509060101010101" pitchFamily="49" charset="-122"/>
                <a:cs typeface="Arial" panose="020B0604020202020204" pitchFamily="34" charset="0"/>
              </a:rPr>
              <a:t>g(n)</a:t>
            </a:r>
            <a:r>
              <a:rPr kumimoji="1" lang="zh-CN" altLang="en-US" sz="2800" dirty="0">
                <a:latin typeface="Arial" panose="020B0604020202020204" pitchFamily="34" charset="0"/>
                <a:ea typeface="幼圆" panose="02010509060101010101" pitchFamily="49" charset="-122"/>
                <a:cs typeface="Arial" panose="020B0604020202020204" pitchFamily="34" charset="0"/>
              </a:rPr>
              <a:t>的阶。</a:t>
            </a:r>
          </a:p>
          <a:p>
            <a:pPr marL="228600" indent="-228600">
              <a:lnSpc>
                <a:spcPct val="110000"/>
              </a:lnSpc>
              <a:spcBef>
                <a:spcPts val="1000"/>
              </a:spcBef>
              <a:buClr>
                <a:srgbClr val="1E5293"/>
              </a:buClr>
              <a:buSzPct val="70000"/>
              <a:buFont typeface="Wingdings" panose="05000000000000000000" pitchFamily="2" charset="2"/>
              <a:buChar char="l"/>
            </a:pPr>
            <a:r>
              <a:rPr kumimoji="1" lang="zh-CN" altLang="en-US" sz="2800" dirty="0">
                <a:latin typeface="Arial" panose="020B0604020202020204" pitchFamily="34" charset="0"/>
                <a:ea typeface="幼圆" panose="02010509060101010101" pitchFamily="49" charset="-122"/>
                <a:cs typeface="Arial" panose="020B0604020202020204" pitchFamily="34" charset="0"/>
              </a:rPr>
              <a:t>在确定</a:t>
            </a:r>
            <a:r>
              <a:rPr kumimoji="1" lang="en-US" altLang="zh-CN" sz="2800" dirty="0">
                <a:latin typeface="Arial" panose="020B0604020202020204" pitchFamily="34" charset="0"/>
                <a:ea typeface="幼圆" panose="02010509060101010101" pitchFamily="49" charset="-122"/>
                <a:cs typeface="Arial" panose="020B0604020202020204" pitchFamily="34" charset="0"/>
              </a:rPr>
              <a:t>f(n)</a:t>
            </a:r>
            <a:r>
              <a:rPr kumimoji="1" lang="zh-CN" altLang="en-US" sz="2800" dirty="0">
                <a:latin typeface="Arial" panose="020B0604020202020204" pitchFamily="34" charset="0"/>
                <a:ea typeface="幼圆" panose="02010509060101010101" pitchFamily="49" charset="-122"/>
                <a:cs typeface="Arial" panose="020B0604020202020204" pitchFamily="34" charset="0"/>
              </a:rPr>
              <a:t>的数量级时，总是试图求出</a:t>
            </a:r>
            <a:r>
              <a:rPr kumimoji="1" lang="zh-CN" altLang="en-US" sz="2800" dirty="0">
                <a:solidFill>
                  <a:srgbClr val="FF0000"/>
                </a:solidFill>
                <a:latin typeface="Arial" panose="020B0604020202020204" pitchFamily="34" charset="0"/>
                <a:ea typeface="幼圆" panose="02010509060101010101" pitchFamily="49" charset="-122"/>
                <a:cs typeface="Arial" panose="020B0604020202020204" pitchFamily="34" charset="0"/>
              </a:rPr>
              <a:t>最小的</a:t>
            </a:r>
            <a:r>
              <a:rPr kumimoji="1" lang="en-US" altLang="zh-CN" sz="2800" dirty="0">
                <a:latin typeface="Arial" panose="020B0604020202020204" pitchFamily="34" charset="0"/>
                <a:ea typeface="幼圆" panose="02010509060101010101" pitchFamily="49" charset="-122"/>
                <a:cs typeface="Arial" panose="020B0604020202020204" pitchFamily="34" charset="0"/>
              </a:rPr>
              <a:t>g(n)</a:t>
            </a:r>
            <a:r>
              <a:rPr kumimoji="1" lang="zh-CN" altLang="en-US" sz="2800" dirty="0">
                <a:latin typeface="Arial" panose="020B0604020202020204" pitchFamily="34" charset="0"/>
                <a:ea typeface="幼圆" panose="02010509060101010101" pitchFamily="49" charset="-122"/>
                <a:cs typeface="Arial" panose="020B0604020202020204" pitchFamily="34" charset="0"/>
              </a:rPr>
              <a:t>。</a:t>
            </a:r>
          </a:p>
          <a:p>
            <a:pPr marL="228600" indent="-228600">
              <a:lnSpc>
                <a:spcPct val="110000"/>
              </a:lnSpc>
              <a:spcBef>
                <a:spcPts val="1000"/>
              </a:spcBef>
              <a:buClr>
                <a:srgbClr val="1E5293"/>
              </a:buClr>
              <a:buSzPct val="70000"/>
              <a:buFont typeface="Wingdings" panose="05000000000000000000" pitchFamily="2" charset="2"/>
              <a:buChar char="l"/>
            </a:pPr>
            <a:r>
              <a:rPr kumimoji="1" lang="zh-CN" altLang="en-US" sz="2800" dirty="0">
                <a:latin typeface="Arial" panose="020B0604020202020204" pitchFamily="34" charset="0"/>
                <a:ea typeface="幼圆" panose="02010509060101010101" pitchFamily="49" charset="-122"/>
                <a:cs typeface="Arial" panose="020B0604020202020204" pitchFamily="34" charset="0"/>
              </a:rPr>
              <a:t>有关证明中，找出</a:t>
            </a:r>
            <a:r>
              <a:rPr kumimoji="1" lang="en-US" altLang="zh-CN" sz="2800" dirty="0">
                <a:latin typeface="Arial" panose="020B0604020202020204" pitchFamily="34" charset="0"/>
                <a:ea typeface="幼圆" panose="02010509060101010101" pitchFamily="49" charset="-122"/>
                <a:cs typeface="Arial" panose="020B0604020202020204" pitchFamily="34" charset="0"/>
              </a:rPr>
              <a:t>c</a:t>
            </a:r>
            <a:r>
              <a:rPr kumimoji="1" lang="zh-CN" altLang="en-US" sz="2800" dirty="0">
                <a:latin typeface="Arial" panose="020B0604020202020204" pitchFamily="34" charset="0"/>
                <a:ea typeface="幼圆" panose="02010509060101010101" pitchFamily="49" charset="-122"/>
                <a:cs typeface="Arial" panose="020B0604020202020204" pitchFamily="34" charset="0"/>
              </a:rPr>
              <a:t>和</a:t>
            </a:r>
            <a:r>
              <a:rPr kumimoji="1" lang="en-US" altLang="zh-CN" sz="2800" dirty="0">
                <a:latin typeface="Arial" panose="020B0604020202020204" pitchFamily="34" charset="0"/>
                <a:ea typeface="幼圆" panose="02010509060101010101" pitchFamily="49" charset="-122"/>
                <a:cs typeface="Arial" panose="020B0604020202020204" pitchFamily="34" charset="0"/>
              </a:rPr>
              <a:t>n</a:t>
            </a:r>
            <a:r>
              <a:rPr kumimoji="1" lang="en-US" altLang="zh-CN" sz="2800" baseline="-25000" dirty="0">
                <a:latin typeface="Arial" panose="020B0604020202020204" pitchFamily="34" charset="0"/>
                <a:ea typeface="幼圆" panose="02010509060101010101" pitchFamily="49" charset="-122"/>
                <a:cs typeface="Arial" panose="020B0604020202020204" pitchFamily="34" charset="0"/>
              </a:rPr>
              <a:t>0</a:t>
            </a:r>
            <a:r>
              <a:rPr kumimoji="1" lang="zh-CN" altLang="en-US" sz="2800" dirty="0">
                <a:latin typeface="Arial" panose="020B0604020202020204" pitchFamily="34" charset="0"/>
                <a:ea typeface="幼圆" panose="02010509060101010101" pitchFamily="49" charset="-122"/>
                <a:cs typeface="Arial" panose="020B0604020202020204" pitchFamily="34" charset="0"/>
              </a:rPr>
              <a:t>是关键。</a:t>
            </a:r>
          </a:p>
        </p:txBody>
      </p:sp>
      <p:grpSp>
        <p:nvGrpSpPr>
          <p:cNvPr id="6" name="组合 5"/>
          <p:cNvGrpSpPr/>
          <p:nvPr/>
        </p:nvGrpSpPr>
        <p:grpSpPr>
          <a:xfrm>
            <a:off x="5569586" y="404666"/>
            <a:ext cx="4774887" cy="1780703"/>
            <a:chOff x="1142976" y="4258910"/>
            <a:chExt cx="6001586" cy="2543322"/>
          </a:xfrm>
        </p:grpSpPr>
        <p:grpSp>
          <p:nvGrpSpPr>
            <p:cNvPr id="7" name="组合 6"/>
            <p:cNvGrpSpPr/>
            <p:nvPr/>
          </p:nvGrpSpPr>
          <p:grpSpPr>
            <a:xfrm>
              <a:off x="1142976" y="4429132"/>
              <a:ext cx="6001586" cy="2373100"/>
              <a:chOff x="1142182" y="4429926"/>
              <a:chExt cx="6001586" cy="2373100"/>
            </a:xfrm>
          </p:grpSpPr>
          <p:cxnSp>
            <p:nvCxnSpPr>
              <p:cNvPr id="17" name="直接箭头连接符 16"/>
              <p:cNvCxnSpPr/>
              <p:nvPr/>
            </p:nvCxnSpPr>
            <p:spPr bwMode="auto">
              <a:xfrm>
                <a:off x="1142976" y="6215082"/>
                <a:ext cx="5429288" cy="1588"/>
              </a:xfrm>
              <a:prstGeom prst="straightConnector1">
                <a:avLst/>
              </a:prstGeom>
              <a:solidFill>
                <a:schemeClr val="accent1"/>
              </a:solidFill>
              <a:ln w="31750" cap="sq" cmpd="sng" algn="ctr">
                <a:solidFill>
                  <a:schemeClr val="tx1"/>
                </a:solidFill>
                <a:prstDash val="solid"/>
                <a:round/>
                <a:headEnd type="none" w="sm" len="sm"/>
                <a:tailEnd type="arrow"/>
              </a:ln>
              <a:effectLst/>
            </p:spPr>
          </p:cxnSp>
          <p:cxnSp>
            <p:nvCxnSpPr>
              <p:cNvPr id="18" name="直接箭头连接符 17"/>
              <p:cNvCxnSpPr/>
              <p:nvPr/>
            </p:nvCxnSpPr>
            <p:spPr bwMode="auto">
              <a:xfrm rot="5400000" flipH="1" flipV="1">
                <a:off x="250001" y="5322107"/>
                <a:ext cx="1785950" cy="1588"/>
              </a:xfrm>
              <a:prstGeom prst="straightConnector1">
                <a:avLst/>
              </a:prstGeom>
              <a:solidFill>
                <a:schemeClr val="accent1"/>
              </a:solidFill>
              <a:ln w="31750" cap="sq" cmpd="sng" algn="ctr">
                <a:solidFill>
                  <a:schemeClr val="tx1"/>
                </a:solidFill>
                <a:prstDash val="solid"/>
                <a:round/>
                <a:headEnd type="none" w="sm" len="sm"/>
                <a:tailEnd type="arrow"/>
              </a:ln>
              <a:effectLst/>
            </p:spPr>
          </p:cxnSp>
          <p:sp>
            <p:nvSpPr>
              <p:cNvPr id="19" name="TextBox 10"/>
              <p:cNvSpPr txBox="1"/>
              <p:nvPr/>
            </p:nvSpPr>
            <p:spPr>
              <a:xfrm>
                <a:off x="6643702" y="6143644"/>
                <a:ext cx="500066" cy="659382"/>
              </a:xfrm>
              <a:prstGeom prst="rect">
                <a:avLst/>
              </a:prstGeom>
              <a:noFill/>
            </p:spPr>
            <p:txBody>
              <a:bodyPr wrap="square" rtlCol="0">
                <a:spAutoFit/>
              </a:bodyPr>
              <a:lstStyle/>
              <a:p>
                <a:r>
                  <a:rPr lang="en-US" altLang="zh-CN" b="1" dirty="0"/>
                  <a:t>n</a:t>
                </a:r>
                <a:endParaRPr lang="zh-CN" altLang="en-US" b="1" dirty="0"/>
              </a:p>
            </p:txBody>
          </p:sp>
        </p:grpSp>
        <p:grpSp>
          <p:nvGrpSpPr>
            <p:cNvPr id="8" name="组合 7"/>
            <p:cNvGrpSpPr/>
            <p:nvPr/>
          </p:nvGrpSpPr>
          <p:grpSpPr>
            <a:xfrm>
              <a:off x="1180214" y="4286256"/>
              <a:ext cx="5177736" cy="1891260"/>
              <a:chOff x="1180214" y="4286256"/>
              <a:chExt cx="5177736" cy="1891260"/>
            </a:xfrm>
          </p:grpSpPr>
          <p:sp>
            <p:nvSpPr>
              <p:cNvPr id="15" name="任意多边形 14"/>
              <p:cNvSpPr/>
              <p:nvPr/>
            </p:nvSpPr>
            <p:spPr bwMode="auto">
              <a:xfrm>
                <a:off x="1180214" y="4561367"/>
                <a:ext cx="4199860" cy="1616149"/>
              </a:xfrm>
              <a:custGeom>
                <a:avLst/>
                <a:gdLst>
                  <a:gd name="connsiteX0" fmla="*/ 0 w 4199860"/>
                  <a:gd name="connsiteY0" fmla="*/ 1616149 h 1616149"/>
                  <a:gd name="connsiteX1" fmla="*/ 478465 w 4199860"/>
                  <a:gd name="connsiteY1" fmla="*/ 1041991 h 1616149"/>
                  <a:gd name="connsiteX2" fmla="*/ 1148316 w 4199860"/>
                  <a:gd name="connsiteY2" fmla="*/ 1127052 h 1616149"/>
                  <a:gd name="connsiteX3" fmla="*/ 1967023 w 4199860"/>
                  <a:gd name="connsiteY3" fmla="*/ 691117 h 1616149"/>
                  <a:gd name="connsiteX4" fmla="*/ 2530549 w 4199860"/>
                  <a:gd name="connsiteY4" fmla="*/ 648586 h 1616149"/>
                  <a:gd name="connsiteX5" fmla="*/ 3317358 w 4199860"/>
                  <a:gd name="connsiteY5" fmla="*/ 170121 h 1616149"/>
                  <a:gd name="connsiteX6" fmla="*/ 4199860 w 4199860"/>
                  <a:gd name="connsiteY6" fmla="*/ 0 h 1616149"/>
                  <a:gd name="connsiteX7" fmla="*/ 4199860 w 4199860"/>
                  <a:gd name="connsiteY7" fmla="*/ 0 h 161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9860" h="1616149">
                    <a:moveTo>
                      <a:pt x="0" y="1616149"/>
                    </a:moveTo>
                    <a:cubicBezTo>
                      <a:pt x="143539" y="1369828"/>
                      <a:pt x="287079" y="1123507"/>
                      <a:pt x="478465" y="1041991"/>
                    </a:cubicBezTo>
                    <a:cubicBezTo>
                      <a:pt x="669851" y="960475"/>
                      <a:pt x="900223" y="1185531"/>
                      <a:pt x="1148316" y="1127052"/>
                    </a:cubicBezTo>
                    <a:cubicBezTo>
                      <a:pt x="1396409" y="1068573"/>
                      <a:pt x="1736651" y="770861"/>
                      <a:pt x="1967023" y="691117"/>
                    </a:cubicBezTo>
                    <a:cubicBezTo>
                      <a:pt x="2197395" y="611373"/>
                      <a:pt x="2305493" y="735419"/>
                      <a:pt x="2530549" y="648586"/>
                    </a:cubicBezTo>
                    <a:cubicBezTo>
                      <a:pt x="2755605" y="561753"/>
                      <a:pt x="3039140" y="278219"/>
                      <a:pt x="3317358" y="170121"/>
                    </a:cubicBezTo>
                    <a:cubicBezTo>
                      <a:pt x="3595576" y="62023"/>
                      <a:pt x="4199860" y="0"/>
                      <a:pt x="4199860" y="0"/>
                    </a:cubicBezTo>
                    <a:lnTo>
                      <a:pt x="4199860" y="0"/>
                    </a:lnTo>
                  </a:path>
                </a:pathLst>
              </a:custGeom>
              <a:noFill/>
              <a:ln w="31750" cap="sq" cmpd="sng" algn="ctr">
                <a:solidFill>
                  <a:schemeClr val="tx1"/>
                </a:solidFill>
                <a:prstDash val="solid"/>
                <a:round/>
                <a:headEnd type="none" w="sm" len="sm"/>
                <a:tailEnd type="none" w="med" len="lg"/>
              </a:ln>
              <a:effectLst/>
            </p:spPr>
            <p:txBody>
              <a:bodyPr vert="horz" wrap="none" lIns="91440" tIns="45720" rIns="91440" bIns="45720" numCol="1" rtlCol="0" anchor="t" anchorCtr="0" compatLnSpc="1">
                <a:prstTxWarp prst="textNoShape">
                  <a:avLst/>
                </a:prstTxWarp>
              </a:bodyPr>
              <a:lstStyle/>
              <a:p>
                <a:pPr algn="ctr"/>
                <a:endParaRPr lang="zh-CN" altLang="en-US" sz="1800">
                  <a:latin typeface="Tahoma" pitchFamily="34" charset="0"/>
                </a:endParaRPr>
              </a:p>
            </p:txBody>
          </p:sp>
          <p:sp>
            <p:nvSpPr>
              <p:cNvPr id="16" name="TextBox 15"/>
              <p:cNvSpPr txBox="1"/>
              <p:nvPr/>
            </p:nvSpPr>
            <p:spPr>
              <a:xfrm>
                <a:off x="5500694" y="4286256"/>
                <a:ext cx="857256" cy="659381"/>
              </a:xfrm>
              <a:prstGeom prst="rect">
                <a:avLst/>
              </a:prstGeom>
              <a:noFill/>
            </p:spPr>
            <p:txBody>
              <a:bodyPr wrap="square" rtlCol="0">
                <a:spAutoFit/>
              </a:bodyPr>
              <a:lstStyle/>
              <a:p>
                <a:r>
                  <a:rPr lang="en-US" altLang="zh-CN" dirty="0"/>
                  <a:t>f(n)</a:t>
                </a:r>
                <a:endParaRPr lang="zh-CN" altLang="en-US" dirty="0"/>
              </a:p>
            </p:txBody>
          </p:sp>
        </p:grpSp>
        <p:grpSp>
          <p:nvGrpSpPr>
            <p:cNvPr id="9" name="组合 8"/>
            <p:cNvGrpSpPr/>
            <p:nvPr/>
          </p:nvGrpSpPr>
          <p:grpSpPr>
            <a:xfrm>
              <a:off x="1142976" y="4258910"/>
              <a:ext cx="3536181" cy="1956172"/>
              <a:chOff x="1142976" y="4258910"/>
              <a:chExt cx="3536181" cy="1956172"/>
            </a:xfrm>
          </p:grpSpPr>
          <p:cxnSp>
            <p:nvCxnSpPr>
              <p:cNvPr id="13" name="直接连接符 12"/>
              <p:cNvCxnSpPr/>
              <p:nvPr/>
            </p:nvCxnSpPr>
            <p:spPr bwMode="auto">
              <a:xfrm flipV="1">
                <a:off x="1142976" y="4258910"/>
                <a:ext cx="3536181" cy="1956172"/>
              </a:xfrm>
              <a:prstGeom prst="line">
                <a:avLst/>
              </a:prstGeom>
              <a:solidFill>
                <a:schemeClr val="accent1"/>
              </a:solidFill>
              <a:ln w="31750" cap="sq" cmpd="sng" algn="ctr">
                <a:solidFill>
                  <a:srgbClr val="FF0000"/>
                </a:solidFill>
                <a:prstDash val="solid"/>
                <a:round/>
                <a:headEnd type="none" w="sm" len="sm"/>
                <a:tailEnd type="none" w="med" len="lg"/>
              </a:ln>
              <a:effectLst/>
            </p:spPr>
          </p:cxnSp>
          <p:sp>
            <p:nvSpPr>
              <p:cNvPr id="14" name="TextBox 18"/>
              <p:cNvSpPr txBox="1"/>
              <p:nvPr/>
            </p:nvSpPr>
            <p:spPr>
              <a:xfrm>
                <a:off x="3000363" y="4357693"/>
                <a:ext cx="1211596" cy="659381"/>
              </a:xfrm>
              <a:prstGeom prst="rect">
                <a:avLst/>
              </a:prstGeom>
              <a:noFill/>
            </p:spPr>
            <p:txBody>
              <a:bodyPr wrap="square" rtlCol="0">
                <a:spAutoFit/>
              </a:bodyPr>
              <a:lstStyle/>
              <a:p>
                <a:r>
                  <a:rPr lang="en-US" altLang="zh-CN" dirty="0"/>
                  <a:t>C*g(n)</a:t>
                </a:r>
                <a:endParaRPr lang="zh-CN" altLang="en-US" dirty="0"/>
              </a:p>
            </p:txBody>
          </p:sp>
        </p:grpSp>
        <p:grpSp>
          <p:nvGrpSpPr>
            <p:cNvPr id="10" name="组合 9"/>
            <p:cNvGrpSpPr/>
            <p:nvPr/>
          </p:nvGrpSpPr>
          <p:grpSpPr>
            <a:xfrm>
              <a:off x="1886262" y="5644372"/>
              <a:ext cx="571504" cy="1093657"/>
              <a:chOff x="1886262" y="5644372"/>
              <a:chExt cx="571504" cy="1093657"/>
            </a:xfrm>
          </p:grpSpPr>
          <p:sp>
            <p:nvSpPr>
              <p:cNvPr id="11" name="TextBox 21"/>
              <p:cNvSpPr txBox="1"/>
              <p:nvPr/>
            </p:nvSpPr>
            <p:spPr>
              <a:xfrm>
                <a:off x="1886262" y="6166564"/>
                <a:ext cx="571504" cy="571465"/>
              </a:xfrm>
              <a:prstGeom prst="rect">
                <a:avLst/>
              </a:prstGeom>
              <a:noFill/>
            </p:spPr>
            <p:txBody>
              <a:bodyPr wrap="square" rtlCol="0">
                <a:spAutoFit/>
              </a:bodyPr>
              <a:lstStyle/>
              <a:p>
                <a:r>
                  <a:rPr lang="en-US" altLang="zh-CN" sz="2000" b="1" dirty="0">
                    <a:latin typeface="Times New Roman" pitchFamily="18" charset="0"/>
                  </a:rPr>
                  <a:t>n</a:t>
                </a:r>
                <a:r>
                  <a:rPr lang="en-US" altLang="zh-CN" sz="2000" b="1" baseline="-25000" dirty="0">
                    <a:latin typeface="Times New Roman" pitchFamily="18" charset="0"/>
                  </a:rPr>
                  <a:t>0</a:t>
                </a:r>
                <a:endParaRPr lang="zh-CN" altLang="en-US" sz="2000" b="1" dirty="0"/>
              </a:p>
            </p:txBody>
          </p:sp>
          <p:cxnSp>
            <p:nvCxnSpPr>
              <p:cNvPr id="12" name="直接连接符 11"/>
              <p:cNvCxnSpPr/>
              <p:nvPr/>
            </p:nvCxnSpPr>
            <p:spPr bwMode="auto">
              <a:xfrm rot="5400000">
                <a:off x="1821637" y="5965049"/>
                <a:ext cx="642942" cy="1588"/>
              </a:xfrm>
              <a:prstGeom prst="line">
                <a:avLst/>
              </a:prstGeom>
              <a:solidFill>
                <a:schemeClr val="accent1"/>
              </a:solidFill>
              <a:ln w="31750" cap="sq" cmpd="sng" algn="ctr">
                <a:solidFill>
                  <a:schemeClr val="tx1"/>
                </a:solidFill>
                <a:prstDash val="dash"/>
                <a:round/>
                <a:headEnd type="none" w="sm" len="sm"/>
                <a:tailEnd type="none" w="med" len="lg"/>
              </a:ln>
              <a:effectLst/>
            </p:spPr>
          </p:cxnSp>
        </p:grpSp>
      </p:gr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29</a:t>
            </a:fld>
            <a:endParaRPr lang="en-US" altLang="zh-CN"/>
          </a:p>
        </p:txBody>
      </p:sp>
      <p:sp>
        <p:nvSpPr>
          <p:cNvPr id="3" name="矩形 2"/>
          <p:cNvSpPr/>
          <p:nvPr/>
        </p:nvSpPr>
        <p:spPr>
          <a:xfrm>
            <a:off x="766190" y="2126481"/>
            <a:ext cx="10514385" cy="11880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800" dirty="0">
                <a:solidFill>
                  <a:schemeClr val="tx1"/>
                </a:solidFill>
                <a:latin typeface="幼圆" panose="02010509060101010101" pitchFamily="49" charset="-122"/>
                <a:ea typeface="幼圆" panose="02010509060101010101" pitchFamily="49" charset="-122"/>
              </a:rPr>
              <a:t>如果存在两个正常数</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c</a:t>
            </a:r>
            <a:r>
              <a:rPr kumimoji="1" lang="zh-CN" altLang="en-US" sz="2800" dirty="0">
                <a:solidFill>
                  <a:schemeClr val="tx1"/>
                </a:solidFill>
                <a:latin typeface="幼圆" panose="02010509060101010101" pitchFamily="49" charset="-122"/>
                <a:ea typeface="幼圆" panose="02010509060101010101" pitchFamily="49" charset="-122"/>
              </a:rPr>
              <a:t>和</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n</a:t>
            </a:r>
            <a:r>
              <a:rPr kumimoji="1" lang="en-US" altLang="zh-CN" sz="2800" baseline="-25000" dirty="0">
                <a:solidFill>
                  <a:schemeClr val="tx1"/>
                </a:solidFill>
                <a:latin typeface="Arial" panose="020B0604020202020204" pitchFamily="34" charset="0"/>
                <a:ea typeface="幼圆" panose="02010509060101010101" pitchFamily="49" charset="-122"/>
                <a:cs typeface="Arial" panose="020B0604020202020204" pitchFamily="34" charset="0"/>
              </a:rPr>
              <a:t>0</a:t>
            </a:r>
            <a:r>
              <a:rPr kumimoji="1" lang="zh-CN" altLang="en-US" sz="2800" dirty="0">
                <a:solidFill>
                  <a:schemeClr val="tx1"/>
                </a:solidFill>
                <a:latin typeface="幼圆" panose="02010509060101010101" pitchFamily="49" charset="-122"/>
                <a:ea typeface="幼圆" panose="02010509060101010101" pitchFamily="49" charset="-122"/>
              </a:rPr>
              <a:t>，对于所有的</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n≥n</a:t>
            </a:r>
            <a:r>
              <a:rPr kumimoji="1" lang="en-US" altLang="zh-CN" sz="2800" baseline="-25000" dirty="0">
                <a:solidFill>
                  <a:schemeClr val="tx1"/>
                </a:solidFill>
                <a:latin typeface="Arial" panose="020B0604020202020204" pitchFamily="34" charset="0"/>
                <a:ea typeface="幼圆" panose="02010509060101010101" pitchFamily="49" charset="-122"/>
                <a:cs typeface="Arial" panose="020B0604020202020204" pitchFamily="34" charset="0"/>
              </a:rPr>
              <a:t>0</a:t>
            </a:r>
            <a:r>
              <a:rPr kumimoji="1" lang="zh-CN" altLang="en-US" sz="2800" dirty="0">
                <a:solidFill>
                  <a:schemeClr val="tx1"/>
                </a:solidFill>
                <a:latin typeface="幼圆" panose="02010509060101010101" pitchFamily="49" charset="-122"/>
                <a:ea typeface="幼圆" panose="02010509060101010101" pitchFamily="49" charset="-122"/>
              </a:rPr>
              <a:t>，有</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|f(n)|≤</a:t>
            </a:r>
            <a:r>
              <a:rPr kumimoji="1" lang="en-US" altLang="zh-CN" sz="2800" dirty="0" err="1">
                <a:solidFill>
                  <a:schemeClr val="tx1"/>
                </a:solidFill>
                <a:latin typeface="Arial" panose="020B0604020202020204" pitchFamily="34" charset="0"/>
                <a:ea typeface="幼圆" panose="02010509060101010101" pitchFamily="49" charset="-122"/>
                <a:cs typeface="Arial" panose="020B0604020202020204" pitchFamily="34" charset="0"/>
              </a:rPr>
              <a:t>c|g</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(n)|</a:t>
            </a:r>
            <a:r>
              <a:rPr kumimoji="1" lang="zh-CN" altLang="en-US" sz="2800" dirty="0">
                <a:solidFill>
                  <a:schemeClr val="tx1"/>
                </a:solidFill>
                <a:latin typeface="幼圆" panose="02010509060101010101" pitchFamily="49" charset="-122"/>
                <a:ea typeface="幼圆" panose="02010509060101010101" pitchFamily="49" charset="-122"/>
              </a:rPr>
              <a:t>，则记作：</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f(n)=O(g(n))</a:t>
            </a:r>
            <a:r>
              <a:rPr kumimoji="1" lang="zh-CN" altLang="en-US" sz="2800" dirty="0">
                <a:solidFill>
                  <a:schemeClr val="tx1"/>
                </a:solidFill>
                <a:latin typeface="幼圆" panose="02010509060101010101" pitchFamily="49" charset="-122"/>
                <a:ea typeface="幼圆" panose="020105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smtClean="0"/>
              <a:t>2.1  </a:t>
            </a:r>
            <a:r>
              <a:rPr lang="zh-CN" altLang="en-US" dirty="0" smtClean="0"/>
              <a:t>算 法</a:t>
            </a:r>
          </a:p>
        </p:txBody>
      </p:sp>
      <p:sp>
        <p:nvSpPr>
          <p:cNvPr id="5123" name="Rectangle 3"/>
          <p:cNvSpPr>
            <a:spLocks noGrp="1" noChangeArrowheads="1"/>
          </p:cNvSpPr>
          <p:nvPr>
            <p:ph idx="1"/>
          </p:nvPr>
        </p:nvSpPr>
        <p:spPr>
          <a:xfrm>
            <a:off x="838200" y="1844824"/>
            <a:ext cx="10515600" cy="4351338"/>
          </a:xfrm>
        </p:spPr>
        <p:txBody>
          <a:bodyPr>
            <a:normAutofit/>
          </a:bodyPr>
          <a:lstStyle/>
          <a:p>
            <a:r>
              <a:rPr kumimoji="1" lang="zh-CN" altLang="en-US" dirty="0"/>
              <a:t>什么是算法</a:t>
            </a:r>
          </a:p>
          <a:p>
            <a:r>
              <a:rPr kumimoji="1" lang="zh-CN" altLang="en-US" dirty="0"/>
              <a:t>算法的五个重要特性</a:t>
            </a:r>
          </a:p>
          <a:p>
            <a:r>
              <a:rPr kumimoji="1" lang="zh-CN" altLang="en-US" dirty="0"/>
              <a:t>计算过程与算法的区别</a:t>
            </a:r>
          </a:p>
          <a:p>
            <a:r>
              <a:rPr kumimoji="1" lang="zh-CN" altLang="en-US" dirty="0"/>
              <a:t>问题的求解过程</a:t>
            </a:r>
          </a:p>
          <a:p>
            <a:r>
              <a:rPr kumimoji="1" lang="zh-CN" altLang="en-US" dirty="0"/>
              <a:t>算法学习的基本内容</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51384" y="260648"/>
            <a:ext cx="8229600" cy="1371600"/>
          </a:xfrm>
        </p:spPr>
        <p:txBody>
          <a:bodyPr>
            <a:normAutofit/>
          </a:bodyPr>
          <a:lstStyle/>
          <a:p>
            <a:pPr eaLnBrk="1" hangingPunct="1"/>
            <a:r>
              <a:rPr lang="zh-CN" altLang="en-US" dirty="0" smtClean="0"/>
              <a:t>判断</a:t>
            </a:r>
            <a:r>
              <a:rPr lang="en-US" altLang="zh-CN" dirty="0">
                <a:latin typeface="Times New Roman" pitchFamily="18" charset="0"/>
              </a:rPr>
              <a:t>f(n) </a:t>
            </a:r>
            <a:r>
              <a:rPr lang="zh-CN" altLang="en-US" dirty="0">
                <a:latin typeface="Times New Roman" pitchFamily="18" charset="0"/>
              </a:rPr>
              <a:t>＝</a:t>
            </a:r>
            <a:r>
              <a:rPr lang="en-US" altLang="zh-CN" dirty="0" smtClean="0">
                <a:latin typeface="Times New Roman" pitchFamily="18" charset="0"/>
              </a:rPr>
              <a:t>O(g(n))</a:t>
            </a:r>
            <a:r>
              <a:rPr lang="zh-CN" altLang="en-US" dirty="0" smtClean="0">
                <a:latin typeface="Times New Roman" pitchFamily="18" charset="0"/>
              </a:rPr>
              <a:t>？</a:t>
            </a:r>
            <a:endParaRPr lang="zh-CN" altLang="en-US" dirty="0">
              <a:latin typeface="Times New Roman" pitchFamily="18" charset="0"/>
            </a:endParaRPr>
          </a:p>
        </p:txBody>
      </p:sp>
      <p:sp>
        <p:nvSpPr>
          <p:cNvPr id="35843" name="Rectangle 3"/>
          <p:cNvSpPr>
            <a:spLocks noGrp="1" noChangeArrowheads="1"/>
          </p:cNvSpPr>
          <p:nvPr>
            <p:ph idx="1"/>
          </p:nvPr>
        </p:nvSpPr>
        <p:spPr>
          <a:xfrm>
            <a:off x="551384" y="1772816"/>
            <a:ext cx="4856448" cy="3331567"/>
          </a:xfrm>
        </p:spPr>
        <p:txBody>
          <a:bodyPr>
            <a:normAutofit/>
          </a:bodyPr>
          <a:lstStyle/>
          <a:p>
            <a:pPr eaLnBrk="1" hangingPunct="1"/>
            <a:r>
              <a:rPr lang="en-US" altLang="zh-CN" dirty="0">
                <a:latin typeface="Times New Roman" panose="02020603050405020304" pitchFamily="18" charset="0"/>
                <a:cs typeface="Times New Roman" panose="02020603050405020304" pitchFamily="18" charset="0"/>
              </a:rPr>
              <a:t>f(n)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3n,    </a:t>
            </a:r>
            <a:r>
              <a:rPr lang="en-US" altLang="zh-CN" dirty="0">
                <a:latin typeface="Times New Roman" panose="02020603050405020304" pitchFamily="18" charset="0"/>
                <a:cs typeface="Times New Roman" panose="02020603050405020304" pitchFamily="18" charset="0"/>
              </a:rPr>
              <a:t>g(n)=n</a:t>
            </a:r>
          </a:p>
          <a:p>
            <a:pPr eaLnBrk="1" hangingPunct="1"/>
            <a:r>
              <a:rPr lang="en-US" altLang="zh-CN" dirty="0">
                <a:latin typeface="Times New Roman" panose="02020603050405020304" pitchFamily="18" charset="0"/>
                <a:cs typeface="Times New Roman" panose="02020603050405020304" pitchFamily="18" charset="0"/>
              </a:rPr>
              <a:t>f(n)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n+1024,    </a:t>
            </a:r>
            <a:r>
              <a:rPr lang="en-US" altLang="zh-CN" dirty="0">
                <a:latin typeface="Times New Roman" panose="02020603050405020304" pitchFamily="18" charset="0"/>
                <a:cs typeface="Times New Roman" panose="02020603050405020304" pitchFamily="18" charset="0"/>
              </a:rPr>
              <a:t>g(n)=1025n</a:t>
            </a:r>
          </a:p>
          <a:p>
            <a:pPr eaLnBrk="1" hangingPunct="1"/>
            <a:r>
              <a:rPr lang="en-US" altLang="zh-CN" dirty="0">
                <a:latin typeface="Times New Roman" panose="02020603050405020304" pitchFamily="18" charset="0"/>
                <a:cs typeface="Times New Roman" panose="02020603050405020304" pitchFamily="18" charset="0"/>
              </a:rPr>
              <a:t>f(n)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2n</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+11n-10,    </a:t>
            </a:r>
            <a:r>
              <a:rPr lang="en-US" altLang="zh-CN" dirty="0">
                <a:latin typeface="Times New Roman" panose="02020603050405020304" pitchFamily="18" charset="0"/>
                <a:cs typeface="Times New Roman" panose="02020603050405020304" pitchFamily="18" charset="0"/>
              </a:rPr>
              <a:t>g(n)=3n</a:t>
            </a:r>
            <a:r>
              <a:rPr lang="en-US" altLang="zh-CN" baseline="30000" dirty="0">
                <a:latin typeface="Times New Roman" panose="02020603050405020304" pitchFamily="18" charset="0"/>
                <a:cs typeface="Times New Roman" panose="02020603050405020304" pitchFamily="18" charset="0"/>
              </a:rPr>
              <a:t>2</a:t>
            </a:r>
            <a:endParaRPr lang="en-US" altLang="zh-CN" dirty="0">
              <a:latin typeface="Times New Roman" panose="02020603050405020304" pitchFamily="18" charset="0"/>
              <a:cs typeface="Times New Roman" panose="02020603050405020304" pitchFamily="18" charset="0"/>
            </a:endParaRPr>
          </a:p>
          <a:p>
            <a:pPr eaLnBrk="1" hangingPunct="1"/>
            <a:r>
              <a:rPr lang="en-US" altLang="zh-CN" dirty="0">
                <a:latin typeface="Times New Roman" panose="02020603050405020304" pitchFamily="18" charset="0"/>
                <a:cs typeface="Times New Roman" panose="02020603050405020304" pitchFamily="18" charset="0"/>
              </a:rPr>
              <a:t>f(n)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n</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g(n)= </a:t>
            </a:r>
            <a:r>
              <a:rPr lang="en-US" altLang="zh-CN" dirty="0" smtClean="0">
                <a:latin typeface="Times New Roman" panose="02020603050405020304" pitchFamily="18" charset="0"/>
                <a:cs typeface="Times New Roman" panose="02020603050405020304" pitchFamily="18" charset="0"/>
              </a:rPr>
              <a:t>n</a:t>
            </a:r>
            <a:r>
              <a:rPr lang="en-US" altLang="zh-CN" baseline="30000" dirty="0" smtClean="0">
                <a:latin typeface="Times New Roman" panose="02020603050405020304" pitchFamily="18" charset="0"/>
                <a:cs typeface="Times New Roman" panose="02020603050405020304" pitchFamily="18" charset="0"/>
              </a:rPr>
              <a:t>3</a:t>
            </a:r>
          </a:p>
          <a:p>
            <a:pPr eaLnBrk="1" hangingPunct="1"/>
            <a:r>
              <a:rPr lang="en-US" altLang="zh-CN" dirty="0">
                <a:solidFill>
                  <a:srgbClr val="FF0000"/>
                </a:solidFill>
                <a:latin typeface="Times New Roman" panose="02020603050405020304" pitchFamily="18" charset="0"/>
                <a:cs typeface="Times New Roman" panose="02020603050405020304" pitchFamily="18" charset="0"/>
              </a:rPr>
              <a:t>f(n) </a:t>
            </a:r>
            <a:r>
              <a:rPr lang="zh-CN" altLang="en-US" dirty="0" smtClean="0">
                <a:solidFill>
                  <a:srgbClr val="FF0000"/>
                </a:solidFill>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n</a:t>
            </a:r>
            <a:r>
              <a:rPr lang="en-US" altLang="zh-CN" baseline="30000" dirty="0" smtClean="0">
                <a:solidFill>
                  <a:srgbClr val="FF0000"/>
                </a:solidFill>
                <a:latin typeface="Times New Roman" panose="02020603050405020304" pitchFamily="18" charset="0"/>
                <a:cs typeface="Times New Roman" panose="02020603050405020304" pitchFamily="18" charset="0"/>
              </a:rPr>
              <a:t>3</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g(n)= </a:t>
            </a:r>
            <a:r>
              <a:rPr lang="en-US" altLang="zh-CN" dirty="0" smtClean="0">
                <a:solidFill>
                  <a:srgbClr val="FF0000"/>
                </a:solidFill>
                <a:latin typeface="Times New Roman" panose="02020603050405020304" pitchFamily="18" charset="0"/>
                <a:cs typeface="Times New Roman" panose="02020603050405020304" pitchFamily="18" charset="0"/>
              </a:rPr>
              <a:t>n</a:t>
            </a:r>
            <a:r>
              <a:rPr lang="en-US" altLang="zh-CN" baseline="30000" dirty="0" smtClean="0">
                <a:solidFill>
                  <a:srgbClr val="FF0000"/>
                </a:solidFill>
                <a:latin typeface="Times New Roman" panose="02020603050405020304" pitchFamily="18" charset="0"/>
                <a:cs typeface="Times New Roman" panose="02020603050405020304" pitchFamily="18" charset="0"/>
              </a:rPr>
              <a:t>2</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30</a:t>
            </a:fld>
            <a:endParaRPr lang="en-US" altLang="zh-CN"/>
          </a:p>
        </p:txBody>
      </p:sp>
      <p:sp>
        <p:nvSpPr>
          <p:cNvPr id="6" name="TextBox 7"/>
          <p:cNvSpPr txBox="1"/>
          <p:nvPr/>
        </p:nvSpPr>
        <p:spPr>
          <a:xfrm flipH="1">
            <a:off x="3992189" y="4245686"/>
            <a:ext cx="7359869" cy="1717393"/>
          </a:xfrm>
          <a:prstGeom prst="rect">
            <a:avLst/>
          </a:prstGeom>
          <a:solidFill>
            <a:schemeClr val="accent1">
              <a:lumMod val="20000"/>
              <a:lumOff val="80000"/>
            </a:schemeClr>
          </a:solidFill>
        </p:spPr>
        <p:txBody>
          <a:bodyPr wrap="square" rtlCol="0">
            <a:spAutoFit/>
          </a:bodyPr>
          <a:lstStyle/>
          <a:p>
            <a:pPr>
              <a:lnSpc>
                <a:spcPct val="110000"/>
              </a:lnSpc>
            </a:pPr>
            <a:r>
              <a:rPr lang="zh-CN" altLang="en-US" sz="2400" dirty="0" smtClean="0">
                <a:latin typeface="幼圆" panose="02010509060101010101" pitchFamily="49" charset="-122"/>
                <a:ea typeface="幼圆" panose="02010509060101010101" pitchFamily="49" charset="-122"/>
                <a:cs typeface="Arial" panose="020B0604020202020204" pitchFamily="34" charset="0"/>
              </a:rPr>
              <a:t>证明：</a:t>
            </a:r>
            <a:endParaRPr lang="en-US" altLang="zh-CN" sz="2400" dirty="0" smtClean="0">
              <a:latin typeface="幼圆" panose="02010509060101010101" pitchFamily="49" charset="-122"/>
              <a:ea typeface="幼圆" panose="02010509060101010101" pitchFamily="49" charset="-122"/>
              <a:cs typeface="Arial" panose="020B0604020202020204" pitchFamily="34" charset="0"/>
            </a:endParaRPr>
          </a:p>
          <a:p>
            <a:pPr>
              <a:lnSpc>
                <a:spcPct val="110000"/>
              </a:lnSpc>
            </a:pPr>
            <a:r>
              <a:rPr lang="zh-CN" altLang="en-US" sz="2400" dirty="0" smtClean="0">
                <a:latin typeface="幼圆" panose="02010509060101010101" pitchFamily="49" charset="-122"/>
                <a:ea typeface="幼圆" panose="02010509060101010101" pitchFamily="49" charset="-122"/>
                <a:cs typeface="Arial" panose="020B0604020202020204" pitchFamily="34" charset="0"/>
              </a:rPr>
              <a:t>假设</a:t>
            </a:r>
            <a:r>
              <a:rPr lang="zh-CN" altLang="en-US" sz="2400" dirty="0">
                <a:latin typeface="幼圆" panose="02010509060101010101" pitchFamily="49" charset="-122"/>
                <a:ea typeface="幼圆" panose="02010509060101010101" pitchFamily="49" charset="-122"/>
                <a:cs typeface="Arial" panose="020B0604020202020204" pitchFamily="34" charset="0"/>
              </a:rPr>
              <a:t>∃</a:t>
            </a:r>
            <a:r>
              <a:rPr lang="zh-CN" altLang="en-US" sz="2400" kern="0" dirty="0">
                <a:latin typeface="幼圆" panose="02010509060101010101" pitchFamily="49" charset="-122"/>
                <a:ea typeface="幼圆" panose="02010509060101010101" pitchFamily="49" charset="-122"/>
                <a:cs typeface="Arial" panose="020B0604020202020204" pitchFamily="34" charset="0"/>
              </a:rPr>
              <a:t>正常数</a:t>
            </a:r>
            <a:r>
              <a:rPr lang="en-US" altLang="zh-CN" sz="2400" kern="0" dirty="0">
                <a:latin typeface="Arial" panose="020B0604020202020204" pitchFamily="34" charset="0"/>
                <a:ea typeface="幼圆" panose="02010509060101010101" pitchFamily="49" charset="-122"/>
                <a:cs typeface="Arial" panose="020B0604020202020204" pitchFamily="34" charset="0"/>
              </a:rPr>
              <a:t>c</a:t>
            </a:r>
            <a:r>
              <a:rPr lang="zh-CN" altLang="en-US" sz="2400" kern="0" dirty="0">
                <a:latin typeface="幼圆" panose="02010509060101010101" pitchFamily="49" charset="-122"/>
                <a:ea typeface="幼圆" panose="02010509060101010101" pitchFamily="49" charset="-122"/>
                <a:cs typeface="Arial" panose="020B0604020202020204" pitchFamily="34" charset="0"/>
              </a:rPr>
              <a:t>和</a:t>
            </a:r>
            <a:r>
              <a:rPr lang="en-US" altLang="zh-CN" sz="2400" kern="0" dirty="0">
                <a:latin typeface="Arial" panose="020B0604020202020204" pitchFamily="34" charset="0"/>
                <a:ea typeface="幼圆" panose="02010509060101010101" pitchFamily="49" charset="-122"/>
                <a:cs typeface="Arial" panose="020B0604020202020204" pitchFamily="34" charset="0"/>
              </a:rPr>
              <a:t>n</a:t>
            </a:r>
            <a:r>
              <a:rPr lang="en-US" altLang="zh-CN" sz="2400" kern="0" baseline="-25000" dirty="0">
                <a:latin typeface="Arial" panose="020B0604020202020204" pitchFamily="34" charset="0"/>
                <a:ea typeface="幼圆" panose="02010509060101010101" pitchFamily="49" charset="-122"/>
                <a:cs typeface="Arial" panose="020B0604020202020204" pitchFamily="34" charset="0"/>
              </a:rPr>
              <a:t>0</a:t>
            </a:r>
            <a:r>
              <a:rPr lang="zh-CN" altLang="en-US" sz="2400" kern="0" dirty="0">
                <a:latin typeface="幼圆" panose="02010509060101010101" pitchFamily="49" charset="-122"/>
                <a:ea typeface="幼圆" panose="02010509060101010101" pitchFamily="49" charset="-122"/>
                <a:cs typeface="Arial" panose="020B0604020202020204" pitchFamily="34" charset="0"/>
              </a:rPr>
              <a:t>，使得</a:t>
            </a:r>
            <a:r>
              <a:rPr lang="en-US" altLang="zh-CN" sz="2400" kern="0" dirty="0">
                <a:latin typeface="Arial" panose="020B0604020202020204" pitchFamily="34" charset="0"/>
                <a:ea typeface="幼圆" panose="02010509060101010101" pitchFamily="49" charset="-122"/>
                <a:cs typeface="Arial" panose="020B0604020202020204" pitchFamily="34" charset="0"/>
              </a:rPr>
              <a:t>n≥ n</a:t>
            </a:r>
            <a:r>
              <a:rPr lang="en-US" altLang="zh-CN" sz="2400" kern="0" baseline="-25000" dirty="0">
                <a:latin typeface="Arial" panose="020B0604020202020204" pitchFamily="34" charset="0"/>
                <a:ea typeface="幼圆" panose="02010509060101010101" pitchFamily="49" charset="-122"/>
                <a:cs typeface="Arial" panose="020B0604020202020204" pitchFamily="34" charset="0"/>
              </a:rPr>
              <a:t>0</a:t>
            </a:r>
            <a:r>
              <a:rPr lang="zh-CN" altLang="en-US" sz="2400" kern="0" dirty="0">
                <a:latin typeface="幼圆" panose="02010509060101010101" pitchFamily="49" charset="-122"/>
                <a:ea typeface="幼圆" panose="02010509060101010101" pitchFamily="49" charset="-122"/>
                <a:cs typeface="Arial" panose="020B0604020202020204" pitchFamily="34" charset="0"/>
              </a:rPr>
              <a:t>时，</a:t>
            </a:r>
            <a:r>
              <a:rPr lang="en-US" altLang="zh-CN" sz="2400" dirty="0">
                <a:latin typeface="Arial" panose="020B0604020202020204" pitchFamily="34" charset="0"/>
                <a:ea typeface="幼圆" panose="02010509060101010101" pitchFamily="49" charset="-122"/>
                <a:cs typeface="Arial" panose="020B0604020202020204" pitchFamily="34" charset="0"/>
              </a:rPr>
              <a:t>n</a:t>
            </a:r>
            <a:r>
              <a:rPr lang="en-US" altLang="zh-CN" sz="2400" baseline="30000" dirty="0">
                <a:latin typeface="Arial" panose="020B0604020202020204" pitchFamily="34" charset="0"/>
                <a:ea typeface="幼圆" panose="02010509060101010101" pitchFamily="49" charset="-122"/>
                <a:cs typeface="Arial" panose="020B0604020202020204" pitchFamily="34" charset="0"/>
              </a:rPr>
              <a:t>3 </a:t>
            </a:r>
            <a:r>
              <a:rPr lang="en-US" altLang="zh-CN" sz="2400" kern="0" dirty="0">
                <a:latin typeface="Arial" panose="020B0604020202020204" pitchFamily="34" charset="0"/>
                <a:ea typeface="幼圆" panose="02010509060101010101" pitchFamily="49" charset="-122"/>
                <a:cs typeface="Arial" panose="020B0604020202020204" pitchFamily="34" charset="0"/>
              </a:rPr>
              <a:t>≤</a:t>
            </a:r>
            <a:r>
              <a:rPr lang="en-US" altLang="zh-CN" sz="2400" dirty="0">
                <a:latin typeface="Arial" panose="020B0604020202020204" pitchFamily="34" charset="0"/>
                <a:ea typeface="幼圆" panose="02010509060101010101" pitchFamily="49" charset="-122"/>
                <a:cs typeface="Arial" panose="020B0604020202020204" pitchFamily="34" charset="0"/>
              </a:rPr>
              <a:t> cn</a:t>
            </a:r>
            <a:r>
              <a:rPr lang="en-US" altLang="zh-CN" sz="2400" baseline="30000" dirty="0">
                <a:latin typeface="Arial" panose="020B0604020202020204" pitchFamily="34" charset="0"/>
                <a:ea typeface="幼圆" panose="02010509060101010101" pitchFamily="49" charset="-122"/>
                <a:cs typeface="Arial" panose="020B0604020202020204" pitchFamily="34" charset="0"/>
              </a:rPr>
              <a:t>2 </a:t>
            </a:r>
            <a:r>
              <a:rPr lang="zh-CN" altLang="en-US" sz="2400" kern="0" dirty="0">
                <a:latin typeface="幼圆" panose="02010509060101010101" pitchFamily="49" charset="-122"/>
                <a:ea typeface="幼圆" panose="02010509060101010101" pitchFamily="49" charset="-122"/>
                <a:cs typeface="Arial" panose="020B0604020202020204" pitchFamily="34" charset="0"/>
              </a:rPr>
              <a:t>成立。</a:t>
            </a:r>
            <a:endParaRPr lang="en-US" altLang="zh-CN" sz="2400" kern="0" dirty="0">
              <a:effectLst>
                <a:outerShdw blurRad="38100" dist="38100" dir="2700000" algn="tl">
                  <a:srgbClr val="000000"/>
                </a:outerShdw>
              </a:effectLst>
              <a:latin typeface="幼圆" panose="02010509060101010101" pitchFamily="49" charset="-122"/>
              <a:ea typeface="幼圆" panose="02010509060101010101" pitchFamily="49" charset="-122"/>
              <a:cs typeface="Arial" panose="020B0604020202020204" pitchFamily="34" charset="0"/>
            </a:endParaRPr>
          </a:p>
          <a:p>
            <a:pPr>
              <a:lnSpc>
                <a:spcPct val="110000"/>
              </a:lnSpc>
            </a:pPr>
            <a:r>
              <a:rPr lang="zh-CN" altLang="en-US" sz="2400" dirty="0">
                <a:latin typeface="幼圆" panose="02010509060101010101" pitchFamily="49" charset="-122"/>
                <a:ea typeface="幼圆" panose="02010509060101010101" pitchFamily="49" charset="-122"/>
                <a:cs typeface="Arial" panose="020B0604020202020204" pitchFamily="34" charset="0"/>
              </a:rPr>
              <a:t> 构造</a:t>
            </a:r>
            <a:r>
              <a:rPr lang="en-US" altLang="zh-CN" sz="2400" dirty="0">
                <a:latin typeface="Arial" panose="020B0604020202020204" pitchFamily="34" charset="0"/>
                <a:ea typeface="幼圆" panose="02010509060101010101" pitchFamily="49" charset="-122"/>
                <a:cs typeface="Arial" panose="020B0604020202020204" pitchFamily="34" charset="0"/>
              </a:rPr>
              <a:t>n</a:t>
            </a:r>
            <a:r>
              <a:rPr lang="en-US" altLang="zh-CN" sz="2400" kern="0" baseline="-25000" dirty="0">
                <a:latin typeface="Arial" panose="020B0604020202020204" pitchFamily="34" charset="0"/>
                <a:ea typeface="幼圆" panose="02010509060101010101" pitchFamily="49" charset="-122"/>
                <a:cs typeface="Arial" panose="020B0604020202020204" pitchFamily="34" charset="0"/>
              </a:rPr>
              <a:t>1</a:t>
            </a:r>
            <a:r>
              <a:rPr lang="en-US" altLang="zh-CN" sz="2400" kern="0" dirty="0">
                <a:latin typeface="Arial" panose="020B0604020202020204" pitchFamily="34" charset="0"/>
                <a:ea typeface="幼圆" panose="02010509060101010101" pitchFamily="49" charset="-122"/>
                <a:cs typeface="Arial" panose="020B0604020202020204" pitchFamily="34" charset="0"/>
              </a:rPr>
              <a:t>= max{n</a:t>
            </a:r>
            <a:r>
              <a:rPr lang="en-US" altLang="zh-CN" sz="2400" kern="0" baseline="-25000" dirty="0">
                <a:latin typeface="Arial" panose="020B0604020202020204" pitchFamily="34" charset="0"/>
                <a:ea typeface="幼圆" panose="02010509060101010101" pitchFamily="49" charset="-122"/>
                <a:cs typeface="Arial" panose="020B0604020202020204" pitchFamily="34" charset="0"/>
              </a:rPr>
              <a:t>0</a:t>
            </a:r>
            <a:r>
              <a:rPr lang="zh-CN" altLang="en-US" sz="2400" kern="0" dirty="0">
                <a:latin typeface="Arial" panose="020B0604020202020204" pitchFamily="34" charset="0"/>
                <a:ea typeface="幼圆" panose="02010509060101010101" pitchFamily="49" charset="-122"/>
                <a:cs typeface="Arial" panose="020B0604020202020204" pitchFamily="34" charset="0"/>
              </a:rPr>
              <a:t> </a:t>
            </a:r>
            <a:r>
              <a:rPr lang="en-US" altLang="zh-CN" sz="2400" kern="0" dirty="0">
                <a:latin typeface="Arial" panose="020B0604020202020204" pitchFamily="34" charset="0"/>
                <a:ea typeface="幼圆" panose="02010509060101010101" pitchFamily="49" charset="-122"/>
                <a:cs typeface="Arial" panose="020B0604020202020204" pitchFamily="34" charset="0"/>
              </a:rPr>
              <a:t>, </a:t>
            </a:r>
            <a:r>
              <a:rPr lang="en-US" altLang="zh-CN" sz="2400" kern="0" dirty="0">
                <a:latin typeface="Arial" panose="020B0604020202020204" pitchFamily="34" charset="0"/>
                <a:ea typeface="幼圆" panose="02010509060101010101" pitchFamily="49" charset="-122"/>
                <a:cs typeface="Arial" panose="020B0604020202020204" pitchFamily="34" charset="0"/>
              </a:rPr>
              <a:t>c} +1</a:t>
            </a:r>
            <a:r>
              <a:rPr lang="zh-CN" altLang="en-US" sz="2400" kern="0" dirty="0" smtClean="0">
                <a:latin typeface="幼圆" panose="02010509060101010101" pitchFamily="49" charset="-122"/>
                <a:ea typeface="幼圆" panose="02010509060101010101" pitchFamily="49" charset="-122"/>
                <a:cs typeface="Arial" panose="020B0604020202020204" pitchFamily="34" charset="0"/>
              </a:rPr>
              <a:t>，</a:t>
            </a:r>
            <a:r>
              <a:rPr lang="zh-CN" altLang="en-US" sz="2400" kern="0" dirty="0">
                <a:latin typeface="幼圆" panose="02010509060101010101" pitchFamily="49" charset="-122"/>
                <a:ea typeface="幼圆" panose="02010509060101010101" pitchFamily="49" charset="-122"/>
                <a:cs typeface="Arial" panose="020B0604020202020204" pitchFamily="34" charset="0"/>
              </a:rPr>
              <a:t>显然有</a:t>
            </a:r>
            <a:r>
              <a:rPr lang="en-US" altLang="zh-CN" sz="2400" kern="0" dirty="0" smtClean="0">
                <a:latin typeface="Arial" panose="020B0604020202020204" pitchFamily="34" charset="0"/>
                <a:ea typeface="幼圆" panose="02010509060101010101" pitchFamily="49" charset="-122"/>
                <a:cs typeface="Arial" panose="020B0604020202020204" pitchFamily="34" charset="0"/>
              </a:rPr>
              <a:t>n</a:t>
            </a:r>
            <a:r>
              <a:rPr lang="en-US" altLang="zh-CN" sz="2400" kern="0" baseline="-25000" dirty="0" smtClean="0">
                <a:latin typeface="Arial" panose="020B0604020202020204" pitchFamily="34" charset="0"/>
                <a:ea typeface="幼圆" panose="02010509060101010101" pitchFamily="49" charset="-122"/>
                <a:cs typeface="Arial" panose="020B0604020202020204" pitchFamily="34" charset="0"/>
              </a:rPr>
              <a:t>1</a:t>
            </a:r>
            <a:r>
              <a:rPr lang="en-US" altLang="zh-CN" sz="2400" kern="0" dirty="0">
                <a:latin typeface="Arial" panose="020B0604020202020204" pitchFamily="34" charset="0"/>
                <a:ea typeface="幼圆" panose="02010509060101010101" pitchFamily="49" charset="-122"/>
                <a:cs typeface="Arial" panose="020B0604020202020204" pitchFamily="34" charset="0"/>
              </a:rPr>
              <a:t> &gt; </a:t>
            </a:r>
            <a:r>
              <a:rPr lang="en-US" altLang="zh-CN" sz="2400" kern="0" dirty="0">
                <a:latin typeface="Arial" panose="020B0604020202020204" pitchFamily="34" charset="0"/>
                <a:ea typeface="幼圆" panose="02010509060101010101" pitchFamily="49" charset="-122"/>
                <a:cs typeface="Arial" panose="020B0604020202020204" pitchFamily="34" charset="0"/>
              </a:rPr>
              <a:t>n</a:t>
            </a:r>
            <a:r>
              <a:rPr lang="en-US" altLang="zh-CN" sz="2400" kern="0" baseline="-25000" dirty="0">
                <a:latin typeface="Arial" panose="020B0604020202020204" pitchFamily="34" charset="0"/>
                <a:ea typeface="幼圆" panose="02010509060101010101" pitchFamily="49" charset="-122"/>
                <a:cs typeface="Arial" panose="020B0604020202020204" pitchFamily="34" charset="0"/>
              </a:rPr>
              <a:t>0</a:t>
            </a:r>
            <a:r>
              <a:rPr lang="en-US" altLang="zh-CN" sz="2400" kern="0" dirty="0">
                <a:latin typeface="Arial" panose="020B0604020202020204" pitchFamily="34" charset="0"/>
                <a:ea typeface="幼圆" panose="02010509060101010101" pitchFamily="49" charset="-122"/>
                <a:cs typeface="Arial" panose="020B0604020202020204" pitchFamily="34" charset="0"/>
              </a:rPr>
              <a:t> </a:t>
            </a:r>
            <a:r>
              <a:rPr lang="zh-CN" altLang="en-US" sz="2400" kern="0" dirty="0">
                <a:latin typeface="幼圆" panose="02010509060101010101" pitchFamily="49" charset="-122"/>
                <a:ea typeface="幼圆" panose="02010509060101010101" pitchFamily="49" charset="-122"/>
                <a:cs typeface="Arial" panose="020B0604020202020204" pitchFamily="34" charset="0"/>
              </a:rPr>
              <a:t>且</a:t>
            </a:r>
            <a:r>
              <a:rPr lang="en-US" altLang="zh-CN" sz="2400" kern="0" dirty="0" smtClean="0">
                <a:latin typeface="Arial" panose="020B0604020202020204" pitchFamily="34" charset="0"/>
                <a:ea typeface="幼圆" panose="02010509060101010101" pitchFamily="49" charset="-122"/>
                <a:cs typeface="Arial" panose="020B0604020202020204" pitchFamily="34" charset="0"/>
              </a:rPr>
              <a:t>n</a:t>
            </a:r>
            <a:r>
              <a:rPr lang="en-US" altLang="zh-CN" sz="2400" kern="0" baseline="-25000" dirty="0" smtClean="0">
                <a:latin typeface="Arial" panose="020B0604020202020204" pitchFamily="34" charset="0"/>
                <a:ea typeface="幼圆" panose="02010509060101010101" pitchFamily="49" charset="-122"/>
                <a:cs typeface="Arial" panose="020B0604020202020204" pitchFamily="34" charset="0"/>
              </a:rPr>
              <a:t>1</a:t>
            </a:r>
            <a:r>
              <a:rPr lang="en-US" altLang="zh-CN" sz="2400" kern="0" dirty="0">
                <a:latin typeface="Arial" panose="020B0604020202020204" pitchFamily="34" charset="0"/>
                <a:ea typeface="幼圆" panose="02010509060101010101" pitchFamily="49" charset="-122"/>
                <a:cs typeface="Arial" panose="020B0604020202020204" pitchFamily="34" charset="0"/>
              </a:rPr>
              <a:t> &gt; </a:t>
            </a:r>
            <a:r>
              <a:rPr lang="en-US" altLang="zh-CN" sz="2400" kern="0" dirty="0" smtClean="0">
                <a:latin typeface="Arial" panose="020B0604020202020204" pitchFamily="34" charset="0"/>
                <a:ea typeface="幼圆" panose="02010509060101010101" pitchFamily="49" charset="-122"/>
                <a:cs typeface="Arial" panose="020B0604020202020204" pitchFamily="34" charset="0"/>
              </a:rPr>
              <a:t>c</a:t>
            </a:r>
            <a:r>
              <a:rPr lang="zh-CN" altLang="en-US" sz="2400" kern="0" dirty="0" smtClean="0">
                <a:latin typeface="幼圆" panose="02010509060101010101" pitchFamily="49" charset="-122"/>
                <a:ea typeface="幼圆" panose="02010509060101010101" pitchFamily="49" charset="-122"/>
                <a:cs typeface="Arial" panose="020B0604020202020204" pitchFamily="34" charset="0"/>
              </a:rPr>
              <a:t>，</a:t>
            </a:r>
            <a:endParaRPr lang="en-US" altLang="zh-CN" sz="2400" kern="0" dirty="0">
              <a:latin typeface="幼圆" panose="02010509060101010101" pitchFamily="49" charset="-122"/>
              <a:ea typeface="幼圆" panose="02010509060101010101" pitchFamily="49" charset="-122"/>
              <a:cs typeface="Arial" panose="020B0604020202020204" pitchFamily="34" charset="0"/>
            </a:endParaRPr>
          </a:p>
          <a:p>
            <a:pPr>
              <a:lnSpc>
                <a:spcPct val="110000"/>
              </a:lnSpc>
            </a:pPr>
            <a:r>
              <a:rPr lang="zh-CN" altLang="en-US" sz="2400" kern="0" dirty="0">
                <a:latin typeface="幼圆" panose="02010509060101010101" pitchFamily="49" charset="-122"/>
                <a:ea typeface="幼圆" panose="02010509060101010101" pitchFamily="49" charset="-122"/>
                <a:cs typeface="Arial" panose="020B0604020202020204" pitchFamily="34" charset="0"/>
              </a:rPr>
              <a:t>显然</a:t>
            </a:r>
            <a:r>
              <a:rPr lang="en-US" altLang="zh-CN" sz="2400" dirty="0">
                <a:latin typeface="Arial" panose="020B0604020202020204" pitchFamily="34" charset="0"/>
                <a:ea typeface="幼圆" panose="02010509060101010101" pitchFamily="49" charset="-122"/>
                <a:cs typeface="Arial" panose="020B0604020202020204" pitchFamily="34" charset="0"/>
              </a:rPr>
              <a:t>n</a:t>
            </a:r>
            <a:r>
              <a:rPr lang="en-US" altLang="zh-CN" sz="2400" kern="0" baseline="-25000" dirty="0">
                <a:latin typeface="Arial" panose="020B0604020202020204" pitchFamily="34" charset="0"/>
                <a:ea typeface="幼圆" panose="02010509060101010101" pitchFamily="49" charset="-122"/>
                <a:cs typeface="Arial" panose="020B0604020202020204" pitchFamily="34" charset="0"/>
              </a:rPr>
              <a:t>1</a:t>
            </a:r>
            <a:r>
              <a:rPr lang="en-US" altLang="zh-CN" sz="2400" baseline="30000" dirty="0">
                <a:latin typeface="Arial" panose="020B0604020202020204" pitchFamily="34" charset="0"/>
                <a:ea typeface="幼圆" panose="02010509060101010101" pitchFamily="49" charset="-122"/>
                <a:cs typeface="Arial" panose="020B0604020202020204" pitchFamily="34" charset="0"/>
              </a:rPr>
              <a:t>3 </a:t>
            </a:r>
            <a:r>
              <a:rPr lang="en-US" altLang="zh-CN" sz="2400" kern="0" dirty="0">
                <a:latin typeface="Arial" panose="020B0604020202020204" pitchFamily="34" charset="0"/>
                <a:ea typeface="幼圆" panose="02010509060101010101" pitchFamily="49" charset="-122"/>
                <a:cs typeface="Arial" panose="020B0604020202020204" pitchFamily="34" charset="0"/>
              </a:rPr>
              <a:t>&gt;</a:t>
            </a:r>
            <a:r>
              <a:rPr lang="en-US" altLang="zh-CN" sz="2400" dirty="0">
                <a:latin typeface="Arial" panose="020B0604020202020204" pitchFamily="34" charset="0"/>
                <a:ea typeface="幼圆" panose="02010509060101010101" pitchFamily="49" charset="-122"/>
                <a:cs typeface="Arial" panose="020B0604020202020204" pitchFamily="34" charset="0"/>
              </a:rPr>
              <a:t> cn</a:t>
            </a:r>
            <a:r>
              <a:rPr lang="en-US" altLang="zh-CN" sz="2400" kern="0" baseline="-25000" dirty="0">
                <a:latin typeface="Arial" panose="020B0604020202020204" pitchFamily="34" charset="0"/>
                <a:ea typeface="幼圆" panose="02010509060101010101" pitchFamily="49" charset="-122"/>
                <a:cs typeface="Arial" panose="020B0604020202020204" pitchFamily="34" charset="0"/>
              </a:rPr>
              <a:t>1</a:t>
            </a:r>
            <a:r>
              <a:rPr lang="en-US" altLang="zh-CN" sz="2400" baseline="30000" dirty="0">
                <a:latin typeface="Arial" panose="020B0604020202020204" pitchFamily="34" charset="0"/>
                <a:ea typeface="幼圆" panose="02010509060101010101" pitchFamily="49" charset="-122"/>
                <a:cs typeface="Arial" panose="020B0604020202020204" pitchFamily="34" charset="0"/>
              </a:rPr>
              <a:t>2</a:t>
            </a:r>
            <a:r>
              <a:rPr lang="zh-CN" altLang="en-US" sz="2400" kern="0" dirty="0">
                <a:latin typeface="幼圆" panose="02010509060101010101" pitchFamily="49" charset="-122"/>
                <a:ea typeface="幼圆" panose="02010509060101010101" pitchFamily="49" charset="-122"/>
                <a:cs typeface="Arial" panose="020B0604020202020204" pitchFamily="34" charset="0"/>
              </a:rPr>
              <a:t>，与假设矛盾，故</a:t>
            </a:r>
            <a:r>
              <a:rPr lang="en-US" altLang="zh-CN" sz="2400" dirty="0">
                <a:latin typeface="Arial" panose="020B0604020202020204" pitchFamily="34" charset="0"/>
                <a:ea typeface="幼圆" panose="02010509060101010101" pitchFamily="49" charset="-122"/>
                <a:cs typeface="Arial" panose="020B0604020202020204" pitchFamily="34" charset="0"/>
              </a:rPr>
              <a:t>n</a:t>
            </a:r>
            <a:r>
              <a:rPr lang="en-US" altLang="zh-CN" sz="2400" baseline="30000" dirty="0">
                <a:latin typeface="Arial" panose="020B0604020202020204" pitchFamily="34" charset="0"/>
                <a:ea typeface="幼圆" panose="02010509060101010101" pitchFamily="49" charset="-122"/>
                <a:cs typeface="Arial" panose="020B0604020202020204" pitchFamily="34" charset="0"/>
              </a:rPr>
              <a:t>3 </a:t>
            </a:r>
            <a:r>
              <a:rPr lang="zh-CN" altLang="en-US" sz="2400" kern="0" dirty="0">
                <a:latin typeface="Arial" panose="020B0604020202020204" pitchFamily="34" charset="0"/>
                <a:ea typeface="幼圆" panose="02010509060101010101" pitchFamily="49" charset="-122"/>
                <a:cs typeface="Arial" panose="020B0604020202020204" pitchFamily="34" charset="0"/>
              </a:rPr>
              <a:t>≠</a:t>
            </a:r>
            <a:r>
              <a:rPr lang="en-US" altLang="zh-CN" sz="2400" kern="0" dirty="0">
                <a:latin typeface="Arial" panose="020B0604020202020204" pitchFamily="34" charset="0"/>
                <a:ea typeface="幼圆" panose="02010509060101010101" pitchFamily="49" charset="-122"/>
                <a:cs typeface="Arial" panose="020B0604020202020204" pitchFamily="34" charset="0"/>
              </a:rPr>
              <a:t>O(</a:t>
            </a:r>
            <a:r>
              <a:rPr lang="en-US" altLang="zh-CN" sz="2400" dirty="0">
                <a:latin typeface="Arial" panose="020B0604020202020204" pitchFamily="34" charset="0"/>
                <a:ea typeface="幼圆" panose="02010509060101010101" pitchFamily="49" charset="-122"/>
                <a:cs typeface="Arial" panose="020B0604020202020204" pitchFamily="34" charset="0"/>
              </a:rPr>
              <a:t>n</a:t>
            </a:r>
            <a:r>
              <a:rPr lang="en-US" altLang="zh-CN" sz="2400" baseline="30000" dirty="0">
                <a:latin typeface="Arial" panose="020B0604020202020204" pitchFamily="34" charset="0"/>
                <a:ea typeface="幼圆" panose="02010509060101010101" pitchFamily="49" charset="-122"/>
                <a:cs typeface="Arial" panose="020B0604020202020204" pitchFamily="34" charset="0"/>
              </a:rPr>
              <a:t>2</a:t>
            </a:r>
            <a:r>
              <a:rPr lang="en-US" altLang="zh-CN" sz="2400" kern="0" dirty="0">
                <a:latin typeface="Arial" panose="020B0604020202020204" pitchFamily="34" charset="0"/>
                <a:ea typeface="幼圆" panose="02010509060101010101" pitchFamily="49" charset="-122"/>
                <a:cs typeface="Arial" panose="020B0604020202020204" pitchFamily="34" charset="0"/>
              </a:rPr>
              <a:t>)</a:t>
            </a:r>
            <a:r>
              <a:rPr lang="zh-CN" altLang="en-US" sz="2400" kern="0" dirty="0">
                <a:latin typeface="幼圆" panose="02010509060101010101" pitchFamily="49" charset="-122"/>
                <a:ea typeface="幼圆" panose="02010509060101010101" pitchFamily="49" charset="-122"/>
                <a:cs typeface="Arial" panose="020B0604020202020204" pitchFamily="34" charset="0"/>
              </a:rPr>
              <a:t>。证毕。</a:t>
            </a:r>
            <a:endParaRPr lang="en-US" altLang="zh-CN" sz="2400" dirty="0">
              <a:latin typeface="幼圆" panose="02010509060101010101" pitchFamily="49" charset="-122"/>
              <a:ea typeface="幼圆" panose="02010509060101010101" pitchFamily="49" charset="-122"/>
              <a:cs typeface="Arial" panose="020B0604020202020204" pitchFamily="34" charset="0"/>
            </a:endParaRPr>
          </a:p>
        </p:txBody>
      </p:sp>
      <p:sp>
        <p:nvSpPr>
          <p:cNvPr id="8" name="TextBox 5"/>
          <p:cNvSpPr txBox="1"/>
          <p:nvPr/>
        </p:nvSpPr>
        <p:spPr>
          <a:xfrm flipH="1">
            <a:off x="3992189" y="1874638"/>
            <a:ext cx="7252383" cy="461665"/>
          </a:xfrm>
          <a:prstGeom prst="rect">
            <a:avLst/>
          </a:prstGeom>
          <a:solidFill>
            <a:schemeClr val="accent1">
              <a:lumMod val="20000"/>
              <a:lumOff val="80000"/>
            </a:schemeClr>
          </a:solidFill>
        </p:spPr>
        <p:txBody>
          <a:bodyPr wrap="square" rtlCol="0">
            <a:spAutoFit/>
          </a:bodyPr>
          <a:lstStyle/>
          <a:p>
            <a:r>
              <a:rPr lang="zh-CN" altLang="en-US" sz="2400" dirty="0" smtClean="0">
                <a:latin typeface="幼圆" panose="02010509060101010101" pitchFamily="49" charset="-122"/>
                <a:ea typeface="幼圆" panose="02010509060101010101" pitchFamily="49" charset="-122"/>
              </a:rPr>
              <a:t>证明</a:t>
            </a:r>
            <a:r>
              <a:rPr lang="zh-CN" altLang="en-US" sz="2400" dirty="0">
                <a:latin typeface="幼圆" panose="02010509060101010101" pitchFamily="49" charset="-122"/>
                <a:ea typeface="幼圆" panose="02010509060101010101" pitchFamily="49" charset="-122"/>
              </a:rPr>
              <a:t>：</a:t>
            </a:r>
            <a:r>
              <a:rPr lang="zh-CN" altLang="en-US" sz="2400" dirty="0">
                <a:latin typeface="Arial" panose="020B0604020202020204" pitchFamily="34" charset="0"/>
                <a:ea typeface="幼圆" panose="02010509060101010101" pitchFamily="49" charset="-122"/>
                <a:cs typeface="Arial" panose="020B0604020202020204" pitchFamily="34" charset="0"/>
              </a:rPr>
              <a:t>∃</a:t>
            </a:r>
            <a:r>
              <a:rPr lang="en-US" altLang="zh-CN" sz="2400" dirty="0">
                <a:latin typeface="Arial" panose="020B0604020202020204" pitchFamily="34" charset="0"/>
                <a:ea typeface="幼圆" panose="02010509060101010101" pitchFamily="49" charset="-122"/>
                <a:cs typeface="Arial" panose="020B0604020202020204" pitchFamily="34" charset="0"/>
              </a:rPr>
              <a:t> c=3, </a:t>
            </a:r>
            <a:r>
              <a:rPr lang="en-US" altLang="zh-CN" sz="2400" kern="0" dirty="0">
                <a:latin typeface="Arial" panose="020B0604020202020204" pitchFamily="34" charset="0"/>
                <a:ea typeface="幼圆" panose="02010509060101010101" pitchFamily="49" charset="-122"/>
                <a:cs typeface="Arial" panose="020B0604020202020204" pitchFamily="34" charset="0"/>
              </a:rPr>
              <a:t>n</a:t>
            </a:r>
            <a:r>
              <a:rPr lang="en-US" altLang="zh-CN" sz="2400" kern="0" baseline="-25000" dirty="0">
                <a:latin typeface="Arial" panose="020B0604020202020204" pitchFamily="34" charset="0"/>
                <a:ea typeface="幼圆" panose="02010509060101010101" pitchFamily="49" charset="-122"/>
                <a:cs typeface="Arial" panose="020B0604020202020204" pitchFamily="34" charset="0"/>
              </a:rPr>
              <a:t>0 </a:t>
            </a:r>
            <a:r>
              <a:rPr lang="en-US" altLang="zh-CN" sz="2400" dirty="0">
                <a:latin typeface="Arial" panose="020B0604020202020204" pitchFamily="34" charset="0"/>
                <a:ea typeface="幼圆" panose="02010509060101010101" pitchFamily="49" charset="-122"/>
                <a:cs typeface="Arial" panose="020B0604020202020204" pitchFamily="34" charset="0"/>
              </a:rPr>
              <a:t>=1,</a:t>
            </a:r>
            <a:r>
              <a:rPr lang="zh-CN" altLang="en-US" sz="2400" dirty="0">
                <a:latin typeface="Arial" panose="020B0604020202020204" pitchFamily="34" charset="0"/>
                <a:ea typeface="幼圆" panose="02010509060101010101" pitchFamily="49" charset="-122"/>
                <a:cs typeface="Arial" panose="020B0604020202020204" pitchFamily="34" charset="0"/>
              </a:rPr>
              <a:t> ∀</a:t>
            </a:r>
            <a:r>
              <a:rPr lang="en-US" altLang="zh-CN" sz="2400" kern="0" dirty="0">
                <a:latin typeface="Arial" panose="020B0604020202020204" pitchFamily="34" charset="0"/>
                <a:ea typeface="幼圆" panose="02010509060101010101" pitchFamily="49" charset="-122"/>
                <a:cs typeface="Arial" panose="020B0604020202020204" pitchFamily="34" charset="0"/>
              </a:rPr>
              <a:t> n≥ n</a:t>
            </a:r>
            <a:r>
              <a:rPr lang="en-US" altLang="zh-CN" sz="2400" kern="0" baseline="-25000" dirty="0">
                <a:latin typeface="Arial" panose="020B0604020202020204" pitchFamily="34" charset="0"/>
                <a:ea typeface="幼圆" panose="02010509060101010101" pitchFamily="49" charset="-122"/>
                <a:cs typeface="Arial" panose="020B0604020202020204" pitchFamily="34" charset="0"/>
              </a:rPr>
              <a:t>0</a:t>
            </a:r>
            <a:r>
              <a:rPr lang="zh-CN" altLang="en-US" sz="2400" kern="0" dirty="0">
                <a:latin typeface="Arial" panose="020B0604020202020204" pitchFamily="34" charset="0"/>
                <a:ea typeface="幼圆" panose="02010509060101010101" pitchFamily="49" charset="-122"/>
                <a:cs typeface="Arial" panose="020B0604020202020204" pitchFamily="34" charset="0"/>
              </a:rPr>
              <a:t>，均有</a:t>
            </a:r>
            <a:r>
              <a:rPr lang="en-US" altLang="zh-CN" sz="2400" dirty="0">
                <a:latin typeface="Arial" panose="020B0604020202020204" pitchFamily="34" charset="0"/>
                <a:ea typeface="幼圆" panose="02010509060101010101" pitchFamily="49" charset="-122"/>
                <a:cs typeface="Arial" panose="020B0604020202020204" pitchFamily="34" charset="0"/>
              </a:rPr>
              <a:t>3n</a:t>
            </a:r>
            <a:r>
              <a:rPr lang="en-US" altLang="zh-CN" sz="2400" kern="0" dirty="0">
                <a:latin typeface="Arial" panose="020B0604020202020204" pitchFamily="34" charset="0"/>
                <a:ea typeface="幼圆" panose="02010509060101010101" pitchFamily="49" charset="-122"/>
                <a:cs typeface="Arial" panose="020B0604020202020204" pitchFamily="34" charset="0"/>
              </a:rPr>
              <a:t> ≤</a:t>
            </a:r>
            <a:r>
              <a:rPr lang="en-US" altLang="zh-CN" sz="2400" kern="0" dirty="0" err="1" smtClean="0">
                <a:latin typeface="Arial" panose="020B0604020202020204" pitchFamily="34" charset="0"/>
                <a:ea typeface="幼圆" panose="02010509060101010101" pitchFamily="49" charset="-122"/>
                <a:cs typeface="Arial" panose="020B0604020202020204" pitchFamily="34" charset="0"/>
              </a:rPr>
              <a:t>c</a:t>
            </a:r>
            <a:r>
              <a:rPr lang="en-US" altLang="zh-CN" sz="2400" dirty="0" err="1" smtClean="0">
                <a:latin typeface="Arial" panose="020B0604020202020204" pitchFamily="34" charset="0"/>
                <a:ea typeface="幼圆" panose="02010509060101010101" pitchFamily="49" charset="-122"/>
                <a:cs typeface="Arial" panose="020B0604020202020204" pitchFamily="34" charset="0"/>
              </a:rPr>
              <a:t>n</a:t>
            </a:r>
            <a:r>
              <a:rPr lang="zh-CN" altLang="en-US" sz="2400" dirty="0" smtClean="0">
                <a:latin typeface="Arial" panose="020B0604020202020204" pitchFamily="34" charset="0"/>
                <a:ea typeface="幼圆" panose="02010509060101010101" pitchFamily="49" charset="-122"/>
                <a:cs typeface="Arial" panose="020B0604020202020204" pitchFamily="34" charset="0"/>
              </a:rPr>
              <a:t>。</a:t>
            </a:r>
            <a:r>
              <a:rPr lang="en-US" altLang="zh-CN" sz="2400" dirty="0" smtClean="0">
                <a:latin typeface="Arial" panose="020B0604020202020204" pitchFamily="34" charset="0"/>
                <a:ea typeface="幼圆" panose="02010509060101010101" pitchFamily="49" charset="-122"/>
                <a:cs typeface="Arial" panose="020B0604020202020204" pitchFamily="34" charset="0"/>
              </a:rPr>
              <a:t> </a:t>
            </a:r>
            <a:r>
              <a:rPr lang="zh-CN" altLang="en-US" sz="2400" dirty="0">
                <a:latin typeface="Arial" panose="020B0604020202020204" pitchFamily="34" charset="0"/>
                <a:ea typeface="幼圆" panose="02010509060101010101" pitchFamily="49" charset="-122"/>
                <a:cs typeface="Arial" panose="020B0604020202020204" pitchFamily="34" charset="0"/>
              </a:rPr>
              <a:t>证毕。</a:t>
            </a:r>
          </a:p>
        </p:txBody>
      </p:sp>
      <p:sp>
        <p:nvSpPr>
          <p:cNvPr id="9" name="AutoShape 11"/>
          <p:cNvSpPr>
            <a:spLocks noChangeArrowheads="1"/>
          </p:cNvSpPr>
          <p:nvPr/>
        </p:nvSpPr>
        <p:spPr bwMode="auto">
          <a:xfrm>
            <a:off x="5735960" y="487859"/>
            <a:ext cx="2592288" cy="1007092"/>
          </a:xfrm>
          <a:prstGeom prst="wedgeRoundRectCallout">
            <a:avLst>
              <a:gd name="adj1" fmla="val -64939"/>
              <a:gd name="adj2" fmla="val -1774"/>
              <a:gd name="adj3" fmla="val 16667"/>
            </a:avLst>
          </a:prstGeom>
          <a:solidFill>
            <a:schemeClr val="bg1"/>
          </a:solidFill>
          <a:ln w="19050"/>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基于定义证明你的判断</a:t>
            </a:r>
            <a:endParaRPr kumimoji="1" lang="zh-CN" altLang="en-US" sz="2400" dirty="0">
              <a:solidFill>
                <a:srgbClr val="FF0000"/>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95400" y="166687"/>
            <a:ext cx="10515600" cy="1325563"/>
          </a:xfrm>
        </p:spPr>
        <p:txBody>
          <a:bodyPr/>
          <a:lstStyle/>
          <a:p>
            <a:pPr eaLnBrk="1" hangingPunct="1"/>
            <a:r>
              <a:rPr kumimoji="1" lang="en-US" altLang="zh-CN" i="1" dirty="0" smtClean="0"/>
              <a:t>O</a:t>
            </a:r>
            <a:r>
              <a:rPr kumimoji="1" lang="zh-CN" altLang="en-US" dirty="0" smtClean="0"/>
              <a:t>性质</a:t>
            </a:r>
          </a:p>
        </p:txBody>
      </p:sp>
      <p:sp>
        <p:nvSpPr>
          <p:cNvPr id="36867" name="Rectangle 3"/>
          <p:cNvSpPr>
            <a:spLocks noGrp="1" noChangeArrowheads="1"/>
          </p:cNvSpPr>
          <p:nvPr>
            <p:ph idx="1"/>
          </p:nvPr>
        </p:nvSpPr>
        <p:spPr>
          <a:xfrm>
            <a:off x="695400" y="1628800"/>
            <a:ext cx="10225136" cy="3886200"/>
          </a:xfrm>
        </p:spPr>
        <p:txBody>
          <a:bodyPr>
            <a:normAutofit lnSpcReduction="10000"/>
          </a:bodyPr>
          <a:lstStyle/>
          <a:p>
            <a:pPr eaLnBrk="1" hangingPunct="1">
              <a:buFont typeface="Wingdings" pitchFamily="2" charset="2"/>
              <a:buNone/>
            </a:pPr>
            <a:r>
              <a:rPr kumimoji="1" lang="zh-CN" altLang="en-US" sz="2800" dirty="0"/>
              <a:t>对于非负的</a:t>
            </a:r>
            <a:r>
              <a:rPr kumimoji="1" lang="en-US" altLang="zh-CN" sz="2800" dirty="0"/>
              <a:t>f(n)</a:t>
            </a:r>
            <a:r>
              <a:rPr kumimoji="1" lang="zh-CN" altLang="en-US" sz="2800" dirty="0"/>
              <a:t>和</a:t>
            </a:r>
            <a:r>
              <a:rPr kumimoji="1" lang="en-US" altLang="zh-CN" sz="2800" dirty="0"/>
              <a:t>g(n)</a:t>
            </a:r>
            <a:r>
              <a:rPr kumimoji="1" lang="zh-CN" altLang="en-US" sz="2800" dirty="0"/>
              <a:t>，根据定义</a:t>
            </a:r>
            <a:r>
              <a:rPr kumimoji="1" lang="en-US" altLang="zh-CN" sz="2800" dirty="0"/>
              <a:t>2.1</a:t>
            </a:r>
            <a:r>
              <a:rPr kumimoji="1" lang="zh-CN" altLang="en-US" sz="2800" dirty="0"/>
              <a:t>，有如下性质：</a:t>
            </a:r>
          </a:p>
          <a:p>
            <a:pPr eaLnBrk="1" hangingPunct="1">
              <a:buFont typeface="Wingdings" pitchFamily="2" charset="2"/>
              <a:buNone/>
            </a:pPr>
            <a:r>
              <a:rPr kumimoji="1" lang="en-US" altLang="zh-CN" sz="2800" dirty="0"/>
              <a:t>1.</a:t>
            </a:r>
            <a:r>
              <a:rPr kumimoji="1" lang="en-US" altLang="zh-CN" sz="2800" i="1" dirty="0"/>
              <a:t>O</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a:t>
            </a:r>
            <a:r>
              <a:rPr kumimoji="1" lang="en-US" altLang="zh-CN" sz="2800" i="1" dirty="0"/>
              <a:t>O</a:t>
            </a:r>
            <a:r>
              <a:rPr kumimoji="1" lang="en-US" altLang="zh-CN" sz="2800" dirty="0"/>
              <a:t>(</a:t>
            </a:r>
            <a:r>
              <a:rPr kumimoji="1" lang="en-US" altLang="zh-CN" sz="2800" i="1" dirty="0"/>
              <a:t>g</a:t>
            </a:r>
            <a:r>
              <a:rPr kumimoji="1" lang="en-US" altLang="zh-CN" sz="2800" dirty="0"/>
              <a:t>(</a:t>
            </a:r>
            <a:r>
              <a:rPr kumimoji="1" lang="en-US" altLang="zh-CN" sz="2800" i="1" dirty="0"/>
              <a:t>n</a:t>
            </a:r>
            <a:r>
              <a:rPr kumimoji="1" lang="en-US" altLang="zh-CN" sz="2800" dirty="0"/>
              <a:t>)) = </a:t>
            </a:r>
            <a:r>
              <a:rPr kumimoji="1" lang="en-US" altLang="zh-CN" sz="2800" i="1" dirty="0"/>
              <a:t>O</a:t>
            </a:r>
            <a:r>
              <a:rPr kumimoji="1" lang="en-US" altLang="zh-CN" sz="2800" dirty="0"/>
              <a:t>(max(</a:t>
            </a:r>
            <a:r>
              <a:rPr kumimoji="1" lang="en-US" altLang="zh-CN" sz="2800" i="1" dirty="0"/>
              <a:t>f</a:t>
            </a:r>
            <a:r>
              <a:rPr kumimoji="1" lang="en-US" altLang="zh-CN" sz="2800" dirty="0"/>
              <a:t>(</a:t>
            </a:r>
            <a:r>
              <a:rPr kumimoji="1" lang="en-US" altLang="zh-CN" sz="2800" i="1" dirty="0"/>
              <a:t>n</a:t>
            </a:r>
            <a:r>
              <a:rPr kumimoji="1" lang="en-US" altLang="zh-CN" sz="2800" dirty="0"/>
              <a:t>), </a:t>
            </a:r>
            <a:r>
              <a:rPr kumimoji="1" lang="en-US" altLang="zh-CN" sz="2800" i="1" dirty="0"/>
              <a:t>g</a:t>
            </a:r>
            <a:r>
              <a:rPr kumimoji="1" lang="en-US" altLang="zh-CN" sz="2800" dirty="0"/>
              <a:t>(</a:t>
            </a:r>
            <a:r>
              <a:rPr kumimoji="1" lang="en-US" altLang="zh-CN" sz="2800" i="1" dirty="0"/>
              <a:t>n</a:t>
            </a:r>
            <a:r>
              <a:rPr kumimoji="1" lang="en-US" altLang="zh-CN" sz="2800" dirty="0"/>
              <a:t>)) ;</a:t>
            </a:r>
          </a:p>
          <a:p>
            <a:pPr eaLnBrk="1" hangingPunct="1">
              <a:buFont typeface="Wingdings" pitchFamily="2" charset="2"/>
              <a:buNone/>
            </a:pPr>
            <a:r>
              <a:rPr kumimoji="1" lang="en-US" altLang="zh-CN" sz="2800" dirty="0"/>
              <a:t>2.</a:t>
            </a:r>
            <a:r>
              <a:rPr kumimoji="1" lang="en-US" altLang="zh-CN" sz="2800" i="1" dirty="0"/>
              <a:t>O</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a:t>
            </a:r>
            <a:r>
              <a:rPr kumimoji="1" lang="en-US" altLang="zh-CN" sz="2800" i="1" dirty="0"/>
              <a:t>O</a:t>
            </a:r>
            <a:r>
              <a:rPr kumimoji="1" lang="en-US" altLang="zh-CN" sz="2800" dirty="0"/>
              <a:t>(</a:t>
            </a:r>
            <a:r>
              <a:rPr kumimoji="1" lang="en-US" altLang="zh-CN" sz="2800" i="1" dirty="0"/>
              <a:t>g</a:t>
            </a:r>
            <a:r>
              <a:rPr kumimoji="1" lang="en-US" altLang="zh-CN" sz="2800" dirty="0"/>
              <a:t>(</a:t>
            </a:r>
            <a:r>
              <a:rPr kumimoji="1" lang="en-US" altLang="zh-CN" sz="2800" i="1" dirty="0"/>
              <a:t>n</a:t>
            </a:r>
            <a:r>
              <a:rPr kumimoji="1" lang="en-US" altLang="zh-CN" sz="2800" dirty="0"/>
              <a:t>)) = </a:t>
            </a:r>
            <a:r>
              <a:rPr kumimoji="1" lang="en-US" altLang="zh-CN" sz="2800" i="1" dirty="0"/>
              <a:t>O</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a:t>
            </a:r>
            <a:r>
              <a:rPr kumimoji="1" lang="en-US" altLang="zh-CN" sz="2800" i="1" dirty="0"/>
              <a:t>g</a:t>
            </a:r>
            <a:r>
              <a:rPr kumimoji="1" lang="en-US" altLang="zh-CN" sz="2800" dirty="0"/>
              <a:t>(</a:t>
            </a:r>
            <a:r>
              <a:rPr kumimoji="1" lang="en-US" altLang="zh-CN" sz="2800" i="1" dirty="0"/>
              <a:t>n</a:t>
            </a:r>
            <a:r>
              <a:rPr kumimoji="1" lang="en-US" altLang="zh-CN" sz="2800" dirty="0"/>
              <a:t>)) </a:t>
            </a:r>
            <a:r>
              <a:rPr kumimoji="1" lang="zh-CN" altLang="en-US" sz="2800" dirty="0"/>
              <a:t>；</a:t>
            </a:r>
          </a:p>
          <a:p>
            <a:pPr eaLnBrk="1" hangingPunct="1">
              <a:buFont typeface="Wingdings" pitchFamily="2" charset="2"/>
              <a:buNone/>
            </a:pPr>
            <a:r>
              <a:rPr kumimoji="1" lang="en-US" altLang="zh-CN" sz="2800" dirty="0"/>
              <a:t>3.</a:t>
            </a:r>
            <a:r>
              <a:rPr kumimoji="1" lang="en-US" altLang="zh-CN" sz="2800" i="1" dirty="0"/>
              <a:t>O</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 </a:t>
            </a:r>
            <a:r>
              <a:rPr kumimoji="1" lang="en-US" altLang="zh-CN" sz="2800" i="1" dirty="0"/>
              <a:t>O</a:t>
            </a:r>
            <a:r>
              <a:rPr kumimoji="1" lang="en-US" altLang="zh-CN" sz="2800" dirty="0"/>
              <a:t>(</a:t>
            </a:r>
            <a:r>
              <a:rPr kumimoji="1" lang="en-US" altLang="zh-CN" sz="2800" i="1" dirty="0"/>
              <a:t>g</a:t>
            </a:r>
            <a:r>
              <a:rPr kumimoji="1" lang="en-US" altLang="zh-CN" sz="2800" dirty="0"/>
              <a:t>(</a:t>
            </a:r>
            <a:r>
              <a:rPr kumimoji="1" lang="en-US" altLang="zh-CN" sz="2800" i="1" dirty="0"/>
              <a:t>n</a:t>
            </a:r>
            <a:r>
              <a:rPr kumimoji="1" lang="en-US" altLang="zh-CN" sz="2800" dirty="0"/>
              <a:t>)) = </a:t>
            </a:r>
            <a:r>
              <a:rPr kumimoji="1" lang="en-US" altLang="zh-CN" sz="2800" i="1" dirty="0"/>
              <a:t>O</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 </a:t>
            </a:r>
            <a:r>
              <a:rPr kumimoji="1" lang="en-US" altLang="zh-CN" sz="2800" i="1" dirty="0"/>
              <a:t>g</a:t>
            </a:r>
            <a:r>
              <a:rPr kumimoji="1" lang="en-US" altLang="zh-CN" sz="2800" dirty="0"/>
              <a:t>(</a:t>
            </a:r>
            <a:r>
              <a:rPr kumimoji="1" lang="en-US" altLang="zh-CN" sz="2800" i="1" dirty="0"/>
              <a:t>n</a:t>
            </a:r>
            <a:r>
              <a:rPr kumimoji="1" lang="en-US" altLang="zh-CN" sz="2800" dirty="0"/>
              <a:t>)) </a:t>
            </a:r>
            <a:r>
              <a:rPr kumimoji="1" lang="zh-CN" altLang="en-US" sz="2800" dirty="0"/>
              <a:t>；</a:t>
            </a:r>
          </a:p>
          <a:p>
            <a:pPr eaLnBrk="1" hangingPunct="1">
              <a:buFont typeface="Wingdings" pitchFamily="2" charset="2"/>
              <a:buNone/>
            </a:pPr>
            <a:r>
              <a:rPr kumimoji="1" lang="en-US" altLang="zh-CN" sz="2800" dirty="0"/>
              <a:t>4.</a:t>
            </a:r>
            <a:r>
              <a:rPr kumimoji="1" lang="zh-CN" altLang="en-US" sz="2800" dirty="0"/>
              <a:t>如果</a:t>
            </a:r>
            <a:r>
              <a:rPr kumimoji="1" lang="en-US" altLang="zh-CN" sz="2800" i="1" dirty="0"/>
              <a:t>g</a:t>
            </a:r>
            <a:r>
              <a:rPr kumimoji="1" lang="en-US" altLang="zh-CN" sz="2800" dirty="0"/>
              <a:t>(</a:t>
            </a:r>
            <a:r>
              <a:rPr kumimoji="1" lang="en-US" altLang="zh-CN" sz="2800" i="1" dirty="0"/>
              <a:t>n</a:t>
            </a:r>
            <a:r>
              <a:rPr kumimoji="1" lang="en-US" altLang="zh-CN" sz="2800" dirty="0"/>
              <a:t>) = </a:t>
            </a:r>
            <a:r>
              <a:rPr kumimoji="1" lang="en-US" altLang="zh-CN" sz="2800" i="1" dirty="0"/>
              <a:t>O</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 </a:t>
            </a:r>
            <a:r>
              <a:rPr kumimoji="1" lang="zh-CN" altLang="en-US" sz="2800" dirty="0"/>
              <a:t>，则</a:t>
            </a:r>
            <a:r>
              <a:rPr kumimoji="1" lang="en-US" altLang="zh-CN" sz="2800" i="1" dirty="0"/>
              <a:t>O</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a:t>
            </a:r>
            <a:r>
              <a:rPr kumimoji="1" lang="en-US" altLang="zh-CN" sz="2800" i="1" dirty="0"/>
              <a:t>O</a:t>
            </a:r>
            <a:r>
              <a:rPr kumimoji="1" lang="en-US" altLang="zh-CN" sz="2800" dirty="0"/>
              <a:t>(</a:t>
            </a:r>
            <a:r>
              <a:rPr kumimoji="1" lang="en-US" altLang="zh-CN" sz="2800" i="1" dirty="0"/>
              <a:t>g</a:t>
            </a:r>
            <a:r>
              <a:rPr kumimoji="1" lang="en-US" altLang="zh-CN" sz="2800" dirty="0"/>
              <a:t>(</a:t>
            </a:r>
            <a:r>
              <a:rPr kumimoji="1" lang="en-US" altLang="zh-CN" sz="2800" i="1" dirty="0"/>
              <a:t>n</a:t>
            </a:r>
            <a:r>
              <a:rPr kumimoji="1" lang="en-US" altLang="zh-CN" sz="2800" dirty="0"/>
              <a:t>)) = </a:t>
            </a:r>
            <a:r>
              <a:rPr kumimoji="1" lang="en-US" altLang="zh-CN" sz="2800" i="1" dirty="0"/>
              <a:t>O</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 </a:t>
            </a:r>
            <a:r>
              <a:rPr kumimoji="1" lang="zh-CN" altLang="en-US" sz="2800" dirty="0"/>
              <a:t>；</a:t>
            </a:r>
          </a:p>
          <a:p>
            <a:pPr eaLnBrk="1" hangingPunct="1">
              <a:buFont typeface="Wingdings" pitchFamily="2" charset="2"/>
              <a:buNone/>
            </a:pPr>
            <a:r>
              <a:rPr kumimoji="1" lang="en-US" altLang="zh-CN" sz="2800" dirty="0"/>
              <a:t>5.</a:t>
            </a:r>
            <a:r>
              <a:rPr kumimoji="1" lang="en-US" altLang="zh-CN" sz="2800" i="1" dirty="0"/>
              <a:t>O</a:t>
            </a:r>
            <a:r>
              <a:rPr kumimoji="1" lang="en-US" altLang="zh-CN" sz="2800" dirty="0"/>
              <a:t>(</a:t>
            </a:r>
            <a:r>
              <a:rPr kumimoji="1" lang="en-US" altLang="zh-CN" sz="2800" i="1" dirty="0" err="1"/>
              <a:t>cf</a:t>
            </a:r>
            <a:r>
              <a:rPr kumimoji="1" lang="en-US" altLang="zh-CN" sz="2800" dirty="0"/>
              <a:t>(</a:t>
            </a:r>
            <a:r>
              <a:rPr kumimoji="1" lang="en-US" altLang="zh-CN" sz="2800" i="1" dirty="0"/>
              <a:t>n</a:t>
            </a:r>
            <a:r>
              <a:rPr kumimoji="1" lang="en-US" altLang="zh-CN" sz="2800" dirty="0"/>
              <a:t>)) = </a:t>
            </a:r>
            <a:r>
              <a:rPr kumimoji="1" lang="en-US" altLang="zh-CN" sz="2800" i="1" dirty="0"/>
              <a:t>O</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 </a:t>
            </a:r>
            <a:r>
              <a:rPr kumimoji="1" lang="zh-CN" altLang="en-US" sz="2800" dirty="0"/>
              <a:t>，其中</a:t>
            </a:r>
            <a:r>
              <a:rPr kumimoji="1" lang="en-US" altLang="zh-CN" sz="2800" i="1" dirty="0"/>
              <a:t>c</a:t>
            </a:r>
            <a:r>
              <a:rPr kumimoji="1" lang="zh-CN" altLang="en-US" sz="2800" dirty="0"/>
              <a:t>是一个正的常数；</a:t>
            </a:r>
          </a:p>
          <a:p>
            <a:pPr eaLnBrk="1" hangingPunct="1">
              <a:buFont typeface="Wingdings" pitchFamily="2" charset="2"/>
              <a:buNone/>
            </a:pPr>
            <a:r>
              <a:rPr kumimoji="1" lang="en-US" altLang="zh-CN" sz="2800" dirty="0"/>
              <a:t>6.</a:t>
            </a:r>
            <a:r>
              <a:rPr kumimoji="1" lang="en-US" altLang="zh-CN" sz="2800" i="1" dirty="0"/>
              <a:t>f</a:t>
            </a:r>
            <a:r>
              <a:rPr kumimoji="1" lang="en-US" altLang="zh-CN" sz="2800" dirty="0"/>
              <a:t>(</a:t>
            </a:r>
            <a:r>
              <a:rPr kumimoji="1" lang="en-US" altLang="zh-CN" sz="2800" i="1" dirty="0"/>
              <a:t>n</a:t>
            </a:r>
            <a:r>
              <a:rPr kumimoji="1" lang="en-US" altLang="zh-CN" sz="2800" dirty="0"/>
              <a:t>) = </a:t>
            </a:r>
            <a:r>
              <a:rPr kumimoji="1" lang="en-US" altLang="zh-CN" sz="2800" i="1" dirty="0"/>
              <a:t>O</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a:t>
            </a:r>
            <a:r>
              <a:rPr kumimoji="1" lang="zh-CN" altLang="en-US" sz="2800" dirty="0"/>
              <a:t>。</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78613" y="158841"/>
            <a:ext cx="9371013" cy="1371600"/>
          </a:xfrm>
        </p:spPr>
        <p:txBody>
          <a:bodyPr/>
          <a:lstStyle/>
          <a:p>
            <a:pPr eaLnBrk="1" hangingPunct="1"/>
            <a:r>
              <a:rPr lang="zh-CN" altLang="en-US" sz="3600" dirty="0">
                <a:latin typeface="Times New Roman" pitchFamily="18" charset="0"/>
              </a:rPr>
              <a:t>证明</a:t>
            </a:r>
            <a:r>
              <a:rPr lang="en-US" altLang="zh-CN" sz="3600" i="1" dirty="0">
                <a:latin typeface="Times New Roman" pitchFamily="18" charset="0"/>
              </a:rPr>
              <a:t>O</a:t>
            </a:r>
            <a:r>
              <a:rPr lang="en-US" altLang="zh-CN" sz="3600" dirty="0">
                <a:latin typeface="Times New Roman" pitchFamily="18" charset="0"/>
              </a:rPr>
              <a:t>(</a:t>
            </a:r>
            <a:r>
              <a:rPr lang="en-US" altLang="zh-CN" sz="3600" i="1" dirty="0">
                <a:latin typeface="Times New Roman" pitchFamily="18" charset="0"/>
              </a:rPr>
              <a:t>f</a:t>
            </a:r>
            <a:r>
              <a:rPr lang="en-US" altLang="zh-CN" sz="3600" dirty="0">
                <a:latin typeface="Times New Roman" pitchFamily="18" charset="0"/>
              </a:rPr>
              <a:t>(</a:t>
            </a:r>
            <a:r>
              <a:rPr lang="en-US" altLang="zh-CN" sz="3600" i="1" dirty="0">
                <a:latin typeface="Times New Roman" pitchFamily="18" charset="0"/>
              </a:rPr>
              <a:t>n</a:t>
            </a:r>
            <a:r>
              <a:rPr lang="en-US" altLang="zh-CN" sz="3600" dirty="0">
                <a:latin typeface="Times New Roman" pitchFamily="18" charset="0"/>
              </a:rPr>
              <a:t>))+</a:t>
            </a:r>
            <a:r>
              <a:rPr lang="en-US" altLang="zh-CN" sz="3600" i="1" dirty="0">
                <a:latin typeface="Times New Roman" pitchFamily="18" charset="0"/>
              </a:rPr>
              <a:t>O</a:t>
            </a:r>
            <a:r>
              <a:rPr lang="en-US" altLang="zh-CN" sz="3600" dirty="0">
                <a:latin typeface="Times New Roman" pitchFamily="18" charset="0"/>
              </a:rPr>
              <a:t>(</a:t>
            </a:r>
            <a:r>
              <a:rPr lang="en-US" altLang="zh-CN" sz="3600" i="1" dirty="0">
                <a:latin typeface="Times New Roman" pitchFamily="18" charset="0"/>
              </a:rPr>
              <a:t>g</a:t>
            </a:r>
            <a:r>
              <a:rPr lang="en-US" altLang="zh-CN" sz="3600" dirty="0">
                <a:latin typeface="Times New Roman" pitchFamily="18" charset="0"/>
              </a:rPr>
              <a:t>(</a:t>
            </a:r>
            <a:r>
              <a:rPr lang="en-US" altLang="zh-CN" sz="3600" i="1" dirty="0">
                <a:latin typeface="Times New Roman" pitchFamily="18" charset="0"/>
              </a:rPr>
              <a:t>n</a:t>
            </a:r>
            <a:r>
              <a:rPr lang="en-US" altLang="zh-CN" sz="3600" dirty="0">
                <a:latin typeface="Times New Roman" pitchFamily="18" charset="0"/>
              </a:rPr>
              <a:t>)) </a:t>
            </a:r>
            <a:r>
              <a:rPr lang="en-US" altLang="zh-CN" sz="3600" dirty="0">
                <a:latin typeface="Times New Roman" pitchFamily="18" charset="0"/>
                <a:sym typeface="Symbol" pitchFamily="18" charset="2"/>
              </a:rPr>
              <a:t>=</a:t>
            </a:r>
            <a:r>
              <a:rPr lang="en-US" altLang="zh-CN" sz="3600" dirty="0">
                <a:latin typeface="Times New Roman" pitchFamily="18" charset="0"/>
              </a:rPr>
              <a:t> </a:t>
            </a:r>
            <a:r>
              <a:rPr lang="en-US" altLang="zh-CN" sz="3600" i="1" dirty="0">
                <a:latin typeface="Times New Roman" pitchFamily="18" charset="0"/>
              </a:rPr>
              <a:t>O</a:t>
            </a:r>
            <a:r>
              <a:rPr lang="en-US" altLang="zh-CN" sz="3600" dirty="0">
                <a:latin typeface="Times New Roman" pitchFamily="18" charset="0"/>
              </a:rPr>
              <a:t>(max{</a:t>
            </a:r>
            <a:r>
              <a:rPr lang="en-US" altLang="zh-CN" sz="3600" i="1" dirty="0">
                <a:latin typeface="Times New Roman" pitchFamily="18" charset="0"/>
              </a:rPr>
              <a:t>f</a:t>
            </a:r>
            <a:r>
              <a:rPr lang="en-US" altLang="zh-CN" sz="3600" dirty="0">
                <a:latin typeface="Times New Roman" pitchFamily="18" charset="0"/>
              </a:rPr>
              <a:t>(n),</a:t>
            </a:r>
            <a:r>
              <a:rPr lang="en-US" altLang="zh-CN" sz="3600" i="1" dirty="0">
                <a:latin typeface="Times New Roman" pitchFamily="18" charset="0"/>
              </a:rPr>
              <a:t>g</a:t>
            </a:r>
            <a:r>
              <a:rPr lang="en-US" altLang="zh-CN" sz="3600" dirty="0">
                <a:latin typeface="Times New Roman" pitchFamily="18" charset="0"/>
              </a:rPr>
              <a:t>(</a:t>
            </a:r>
            <a:r>
              <a:rPr lang="en-US" altLang="zh-CN" sz="3600" i="1" dirty="0">
                <a:latin typeface="Times New Roman" pitchFamily="18" charset="0"/>
              </a:rPr>
              <a:t>n</a:t>
            </a:r>
            <a:r>
              <a:rPr lang="en-US" altLang="zh-CN" sz="3600" dirty="0">
                <a:latin typeface="Times New Roman" pitchFamily="18" charset="0"/>
              </a:rPr>
              <a:t>)})</a:t>
            </a:r>
          </a:p>
        </p:txBody>
      </p:sp>
      <p:sp>
        <p:nvSpPr>
          <p:cNvPr id="37891" name="Rectangle 3"/>
          <p:cNvSpPr>
            <a:spLocks noGrp="1" noChangeArrowheads="1"/>
          </p:cNvSpPr>
          <p:nvPr>
            <p:ph idx="1"/>
          </p:nvPr>
        </p:nvSpPr>
        <p:spPr>
          <a:xfrm>
            <a:off x="695400" y="1530441"/>
            <a:ext cx="9937104" cy="4852711"/>
          </a:xfrm>
        </p:spPr>
        <p:txBody>
          <a:bodyPr>
            <a:normAutofit/>
          </a:bodyPr>
          <a:lstStyle/>
          <a:p>
            <a:pPr eaLnBrk="1" hangingPunct="1">
              <a:lnSpc>
                <a:spcPct val="90000"/>
              </a:lnSpc>
              <a:buFont typeface="Wingdings" pitchFamily="2" charset="2"/>
              <a:buNone/>
            </a:pPr>
            <a:r>
              <a:rPr lang="zh-CN" altLang="en-US" sz="2400" dirty="0"/>
              <a:t>不妨设</a:t>
            </a:r>
            <a:r>
              <a:rPr lang="en-US" altLang="zh-CN" sz="2400" dirty="0">
                <a:solidFill>
                  <a:srgbClr val="FF0000"/>
                </a:solidFill>
              </a:rPr>
              <a:t>p(n)= max{f(n),g(n)}</a:t>
            </a:r>
          </a:p>
          <a:p>
            <a:pPr eaLnBrk="1" hangingPunct="1">
              <a:lnSpc>
                <a:spcPct val="90000"/>
              </a:lnSpc>
              <a:buFont typeface="Wingdings" pitchFamily="2" charset="2"/>
              <a:buNone/>
            </a:pPr>
            <a:r>
              <a:rPr lang="zh-CN" altLang="en-US" sz="2400" dirty="0"/>
              <a:t>设</a:t>
            </a:r>
            <a:r>
              <a:rPr lang="en-US" altLang="zh-CN" sz="2400" dirty="0"/>
              <a:t>f’(n)=O(f(n</a:t>
            </a:r>
            <a:r>
              <a:rPr lang="en-US" altLang="zh-CN" sz="2400" dirty="0" smtClean="0"/>
              <a:t>))</a:t>
            </a:r>
            <a:r>
              <a:rPr lang="zh-CN" altLang="en-US" sz="2400" dirty="0" smtClean="0"/>
              <a:t>，则</a:t>
            </a:r>
            <a:r>
              <a:rPr lang="zh-CN" altLang="en-US" sz="2400" dirty="0"/>
              <a:t>存在</a:t>
            </a:r>
            <a:r>
              <a:rPr lang="en-US" altLang="zh-CN" sz="2400" dirty="0" smtClean="0"/>
              <a:t>c</a:t>
            </a:r>
            <a:r>
              <a:rPr lang="en-US" altLang="zh-CN" sz="2400" baseline="-25000" dirty="0" smtClean="0"/>
              <a:t>1</a:t>
            </a:r>
            <a:r>
              <a:rPr lang="en-US" altLang="zh-CN" sz="2400" dirty="0" smtClean="0"/>
              <a:t>,n</a:t>
            </a:r>
            <a:r>
              <a:rPr lang="en-US" altLang="zh-CN" sz="2400" baseline="-25000" dirty="0" smtClean="0"/>
              <a:t>1</a:t>
            </a:r>
            <a:r>
              <a:rPr lang="zh-CN" altLang="en-US" sz="2400" dirty="0" smtClean="0"/>
              <a:t>，当</a:t>
            </a:r>
            <a:r>
              <a:rPr lang="en-US" altLang="zh-CN" sz="2400" dirty="0"/>
              <a:t>n≥n</a:t>
            </a:r>
            <a:r>
              <a:rPr lang="en-US" altLang="zh-CN" sz="2400" baseline="-25000" dirty="0"/>
              <a:t>1</a:t>
            </a:r>
            <a:r>
              <a:rPr lang="zh-CN" altLang="en-US" sz="2400" dirty="0"/>
              <a:t>时， </a:t>
            </a:r>
            <a:r>
              <a:rPr lang="en-US" altLang="zh-CN" sz="2400" dirty="0"/>
              <a:t>f’(n) ≤c</a:t>
            </a:r>
            <a:r>
              <a:rPr lang="en-US" altLang="zh-CN" sz="2400" baseline="-25000" dirty="0"/>
              <a:t>1</a:t>
            </a:r>
            <a:r>
              <a:rPr lang="en-US" altLang="zh-CN" sz="2400" dirty="0"/>
              <a:t>*f(n)</a:t>
            </a:r>
          </a:p>
          <a:p>
            <a:pPr eaLnBrk="1" hangingPunct="1">
              <a:lnSpc>
                <a:spcPct val="90000"/>
              </a:lnSpc>
              <a:buFont typeface="Wingdings" pitchFamily="2" charset="2"/>
              <a:buNone/>
            </a:pPr>
            <a:r>
              <a:rPr lang="zh-CN" altLang="en-US" sz="2400" dirty="0"/>
              <a:t>设</a:t>
            </a:r>
            <a:r>
              <a:rPr lang="en-US" altLang="zh-CN" sz="2400" dirty="0"/>
              <a:t>g’(n)=O(g(n</a:t>
            </a:r>
            <a:r>
              <a:rPr lang="en-US" altLang="zh-CN" sz="2400" dirty="0" smtClean="0"/>
              <a:t>))</a:t>
            </a:r>
            <a:r>
              <a:rPr lang="zh-CN" altLang="en-US" sz="2400" dirty="0" smtClean="0"/>
              <a:t>，则</a:t>
            </a:r>
            <a:r>
              <a:rPr lang="zh-CN" altLang="en-US" sz="2400" dirty="0"/>
              <a:t>存在</a:t>
            </a:r>
            <a:r>
              <a:rPr lang="en-US" altLang="zh-CN" sz="2400" dirty="0" smtClean="0"/>
              <a:t>c</a:t>
            </a:r>
            <a:r>
              <a:rPr lang="en-US" altLang="zh-CN" sz="2400" baseline="-25000" dirty="0" smtClean="0"/>
              <a:t>2</a:t>
            </a:r>
            <a:r>
              <a:rPr lang="en-US" altLang="zh-CN" sz="2400" dirty="0" smtClean="0"/>
              <a:t>,n</a:t>
            </a:r>
            <a:r>
              <a:rPr lang="en-US" altLang="zh-CN" sz="2400" baseline="-25000" dirty="0" smtClean="0"/>
              <a:t>2</a:t>
            </a:r>
            <a:r>
              <a:rPr lang="zh-CN" altLang="en-US" sz="2400" dirty="0" smtClean="0"/>
              <a:t>，当</a:t>
            </a:r>
            <a:r>
              <a:rPr lang="en-US" altLang="zh-CN" sz="2400" dirty="0"/>
              <a:t>n≥n</a:t>
            </a:r>
            <a:r>
              <a:rPr lang="en-US" altLang="zh-CN" sz="2400" baseline="-25000" dirty="0"/>
              <a:t>2</a:t>
            </a:r>
            <a:r>
              <a:rPr lang="zh-CN" altLang="en-US" sz="2400" dirty="0"/>
              <a:t>时， </a:t>
            </a:r>
            <a:r>
              <a:rPr lang="en-US" altLang="zh-CN" sz="2400" dirty="0"/>
              <a:t>g’(n) ≤c</a:t>
            </a:r>
            <a:r>
              <a:rPr lang="en-US" altLang="zh-CN" sz="2400" baseline="-25000" dirty="0"/>
              <a:t>2</a:t>
            </a:r>
            <a:r>
              <a:rPr lang="en-US" altLang="zh-CN" sz="2400" dirty="0"/>
              <a:t>*g(n)</a:t>
            </a:r>
          </a:p>
          <a:p>
            <a:pPr eaLnBrk="1" hangingPunct="1">
              <a:lnSpc>
                <a:spcPct val="90000"/>
              </a:lnSpc>
              <a:buFont typeface="Wingdings" pitchFamily="2" charset="2"/>
              <a:buNone/>
            </a:pPr>
            <a:r>
              <a:rPr lang="zh-CN" altLang="en-US" sz="2400" dirty="0"/>
              <a:t>则</a:t>
            </a:r>
            <a:r>
              <a:rPr lang="en-US" altLang="zh-CN" sz="2400" dirty="0">
                <a:solidFill>
                  <a:srgbClr val="FF0000"/>
                </a:solidFill>
              </a:rPr>
              <a:t>O(f(n))+O(g(n)) =f’(n)+g’(n)</a:t>
            </a:r>
          </a:p>
          <a:p>
            <a:pPr eaLnBrk="1" hangingPunct="1">
              <a:lnSpc>
                <a:spcPct val="90000"/>
              </a:lnSpc>
              <a:buFont typeface="Wingdings" pitchFamily="2" charset="2"/>
              <a:buNone/>
            </a:pPr>
            <a:endParaRPr lang="en-US" altLang="zh-CN" sz="2400" dirty="0"/>
          </a:p>
          <a:p>
            <a:pPr eaLnBrk="1" hangingPunct="1">
              <a:lnSpc>
                <a:spcPct val="90000"/>
              </a:lnSpc>
              <a:buFont typeface="Wingdings" pitchFamily="2" charset="2"/>
              <a:buNone/>
            </a:pPr>
            <a:r>
              <a:rPr lang="zh-CN" altLang="en-US" sz="2400" dirty="0"/>
              <a:t>当</a:t>
            </a:r>
            <a:r>
              <a:rPr lang="en-US" altLang="zh-CN" sz="2400" dirty="0"/>
              <a:t>n ≥max{n</a:t>
            </a:r>
            <a:r>
              <a:rPr lang="en-US" altLang="zh-CN" sz="2400" baseline="-25000" dirty="0"/>
              <a:t>1</a:t>
            </a:r>
            <a:r>
              <a:rPr lang="en-US" altLang="zh-CN" sz="2400" dirty="0"/>
              <a:t>,n</a:t>
            </a:r>
            <a:r>
              <a:rPr lang="en-US" altLang="zh-CN" sz="2400" baseline="-25000" dirty="0"/>
              <a:t>2</a:t>
            </a:r>
            <a:r>
              <a:rPr lang="en-US" altLang="zh-CN" sz="2400" dirty="0"/>
              <a:t>}</a:t>
            </a:r>
            <a:r>
              <a:rPr lang="zh-CN" altLang="en-US" sz="2400" dirty="0"/>
              <a:t>时</a:t>
            </a:r>
            <a:r>
              <a:rPr lang="zh-CN" altLang="en-US" sz="2400" dirty="0" smtClean="0"/>
              <a:t>，</a:t>
            </a:r>
            <a:endParaRPr lang="en-US" altLang="zh-CN" sz="2400" dirty="0" smtClean="0"/>
          </a:p>
          <a:p>
            <a:pPr eaLnBrk="1" hangingPunct="1">
              <a:lnSpc>
                <a:spcPct val="90000"/>
              </a:lnSpc>
              <a:buFont typeface="Wingdings" pitchFamily="2" charset="2"/>
              <a:buNone/>
            </a:pPr>
            <a:r>
              <a:rPr lang="en-US" altLang="zh-CN" sz="2400" dirty="0" smtClean="0">
                <a:solidFill>
                  <a:srgbClr val="FF0000"/>
                </a:solidFill>
              </a:rPr>
              <a:t>f’(n)+g’(n)</a:t>
            </a:r>
            <a:r>
              <a:rPr lang="en-US" altLang="zh-CN" sz="2400" dirty="0" smtClean="0"/>
              <a:t> ≤c</a:t>
            </a:r>
            <a:r>
              <a:rPr lang="en-US" altLang="zh-CN" sz="2400" baseline="-25000" dirty="0" smtClean="0"/>
              <a:t>1</a:t>
            </a:r>
            <a:r>
              <a:rPr lang="en-US" altLang="zh-CN" sz="2400" dirty="0" smtClean="0"/>
              <a:t>*f(n)+ c</a:t>
            </a:r>
            <a:r>
              <a:rPr lang="en-US" altLang="zh-CN" sz="2400" baseline="-25000" dirty="0" smtClean="0"/>
              <a:t>2</a:t>
            </a:r>
            <a:r>
              <a:rPr lang="en-US" altLang="zh-CN" sz="2400" dirty="0" smtClean="0"/>
              <a:t>*g(n) ≤c</a:t>
            </a:r>
            <a:r>
              <a:rPr lang="en-US" altLang="zh-CN" sz="2400" baseline="-25000" dirty="0" smtClean="0"/>
              <a:t>1</a:t>
            </a:r>
            <a:r>
              <a:rPr lang="en-US" altLang="zh-CN" sz="2400" dirty="0" smtClean="0"/>
              <a:t>*p(n)+ c</a:t>
            </a:r>
            <a:r>
              <a:rPr lang="en-US" altLang="zh-CN" sz="2400" baseline="-25000" dirty="0" smtClean="0"/>
              <a:t>2</a:t>
            </a:r>
            <a:r>
              <a:rPr lang="en-US" altLang="zh-CN" sz="2400" dirty="0" smtClean="0"/>
              <a:t>*p(n)=(c</a:t>
            </a:r>
            <a:r>
              <a:rPr lang="en-US" altLang="zh-CN" sz="2400" baseline="-25000" dirty="0" smtClean="0"/>
              <a:t>1</a:t>
            </a:r>
            <a:r>
              <a:rPr lang="en-US" altLang="zh-CN" sz="2400" dirty="0" smtClean="0"/>
              <a:t>+c</a:t>
            </a:r>
            <a:r>
              <a:rPr lang="en-US" altLang="zh-CN" sz="2400" baseline="-25000" dirty="0" smtClean="0"/>
              <a:t>2</a:t>
            </a:r>
            <a:r>
              <a:rPr lang="en-US" altLang="zh-CN" sz="2400" dirty="0" smtClean="0"/>
              <a:t>)*</a:t>
            </a:r>
            <a:r>
              <a:rPr lang="en-US" altLang="zh-CN" sz="2400" dirty="0" smtClean="0">
                <a:solidFill>
                  <a:srgbClr val="FF0000"/>
                </a:solidFill>
              </a:rPr>
              <a:t>p(n)</a:t>
            </a:r>
          </a:p>
          <a:p>
            <a:pPr eaLnBrk="1" hangingPunct="1">
              <a:lnSpc>
                <a:spcPct val="90000"/>
              </a:lnSpc>
              <a:buFont typeface="Wingdings" pitchFamily="2" charset="2"/>
              <a:buNone/>
            </a:pPr>
            <a:r>
              <a:rPr lang="zh-CN" altLang="en-US" sz="2400" dirty="0" smtClean="0"/>
              <a:t>即</a:t>
            </a:r>
            <a:r>
              <a:rPr lang="zh-CN" altLang="en-US" sz="2400" dirty="0"/>
              <a:t>存在</a:t>
            </a:r>
            <a:r>
              <a:rPr lang="en-US" altLang="zh-CN" sz="2400" dirty="0" smtClean="0"/>
              <a:t>c</a:t>
            </a:r>
            <a:r>
              <a:rPr lang="en-US" altLang="zh-CN" sz="2400" baseline="-25000" dirty="0" smtClean="0"/>
              <a:t>3</a:t>
            </a:r>
            <a:r>
              <a:rPr lang="en-US" altLang="zh-CN" sz="2400" dirty="0" smtClean="0"/>
              <a:t>=c</a:t>
            </a:r>
            <a:r>
              <a:rPr lang="en-US" altLang="zh-CN" sz="2400" baseline="-25000" dirty="0" smtClean="0"/>
              <a:t>1</a:t>
            </a:r>
            <a:r>
              <a:rPr lang="en-US" altLang="zh-CN" sz="2400" dirty="0" smtClean="0"/>
              <a:t>+c</a:t>
            </a:r>
            <a:r>
              <a:rPr lang="en-US" altLang="zh-CN" sz="2400" baseline="-25000" dirty="0" smtClean="0"/>
              <a:t>2</a:t>
            </a:r>
            <a:r>
              <a:rPr lang="zh-CN" altLang="en-US" sz="2400" dirty="0" smtClean="0"/>
              <a:t>，</a:t>
            </a:r>
            <a:r>
              <a:rPr lang="en-US" altLang="zh-CN" sz="2400" dirty="0" smtClean="0"/>
              <a:t>n</a:t>
            </a:r>
            <a:r>
              <a:rPr lang="en-US" altLang="zh-CN" sz="2400" baseline="-25000" dirty="0" smtClean="0"/>
              <a:t>3</a:t>
            </a:r>
            <a:r>
              <a:rPr lang="en-US" altLang="zh-CN" sz="2400" dirty="0"/>
              <a:t>= max{n</a:t>
            </a:r>
            <a:r>
              <a:rPr lang="en-US" altLang="zh-CN" sz="2400" baseline="-25000" dirty="0"/>
              <a:t>1</a:t>
            </a:r>
            <a:r>
              <a:rPr lang="en-US" altLang="zh-CN" sz="2400" dirty="0"/>
              <a:t>,n</a:t>
            </a:r>
            <a:r>
              <a:rPr lang="en-US" altLang="zh-CN" sz="2400" baseline="-25000" dirty="0"/>
              <a:t>2</a:t>
            </a:r>
            <a:r>
              <a:rPr lang="en-US" altLang="zh-CN" sz="2400" dirty="0" smtClean="0"/>
              <a:t>}</a:t>
            </a:r>
            <a:r>
              <a:rPr lang="zh-CN" altLang="en-US" sz="2400" dirty="0" smtClean="0"/>
              <a:t>，当</a:t>
            </a:r>
            <a:r>
              <a:rPr lang="en-US" altLang="zh-CN" sz="2400" dirty="0"/>
              <a:t>n ≥n</a:t>
            </a:r>
            <a:r>
              <a:rPr lang="en-US" altLang="zh-CN" sz="2400" baseline="-25000" dirty="0"/>
              <a:t>3</a:t>
            </a:r>
            <a:r>
              <a:rPr lang="zh-CN" altLang="en-US" sz="2400" dirty="0"/>
              <a:t>时</a:t>
            </a:r>
            <a:r>
              <a:rPr lang="zh-CN" altLang="en-US" sz="2400" dirty="0" smtClean="0"/>
              <a:t>，</a:t>
            </a:r>
            <a:r>
              <a:rPr lang="en-US" altLang="zh-CN" sz="2400" dirty="0" smtClean="0"/>
              <a:t>f</a:t>
            </a:r>
            <a:r>
              <a:rPr lang="en-US" altLang="zh-CN" sz="2400" dirty="0"/>
              <a:t>’(n)+g’(n) ≤c</a:t>
            </a:r>
            <a:r>
              <a:rPr lang="en-US" altLang="zh-CN" sz="2400" baseline="-25000" dirty="0"/>
              <a:t>3</a:t>
            </a:r>
            <a:r>
              <a:rPr lang="en-US" altLang="zh-CN" sz="2400" dirty="0"/>
              <a:t>*p(n</a:t>
            </a:r>
            <a:r>
              <a:rPr lang="en-US" altLang="zh-CN" sz="2400" dirty="0" smtClean="0"/>
              <a:t>)</a:t>
            </a:r>
          </a:p>
          <a:p>
            <a:pPr eaLnBrk="1" hangingPunct="1">
              <a:lnSpc>
                <a:spcPct val="90000"/>
              </a:lnSpc>
              <a:buFont typeface="Wingdings" pitchFamily="2" charset="2"/>
              <a:buNone/>
            </a:pPr>
            <a:endParaRPr lang="en-US" altLang="zh-CN" sz="2400" dirty="0"/>
          </a:p>
          <a:p>
            <a:pPr eaLnBrk="1" hangingPunct="1">
              <a:lnSpc>
                <a:spcPct val="90000"/>
              </a:lnSpc>
              <a:buFont typeface="Wingdings" pitchFamily="2" charset="2"/>
              <a:buNone/>
            </a:pPr>
            <a:r>
              <a:rPr lang="zh-CN" altLang="en-US" sz="2400" dirty="0"/>
              <a:t>故</a:t>
            </a:r>
            <a:r>
              <a:rPr lang="en-US" altLang="zh-CN" sz="2400" i="1" dirty="0">
                <a:solidFill>
                  <a:srgbClr val="FF0000"/>
                </a:solidFill>
              </a:rPr>
              <a:t>O</a:t>
            </a:r>
            <a:r>
              <a:rPr lang="en-US" altLang="zh-CN" sz="2400" dirty="0">
                <a:solidFill>
                  <a:srgbClr val="FF0000"/>
                </a:solidFill>
              </a:rPr>
              <a:t>(</a:t>
            </a:r>
            <a:r>
              <a:rPr lang="en-US" altLang="zh-CN" sz="2400" i="1" dirty="0">
                <a:solidFill>
                  <a:srgbClr val="FF0000"/>
                </a:solidFill>
              </a:rPr>
              <a:t>f</a:t>
            </a:r>
            <a:r>
              <a:rPr lang="en-US" altLang="zh-CN" sz="2400" dirty="0">
                <a:solidFill>
                  <a:srgbClr val="FF0000"/>
                </a:solidFill>
              </a:rPr>
              <a:t>(</a:t>
            </a:r>
            <a:r>
              <a:rPr lang="en-US" altLang="zh-CN" sz="2400" i="1" dirty="0">
                <a:solidFill>
                  <a:srgbClr val="FF0000"/>
                </a:solidFill>
              </a:rPr>
              <a:t>n</a:t>
            </a:r>
            <a:r>
              <a:rPr lang="en-US" altLang="zh-CN" sz="2400" dirty="0">
                <a:solidFill>
                  <a:srgbClr val="FF0000"/>
                </a:solidFill>
              </a:rPr>
              <a:t>))+</a:t>
            </a:r>
            <a:r>
              <a:rPr lang="en-US" altLang="zh-CN" sz="2400" i="1" dirty="0">
                <a:solidFill>
                  <a:srgbClr val="FF0000"/>
                </a:solidFill>
              </a:rPr>
              <a:t>O</a:t>
            </a:r>
            <a:r>
              <a:rPr lang="en-US" altLang="zh-CN" sz="2400" dirty="0">
                <a:solidFill>
                  <a:srgbClr val="FF0000"/>
                </a:solidFill>
              </a:rPr>
              <a:t>(</a:t>
            </a:r>
            <a:r>
              <a:rPr lang="en-US" altLang="zh-CN" sz="2400" i="1" dirty="0">
                <a:solidFill>
                  <a:srgbClr val="FF0000"/>
                </a:solidFill>
              </a:rPr>
              <a:t>g</a:t>
            </a:r>
            <a:r>
              <a:rPr lang="en-US" altLang="zh-CN" sz="2400" dirty="0">
                <a:solidFill>
                  <a:srgbClr val="FF0000"/>
                </a:solidFill>
              </a:rPr>
              <a:t>(</a:t>
            </a:r>
            <a:r>
              <a:rPr lang="en-US" altLang="zh-CN" sz="2400" i="1" dirty="0">
                <a:solidFill>
                  <a:srgbClr val="FF0000"/>
                </a:solidFill>
              </a:rPr>
              <a:t>n</a:t>
            </a:r>
            <a:r>
              <a:rPr lang="en-US" altLang="zh-CN" sz="2400" dirty="0">
                <a:solidFill>
                  <a:srgbClr val="FF0000"/>
                </a:solidFill>
              </a:rPr>
              <a:t>)) </a:t>
            </a:r>
            <a:r>
              <a:rPr lang="en-US" altLang="zh-CN" sz="2400" dirty="0">
                <a:solidFill>
                  <a:srgbClr val="FF0000"/>
                </a:solidFill>
                <a:sym typeface="Symbol" pitchFamily="18" charset="2"/>
              </a:rPr>
              <a:t>=</a:t>
            </a:r>
            <a:r>
              <a:rPr lang="en-US" altLang="zh-CN" sz="2400" dirty="0">
                <a:solidFill>
                  <a:srgbClr val="FF0000"/>
                </a:solidFill>
              </a:rPr>
              <a:t> </a:t>
            </a:r>
            <a:r>
              <a:rPr lang="en-US" altLang="zh-CN" sz="2400" i="1" dirty="0">
                <a:solidFill>
                  <a:srgbClr val="FF0000"/>
                </a:solidFill>
              </a:rPr>
              <a:t>O</a:t>
            </a:r>
            <a:r>
              <a:rPr lang="en-US" altLang="zh-CN" sz="2400" dirty="0">
                <a:solidFill>
                  <a:srgbClr val="FF0000"/>
                </a:solidFill>
              </a:rPr>
              <a:t>(max{</a:t>
            </a:r>
            <a:r>
              <a:rPr lang="en-US" altLang="zh-CN" sz="2400" i="1" dirty="0">
                <a:solidFill>
                  <a:srgbClr val="FF0000"/>
                </a:solidFill>
              </a:rPr>
              <a:t>f</a:t>
            </a:r>
            <a:r>
              <a:rPr lang="en-US" altLang="zh-CN" sz="2400" dirty="0">
                <a:solidFill>
                  <a:srgbClr val="FF0000"/>
                </a:solidFill>
              </a:rPr>
              <a:t>(n),</a:t>
            </a:r>
            <a:r>
              <a:rPr lang="en-US" altLang="zh-CN" sz="2400" i="1" dirty="0">
                <a:solidFill>
                  <a:srgbClr val="FF0000"/>
                </a:solidFill>
              </a:rPr>
              <a:t>g</a:t>
            </a:r>
            <a:r>
              <a:rPr lang="en-US" altLang="zh-CN" sz="2400" dirty="0">
                <a:solidFill>
                  <a:srgbClr val="FF0000"/>
                </a:solidFill>
              </a:rPr>
              <a:t>(</a:t>
            </a:r>
            <a:r>
              <a:rPr lang="en-US" altLang="zh-CN" sz="2400" i="1" dirty="0">
                <a:solidFill>
                  <a:srgbClr val="FF0000"/>
                </a:solidFill>
              </a:rPr>
              <a:t>n</a:t>
            </a:r>
            <a:r>
              <a:rPr lang="en-US" altLang="zh-CN" sz="2400" dirty="0">
                <a:solidFill>
                  <a:srgbClr val="FF0000"/>
                </a:solidFill>
              </a:rPr>
              <a:t>)})</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38200" y="160313"/>
            <a:ext cx="10515600" cy="1325563"/>
          </a:xfrm>
        </p:spPr>
        <p:txBody>
          <a:bodyPr/>
          <a:lstStyle/>
          <a:p>
            <a:pPr eaLnBrk="1" hangingPunct="1"/>
            <a:r>
              <a:rPr kumimoji="1" lang="zh-CN" altLang="en-US" dirty="0" smtClean="0">
                <a:solidFill>
                  <a:schemeClr val="tx2"/>
                </a:solidFill>
              </a:rPr>
              <a:t>定理</a:t>
            </a:r>
            <a:r>
              <a:rPr kumimoji="1" lang="en-US" altLang="zh-CN" dirty="0" smtClean="0">
                <a:solidFill>
                  <a:schemeClr val="tx2"/>
                </a:solidFill>
              </a:rPr>
              <a:t>2.1</a:t>
            </a:r>
          </a:p>
        </p:txBody>
      </p:sp>
      <p:sp>
        <p:nvSpPr>
          <p:cNvPr id="38915" name="Rectangle 6"/>
          <p:cNvSpPr>
            <a:spLocks noChangeArrowheads="1"/>
          </p:cNvSpPr>
          <p:nvPr/>
        </p:nvSpPr>
        <p:spPr bwMode="auto">
          <a:xfrm>
            <a:off x="838200" y="1468845"/>
            <a:ext cx="10297144" cy="793129"/>
          </a:xfrm>
          <a:prstGeom prst="rect">
            <a:avLst/>
          </a:prstGeom>
          <a:solidFill>
            <a:schemeClr val="accent1">
              <a:lumMod val="20000"/>
              <a:lumOff val="80000"/>
            </a:schemeClr>
          </a:solidFill>
          <a:ln w="9525">
            <a:noFill/>
            <a:miter lim="800000"/>
            <a:headEnd/>
            <a:tailEnd/>
          </a:ln>
          <a:effectLst/>
          <a:extLst/>
        </p:spPr>
        <p:txBody>
          <a:bodyPr wrap="none" anchor="ctr"/>
          <a:lstStyle/>
          <a:p>
            <a:pPr>
              <a:lnSpc>
                <a:spcPct val="90000"/>
              </a:lnSpc>
              <a:spcBef>
                <a:spcPct val="20000"/>
              </a:spcBef>
              <a:buClr>
                <a:srgbClr val="A50021"/>
              </a:buClr>
              <a:buSzPct val="75000"/>
              <a:buFont typeface="Wingdings" pitchFamily="2" charset="2"/>
              <a:buNone/>
            </a:pPr>
            <a:r>
              <a:rPr kumimoji="1" lang="zh-CN" altLang="en-US" sz="2800" dirty="0">
                <a:latin typeface="幼圆" panose="02010509060101010101" pitchFamily="49" charset="-122"/>
                <a:ea typeface="幼圆" panose="02010509060101010101" pitchFamily="49" charset="-122"/>
                <a:cs typeface="Arial" panose="020B0604020202020204" pitchFamily="34" charset="0"/>
              </a:rPr>
              <a:t>若</a:t>
            </a:r>
            <a:r>
              <a:rPr kumimoji="1" lang="en-US" altLang="zh-CN" sz="2800" dirty="0">
                <a:latin typeface="Arial" panose="020B0604020202020204" pitchFamily="34" charset="0"/>
                <a:cs typeface="Arial" panose="020B0604020202020204" pitchFamily="34" charset="0"/>
              </a:rPr>
              <a:t>A(n)=</a:t>
            </a:r>
            <a:r>
              <a:rPr kumimoji="1" lang="en-US" altLang="zh-CN" sz="2800" dirty="0" err="1">
                <a:latin typeface="Arial" panose="020B0604020202020204" pitchFamily="34" charset="0"/>
                <a:cs typeface="Arial" panose="020B0604020202020204" pitchFamily="34" charset="0"/>
              </a:rPr>
              <a:t>a</a:t>
            </a:r>
            <a:r>
              <a:rPr kumimoji="1" lang="en-US" altLang="zh-CN" sz="1800" dirty="0" err="1">
                <a:latin typeface="Arial" panose="020B0604020202020204" pitchFamily="34" charset="0"/>
                <a:cs typeface="Arial" panose="020B0604020202020204" pitchFamily="34" charset="0"/>
              </a:rPr>
              <a:t>m</a:t>
            </a:r>
            <a:r>
              <a:rPr kumimoji="1" lang="en-US" altLang="zh-CN" sz="2800" dirty="0" err="1">
                <a:latin typeface="Arial" panose="020B0604020202020204" pitchFamily="34" charset="0"/>
                <a:cs typeface="Arial" panose="020B0604020202020204" pitchFamily="34" charset="0"/>
              </a:rPr>
              <a:t>n</a:t>
            </a:r>
            <a:r>
              <a:rPr kumimoji="1" lang="en-US" altLang="zh-CN" sz="2800" baseline="30000" dirty="0" err="1">
                <a:latin typeface="Arial" panose="020B0604020202020204" pitchFamily="34" charset="0"/>
                <a:cs typeface="Arial" panose="020B0604020202020204" pitchFamily="34" charset="0"/>
              </a:rPr>
              <a:t>m</a:t>
            </a:r>
            <a:r>
              <a:rPr kumimoji="1" lang="en-US" altLang="zh-CN" sz="2800" dirty="0">
                <a:latin typeface="Arial" panose="020B0604020202020204" pitchFamily="34" charset="0"/>
                <a:cs typeface="Arial" panose="020B0604020202020204" pitchFamily="34" charset="0"/>
              </a:rPr>
              <a:t>+…+a</a:t>
            </a:r>
            <a:r>
              <a:rPr kumimoji="1" lang="en-US" altLang="zh-CN" sz="1800" dirty="0">
                <a:latin typeface="Arial" panose="020B0604020202020204" pitchFamily="34" charset="0"/>
                <a:cs typeface="Arial" panose="020B0604020202020204" pitchFamily="34" charset="0"/>
              </a:rPr>
              <a:t>1</a:t>
            </a:r>
            <a:r>
              <a:rPr kumimoji="1" lang="en-US" altLang="zh-CN" sz="2800" dirty="0">
                <a:latin typeface="Arial" panose="020B0604020202020204" pitchFamily="34" charset="0"/>
                <a:cs typeface="Arial" panose="020B0604020202020204" pitchFamily="34" charset="0"/>
              </a:rPr>
              <a:t>n+a</a:t>
            </a:r>
            <a:r>
              <a:rPr kumimoji="1" lang="en-US" altLang="zh-CN" sz="1800" dirty="0">
                <a:latin typeface="Arial" panose="020B0604020202020204" pitchFamily="34" charset="0"/>
                <a:cs typeface="Arial" panose="020B0604020202020204" pitchFamily="34" charset="0"/>
              </a:rPr>
              <a:t>0</a:t>
            </a:r>
            <a:r>
              <a:rPr kumimoji="1" lang="zh-CN" altLang="en-US" sz="2800" dirty="0">
                <a:latin typeface="幼圆" panose="02010509060101010101" pitchFamily="49" charset="-122"/>
                <a:ea typeface="幼圆" panose="02010509060101010101" pitchFamily="49" charset="-122"/>
                <a:cs typeface="Arial" panose="020B0604020202020204" pitchFamily="34" charset="0"/>
              </a:rPr>
              <a:t>是一个</a:t>
            </a:r>
            <a:r>
              <a:rPr kumimoji="1" lang="en-US" altLang="zh-CN" sz="2800" dirty="0">
                <a:latin typeface="Arial" panose="020B0604020202020204" pitchFamily="34" charset="0"/>
                <a:ea typeface="幼圆" panose="02010509060101010101" pitchFamily="49" charset="-122"/>
                <a:cs typeface="Arial" panose="020B0604020202020204" pitchFamily="34" charset="0"/>
              </a:rPr>
              <a:t>m</a:t>
            </a:r>
            <a:r>
              <a:rPr kumimoji="1" lang="zh-CN" altLang="en-US" sz="2800" dirty="0">
                <a:latin typeface="幼圆" panose="02010509060101010101" pitchFamily="49" charset="-122"/>
                <a:ea typeface="幼圆" panose="02010509060101010101" pitchFamily="49" charset="-122"/>
                <a:cs typeface="Arial" panose="020B0604020202020204" pitchFamily="34" charset="0"/>
              </a:rPr>
              <a:t>次</a:t>
            </a:r>
            <a:r>
              <a:rPr kumimoji="1" lang="zh-CN" altLang="en-US" sz="2800" dirty="0" smtClean="0">
                <a:latin typeface="幼圆" panose="02010509060101010101" pitchFamily="49" charset="-122"/>
                <a:ea typeface="幼圆" panose="02010509060101010101" pitchFamily="49" charset="-122"/>
                <a:cs typeface="Arial" panose="020B0604020202020204" pitchFamily="34" charset="0"/>
              </a:rPr>
              <a:t>多项式</a:t>
            </a:r>
            <a:r>
              <a:rPr kumimoji="1" lang="en-US" altLang="zh-CN" sz="2800" dirty="0" smtClean="0">
                <a:latin typeface="幼圆" panose="02010509060101010101" pitchFamily="49" charset="-122"/>
                <a:ea typeface="幼圆" panose="02010509060101010101" pitchFamily="49" charset="-122"/>
                <a:cs typeface="Arial" panose="020B0604020202020204" pitchFamily="34" charset="0"/>
              </a:rPr>
              <a:t>, </a:t>
            </a:r>
            <a:r>
              <a:rPr kumimoji="1" lang="zh-CN" altLang="en-US" sz="2800" dirty="0" smtClean="0">
                <a:latin typeface="幼圆" panose="02010509060101010101" pitchFamily="49" charset="-122"/>
                <a:ea typeface="幼圆" panose="02010509060101010101" pitchFamily="49" charset="-122"/>
                <a:cs typeface="Arial" panose="020B0604020202020204" pitchFamily="34" charset="0"/>
              </a:rPr>
              <a:t>则</a:t>
            </a:r>
            <a:r>
              <a:rPr kumimoji="1" lang="en-US" altLang="zh-CN" sz="2800" dirty="0">
                <a:latin typeface="Arial" panose="020B0604020202020204" pitchFamily="34" charset="0"/>
                <a:cs typeface="Arial" panose="020B0604020202020204" pitchFamily="34" charset="0"/>
              </a:rPr>
              <a:t>A(n)=O(n</a:t>
            </a:r>
            <a:r>
              <a:rPr kumimoji="1" lang="en-US" altLang="zh-CN" sz="2800" baseline="30000" dirty="0">
                <a:latin typeface="Arial" panose="020B0604020202020204" pitchFamily="34" charset="0"/>
                <a:cs typeface="Arial" panose="020B0604020202020204" pitchFamily="34" charset="0"/>
              </a:rPr>
              <a:t>m</a:t>
            </a:r>
            <a:r>
              <a:rPr kumimoji="1" lang="en-US" altLang="zh-CN" sz="2800" dirty="0">
                <a:latin typeface="Arial" panose="020B0604020202020204" pitchFamily="34" charset="0"/>
                <a:cs typeface="Arial" panose="020B0604020202020204" pitchFamily="34" charset="0"/>
              </a:rPr>
              <a:t>)</a:t>
            </a:r>
            <a:r>
              <a:rPr kumimoji="1" lang="zh-CN" altLang="en-US" sz="2800" dirty="0">
                <a:latin typeface="Arial" panose="020B0604020202020204" pitchFamily="34" charset="0"/>
                <a:cs typeface="Arial" panose="020B0604020202020204" pitchFamily="34" charset="0"/>
              </a:rPr>
              <a:t>。</a:t>
            </a:r>
          </a:p>
        </p:txBody>
      </p:sp>
      <p:sp>
        <p:nvSpPr>
          <p:cNvPr id="52231" name="Text Box 7"/>
          <p:cNvSpPr txBox="1">
            <a:spLocks noChangeArrowheads="1"/>
          </p:cNvSpPr>
          <p:nvPr/>
        </p:nvSpPr>
        <p:spPr bwMode="auto">
          <a:xfrm>
            <a:off x="877398" y="2492896"/>
            <a:ext cx="10223920" cy="3927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lnSpc>
                <a:spcPct val="110000"/>
              </a:lnSpc>
              <a:spcBef>
                <a:spcPct val="20000"/>
              </a:spcBef>
              <a:buClr>
                <a:srgbClr val="A50021"/>
              </a:buClr>
              <a:buSzPct val="75000"/>
              <a:buFont typeface="Wingdings" pitchFamily="2" charset="2"/>
              <a:buNone/>
            </a:pPr>
            <a:r>
              <a:rPr kumimoji="1" lang="zh-CN" altLang="en-US" sz="2800" dirty="0">
                <a:latin typeface="幼圆" panose="02010509060101010101" pitchFamily="49" charset="-122"/>
                <a:ea typeface="幼圆" panose="02010509060101010101" pitchFamily="49" charset="-122"/>
              </a:rPr>
              <a:t>证明：取</a:t>
            </a:r>
            <a:r>
              <a:rPr kumimoji="1" lang="en-US" altLang="zh-CN" sz="2800" dirty="0">
                <a:latin typeface="Times New Roman" pitchFamily="18" charset="0"/>
              </a:rPr>
              <a:t>n</a:t>
            </a:r>
            <a:r>
              <a:rPr kumimoji="1" lang="en-US" altLang="zh-CN" sz="2800" baseline="-25000" dirty="0">
                <a:latin typeface="Times New Roman" pitchFamily="18" charset="0"/>
              </a:rPr>
              <a:t>0</a:t>
            </a:r>
            <a:r>
              <a:rPr kumimoji="1" lang="en-US" altLang="zh-CN" sz="2800" dirty="0">
                <a:latin typeface="Times New Roman" pitchFamily="18" charset="0"/>
              </a:rPr>
              <a:t>=1</a:t>
            </a:r>
            <a:r>
              <a:rPr kumimoji="1" lang="zh-CN" altLang="en-US" sz="2800" dirty="0">
                <a:latin typeface="Times New Roman" pitchFamily="18" charset="0"/>
              </a:rPr>
              <a:t>，</a:t>
            </a:r>
            <a:r>
              <a:rPr kumimoji="1" lang="zh-CN" altLang="en-US" sz="2800" dirty="0">
                <a:latin typeface="幼圆" panose="02010509060101010101" pitchFamily="49" charset="-122"/>
                <a:ea typeface="幼圆" panose="02010509060101010101" pitchFamily="49" charset="-122"/>
              </a:rPr>
              <a:t>当</a:t>
            </a:r>
            <a:r>
              <a:rPr kumimoji="1" lang="en-US" altLang="zh-CN" sz="2800" dirty="0">
                <a:latin typeface="Times New Roman" pitchFamily="18" charset="0"/>
              </a:rPr>
              <a:t>n≥n</a:t>
            </a:r>
            <a:r>
              <a:rPr kumimoji="1" lang="en-US" altLang="zh-CN" sz="2800" baseline="-25000" dirty="0">
                <a:latin typeface="Times New Roman" pitchFamily="18" charset="0"/>
              </a:rPr>
              <a:t>0</a:t>
            </a:r>
            <a:r>
              <a:rPr kumimoji="1" lang="zh-CN" altLang="en-US" sz="2800" dirty="0">
                <a:latin typeface="幼圆" panose="02010509060101010101" pitchFamily="49" charset="-122"/>
                <a:ea typeface="幼圆" panose="02010509060101010101" pitchFamily="49" charset="-122"/>
              </a:rPr>
              <a:t>时</a:t>
            </a:r>
          </a:p>
          <a:p>
            <a:pPr eaLnBrk="1" hangingPunct="1">
              <a:lnSpc>
                <a:spcPct val="110000"/>
              </a:lnSpc>
              <a:spcBef>
                <a:spcPct val="20000"/>
              </a:spcBef>
              <a:buClr>
                <a:srgbClr val="A50021"/>
              </a:buClr>
              <a:buSzPct val="75000"/>
              <a:buFont typeface="Wingdings" pitchFamily="2" charset="2"/>
              <a:buNone/>
            </a:pPr>
            <a:r>
              <a:rPr kumimoji="1" lang="zh-CN" altLang="en-US" sz="2800" dirty="0">
                <a:latin typeface="Times New Roman" pitchFamily="18" charset="0"/>
              </a:rPr>
              <a:t>            </a:t>
            </a:r>
            <a:r>
              <a:rPr kumimoji="1" lang="zh-CN" altLang="en-US" sz="2800" dirty="0">
                <a:latin typeface="幼圆" panose="02010509060101010101" pitchFamily="49" charset="-122"/>
                <a:ea typeface="幼圆" panose="02010509060101010101" pitchFamily="49" charset="-122"/>
              </a:rPr>
              <a:t>由</a:t>
            </a:r>
            <a:r>
              <a:rPr kumimoji="1" lang="en-US" altLang="zh-CN" sz="2800" dirty="0">
                <a:latin typeface="Times New Roman" pitchFamily="18" charset="0"/>
              </a:rPr>
              <a:t>A(n)</a:t>
            </a:r>
            <a:r>
              <a:rPr kumimoji="1" lang="zh-CN" altLang="en-US" sz="2800" dirty="0">
                <a:latin typeface="幼圆" panose="02010509060101010101" pitchFamily="49" charset="-122"/>
                <a:ea typeface="幼圆" panose="02010509060101010101" pitchFamily="49" charset="-122"/>
              </a:rPr>
              <a:t>的定义和不等式关系</a:t>
            </a:r>
            <a:r>
              <a:rPr kumimoji="1" lang="en-US" altLang="zh-CN" sz="2800" dirty="0">
                <a:latin typeface="Times New Roman" pitchFamily="18" charset="0"/>
              </a:rPr>
              <a:t>|A+B| ≤ |A|+|B</a:t>
            </a:r>
            <a:r>
              <a:rPr kumimoji="1" lang="en-US" altLang="zh-CN" sz="2800" dirty="0" smtClean="0">
                <a:latin typeface="Times New Roman" pitchFamily="18" charset="0"/>
              </a:rPr>
              <a:t>|</a:t>
            </a:r>
            <a:r>
              <a:rPr kumimoji="1" lang="zh-CN" altLang="en-US" sz="2800" dirty="0">
                <a:latin typeface="幼圆" panose="02010509060101010101" pitchFamily="49" charset="-122"/>
                <a:ea typeface="幼圆" panose="02010509060101010101" pitchFamily="49" charset="-122"/>
              </a:rPr>
              <a:t>有</a:t>
            </a:r>
            <a:endParaRPr kumimoji="1" lang="en-US" altLang="zh-CN" sz="2800" dirty="0">
              <a:latin typeface="幼圆" panose="02010509060101010101" pitchFamily="49" charset="-122"/>
              <a:ea typeface="幼圆" panose="02010509060101010101" pitchFamily="49" charset="-122"/>
            </a:endParaRPr>
          </a:p>
          <a:p>
            <a:pPr eaLnBrk="1" hangingPunct="1">
              <a:lnSpc>
                <a:spcPct val="110000"/>
              </a:lnSpc>
              <a:spcBef>
                <a:spcPct val="20000"/>
              </a:spcBef>
              <a:buClr>
                <a:srgbClr val="A50021"/>
              </a:buClr>
              <a:buSzPct val="75000"/>
              <a:buFont typeface="Wingdings" pitchFamily="2" charset="2"/>
              <a:buNone/>
            </a:pPr>
            <a:r>
              <a:rPr kumimoji="1" lang="zh-CN" altLang="en-US" sz="2800" dirty="0">
                <a:latin typeface="Times New Roman" pitchFamily="18" charset="0"/>
              </a:rPr>
              <a:t>	 </a:t>
            </a:r>
            <a:r>
              <a:rPr kumimoji="1" lang="en-US" altLang="zh-CN" sz="2800" dirty="0">
                <a:latin typeface="Times New Roman" pitchFamily="18" charset="0"/>
              </a:rPr>
              <a:t>|A(n)| = |</a:t>
            </a:r>
            <a:r>
              <a:rPr kumimoji="1" lang="en-US" altLang="zh-CN" sz="2800" dirty="0" err="1">
                <a:latin typeface="Times New Roman" pitchFamily="18" charset="0"/>
              </a:rPr>
              <a:t>a</a:t>
            </a:r>
            <a:r>
              <a:rPr kumimoji="1" lang="en-US" altLang="zh-CN" sz="2800" baseline="-25000" dirty="0" err="1">
                <a:latin typeface="Times New Roman" pitchFamily="18" charset="0"/>
              </a:rPr>
              <a:t>m</a:t>
            </a:r>
            <a:r>
              <a:rPr kumimoji="1" lang="en-US" altLang="zh-CN" sz="2800" dirty="0" err="1">
                <a:latin typeface="Times New Roman" pitchFamily="18" charset="0"/>
              </a:rPr>
              <a:t>n</a:t>
            </a:r>
            <a:r>
              <a:rPr kumimoji="1" lang="en-US" altLang="zh-CN" sz="2800" baseline="30000" dirty="0" err="1">
                <a:latin typeface="Times New Roman" pitchFamily="18" charset="0"/>
              </a:rPr>
              <a:t>m</a:t>
            </a:r>
            <a:r>
              <a:rPr kumimoji="1" lang="en-US" altLang="zh-CN" sz="2800" dirty="0">
                <a:latin typeface="Times New Roman" pitchFamily="18" charset="0"/>
              </a:rPr>
              <a:t>+…+a</a:t>
            </a:r>
            <a:r>
              <a:rPr kumimoji="1" lang="en-US" altLang="zh-CN" sz="2800" baseline="-25000" dirty="0">
                <a:latin typeface="Times New Roman" pitchFamily="18" charset="0"/>
              </a:rPr>
              <a:t>1 </a:t>
            </a:r>
            <a:r>
              <a:rPr kumimoji="1" lang="en-US" altLang="zh-CN" sz="2800" dirty="0">
                <a:latin typeface="Times New Roman" pitchFamily="18" charset="0"/>
              </a:rPr>
              <a:t>n+a</a:t>
            </a:r>
            <a:r>
              <a:rPr kumimoji="1" lang="en-US" altLang="zh-CN" sz="2800" baseline="-25000" dirty="0">
                <a:latin typeface="Times New Roman" pitchFamily="18" charset="0"/>
              </a:rPr>
              <a:t>0 </a:t>
            </a:r>
            <a:r>
              <a:rPr kumimoji="1" lang="en-US" altLang="zh-CN" sz="2800" dirty="0" smtClean="0">
                <a:latin typeface="Times New Roman" pitchFamily="18" charset="0"/>
              </a:rPr>
              <a:t>| ≤ </a:t>
            </a:r>
            <a:r>
              <a:rPr kumimoji="1" lang="en-US" altLang="zh-CN" sz="2800" dirty="0">
                <a:latin typeface="Times New Roman" pitchFamily="18" charset="0"/>
              </a:rPr>
              <a:t>|</a:t>
            </a:r>
            <a:r>
              <a:rPr kumimoji="1" lang="en-US" altLang="zh-CN" sz="2800" dirty="0" err="1">
                <a:latin typeface="Times New Roman" pitchFamily="18" charset="0"/>
              </a:rPr>
              <a:t>a</a:t>
            </a:r>
            <a:r>
              <a:rPr kumimoji="1" lang="en-US" altLang="zh-CN" sz="2800" baseline="-25000" dirty="0" err="1">
                <a:latin typeface="Times New Roman" pitchFamily="18" charset="0"/>
              </a:rPr>
              <a:t>m</a:t>
            </a:r>
            <a:r>
              <a:rPr kumimoji="1" lang="en-US" altLang="zh-CN" sz="2800" dirty="0" err="1">
                <a:latin typeface="Times New Roman" pitchFamily="18" charset="0"/>
              </a:rPr>
              <a:t>|n</a:t>
            </a:r>
            <a:r>
              <a:rPr kumimoji="1" lang="en-US" altLang="zh-CN" sz="2800" baseline="30000" dirty="0" err="1">
                <a:latin typeface="Times New Roman" pitchFamily="18" charset="0"/>
              </a:rPr>
              <a:t>m</a:t>
            </a:r>
            <a:r>
              <a:rPr kumimoji="1" lang="en-US" altLang="zh-CN" sz="2800" dirty="0">
                <a:latin typeface="Times New Roman" pitchFamily="18" charset="0"/>
              </a:rPr>
              <a:t>+…+|a</a:t>
            </a:r>
            <a:r>
              <a:rPr kumimoji="1" lang="en-US" altLang="zh-CN" sz="2800" baseline="-25000" dirty="0">
                <a:latin typeface="Times New Roman" pitchFamily="18" charset="0"/>
              </a:rPr>
              <a:t>1 </a:t>
            </a:r>
            <a:r>
              <a:rPr kumimoji="1" lang="en-US" altLang="zh-CN" sz="2800" dirty="0">
                <a:latin typeface="Times New Roman" pitchFamily="18" charset="0"/>
              </a:rPr>
              <a:t>|</a:t>
            </a:r>
            <a:r>
              <a:rPr kumimoji="1" lang="en-US" altLang="zh-CN" sz="2800" baseline="-25000" dirty="0">
                <a:latin typeface="Times New Roman" pitchFamily="18" charset="0"/>
              </a:rPr>
              <a:t> </a:t>
            </a:r>
            <a:r>
              <a:rPr kumimoji="1" lang="en-US" altLang="zh-CN" sz="2800" dirty="0">
                <a:latin typeface="Times New Roman" pitchFamily="18" charset="0"/>
              </a:rPr>
              <a:t>n+|a</a:t>
            </a:r>
            <a:r>
              <a:rPr kumimoji="1" lang="en-US" altLang="zh-CN" sz="2800" baseline="-25000" dirty="0">
                <a:latin typeface="Times New Roman" pitchFamily="18" charset="0"/>
              </a:rPr>
              <a:t>0 </a:t>
            </a:r>
            <a:r>
              <a:rPr kumimoji="1" lang="en-US" altLang="zh-CN" sz="2800" dirty="0">
                <a:latin typeface="Times New Roman" pitchFamily="18" charset="0"/>
              </a:rPr>
              <a:t>|</a:t>
            </a:r>
          </a:p>
          <a:p>
            <a:pPr eaLnBrk="1" hangingPunct="1">
              <a:lnSpc>
                <a:spcPct val="110000"/>
              </a:lnSpc>
              <a:spcBef>
                <a:spcPct val="20000"/>
              </a:spcBef>
              <a:buClr>
                <a:srgbClr val="A50021"/>
              </a:buClr>
              <a:buSzPct val="75000"/>
              <a:buFont typeface="Wingdings" pitchFamily="2" charset="2"/>
              <a:buNone/>
            </a:pPr>
            <a:r>
              <a:rPr kumimoji="1" lang="en-US" altLang="zh-CN" sz="2800" dirty="0">
                <a:latin typeface="Times New Roman" pitchFamily="18" charset="0"/>
              </a:rPr>
              <a:t>       	         </a:t>
            </a:r>
            <a:r>
              <a:rPr kumimoji="1" lang="en-US" altLang="zh-CN" sz="2800" dirty="0" smtClean="0">
                <a:latin typeface="Times New Roman" pitchFamily="18" charset="0"/>
              </a:rPr>
              <a:t>  </a:t>
            </a:r>
            <a:r>
              <a:rPr kumimoji="1" lang="en-US" altLang="zh-CN" sz="2800" dirty="0">
                <a:latin typeface="Times New Roman" pitchFamily="18" charset="0"/>
              </a:rPr>
              <a:t>= (|a</a:t>
            </a:r>
            <a:r>
              <a:rPr kumimoji="1" lang="en-US" altLang="zh-CN" sz="2800" baseline="-25000" dirty="0">
                <a:latin typeface="Times New Roman" pitchFamily="18" charset="0"/>
              </a:rPr>
              <a:t>m</a:t>
            </a:r>
            <a:r>
              <a:rPr kumimoji="1" lang="en-US" altLang="zh-CN" sz="2800" dirty="0">
                <a:latin typeface="Times New Roman" pitchFamily="18" charset="0"/>
              </a:rPr>
              <a:t>|+|a</a:t>
            </a:r>
            <a:r>
              <a:rPr kumimoji="1" lang="en-US" altLang="zh-CN" sz="2800" baseline="-25000" dirty="0">
                <a:latin typeface="Times New Roman" pitchFamily="18" charset="0"/>
              </a:rPr>
              <a:t>m-1</a:t>
            </a:r>
            <a:r>
              <a:rPr kumimoji="1" lang="en-US" altLang="zh-CN" sz="2800" dirty="0">
                <a:latin typeface="Times New Roman" pitchFamily="18" charset="0"/>
              </a:rPr>
              <a:t>|/n …+|a</a:t>
            </a:r>
            <a:r>
              <a:rPr kumimoji="1" lang="en-US" altLang="zh-CN" sz="2800" baseline="-25000" dirty="0">
                <a:latin typeface="Times New Roman" pitchFamily="18" charset="0"/>
              </a:rPr>
              <a:t>0 </a:t>
            </a:r>
            <a:r>
              <a:rPr kumimoji="1" lang="en-US" altLang="zh-CN" sz="2800" dirty="0">
                <a:latin typeface="Times New Roman" pitchFamily="18" charset="0"/>
              </a:rPr>
              <a:t>|/n</a:t>
            </a:r>
            <a:r>
              <a:rPr kumimoji="1" lang="en-US" altLang="zh-CN" sz="2800" baseline="30000" dirty="0">
                <a:latin typeface="Times New Roman" pitchFamily="18" charset="0"/>
              </a:rPr>
              <a:t>m </a:t>
            </a:r>
            <a:r>
              <a:rPr kumimoji="1" lang="en-US" altLang="zh-CN" sz="2800" dirty="0">
                <a:latin typeface="Times New Roman" pitchFamily="18" charset="0"/>
              </a:rPr>
              <a:t>)</a:t>
            </a:r>
            <a:r>
              <a:rPr kumimoji="1" lang="en-US" altLang="zh-CN" sz="2800" baseline="30000" dirty="0">
                <a:latin typeface="Times New Roman" pitchFamily="18" charset="0"/>
              </a:rPr>
              <a:t> </a:t>
            </a:r>
            <a:r>
              <a:rPr kumimoji="1" lang="en-US" altLang="zh-CN" sz="2800" dirty="0">
                <a:latin typeface="Times New Roman" pitchFamily="18" charset="0"/>
              </a:rPr>
              <a:t>n</a:t>
            </a:r>
            <a:r>
              <a:rPr kumimoji="1" lang="en-US" altLang="zh-CN" sz="2800" baseline="30000" dirty="0">
                <a:latin typeface="Times New Roman" pitchFamily="18" charset="0"/>
              </a:rPr>
              <a:t>m</a:t>
            </a:r>
          </a:p>
          <a:p>
            <a:pPr eaLnBrk="1" hangingPunct="1">
              <a:lnSpc>
                <a:spcPct val="110000"/>
              </a:lnSpc>
              <a:spcBef>
                <a:spcPct val="20000"/>
              </a:spcBef>
              <a:buClr>
                <a:srgbClr val="A50021"/>
              </a:buClr>
              <a:buSzPct val="75000"/>
              <a:buFont typeface="Wingdings" pitchFamily="2" charset="2"/>
              <a:buNone/>
            </a:pPr>
            <a:r>
              <a:rPr kumimoji="1" lang="en-US" altLang="zh-CN" sz="2800" baseline="30000" dirty="0">
                <a:latin typeface="Times New Roman" pitchFamily="18" charset="0"/>
              </a:rPr>
              <a:t>                            </a:t>
            </a:r>
            <a:r>
              <a:rPr kumimoji="1" lang="en-US" altLang="zh-CN" sz="2800" baseline="30000" dirty="0" smtClean="0">
                <a:latin typeface="Times New Roman" pitchFamily="18" charset="0"/>
              </a:rPr>
              <a:t>    </a:t>
            </a:r>
            <a:r>
              <a:rPr kumimoji="1" lang="en-US" altLang="zh-CN" sz="2800" dirty="0">
                <a:latin typeface="Times New Roman" pitchFamily="18" charset="0"/>
              </a:rPr>
              <a:t>≤ (|a</a:t>
            </a:r>
            <a:r>
              <a:rPr kumimoji="1" lang="en-US" altLang="zh-CN" sz="2800" baseline="-25000" dirty="0">
                <a:latin typeface="Times New Roman" pitchFamily="18" charset="0"/>
              </a:rPr>
              <a:t>m</a:t>
            </a:r>
            <a:r>
              <a:rPr kumimoji="1" lang="en-US" altLang="zh-CN" sz="2800" dirty="0">
                <a:latin typeface="Times New Roman" pitchFamily="18" charset="0"/>
              </a:rPr>
              <a:t>|+|a</a:t>
            </a:r>
            <a:r>
              <a:rPr kumimoji="1" lang="en-US" altLang="zh-CN" sz="2800" baseline="-25000" dirty="0">
                <a:latin typeface="Times New Roman" pitchFamily="18" charset="0"/>
              </a:rPr>
              <a:t>m-1</a:t>
            </a:r>
            <a:r>
              <a:rPr kumimoji="1" lang="en-US" altLang="zh-CN" sz="2800" dirty="0">
                <a:latin typeface="Times New Roman" pitchFamily="18" charset="0"/>
              </a:rPr>
              <a:t>|…+|a</a:t>
            </a:r>
            <a:r>
              <a:rPr kumimoji="1" lang="en-US" altLang="zh-CN" sz="2800" baseline="-25000" dirty="0">
                <a:latin typeface="Times New Roman" pitchFamily="18" charset="0"/>
              </a:rPr>
              <a:t>0 </a:t>
            </a:r>
            <a:r>
              <a:rPr kumimoji="1" lang="en-US" altLang="zh-CN" sz="2800" dirty="0">
                <a:latin typeface="Times New Roman" pitchFamily="18" charset="0"/>
              </a:rPr>
              <a:t>|)</a:t>
            </a:r>
            <a:r>
              <a:rPr kumimoji="1" lang="en-US" altLang="zh-CN" sz="2800" baseline="30000" dirty="0">
                <a:latin typeface="Times New Roman" pitchFamily="18" charset="0"/>
              </a:rPr>
              <a:t> </a:t>
            </a:r>
            <a:r>
              <a:rPr kumimoji="1" lang="en-US" altLang="zh-CN" sz="2800" dirty="0">
                <a:latin typeface="Times New Roman" pitchFamily="18" charset="0"/>
              </a:rPr>
              <a:t>n</a:t>
            </a:r>
            <a:r>
              <a:rPr kumimoji="1" lang="en-US" altLang="zh-CN" sz="2800" baseline="30000" dirty="0">
                <a:latin typeface="Times New Roman" pitchFamily="18" charset="0"/>
              </a:rPr>
              <a:t>m</a:t>
            </a:r>
          </a:p>
          <a:p>
            <a:pPr eaLnBrk="1" hangingPunct="1">
              <a:lnSpc>
                <a:spcPct val="110000"/>
              </a:lnSpc>
              <a:spcBef>
                <a:spcPct val="20000"/>
              </a:spcBef>
              <a:buClr>
                <a:srgbClr val="A50021"/>
              </a:buClr>
              <a:buSzPct val="75000"/>
              <a:buFont typeface="Wingdings" pitchFamily="2" charset="2"/>
              <a:buNone/>
            </a:pPr>
            <a:r>
              <a:rPr kumimoji="1" lang="zh-CN" altLang="en-US" sz="2800" dirty="0">
                <a:latin typeface="幼圆" panose="02010509060101010101" pitchFamily="49" charset="-122"/>
                <a:ea typeface="幼圆" panose="02010509060101010101" pitchFamily="49" charset="-122"/>
              </a:rPr>
              <a:t>取</a:t>
            </a:r>
            <a:r>
              <a:rPr kumimoji="1" lang="zh-CN" altLang="en-US" sz="2800" dirty="0">
                <a:latin typeface="Times New Roman" pitchFamily="18" charset="0"/>
              </a:rPr>
              <a:t> </a:t>
            </a:r>
            <a:r>
              <a:rPr kumimoji="1" lang="en-US" altLang="zh-CN" sz="2800" dirty="0">
                <a:latin typeface="Times New Roman" pitchFamily="18" charset="0"/>
              </a:rPr>
              <a:t>c= |a</a:t>
            </a:r>
            <a:r>
              <a:rPr kumimoji="1" lang="en-US" altLang="zh-CN" sz="2800" baseline="-25000" dirty="0">
                <a:latin typeface="Times New Roman" pitchFamily="18" charset="0"/>
              </a:rPr>
              <a:t>m</a:t>
            </a:r>
            <a:r>
              <a:rPr kumimoji="1" lang="en-US" altLang="zh-CN" sz="2800" dirty="0">
                <a:latin typeface="Times New Roman" pitchFamily="18" charset="0"/>
              </a:rPr>
              <a:t>|+|a</a:t>
            </a:r>
            <a:r>
              <a:rPr kumimoji="1" lang="en-US" altLang="zh-CN" sz="2800" baseline="-25000" dirty="0">
                <a:latin typeface="Times New Roman" pitchFamily="18" charset="0"/>
              </a:rPr>
              <a:t>m-1</a:t>
            </a:r>
            <a:r>
              <a:rPr kumimoji="1" lang="en-US" altLang="zh-CN" sz="2800" dirty="0">
                <a:latin typeface="Times New Roman" pitchFamily="18" charset="0"/>
              </a:rPr>
              <a:t>|…+|a</a:t>
            </a:r>
            <a:r>
              <a:rPr kumimoji="1" lang="en-US" altLang="zh-CN" sz="2800" baseline="-25000" dirty="0">
                <a:latin typeface="Times New Roman" pitchFamily="18" charset="0"/>
              </a:rPr>
              <a:t>0 </a:t>
            </a:r>
            <a:r>
              <a:rPr kumimoji="1" lang="en-US" altLang="zh-CN" sz="2800" dirty="0">
                <a:latin typeface="Times New Roman" pitchFamily="18" charset="0"/>
              </a:rPr>
              <a:t>|</a:t>
            </a:r>
            <a:r>
              <a:rPr kumimoji="1" lang="zh-CN" altLang="en-US" sz="2800" dirty="0">
                <a:latin typeface="Times New Roman" pitchFamily="18" charset="0"/>
              </a:rPr>
              <a:t>，</a:t>
            </a:r>
            <a:r>
              <a:rPr kumimoji="1" lang="zh-CN" altLang="en-US" sz="2800" dirty="0">
                <a:latin typeface="幼圆" panose="02010509060101010101" pitchFamily="49" charset="-122"/>
                <a:ea typeface="幼圆" panose="02010509060101010101" pitchFamily="49" charset="-122"/>
              </a:rPr>
              <a:t>有</a:t>
            </a:r>
            <a:r>
              <a:rPr kumimoji="1" lang="en-US" altLang="zh-CN" sz="2800" dirty="0">
                <a:latin typeface="Times New Roman" pitchFamily="18" charset="0"/>
              </a:rPr>
              <a:t>|A(n)| ≤</a:t>
            </a:r>
            <a:r>
              <a:rPr kumimoji="1" lang="en-US" altLang="zh-CN" sz="2800" dirty="0" err="1" smtClean="0">
                <a:latin typeface="Times New Roman" pitchFamily="18" charset="0"/>
              </a:rPr>
              <a:t>cn</a:t>
            </a:r>
            <a:r>
              <a:rPr kumimoji="1" lang="en-US" altLang="zh-CN" sz="2800" baseline="30000" dirty="0" err="1" smtClean="0">
                <a:latin typeface="Times New Roman" pitchFamily="18" charset="0"/>
              </a:rPr>
              <a:t>m</a:t>
            </a:r>
            <a:endParaRPr kumimoji="1" lang="en-US" altLang="zh-CN" sz="2800" baseline="30000" dirty="0">
              <a:latin typeface="Times New Roman" pitchFamily="18" charset="0"/>
            </a:endParaRPr>
          </a:p>
          <a:p>
            <a:pPr eaLnBrk="1" hangingPunct="1">
              <a:lnSpc>
                <a:spcPct val="110000"/>
              </a:lnSpc>
              <a:spcBef>
                <a:spcPct val="20000"/>
              </a:spcBef>
              <a:buClr>
                <a:srgbClr val="A50021"/>
              </a:buClr>
              <a:buSzPct val="75000"/>
              <a:buFont typeface="Wingdings" pitchFamily="2" charset="2"/>
              <a:buNone/>
            </a:pPr>
            <a:r>
              <a:rPr kumimoji="1" lang="zh-CN" altLang="en-US" sz="2800" dirty="0">
                <a:latin typeface="幼圆" panose="02010509060101010101" pitchFamily="49" charset="-122"/>
                <a:ea typeface="幼圆" panose="02010509060101010101" pitchFamily="49" charset="-122"/>
              </a:rPr>
              <a:t>即：</a:t>
            </a:r>
            <a:r>
              <a:rPr kumimoji="1" lang="en-US" altLang="zh-CN" sz="2800" dirty="0">
                <a:latin typeface="Times New Roman" pitchFamily="18" charset="0"/>
              </a:rPr>
              <a:t>A(n)=O(n</a:t>
            </a:r>
            <a:r>
              <a:rPr kumimoji="1" lang="en-US" altLang="zh-CN" sz="2800" baseline="30000" dirty="0">
                <a:latin typeface="Times New Roman" pitchFamily="18" charset="0"/>
              </a:rPr>
              <a:t>m</a:t>
            </a:r>
            <a:r>
              <a:rPr kumimoji="1" lang="en-US" altLang="zh-CN" sz="2800" dirty="0">
                <a:latin typeface="Times New Roman" pitchFamily="18" charset="0"/>
              </a:rPr>
              <a:t>)</a:t>
            </a:r>
            <a:r>
              <a:rPr kumimoji="1" lang="zh-CN" altLang="en-US" sz="2800" dirty="0">
                <a:latin typeface="Times New Roman" pitchFamily="18" charset="0"/>
              </a:rPr>
              <a:t>，</a:t>
            </a:r>
            <a:r>
              <a:rPr kumimoji="1" lang="zh-CN" altLang="en-US" sz="2800" dirty="0">
                <a:latin typeface="幼圆" panose="02010509060101010101" pitchFamily="49" charset="-122"/>
                <a:ea typeface="幼圆" panose="02010509060101010101" pitchFamily="49" charset="-122"/>
              </a:rPr>
              <a:t>定理得证。</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33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2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2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22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6"/>
          <p:cNvSpPr>
            <a:spLocks noChangeArrowheads="1"/>
          </p:cNvSpPr>
          <p:nvPr/>
        </p:nvSpPr>
        <p:spPr bwMode="auto">
          <a:xfrm>
            <a:off x="3071664" y="4915629"/>
            <a:ext cx="8413750" cy="158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nSpc>
                <a:spcPct val="110000"/>
              </a:lnSpc>
              <a:spcBef>
                <a:spcPct val="20000"/>
              </a:spcBef>
              <a:buClr>
                <a:schemeClr val="bg2"/>
              </a:buClr>
              <a:buSzPct val="80000"/>
              <a:buFont typeface="Wingdings" pitchFamily="2" charset="2"/>
              <a:buChar char="n"/>
            </a:pPr>
            <a:endParaRPr kumimoji="1" lang="zh-CN" altLang="en-US" sz="2800" b="1" dirty="0">
              <a:latin typeface="Times New Roman" pitchFamily="18" charset="0"/>
            </a:endParaRP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34</a:t>
            </a:fld>
            <a:endParaRPr lang="en-US" altLang="zh-CN"/>
          </a:p>
        </p:txBody>
      </p:sp>
      <p:sp>
        <p:nvSpPr>
          <p:cNvPr id="8" name="Rectangle 5"/>
          <p:cNvSpPr>
            <a:spLocks noChangeArrowheads="1"/>
          </p:cNvSpPr>
          <p:nvPr/>
        </p:nvSpPr>
        <p:spPr bwMode="auto">
          <a:xfrm>
            <a:off x="616759" y="2038286"/>
            <a:ext cx="10298215"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a:lnSpc>
                <a:spcPct val="110000"/>
              </a:lnSpc>
              <a:spcBef>
                <a:spcPts val="1000"/>
              </a:spcBef>
              <a:buClr>
                <a:srgbClr val="1E5293"/>
              </a:buClr>
              <a:buSzPct val="70000"/>
              <a:buFont typeface="Wingdings" panose="05000000000000000000" pitchFamily="2" charset="2"/>
              <a:buChar char="l"/>
            </a:pPr>
            <a:r>
              <a:rPr kumimoji="1" lang="zh-CN" altLang="en-US" sz="2800" dirty="0" smtClean="0">
                <a:latin typeface="幼圆" panose="02010509060101010101" pitchFamily="49" charset="-122"/>
                <a:ea typeface="幼圆" panose="02010509060101010101" pitchFamily="49" charset="-122"/>
              </a:rPr>
              <a:t>定理</a:t>
            </a:r>
            <a:r>
              <a:rPr kumimoji="1" lang="en-US" altLang="zh-CN" sz="2800" dirty="0">
                <a:latin typeface="Arial" panose="020B0604020202020204" pitchFamily="34" charset="0"/>
                <a:ea typeface="幼圆" panose="02010509060101010101" pitchFamily="49" charset="-122"/>
                <a:cs typeface="Arial" panose="020B0604020202020204" pitchFamily="34" charset="0"/>
              </a:rPr>
              <a:t>2.1</a:t>
            </a:r>
            <a:r>
              <a:rPr kumimoji="1" lang="zh-CN" altLang="en-US" sz="2800" dirty="0">
                <a:latin typeface="幼圆" panose="02010509060101010101" pitchFamily="49" charset="-122"/>
                <a:ea typeface="幼圆" panose="02010509060101010101" pitchFamily="49" charset="-122"/>
              </a:rPr>
              <a:t>表明，变量</a:t>
            </a:r>
            <a:r>
              <a:rPr kumimoji="1" lang="en-US" altLang="zh-CN" sz="2800" dirty="0">
                <a:latin typeface="Arial" panose="020B0604020202020204" pitchFamily="34" charset="0"/>
                <a:ea typeface="幼圆" panose="02010509060101010101" pitchFamily="49" charset="-122"/>
                <a:cs typeface="Arial" panose="020B0604020202020204" pitchFamily="34" charset="0"/>
              </a:rPr>
              <a:t>n</a:t>
            </a:r>
            <a:r>
              <a:rPr kumimoji="1" lang="zh-CN" altLang="en-US" sz="2800" dirty="0">
                <a:latin typeface="幼圆" panose="02010509060101010101" pitchFamily="49" charset="-122"/>
                <a:ea typeface="幼圆" panose="02010509060101010101" pitchFamily="49" charset="-122"/>
              </a:rPr>
              <a:t>的最高阶数为</a:t>
            </a:r>
            <a:r>
              <a:rPr kumimoji="1" lang="en-US" altLang="zh-CN" sz="2800" dirty="0">
                <a:latin typeface="Arial" panose="020B0604020202020204" pitchFamily="34" charset="0"/>
                <a:ea typeface="幼圆" panose="02010509060101010101" pitchFamily="49" charset="-122"/>
                <a:cs typeface="Arial" panose="020B0604020202020204" pitchFamily="34" charset="0"/>
              </a:rPr>
              <a:t>m</a:t>
            </a:r>
            <a:r>
              <a:rPr kumimoji="1" lang="zh-CN" altLang="en-US" sz="2800" dirty="0">
                <a:latin typeface="幼圆" panose="02010509060101010101" pitchFamily="49" charset="-122"/>
                <a:ea typeface="幼圆" panose="02010509060101010101" pitchFamily="49" charset="-122"/>
              </a:rPr>
              <a:t>的任一多项式，与</a:t>
            </a:r>
            <a:r>
              <a:rPr kumimoji="1" lang="en-US" altLang="zh-CN" sz="2800" dirty="0">
                <a:latin typeface="Arial" panose="020B0604020202020204" pitchFamily="34" charset="0"/>
                <a:ea typeface="幼圆" panose="02010509060101010101" pitchFamily="49" charset="-122"/>
                <a:cs typeface="Arial" panose="020B0604020202020204" pitchFamily="34" charset="0"/>
              </a:rPr>
              <a:t>n</a:t>
            </a:r>
            <a:r>
              <a:rPr kumimoji="1" lang="en-US" altLang="zh-CN" sz="2800" baseline="30000" dirty="0">
                <a:latin typeface="Arial" panose="020B0604020202020204" pitchFamily="34" charset="0"/>
                <a:ea typeface="幼圆" panose="02010509060101010101" pitchFamily="49" charset="-122"/>
                <a:cs typeface="Arial" panose="020B0604020202020204" pitchFamily="34" charset="0"/>
              </a:rPr>
              <a:t>m</a:t>
            </a:r>
            <a:r>
              <a:rPr kumimoji="1" lang="zh-CN" altLang="en-US" sz="2800" dirty="0">
                <a:latin typeface="幼圆" panose="02010509060101010101" pitchFamily="49" charset="-122"/>
                <a:ea typeface="幼圆" panose="02010509060101010101" pitchFamily="49" charset="-122"/>
              </a:rPr>
              <a:t>同阶。因此一个计算时间为</a:t>
            </a:r>
            <a:r>
              <a:rPr kumimoji="1" lang="en-US" altLang="zh-CN" sz="2800" dirty="0">
                <a:latin typeface="Arial" panose="020B0604020202020204" pitchFamily="34" charset="0"/>
                <a:ea typeface="幼圆" panose="02010509060101010101" pitchFamily="49" charset="-122"/>
                <a:cs typeface="Arial" panose="020B0604020202020204" pitchFamily="34" charset="0"/>
              </a:rPr>
              <a:t>m</a:t>
            </a:r>
            <a:r>
              <a:rPr kumimoji="1" lang="zh-CN" altLang="en-US" sz="2800" dirty="0">
                <a:latin typeface="幼圆" panose="02010509060101010101" pitchFamily="49" charset="-122"/>
                <a:ea typeface="幼圆" panose="02010509060101010101" pitchFamily="49" charset="-122"/>
              </a:rPr>
              <a:t>阶多项式的算法，其时间都可以用</a:t>
            </a:r>
            <a:r>
              <a:rPr kumimoji="1" lang="en-US" altLang="zh-CN" sz="2800" dirty="0">
                <a:latin typeface="Arial" panose="020B0604020202020204" pitchFamily="34" charset="0"/>
                <a:ea typeface="幼圆" panose="02010509060101010101" pitchFamily="49" charset="-122"/>
                <a:cs typeface="Arial" panose="020B0604020202020204" pitchFamily="34" charset="0"/>
              </a:rPr>
              <a:t>O(n</a:t>
            </a:r>
            <a:r>
              <a:rPr kumimoji="1" lang="en-US" altLang="zh-CN" sz="2800" baseline="30000" dirty="0">
                <a:latin typeface="Arial" panose="020B0604020202020204" pitchFamily="34" charset="0"/>
                <a:ea typeface="幼圆" panose="02010509060101010101" pitchFamily="49" charset="-122"/>
                <a:cs typeface="Arial" panose="020B0604020202020204" pitchFamily="34" charset="0"/>
              </a:rPr>
              <a:t>m</a:t>
            </a:r>
            <a:r>
              <a:rPr kumimoji="1" lang="en-US" altLang="zh-CN" sz="2800" dirty="0">
                <a:latin typeface="Arial" panose="020B0604020202020204" pitchFamily="34" charset="0"/>
                <a:ea typeface="幼圆" panose="02010509060101010101" pitchFamily="49" charset="-122"/>
                <a:cs typeface="Arial" panose="020B0604020202020204" pitchFamily="34" charset="0"/>
              </a:rPr>
              <a:t>)</a:t>
            </a:r>
            <a:r>
              <a:rPr kumimoji="1" lang="zh-CN" altLang="en-US" sz="2800" dirty="0">
                <a:latin typeface="幼圆" panose="02010509060101010101" pitchFamily="49" charset="-122"/>
                <a:ea typeface="幼圆" panose="02010509060101010101" pitchFamily="49" charset="-122"/>
              </a:rPr>
              <a:t>来表示</a:t>
            </a:r>
            <a:r>
              <a:rPr kumimoji="1" lang="zh-CN" altLang="en-US" sz="2800" dirty="0" smtClean="0">
                <a:latin typeface="幼圆" panose="02010509060101010101" pitchFamily="49" charset="-122"/>
                <a:ea typeface="幼圆" panose="02010509060101010101" pitchFamily="49" charset="-122"/>
              </a:rPr>
              <a:t>。</a:t>
            </a:r>
            <a:endParaRPr kumimoji="1" lang="en-US" altLang="zh-CN" sz="2800" dirty="0">
              <a:latin typeface="幼圆" panose="02010509060101010101" pitchFamily="49" charset="-122"/>
              <a:ea typeface="幼圆" panose="02010509060101010101" pitchFamily="49" charset="-122"/>
            </a:endParaRPr>
          </a:p>
          <a:p>
            <a:pPr marL="228600" indent="-228600">
              <a:lnSpc>
                <a:spcPct val="110000"/>
              </a:lnSpc>
              <a:spcBef>
                <a:spcPts val="1000"/>
              </a:spcBef>
              <a:buClr>
                <a:srgbClr val="1E5293"/>
              </a:buClr>
              <a:buSzPct val="70000"/>
              <a:buFont typeface="Wingdings" panose="05000000000000000000" pitchFamily="2" charset="2"/>
              <a:buChar char="l"/>
            </a:pPr>
            <a:r>
              <a:rPr kumimoji="1" lang="zh-CN" altLang="en-US" sz="2800" dirty="0" smtClean="0">
                <a:latin typeface="幼圆" panose="02010509060101010101" pitchFamily="49" charset="-122"/>
                <a:ea typeface="幼圆" panose="02010509060101010101" pitchFamily="49" charset="-122"/>
              </a:rPr>
              <a:t>若</a:t>
            </a:r>
            <a:r>
              <a:rPr kumimoji="1" lang="zh-CN" altLang="en-US" sz="2800" dirty="0">
                <a:latin typeface="幼圆" panose="02010509060101010101" pitchFamily="49" charset="-122"/>
                <a:ea typeface="幼圆" panose="02010509060101010101" pitchFamily="49" charset="-122"/>
              </a:rPr>
              <a:t>一个算法有数量级为</a:t>
            </a:r>
            <a:r>
              <a:rPr kumimoji="1" lang="en-US" altLang="zh-CN" sz="2800" dirty="0">
                <a:latin typeface="Arial" panose="020B0604020202020204" pitchFamily="34" charset="0"/>
                <a:ea typeface="幼圆" panose="02010509060101010101" pitchFamily="49" charset="-122"/>
                <a:cs typeface="Arial" panose="020B0604020202020204" pitchFamily="34" charset="0"/>
              </a:rPr>
              <a:t>c</a:t>
            </a:r>
            <a:r>
              <a:rPr kumimoji="1" lang="en-US" altLang="zh-CN" sz="2800" baseline="-25000" dirty="0">
                <a:latin typeface="Arial" panose="020B0604020202020204" pitchFamily="34" charset="0"/>
                <a:ea typeface="幼圆" panose="02010509060101010101" pitchFamily="49" charset="-122"/>
                <a:cs typeface="Arial" panose="020B0604020202020204" pitchFamily="34" charset="0"/>
              </a:rPr>
              <a:t>1</a:t>
            </a:r>
            <a:r>
              <a:rPr kumimoji="1" lang="en-US" altLang="zh-CN" sz="2800" dirty="0">
                <a:latin typeface="Arial" panose="020B0604020202020204" pitchFamily="34" charset="0"/>
                <a:ea typeface="幼圆" panose="02010509060101010101" pitchFamily="49" charset="-122"/>
                <a:cs typeface="Arial" panose="020B0604020202020204" pitchFamily="34" charset="0"/>
              </a:rPr>
              <a:t>n</a:t>
            </a:r>
            <a:r>
              <a:rPr kumimoji="1" lang="en-US" altLang="zh-CN" sz="2800" baseline="30000" dirty="0">
                <a:latin typeface="Arial" panose="020B0604020202020204" pitchFamily="34" charset="0"/>
                <a:ea typeface="幼圆" panose="02010509060101010101" pitchFamily="49" charset="-122"/>
                <a:cs typeface="Arial" panose="020B0604020202020204" pitchFamily="34" charset="0"/>
              </a:rPr>
              <a:t>m1</a:t>
            </a:r>
            <a:r>
              <a:rPr kumimoji="1" lang="zh-CN" altLang="en-US" sz="2800" dirty="0">
                <a:latin typeface="Arial" panose="020B0604020202020204" pitchFamily="34" charset="0"/>
                <a:ea typeface="幼圆" panose="02010509060101010101" pitchFamily="49" charset="-122"/>
                <a:cs typeface="Arial" panose="020B0604020202020204" pitchFamily="34" charset="0"/>
              </a:rPr>
              <a:t>，</a:t>
            </a:r>
            <a:r>
              <a:rPr kumimoji="1" lang="en-US" altLang="zh-CN" sz="2800" dirty="0">
                <a:latin typeface="Arial" panose="020B0604020202020204" pitchFamily="34" charset="0"/>
                <a:ea typeface="幼圆" panose="02010509060101010101" pitchFamily="49" charset="-122"/>
                <a:cs typeface="Arial" panose="020B0604020202020204" pitchFamily="34" charset="0"/>
              </a:rPr>
              <a:t>c</a:t>
            </a:r>
            <a:r>
              <a:rPr kumimoji="1" lang="en-US" altLang="zh-CN" sz="2800" baseline="-25000" dirty="0">
                <a:latin typeface="Arial" panose="020B0604020202020204" pitchFamily="34" charset="0"/>
                <a:ea typeface="幼圆" panose="02010509060101010101" pitchFamily="49" charset="-122"/>
                <a:cs typeface="Arial" panose="020B0604020202020204" pitchFamily="34" charset="0"/>
              </a:rPr>
              <a:t>2</a:t>
            </a:r>
            <a:r>
              <a:rPr kumimoji="1" lang="en-US" altLang="zh-CN" sz="2800" dirty="0">
                <a:latin typeface="Arial" panose="020B0604020202020204" pitchFamily="34" charset="0"/>
                <a:ea typeface="幼圆" panose="02010509060101010101" pitchFamily="49" charset="-122"/>
                <a:cs typeface="Arial" panose="020B0604020202020204" pitchFamily="34" charset="0"/>
              </a:rPr>
              <a:t>n</a:t>
            </a:r>
            <a:r>
              <a:rPr kumimoji="1" lang="en-US" altLang="zh-CN" sz="2800" baseline="30000" dirty="0">
                <a:latin typeface="Arial" panose="020B0604020202020204" pitchFamily="34" charset="0"/>
                <a:ea typeface="幼圆" panose="02010509060101010101" pitchFamily="49" charset="-122"/>
                <a:cs typeface="Arial" panose="020B0604020202020204" pitchFamily="34" charset="0"/>
              </a:rPr>
              <a:t>m2</a:t>
            </a:r>
            <a:r>
              <a:rPr kumimoji="1" lang="zh-CN" altLang="en-US" sz="2800" dirty="0">
                <a:latin typeface="Arial" panose="020B0604020202020204" pitchFamily="34" charset="0"/>
                <a:ea typeface="幼圆" panose="02010509060101010101" pitchFamily="49" charset="-122"/>
                <a:cs typeface="Arial" panose="020B0604020202020204" pitchFamily="34" charset="0"/>
              </a:rPr>
              <a:t>，</a:t>
            </a:r>
            <a:r>
              <a:rPr kumimoji="1" lang="en-US" altLang="zh-CN" sz="2800" dirty="0">
                <a:latin typeface="Arial" panose="020B0604020202020204" pitchFamily="34" charset="0"/>
                <a:ea typeface="幼圆" panose="02010509060101010101" pitchFamily="49" charset="-122"/>
                <a:cs typeface="Arial" panose="020B0604020202020204" pitchFamily="34" charset="0"/>
              </a:rPr>
              <a:t>…  </a:t>
            </a:r>
            <a:r>
              <a:rPr kumimoji="1" lang="en-US" altLang="zh-CN" sz="2800" dirty="0" err="1">
                <a:latin typeface="Arial" panose="020B0604020202020204" pitchFamily="34" charset="0"/>
                <a:ea typeface="幼圆" panose="02010509060101010101" pitchFamily="49" charset="-122"/>
                <a:cs typeface="Arial" panose="020B0604020202020204" pitchFamily="34" charset="0"/>
              </a:rPr>
              <a:t>c</a:t>
            </a:r>
            <a:r>
              <a:rPr kumimoji="1" lang="en-US" altLang="zh-CN" sz="2800" baseline="-25000" dirty="0" err="1">
                <a:latin typeface="Arial" panose="020B0604020202020204" pitchFamily="34" charset="0"/>
                <a:ea typeface="幼圆" panose="02010509060101010101" pitchFamily="49" charset="-122"/>
                <a:cs typeface="Arial" panose="020B0604020202020204" pitchFamily="34" charset="0"/>
              </a:rPr>
              <a:t>k</a:t>
            </a:r>
            <a:r>
              <a:rPr kumimoji="1" lang="en-US" altLang="zh-CN" sz="2800" dirty="0" err="1">
                <a:latin typeface="Arial" panose="020B0604020202020204" pitchFamily="34" charset="0"/>
                <a:ea typeface="幼圆" panose="02010509060101010101" pitchFamily="49" charset="-122"/>
                <a:cs typeface="Arial" panose="020B0604020202020204" pitchFamily="34" charset="0"/>
              </a:rPr>
              <a:t>n</a:t>
            </a:r>
            <a:r>
              <a:rPr kumimoji="1" lang="en-US" altLang="zh-CN" sz="2800" baseline="30000" dirty="0" err="1">
                <a:latin typeface="Arial" panose="020B0604020202020204" pitchFamily="34" charset="0"/>
                <a:ea typeface="幼圆" panose="02010509060101010101" pitchFamily="49" charset="-122"/>
                <a:cs typeface="Arial" panose="020B0604020202020204" pitchFamily="34" charset="0"/>
              </a:rPr>
              <a:t>mk</a:t>
            </a:r>
            <a:r>
              <a:rPr kumimoji="1" lang="zh-CN" altLang="en-US" sz="2800" dirty="0" smtClean="0">
                <a:latin typeface="幼圆" panose="02010509060101010101" pitchFamily="49" charset="-122"/>
                <a:ea typeface="幼圆" panose="02010509060101010101" pitchFamily="49" charset="-122"/>
              </a:rPr>
              <a:t>的</a:t>
            </a:r>
            <a:r>
              <a:rPr kumimoji="1" lang="en-US" altLang="zh-CN" sz="2800" dirty="0" smtClean="0">
                <a:latin typeface="Arial" panose="020B0604020202020204" pitchFamily="34" charset="0"/>
                <a:ea typeface="幼圆" panose="02010509060101010101" pitchFamily="49" charset="-122"/>
                <a:cs typeface="Arial" panose="020B0604020202020204" pitchFamily="34" charset="0"/>
              </a:rPr>
              <a:t>k</a:t>
            </a:r>
            <a:r>
              <a:rPr kumimoji="1" lang="zh-CN" altLang="en-US" sz="2800" dirty="0">
                <a:latin typeface="幼圆" panose="02010509060101010101" pitchFamily="49" charset="-122"/>
                <a:ea typeface="幼圆" panose="02010509060101010101" pitchFamily="49" charset="-122"/>
              </a:rPr>
              <a:t>个语句，则算法的数量级及计算时间就是</a:t>
            </a:r>
          </a:p>
          <a:p>
            <a:pPr>
              <a:lnSpc>
                <a:spcPct val="90000"/>
              </a:lnSpc>
              <a:spcBef>
                <a:spcPct val="20000"/>
              </a:spcBef>
              <a:buClr>
                <a:srgbClr val="B21BEF"/>
              </a:buClr>
            </a:pPr>
            <a:r>
              <a:rPr kumimoji="1" lang="zh-CN" altLang="en-US" sz="3200" dirty="0">
                <a:latin typeface="幼圆" panose="02010509060101010101" pitchFamily="49" charset="-122"/>
                <a:ea typeface="幼圆" panose="02010509060101010101" pitchFamily="49" charset="-122"/>
              </a:rPr>
              <a:t>   </a:t>
            </a:r>
            <a:r>
              <a:rPr kumimoji="1" lang="en-US" altLang="zh-CN" sz="3200" dirty="0" smtClean="0">
                <a:solidFill>
                  <a:srgbClr val="FF0000"/>
                </a:solidFill>
                <a:latin typeface="Arial" panose="020B0604020202020204" pitchFamily="34" charset="0"/>
                <a:ea typeface="幼圆" panose="02010509060101010101" pitchFamily="49" charset="-122"/>
                <a:cs typeface="Arial" panose="020B0604020202020204" pitchFamily="34" charset="0"/>
              </a:rPr>
              <a:t>c</a:t>
            </a:r>
            <a:r>
              <a:rPr kumimoji="1" lang="en-US" altLang="zh-CN" sz="3200" baseline="-25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r>
              <a:rPr kumimoji="1" lang="en-US" altLang="zh-CN" sz="3200" dirty="0" smtClean="0">
                <a:solidFill>
                  <a:srgbClr val="FF0000"/>
                </a:solidFill>
                <a:latin typeface="Arial" panose="020B0604020202020204" pitchFamily="34" charset="0"/>
                <a:ea typeface="幼圆" panose="02010509060101010101" pitchFamily="49" charset="-122"/>
                <a:cs typeface="Arial" panose="020B0604020202020204" pitchFamily="34" charset="0"/>
              </a:rPr>
              <a:t>n</a:t>
            </a:r>
            <a:r>
              <a:rPr kumimoji="1" lang="en-US" altLang="zh-CN" sz="3200" baseline="30000" dirty="0" smtClean="0">
                <a:solidFill>
                  <a:srgbClr val="FF0000"/>
                </a:solidFill>
                <a:latin typeface="Arial" panose="020B0604020202020204" pitchFamily="34" charset="0"/>
                <a:ea typeface="幼圆" panose="02010509060101010101" pitchFamily="49" charset="-122"/>
                <a:cs typeface="Arial" panose="020B0604020202020204" pitchFamily="34" charset="0"/>
              </a:rPr>
              <a:t>m1</a:t>
            </a:r>
            <a:r>
              <a:rPr kumimoji="1" lang="en-US" altLang="zh-CN" sz="3200" dirty="0" smtClean="0">
                <a:solidFill>
                  <a:srgbClr val="FF0000"/>
                </a:solidFill>
                <a:latin typeface="Arial" panose="020B0604020202020204" pitchFamily="34" charset="0"/>
                <a:ea typeface="幼圆" panose="02010509060101010101" pitchFamily="49" charset="-122"/>
                <a:cs typeface="Arial" panose="020B0604020202020204" pitchFamily="34" charset="0"/>
              </a:rPr>
              <a:t>+c</a:t>
            </a:r>
            <a:r>
              <a:rPr kumimoji="1" lang="en-US" altLang="zh-CN" sz="3200" baseline="-25000" dirty="0" smtClean="0">
                <a:solidFill>
                  <a:srgbClr val="FF0000"/>
                </a:solidFill>
                <a:latin typeface="Arial" panose="020B0604020202020204" pitchFamily="34" charset="0"/>
                <a:ea typeface="幼圆" panose="02010509060101010101" pitchFamily="49" charset="-122"/>
                <a:cs typeface="Arial" panose="020B0604020202020204" pitchFamily="34" charset="0"/>
              </a:rPr>
              <a:t>2</a:t>
            </a:r>
            <a:r>
              <a:rPr kumimoji="1" lang="en-US" altLang="zh-CN" sz="3200" dirty="0" smtClean="0">
                <a:solidFill>
                  <a:srgbClr val="FF0000"/>
                </a:solidFill>
                <a:latin typeface="Arial" panose="020B0604020202020204" pitchFamily="34" charset="0"/>
                <a:ea typeface="幼圆" panose="02010509060101010101" pitchFamily="49" charset="-122"/>
                <a:cs typeface="Arial" panose="020B0604020202020204" pitchFamily="34" charset="0"/>
              </a:rPr>
              <a:t>n</a:t>
            </a:r>
            <a:r>
              <a:rPr kumimoji="1" lang="en-US" altLang="zh-CN" sz="3200" baseline="30000" dirty="0" smtClean="0">
                <a:solidFill>
                  <a:srgbClr val="FF0000"/>
                </a:solidFill>
                <a:latin typeface="Arial" panose="020B0604020202020204" pitchFamily="34" charset="0"/>
                <a:ea typeface="幼圆" panose="02010509060101010101" pitchFamily="49" charset="-122"/>
                <a:cs typeface="Arial" panose="020B0604020202020204" pitchFamily="34" charset="0"/>
              </a:rPr>
              <a:t>m2</a:t>
            </a:r>
            <a:r>
              <a:rPr kumimoji="1" lang="en-US" altLang="zh-CN" sz="32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kumimoji="1" lang="en-US" altLang="zh-CN" sz="3200" dirty="0" err="1" smtClean="0">
                <a:solidFill>
                  <a:srgbClr val="FF0000"/>
                </a:solidFill>
                <a:latin typeface="Arial" panose="020B0604020202020204" pitchFamily="34" charset="0"/>
                <a:ea typeface="幼圆" panose="02010509060101010101" pitchFamily="49" charset="-122"/>
                <a:cs typeface="Arial" panose="020B0604020202020204" pitchFamily="34" charset="0"/>
              </a:rPr>
              <a:t>c</a:t>
            </a:r>
            <a:r>
              <a:rPr kumimoji="1" lang="en-US" altLang="zh-CN" sz="3200" baseline="-25000" dirty="0" err="1" smtClean="0">
                <a:solidFill>
                  <a:srgbClr val="FF0000"/>
                </a:solidFill>
                <a:latin typeface="Arial" panose="020B0604020202020204" pitchFamily="34" charset="0"/>
                <a:ea typeface="幼圆" panose="02010509060101010101" pitchFamily="49" charset="-122"/>
                <a:cs typeface="Arial" panose="020B0604020202020204" pitchFamily="34" charset="0"/>
              </a:rPr>
              <a:t>k</a:t>
            </a:r>
            <a:r>
              <a:rPr kumimoji="1" lang="en-US" altLang="zh-CN" sz="3200" dirty="0" err="1" smtClean="0">
                <a:solidFill>
                  <a:srgbClr val="FF0000"/>
                </a:solidFill>
                <a:latin typeface="Arial" panose="020B0604020202020204" pitchFamily="34" charset="0"/>
                <a:ea typeface="幼圆" panose="02010509060101010101" pitchFamily="49" charset="-122"/>
                <a:cs typeface="Arial" panose="020B0604020202020204" pitchFamily="34" charset="0"/>
              </a:rPr>
              <a:t>n</a:t>
            </a:r>
            <a:r>
              <a:rPr kumimoji="1" lang="en-US" altLang="zh-CN" sz="3200" baseline="30000" dirty="0" err="1" smtClean="0">
                <a:solidFill>
                  <a:srgbClr val="FF0000"/>
                </a:solidFill>
                <a:latin typeface="Arial" panose="020B0604020202020204" pitchFamily="34" charset="0"/>
                <a:ea typeface="幼圆" panose="02010509060101010101" pitchFamily="49" charset="-122"/>
                <a:cs typeface="Arial" panose="020B0604020202020204" pitchFamily="34" charset="0"/>
              </a:rPr>
              <a:t>mk</a:t>
            </a:r>
            <a:r>
              <a:rPr kumimoji="1" lang="en-US" altLang="zh-CN" sz="3200" dirty="0" smtClean="0">
                <a:solidFill>
                  <a:srgbClr val="FF0000"/>
                </a:solidFill>
                <a:latin typeface="Arial" panose="020B0604020202020204" pitchFamily="34" charset="0"/>
                <a:ea typeface="幼圆" panose="02010509060101010101" pitchFamily="49" charset="-122"/>
                <a:cs typeface="Arial" panose="020B0604020202020204" pitchFamily="34" charset="0"/>
              </a:rPr>
              <a:t>=O(n</a:t>
            </a:r>
            <a:r>
              <a:rPr kumimoji="1" lang="en-US" altLang="zh-CN" sz="3200" baseline="30000" dirty="0" smtClean="0">
                <a:solidFill>
                  <a:srgbClr val="FF0000"/>
                </a:solidFill>
                <a:latin typeface="Arial" panose="020B0604020202020204" pitchFamily="34" charset="0"/>
                <a:ea typeface="幼圆" panose="02010509060101010101" pitchFamily="49" charset="-122"/>
                <a:cs typeface="Arial" panose="020B0604020202020204" pitchFamily="34" charset="0"/>
              </a:rPr>
              <a:t>m</a:t>
            </a:r>
            <a:r>
              <a:rPr kumimoji="1" lang="en-US" altLang="zh-CN" sz="32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r>
              <a:rPr kumimoji="1" lang="zh-CN" altLang="en-US" sz="32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r>
              <a:rPr kumimoji="1" lang="en-US" altLang="zh-CN" sz="3200" dirty="0" smtClean="0">
                <a:solidFill>
                  <a:srgbClr val="FF0000"/>
                </a:solidFill>
                <a:latin typeface="Arial" panose="020B0604020202020204" pitchFamily="34" charset="0"/>
                <a:ea typeface="幼圆" panose="02010509060101010101" pitchFamily="49" charset="-122"/>
                <a:cs typeface="Arial" panose="020B0604020202020204" pitchFamily="34" charset="0"/>
              </a:rPr>
              <a:t>m=max{m</a:t>
            </a:r>
            <a:r>
              <a:rPr kumimoji="1" lang="en-US" altLang="zh-CN" sz="3200" baseline="-25000" dirty="0" smtClean="0">
                <a:solidFill>
                  <a:srgbClr val="FF0000"/>
                </a:solidFill>
                <a:latin typeface="Arial" panose="020B0604020202020204" pitchFamily="34" charset="0"/>
                <a:ea typeface="幼圆" panose="02010509060101010101" pitchFamily="49" charset="-122"/>
                <a:cs typeface="Arial" panose="020B0604020202020204" pitchFamily="34" charset="0"/>
              </a:rPr>
              <a:t>i</a:t>
            </a:r>
            <a:r>
              <a:rPr kumimoji="1" lang="en-US" altLang="zh-CN" sz="32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r>
              <a:rPr kumimoji="1" lang="en-US" altLang="zh-CN" sz="3200" dirty="0">
                <a:solidFill>
                  <a:srgbClr val="FF0000"/>
                </a:solidFill>
                <a:latin typeface="Arial" panose="020B0604020202020204" pitchFamily="34" charset="0"/>
                <a:ea typeface="幼圆" panose="02010509060101010101" pitchFamily="49" charset="-122"/>
                <a:cs typeface="Arial" panose="020B0604020202020204" pitchFamily="34" charset="0"/>
              </a:rPr>
              <a:t>≤ </a:t>
            </a:r>
            <a:r>
              <a:rPr kumimoji="1" lang="en-US" altLang="zh-CN" sz="3200" dirty="0" err="1">
                <a:solidFill>
                  <a:srgbClr val="FF0000"/>
                </a:solidFill>
                <a:latin typeface="Arial" panose="020B0604020202020204" pitchFamily="34" charset="0"/>
                <a:ea typeface="幼圆" panose="02010509060101010101" pitchFamily="49" charset="-122"/>
                <a:cs typeface="Arial" panose="020B0604020202020204" pitchFamily="34" charset="0"/>
              </a:rPr>
              <a:t>i</a:t>
            </a:r>
            <a:r>
              <a:rPr kumimoji="1" lang="en-US" altLang="zh-CN" sz="3200" dirty="0">
                <a:solidFill>
                  <a:srgbClr val="FF0000"/>
                </a:solidFill>
                <a:latin typeface="Arial" panose="020B0604020202020204" pitchFamily="34" charset="0"/>
                <a:ea typeface="幼圆" panose="02010509060101010101" pitchFamily="49" charset="-122"/>
                <a:cs typeface="Arial" panose="020B0604020202020204" pitchFamily="34" charset="0"/>
              </a:rPr>
              <a:t>≤ k</a:t>
            </a:r>
            <a:r>
              <a:rPr kumimoji="1" lang="en-US" altLang="zh-CN" sz="32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endParaRPr kumimoji="1" lang="en-US" altLang="zh-CN" sz="28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9" name="矩形 8"/>
          <p:cNvSpPr/>
          <p:nvPr/>
        </p:nvSpPr>
        <p:spPr>
          <a:xfrm>
            <a:off x="270221" y="940958"/>
            <a:ext cx="11095865" cy="8823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800" dirty="0" smtClean="0">
                <a:solidFill>
                  <a:schemeClr val="tx1"/>
                </a:solidFill>
                <a:latin typeface="幼圆" panose="02010509060101010101" pitchFamily="49" charset="-122"/>
                <a:ea typeface="幼圆" panose="02010509060101010101" pitchFamily="49" charset="-122"/>
                <a:cs typeface="Arial" panose="020B0604020202020204" pitchFamily="34" charset="0"/>
              </a:rPr>
              <a:t>定理</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2.1</a:t>
            </a:r>
            <a:r>
              <a:rPr kumimoji="1" lang="zh-CN" altLang="en-US" sz="2800" dirty="0">
                <a:solidFill>
                  <a:schemeClr val="tx1"/>
                </a:solidFill>
                <a:latin typeface="Arial" panose="020B0604020202020204" pitchFamily="34" charset="0"/>
                <a:ea typeface="幼圆" panose="02010509060101010101" pitchFamily="49" charset="-122"/>
                <a:cs typeface="Arial" panose="020B0604020202020204" pitchFamily="34" charset="0"/>
              </a:rPr>
              <a:t>：</a:t>
            </a:r>
            <a:r>
              <a:rPr kumimoji="1" lang="zh-CN" altLang="en-US" sz="2800" dirty="0">
                <a:solidFill>
                  <a:schemeClr val="tx1"/>
                </a:solidFill>
                <a:latin typeface="幼圆" panose="02010509060101010101" pitchFamily="49" charset="-122"/>
                <a:ea typeface="幼圆" panose="02010509060101010101" pitchFamily="49" charset="-122"/>
                <a:cs typeface="Arial" panose="020B0604020202020204" pitchFamily="34" charset="0"/>
              </a:rPr>
              <a:t>若</a:t>
            </a:r>
            <a:r>
              <a:rPr kumimoji="1" lang="en-US" altLang="zh-CN" sz="2800" dirty="0">
                <a:solidFill>
                  <a:schemeClr val="tx1"/>
                </a:solidFill>
                <a:latin typeface="Arial" panose="020B0604020202020204" pitchFamily="34" charset="0"/>
                <a:cs typeface="Arial" panose="020B0604020202020204" pitchFamily="34" charset="0"/>
              </a:rPr>
              <a:t>A(n)=</a:t>
            </a:r>
            <a:r>
              <a:rPr kumimoji="1" lang="en-US" altLang="zh-CN" sz="2800" dirty="0" err="1">
                <a:solidFill>
                  <a:schemeClr val="tx1"/>
                </a:solidFill>
                <a:latin typeface="Arial" panose="020B0604020202020204" pitchFamily="34" charset="0"/>
                <a:cs typeface="Arial" panose="020B0604020202020204" pitchFamily="34" charset="0"/>
              </a:rPr>
              <a:t>a</a:t>
            </a:r>
            <a:r>
              <a:rPr kumimoji="1" lang="en-US" altLang="zh-CN" dirty="0" err="1">
                <a:solidFill>
                  <a:schemeClr val="tx1"/>
                </a:solidFill>
                <a:latin typeface="Arial" panose="020B0604020202020204" pitchFamily="34" charset="0"/>
                <a:cs typeface="Arial" panose="020B0604020202020204" pitchFamily="34" charset="0"/>
              </a:rPr>
              <a:t>m</a:t>
            </a:r>
            <a:r>
              <a:rPr kumimoji="1" lang="en-US" altLang="zh-CN" sz="2800" dirty="0" err="1">
                <a:solidFill>
                  <a:schemeClr val="tx1"/>
                </a:solidFill>
                <a:latin typeface="Arial" panose="020B0604020202020204" pitchFamily="34" charset="0"/>
                <a:cs typeface="Arial" panose="020B0604020202020204" pitchFamily="34" charset="0"/>
              </a:rPr>
              <a:t>n</a:t>
            </a:r>
            <a:r>
              <a:rPr kumimoji="1" lang="en-US" altLang="zh-CN" sz="2800" baseline="30000" dirty="0" err="1">
                <a:solidFill>
                  <a:schemeClr val="tx1"/>
                </a:solidFill>
                <a:latin typeface="Arial" panose="020B0604020202020204" pitchFamily="34" charset="0"/>
                <a:cs typeface="Arial" panose="020B0604020202020204" pitchFamily="34" charset="0"/>
              </a:rPr>
              <a:t>m</a:t>
            </a:r>
            <a:r>
              <a:rPr kumimoji="1" lang="en-US" altLang="zh-CN" sz="2800" dirty="0">
                <a:solidFill>
                  <a:schemeClr val="tx1"/>
                </a:solidFill>
                <a:latin typeface="Arial" panose="020B0604020202020204" pitchFamily="34" charset="0"/>
                <a:cs typeface="Arial" panose="020B0604020202020204" pitchFamily="34" charset="0"/>
              </a:rPr>
              <a:t>+…+a</a:t>
            </a:r>
            <a:r>
              <a:rPr kumimoji="1" lang="en-US" altLang="zh-CN" dirty="0">
                <a:solidFill>
                  <a:schemeClr val="tx1"/>
                </a:solidFill>
                <a:latin typeface="Arial" panose="020B0604020202020204" pitchFamily="34" charset="0"/>
                <a:cs typeface="Arial" panose="020B0604020202020204" pitchFamily="34" charset="0"/>
              </a:rPr>
              <a:t>1</a:t>
            </a:r>
            <a:r>
              <a:rPr kumimoji="1" lang="en-US" altLang="zh-CN" sz="2800" dirty="0">
                <a:solidFill>
                  <a:schemeClr val="tx1"/>
                </a:solidFill>
                <a:latin typeface="Arial" panose="020B0604020202020204" pitchFamily="34" charset="0"/>
                <a:cs typeface="Arial" panose="020B0604020202020204" pitchFamily="34" charset="0"/>
              </a:rPr>
              <a:t>n+a</a:t>
            </a:r>
            <a:r>
              <a:rPr kumimoji="1" lang="en-US" altLang="zh-CN" dirty="0">
                <a:solidFill>
                  <a:schemeClr val="tx1"/>
                </a:solidFill>
                <a:latin typeface="Arial" panose="020B0604020202020204" pitchFamily="34" charset="0"/>
                <a:cs typeface="Arial" panose="020B0604020202020204" pitchFamily="34" charset="0"/>
              </a:rPr>
              <a:t>0</a:t>
            </a:r>
            <a:r>
              <a:rPr kumimoji="1" lang="zh-CN" altLang="en-US" sz="2800" dirty="0">
                <a:solidFill>
                  <a:schemeClr val="tx1"/>
                </a:solidFill>
                <a:latin typeface="幼圆" panose="02010509060101010101" pitchFamily="49" charset="-122"/>
                <a:ea typeface="幼圆" panose="02010509060101010101" pitchFamily="49" charset="-122"/>
                <a:cs typeface="Arial" panose="020B0604020202020204" pitchFamily="34" charset="0"/>
              </a:rPr>
              <a:t>是一个</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m</a:t>
            </a:r>
            <a:r>
              <a:rPr kumimoji="1" lang="zh-CN" altLang="en-US" sz="2800" dirty="0">
                <a:solidFill>
                  <a:schemeClr val="tx1"/>
                </a:solidFill>
                <a:latin typeface="幼圆" panose="02010509060101010101" pitchFamily="49" charset="-122"/>
                <a:ea typeface="幼圆" panose="02010509060101010101" pitchFamily="49" charset="-122"/>
                <a:cs typeface="Arial" panose="020B0604020202020204" pitchFamily="34" charset="0"/>
              </a:rPr>
              <a:t>次多项式</a:t>
            </a:r>
            <a:r>
              <a:rPr kumimoji="1" lang="en-US" altLang="zh-CN" sz="2800" dirty="0">
                <a:solidFill>
                  <a:schemeClr val="tx1"/>
                </a:solidFill>
                <a:latin typeface="幼圆" panose="02010509060101010101" pitchFamily="49" charset="-122"/>
                <a:ea typeface="幼圆" panose="02010509060101010101" pitchFamily="49" charset="-122"/>
                <a:cs typeface="Arial" panose="020B0604020202020204" pitchFamily="34" charset="0"/>
              </a:rPr>
              <a:t>, </a:t>
            </a:r>
            <a:r>
              <a:rPr kumimoji="1" lang="zh-CN" altLang="en-US" sz="2800" dirty="0">
                <a:solidFill>
                  <a:schemeClr val="tx1"/>
                </a:solidFill>
                <a:latin typeface="幼圆" panose="02010509060101010101" pitchFamily="49" charset="-122"/>
                <a:ea typeface="幼圆" panose="02010509060101010101" pitchFamily="49" charset="-122"/>
                <a:cs typeface="Arial" panose="020B0604020202020204" pitchFamily="34" charset="0"/>
              </a:rPr>
              <a:t>则</a:t>
            </a:r>
            <a:r>
              <a:rPr kumimoji="1" lang="en-US" altLang="zh-CN" sz="2800" dirty="0">
                <a:solidFill>
                  <a:schemeClr val="tx1"/>
                </a:solidFill>
                <a:latin typeface="Arial" panose="020B0604020202020204" pitchFamily="34" charset="0"/>
                <a:cs typeface="Arial" panose="020B0604020202020204" pitchFamily="34" charset="0"/>
              </a:rPr>
              <a:t>A(n)=O(n</a:t>
            </a:r>
            <a:r>
              <a:rPr kumimoji="1" lang="en-US" altLang="zh-CN" sz="2800" baseline="30000" dirty="0">
                <a:solidFill>
                  <a:schemeClr val="tx1"/>
                </a:solidFill>
                <a:latin typeface="Arial" panose="020B0604020202020204" pitchFamily="34" charset="0"/>
                <a:cs typeface="Arial" panose="020B0604020202020204" pitchFamily="34" charset="0"/>
              </a:rPr>
              <a:t>m</a:t>
            </a:r>
            <a:r>
              <a:rPr kumimoji="1" lang="en-US" altLang="zh-CN" sz="2800" dirty="0">
                <a:solidFill>
                  <a:schemeClr val="tx1"/>
                </a:solidFill>
                <a:latin typeface="Arial" panose="020B0604020202020204" pitchFamily="34" charset="0"/>
                <a:cs typeface="Arial" panose="020B0604020202020204" pitchFamily="34" charset="0"/>
              </a:rPr>
              <a:t>)</a:t>
            </a:r>
            <a:r>
              <a:rPr kumimoji="1" lang="zh-CN" altLang="en-US" sz="2800" dirty="0" smtClean="0">
                <a:solidFill>
                  <a:schemeClr val="tx1"/>
                </a:solidFill>
                <a:latin typeface="Arial" panose="020B0604020202020204" pitchFamily="34" charset="0"/>
                <a:cs typeface="Arial" panose="020B0604020202020204" pitchFamily="34" charset="0"/>
              </a:rPr>
              <a:t>。</a:t>
            </a:r>
            <a:endParaRPr kumimoji="1" lang="zh-CN" altLang="en-US" sz="2800" dirty="0">
              <a:solidFill>
                <a:schemeClr val="tx1"/>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数量级对算法有效性的影响</a:t>
            </a:r>
          </a:p>
        </p:txBody>
      </p:sp>
      <p:sp>
        <p:nvSpPr>
          <p:cNvPr id="3" name="内容占位符 2"/>
          <p:cNvSpPr>
            <a:spLocks noGrp="1"/>
          </p:cNvSpPr>
          <p:nvPr>
            <p:ph idx="1"/>
          </p:nvPr>
        </p:nvSpPr>
        <p:spPr>
          <a:xfrm>
            <a:off x="838200" y="1697920"/>
            <a:ext cx="10370368" cy="4351338"/>
          </a:xfrm>
        </p:spPr>
        <p:txBody>
          <a:bodyPr/>
          <a:lstStyle/>
          <a:p>
            <a:r>
              <a:rPr kumimoji="1" lang="zh-CN" altLang="en-US" dirty="0"/>
              <a:t>从计算时间上算法可以分为两类</a:t>
            </a:r>
            <a:r>
              <a:rPr kumimoji="1" lang="zh-CN" altLang="en-US" dirty="0" smtClean="0"/>
              <a:t>：</a:t>
            </a:r>
            <a:endParaRPr kumimoji="1" lang="en-US" altLang="zh-CN" dirty="0" smtClean="0"/>
          </a:p>
          <a:p>
            <a:pPr lvl="1"/>
            <a:r>
              <a:rPr kumimoji="1" lang="zh-CN" altLang="en-US" dirty="0" smtClean="0">
                <a:latin typeface="Verdana" pitchFamily="34" charset="0"/>
              </a:rPr>
              <a:t>多项式时间算法</a:t>
            </a:r>
            <a:r>
              <a:rPr kumimoji="1" lang="en-US" altLang="zh-CN" dirty="0"/>
              <a:t>(polynomial time algorithm</a:t>
            </a:r>
            <a:r>
              <a:rPr kumimoji="1" lang="en-US" altLang="zh-CN" dirty="0" smtClean="0"/>
              <a:t>):</a:t>
            </a:r>
            <a:r>
              <a:rPr kumimoji="1" lang="zh-CN" altLang="en-US" dirty="0" smtClean="0">
                <a:latin typeface="Verdana" pitchFamily="34" charset="0"/>
              </a:rPr>
              <a:t>用</a:t>
            </a:r>
            <a:r>
              <a:rPr kumimoji="1" lang="zh-CN" altLang="en-US" dirty="0">
                <a:latin typeface="Verdana" pitchFamily="34" charset="0"/>
              </a:rPr>
              <a:t>多项式来对其计算时间限界的</a:t>
            </a:r>
            <a:r>
              <a:rPr kumimoji="1" lang="zh-CN" altLang="en-US" dirty="0" smtClean="0">
                <a:latin typeface="Verdana" pitchFamily="34" charset="0"/>
              </a:rPr>
              <a:t>算法</a:t>
            </a:r>
            <a:endParaRPr kumimoji="1" lang="en-US" altLang="zh-CN" dirty="0">
              <a:latin typeface="Verdana" pitchFamily="34" charset="0"/>
            </a:endParaRPr>
          </a:p>
          <a:p>
            <a:pPr marL="457200" lvl="1" indent="0" algn="ctr">
              <a:buNone/>
            </a:pPr>
            <a:r>
              <a:rPr kumimoji="1" lang="en-US" altLang="zh-CN" sz="2800" dirty="0" smtClean="0">
                <a:solidFill>
                  <a:srgbClr val="FF0000"/>
                </a:solidFill>
                <a:latin typeface="Times New Roman" pitchFamily="18" charset="0"/>
              </a:rPr>
              <a:t>O(1</a:t>
            </a:r>
            <a:r>
              <a:rPr kumimoji="1" lang="en-US" altLang="zh-CN" sz="2800" dirty="0">
                <a:solidFill>
                  <a:srgbClr val="FF0000"/>
                </a:solidFill>
                <a:latin typeface="Times New Roman" pitchFamily="18" charset="0"/>
              </a:rPr>
              <a:t>)&lt;O(</a:t>
            </a:r>
            <a:r>
              <a:rPr kumimoji="1" lang="en-US" altLang="zh-CN" sz="2800" dirty="0" err="1">
                <a:solidFill>
                  <a:srgbClr val="FF0000"/>
                </a:solidFill>
                <a:latin typeface="Times New Roman" pitchFamily="18" charset="0"/>
              </a:rPr>
              <a:t>logn</a:t>
            </a:r>
            <a:r>
              <a:rPr kumimoji="1" lang="en-US" altLang="zh-CN" sz="2800" dirty="0">
                <a:solidFill>
                  <a:srgbClr val="FF0000"/>
                </a:solidFill>
                <a:latin typeface="Times New Roman" pitchFamily="18" charset="0"/>
              </a:rPr>
              <a:t>)&lt;O(n)&lt;O(</a:t>
            </a:r>
            <a:r>
              <a:rPr kumimoji="1" lang="en-US" altLang="zh-CN" sz="2800" dirty="0" err="1">
                <a:solidFill>
                  <a:srgbClr val="FF0000"/>
                </a:solidFill>
                <a:latin typeface="Times New Roman" pitchFamily="18" charset="0"/>
              </a:rPr>
              <a:t>nlogn</a:t>
            </a:r>
            <a:r>
              <a:rPr kumimoji="1" lang="en-US" altLang="zh-CN" sz="2800" dirty="0">
                <a:solidFill>
                  <a:srgbClr val="FF0000"/>
                </a:solidFill>
                <a:latin typeface="Times New Roman" pitchFamily="18" charset="0"/>
              </a:rPr>
              <a:t>)&lt;O(n</a:t>
            </a:r>
            <a:r>
              <a:rPr kumimoji="1" lang="en-US" altLang="zh-CN" sz="2800" baseline="30000" dirty="0">
                <a:solidFill>
                  <a:srgbClr val="FF0000"/>
                </a:solidFill>
                <a:latin typeface="Times New Roman" pitchFamily="18" charset="0"/>
              </a:rPr>
              <a:t>2</a:t>
            </a:r>
            <a:r>
              <a:rPr kumimoji="1" lang="en-US" altLang="zh-CN" sz="2800" dirty="0">
                <a:solidFill>
                  <a:srgbClr val="FF0000"/>
                </a:solidFill>
                <a:latin typeface="Times New Roman" pitchFamily="18" charset="0"/>
              </a:rPr>
              <a:t>)&lt;O(n</a:t>
            </a:r>
            <a:r>
              <a:rPr kumimoji="1" lang="en-US" altLang="zh-CN" sz="2800" baseline="30000" dirty="0">
                <a:solidFill>
                  <a:srgbClr val="FF0000"/>
                </a:solidFill>
                <a:latin typeface="Times New Roman" pitchFamily="18" charset="0"/>
              </a:rPr>
              <a:t>3</a:t>
            </a:r>
            <a:r>
              <a:rPr kumimoji="1" lang="en-US" altLang="zh-CN" sz="2800" dirty="0" smtClean="0">
                <a:solidFill>
                  <a:srgbClr val="FF0000"/>
                </a:solidFill>
                <a:latin typeface="Times New Roman" pitchFamily="18" charset="0"/>
              </a:rPr>
              <a:t>)</a:t>
            </a:r>
          </a:p>
          <a:p>
            <a:pPr lvl="1"/>
            <a:r>
              <a:rPr kumimoji="1" lang="zh-CN" altLang="en-US" dirty="0" smtClean="0">
                <a:latin typeface="Verdana" pitchFamily="34" charset="0"/>
              </a:rPr>
              <a:t>指数时间算法</a:t>
            </a:r>
            <a:r>
              <a:rPr kumimoji="1" lang="en-US" altLang="zh-CN" dirty="0"/>
              <a:t>(exponential time algorithm</a:t>
            </a:r>
            <a:r>
              <a:rPr kumimoji="1" lang="en-US" altLang="zh-CN" dirty="0" smtClean="0"/>
              <a:t>):</a:t>
            </a:r>
            <a:r>
              <a:rPr kumimoji="1" lang="zh-CN" altLang="en-US" dirty="0" smtClean="0">
                <a:latin typeface="Verdana" pitchFamily="34" charset="0"/>
              </a:rPr>
              <a:t>计算时间</a:t>
            </a:r>
            <a:r>
              <a:rPr kumimoji="1" lang="zh-CN" altLang="en-US" dirty="0">
                <a:latin typeface="Verdana" pitchFamily="34" charset="0"/>
              </a:rPr>
              <a:t>用指数函数限界的</a:t>
            </a:r>
            <a:r>
              <a:rPr kumimoji="1" lang="zh-CN" altLang="en-US" dirty="0" smtClean="0">
                <a:latin typeface="Verdana" pitchFamily="34" charset="0"/>
              </a:rPr>
              <a:t>算法</a:t>
            </a:r>
            <a:endParaRPr kumimoji="1" lang="en-US" altLang="zh-CN" dirty="0">
              <a:latin typeface="Verdana" pitchFamily="34" charset="0"/>
            </a:endParaRPr>
          </a:p>
          <a:p>
            <a:pPr marL="457200" lvl="1" indent="0" algn="ctr">
              <a:buNone/>
            </a:pPr>
            <a:r>
              <a:rPr kumimoji="1" lang="en-US" altLang="zh-CN" sz="2800" dirty="0" smtClean="0">
                <a:solidFill>
                  <a:srgbClr val="FF0000"/>
                </a:solidFill>
                <a:latin typeface="Times New Roman" pitchFamily="18" charset="0"/>
              </a:rPr>
              <a:t>O(2</a:t>
            </a:r>
            <a:r>
              <a:rPr kumimoji="1" lang="en-US" altLang="zh-CN" sz="2800" baseline="30000" dirty="0" smtClean="0">
                <a:solidFill>
                  <a:srgbClr val="FF0000"/>
                </a:solidFill>
                <a:latin typeface="Times New Roman" pitchFamily="18" charset="0"/>
              </a:rPr>
              <a:t>n</a:t>
            </a:r>
            <a:r>
              <a:rPr kumimoji="1" lang="en-US" altLang="zh-CN" sz="2800" dirty="0">
                <a:solidFill>
                  <a:srgbClr val="FF0000"/>
                </a:solidFill>
                <a:latin typeface="Times New Roman" pitchFamily="18" charset="0"/>
              </a:rPr>
              <a:t>)&lt;O(n!)&lt;O(</a:t>
            </a:r>
            <a:r>
              <a:rPr kumimoji="1" lang="en-US" altLang="zh-CN" sz="2800" dirty="0" err="1">
                <a:solidFill>
                  <a:srgbClr val="FF0000"/>
                </a:solidFill>
                <a:latin typeface="Times New Roman" pitchFamily="18" charset="0"/>
              </a:rPr>
              <a:t>n</a:t>
            </a:r>
            <a:r>
              <a:rPr kumimoji="1" lang="en-US" altLang="zh-CN" sz="2800" baseline="30000" dirty="0" err="1">
                <a:solidFill>
                  <a:srgbClr val="FF0000"/>
                </a:solidFill>
                <a:latin typeface="Times New Roman" pitchFamily="18" charset="0"/>
              </a:rPr>
              <a:t>n</a:t>
            </a:r>
            <a:r>
              <a:rPr kumimoji="1" lang="en-US" altLang="zh-CN" sz="2800" dirty="0">
                <a:solidFill>
                  <a:srgbClr val="FF0000"/>
                </a:solidFill>
                <a:latin typeface="Times New Roman" pitchFamily="18" charset="0"/>
              </a:rPr>
              <a:t>)</a:t>
            </a:r>
          </a:p>
          <a:p>
            <a:pPr lvl="1"/>
            <a:endParaRPr kumimoji="1" lang="en-US" altLang="zh-CN" sz="3200" b="1" dirty="0">
              <a:solidFill>
                <a:srgbClr val="0000FF"/>
              </a:solidFill>
              <a:latin typeface="Times New Roman" pitchFamily="18" charset="0"/>
            </a:endParaRPr>
          </a:p>
          <a:p>
            <a:pPr lvl="1"/>
            <a:endParaRPr kumimoji="1"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35</a:t>
            </a:fld>
            <a:endParaRPr lang="en-US" altLang="zh-CN"/>
          </a:p>
        </p:txBody>
      </p:sp>
    </p:spTree>
    <p:extLst>
      <p:ext uri="{BB962C8B-B14F-4D97-AF65-F5344CB8AC3E}">
        <p14:creationId xmlns:p14="http://schemas.microsoft.com/office/powerpoint/2010/main" val="13098212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368" y="347187"/>
            <a:ext cx="10515600" cy="1325563"/>
          </a:xfrm>
        </p:spPr>
        <p:txBody>
          <a:bodyPr/>
          <a:lstStyle/>
          <a:p>
            <a:r>
              <a:rPr lang="zh-CN" altLang="en-US" dirty="0"/>
              <a:t>不同时间复杂性函数的</a:t>
            </a:r>
            <a:r>
              <a:rPr lang="zh-CN" altLang="en-US" dirty="0" smtClean="0"/>
              <a:t>对比</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36</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604959608"/>
              </p:ext>
            </p:extLst>
          </p:nvPr>
        </p:nvGraphicFramePr>
        <p:xfrm>
          <a:off x="191345" y="1916832"/>
          <a:ext cx="7200799" cy="2952329"/>
        </p:xfrm>
        <a:graphic>
          <a:graphicData uri="http://schemas.openxmlformats.org/drawingml/2006/table">
            <a:tbl>
              <a:tblPr>
                <a:tableStyleId>{5940675A-B579-460E-94D1-54222C63F5DA}</a:tableStyleId>
              </a:tblPr>
              <a:tblGrid>
                <a:gridCol w="720079">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gridCol w="648072">
                  <a:extLst>
                    <a:ext uri="{9D8B030D-6E8A-4147-A177-3AD203B41FA5}">
                      <a16:colId xmlns:a16="http://schemas.microsoft.com/office/drawing/2014/main" val="20007"/>
                    </a:ext>
                  </a:extLst>
                </a:gridCol>
                <a:gridCol w="1008112">
                  <a:extLst>
                    <a:ext uri="{9D8B030D-6E8A-4147-A177-3AD203B41FA5}">
                      <a16:colId xmlns:a16="http://schemas.microsoft.com/office/drawing/2014/main" val="20008"/>
                    </a:ext>
                  </a:extLst>
                </a:gridCol>
                <a:gridCol w="864096">
                  <a:extLst>
                    <a:ext uri="{9D8B030D-6E8A-4147-A177-3AD203B41FA5}">
                      <a16:colId xmlns:a16="http://schemas.microsoft.com/office/drawing/2014/main" val="20009"/>
                    </a:ext>
                  </a:extLst>
                </a:gridCol>
              </a:tblGrid>
              <a:tr h="686613">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T(n)</a:t>
                      </a:r>
                      <a:endParaRPr lang="zh-CN" sz="1600" kern="100" dirty="0">
                        <a:effectLst/>
                        <a:latin typeface="幼圆" panose="02010509060101010101" pitchFamily="49" charset="-122"/>
                        <a:ea typeface="幼圆" panose="02010509060101010101" pitchFamily="49" charset="-122"/>
                      </a:endParaRPr>
                    </a:p>
                    <a:p>
                      <a:pPr algn="ctr">
                        <a:spcAft>
                          <a:spcPts val="0"/>
                        </a:spcAft>
                      </a:pPr>
                      <a:r>
                        <a:rPr lang="zh-CN" sz="2000" kern="100" dirty="0">
                          <a:effectLst/>
                          <a:latin typeface="幼圆" panose="02010509060101010101" pitchFamily="49" charset="-122"/>
                          <a:ea typeface="幼圆" panose="02010509060101010101" pitchFamily="49" charset="-122"/>
                        </a:rPr>
                        <a:t>微秒</a:t>
                      </a:r>
                      <a:endParaRPr lang="zh-CN" sz="1600" b="0" kern="100" dirty="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algn="ctr">
                        <a:spcAft>
                          <a:spcPts val="0"/>
                        </a:spcAft>
                      </a:pPr>
                      <a:r>
                        <a:rPr lang="en-US" sz="2000" kern="100" dirty="0" err="1">
                          <a:effectLst/>
                          <a:latin typeface="幼圆" panose="02010509060101010101" pitchFamily="49" charset="-122"/>
                          <a:ea typeface="幼圆" panose="02010509060101010101" pitchFamily="49" charset="-122"/>
                        </a:rPr>
                        <a:t>logn</a:t>
                      </a:r>
                      <a:endParaRPr lang="zh-CN" sz="1600" b="0" kern="100" dirty="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dirty="0">
                          <a:effectLst/>
                          <a:latin typeface="幼圆" panose="02010509060101010101" pitchFamily="49" charset="-122"/>
                          <a:ea typeface="幼圆" panose="02010509060101010101" pitchFamily="49" charset="-122"/>
                        </a:rPr>
                        <a:t>n</a:t>
                      </a:r>
                      <a:endParaRPr lang="zh-CN" sz="1600" b="0" kern="100" dirty="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a:effectLst/>
                          <a:latin typeface="幼圆" panose="02010509060101010101" pitchFamily="49" charset="-122"/>
                          <a:ea typeface="幼圆" panose="02010509060101010101" pitchFamily="49" charset="-122"/>
                        </a:rPr>
                        <a:t>nlogn</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a:effectLst/>
                          <a:latin typeface="幼圆" panose="02010509060101010101" pitchFamily="49" charset="-122"/>
                          <a:ea typeface="幼圆" panose="02010509060101010101" pitchFamily="49" charset="-122"/>
                        </a:rPr>
                        <a:t>n</a:t>
                      </a:r>
                      <a:r>
                        <a:rPr lang="en-US" sz="2000" kern="100" baseline="30000">
                          <a:effectLst/>
                          <a:latin typeface="幼圆" panose="02010509060101010101" pitchFamily="49" charset="-122"/>
                          <a:ea typeface="幼圆" panose="02010509060101010101" pitchFamily="49" charset="-122"/>
                        </a:rPr>
                        <a:t>2</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a:effectLst/>
                          <a:latin typeface="幼圆" panose="02010509060101010101" pitchFamily="49" charset="-122"/>
                          <a:ea typeface="幼圆" panose="02010509060101010101" pitchFamily="49" charset="-122"/>
                        </a:rPr>
                        <a:t>n</a:t>
                      </a:r>
                      <a:r>
                        <a:rPr lang="en-US" sz="2000" kern="100" baseline="30000">
                          <a:effectLst/>
                          <a:latin typeface="幼圆" panose="02010509060101010101" pitchFamily="49" charset="-122"/>
                          <a:ea typeface="幼圆" panose="02010509060101010101" pitchFamily="49" charset="-122"/>
                        </a:rPr>
                        <a:t>3</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pPr>
                      <a:r>
                        <a:rPr lang="en-US" sz="2000" kern="100">
                          <a:effectLst/>
                          <a:latin typeface="幼圆" panose="02010509060101010101" pitchFamily="49" charset="-122"/>
                          <a:ea typeface="幼圆" panose="02010509060101010101" pitchFamily="49" charset="-122"/>
                        </a:rPr>
                        <a:t>n</a:t>
                      </a:r>
                      <a:r>
                        <a:rPr lang="en-US" sz="2000" kern="100" baseline="30000">
                          <a:effectLst/>
                          <a:latin typeface="幼圆" panose="02010509060101010101" pitchFamily="49" charset="-122"/>
                          <a:ea typeface="幼圆" panose="02010509060101010101" pitchFamily="49" charset="-122"/>
                        </a:rPr>
                        <a:t>5</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2</a:t>
                      </a:r>
                      <a:r>
                        <a:rPr lang="en-US" sz="2000" kern="100" baseline="30000">
                          <a:effectLst/>
                          <a:latin typeface="幼圆" panose="02010509060101010101" pitchFamily="49" charset="-122"/>
                          <a:ea typeface="幼圆" panose="02010509060101010101" pitchFamily="49" charset="-122"/>
                        </a:rPr>
                        <a:t>n</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pPr>
                      <a:r>
                        <a:rPr lang="en-US" sz="2000" kern="100">
                          <a:effectLst/>
                          <a:latin typeface="幼圆" panose="02010509060101010101" pitchFamily="49" charset="-122"/>
                          <a:ea typeface="幼圆" panose="02010509060101010101" pitchFamily="49" charset="-122"/>
                        </a:rPr>
                        <a:t>3</a:t>
                      </a:r>
                      <a:r>
                        <a:rPr lang="en-US" sz="2000" kern="100" baseline="30000">
                          <a:effectLst/>
                          <a:latin typeface="幼圆" panose="02010509060101010101" pitchFamily="49" charset="-122"/>
                          <a:ea typeface="幼圆" panose="02010509060101010101" pitchFamily="49" charset="-122"/>
                        </a:rPr>
                        <a:t>n</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n!</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extLst>
                  <a:ext uri="{0D108BD9-81ED-4DB2-BD59-A6C34878D82A}">
                    <a16:rowId xmlns:a16="http://schemas.microsoft.com/office/drawing/2014/main" val="10000"/>
                  </a:ext>
                </a:extLst>
              </a:tr>
              <a:tr h="686613">
                <a:tc>
                  <a:txBody>
                    <a:bodyPr/>
                    <a:lstStyle/>
                    <a:p>
                      <a:pPr algn="ctr">
                        <a:spcAft>
                          <a:spcPts val="0"/>
                        </a:spcAft>
                      </a:pPr>
                      <a:r>
                        <a:rPr lang="en-US" sz="2000" kern="100">
                          <a:effectLst/>
                          <a:latin typeface="幼圆" panose="02010509060101010101" pitchFamily="49" charset="-122"/>
                          <a:ea typeface="幼圆" panose="02010509060101010101" pitchFamily="49" charset="-122"/>
                        </a:rPr>
                        <a:t>n=10</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3.3</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a:effectLst/>
                          <a:latin typeface="幼圆" panose="02010509060101010101" pitchFamily="49" charset="-122"/>
                          <a:ea typeface="幼圆" panose="02010509060101010101" pitchFamily="49" charset="-122"/>
                        </a:rPr>
                        <a:t>10</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a:effectLst/>
                          <a:latin typeface="幼圆" panose="02010509060101010101" pitchFamily="49" charset="-122"/>
                          <a:ea typeface="幼圆" panose="02010509060101010101" pitchFamily="49" charset="-122"/>
                        </a:rPr>
                        <a:t>33</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dirty="0">
                          <a:effectLst/>
                          <a:latin typeface="幼圆" panose="02010509060101010101" pitchFamily="49" charset="-122"/>
                          <a:ea typeface="幼圆" panose="02010509060101010101" pitchFamily="49" charset="-122"/>
                        </a:rPr>
                        <a:t>100</a:t>
                      </a:r>
                      <a:endParaRPr lang="zh-CN" sz="1600" b="0" kern="100" dirty="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a:effectLst/>
                          <a:latin typeface="幼圆" panose="02010509060101010101" pitchFamily="49" charset="-122"/>
                          <a:ea typeface="幼圆" panose="02010509060101010101" pitchFamily="49" charset="-122"/>
                        </a:rPr>
                        <a:t>1</a:t>
                      </a:r>
                      <a:endParaRPr lang="zh-CN" sz="1600" kern="100">
                        <a:effectLst/>
                        <a:latin typeface="幼圆" panose="02010509060101010101" pitchFamily="49" charset="-122"/>
                        <a:ea typeface="幼圆" panose="02010509060101010101" pitchFamily="49" charset="-122"/>
                      </a:endParaRPr>
                    </a:p>
                    <a:p>
                      <a:pPr marL="635" indent="-68580" algn="ctr">
                        <a:spcAft>
                          <a:spcPts val="0"/>
                        </a:spcAft>
                        <a:tabLst>
                          <a:tab pos="-68580" algn="l"/>
                        </a:tabLst>
                      </a:pPr>
                      <a:r>
                        <a:rPr lang="zh-CN" sz="2000" kern="100">
                          <a:effectLst/>
                          <a:latin typeface="幼圆" panose="02010509060101010101" pitchFamily="49" charset="-122"/>
                          <a:ea typeface="幼圆" panose="02010509060101010101" pitchFamily="49" charset="-122"/>
                        </a:rPr>
                        <a:t>毫秒</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pPr>
                      <a:r>
                        <a:rPr lang="en-US" sz="2000" kern="100" dirty="0">
                          <a:effectLst/>
                          <a:latin typeface="幼圆" panose="02010509060101010101" pitchFamily="49" charset="-122"/>
                          <a:ea typeface="幼圆" panose="02010509060101010101" pitchFamily="49" charset="-122"/>
                        </a:rPr>
                        <a:t>0.1</a:t>
                      </a:r>
                      <a:endParaRPr lang="zh-CN" sz="1600" kern="100" dirty="0">
                        <a:effectLst/>
                        <a:latin typeface="幼圆" panose="02010509060101010101" pitchFamily="49" charset="-122"/>
                        <a:ea typeface="幼圆" panose="02010509060101010101" pitchFamily="49" charset="-122"/>
                      </a:endParaRPr>
                    </a:p>
                    <a:p>
                      <a:pPr marL="635" indent="-68580" algn="ctr">
                        <a:spcAft>
                          <a:spcPts val="0"/>
                        </a:spcAft>
                      </a:pPr>
                      <a:r>
                        <a:rPr lang="zh-CN" sz="2000" kern="100" dirty="0">
                          <a:effectLst/>
                          <a:latin typeface="幼圆" panose="02010509060101010101" pitchFamily="49" charset="-122"/>
                          <a:ea typeface="幼圆" panose="02010509060101010101" pitchFamily="49" charset="-122"/>
                        </a:rPr>
                        <a:t>秒</a:t>
                      </a:r>
                      <a:endParaRPr lang="zh-CN" sz="1600" b="0" kern="100" dirty="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1</a:t>
                      </a:r>
                      <a:endParaRPr lang="zh-CN" sz="1600" kern="100">
                        <a:effectLst/>
                        <a:latin typeface="幼圆" panose="02010509060101010101" pitchFamily="49" charset="-122"/>
                        <a:ea typeface="幼圆" panose="02010509060101010101" pitchFamily="49" charset="-122"/>
                      </a:endParaRPr>
                    </a:p>
                    <a:p>
                      <a:pPr algn="ctr">
                        <a:spcAft>
                          <a:spcPts val="0"/>
                        </a:spcAft>
                      </a:pPr>
                      <a:r>
                        <a:rPr lang="zh-CN" sz="2000" kern="100">
                          <a:effectLst/>
                          <a:latin typeface="幼圆" panose="02010509060101010101" pitchFamily="49" charset="-122"/>
                          <a:ea typeface="幼圆" panose="02010509060101010101" pitchFamily="49" charset="-122"/>
                        </a:rPr>
                        <a:t>毫秒</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pPr>
                      <a:r>
                        <a:rPr lang="en-US" sz="2000" kern="100" dirty="0">
                          <a:effectLst/>
                          <a:latin typeface="幼圆" panose="02010509060101010101" pitchFamily="49" charset="-122"/>
                          <a:ea typeface="幼圆" panose="02010509060101010101" pitchFamily="49" charset="-122"/>
                        </a:rPr>
                        <a:t>59</a:t>
                      </a:r>
                      <a:endParaRPr lang="zh-CN" sz="1600" kern="100" dirty="0">
                        <a:effectLst/>
                        <a:latin typeface="幼圆" panose="02010509060101010101" pitchFamily="49" charset="-122"/>
                        <a:ea typeface="幼圆" panose="02010509060101010101" pitchFamily="49" charset="-122"/>
                      </a:endParaRPr>
                    </a:p>
                    <a:p>
                      <a:pPr marL="635" indent="-68580" algn="ctr">
                        <a:spcAft>
                          <a:spcPts val="0"/>
                        </a:spcAft>
                      </a:pPr>
                      <a:r>
                        <a:rPr lang="zh-CN" sz="2000" kern="100" dirty="0">
                          <a:effectLst/>
                          <a:latin typeface="幼圆" panose="02010509060101010101" pitchFamily="49" charset="-122"/>
                          <a:ea typeface="幼圆" panose="02010509060101010101" pitchFamily="49" charset="-122"/>
                        </a:rPr>
                        <a:t>毫秒</a:t>
                      </a:r>
                      <a:endParaRPr lang="zh-CN" sz="1600" b="0" kern="100" dirty="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3.6</a:t>
                      </a:r>
                      <a:endParaRPr lang="zh-CN" sz="1600" kern="100">
                        <a:effectLst/>
                        <a:latin typeface="幼圆" panose="02010509060101010101" pitchFamily="49" charset="-122"/>
                        <a:ea typeface="幼圆" panose="02010509060101010101" pitchFamily="49" charset="-122"/>
                      </a:endParaRPr>
                    </a:p>
                    <a:p>
                      <a:pPr algn="ctr">
                        <a:spcAft>
                          <a:spcPts val="0"/>
                        </a:spcAft>
                      </a:pPr>
                      <a:r>
                        <a:rPr lang="zh-CN" sz="2000" kern="100">
                          <a:effectLst/>
                          <a:latin typeface="幼圆" panose="02010509060101010101" pitchFamily="49" charset="-122"/>
                          <a:ea typeface="幼圆" panose="02010509060101010101" pitchFamily="49" charset="-122"/>
                        </a:rPr>
                        <a:t>秒</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extLst>
                  <a:ext uri="{0D108BD9-81ED-4DB2-BD59-A6C34878D82A}">
                    <a16:rowId xmlns:a16="http://schemas.microsoft.com/office/drawing/2014/main" val="10001"/>
                  </a:ext>
                </a:extLst>
              </a:tr>
              <a:tr h="686613">
                <a:tc>
                  <a:txBody>
                    <a:bodyPr/>
                    <a:lstStyle/>
                    <a:p>
                      <a:pPr algn="ctr">
                        <a:spcAft>
                          <a:spcPts val="0"/>
                        </a:spcAft>
                      </a:pPr>
                      <a:r>
                        <a:rPr lang="en-US" sz="2000" kern="100">
                          <a:effectLst/>
                          <a:latin typeface="幼圆" panose="02010509060101010101" pitchFamily="49" charset="-122"/>
                          <a:ea typeface="幼圆" panose="02010509060101010101" pitchFamily="49" charset="-122"/>
                        </a:rPr>
                        <a:t>n=40</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5.3</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a:effectLst/>
                          <a:latin typeface="幼圆" panose="02010509060101010101" pitchFamily="49" charset="-122"/>
                          <a:ea typeface="幼圆" panose="02010509060101010101" pitchFamily="49" charset="-122"/>
                        </a:rPr>
                        <a:t>40</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a:effectLst/>
                          <a:latin typeface="幼圆" panose="02010509060101010101" pitchFamily="49" charset="-122"/>
                          <a:ea typeface="幼圆" panose="02010509060101010101" pitchFamily="49" charset="-122"/>
                        </a:rPr>
                        <a:t>213</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dirty="0">
                          <a:effectLst/>
                          <a:latin typeface="幼圆" panose="02010509060101010101" pitchFamily="49" charset="-122"/>
                          <a:ea typeface="幼圆" panose="02010509060101010101" pitchFamily="49" charset="-122"/>
                        </a:rPr>
                        <a:t>1600</a:t>
                      </a:r>
                      <a:endParaRPr lang="zh-CN" sz="1600" b="0" kern="100" dirty="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a:effectLst/>
                          <a:latin typeface="幼圆" panose="02010509060101010101" pitchFamily="49" charset="-122"/>
                          <a:ea typeface="幼圆" panose="02010509060101010101" pitchFamily="49" charset="-122"/>
                        </a:rPr>
                        <a:t>64</a:t>
                      </a:r>
                      <a:endParaRPr lang="zh-CN" sz="1600" kern="100">
                        <a:effectLst/>
                        <a:latin typeface="幼圆" panose="02010509060101010101" pitchFamily="49" charset="-122"/>
                        <a:ea typeface="幼圆" panose="02010509060101010101" pitchFamily="49" charset="-122"/>
                      </a:endParaRPr>
                    </a:p>
                    <a:p>
                      <a:pPr marL="635" indent="-68580" algn="ctr">
                        <a:spcAft>
                          <a:spcPts val="0"/>
                        </a:spcAft>
                        <a:tabLst>
                          <a:tab pos="-68580" algn="l"/>
                        </a:tabLst>
                      </a:pPr>
                      <a:r>
                        <a:rPr lang="zh-CN" sz="2000" kern="100">
                          <a:effectLst/>
                          <a:latin typeface="幼圆" panose="02010509060101010101" pitchFamily="49" charset="-122"/>
                          <a:ea typeface="幼圆" panose="02010509060101010101" pitchFamily="49" charset="-122"/>
                        </a:rPr>
                        <a:t>毫秒</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pPr>
                      <a:r>
                        <a:rPr lang="en-US" sz="2000" kern="100">
                          <a:effectLst/>
                          <a:latin typeface="幼圆" panose="02010509060101010101" pitchFamily="49" charset="-122"/>
                          <a:ea typeface="幼圆" panose="02010509060101010101" pitchFamily="49" charset="-122"/>
                        </a:rPr>
                        <a:t>1.3</a:t>
                      </a:r>
                      <a:endParaRPr lang="zh-CN" sz="1600" kern="100">
                        <a:effectLst/>
                        <a:latin typeface="幼圆" panose="02010509060101010101" pitchFamily="49" charset="-122"/>
                        <a:ea typeface="幼圆" panose="02010509060101010101" pitchFamily="49" charset="-122"/>
                      </a:endParaRPr>
                    </a:p>
                    <a:p>
                      <a:pPr marL="635" indent="-68580" algn="ctr">
                        <a:spcAft>
                          <a:spcPts val="0"/>
                        </a:spcAft>
                      </a:pPr>
                      <a:r>
                        <a:rPr lang="zh-CN" sz="2000" kern="100">
                          <a:effectLst/>
                          <a:latin typeface="幼圆" panose="02010509060101010101" pitchFamily="49" charset="-122"/>
                          <a:ea typeface="幼圆" panose="02010509060101010101" pitchFamily="49" charset="-122"/>
                        </a:rPr>
                        <a:t>分</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12.7</a:t>
                      </a:r>
                      <a:endParaRPr lang="zh-CN" sz="1600" kern="100">
                        <a:effectLst/>
                        <a:latin typeface="幼圆" panose="02010509060101010101" pitchFamily="49" charset="-122"/>
                        <a:ea typeface="幼圆" panose="02010509060101010101" pitchFamily="49" charset="-122"/>
                      </a:endParaRPr>
                    </a:p>
                    <a:p>
                      <a:pPr algn="ctr">
                        <a:spcAft>
                          <a:spcPts val="0"/>
                        </a:spcAft>
                      </a:pPr>
                      <a:r>
                        <a:rPr lang="zh-CN" sz="2000" kern="100">
                          <a:effectLst/>
                          <a:latin typeface="幼圆" panose="02010509060101010101" pitchFamily="49" charset="-122"/>
                          <a:ea typeface="幼圆" panose="02010509060101010101" pitchFamily="49" charset="-122"/>
                        </a:rPr>
                        <a:t>天</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pPr>
                      <a:r>
                        <a:rPr lang="en-US" sz="2000" kern="100">
                          <a:effectLst/>
                          <a:latin typeface="幼圆" panose="02010509060101010101" pitchFamily="49" charset="-122"/>
                          <a:ea typeface="幼圆" panose="02010509060101010101" pitchFamily="49" charset="-122"/>
                        </a:rPr>
                        <a:t>3855</a:t>
                      </a:r>
                      <a:endParaRPr lang="zh-CN" sz="1600" kern="100">
                        <a:effectLst/>
                        <a:latin typeface="幼圆" panose="02010509060101010101" pitchFamily="49" charset="-122"/>
                        <a:ea typeface="幼圆" panose="02010509060101010101" pitchFamily="49" charset="-122"/>
                      </a:endParaRPr>
                    </a:p>
                    <a:p>
                      <a:pPr marL="635" indent="-68580" algn="ctr">
                        <a:spcAft>
                          <a:spcPts val="0"/>
                        </a:spcAft>
                      </a:pPr>
                      <a:r>
                        <a:rPr lang="zh-CN" sz="2000" kern="100">
                          <a:effectLst/>
                          <a:latin typeface="幼圆" panose="02010509060101010101" pitchFamily="49" charset="-122"/>
                          <a:ea typeface="幼圆" panose="02010509060101010101" pitchFamily="49" charset="-122"/>
                        </a:rPr>
                        <a:t>世纪</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10</a:t>
                      </a:r>
                      <a:r>
                        <a:rPr lang="en-US" sz="2000" kern="100" baseline="30000">
                          <a:effectLst/>
                          <a:latin typeface="幼圆" panose="02010509060101010101" pitchFamily="49" charset="-122"/>
                          <a:ea typeface="幼圆" panose="02010509060101010101" pitchFamily="49" charset="-122"/>
                        </a:rPr>
                        <a:t>3</a:t>
                      </a:r>
                      <a:endParaRPr lang="zh-CN" sz="1600" kern="100">
                        <a:effectLst/>
                        <a:latin typeface="幼圆" panose="02010509060101010101" pitchFamily="49" charset="-122"/>
                        <a:ea typeface="幼圆" panose="02010509060101010101" pitchFamily="49" charset="-122"/>
                      </a:endParaRPr>
                    </a:p>
                    <a:p>
                      <a:pPr algn="ctr">
                        <a:spcAft>
                          <a:spcPts val="0"/>
                        </a:spcAft>
                      </a:pPr>
                      <a:r>
                        <a:rPr lang="zh-CN" sz="2000" kern="100">
                          <a:effectLst/>
                          <a:latin typeface="幼圆" panose="02010509060101010101" pitchFamily="49" charset="-122"/>
                          <a:ea typeface="幼圆" panose="02010509060101010101" pitchFamily="49" charset="-122"/>
                        </a:rPr>
                        <a:t>世纪</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extLst>
                  <a:ext uri="{0D108BD9-81ED-4DB2-BD59-A6C34878D82A}">
                    <a16:rowId xmlns:a16="http://schemas.microsoft.com/office/drawing/2014/main" val="10002"/>
                  </a:ext>
                </a:extLst>
              </a:tr>
              <a:tr h="892490">
                <a:tc>
                  <a:txBody>
                    <a:bodyPr/>
                    <a:lstStyle/>
                    <a:p>
                      <a:pPr algn="ctr">
                        <a:spcAft>
                          <a:spcPts val="0"/>
                        </a:spcAft>
                      </a:pPr>
                      <a:r>
                        <a:rPr lang="en-US" sz="2000" kern="100">
                          <a:effectLst/>
                          <a:latin typeface="幼圆" panose="02010509060101010101" pitchFamily="49" charset="-122"/>
                          <a:ea typeface="幼圆" panose="02010509060101010101" pitchFamily="49" charset="-122"/>
                        </a:rPr>
                        <a:t>n=60</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5.9</a:t>
                      </a:r>
                      <a:endParaRPr lang="zh-CN" sz="1600" b="0" kern="100" dirty="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a:effectLst/>
                          <a:latin typeface="幼圆" panose="02010509060101010101" pitchFamily="49" charset="-122"/>
                          <a:ea typeface="幼圆" panose="02010509060101010101" pitchFamily="49" charset="-122"/>
                        </a:rPr>
                        <a:t>60</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a:effectLst/>
                          <a:latin typeface="幼圆" panose="02010509060101010101" pitchFamily="49" charset="-122"/>
                          <a:ea typeface="幼圆" panose="02010509060101010101" pitchFamily="49" charset="-122"/>
                        </a:rPr>
                        <a:t>354</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a:effectLst/>
                          <a:latin typeface="幼圆" panose="02010509060101010101" pitchFamily="49" charset="-122"/>
                          <a:ea typeface="幼圆" panose="02010509060101010101" pitchFamily="49" charset="-122"/>
                        </a:rPr>
                        <a:t>3600</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tabLst>
                          <a:tab pos="-68580" algn="l"/>
                        </a:tabLst>
                      </a:pPr>
                      <a:r>
                        <a:rPr lang="en-US" sz="2000" kern="100">
                          <a:effectLst/>
                          <a:latin typeface="幼圆" panose="02010509060101010101" pitchFamily="49" charset="-122"/>
                          <a:ea typeface="幼圆" panose="02010509060101010101" pitchFamily="49" charset="-122"/>
                        </a:rPr>
                        <a:t>216</a:t>
                      </a:r>
                      <a:endParaRPr lang="zh-CN" sz="1600" kern="100">
                        <a:effectLst/>
                        <a:latin typeface="幼圆" panose="02010509060101010101" pitchFamily="49" charset="-122"/>
                        <a:ea typeface="幼圆" panose="02010509060101010101" pitchFamily="49" charset="-122"/>
                      </a:endParaRPr>
                    </a:p>
                    <a:p>
                      <a:pPr marL="635" indent="-68580" algn="ctr">
                        <a:spcAft>
                          <a:spcPts val="0"/>
                        </a:spcAft>
                        <a:tabLst>
                          <a:tab pos="-68580" algn="l"/>
                        </a:tabLst>
                      </a:pPr>
                      <a:r>
                        <a:rPr lang="zh-CN" sz="2000" kern="100">
                          <a:effectLst/>
                          <a:latin typeface="幼圆" panose="02010509060101010101" pitchFamily="49" charset="-122"/>
                          <a:ea typeface="幼圆" panose="02010509060101010101" pitchFamily="49" charset="-122"/>
                        </a:rPr>
                        <a:t>毫秒</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marL="635" indent="-68580" algn="ctr">
                        <a:spcAft>
                          <a:spcPts val="0"/>
                        </a:spcAft>
                      </a:pPr>
                      <a:r>
                        <a:rPr lang="en-US" sz="2000" kern="100" dirty="0">
                          <a:effectLst/>
                          <a:latin typeface="幼圆" panose="02010509060101010101" pitchFamily="49" charset="-122"/>
                          <a:ea typeface="幼圆" panose="02010509060101010101" pitchFamily="49" charset="-122"/>
                        </a:rPr>
                        <a:t>7.6</a:t>
                      </a:r>
                      <a:endParaRPr lang="zh-CN" sz="1600" kern="100" dirty="0">
                        <a:effectLst/>
                        <a:latin typeface="幼圆" panose="02010509060101010101" pitchFamily="49" charset="-122"/>
                        <a:ea typeface="幼圆" panose="02010509060101010101" pitchFamily="49" charset="-122"/>
                      </a:endParaRPr>
                    </a:p>
                    <a:p>
                      <a:pPr marL="635" indent="-68580" algn="ctr">
                        <a:spcAft>
                          <a:spcPts val="0"/>
                        </a:spcAft>
                      </a:pPr>
                      <a:r>
                        <a:rPr lang="zh-CN" sz="2000" kern="100" dirty="0">
                          <a:effectLst/>
                          <a:latin typeface="幼圆" panose="02010509060101010101" pitchFamily="49" charset="-122"/>
                          <a:ea typeface="幼圆" panose="02010509060101010101" pitchFamily="49" charset="-122"/>
                        </a:rPr>
                        <a:t>分</a:t>
                      </a:r>
                      <a:endParaRPr lang="zh-CN" sz="1600" b="0" kern="100" dirty="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algn="ctr">
                        <a:spcAft>
                          <a:spcPts val="0"/>
                        </a:spcAft>
                      </a:pPr>
                      <a:r>
                        <a:rPr lang="en-US" sz="2000" kern="100">
                          <a:effectLst/>
                          <a:latin typeface="幼圆" panose="02010509060101010101" pitchFamily="49" charset="-122"/>
                          <a:ea typeface="幼圆" panose="02010509060101010101" pitchFamily="49" charset="-122"/>
                        </a:rPr>
                        <a:t>366</a:t>
                      </a:r>
                      <a:endParaRPr lang="zh-CN" sz="1600" kern="100">
                        <a:effectLst/>
                        <a:latin typeface="幼圆" panose="02010509060101010101" pitchFamily="49" charset="-122"/>
                        <a:ea typeface="幼圆" panose="02010509060101010101" pitchFamily="49" charset="-122"/>
                      </a:endParaRPr>
                    </a:p>
                    <a:p>
                      <a:pPr algn="ctr">
                        <a:spcAft>
                          <a:spcPts val="0"/>
                        </a:spcAft>
                      </a:pPr>
                      <a:r>
                        <a:rPr lang="zh-CN" sz="2000" kern="100">
                          <a:effectLst/>
                          <a:latin typeface="幼圆" panose="02010509060101010101" pitchFamily="49" charset="-122"/>
                          <a:ea typeface="幼圆" panose="02010509060101010101" pitchFamily="49" charset="-122"/>
                        </a:rPr>
                        <a:t>世纪</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indent="-60325" algn="ctr">
                        <a:spcAft>
                          <a:spcPts val="0"/>
                        </a:spcAft>
                      </a:pPr>
                      <a:r>
                        <a:rPr lang="en-US" sz="1600" kern="100">
                          <a:effectLst/>
                          <a:latin typeface="幼圆" panose="02010509060101010101" pitchFamily="49" charset="-122"/>
                          <a:ea typeface="幼圆" panose="02010509060101010101" pitchFamily="49" charset="-122"/>
                        </a:rPr>
                        <a:t>1.3</a:t>
                      </a:r>
                      <a:r>
                        <a:rPr lang="zh-CN" sz="1600" kern="100">
                          <a:effectLst/>
                          <a:latin typeface="幼圆" panose="02010509060101010101" pitchFamily="49" charset="-122"/>
                          <a:ea typeface="幼圆" panose="02010509060101010101" pitchFamily="49" charset="-122"/>
                        </a:rPr>
                        <a:t>×</a:t>
                      </a:r>
                      <a:r>
                        <a:rPr lang="en-US" sz="1600" kern="100">
                          <a:effectLst/>
                          <a:latin typeface="幼圆" panose="02010509060101010101" pitchFamily="49" charset="-122"/>
                          <a:ea typeface="幼圆" panose="02010509060101010101" pitchFamily="49" charset="-122"/>
                        </a:rPr>
                        <a:t>10</a:t>
                      </a:r>
                      <a:r>
                        <a:rPr lang="en-US" sz="1600" kern="100" baseline="30000">
                          <a:effectLst/>
                          <a:latin typeface="幼圆" panose="02010509060101010101" pitchFamily="49" charset="-122"/>
                          <a:ea typeface="幼圆" panose="02010509060101010101" pitchFamily="49" charset="-122"/>
                        </a:rPr>
                        <a:t>13</a:t>
                      </a:r>
                      <a:endParaRPr lang="zh-CN" sz="1600" kern="100">
                        <a:effectLst/>
                        <a:latin typeface="幼圆" panose="02010509060101010101" pitchFamily="49" charset="-122"/>
                        <a:ea typeface="幼圆" panose="02010509060101010101" pitchFamily="49" charset="-122"/>
                      </a:endParaRPr>
                    </a:p>
                    <a:p>
                      <a:pPr marL="635" indent="-68580" algn="ctr">
                        <a:spcAft>
                          <a:spcPts val="0"/>
                        </a:spcAft>
                      </a:pPr>
                      <a:r>
                        <a:rPr lang="zh-CN" sz="2000" kern="100">
                          <a:effectLst/>
                          <a:latin typeface="幼圆" panose="02010509060101010101" pitchFamily="49" charset="-122"/>
                          <a:ea typeface="幼圆" panose="02010509060101010101" pitchFamily="49" charset="-122"/>
                        </a:rPr>
                        <a:t>世纪</a:t>
                      </a:r>
                      <a:endParaRPr lang="zh-CN" sz="1600" b="0" kern="10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tc>
                  <a:txBody>
                    <a:bodyPr/>
                    <a:lstStyle/>
                    <a:p>
                      <a:pPr algn="ctr">
                        <a:spcAft>
                          <a:spcPts val="0"/>
                        </a:spcAft>
                      </a:pPr>
                      <a:r>
                        <a:rPr lang="en-US" sz="2000" kern="100" dirty="0">
                          <a:effectLst/>
                          <a:latin typeface="幼圆" panose="02010509060101010101" pitchFamily="49" charset="-122"/>
                          <a:ea typeface="幼圆" panose="02010509060101010101" pitchFamily="49" charset="-122"/>
                        </a:rPr>
                        <a:t>10</a:t>
                      </a:r>
                      <a:r>
                        <a:rPr lang="en-US" sz="2000" kern="100" baseline="30000" dirty="0">
                          <a:effectLst/>
                          <a:latin typeface="幼圆" panose="02010509060101010101" pitchFamily="49" charset="-122"/>
                          <a:ea typeface="幼圆" panose="02010509060101010101" pitchFamily="49" charset="-122"/>
                        </a:rPr>
                        <a:t>66</a:t>
                      </a:r>
                      <a:endParaRPr lang="zh-CN" sz="1600" kern="100" dirty="0">
                        <a:effectLst/>
                        <a:latin typeface="幼圆" panose="02010509060101010101" pitchFamily="49" charset="-122"/>
                        <a:ea typeface="幼圆" panose="02010509060101010101" pitchFamily="49" charset="-122"/>
                      </a:endParaRPr>
                    </a:p>
                    <a:p>
                      <a:pPr algn="ctr">
                        <a:spcAft>
                          <a:spcPts val="0"/>
                        </a:spcAft>
                      </a:pPr>
                      <a:r>
                        <a:rPr lang="zh-CN" sz="2000" kern="100" dirty="0">
                          <a:effectLst/>
                          <a:latin typeface="幼圆" panose="02010509060101010101" pitchFamily="49" charset="-122"/>
                          <a:ea typeface="幼圆" panose="02010509060101010101" pitchFamily="49" charset="-122"/>
                        </a:rPr>
                        <a:t>世纪</a:t>
                      </a:r>
                      <a:endParaRPr lang="zh-CN" sz="1600" b="0" kern="100" dirty="0">
                        <a:effectLst/>
                        <a:latin typeface="幼圆" panose="02010509060101010101" pitchFamily="49" charset="-122"/>
                        <a:ea typeface="幼圆" panose="02010509060101010101" pitchFamily="49" charset="-122"/>
                        <a:cs typeface="Arial" panose="020B0604020202020204" pitchFamily="34" charset="0"/>
                      </a:endParaRPr>
                    </a:p>
                  </a:txBody>
                  <a:tcPr marL="68585" marR="68585" marT="0" marB="0" anchor="ctr"/>
                </a:tc>
                <a:extLst>
                  <a:ext uri="{0D108BD9-81ED-4DB2-BD59-A6C34878D82A}">
                    <a16:rowId xmlns:a16="http://schemas.microsoft.com/office/drawing/2014/main" val="10003"/>
                  </a:ext>
                </a:extLst>
              </a:tr>
            </a:tbl>
          </a:graphicData>
        </a:graphic>
      </p:graphicFrame>
      <p:pic>
        <p:nvPicPr>
          <p:cNvPr id="6" name="内容占位符 4" descr="20190404192343144[1].png"/>
          <p:cNvPicPr>
            <a:picLocks noGrp="1" noChangeAspect="1"/>
          </p:cNvPicPr>
          <p:nvPr>
            <p:ph idx="1"/>
          </p:nvPr>
        </p:nvPicPr>
        <p:blipFill>
          <a:blip r:embed="rId2"/>
          <a:stretch>
            <a:fillRect/>
          </a:stretch>
        </p:blipFill>
        <p:spPr>
          <a:xfrm>
            <a:off x="7392144" y="1254840"/>
            <a:ext cx="4722629" cy="5136625"/>
          </a:xfrm>
        </p:spPr>
      </p:pic>
    </p:spTree>
    <p:extLst>
      <p:ext uri="{BB962C8B-B14F-4D97-AF65-F5344CB8AC3E}">
        <p14:creationId xmlns:p14="http://schemas.microsoft.com/office/powerpoint/2010/main" val="19317076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3215680" y="2194099"/>
            <a:ext cx="7632848" cy="1800200"/>
          </a:xfrm>
        </p:spPr>
        <p:txBody>
          <a:bodyPr>
            <a:noAutofit/>
          </a:bodyPr>
          <a:lstStyle/>
          <a:p>
            <a:pPr eaLnBrk="1" hangingPunct="1"/>
            <a:r>
              <a:rPr lang="zh-CN" altLang="en-US" dirty="0" smtClean="0"/>
              <a:t>对数函数的增长如此之慢，几乎可以认为</a:t>
            </a:r>
            <a:r>
              <a:rPr lang="en-US" altLang="zh-CN" dirty="0" smtClean="0"/>
              <a:t>:</a:t>
            </a:r>
            <a:r>
              <a:rPr lang="zh-CN" altLang="en-US" dirty="0" smtClean="0"/>
              <a:t>如果一个算法具有对数级的基本操作次数，该程序对任何实际规模的输入几乎都会在瞬间完成。</a:t>
            </a:r>
          </a:p>
        </p:txBody>
      </p:sp>
      <p:graphicFrame>
        <p:nvGraphicFramePr>
          <p:cNvPr id="6" name="内容占位符 4">
            <a:extLst/>
          </p:cNvPr>
          <p:cNvGraphicFramePr>
            <a:graphicFrameLocks/>
          </p:cNvGraphicFramePr>
          <p:nvPr>
            <p:extLst>
              <p:ext uri="{D42A27DB-BD31-4B8C-83A1-F6EECF244321}">
                <p14:modId xmlns:p14="http://schemas.microsoft.com/office/powerpoint/2010/main" val="575649542"/>
              </p:ext>
            </p:extLst>
          </p:nvPr>
        </p:nvGraphicFramePr>
        <p:xfrm>
          <a:off x="1127448" y="1700808"/>
          <a:ext cx="1763712" cy="2989263"/>
        </p:xfrm>
        <a:graphic>
          <a:graphicData uri="http://schemas.openxmlformats.org/drawingml/2006/table">
            <a:tbl>
              <a:tblPr firstRow="1" bandRow="1">
                <a:tableStyleId>{5940675A-B579-460E-94D1-54222C63F5DA}</a:tableStyleId>
              </a:tblPr>
              <a:tblGrid>
                <a:gridCol w="719883">
                  <a:extLst>
                    <a:ext uri="{9D8B030D-6E8A-4147-A177-3AD203B41FA5}">
                      <a16:colId xmlns:a16="http://schemas.microsoft.com/office/drawing/2014/main" val="20000"/>
                    </a:ext>
                  </a:extLst>
                </a:gridCol>
                <a:gridCol w="1043829">
                  <a:extLst>
                    <a:ext uri="{9D8B030D-6E8A-4147-A177-3AD203B41FA5}">
                      <a16:colId xmlns:a16="http://schemas.microsoft.com/office/drawing/2014/main" val="20001"/>
                    </a:ext>
                  </a:extLst>
                </a:gridCol>
              </a:tblGrid>
              <a:tr h="518218">
                <a:tc>
                  <a:txBody>
                    <a:bodyPr/>
                    <a:lstStyle/>
                    <a:p>
                      <a:pPr algn="ctr"/>
                      <a:r>
                        <a:rPr lang="en-US" altLang="zh-CN" sz="2800" dirty="0"/>
                        <a:t>n</a:t>
                      </a:r>
                      <a:endParaRPr lang="zh-CN" altLang="en-US" sz="2800" b="1" dirty="0">
                        <a:solidFill>
                          <a:schemeClr val="tx1"/>
                        </a:solidFill>
                      </a:endParaRPr>
                    </a:p>
                  </a:txBody>
                  <a:tcPr marL="91415" marR="91415" marT="45723" marB="45723"/>
                </a:tc>
                <a:tc>
                  <a:txBody>
                    <a:bodyPr/>
                    <a:lstStyle/>
                    <a:p>
                      <a:pPr algn="ctr"/>
                      <a:r>
                        <a:rPr lang="en-US" altLang="zh-CN" sz="2000" dirty="0"/>
                        <a:t>Log </a:t>
                      </a:r>
                      <a:r>
                        <a:rPr lang="en-US" altLang="zh-CN" sz="2000" baseline="-25000" dirty="0"/>
                        <a:t>2</a:t>
                      </a:r>
                      <a:r>
                        <a:rPr lang="en-US" altLang="zh-CN" sz="2000" dirty="0"/>
                        <a:t> n</a:t>
                      </a:r>
                      <a:endParaRPr lang="zh-CN" altLang="en-US" sz="2000" b="1" dirty="0">
                        <a:solidFill>
                          <a:schemeClr val="tx1"/>
                        </a:solidFill>
                      </a:endParaRPr>
                    </a:p>
                  </a:txBody>
                  <a:tcPr marL="91415" marR="91415" marT="45723" marB="45723"/>
                </a:tc>
                <a:extLst>
                  <a:ext uri="{0D108BD9-81ED-4DB2-BD59-A6C34878D82A}">
                    <a16:rowId xmlns:a16="http://schemas.microsoft.com/office/drawing/2014/main" val="10000"/>
                  </a:ext>
                </a:extLst>
              </a:tr>
              <a:tr h="483539">
                <a:tc>
                  <a:txBody>
                    <a:bodyPr/>
                    <a:lstStyle/>
                    <a:p>
                      <a:pPr algn="ctr"/>
                      <a:r>
                        <a:rPr lang="en-US" altLang="zh-CN" sz="2000" dirty="0"/>
                        <a:t>10</a:t>
                      </a:r>
                      <a:endParaRPr lang="zh-CN" altLang="en-US" sz="2000" b="1" dirty="0">
                        <a:solidFill>
                          <a:schemeClr val="tx1"/>
                        </a:solidFill>
                      </a:endParaRPr>
                    </a:p>
                  </a:txBody>
                  <a:tcPr marL="91415" marR="91415" marT="45723" marB="45723"/>
                </a:tc>
                <a:tc>
                  <a:txBody>
                    <a:bodyPr/>
                    <a:lstStyle/>
                    <a:p>
                      <a:pPr algn="ctr"/>
                      <a:r>
                        <a:rPr lang="en-US" altLang="zh-CN" sz="2000" dirty="0"/>
                        <a:t>3.3</a:t>
                      </a:r>
                      <a:endParaRPr lang="zh-CN" altLang="en-US" sz="2000" b="1" dirty="0">
                        <a:solidFill>
                          <a:schemeClr val="tx1"/>
                        </a:solidFill>
                      </a:endParaRPr>
                    </a:p>
                  </a:txBody>
                  <a:tcPr marL="91415" marR="91415" marT="45723" marB="45723"/>
                </a:tc>
                <a:extLst>
                  <a:ext uri="{0D108BD9-81ED-4DB2-BD59-A6C34878D82A}">
                    <a16:rowId xmlns:a16="http://schemas.microsoft.com/office/drawing/2014/main" val="10001"/>
                  </a:ext>
                </a:extLst>
              </a:tr>
              <a:tr h="396283">
                <a:tc>
                  <a:txBody>
                    <a:bodyPr/>
                    <a:lstStyle/>
                    <a:p>
                      <a:pPr algn="ctr"/>
                      <a:r>
                        <a:rPr lang="en-US" altLang="zh-CN" sz="2000" dirty="0"/>
                        <a:t>10</a:t>
                      </a:r>
                      <a:r>
                        <a:rPr lang="en-US" altLang="zh-CN" sz="2000" baseline="30000" dirty="0"/>
                        <a:t>2</a:t>
                      </a:r>
                      <a:endParaRPr lang="zh-CN" altLang="en-US" sz="2000" b="1" dirty="0">
                        <a:solidFill>
                          <a:schemeClr val="tx1"/>
                        </a:solidFill>
                      </a:endParaRPr>
                    </a:p>
                  </a:txBody>
                  <a:tcPr marL="91415" marR="91415" marT="45723" marB="45723"/>
                </a:tc>
                <a:tc>
                  <a:txBody>
                    <a:bodyPr/>
                    <a:lstStyle/>
                    <a:p>
                      <a:pPr algn="ctr"/>
                      <a:r>
                        <a:rPr lang="en-US" altLang="zh-CN" sz="2000" dirty="0"/>
                        <a:t>6.6</a:t>
                      </a:r>
                      <a:endParaRPr lang="zh-CN" altLang="en-US" sz="2000" b="1" dirty="0">
                        <a:solidFill>
                          <a:schemeClr val="tx1"/>
                        </a:solidFill>
                      </a:endParaRPr>
                    </a:p>
                  </a:txBody>
                  <a:tcPr marL="91415" marR="91415" marT="45723" marB="45723"/>
                </a:tc>
                <a:extLst>
                  <a:ext uri="{0D108BD9-81ED-4DB2-BD59-A6C34878D82A}">
                    <a16:rowId xmlns:a16="http://schemas.microsoft.com/office/drawing/2014/main" val="10002"/>
                  </a:ext>
                </a:extLst>
              </a:tr>
              <a:tr h="4023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t>10</a:t>
                      </a:r>
                      <a:r>
                        <a:rPr lang="en-US" altLang="zh-CN" sz="2000" baseline="30000" dirty="0"/>
                        <a:t>3</a:t>
                      </a:r>
                      <a:endParaRPr lang="zh-CN" altLang="en-US" sz="2000" b="1" dirty="0">
                        <a:solidFill>
                          <a:schemeClr val="tx1"/>
                        </a:solidFill>
                      </a:endParaRPr>
                    </a:p>
                  </a:txBody>
                  <a:tcPr marL="91415" marR="91415" marT="45723" marB="45723"/>
                </a:tc>
                <a:tc>
                  <a:txBody>
                    <a:bodyPr/>
                    <a:lstStyle/>
                    <a:p>
                      <a:pPr algn="ctr"/>
                      <a:r>
                        <a:rPr lang="en-US" altLang="zh-CN" sz="2000" dirty="0"/>
                        <a:t>10</a:t>
                      </a:r>
                      <a:endParaRPr lang="zh-CN" altLang="en-US" sz="2000" b="1" dirty="0">
                        <a:solidFill>
                          <a:schemeClr val="tx1"/>
                        </a:solidFill>
                      </a:endParaRPr>
                    </a:p>
                  </a:txBody>
                  <a:tcPr marL="91415" marR="91415" marT="45723" marB="45723"/>
                </a:tc>
                <a:extLst>
                  <a:ext uri="{0D108BD9-81ED-4DB2-BD59-A6C34878D82A}">
                    <a16:rowId xmlns:a16="http://schemas.microsoft.com/office/drawing/2014/main" val="10003"/>
                  </a:ext>
                </a:extLst>
              </a:tr>
              <a:tr h="3962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t>10</a:t>
                      </a:r>
                      <a:r>
                        <a:rPr lang="en-US" altLang="zh-CN" sz="2000" baseline="30000" dirty="0"/>
                        <a:t>4</a:t>
                      </a:r>
                      <a:endParaRPr lang="zh-CN" altLang="en-US" sz="2000" b="1" dirty="0">
                        <a:solidFill>
                          <a:schemeClr val="tx1"/>
                        </a:solidFill>
                      </a:endParaRPr>
                    </a:p>
                  </a:txBody>
                  <a:tcPr marL="91415" marR="91415" marT="45723" marB="45723"/>
                </a:tc>
                <a:tc>
                  <a:txBody>
                    <a:bodyPr/>
                    <a:lstStyle/>
                    <a:p>
                      <a:pPr algn="ctr"/>
                      <a:r>
                        <a:rPr lang="en-US" altLang="zh-CN" sz="2000" dirty="0"/>
                        <a:t>13</a:t>
                      </a:r>
                      <a:endParaRPr lang="zh-CN" altLang="en-US" sz="2000" b="1" dirty="0">
                        <a:solidFill>
                          <a:schemeClr val="tx1"/>
                        </a:solidFill>
                      </a:endParaRPr>
                    </a:p>
                  </a:txBody>
                  <a:tcPr marL="91415" marR="91415" marT="45723" marB="45723"/>
                </a:tc>
                <a:extLst>
                  <a:ext uri="{0D108BD9-81ED-4DB2-BD59-A6C34878D82A}">
                    <a16:rowId xmlns:a16="http://schemas.microsoft.com/office/drawing/2014/main" val="10004"/>
                  </a:ext>
                </a:extLst>
              </a:tr>
              <a:tr h="3962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t>10</a:t>
                      </a:r>
                      <a:r>
                        <a:rPr lang="en-US" altLang="zh-CN" sz="2000" baseline="30000" dirty="0"/>
                        <a:t>5</a:t>
                      </a:r>
                      <a:endParaRPr lang="zh-CN" altLang="en-US" sz="2000" b="1" dirty="0">
                        <a:solidFill>
                          <a:schemeClr val="tx1"/>
                        </a:solidFill>
                      </a:endParaRPr>
                    </a:p>
                  </a:txBody>
                  <a:tcPr marL="91415" marR="91415" marT="45723" marB="45723"/>
                </a:tc>
                <a:tc>
                  <a:txBody>
                    <a:bodyPr/>
                    <a:lstStyle/>
                    <a:p>
                      <a:pPr algn="ctr"/>
                      <a:r>
                        <a:rPr lang="en-US" altLang="zh-CN" sz="2000" dirty="0"/>
                        <a:t>17</a:t>
                      </a:r>
                      <a:endParaRPr lang="zh-CN" altLang="en-US" sz="2000" b="1" dirty="0">
                        <a:solidFill>
                          <a:schemeClr val="tx1"/>
                        </a:solidFill>
                      </a:endParaRPr>
                    </a:p>
                  </a:txBody>
                  <a:tcPr marL="91415" marR="91415" marT="45723" marB="45723"/>
                </a:tc>
                <a:extLst>
                  <a:ext uri="{0D108BD9-81ED-4DB2-BD59-A6C34878D82A}">
                    <a16:rowId xmlns:a16="http://schemas.microsoft.com/office/drawing/2014/main" val="10005"/>
                  </a:ext>
                </a:extLst>
              </a:tr>
              <a:tr h="3962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t>10</a:t>
                      </a:r>
                      <a:r>
                        <a:rPr lang="en-US" altLang="zh-CN" sz="2000" baseline="30000" dirty="0"/>
                        <a:t>6</a:t>
                      </a:r>
                      <a:endParaRPr lang="zh-CN" altLang="en-US" sz="2000" b="1" dirty="0">
                        <a:solidFill>
                          <a:schemeClr val="tx1"/>
                        </a:solidFill>
                      </a:endParaRPr>
                    </a:p>
                  </a:txBody>
                  <a:tcPr marL="91415" marR="91415" marT="45723" marB="45723"/>
                </a:tc>
                <a:tc>
                  <a:txBody>
                    <a:bodyPr/>
                    <a:lstStyle/>
                    <a:p>
                      <a:pPr algn="ctr"/>
                      <a:r>
                        <a:rPr lang="en-US" altLang="zh-CN" sz="2000" dirty="0"/>
                        <a:t>20</a:t>
                      </a:r>
                      <a:endParaRPr lang="zh-CN" altLang="en-US" sz="2000" b="1" dirty="0">
                        <a:solidFill>
                          <a:schemeClr val="tx1"/>
                        </a:solidFill>
                      </a:endParaRPr>
                    </a:p>
                  </a:txBody>
                  <a:tcPr marL="91415" marR="91415" marT="45723" marB="45723"/>
                </a:tc>
                <a:extLst>
                  <a:ext uri="{0D108BD9-81ED-4DB2-BD59-A6C34878D82A}">
                    <a16:rowId xmlns:a16="http://schemas.microsoft.com/office/drawing/2014/main" val="10006"/>
                  </a:ext>
                </a:extLst>
              </a:tr>
            </a:tbl>
          </a:graphicData>
        </a:graphic>
      </p:graphicFrame>
      <p:sp>
        <p:nvSpPr>
          <p:cNvPr id="43037" name="Rectangle 4"/>
          <p:cNvSpPr>
            <a:spLocks noChangeArrowheads="1"/>
          </p:cNvSpPr>
          <p:nvPr/>
        </p:nvSpPr>
        <p:spPr bwMode="auto">
          <a:xfrm>
            <a:off x="839416" y="260648"/>
            <a:ext cx="8229600" cy="1371600"/>
          </a:xfrm>
          <a:prstGeom prst="rect">
            <a:avLst/>
          </a:prstGeom>
          <a:extLst/>
        </p:spPr>
        <p:txBody>
          <a:bodyPr vert="horz" lIns="91440" tIns="45720" rIns="91440" bIns="45720" rtlCol="0" anchor="ctr">
            <a:normAutofit/>
          </a:bodyPr>
          <a:lstStyle/>
          <a:p>
            <a:pPr>
              <a:lnSpc>
                <a:spcPct val="90000"/>
              </a:lnSpc>
              <a:spcBef>
                <a:spcPct val="0"/>
              </a:spcBef>
            </a:pPr>
            <a:r>
              <a:rPr lang="zh-CN" altLang="en-US" sz="4000" dirty="0">
                <a:solidFill>
                  <a:srgbClr val="1E5293"/>
                </a:solidFill>
                <a:latin typeface="Arial" panose="020B0604020202020204" pitchFamily="34" charset="0"/>
                <a:ea typeface="幼圆" panose="02010509060101010101" pitchFamily="49" charset="-122"/>
                <a:cs typeface="Arial" panose="020B0604020202020204" pitchFamily="34" charset="0"/>
              </a:rPr>
              <a:t>对数函数的优越属性</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7408" y="88902"/>
            <a:ext cx="10515600" cy="1325563"/>
          </a:xfrm>
        </p:spPr>
        <p:txBody>
          <a:bodyPr/>
          <a:lstStyle/>
          <a:p>
            <a:pPr eaLnBrk="1" hangingPunct="1"/>
            <a:r>
              <a:rPr kumimoji="1" lang="zh-CN" altLang="en-US" dirty="0" smtClean="0">
                <a:solidFill>
                  <a:schemeClr val="tx2"/>
                </a:solidFill>
              </a:rPr>
              <a:t>定义</a:t>
            </a:r>
            <a:r>
              <a:rPr kumimoji="1" lang="en-US" altLang="zh-CN" dirty="0" smtClean="0">
                <a:solidFill>
                  <a:schemeClr val="tx2"/>
                </a:solidFill>
              </a:rPr>
              <a:t>2.2</a:t>
            </a:r>
          </a:p>
        </p:txBody>
      </p:sp>
      <p:sp>
        <p:nvSpPr>
          <p:cNvPr id="55299" name="Rectangle 3"/>
          <p:cNvSpPr>
            <a:spLocks noGrp="1" noChangeArrowheads="1"/>
          </p:cNvSpPr>
          <p:nvPr>
            <p:ph idx="1"/>
          </p:nvPr>
        </p:nvSpPr>
        <p:spPr>
          <a:xfrm>
            <a:off x="767408" y="2709206"/>
            <a:ext cx="10729192" cy="2952042"/>
          </a:xfrm>
        </p:spPr>
        <p:txBody>
          <a:bodyPr/>
          <a:lstStyle/>
          <a:p>
            <a:pPr eaLnBrk="1" hangingPunct="1">
              <a:lnSpc>
                <a:spcPct val="110000"/>
              </a:lnSpc>
            </a:pPr>
            <a:r>
              <a:rPr kumimoji="1" lang="zh-CN" altLang="en-US" sz="2800" dirty="0"/>
              <a:t>当</a:t>
            </a:r>
            <a:r>
              <a:rPr kumimoji="1" lang="en-US" altLang="zh-CN" sz="2800" dirty="0"/>
              <a:t>n</a:t>
            </a:r>
            <a:r>
              <a:rPr kumimoji="1" lang="zh-CN" altLang="en-US" sz="2800" dirty="0"/>
              <a:t>充分大时，</a:t>
            </a:r>
            <a:r>
              <a:rPr kumimoji="1" lang="en-US" altLang="zh-CN" sz="2800" dirty="0"/>
              <a:t>f(n)</a:t>
            </a:r>
            <a:r>
              <a:rPr kumimoji="1" lang="zh-CN" altLang="en-US" sz="2800" dirty="0"/>
              <a:t>有下界，一个常数倍的</a:t>
            </a:r>
            <a:r>
              <a:rPr kumimoji="1" lang="en-US" altLang="zh-CN" sz="2800" dirty="0"/>
              <a:t>g(n)</a:t>
            </a:r>
            <a:r>
              <a:rPr kumimoji="1" lang="zh-CN" altLang="en-US" sz="2800" dirty="0"/>
              <a:t>是</a:t>
            </a:r>
            <a:r>
              <a:rPr kumimoji="1" lang="en-US" altLang="zh-CN" sz="2800" dirty="0"/>
              <a:t>f(n)</a:t>
            </a:r>
            <a:r>
              <a:rPr kumimoji="1" lang="zh-CN" altLang="en-US" sz="2800" dirty="0"/>
              <a:t>的一个下界。</a:t>
            </a:r>
          </a:p>
          <a:p>
            <a:pPr eaLnBrk="1" hangingPunct="1">
              <a:lnSpc>
                <a:spcPct val="110000"/>
              </a:lnSpc>
            </a:pPr>
            <a:r>
              <a:rPr kumimoji="1" lang="en-US" altLang="zh-CN" sz="2800" dirty="0"/>
              <a:t>f(n)</a:t>
            </a:r>
            <a:r>
              <a:rPr kumimoji="1" lang="zh-CN" altLang="en-US" sz="2800" dirty="0"/>
              <a:t>的阶不低于</a:t>
            </a:r>
            <a:r>
              <a:rPr kumimoji="1" lang="en-US" altLang="zh-CN" sz="2800" dirty="0"/>
              <a:t>g(n)</a:t>
            </a:r>
            <a:r>
              <a:rPr kumimoji="1" lang="zh-CN" altLang="en-US" sz="2800" dirty="0"/>
              <a:t>的阶。</a:t>
            </a:r>
          </a:p>
          <a:p>
            <a:pPr eaLnBrk="1" hangingPunct="1">
              <a:lnSpc>
                <a:spcPct val="110000"/>
              </a:lnSpc>
            </a:pPr>
            <a:r>
              <a:rPr kumimoji="1" lang="zh-CN" altLang="en-US" sz="2800" dirty="0"/>
              <a:t>在确定</a:t>
            </a:r>
            <a:r>
              <a:rPr kumimoji="1" lang="en-US" altLang="zh-CN" sz="2800" dirty="0"/>
              <a:t>f(n)</a:t>
            </a:r>
            <a:r>
              <a:rPr kumimoji="1" lang="zh-CN" altLang="en-US" sz="2800" dirty="0"/>
              <a:t>的下界时，总是试图求出</a:t>
            </a:r>
            <a:r>
              <a:rPr kumimoji="1" lang="zh-CN" altLang="en-US" sz="2800" dirty="0">
                <a:solidFill>
                  <a:srgbClr val="FF0000"/>
                </a:solidFill>
              </a:rPr>
              <a:t>最大的</a:t>
            </a:r>
            <a:r>
              <a:rPr kumimoji="1" lang="en-US" altLang="zh-CN" sz="2800" dirty="0"/>
              <a:t>g(n)</a:t>
            </a:r>
            <a:r>
              <a:rPr kumimoji="1" lang="zh-CN" altLang="en-US" sz="2800" dirty="0"/>
              <a:t>。</a:t>
            </a:r>
          </a:p>
          <a:p>
            <a:pPr eaLnBrk="1" hangingPunct="1">
              <a:lnSpc>
                <a:spcPct val="110000"/>
              </a:lnSpc>
            </a:pPr>
            <a:r>
              <a:rPr kumimoji="1" lang="zh-CN" altLang="en-US" sz="2800" dirty="0"/>
              <a:t>有关证明中，找出</a:t>
            </a:r>
            <a:r>
              <a:rPr kumimoji="1" lang="en-US" altLang="zh-CN" sz="2800" dirty="0"/>
              <a:t>c</a:t>
            </a:r>
            <a:r>
              <a:rPr kumimoji="1" lang="zh-CN" altLang="en-US" sz="2800" dirty="0"/>
              <a:t>和</a:t>
            </a:r>
            <a:r>
              <a:rPr kumimoji="1" lang="en-US" altLang="zh-CN" sz="2800" dirty="0"/>
              <a:t>n</a:t>
            </a:r>
            <a:r>
              <a:rPr kumimoji="1" lang="en-US" altLang="zh-CN" sz="2800" baseline="-25000" dirty="0"/>
              <a:t>0</a:t>
            </a:r>
            <a:r>
              <a:rPr kumimoji="1" lang="zh-CN" altLang="en-US" sz="2800" dirty="0"/>
              <a:t>是关键。</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38</a:t>
            </a:fld>
            <a:endParaRPr lang="en-US" altLang="zh-CN"/>
          </a:p>
        </p:txBody>
      </p:sp>
      <p:sp>
        <p:nvSpPr>
          <p:cNvPr id="6" name="矩形 5"/>
          <p:cNvSpPr/>
          <p:nvPr/>
        </p:nvSpPr>
        <p:spPr>
          <a:xfrm>
            <a:off x="732611" y="1268760"/>
            <a:ext cx="10763989" cy="11521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800" dirty="0">
                <a:solidFill>
                  <a:schemeClr val="tx1"/>
                </a:solidFill>
                <a:latin typeface="幼圆" panose="02010509060101010101" pitchFamily="49" charset="-122"/>
                <a:ea typeface="幼圆" panose="02010509060101010101" pitchFamily="49" charset="-122"/>
                <a:cs typeface="Arial" panose="020B0604020202020204" pitchFamily="34" charset="0"/>
              </a:rPr>
              <a:t>如果存在两个正常数</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c</a:t>
            </a:r>
            <a:r>
              <a:rPr kumimoji="1" lang="zh-CN" altLang="en-US" sz="2800" dirty="0">
                <a:solidFill>
                  <a:schemeClr val="tx1"/>
                </a:solidFill>
                <a:latin typeface="幼圆" panose="02010509060101010101" pitchFamily="49" charset="-122"/>
                <a:ea typeface="幼圆" panose="02010509060101010101" pitchFamily="49" charset="-122"/>
                <a:cs typeface="Arial" panose="020B0604020202020204" pitchFamily="34" charset="0"/>
              </a:rPr>
              <a:t>和</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n</a:t>
            </a:r>
            <a:r>
              <a:rPr kumimoji="1" lang="en-US" altLang="zh-CN" sz="2800" baseline="-25000" dirty="0">
                <a:solidFill>
                  <a:schemeClr val="tx1"/>
                </a:solidFill>
                <a:latin typeface="Arial" panose="020B0604020202020204" pitchFamily="34" charset="0"/>
                <a:ea typeface="幼圆" panose="02010509060101010101" pitchFamily="49" charset="-122"/>
                <a:cs typeface="Arial" panose="020B0604020202020204" pitchFamily="34" charset="0"/>
              </a:rPr>
              <a:t>0</a:t>
            </a:r>
            <a:r>
              <a:rPr kumimoji="1" lang="zh-CN" altLang="en-US" sz="2800" dirty="0">
                <a:solidFill>
                  <a:schemeClr val="tx1"/>
                </a:solidFill>
                <a:latin typeface="幼圆" panose="02010509060101010101" pitchFamily="49" charset="-122"/>
                <a:ea typeface="幼圆" panose="02010509060101010101" pitchFamily="49" charset="-122"/>
                <a:cs typeface="Arial" panose="020B0604020202020204" pitchFamily="34" charset="0"/>
              </a:rPr>
              <a:t>，对于所有的</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n≥n</a:t>
            </a:r>
            <a:r>
              <a:rPr kumimoji="1" lang="en-US" altLang="zh-CN" sz="2800" baseline="-25000" dirty="0">
                <a:solidFill>
                  <a:schemeClr val="tx1"/>
                </a:solidFill>
                <a:latin typeface="Arial" panose="020B0604020202020204" pitchFamily="34" charset="0"/>
                <a:ea typeface="幼圆" panose="02010509060101010101" pitchFamily="49" charset="-122"/>
                <a:cs typeface="Arial" panose="020B0604020202020204" pitchFamily="34" charset="0"/>
              </a:rPr>
              <a:t>0</a:t>
            </a:r>
            <a:r>
              <a:rPr kumimoji="1" lang="zh-CN" altLang="en-US" sz="2800" dirty="0">
                <a:solidFill>
                  <a:schemeClr val="tx1"/>
                </a:solidFill>
                <a:latin typeface="幼圆" panose="02010509060101010101" pitchFamily="49" charset="-122"/>
                <a:ea typeface="幼圆" panose="02010509060101010101" pitchFamily="49" charset="-122"/>
                <a:cs typeface="Arial" panose="020B0604020202020204" pitchFamily="34" charset="0"/>
              </a:rPr>
              <a:t>，有</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|f(n)| ≥</a:t>
            </a:r>
            <a:r>
              <a:rPr kumimoji="1"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 </a:t>
            </a:r>
            <a:r>
              <a:rPr kumimoji="1" lang="en-US" altLang="zh-CN" sz="2800" dirty="0" err="1">
                <a:solidFill>
                  <a:schemeClr val="tx1"/>
                </a:solidFill>
                <a:latin typeface="Arial" panose="020B0604020202020204" pitchFamily="34" charset="0"/>
                <a:ea typeface="幼圆" panose="02010509060101010101" pitchFamily="49" charset="-122"/>
                <a:cs typeface="Arial" panose="020B0604020202020204" pitchFamily="34" charset="0"/>
              </a:rPr>
              <a:t>c|g</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(n)|</a:t>
            </a:r>
            <a:r>
              <a:rPr kumimoji="1" lang="zh-CN" altLang="en-US" sz="2800" dirty="0">
                <a:solidFill>
                  <a:schemeClr val="tx1"/>
                </a:solidFill>
                <a:latin typeface="幼圆" panose="02010509060101010101" pitchFamily="49" charset="-122"/>
                <a:ea typeface="幼圆" panose="02010509060101010101" pitchFamily="49" charset="-122"/>
                <a:cs typeface="Arial" panose="020B0604020202020204" pitchFamily="34" charset="0"/>
              </a:rPr>
              <a:t>，则记作：</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f(n)=Ω(g(n))</a:t>
            </a:r>
            <a:r>
              <a:rPr kumimoji="1" lang="zh-CN" altLang="en-US" sz="2800" dirty="0">
                <a:solidFill>
                  <a:schemeClr val="tx1"/>
                </a:solidFill>
                <a:latin typeface="幼圆" panose="02010509060101010101" pitchFamily="49" charset="-122"/>
                <a:ea typeface="幼圆" panose="02010509060101010101" pitchFamily="49" charset="-122"/>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78119" y="193282"/>
            <a:ext cx="10515600" cy="1325563"/>
          </a:xfrm>
        </p:spPr>
        <p:txBody>
          <a:bodyPr/>
          <a:lstStyle/>
          <a:p>
            <a:pPr eaLnBrk="1" hangingPunct="1"/>
            <a:r>
              <a:rPr lang="en-US" altLang="zh-CN" sz="5400" dirty="0">
                <a:latin typeface="Times New Roman" pitchFamily="18" charset="0"/>
                <a:sym typeface="Symbol" pitchFamily="18" charset="2"/>
              </a:rPr>
              <a:t></a:t>
            </a:r>
            <a:r>
              <a:rPr kumimoji="1" lang="zh-CN" altLang="en-US" dirty="0" smtClean="0"/>
              <a:t>性质</a:t>
            </a:r>
          </a:p>
        </p:txBody>
      </p:sp>
      <p:sp>
        <p:nvSpPr>
          <p:cNvPr id="45059" name="Rectangle 3"/>
          <p:cNvSpPr>
            <a:spLocks noGrp="1" noChangeArrowheads="1"/>
          </p:cNvSpPr>
          <p:nvPr>
            <p:ph idx="1"/>
          </p:nvPr>
        </p:nvSpPr>
        <p:spPr>
          <a:xfrm>
            <a:off x="778119" y="1628800"/>
            <a:ext cx="8820150" cy="3886200"/>
          </a:xfrm>
        </p:spPr>
        <p:txBody>
          <a:bodyPr>
            <a:normAutofit lnSpcReduction="10000"/>
          </a:bodyPr>
          <a:lstStyle/>
          <a:p>
            <a:pPr eaLnBrk="1" hangingPunct="1">
              <a:buFont typeface="Wingdings" pitchFamily="2" charset="2"/>
              <a:buNone/>
            </a:pPr>
            <a:r>
              <a:rPr kumimoji="1" lang="zh-CN" altLang="en-US" sz="2800" dirty="0"/>
              <a:t>对于非负的</a:t>
            </a:r>
            <a:r>
              <a:rPr kumimoji="1" lang="en-US" altLang="zh-CN" sz="2800" dirty="0"/>
              <a:t>f(n)</a:t>
            </a:r>
            <a:r>
              <a:rPr kumimoji="1" lang="zh-CN" altLang="en-US" sz="2800" dirty="0"/>
              <a:t>和</a:t>
            </a:r>
            <a:r>
              <a:rPr kumimoji="1" lang="en-US" altLang="zh-CN" sz="2800" dirty="0"/>
              <a:t>g(n)</a:t>
            </a:r>
            <a:r>
              <a:rPr kumimoji="1" lang="zh-CN" altLang="en-US" sz="2800" dirty="0"/>
              <a:t>，根据定义</a:t>
            </a:r>
            <a:r>
              <a:rPr kumimoji="1" lang="en-US" altLang="zh-CN" sz="2800" dirty="0"/>
              <a:t>2.2</a:t>
            </a:r>
            <a:r>
              <a:rPr kumimoji="1" lang="zh-CN" altLang="en-US" sz="2800" dirty="0"/>
              <a:t>，有如下性质：</a:t>
            </a:r>
            <a:endParaRPr kumimoji="1" lang="zh-CN" altLang="en-US" sz="2800" dirty="0">
              <a:solidFill>
                <a:srgbClr val="0000FF"/>
              </a:solidFill>
            </a:endParaRPr>
          </a:p>
          <a:p>
            <a:pPr eaLnBrk="1" hangingPunct="1">
              <a:buFont typeface="Wingdings" pitchFamily="2" charset="2"/>
              <a:buNone/>
            </a:pPr>
            <a:r>
              <a:rPr kumimoji="1" lang="en-US" altLang="zh-CN" sz="2800" dirty="0"/>
              <a:t>1. </a:t>
            </a:r>
            <a:r>
              <a:rPr lang="en-US" altLang="zh-CN" sz="2800" dirty="0">
                <a:latin typeface="Times New Roman" pitchFamily="18" charset="0"/>
                <a:sym typeface="Symbol" pitchFamily="18" charset="2"/>
              </a:rPr>
              <a:t></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 </a:t>
            </a:r>
            <a:r>
              <a:rPr lang="en-US" altLang="zh-CN" sz="2800" dirty="0">
                <a:latin typeface="Times New Roman" pitchFamily="18" charset="0"/>
                <a:sym typeface="Symbol" pitchFamily="18" charset="2"/>
              </a:rPr>
              <a:t></a:t>
            </a:r>
            <a:r>
              <a:rPr kumimoji="1" lang="en-US" altLang="zh-CN" sz="2800" dirty="0"/>
              <a:t>(</a:t>
            </a:r>
            <a:r>
              <a:rPr kumimoji="1" lang="en-US" altLang="zh-CN" sz="2800" i="1" dirty="0"/>
              <a:t>g</a:t>
            </a:r>
            <a:r>
              <a:rPr kumimoji="1" lang="en-US" altLang="zh-CN" sz="2800" dirty="0"/>
              <a:t>(</a:t>
            </a:r>
            <a:r>
              <a:rPr kumimoji="1" lang="en-US" altLang="zh-CN" sz="2800" i="1" dirty="0"/>
              <a:t>n</a:t>
            </a:r>
            <a:r>
              <a:rPr kumimoji="1" lang="en-US" altLang="zh-CN" sz="2800" dirty="0"/>
              <a:t>)) = </a:t>
            </a:r>
            <a:r>
              <a:rPr lang="en-US" altLang="zh-CN" sz="2800" dirty="0">
                <a:latin typeface="Times New Roman" pitchFamily="18" charset="0"/>
                <a:sym typeface="Symbol" pitchFamily="18" charset="2"/>
              </a:rPr>
              <a:t></a:t>
            </a:r>
            <a:r>
              <a:rPr kumimoji="1" lang="en-US" altLang="zh-CN" sz="2800" dirty="0"/>
              <a:t>(min(</a:t>
            </a:r>
            <a:r>
              <a:rPr kumimoji="1" lang="en-US" altLang="zh-CN" sz="2800" i="1" dirty="0"/>
              <a:t>f</a:t>
            </a:r>
            <a:r>
              <a:rPr kumimoji="1" lang="en-US" altLang="zh-CN" sz="2800" dirty="0"/>
              <a:t>(</a:t>
            </a:r>
            <a:r>
              <a:rPr kumimoji="1" lang="en-US" altLang="zh-CN" sz="2800" i="1" dirty="0"/>
              <a:t>n</a:t>
            </a:r>
            <a:r>
              <a:rPr kumimoji="1" lang="en-US" altLang="zh-CN" sz="2800" dirty="0"/>
              <a:t>), </a:t>
            </a:r>
            <a:r>
              <a:rPr kumimoji="1" lang="en-US" altLang="zh-CN" sz="2800" i="1" dirty="0"/>
              <a:t>g</a:t>
            </a:r>
            <a:r>
              <a:rPr kumimoji="1" lang="en-US" altLang="zh-CN" sz="2800" dirty="0"/>
              <a:t>(</a:t>
            </a:r>
            <a:r>
              <a:rPr kumimoji="1" lang="en-US" altLang="zh-CN" sz="2800" i="1" dirty="0"/>
              <a:t>n</a:t>
            </a:r>
            <a:r>
              <a:rPr kumimoji="1" lang="en-US" altLang="zh-CN" sz="2800" dirty="0"/>
              <a:t>)) ;</a:t>
            </a:r>
          </a:p>
          <a:p>
            <a:pPr eaLnBrk="1" hangingPunct="1">
              <a:buFont typeface="Wingdings" pitchFamily="2" charset="2"/>
              <a:buNone/>
            </a:pPr>
            <a:r>
              <a:rPr kumimoji="1" lang="en-US" altLang="zh-CN" sz="2800" dirty="0"/>
              <a:t>2. </a:t>
            </a:r>
            <a:r>
              <a:rPr lang="en-US" altLang="zh-CN" sz="2800" dirty="0">
                <a:latin typeface="Times New Roman" pitchFamily="18" charset="0"/>
                <a:sym typeface="Symbol" pitchFamily="18" charset="2"/>
              </a:rPr>
              <a:t></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 </a:t>
            </a:r>
            <a:r>
              <a:rPr lang="en-US" altLang="zh-CN" sz="2800" dirty="0">
                <a:latin typeface="Times New Roman" pitchFamily="18" charset="0"/>
                <a:sym typeface="Symbol" pitchFamily="18" charset="2"/>
              </a:rPr>
              <a:t></a:t>
            </a:r>
            <a:r>
              <a:rPr kumimoji="1" lang="en-US" altLang="zh-CN" sz="2800" dirty="0"/>
              <a:t>(</a:t>
            </a:r>
            <a:r>
              <a:rPr kumimoji="1" lang="en-US" altLang="zh-CN" sz="2800" i="1" dirty="0"/>
              <a:t>g</a:t>
            </a:r>
            <a:r>
              <a:rPr kumimoji="1" lang="en-US" altLang="zh-CN" sz="2800" dirty="0"/>
              <a:t>(</a:t>
            </a:r>
            <a:r>
              <a:rPr kumimoji="1" lang="en-US" altLang="zh-CN" sz="2800" i="1" dirty="0"/>
              <a:t>n</a:t>
            </a:r>
            <a:r>
              <a:rPr kumimoji="1" lang="en-US" altLang="zh-CN" sz="2800" dirty="0"/>
              <a:t>)) = </a:t>
            </a:r>
            <a:r>
              <a:rPr lang="en-US" altLang="zh-CN" sz="2800" dirty="0">
                <a:latin typeface="Times New Roman" pitchFamily="18" charset="0"/>
                <a:sym typeface="Symbol" pitchFamily="18" charset="2"/>
              </a:rPr>
              <a:t></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a:t>
            </a:r>
            <a:r>
              <a:rPr kumimoji="1" lang="en-US" altLang="zh-CN" sz="2800" i="1" dirty="0"/>
              <a:t>g</a:t>
            </a:r>
            <a:r>
              <a:rPr kumimoji="1" lang="en-US" altLang="zh-CN" sz="2800" dirty="0"/>
              <a:t>(</a:t>
            </a:r>
            <a:r>
              <a:rPr kumimoji="1" lang="en-US" altLang="zh-CN" sz="2800" i="1" dirty="0"/>
              <a:t>n</a:t>
            </a:r>
            <a:r>
              <a:rPr kumimoji="1" lang="en-US" altLang="zh-CN" sz="2800" dirty="0"/>
              <a:t>)) </a:t>
            </a:r>
            <a:r>
              <a:rPr kumimoji="1" lang="zh-CN" altLang="en-US" sz="2800" dirty="0"/>
              <a:t>；</a:t>
            </a:r>
          </a:p>
          <a:p>
            <a:pPr eaLnBrk="1" hangingPunct="1">
              <a:buFont typeface="Wingdings" pitchFamily="2" charset="2"/>
              <a:buNone/>
            </a:pPr>
            <a:r>
              <a:rPr kumimoji="1" lang="en-US" altLang="zh-CN" sz="2800" dirty="0"/>
              <a:t>3. </a:t>
            </a:r>
            <a:r>
              <a:rPr lang="en-US" altLang="zh-CN" sz="2800" dirty="0">
                <a:latin typeface="Times New Roman" pitchFamily="18" charset="0"/>
                <a:sym typeface="Symbol" pitchFamily="18" charset="2"/>
              </a:rPr>
              <a:t></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 </a:t>
            </a:r>
            <a:r>
              <a:rPr lang="en-US" altLang="zh-CN" sz="2800" dirty="0">
                <a:latin typeface="Times New Roman" pitchFamily="18" charset="0"/>
                <a:sym typeface="Symbol" pitchFamily="18" charset="2"/>
              </a:rPr>
              <a:t></a:t>
            </a:r>
            <a:r>
              <a:rPr kumimoji="1" lang="en-US" altLang="zh-CN" sz="2800" dirty="0"/>
              <a:t>(</a:t>
            </a:r>
            <a:r>
              <a:rPr kumimoji="1" lang="en-US" altLang="zh-CN" sz="2800" i="1" dirty="0"/>
              <a:t>g</a:t>
            </a:r>
            <a:r>
              <a:rPr kumimoji="1" lang="en-US" altLang="zh-CN" sz="2800" dirty="0"/>
              <a:t>(</a:t>
            </a:r>
            <a:r>
              <a:rPr kumimoji="1" lang="en-US" altLang="zh-CN" sz="2800" i="1" dirty="0"/>
              <a:t>n</a:t>
            </a:r>
            <a:r>
              <a:rPr kumimoji="1" lang="en-US" altLang="zh-CN" sz="2800" dirty="0"/>
              <a:t>)) = </a:t>
            </a:r>
            <a:r>
              <a:rPr lang="en-US" altLang="zh-CN" sz="2800" dirty="0">
                <a:latin typeface="Times New Roman" pitchFamily="18" charset="0"/>
                <a:sym typeface="Symbol" pitchFamily="18" charset="2"/>
              </a:rPr>
              <a:t></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 </a:t>
            </a:r>
            <a:r>
              <a:rPr kumimoji="1" lang="en-US" altLang="zh-CN" sz="2800" i="1" dirty="0"/>
              <a:t>g</a:t>
            </a:r>
            <a:r>
              <a:rPr kumimoji="1" lang="en-US" altLang="zh-CN" sz="2800" dirty="0"/>
              <a:t>(</a:t>
            </a:r>
            <a:r>
              <a:rPr kumimoji="1" lang="en-US" altLang="zh-CN" sz="2800" i="1" dirty="0"/>
              <a:t>n</a:t>
            </a:r>
            <a:r>
              <a:rPr kumimoji="1" lang="en-US" altLang="zh-CN" sz="2800" dirty="0"/>
              <a:t>)) </a:t>
            </a:r>
            <a:r>
              <a:rPr kumimoji="1" lang="zh-CN" altLang="en-US" sz="2800" dirty="0"/>
              <a:t>；</a:t>
            </a:r>
          </a:p>
          <a:p>
            <a:pPr eaLnBrk="1" hangingPunct="1">
              <a:buFont typeface="Wingdings" pitchFamily="2" charset="2"/>
              <a:buNone/>
            </a:pPr>
            <a:r>
              <a:rPr kumimoji="1" lang="en-US" altLang="zh-CN" sz="2800" dirty="0"/>
              <a:t>4.</a:t>
            </a:r>
            <a:r>
              <a:rPr kumimoji="1" lang="zh-CN" altLang="en-US" sz="2800" dirty="0"/>
              <a:t>如果</a:t>
            </a:r>
            <a:r>
              <a:rPr kumimoji="1" lang="en-US" altLang="zh-CN" sz="2800" i="1" dirty="0"/>
              <a:t>g</a:t>
            </a:r>
            <a:r>
              <a:rPr kumimoji="1" lang="en-US" altLang="zh-CN" sz="2800" dirty="0"/>
              <a:t>(</a:t>
            </a:r>
            <a:r>
              <a:rPr kumimoji="1" lang="en-US" altLang="zh-CN" sz="2800" i="1" dirty="0"/>
              <a:t>n</a:t>
            </a:r>
            <a:r>
              <a:rPr kumimoji="1" lang="en-US" altLang="zh-CN" sz="2800" dirty="0"/>
              <a:t>) = </a:t>
            </a:r>
            <a:r>
              <a:rPr lang="en-US" altLang="zh-CN" sz="2800" dirty="0">
                <a:latin typeface="Times New Roman" pitchFamily="18" charset="0"/>
                <a:sym typeface="Symbol" pitchFamily="18" charset="2"/>
              </a:rPr>
              <a:t></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 </a:t>
            </a:r>
            <a:r>
              <a:rPr kumimoji="1" lang="zh-CN" altLang="en-US" sz="2800" dirty="0"/>
              <a:t>，则</a:t>
            </a:r>
            <a:r>
              <a:rPr lang="zh-CN" altLang="en-US" sz="2800" dirty="0">
                <a:latin typeface="Times New Roman" pitchFamily="18" charset="0"/>
                <a:sym typeface="Symbol" pitchFamily="18" charset="2"/>
              </a:rPr>
              <a:t></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 </a:t>
            </a:r>
            <a:r>
              <a:rPr lang="en-US" altLang="zh-CN" sz="2800" dirty="0">
                <a:latin typeface="Times New Roman" pitchFamily="18" charset="0"/>
                <a:sym typeface="Symbol" pitchFamily="18" charset="2"/>
              </a:rPr>
              <a:t></a:t>
            </a:r>
            <a:r>
              <a:rPr kumimoji="1" lang="en-US" altLang="zh-CN" sz="2800" dirty="0"/>
              <a:t>(</a:t>
            </a:r>
            <a:r>
              <a:rPr kumimoji="1" lang="en-US" altLang="zh-CN" sz="2800" i="1" dirty="0"/>
              <a:t>g</a:t>
            </a:r>
            <a:r>
              <a:rPr kumimoji="1" lang="en-US" altLang="zh-CN" sz="2800" dirty="0"/>
              <a:t>(</a:t>
            </a:r>
            <a:r>
              <a:rPr kumimoji="1" lang="en-US" altLang="zh-CN" sz="2800" i="1" dirty="0"/>
              <a:t>n</a:t>
            </a:r>
            <a:r>
              <a:rPr kumimoji="1" lang="en-US" altLang="zh-CN" sz="2800" dirty="0"/>
              <a:t>)) = </a:t>
            </a:r>
            <a:r>
              <a:rPr lang="en-US" altLang="zh-CN" sz="2800" dirty="0">
                <a:latin typeface="Times New Roman" pitchFamily="18" charset="0"/>
                <a:sym typeface="Symbol" pitchFamily="18" charset="2"/>
              </a:rPr>
              <a:t></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 </a:t>
            </a:r>
            <a:r>
              <a:rPr kumimoji="1" lang="zh-CN" altLang="en-US" sz="2800" dirty="0"/>
              <a:t>；</a:t>
            </a:r>
          </a:p>
          <a:p>
            <a:pPr eaLnBrk="1" hangingPunct="1">
              <a:buFont typeface="Wingdings" pitchFamily="2" charset="2"/>
              <a:buNone/>
            </a:pPr>
            <a:r>
              <a:rPr kumimoji="1" lang="en-US" altLang="zh-CN" sz="2800" dirty="0"/>
              <a:t>5. </a:t>
            </a:r>
            <a:r>
              <a:rPr lang="en-US" altLang="zh-CN" sz="2800" dirty="0">
                <a:latin typeface="Times New Roman" pitchFamily="18" charset="0"/>
                <a:sym typeface="Symbol" pitchFamily="18" charset="2"/>
              </a:rPr>
              <a:t></a:t>
            </a:r>
            <a:r>
              <a:rPr kumimoji="1" lang="en-US" altLang="zh-CN" sz="2800" dirty="0"/>
              <a:t>(</a:t>
            </a:r>
            <a:r>
              <a:rPr kumimoji="1" lang="en-US" altLang="zh-CN" sz="2800" i="1" dirty="0" err="1"/>
              <a:t>cf</a:t>
            </a:r>
            <a:r>
              <a:rPr kumimoji="1" lang="en-US" altLang="zh-CN" sz="2800" dirty="0"/>
              <a:t>(</a:t>
            </a:r>
            <a:r>
              <a:rPr kumimoji="1" lang="en-US" altLang="zh-CN" sz="2800" i="1" dirty="0"/>
              <a:t>n</a:t>
            </a:r>
            <a:r>
              <a:rPr kumimoji="1" lang="en-US" altLang="zh-CN" sz="2800" dirty="0"/>
              <a:t>)) = </a:t>
            </a:r>
            <a:r>
              <a:rPr lang="en-US" altLang="zh-CN" sz="2800" dirty="0">
                <a:latin typeface="Times New Roman" pitchFamily="18" charset="0"/>
                <a:sym typeface="Symbol" pitchFamily="18" charset="2"/>
              </a:rPr>
              <a:t></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 </a:t>
            </a:r>
            <a:r>
              <a:rPr kumimoji="1" lang="zh-CN" altLang="en-US" sz="2800" dirty="0"/>
              <a:t>，其中</a:t>
            </a:r>
            <a:r>
              <a:rPr kumimoji="1" lang="en-US" altLang="zh-CN" sz="2800" i="1" dirty="0"/>
              <a:t>c</a:t>
            </a:r>
            <a:r>
              <a:rPr kumimoji="1" lang="zh-CN" altLang="en-US" sz="2800" dirty="0"/>
              <a:t>是一个正的常数；</a:t>
            </a:r>
          </a:p>
          <a:p>
            <a:pPr eaLnBrk="1" hangingPunct="1">
              <a:buFont typeface="Wingdings" pitchFamily="2" charset="2"/>
              <a:buNone/>
            </a:pPr>
            <a:r>
              <a:rPr kumimoji="1" lang="en-US" altLang="zh-CN" sz="2800" dirty="0"/>
              <a:t>6.</a:t>
            </a:r>
            <a:r>
              <a:rPr kumimoji="1" lang="en-US" altLang="zh-CN" sz="2800" i="1" dirty="0"/>
              <a:t>f</a:t>
            </a:r>
            <a:r>
              <a:rPr kumimoji="1" lang="en-US" altLang="zh-CN" sz="2800" dirty="0"/>
              <a:t>(</a:t>
            </a:r>
            <a:r>
              <a:rPr kumimoji="1" lang="en-US" altLang="zh-CN" sz="2800" i="1" dirty="0"/>
              <a:t>n</a:t>
            </a:r>
            <a:r>
              <a:rPr kumimoji="1" lang="en-US" altLang="zh-CN" sz="2800" dirty="0"/>
              <a:t>) = </a:t>
            </a:r>
            <a:r>
              <a:rPr lang="en-US" altLang="zh-CN" sz="2800" dirty="0">
                <a:latin typeface="Times New Roman" pitchFamily="18" charset="0"/>
                <a:sym typeface="Symbol" pitchFamily="18" charset="2"/>
              </a:rPr>
              <a:t></a:t>
            </a:r>
            <a:r>
              <a:rPr kumimoji="1" lang="en-US" altLang="zh-CN" sz="2800" dirty="0"/>
              <a:t>(</a:t>
            </a:r>
            <a:r>
              <a:rPr kumimoji="1" lang="en-US" altLang="zh-CN" sz="2800" i="1" dirty="0"/>
              <a:t>f</a:t>
            </a:r>
            <a:r>
              <a:rPr kumimoji="1" lang="en-US" altLang="zh-CN" sz="2800" dirty="0"/>
              <a:t>(</a:t>
            </a:r>
            <a:r>
              <a:rPr kumimoji="1" lang="en-US" altLang="zh-CN" sz="2800" i="1" dirty="0"/>
              <a:t>n</a:t>
            </a:r>
            <a:r>
              <a:rPr kumimoji="1" lang="en-US" altLang="zh-CN" sz="2800" dirty="0"/>
              <a:t>))</a:t>
            </a:r>
            <a:r>
              <a:rPr kumimoji="1" lang="zh-CN" altLang="en-US" sz="2800" dirty="0"/>
              <a:t>。</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kumimoji="1" lang="zh-CN" altLang="en-US" dirty="0" smtClean="0">
                <a:solidFill>
                  <a:schemeClr val="tx2"/>
                </a:solidFill>
              </a:rPr>
              <a:t>什么是算法</a:t>
            </a:r>
          </a:p>
        </p:txBody>
      </p:sp>
      <p:sp>
        <p:nvSpPr>
          <p:cNvPr id="36867" name="Rectangle 3"/>
          <p:cNvSpPr>
            <a:spLocks noGrp="1" noChangeArrowheads="1"/>
          </p:cNvSpPr>
          <p:nvPr>
            <p:ph idx="1"/>
          </p:nvPr>
        </p:nvSpPr>
        <p:spPr>
          <a:xfrm>
            <a:off x="838200" y="1877219"/>
            <a:ext cx="10515600" cy="4327525"/>
          </a:xfrm>
        </p:spPr>
        <p:txBody>
          <a:bodyPr>
            <a:normAutofit/>
          </a:bodyPr>
          <a:lstStyle/>
          <a:p>
            <a:pPr eaLnBrk="1" hangingPunct="1"/>
            <a:r>
              <a:rPr lang="zh-CN" altLang="en-US" dirty="0" smtClean="0"/>
              <a:t>算法是解决一确定类问题的任意一种</a:t>
            </a:r>
            <a:r>
              <a:rPr lang="zh-CN" altLang="en-US" dirty="0" smtClean="0">
                <a:solidFill>
                  <a:srgbClr val="FF0000"/>
                </a:solidFill>
              </a:rPr>
              <a:t>特殊</a:t>
            </a:r>
            <a:r>
              <a:rPr lang="zh-CN" altLang="en-US" dirty="0" smtClean="0"/>
              <a:t>的方法。</a:t>
            </a:r>
          </a:p>
          <a:p>
            <a:pPr lvl="1"/>
            <a:r>
              <a:rPr kumimoji="1" lang="zh-CN" altLang="en-US" dirty="0" smtClean="0"/>
              <a:t>数值计算方法：</a:t>
            </a:r>
            <a:r>
              <a:rPr lang="zh-CN" altLang="en-US" dirty="0" smtClean="0">
                <a:latin typeface="幼圆" panose="02010509060101010101" pitchFamily="49" charset="-122"/>
              </a:rPr>
              <a:t>求解</a:t>
            </a:r>
            <a:r>
              <a:rPr lang="zh-CN" altLang="en-US" dirty="0">
                <a:latin typeface="幼圆" panose="02010509060101010101" pitchFamily="49" charset="-122"/>
              </a:rPr>
              <a:t>数值问题，如插值计算、数值积分等。</a:t>
            </a:r>
          </a:p>
          <a:p>
            <a:pPr lvl="1"/>
            <a:r>
              <a:rPr kumimoji="1" lang="zh-CN" altLang="en-US" dirty="0" smtClean="0"/>
              <a:t>非数值计算方法：</a:t>
            </a:r>
            <a:r>
              <a:rPr lang="zh-CN" altLang="en-US" dirty="0" smtClean="0">
                <a:latin typeface="幼圆" panose="02010509060101010101" pitchFamily="49" charset="-122"/>
              </a:rPr>
              <a:t>求解</a:t>
            </a:r>
            <a:r>
              <a:rPr lang="zh-CN" altLang="en-US" dirty="0">
                <a:latin typeface="幼圆" panose="02010509060101010101" pitchFamily="49" charset="-122"/>
              </a:rPr>
              <a:t>非数值问题，主要进行判断比较</a:t>
            </a:r>
            <a:r>
              <a:rPr lang="zh-CN" altLang="en-US" dirty="0" smtClean="0">
                <a:latin typeface="幼圆" panose="02010509060101010101" pitchFamily="49" charset="-122"/>
              </a:rPr>
              <a:t>。</a:t>
            </a:r>
            <a:endParaRPr kumimoji="1" lang="zh-CN" altLang="en-US" dirty="0" smtClean="0"/>
          </a:p>
          <a:p>
            <a:pPr eaLnBrk="1" hangingPunct="1"/>
            <a:r>
              <a:rPr kumimoji="1" lang="zh-CN" altLang="en-US" dirty="0" smtClean="0"/>
              <a:t>算法的非形式描述：算法就是一组有穷的规则，它规定了解决某一特定类型问题的一系列运算。</a:t>
            </a:r>
          </a:p>
        </p:txBody>
      </p:sp>
      <p:sp>
        <p:nvSpPr>
          <p:cNvPr id="10" name="AutoShape 11"/>
          <p:cNvSpPr>
            <a:spLocks noChangeArrowheads="1"/>
          </p:cNvSpPr>
          <p:nvPr/>
        </p:nvSpPr>
        <p:spPr bwMode="auto">
          <a:xfrm>
            <a:off x="6456040" y="4221088"/>
            <a:ext cx="2736304" cy="678035"/>
          </a:xfrm>
          <a:prstGeom prst="wedgeRoundRectCallout">
            <a:avLst>
              <a:gd name="adj1" fmla="val -41556"/>
              <a:gd name="adj2" fmla="val -85744"/>
              <a:gd name="adj3" fmla="val 16667"/>
            </a:avLst>
          </a:prstGeom>
          <a:solidFill>
            <a:schemeClr val="bg1"/>
          </a:solidFill>
          <a:ln w="19050"/>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Arial" panose="020B0604020202020204" pitchFamily="34" charset="0"/>
                <a:ea typeface="幼圆" panose="02010509060101010101" pitchFamily="49" charset="-122"/>
                <a:cs typeface="Arial" panose="020B0604020202020204" pitchFamily="34" charset="0"/>
              </a:rPr>
              <a:t>Knuth</a:t>
            </a:r>
            <a:r>
              <a:rPr lang="zh-CN" altLang="en-US" sz="2400" dirty="0">
                <a:solidFill>
                  <a:schemeClr val="tx1"/>
                </a:solidFill>
                <a:latin typeface="幼圆" panose="02010509060101010101" pitchFamily="49" charset="-122"/>
                <a:ea typeface="幼圆" panose="02010509060101010101" pitchFamily="49" charset="-122"/>
              </a:rPr>
              <a:t>给出的概念</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4</a:t>
            </a:fld>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kumimoji="1" lang="zh-CN" altLang="en-US" dirty="0" smtClean="0">
                <a:solidFill>
                  <a:schemeClr val="tx2"/>
                </a:solidFill>
              </a:rPr>
              <a:t>定义</a:t>
            </a:r>
            <a:r>
              <a:rPr kumimoji="1" lang="en-US" altLang="zh-CN" dirty="0" smtClean="0">
                <a:solidFill>
                  <a:schemeClr val="tx2"/>
                </a:solidFill>
              </a:rPr>
              <a:t>2.3</a:t>
            </a:r>
          </a:p>
        </p:txBody>
      </p:sp>
      <p:sp>
        <p:nvSpPr>
          <p:cNvPr id="46083" name="Rectangle 3"/>
          <p:cNvSpPr>
            <a:spLocks noGrp="1" noChangeArrowheads="1"/>
          </p:cNvSpPr>
          <p:nvPr>
            <p:ph idx="1"/>
          </p:nvPr>
        </p:nvSpPr>
        <p:spPr>
          <a:xfrm>
            <a:off x="843353" y="3083659"/>
            <a:ext cx="10437223" cy="3014662"/>
          </a:xfrm>
        </p:spPr>
        <p:txBody>
          <a:bodyPr/>
          <a:lstStyle/>
          <a:p>
            <a:pPr eaLnBrk="1" hangingPunct="1">
              <a:lnSpc>
                <a:spcPct val="110000"/>
              </a:lnSpc>
            </a:pPr>
            <a:r>
              <a:rPr kumimoji="1" lang="zh-CN" altLang="en-US" sz="2800" dirty="0"/>
              <a:t>一个算法的</a:t>
            </a:r>
            <a:r>
              <a:rPr kumimoji="1" lang="en-US" altLang="zh-CN" sz="2800" dirty="0"/>
              <a:t>f(n)=</a:t>
            </a:r>
            <a:r>
              <a:rPr lang="en-US" altLang="zh-CN" sz="2800" dirty="0">
                <a:latin typeface="Times New Roman" pitchFamily="18" charset="0"/>
                <a:sym typeface="Symbol" pitchFamily="18" charset="2"/>
              </a:rPr>
              <a:t></a:t>
            </a:r>
            <a:r>
              <a:rPr kumimoji="1" lang="en-US" altLang="zh-CN" sz="2800" dirty="0"/>
              <a:t>(g(n))</a:t>
            </a:r>
            <a:r>
              <a:rPr kumimoji="1" lang="zh-CN" altLang="en-US" sz="2800" dirty="0"/>
              <a:t>意味着该算法在最好和最坏情况下的计算时间就一个常数因子范围内而言是相同的。</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40</a:t>
            </a:fld>
            <a:endParaRPr lang="en-US" altLang="zh-CN"/>
          </a:p>
        </p:txBody>
      </p:sp>
      <p:sp>
        <p:nvSpPr>
          <p:cNvPr id="6" name="矩形 5"/>
          <p:cNvSpPr/>
          <p:nvPr/>
        </p:nvSpPr>
        <p:spPr>
          <a:xfrm>
            <a:off x="838201" y="1700610"/>
            <a:ext cx="10442376" cy="11521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800" dirty="0" smtClean="0">
                <a:solidFill>
                  <a:schemeClr val="tx1"/>
                </a:solidFill>
                <a:latin typeface="幼圆" panose="02010509060101010101" pitchFamily="49" charset="-122"/>
                <a:ea typeface="幼圆" panose="02010509060101010101" pitchFamily="49" charset="-122"/>
              </a:rPr>
              <a:t>如果</a:t>
            </a:r>
            <a:r>
              <a:rPr kumimoji="1" lang="zh-CN" altLang="en-US" sz="2800" dirty="0">
                <a:solidFill>
                  <a:schemeClr val="tx1"/>
                </a:solidFill>
                <a:latin typeface="幼圆" panose="02010509060101010101" pitchFamily="49" charset="-122"/>
                <a:ea typeface="幼圆" panose="02010509060101010101" pitchFamily="49" charset="-122"/>
              </a:rPr>
              <a:t>存在正常数</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c</a:t>
            </a:r>
            <a:r>
              <a:rPr kumimoji="1" lang="en-US" altLang="zh-CN" sz="2800" baseline="-25000" dirty="0">
                <a:solidFill>
                  <a:schemeClr val="tx1"/>
                </a:solidFill>
                <a:latin typeface="Arial" panose="020B0604020202020204" pitchFamily="34" charset="0"/>
                <a:ea typeface="幼圆" panose="02010509060101010101" pitchFamily="49" charset="-122"/>
                <a:cs typeface="Arial" panose="020B0604020202020204" pitchFamily="34" charset="0"/>
              </a:rPr>
              <a:t>1</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,c</a:t>
            </a:r>
            <a:r>
              <a:rPr kumimoji="1" lang="en-US" altLang="zh-CN" sz="2800" baseline="-25000" dirty="0">
                <a:solidFill>
                  <a:schemeClr val="tx1"/>
                </a:solidFill>
                <a:latin typeface="Arial" panose="020B0604020202020204" pitchFamily="34" charset="0"/>
                <a:ea typeface="幼圆" panose="02010509060101010101" pitchFamily="49" charset="-122"/>
                <a:cs typeface="Arial" panose="020B0604020202020204" pitchFamily="34" charset="0"/>
              </a:rPr>
              <a:t>2</a:t>
            </a:r>
            <a:r>
              <a:rPr kumimoji="1" lang="zh-CN" altLang="en-US" sz="2800" dirty="0">
                <a:solidFill>
                  <a:schemeClr val="tx1"/>
                </a:solidFill>
                <a:latin typeface="幼圆" panose="02010509060101010101" pitchFamily="49" charset="-122"/>
                <a:ea typeface="幼圆" panose="02010509060101010101" pitchFamily="49" charset="-122"/>
              </a:rPr>
              <a:t>和</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n</a:t>
            </a:r>
            <a:r>
              <a:rPr kumimoji="1" lang="en-US" altLang="zh-CN" sz="2800" baseline="-25000" dirty="0">
                <a:solidFill>
                  <a:schemeClr val="tx1"/>
                </a:solidFill>
                <a:latin typeface="Arial" panose="020B0604020202020204" pitchFamily="34" charset="0"/>
                <a:ea typeface="幼圆" panose="02010509060101010101" pitchFamily="49" charset="-122"/>
                <a:cs typeface="Arial" panose="020B0604020202020204" pitchFamily="34" charset="0"/>
              </a:rPr>
              <a:t>0</a:t>
            </a:r>
            <a:r>
              <a:rPr kumimoji="1" lang="zh-CN" altLang="en-US" sz="2800" dirty="0">
                <a:solidFill>
                  <a:schemeClr val="tx1"/>
                </a:solidFill>
                <a:latin typeface="幼圆" panose="02010509060101010101" pitchFamily="49" charset="-122"/>
                <a:ea typeface="幼圆" panose="02010509060101010101" pitchFamily="49" charset="-122"/>
              </a:rPr>
              <a:t>，对于所有的</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n≥n</a:t>
            </a:r>
            <a:r>
              <a:rPr kumimoji="1" lang="en-US" altLang="zh-CN" sz="2800" baseline="-25000" dirty="0">
                <a:solidFill>
                  <a:schemeClr val="tx1"/>
                </a:solidFill>
                <a:latin typeface="Arial" panose="020B0604020202020204" pitchFamily="34" charset="0"/>
                <a:ea typeface="幼圆" panose="02010509060101010101" pitchFamily="49" charset="-122"/>
                <a:cs typeface="Arial" panose="020B0604020202020204" pitchFamily="34" charset="0"/>
              </a:rPr>
              <a:t>0</a:t>
            </a:r>
            <a:r>
              <a:rPr kumimoji="1" lang="zh-CN" altLang="en-US" sz="2800" dirty="0">
                <a:solidFill>
                  <a:schemeClr val="tx1"/>
                </a:solidFill>
                <a:latin typeface="幼圆" panose="02010509060101010101" pitchFamily="49" charset="-122"/>
                <a:ea typeface="幼圆" panose="02010509060101010101" pitchFamily="49" charset="-122"/>
              </a:rPr>
              <a:t>，</a:t>
            </a:r>
            <a:r>
              <a:rPr kumimoji="1" lang="zh-CN" altLang="en-US" sz="2800" dirty="0" smtClean="0">
                <a:solidFill>
                  <a:schemeClr val="tx1"/>
                </a:solidFill>
                <a:latin typeface="幼圆" panose="02010509060101010101" pitchFamily="49" charset="-122"/>
                <a:ea typeface="幼圆" panose="02010509060101010101" pitchFamily="49" charset="-122"/>
              </a:rPr>
              <a:t>有</a:t>
            </a:r>
            <a:r>
              <a:rPr kumimoji="1" lang="en-US" altLang="zh-CN" sz="2800" dirty="0" smtClean="0">
                <a:solidFill>
                  <a:schemeClr val="tx1"/>
                </a:solidFill>
                <a:latin typeface="Arial" panose="020B0604020202020204" pitchFamily="34" charset="0"/>
                <a:ea typeface="幼圆" panose="02010509060101010101" pitchFamily="49" charset="-122"/>
                <a:cs typeface="Arial" panose="020B0604020202020204" pitchFamily="34" charset="0"/>
              </a:rPr>
              <a:t>c</a:t>
            </a:r>
            <a:r>
              <a:rPr kumimoji="1" lang="en-US" altLang="zh-CN" sz="2800" baseline="-25000" dirty="0" smtClean="0">
                <a:solidFill>
                  <a:schemeClr val="tx1"/>
                </a:solidFill>
                <a:latin typeface="Arial" panose="020B0604020202020204" pitchFamily="34" charset="0"/>
                <a:ea typeface="幼圆" panose="02010509060101010101" pitchFamily="49" charset="-122"/>
                <a:cs typeface="Arial" panose="020B0604020202020204" pitchFamily="34" charset="0"/>
              </a:rPr>
              <a:t>1</a:t>
            </a:r>
            <a:r>
              <a:rPr kumimoji="1" lang="en-US" altLang="zh-CN" sz="2800" dirty="0" smtClean="0">
                <a:solidFill>
                  <a:schemeClr val="tx1"/>
                </a:solidFill>
                <a:latin typeface="Arial" panose="020B0604020202020204" pitchFamily="34" charset="0"/>
                <a:ea typeface="幼圆" panose="02010509060101010101" pitchFamily="49" charset="-122"/>
                <a:cs typeface="Arial" panose="020B0604020202020204" pitchFamily="34" charset="0"/>
              </a:rPr>
              <a:t>|g(n</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 |f(n</a:t>
            </a:r>
            <a:r>
              <a:rPr kumimoji="1" lang="en-US" altLang="zh-CN" sz="2800" dirty="0" smtClean="0">
                <a:solidFill>
                  <a:schemeClr val="tx1"/>
                </a:solidFill>
                <a:latin typeface="Arial" panose="020B0604020202020204" pitchFamily="34" charset="0"/>
                <a:ea typeface="幼圆" panose="02010509060101010101" pitchFamily="49" charset="-122"/>
                <a:cs typeface="Arial" panose="020B0604020202020204" pitchFamily="34" charset="0"/>
              </a:rPr>
              <a:t>)| ≤ </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c</a:t>
            </a:r>
            <a:r>
              <a:rPr kumimoji="1" lang="en-US" altLang="zh-CN" sz="2800" baseline="-25000" dirty="0">
                <a:solidFill>
                  <a:schemeClr val="tx1"/>
                </a:solidFill>
                <a:latin typeface="Arial" panose="020B0604020202020204" pitchFamily="34" charset="0"/>
                <a:ea typeface="幼圆" panose="02010509060101010101" pitchFamily="49" charset="-122"/>
                <a:cs typeface="Arial" panose="020B0604020202020204" pitchFamily="34" charset="0"/>
              </a:rPr>
              <a:t>2</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|g(n)|</a:t>
            </a:r>
            <a:r>
              <a:rPr kumimoji="1" lang="zh-CN" altLang="en-US" sz="2800" dirty="0">
                <a:solidFill>
                  <a:schemeClr val="tx1"/>
                </a:solidFill>
                <a:latin typeface="幼圆" panose="02010509060101010101" pitchFamily="49" charset="-122"/>
                <a:ea typeface="幼圆" panose="02010509060101010101" pitchFamily="49" charset="-122"/>
              </a:rPr>
              <a:t>，则记作：</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f(n)=</a:t>
            </a:r>
            <a:r>
              <a:rPr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sym typeface="Symbol" pitchFamily="18" charset="2"/>
              </a:rPr>
              <a:t> </a:t>
            </a:r>
            <a:r>
              <a:rPr kumimoji="1"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(g(n))</a:t>
            </a:r>
            <a:r>
              <a:rPr kumimoji="1" lang="zh-CN" altLang="en-US" sz="2800" dirty="0" smtClean="0">
                <a:solidFill>
                  <a:schemeClr val="tx1"/>
                </a:solidFill>
                <a:latin typeface="幼圆" panose="02010509060101010101" pitchFamily="49" charset="-122"/>
                <a:ea typeface="幼圆" panose="02010509060101010101" pitchFamily="49" charset="-122"/>
              </a:rPr>
              <a:t>。</a:t>
            </a:r>
            <a:endParaRPr kumimoji="1" lang="zh-CN" altLang="en-US" sz="2800" dirty="0">
              <a:solidFill>
                <a:schemeClr val="tx1"/>
              </a:solidFill>
              <a:latin typeface="幼圆" panose="02010509060101010101" pitchFamily="49" charset="-122"/>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51384" y="166687"/>
            <a:ext cx="10515600" cy="132556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kumimoji="1" lang="zh-CN" altLang="en-US" dirty="0" smtClean="0">
                <a:solidFill>
                  <a:schemeClr val="tx2"/>
                </a:solidFill>
              </a:rPr>
              <a:t>渐近表示函数的若干性质</a:t>
            </a:r>
          </a:p>
        </p:txBody>
      </p:sp>
      <p:sp>
        <p:nvSpPr>
          <p:cNvPr id="47107" name="Rectangle 3"/>
          <p:cNvSpPr>
            <a:spLocks noGrp="1" noChangeArrowheads="1"/>
          </p:cNvSpPr>
          <p:nvPr>
            <p:ph idx="1"/>
          </p:nvPr>
        </p:nvSpPr>
        <p:spPr>
          <a:xfrm>
            <a:off x="551384" y="1628800"/>
            <a:ext cx="10515600" cy="4248472"/>
          </a:xfrm>
        </p:spPr>
        <p:txBody>
          <a:bodyPr/>
          <a:lstStyle/>
          <a:p>
            <a:pPr eaLnBrk="1" hangingPunct="1">
              <a:lnSpc>
                <a:spcPct val="120000"/>
              </a:lnSpc>
            </a:pPr>
            <a:r>
              <a:rPr kumimoji="1" lang="zh-CN" altLang="en-US" dirty="0" smtClean="0"/>
              <a:t>传递性</a:t>
            </a:r>
          </a:p>
          <a:p>
            <a:pPr lvl="1" eaLnBrk="1" hangingPunct="1">
              <a:lnSpc>
                <a:spcPct val="90000"/>
              </a:lnSpc>
            </a:pPr>
            <a:r>
              <a:rPr lang="en-US" altLang="zh-CN" i="1" dirty="0" smtClean="0"/>
              <a:t>f</a:t>
            </a:r>
            <a:r>
              <a:rPr lang="en-US" altLang="zh-CN" dirty="0" smtClean="0"/>
              <a:t>(</a:t>
            </a:r>
            <a:r>
              <a:rPr lang="en-US" altLang="zh-CN" i="1" dirty="0" smtClean="0"/>
              <a:t>n</a:t>
            </a:r>
            <a:r>
              <a:rPr lang="en-US" altLang="zh-CN" dirty="0" smtClean="0"/>
              <a:t>)= </a:t>
            </a:r>
            <a:r>
              <a:rPr lang="en-US" altLang="zh-CN" dirty="0" smtClean="0">
                <a:sym typeface="Symbol" pitchFamily="18" charset="2"/>
              </a:rPr>
              <a:t></a:t>
            </a:r>
            <a:r>
              <a:rPr lang="en-US" altLang="zh-CN" dirty="0" smtClean="0"/>
              <a:t>(</a:t>
            </a:r>
            <a:r>
              <a:rPr lang="en-US" altLang="zh-CN" i="1" dirty="0" smtClean="0"/>
              <a:t>g</a:t>
            </a:r>
            <a:r>
              <a:rPr lang="en-US" altLang="zh-CN" dirty="0" smtClean="0"/>
              <a:t>(</a:t>
            </a:r>
            <a:r>
              <a:rPr lang="en-US" altLang="zh-CN" i="1" dirty="0" smtClean="0"/>
              <a:t>n</a:t>
            </a:r>
            <a:r>
              <a:rPr lang="en-US" altLang="zh-CN" dirty="0" smtClean="0"/>
              <a:t>))</a:t>
            </a:r>
            <a:r>
              <a:rPr lang="zh-CN" altLang="en-US" dirty="0" smtClean="0"/>
              <a:t>， </a:t>
            </a:r>
            <a:r>
              <a:rPr lang="en-US" altLang="zh-CN" i="1" dirty="0" smtClean="0"/>
              <a:t>g</a:t>
            </a:r>
            <a:r>
              <a:rPr lang="en-US" altLang="zh-CN" dirty="0" smtClean="0"/>
              <a:t>(</a:t>
            </a:r>
            <a:r>
              <a:rPr lang="en-US" altLang="zh-CN" i="1" dirty="0" smtClean="0"/>
              <a:t>n</a:t>
            </a:r>
            <a:r>
              <a:rPr lang="en-US" altLang="zh-CN" dirty="0" smtClean="0"/>
              <a:t>)= </a:t>
            </a:r>
            <a:r>
              <a:rPr lang="en-US" altLang="zh-CN" dirty="0" smtClean="0">
                <a:sym typeface="Symbol" pitchFamily="18" charset="2"/>
              </a:rPr>
              <a:t></a:t>
            </a:r>
            <a:r>
              <a:rPr lang="en-US" altLang="zh-CN" dirty="0" smtClean="0"/>
              <a:t>(</a:t>
            </a:r>
            <a:r>
              <a:rPr lang="en-US" altLang="zh-CN" i="1" dirty="0" smtClean="0"/>
              <a:t>h</a:t>
            </a:r>
            <a:r>
              <a:rPr lang="en-US" altLang="zh-CN" dirty="0" smtClean="0"/>
              <a:t>(</a:t>
            </a:r>
            <a:r>
              <a:rPr lang="en-US" altLang="zh-CN" i="1" dirty="0" smtClean="0"/>
              <a:t>n</a:t>
            </a:r>
            <a:r>
              <a:rPr lang="en-US" altLang="zh-CN" dirty="0" smtClean="0"/>
              <a:t>))  </a:t>
            </a:r>
            <a:r>
              <a:rPr lang="en-US" altLang="zh-CN" sz="2400" dirty="0">
                <a:sym typeface="Symbol" pitchFamily="18" charset="2"/>
              </a:rPr>
              <a:t></a:t>
            </a:r>
            <a:r>
              <a:rPr lang="en-US" altLang="zh-CN" sz="2400" dirty="0"/>
              <a:t>  </a:t>
            </a:r>
            <a:r>
              <a:rPr lang="en-US" altLang="zh-CN" i="1" dirty="0" smtClean="0"/>
              <a:t>f</a:t>
            </a:r>
            <a:r>
              <a:rPr lang="en-US" altLang="zh-CN" dirty="0" smtClean="0"/>
              <a:t>(</a:t>
            </a:r>
            <a:r>
              <a:rPr lang="en-US" altLang="zh-CN" i="1" dirty="0" smtClean="0"/>
              <a:t>n</a:t>
            </a:r>
            <a:r>
              <a:rPr lang="en-US" altLang="zh-CN" dirty="0" smtClean="0"/>
              <a:t>)= </a:t>
            </a:r>
            <a:r>
              <a:rPr lang="en-US" altLang="zh-CN" dirty="0" smtClean="0">
                <a:sym typeface="Symbol" pitchFamily="18" charset="2"/>
              </a:rPr>
              <a:t></a:t>
            </a:r>
            <a:r>
              <a:rPr lang="en-US" altLang="zh-CN" dirty="0" smtClean="0"/>
              <a:t>(</a:t>
            </a:r>
            <a:r>
              <a:rPr lang="en-US" altLang="zh-CN" i="1" dirty="0" smtClean="0"/>
              <a:t>h</a:t>
            </a:r>
            <a:r>
              <a:rPr lang="en-US" altLang="zh-CN" dirty="0" smtClean="0"/>
              <a:t>(</a:t>
            </a:r>
            <a:r>
              <a:rPr lang="en-US" altLang="zh-CN" i="1" dirty="0" smtClean="0"/>
              <a:t>n</a:t>
            </a:r>
            <a:r>
              <a:rPr lang="en-US" altLang="zh-CN" dirty="0" smtClean="0"/>
              <a:t>))</a:t>
            </a:r>
            <a:r>
              <a:rPr lang="zh-CN" altLang="en-US" dirty="0" smtClean="0"/>
              <a:t>；</a:t>
            </a:r>
          </a:p>
          <a:p>
            <a:pPr lvl="1" eaLnBrk="1" hangingPunct="1">
              <a:lnSpc>
                <a:spcPct val="90000"/>
              </a:lnSpc>
            </a:pPr>
            <a:r>
              <a:rPr lang="en-US" altLang="zh-CN" i="1" dirty="0" smtClean="0"/>
              <a:t>f</a:t>
            </a:r>
            <a:r>
              <a:rPr lang="en-US" altLang="zh-CN" dirty="0" smtClean="0"/>
              <a:t>(</a:t>
            </a:r>
            <a:r>
              <a:rPr lang="en-US" altLang="zh-CN" i="1" dirty="0" smtClean="0"/>
              <a:t>n</a:t>
            </a:r>
            <a:r>
              <a:rPr lang="en-US" altLang="zh-CN" dirty="0" smtClean="0"/>
              <a:t>)= </a:t>
            </a:r>
            <a:r>
              <a:rPr lang="en-US" altLang="zh-CN" i="1" dirty="0" smtClean="0">
                <a:sym typeface="Symbol" pitchFamily="18" charset="2"/>
              </a:rPr>
              <a:t>O</a:t>
            </a:r>
            <a:r>
              <a:rPr lang="en-US" altLang="zh-CN" dirty="0" smtClean="0"/>
              <a:t>(</a:t>
            </a:r>
            <a:r>
              <a:rPr lang="en-US" altLang="zh-CN" i="1" dirty="0" smtClean="0"/>
              <a:t>g</a:t>
            </a:r>
            <a:r>
              <a:rPr lang="en-US" altLang="zh-CN" dirty="0" smtClean="0"/>
              <a:t>(</a:t>
            </a:r>
            <a:r>
              <a:rPr lang="en-US" altLang="zh-CN" i="1" dirty="0" smtClean="0"/>
              <a:t>n</a:t>
            </a:r>
            <a:r>
              <a:rPr lang="en-US" altLang="zh-CN" dirty="0" smtClean="0"/>
              <a:t>))</a:t>
            </a:r>
            <a:r>
              <a:rPr lang="zh-CN" altLang="en-US" dirty="0" smtClean="0"/>
              <a:t>， </a:t>
            </a:r>
            <a:r>
              <a:rPr lang="en-US" altLang="zh-CN" i="1" dirty="0" smtClean="0"/>
              <a:t>g</a:t>
            </a:r>
            <a:r>
              <a:rPr lang="en-US" altLang="zh-CN" dirty="0" smtClean="0"/>
              <a:t>(</a:t>
            </a:r>
            <a:r>
              <a:rPr lang="en-US" altLang="zh-CN" i="1" dirty="0" smtClean="0"/>
              <a:t>n</a:t>
            </a:r>
            <a:r>
              <a:rPr lang="en-US" altLang="zh-CN" dirty="0" smtClean="0"/>
              <a:t>)= </a:t>
            </a:r>
            <a:r>
              <a:rPr lang="en-US" altLang="zh-CN" i="1" dirty="0" smtClean="0">
                <a:sym typeface="Symbol" pitchFamily="18" charset="2"/>
              </a:rPr>
              <a:t>O</a:t>
            </a:r>
            <a:r>
              <a:rPr lang="en-US" altLang="zh-CN" dirty="0" smtClean="0">
                <a:sym typeface="Symbol" pitchFamily="18" charset="2"/>
              </a:rPr>
              <a:t> </a:t>
            </a:r>
            <a:r>
              <a:rPr lang="en-US" altLang="zh-CN" dirty="0" smtClean="0"/>
              <a:t>(</a:t>
            </a:r>
            <a:r>
              <a:rPr lang="en-US" altLang="zh-CN" i="1" dirty="0" smtClean="0"/>
              <a:t>h</a:t>
            </a:r>
            <a:r>
              <a:rPr lang="en-US" altLang="zh-CN" dirty="0" smtClean="0"/>
              <a:t>(</a:t>
            </a:r>
            <a:r>
              <a:rPr lang="en-US" altLang="zh-CN" i="1" dirty="0" smtClean="0"/>
              <a:t>n</a:t>
            </a:r>
            <a:r>
              <a:rPr lang="en-US" altLang="zh-CN" dirty="0" smtClean="0"/>
              <a:t>)) </a:t>
            </a:r>
            <a:r>
              <a:rPr lang="en-US" altLang="zh-CN" sz="2400" dirty="0">
                <a:sym typeface="Symbol" pitchFamily="18" charset="2"/>
              </a:rPr>
              <a:t></a:t>
            </a:r>
            <a:r>
              <a:rPr lang="en-US" altLang="zh-CN" sz="2400" dirty="0"/>
              <a:t>  </a:t>
            </a:r>
            <a:r>
              <a:rPr lang="en-US" altLang="zh-CN" i="1" dirty="0" smtClean="0"/>
              <a:t>f</a:t>
            </a:r>
            <a:r>
              <a:rPr lang="en-US" altLang="zh-CN" dirty="0" smtClean="0"/>
              <a:t>(</a:t>
            </a:r>
            <a:r>
              <a:rPr lang="en-US" altLang="zh-CN" i="1" dirty="0" smtClean="0"/>
              <a:t>n</a:t>
            </a:r>
            <a:r>
              <a:rPr lang="en-US" altLang="zh-CN" dirty="0" smtClean="0"/>
              <a:t>)= </a:t>
            </a:r>
            <a:r>
              <a:rPr lang="en-US" altLang="zh-CN" i="1" dirty="0" smtClean="0">
                <a:sym typeface="Symbol" pitchFamily="18" charset="2"/>
              </a:rPr>
              <a:t>O</a:t>
            </a:r>
            <a:r>
              <a:rPr lang="en-US" altLang="zh-CN" dirty="0" smtClean="0">
                <a:sym typeface="Symbol" pitchFamily="18" charset="2"/>
              </a:rPr>
              <a:t> </a:t>
            </a:r>
            <a:r>
              <a:rPr lang="en-US" altLang="zh-CN" dirty="0" smtClean="0"/>
              <a:t>(</a:t>
            </a:r>
            <a:r>
              <a:rPr lang="en-US" altLang="zh-CN" i="1" dirty="0" smtClean="0"/>
              <a:t>h</a:t>
            </a:r>
            <a:r>
              <a:rPr lang="en-US" altLang="zh-CN" dirty="0" smtClean="0"/>
              <a:t>(</a:t>
            </a:r>
            <a:r>
              <a:rPr lang="en-US" altLang="zh-CN" i="1" dirty="0" smtClean="0"/>
              <a:t>n</a:t>
            </a:r>
            <a:r>
              <a:rPr lang="en-US" altLang="zh-CN" dirty="0" smtClean="0"/>
              <a:t>))</a:t>
            </a:r>
            <a:r>
              <a:rPr lang="zh-CN" altLang="en-US" dirty="0" smtClean="0"/>
              <a:t>；</a:t>
            </a:r>
          </a:p>
          <a:p>
            <a:pPr lvl="1" eaLnBrk="1" hangingPunct="1">
              <a:lnSpc>
                <a:spcPct val="90000"/>
              </a:lnSpc>
            </a:pPr>
            <a:r>
              <a:rPr lang="en-US" altLang="zh-CN" i="1" dirty="0" smtClean="0"/>
              <a:t>f</a:t>
            </a:r>
            <a:r>
              <a:rPr lang="en-US" altLang="zh-CN" dirty="0" smtClean="0"/>
              <a:t>(</a:t>
            </a:r>
            <a:r>
              <a:rPr lang="en-US" altLang="zh-CN" i="1" dirty="0" smtClean="0"/>
              <a:t>n</a:t>
            </a:r>
            <a:r>
              <a:rPr lang="en-US" altLang="zh-CN" dirty="0" smtClean="0"/>
              <a:t>)= </a:t>
            </a:r>
            <a:r>
              <a:rPr lang="en-US" altLang="zh-CN" dirty="0" smtClean="0">
                <a:sym typeface="Symbol" pitchFamily="18" charset="2"/>
              </a:rPr>
              <a:t></a:t>
            </a:r>
            <a:r>
              <a:rPr lang="en-US" altLang="zh-CN" dirty="0" smtClean="0"/>
              <a:t>(</a:t>
            </a:r>
            <a:r>
              <a:rPr lang="en-US" altLang="zh-CN" i="1" dirty="0" smtClean="0"/>
              <a:t>g</a:t>
            </a:r>
            <a:r>
              <a:rPr lang="en-US" altLang="zh-CN" dirty="0" smtClean="0"/>
              <a:t>(</a:t>
            </a:r>
            <a:r>
              <a:rPr lang="en-US" altLang="zh-CN" i="1" dirty="0" smtClean="0"/>
              <a:t>n</a:t>
            </a:r>
            <a:r>
              <a:rPr lang="en-US" altLang="zh-CN" dirty="0" smtClean="0"/>
              <a:t>))</a:t>
            </a:r>
            <a:r>
              <a:rPr lang="zh-CN" altLang="en-US" dirty="0" smtClean="0"/>
              <a:t>， </a:t>
            </a:r>
            <a:r>
              <a:rPr lang="en-US" altLang="zh-CN" i="1" dirty="0" smtClean="0"/>
              <a:t>g</a:t>
            </a:r>
            <a:r>
              <a:rPr lang="en-US" altLang="zh-CN" dirty="0" smtClean="0"/>
              <a:t>(</a:t>
            </a:r>
            <a:r>
              <a:rPr lang="en-US" altLang="zh-CN" i="1" dirty="0" smtClean="0"/>
              <a:t>n</a:t>
            </a:r>
            <a:r>
              <a:rPr lang="en-US" altLang="zh-CN" dirty="0" smtClean="0"/>
              <a:t>)= </a:t>
            </a:r>
            <a:r>
              <a:rPr lang="en-US" altLang="zh-CN" dirty="0" smtClean="0">
                <a:sym typeface="Symbol" pitchFamily="18" charset="2"/>
              </a:rPr>
              <a:t> </a:t>
            </a:r>
            <a:r>
              <a:rPr lang="en-US" altLang="zh-CN" dirty="0" smtClean="0"/>
              <a:t>(</a:t>
            </a:r>
            <a:r>
              <a:rPr lang="en-US" altLang="zh-CN" i="1" dirty="0" smtClean="0"/>
              <a:t>h</a:t>
            </a:r>
            <a:r>
              <a:rPr lang="en-US" altLang="zh-CN" dirty="0" smtClean="0"/>
              <a:t>(</a:t>
            </a:r>
            <a:r>
              <a:rPr lang="en-US" altLang="zh-CN" i="1" dirty="0" smtClean="0"/>
              <a:t>n</a:t>
            </a:r>
            <a:r>
              <a:rPr lang="en-US" altLang="zh-CN" dirty="0" smtClean="0"/>
              <a:t>)) </a:t>
            </a:r>
            <a:r>
              <a:rPr lang="en-US" altLang="zh-CN" sz="2400" dirty="0">
                <a:sym typeface="Symbol" pitchFamily="18" charset="2"/>
              </a:rPr>
              <a:t></a:t>
            </a:r>
            <a:r>
              <a:rPr lang="en-US" altLang="zh-CN" sz="2400" dirty="0"/>
              <a:t>  </a:t>
            </a:r>
            <a:r>
              <a:rPr lang="en-US" altLang="zh-CN" i="1" dirty="0" smtClean="0"/>
              <a:t>f</a:t>
            </a:r>
            <a:r>
              <a:rPr lang="en-US" altLang="zh-CN" dirty="0" smtClean="0"/>
              <a:t>(</a:t>
            </a:r>
            <a:r>
              <a:rPr lang="en-US" altLang="zh-CN" i="1" dirty="0" smtClean="0"/>
              <a:t>n</a:t>
            </a:r>
            <a:r>
              <a:rPr lang="en-US" altLang="zh-CN" dirty="0" smtClean="0"/>
              <a:t>)= </a:t>
            </a:r>
            <a:r>
              <a:rPr lang="en-US" altLang="zh-CN" dirty="0" smtClean="0">
                <a:sym typeface="Symbol" pitchFamily="18" charset="2"/>
              </a:rPr>
              <a:t></a:t>
            </a:r>
            <a:r>
              <a:rPr lang="en-US" altLang="zh-CN" dirty="0" smtClean="0"/>
              <a:t>(</a:t>
            </a:r>
            <a:r>
              <a:rPr lang="en-US" altLang="zh-CN" i="1" dirty="0" smtClean="0"/>
              <a:t>h</a:t>
            </a:r>
            <a:r>
              <a:rPr lang="en-US" altLang="zh-CN" dirty="0" smtClean="0"/>
              <a:t>(</a:t>
            </a:r>
            <a:r>
              <a:rPr lang="en-US" altLang="zh-CN" i="1" dirty="0" smtClean="0"/>
              <a:t>n</a:t>
            </a:r>
            <a:r>
              <a:rPr lang="en-US" altLang="zh-CN" dirty="0" smtClean="0"/>
              <a:t>))</a:t>
            </a:r>
            <a:r>
              <a:rPr lang="zh-CN" altLang="en-US" dirty="0" smtClean="0"/>
              <a:t>；</a:t>
            </a:r>
          </a:p>
          <a:p>
            <a:pPr eaLnBrk="1" hangingPunct="1">
              <a:lnSpc>
                <a:spcPct val="120000"/>
              </a:lnSpc>
            </a:pPr>
            <a:r>
              <a:rPr kumimoji="1" lang="zh-CN" altLang="en-US" dirty="0" smtClean="0"/>
              <a:t>反身性</a:t>
            </a:r>
          </a:p>
          <a:p>
            <a:pPr lvl="1" eaLnBrk="1" hangingPunct="1"/>
            <a:r>
              <a:rPr lang="en-US" altLang="zh-CN" i="1" dirty="0" smtClean="0"/>
              <a:t>f</a:t>
            </a:r>
            <a:r>
              <a:rPr lang="en-US" altLang="zh-CN" dirty="0" smtClean="0"/>
              <a:t>(</a:t>
            </a:r>
            <a:r>
              <a:rPr lang="en-US" altLang="zh-CN" i="1" dirty="0" smtClean="0"/>
              <a:t>n</a:t>
            </a:r>
            <a:r>
              <a:rPr lang="en-US" altLang="zh-CN" dirty="0" smtClean="0"/>
              <a:t>)= </a:t>
            </a:r>
            <a:r>
              <a:rPr lang="en-US" altLang="zh-CN" dirty="0" smtClean="0">
                <a:sym typeface="Symbol" pitchFamily="18" charset="2"/>
              </a:rPr>
              <a:t></a:t>
            </a:r>
            <a:r>
              <a:rPr lang="en-US" altLang="zh-CN" dirty="0" smtClean="0"/>
              <a:t>(</a:t>
            </a:r>
            <a:r>
              <a:rPr lang="en-US" altLang="zh-CN" i="1" dirty="0" smtClean="0"/>
              <a:t>f</a:t>
            </a:r>
            <a:r>
              <a:rPr lang="en-US" altLang="zh-CN" dirty="0" smtClean="0"/>
              <a:t>(</a:t>
            </a:r>
            <a:r>
              <a:rPr lang="en-US" altLang="zh-CN" i="1" dirty="0" smtClean="0"/>
              <a:t>n</a:t>
            </a:r>
            <a:r>
              <a:rPr lang="en-US" altLang="zh-CN" dirty="0" smtClean="0"/>
              <a:t>))</a:t>
            </a:r>
            <a:r>
              <a:rPr lang="zh-CN" altLang="en-US" dirty="0" smtClean="0"/>
              <a:t>；</a:t>
            </a:r>
          </a:p>
          <a:p>
            <a:pPr lvl="1" eaLnBrk="1" hangingPunct="1"/>
            <a:r>
              <a:rPr lang="en-US" altLang="zh-CN" i="1" dirty="0" smtClean="0"/>
              <a:t>f</a:t>
            </a:r>
            <a:r>
              <a:rPr lang="en-US" altLang="zh-CN" dirty="0" smtClean="0"/>
              <a:t>(</a:t>
            </a:r>
            <a:r>
              <a:rPr lang="en-US" altLang="zh-CN" i="1" dirty="0" smtClean="0"/>
              <a:t>n</a:t>
            </a:r>
            <a:r>
              <a:rPr lang="en-US" altLang="zh-CN" dirty="0" smtClean="0"/>
              <a:t>)= </a:t>
            </a:r>
            <a:r>
              <a:rPr lang="en-US" altLang="zh-CN" i="1" dirty="0" smtClean="0">
                <a:sym typeface="Symbol" pitchFamily="18" charset="2"/>
              </a:rPr>
              <a:t>O</a:t>
            </a:r>
            <a:r>
              <a:rPr lang="en-US" altLang="zh-CN" dirty="0" smtClean="0"/>
              <a:t>(</a:t>
            </a:r>
            <a:r>
              <a:rPr lang="en-US" altLang="zh-CN" i="1" dirty="0" smtClean="0"/>
              <a:t>f</a:t>
            </a:r>
            <a:r>
              <a:rPr lang="en-US" altLang="zh-CN" dirty="0" smtClean="0"/>
              <a:t>(</a:t>
            </a:r>
            <a:r>
              <a:rPr lang="en-US" altLang="zh-CN" i="1" dirty="0" smtClean="0"/>
              <a:t>n</a:t>
            </a:r>
            <a:r>
              <a:rPr lang="en-US" altLang="zh-CN" dirty="0" smtClean="0"/>
              <a:t>))</a:t>
            </a:r>
            <a:r>
              <a:rPr lang="zh-CN" altLang="en-US" dirty="0" smtClean="0"/>
              <a:t>；</a:t>
            </a:r>
          </a:p>
          <a:p>
            <a:pPr lvl="1" eaLnBrk="1" hangingPunct="1"/>
            <a:r>
              <a:rPr lang="en-US" altLang="zh-CN" i="1" dirty="0" smtClean="0"/>
              <a:t>f</a:t>
            </a:r>
            <a:r>
              <a:rPr lang="en-US" altLang="zh-CN" dirty="0" smtClean="0"/>
              <a:t>(</a:t>
            </a:r>
            <a:r>
              <a:rPr lang="en-US" altLang="zh-CN" i="1" dirty="0" smtClean="0"/>
              <a:t>n</a:t>
            </a:r>
            <a:r>
              <a:rPr lang="en-US" altLang="zh-CN" dirty="0" smtClean="0"/>
              <a:t>)= </a:t>
            </a:r>
            <a:r>
              <a:rPr lang="en-US" altLang="zh-CN" dirty="0" smtClean="0">
                <a:sym typeface="Symbol" pitchFamily="18" charset="2"/>
              </a:rPr>
              <a:t></a:t>
            </a:r>
            <a:r>
              <a:rPr lang="en-US" altLang="zh-CN" dirty="0" smtClean="0"/>
              <a:t>(</a:t>
            </a:r>
            <a:r>
              <a:rPr lang="en-US" altLang="zh-CN" i="1" dirty="0" smtClean="0"/>
              <a:t>f</a:t>
            </a:r>
            <a:r>
              <a:rPr lang="en-US" altLang="zh-CN" dirty="0" smtClean="0"/>
              <a:t>(</a:t>
            </a:r>
            <a:r>
              <a:rPr lang="en-US" altLang="zh-CN" i="1" dirty="0" smtClean="0"/>
              <a:t>n</a:t>
            </a:r>
            <a:r>
              <a:rPr lang="en-US" altLang="zh-CN" dirty="0" smtClean="0"/>
              <a:t>))</a:t>
            </a:r>
            <a:r>
              <a:rPr lang="zh-CN" altLang="en-US" dirty="0" smtClean="0"/>
              <a:t>。</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23392" y="188913"/>
            <a:ext cx="10515600" cy="1325563"/>
          </a:xfrm>
        </p:spPr>
        <p:txBody>
          <a:bodyPr/>
          <a:lstStyle/>
          <a:p>
            <a:pPr eaLnBrk="1" hangingPunct="1"/>
            <a:r>
              <a:rPr kumimoji="1" lang="zh-CN" altLang="en-US" dirty="0" smtClean="0">
                <a:solidFill>
                  <a:schemeClr val="tx2"/>
                </a:solidFill>
              </a:rPr>
              <a:t>常用的整数求和公式</a:t>
            </a:r>
          </a:p>
        </p:txBody>
      </p:sp>
      <p:graphicFrame>
        <p:nvGraphicFramePr>
          <p:cNvPr id="61444" name="Object 4"/>
          <p:cNvGraphicFramePr>
            <a:graphicFrameLocks noChangeAspect="1"/>
          </p:cNvGraphicFramePr>
          <p:nvPr>
            <p:extLst>
              <p:ext uri="{D42A27DB-BD31-4B8C-83A1-F6EECF244321}">
                <p14:modId xmlns:p14="http://schemas.microsoft.com/office/powerpoint/2010/main" val="4271985834"/>
              </p:ext>
            </p:extLst>
          </p:nvPr>
        </p:nvGraphicFramePr>
        <p:xfrm>
          <a:off x="3063727" y="2680494"/>
          <a:ext cx="4031583" cy="856316"/>
        </p:xfrm>
        <a:graphic>
          <a:graphicData uri="http://schemas.openxmlformats.org/presentationml/2006/ole">
            <mc:AlternateContent xmlns:mc="http://schemas.openxmlformats.org/markup-compatibility/2006">
              <mc:Choice xmlns:v="urn:schemas-microsoft-com:vml" Requires="v">
                <p:oleObj spid="_x0000_s49061" name="Equation" r:id="rId3" imgW="1600200" imgH="368300" progId="Equation.3">
                  <p:embed/>
                </p:oleObj>
              </mc:Choice>
              <mc:Fallback>
                <p:oleObj name="Equation" r:id="rId3" imgW="16002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727" y="2680494"/>
                        <a:ext cx="4031583" cy="856316"/>
                      </a:xfrm>
                      <a:prstGeom prst="rect">
                        <a:avLst/>
                      </a:prstGeom>
                      <a:noFill/>
                      <a:ln>
                        <a:noFill/>
                      </a:ln>
                      <a:extLst/>
                    </p:spPr>
                  </p:pic>
                </p:oleObj>
              </mc:Fallback>
            </mc:AlternateContent>
          </a:graphicData>
        </a:graphic>
      </p:graphicFrame>
      <p:graphicFrame>
        <p:nvGraphicFramePr>
          <p:cNvPr id="61445" name="Object 5"/>
          <p:cNvGraphicFramePr>
            <a:graphicFrameLocks noChangeAspect="1"/>
          </p:cNvGraphicFramePr>
          <p:nvPr>
            <p:extLst>
              <p:ext uri="{D42A27DB-BD31-4B8C-83A1-F6EECF244321}">
                <p14:modId xmlns:p14="http://schemas.microsoft.com/office/powerpoint/2010/main" val="1058618566"/>
              </p:ext>
            </p:extLst>
          </p:nvPr>
        </p:nvGraphicFramePr>
        <p:xfrm>
          <a:off x="2987658" y="3650482"/>
          <a:ext cx="5252839" cy="864937"/>
        </p:xfrm>
        <a:graphic>
          <a:graphicData uri="http://schemas.openxmlformats.org/presentationml/2006/ole">
            <mc:AlternateContent xmlns:mc="http://schemas.openxmlformats.org/markup-compatibility/2006">
              <mc:Choice xmlns:v="urn:schemas-microsoft-com:vml" Requires="v">
                <p:oleObj spid="_x0000_s49062" r:id="rId5" imgW="2095500" imgH="368300" progId="Equation.3">
                  <p:embed/>
                </p:oleObj>
              </mc:Choice>
              <mc:Fallback>
                <p:oleObj r:id="rId5" imgW="2095500" imgH="368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58" y="3650482"/>
                        <a:ext cx="5252839" cy="864937"/>
                      </a:xfrm>
                      <a:prstGeom prst="rect">
                        <a:avLst/>
                      </a:prstGeom>
                      <a:noFill/>
                      <a:ln>
                        <a:noFill/>
                      </a:ln>
                      <a:extLst/>
                    </p:spPr>
                  </p:pic>
                </p:oleObj>
              </mc:Fallback>
            </mc:AlternateContent>
          </a:graphicData>
        </a:graphic>
      </p:graphicFrame>
      <p:graphicFrame>
        <p:nvGraphicFramePr>
          <p:cNvPr id="61446" name="Object 6"/>
          <p:cNvGraphicFramePr>
            <a:graphicFrameLocks noChangeAspect="1"/>
          </p:cNvGraphicFramePr>
          <p:nvPr>
            <p:extLst>
              <p:ext uri="{D42A27DB-BD31-4B8C-83A1-F6EECF244321}">
                <p14:modId xmlns:p14="http://schemas.microsoft.com/office/powerpoint/2010/main" val="1311042173"/>
              </p:ext>
            </p:extLst>
          </p:nvPr>
        </p:nvGraphicFramePr>
        <p:xfrm>
          <a:off x="3003401" y="4556670"/>
          <a:ext cx="5108823" cy="990727"/>
        </p:xfrm>
        <a:graphic>
          <a:graphicData uri="http://schemas.openxmlformats.org/presentationml/2006/ole">
            <mc:AlternateContent xmlns:mc="http://schemas.openxmlformats.org/markup-compatibility/2006">
              <mc:Choice xmlns:v="urn:schemas-microsoft-com:vml" Requires="v">
                <p:oleObj spid="_x0000_s49063" r:id="rId7" imgW="2336800" imgH="469900" progId="Equation.3">
                  <p:embed/>
                </p:oleObj>
              </mc:Choice>
              <mc:Fallback>
                <p:oleObj r:id="rId7" imgW="2336800" imgH="4699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3401" y="4556670"/>
                        <a:ext cx="5108823" cy="990727"/>
                      </a:xfrm>
                      <a:prstGeom prst="rect">
                        <a:avLst/>
                      </a:prstGeom>
                      <a:noFill/>
                      <a:ln>
                        <a:noFill/>
                      </a:ln>
                      <a:extLst/>
                    </p:spPr>
                  </p:pic>
                </p:oleObj>
              </mc:Fallback>
            </mc:AlternateContent>
          </a:graphicData>
        </a:graphic>
      </p:graphicFrame>
      <p:graphicFrame>
        <p:nvGraphicFramePr>
          <p:cNvPr id="61447" name="Object 7"/>
          <p:cNvGraphicFramePr>
            <a:graphicFrameLocks noChangeAspect="1"/>
          </p:cNvGraphicFramePr>
          <p:nvPr>
            <p:extLst>
              <p:ext uri="{D42A27DB-BD31-4B8C-83A1-F6EECF244321}">
                <p14:modId xmlns:p14="http://schemas.microsoft.com/office/powerpoint/2010/main" val="818077732"/>
              </p:ext>
            </p:extLst>
          </p:nvPr>
        </p:nvGraphicFramePr>
        <p:xfrm>
          <a:off x="3071664" y="1735932"/>
          <a:ext cx="2068952" cy="860627"/>
        </p:xfrm>
        <a:graphic>
          <a:graphicData uri="http://schemas.openxmlformats.org/presentationml/2006/ole">
            <mc:AlternateContent xmlns:mc="http://schemas.openxmlformats.org/markup-compatibility/2006">
              <mc:Choice xmlns:v="urn:schemas-microsoft-com:vml" Requires="v">
                <p:oleObj spid="_x0000_s49064" r:id="rId9" imgW="748975" imgH="342751" progId="Equation.3">
                  <p:embed/>
                </p:oleObj>
              </mc:Choice>
              <mc:Fallback>
                <p:oleObj r:id="rId9" imgW="748975" imgH="342751"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1664" y="1735932"/>
                        <a:ext cx="2068952" cy="860627"/>
                      </a:xfrm>
                      <a:prstGeom prst="rect">
                        <a:avLst/>
                      </a:prstGeom>
                      <a:noFill/>
                      <a:ln>
                        <a:noFill/>
                      </a:ln>
                      <a:extLst/>
                    </p:spPr>
                  </p:pic>
                </p:oleObj>
              </mc:Fallback>
            </mc:AlternateContent>
          </a:graphicData>
        </a:graphic>
      </p:graphicFrame>
      <p:sp>
        <p:nvSpPr>
          <p:cNvPr id="61448" name="Text Box 8"/>
          <p:cNvSpPr txBox="1">
            <a:spLocks noChangeArrowheads="1"/>
          </p:cNvSpPr>
          <p:nvPr/>
        </p:nvSpPr>
        <p:spPr bwMode="auto">
          <a:xfrm>
            <a:off x="2010317" y="4821200"/>
            <a:ext cx="1003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kumimoji="1" lang="zh-CN" altLang="en-US" b="1" dirty="0">
                <a:latin typeface="Times New Roman" pitchFamily="18" charset="0"/>
              </a:rPr>
              <a:t>通式：</a:t>
            </a:r>
          </a:p>
        </p:txBody>
      </p:sp>
      <p:sp>
        <p:nvSpPr>
          <p:cNvPr id="61450" name="AutoShape 10"/>
          <p:cNvSpPr>
            <a:spLocks noChangeArrowheads="1"/>
          </p:cNvSpPr>
          <p:nvPr/>
        </p:nvSpPr>
        <p:spPr bwMode="auto">
          <a:xfrm>
            <a:off x="1509066" y="4379766"/>
            <a:ext cx="7089697" cy="997905"/>
          </a:xfrm>
          <a:prstGeom prst="roundRect">
            <a:avLst>
              <a:gd name="adj" fmla="val 16667"/>
            </a:avLst>
          </a:prstGeom>
          <a:noFill/>
          <a:ln w="38100" cmpd="dbl" algn="ctr">
            <a:no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1" algn="ctr"/>
            <a:endParaRPr kumimoji="1" lang="zh-CN" altLang="zh-CN" b="1">
              <a:solidFill>
                <a:srgbClr val="FF0000"/>
              </a:solidFill>
            </a:endParaRP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42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47"/>
                                        </p:tgtEl>
                                        <p:attrNameLst>
                                          <p:attrName>style.visibility</p:attrName>
                                        </p:attrNameLst>
                                      </p:cBhvr>
                                      <p:to>
                                        <p:strVal val="visible"/>
                                      </p:to>
                                    </p:set>
                                    <p:animEffect transition="in" filter="wipe(left)">
                                      <p:cBhvr>
                                        <p:cTn id="7" dur="500"/>
                                        <p:tgtEl>
                                          <p:spTgt spid="614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wipe(left)">
                                      <p:cBhvr>
                                        <p:cTn id="17" dur="500"/>
                                        <p:tgtEl>
                                          <p:spTgt spid="614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8"/>
                                        </p:tgtEl>
                                        <p:attrNameLst>
                                          <p:attrName>style.visibility</p:attrName>
                                        </p:attrNameLst>
                                      </p:cBhvr>
                                      <p:to>
                                        <p:strVal val="visible"/>
                                      </p:to>
                                    </p:set>
                                    <p:animEffect transition="in" filter="wipe(left)">
                                      <p:cBhvr>
                                        <p:cTn id="22" dur="500"/>
                                        <p:tgtEl>
                                          <p:spTgt spid="61448"/>
                                        </p:tgtEl>
                                      </p:cBhvr>
                                    </p:animEffect>
                                  </p:childTnLst>
                                </p:cTn>
                              </p:par>
                              <p:par>
                                <p:cTn id="23" presetID="22" presetClass="entr" presetSubtype="8" fill="hold" nodeType="withEffect">
                                  <p:stCondLst>
                                    <p:cond delay="0"/>
                                  </p:stCondLst>
                                  <p:childTnLst>
                                    <p:set>
                                      <p:cBhvr>
                                        <p:cTn id="24" dur="1" fill="hold">
                                          <p:stCondLst>
                                            <p:cond delay="0"/>
                                          </p:stCondLst>
                                        </p:cTn>
                                        <p:tgtEl>
                                          <p:spTgt spid="61446"/>
                                        </p:tgtEl>
                                        <p:attrNameLst>
                                          <p:attrName>style.visibility</p:attrName>
                                        </p:attrNameLst>
                                      </p:cBhvr>
                                      <p:to>
                                        <p:strVal val="visible"/>
                                      </p:to>
                                    </p:set>
                                    <p:animEffect transition="in" filter="wipe(left)">
                                      <p:cBhvr>
                                        <p:cTn id="25" dur="500"/>
                                        <p:tgtEl>
                                          <p:spTgt spid="61446"/>
                                        </p:tgtEl>
                                      </p:cBhvr>
                                    </p:animEffect>
                                  </p:childTnLst>
                                </p:cTn>
                              </p:par>
                              <p:par>
                                <p:cTn id="26" presetID="1" presetClass="entr" presetSubtype="0" fill="hold" grpId="0" nodeType="withEffect" nodePh="1">
                                  <p:stCondLst>
                                    <p:cond delay="0"/>
                                  </p:stCondLst>
                                  <p:endCondLst>
                                    <p:cond evt="begin" delay="0">
                                      <p:tn val="26"/>
                                    </p:cond>
                                  </p:endCondLst>
                                  <p:childTnLst>
                                    <p:set>
                                      <p:cBhvr>
                                        <p:cTn id="27" dur="1" fill="hold">
                                          <p:stCondLst>
                                            <p:cond delay="0"/>
                                          </p:stCondLst>
                                        </p:cTn>
                                        <p:tgtEl>
                                          <p:spTgt spid="614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8" grpId="0" autoUpdateAnimBg="0"/>
      <p:bldP spid="6145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67408" y="188640"/>
            <a:ext cx="8229600" cy="1371600"/>
          </a:xfrm>
        </p:spPr>
        <p:txBody>
          <a:bodyPr/>
          <a:lstStyle/>
          <a:p>
            <a:pPr eaLnBrk="1" hangingPunct="1"/>
            <a:r>
              <a:rPr lang="zh-CN" altLang="en-US" dirty="0" smtClean="0"/>
              <a:t>一些数学证明方法</a:t>
            </a:r>
          </a:p>
        </p:txBody>
      </p:sp>
      <p:sp>
        <p:nvSpPr>
          <p:cNvPr id="49155" name="Rectangle 3"/>
          <p:cNvSpPr>
            <a:spLocks noGrp="1" noChangeArrowheads="1"/>
          </p:cNvSpPr>
          <p:nvPr>
            <p:ph idx="1"/>
          </p:nvPr>
        </p:nvSpPr>
        <p:spPr>
          <a:xfrm>
            <a:off x="767408" y="1560240"/>
            <a:ext cx="8229600" cy="4184650"/>
          </a:xfrm>
        </p:spPr>
        <p:txBody>
          <a:bodyPr/>
          <a:lstStyle/>
          <a:p>
            <a:pPr eaLnBrk="1" hangingPunct="1"/>
            <a:r>
              <a:rPr lang="zh-CN" altLang="en-US" sz="2800" dirty="0"/>
              <a:t>直接证明：</a:t>
            </a:r>
            <a:r>
              <a:rPr lang="en-US" altLang="zh-CN" sz="2800" dirty="0"/>
              <a:t>P</a:t>
            </a:r>
            <a:r>
              <a:rPr lang="en-US" altLang="zh-CN" sz="2800" dirty="0">
                <a:sym typeface="Wingdings" pitchFamily="2" charset="2"/>
              </a:rPr>
              <a:t>Q</a:t>
            </a:r>
          </a:p>
          <a:p>
            <a:pPr eaLnBrk="1" hangingPunct="1"/>
            <a:r>
              <a:rPr lang="zh-CN" altLang="en-US" sz="2800" dirty="0">
                <a:sym typeface="Wingdings" pitchFamily="2" charset="2"/>
              </a:rPr>
              <a:t>间接证明：</a:t>
            </a:r>
          </a:p>
          <a:p>
            <a:pPr lvl="1" eaLnBrk="1" hangingPunct="1"/>
            <a:r>
              <a:rPr lang="zh-CN" altLang="en-US" sz="2400" dirty="0"/>
              <a:t>反证法</a:t>
            </a:r>
          </a:p>
          <a:p>
            <a:pPr lvl="1" eaLnBrk="1" hangingPunct="1"/>
            <a:r>
              <a:rPr lang="zh-CN" altLang="en-US" sz="2400" dirty="0"/>
              <a:t>举反例</a:t>
            </a:r>
          </a:p>
          <a:p>
            <a:pPr eaLnBrk="1" hangingPunct="1"/>
            <a:r>
              <a:rPr lang="zh-CN" altLang="en-US" sz="2800" dirty="0"/>
              <a:t>数学归纳法：</a:t>
            </a:r>
          </a:p>
          <a:p>
            <a:pPr lvl="1" eaLnBrk="1" hangingPunct="1"/>
            <a:r>
              <a:rPr lang="zh-CN" altLang="en-US" sz="2400" dirty="0"/>
              <a:t>初始归纳：</a:t>
            </a:r>
            <a:r>
              <a:rPr lang="en-US" altLang="zh-CN" sz="2400" dirty="0" err="1"/>
              <a:t>i</a:t>
            </a:r>
            <a:r>
              <a:rPr lang="en-US" altLang="zh-CN" sz="2400" dirty="0"/>
              <a:t>=1 </a:t>
            </a:r>
            <a:r>
              <a:rPr lang="zh-CN" altLang="en-US" sz="2400" dirty="0"/>
              <a:t>结论成立；</a:t>
            </a:r>
          </a:p>
          <a:p>
            <a:pPr lvl="1" eaLnBrk="1" hangingPunct="1"/>
            <a:r>
              <a:rPr lang="zh-CN" altLang="en-US" sz="2400" dirty="0"/>
              <a:t>归纳假设：若</a:t>
            </a:r>
            <a:r>
              <a:rPr lang="en-US" altLang="zh-CN" sz="2400" dirty="0" err="1"/>
              <a:t>i</a:t>
            </a:r>
            <a:r>
              <a:rPr lang="en-US" altLang="zh-CN" sz="2400" dirty="0"/>
              <a:t>=n-1</a:t>
            </a:r>
            <a:r>
              <a:rPr lang="zh-CN" altLang="en-US" sz="2400" dirty="0"/>
              <a:t>时成立；</a:t>
            </a:r>
          </a:p>
          <a:p>
            <a:pPr lvl="1" eaLnBrk="1" hangingPunct="1"/>
            <a:r>
              <a:rPr lang="zh-CN" altLang="en-US" sz="2400" dirty="0"/>
              <a:t>归纳证明：证明</a:t>
            </a:r>
            <a:r>
              <a:rPr lang="en-US" altLang="zh-CN" sz="2400" dirty="0" err="1"/>
              <a:t>i</a:t>
            </a:r>
            <a:r>
              <a:rPr lang="en-US" altLang="zh-CN" sz="2400" dirty="0"/>
              <a:t>=n</a:t>
            </a:r>
            <a:r>
              <a:rPr lang="zh-CN" altLang="en-US" sz="2400" dirty="0"/>
              <a:t>时成立。</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23392" y="189178"/>
            <a:ext cx="10515600" cy="1325563"/>
          </a:xfrm>
        </p:spPr>
        <p:txBody>
          <a:bodyPr/>
          <a:lstStyle/>
          <a:p>
            <a:pPr eaLnBrk="1" hangingPunct="1"/>
            <a:r>
              <a:rPr kumimoji="1" lang="zh-CN" altLang="en-US" dirty="0" smtClean="0">
                <a:solidFill>
                  <a:schemeClr val="tx2"/>
                </a:solidFill>
              </a:rPr>
              <a:t>作时空性能分布图</a:t>
            </a:r>
          </a:p>
        </p:txBody>
      </p:sp>
      <p:sp>
        <p:nvSpPr>
          <p:cNvPr id="50179" name="Rectangle 3"/>
          <p:cNvSpPr>
            <a:spLocks noGrp="1" noChangeArrowheads="1"/>
          </p:cNvSpPr>
          <p:nvPr>
            <p:ph idx="1"/>
          </p:nvPr>
        </p:nvSpPr>
        <p:spPr>
          <a:xfrm>
            <a:off x="689769" y="1514741"/>
            <a:ext cx="10449223" cy="4040188"/>
          </a:xfrm>
        </p:spPr>
        <p:txBody>
          <a:bodyPr>
            <a:normAutofit/>
          </a:bodyPr>
          <a:lstStyle/>
          <a:p>
            <a:pPr eaLnBrk="1" hangingPunct="1">
              <a:lnSpc>
                <a:spcPct val="120000"/>
              </a:lnSpc>
            </a:pPr>
            <a:r>
              <a:rPr lang="zh-CN" altLang="en-US" sz="2400" dirty="0"/>
              <a:t>事后测试是在对算法进行设计、确认、事前分析和调试之后要做的工作，</a:t>
            </a:r>
            <a:r>
              <a:rPr lang="zh-CN" altLang="en-US" sz="2400" dirty="0">
                <a:solidFill>
                  <a:srgbClr val="FF0000"/>
                </a:solidFill>
              </a:rPr>
              <a:t>与所用计算机密切相关</a:t>
            </a:r>
            <a:r>
              <a:rPr lang="zh-CN" altLang="en-US" sz="2400" dirty="0"/>
              <a:t>。</a:t>
            </a:r>
          </a:p>
          <a:p>
            <a:pPr eaLnBrk="1" hangingPunct="1">
              <a:lnSpc>
                <a:spcPct val="120000"/>
              </a:lnSpc>
            </a:pPr>
            <a:r>
              <a:rPr lang="zh-CN" altLang="en-US" sz="2400" dirty="0"/>
              <a:t>以时间分布图为例：</a:t>
            </a:r>
          </a:p>
          <a:p>
            <a:pPr lvl="1"/>
            <a:r>
              <a:rPr kumimoji="1" lang="zh-CN" altLang="en-US" dirty="0" smtClean="0"/>
              <a:t>为提高算法</a:t>
            </a:r>
            <a:r>
              <a:rPr kumimoji="1" lang="zh-CN" altLang="en-US" dirty="0"/>
              <a:t>时间的准确</a:t>
            </a:r>
            <a:r>
              <a:rPr kumimoji="1" lang="zh-CN" altLang="en-US" dirty="0" smtClean="0"/>
              <a:t>测量，减少</a:t>
            </a:r>
            <a:r>
              <a:rPr lang="zh-CN" altLang="en-US" dirty="0" smtClean="0"/>
              <a:t>时钟</a:t>
            </a:r>
            <a:r>
              <a:rPr lang="zh-CN" altLang="en-US" dirty="0"/>
              <a:t>不准确造成的</a:t>
            </a:r>
            <a:r>
              <a:rPr lang="zh-CN" altLang="en-US" dirty="0" smtClean="0"/>
              <a:t>噪声，可以增大规模或重复执行</a:t>
            </a:r>
            <a:endParaRPr kumimoji="1" lang="zh-CN" altLang="en-US" dirty="0"/>
          </a:p>
          <a:p>
            <a:pPr lvl="1" eaLnBrk="1" hangingPunct="1">
              <a:lnSpc>
                <a:spcPct val="120000"/>
              </a:lnSpc>
            </a:pPr>
            <a:r>
              <a:rPr kumimoji="1" lang="zh-CN" altLang="en-US" dirty="0" smtClean="0"/>
              <a:t>分布</a:t>
            </a:r>
            <a:r>
              <a:rPr kumimoji="1" lang="zh-CN" altLang="en-US" dirty="0"/>
              <a:t>图的做法－</a:t>
            </a:r>
            <a:r>
              <a:rPr kumimoji="1" lang="en-US" altLang="zh-CN" dirty="0"/>
              <a:t>&gt;</a:t>
            </a:r>
            <a:r>
              <a:rPr kumimoji="1" lang="zh-CN" altLang="en-US" dirty="0"/>
              <a:t>数据集与时间复杂度有关</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88640"/>
            <a:ext cx="10515600" cy="1325563"/>
          </a:xfrm>
        </p:spPr>
        <p:txBody>
          <a:bodyPr/>
          <a:lstStyle/>
          <a:p>
            <a:pPr eaLnBrk="1" hangingPunct="1"/>
            <a:r>
              <a:rPr lang="en-US" altLang="zh-CN" dirty="0"/>
              <a:t>2.3  </a:t>
            </a:r>
            <a:r>
              <a:rPr lang="zh-CN" altLang="en-US" dirty="0"/>
              <a:t>用</a:t>
            </a:r>
            <a:r>
              <a:rPr lang="en-US" altLang="zh-CN" dirty="0"/>
              <a:t>SPARKS</a:t>
            </a:r>
            <a:r>
              <a:rPr lang="zh-CN" altLang="en-US" dirty="0"/>
              <a:t>语言写算法</a:t>
            </a:r>
          </a:p>
        </p:txBody>
      </p:sp>
      <p:sp>
        <p:nvSpPr>
          <p:cNvPr id="3" name="内容占位符 2"/>
          <p:cNvSpPr>
            <a:spLocks noGrp="1"/>
          </p:cNvSpPr>
          <p:nvPr>
            <p:ph idx="1"/>
          </p:nvPr>
        </p:nvSpPr>
        <p:spPr>
          <a:xfrm>
            <a:off x="695400" y="1628800"/>
            <a:ext cx="8229600" cy="3886200"/>
          </a:xfrm>
        </p:spPr>
        <p:txBody>
          <a:bodyPr>
            <a:normAutofit/>
          </a:bodyPr>
          <a:lstStyle/>
          <a:p>
            <a:r>
              <a:rPr lang="zh-CN" altLang="en-US" dirty="0" smtClean="0"/>
              <a:t>基本数据类型和变量命名规则</a:t>
            </a:r>
            <a:endParaRPr lang="en-US" altLang="zh-CN" dirty="0" smtClean="0"/>
          </a:p>
          <a:p>
            <a:r>
              <a:rPr lang="zh-CN" altLang="en-US" dirty="0" smtClean="0"/>
              <a:t>运算符</a:t>
            </a:r>
            <a:endParaRPr lang="en-US" altLang="zh-CN" dirty="0" smtClean="0"/>
          </a:p>
          <a:p>
            <a:r>
              <a:rPr lang="zh-CN" altLang="en-US" dirty="0"/>
              <a:t>条件</a:t>
            </a:r>
            <a:r>
              <a:rPr lang="zh-CN" altLang="en-US" dirty="0" smtClean="0"/>
              <a:t>语句和循环语句</a:t>
            </a:r>
            <a:endParaRPr lang="en-US" altLang="zh-CN" dirty="0" smtClean="0"/>
          </a:p>
          <a:p>
            <a:r>
              <a:rPr lang="zh-CN" altLang="en-US" dirty="0" smtClean="0"/>
              <a:t>跳转语句</a:t>
            </a:r>
            <a:endParaRPr lang="en-US" altLang="zh-CN" dirty="0" smtClean="0"/>
          </a:p>
          <a:p>
            <a:r>
              <a:rPr lang="zh-CN" altLang="en-US" dirty="0" smtClean="0"/>
              <a:t>算法定义</a:t>
            </a:r>
            <a:endParaRPr lang="en-US" altLang="zh-CN" dirty="0" smtClean="0"/>
          </a:p>
          <a:p>
            <a:r>
              <a:rPr lang="zh-CN" altLang="en-US" dirty="0" smtClean="0"/>
              <a:t>算法的同质异相</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45</a:t>
            </a:fld>
            <a:endParaRPr lang="en-US" altLang="zh-CN"/>
          </a:p>
        </p:txBody>
      </p:sp>
    </p:spTree>
    <p:extLst>
      <p:ext uri="{BB962C8B-B14F-4D97-AF65-F5344CB8AC3E}">
        <p14:creationId xmlns:p14="http://schemas.microsoft.com/office/powerpoint/2010/main" val="33919789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88640"/>
            <a:ext cx="10515600" cy="1325563"/>
          </a:xfrm>
        </p:spPr>
        <p:txBody>
          <a:bodyPr/>
          <a:lstStyle/>
          <a:p>
            <a:r>
              <a:rPr lang="zh-CN" altLang="en-US" dirty="0" smtClean="0"/>
              <a:t>基本数据类型和变量命名规则</a:t>
            </a:r>
            <a:endParaRPr lang="zh-CN" altLang="en-US" dirty="0"/>
          </a:p>
        </p:txBody>
      </p:sp>
      <p:sp>
        <p:nvSpPr>
          <p:cNvPr id="3" name="内容占位符 2"/>
          <p:cNvSpPr>
            <a:spLocks noGrp="1"/>
          </p:cNvSpPr>
          <p:nvPr>
            <p:ph idx="1"/>
          </p:nvPr>
        </p:nvSpPr>
        <p:spPr>
          <a:xfrm>
            <a:off x="831667" y="1556792"/>
            <a:ext cx="10515600" cy="4351338"/>
          </a:xfrm>
        </p:spPr>
        <p:txBody>
          <a:bodyPr/>
          <a:lstStyle/>
          <a:p>
            <a:r>
              <a:rPr kumimoji="1" lang="zh-CN" altLang="en-US" dirty="0" smtClean="0">
                <a:latin typeface="幼圆" panose="02010509060101010101" pitchFamily="49" charset="-122"/>
              </a:rPr>
              <a:t>基本数据类型：</a:t>
            </a:r>
          </a:p>
          <a:p>
            <a:pPr marL="457200" lvl="1" indent="0">
              <a:buNone/>
            </a:pPr>
            <a:r>
              <a:rPr kumimoji="1" lang="zh-CN" altLang="en-US" dirty="0" smtClean="0">
                <a:latin typeface="幼圆" panose="02010509060101010101" pitchFamily="49" charset="-122"/>
              </a:rPr>
              <a:t>整型</a:t>
            </a:r>
            <a:r>
              <a:rPr kumimoji="1" lang="en-US" altLang="zh-CN" dirty="0" smtClean="0"/>
              <a:t>(integer)</a:t>
            </a:r>
            <a:r>
              <a:rPr kumimoji="1" lang="en-US" altLang="zh-CN" dirty="0" smtClean="0">
                <a:latin typeface="幼圆" panose="02010509060101010101" pitchFamily="49" charset="-122"/>
              </a:rPr>
              <a:t>, </a:t>
            </a:r>
            <a:r>
              <a:rPr kumimoji="1" lang="zh-CN" altLang="en-US" dirty="0" smtClean="0">
                <a:latin typeface="幼圆" panose="02010509060101010101" pitchFamily="49" charset="-122"/>
              </a:rPr>
              <a:t>实型</a:t>
            </a:r>
            <a:r>
              <a:rPr kumimoji="1" lang="en-US" altLang="zh-CN" dirty="0" smtClean="0"/>
              <a:t>(real),</a:t>
            </a:r>
            <a:r>
              <a:rPr kumimoji="1" lang="en-US" altLang="zh-CN" dirty="0" smtClean="0">
                <a:latin typeface="幼圆" panose="02010509060101010101" pitchFamily="49" charset="-122"/>
              </a:rPr>
              <a:t> </a:t>
            </a:r>
            <a:r>
              <a:rPr kumimoji="1" lang="zh-CN" altLang="en-US" dirty="0" smtClean="0">
                <a:latin typeface="幼圆" panose="02010509060101010101" pitchFamily="49" charset="-122"/>
              </a:rPr>
              <a:t>布尔型</a:t>
            </a:r>
            <a:r>
              <a:rPr kumimoji="1" lang="en-US" altLang="zh-CN" dirty="0" smtClean="0"/>
              <a:t>(</a:t>
            </a:r>
            <a:r>
              <a:rPr kumimoji="1" lang="en-US" altLang="zh-CN" dirty="0" err="1" smtClean="0"/>
              <a:t>boolean</a:t>
            </a:r>
            <a:r>
              <a:rPr kumimoji="1" lang="en-US" altLang="zh-CN" dirty="0" smtClean="0"/>
              <a:t>), </a:t>
            </a:r>
            <a:r>
              <a:rPr kumimoji="1" lang="zh-CN" altLang="en-US" dirty="0" smtClean="0">
                <a:latin typeface="幼圆" panose="02010509060101010101" pitchFamily="49" charset="-122"/>
              </a:rPr>
              <a:t>字符型</a:t>
            </a:r>
            <a:r>
              <a:rPr kumimoji="1" lang="en-US" altLang="zh-CN" dirty="0" smtClean="0"/>
              <a:t>(char)</a:t>
            </a:r>
          </a:p>
          <a:p>
            <a:pPr marL="457200" lvl="1" indent="0">
              <a:buNone/>
            </a:pPr>
            <a:endParaRPr kumimoji="1" lang="en-US" altLang="zh-CN" dirty="0">
              <a:latin typeface="幼圆" panose="02010509060101010101" pitchFamily="49" charset="-122"/>
            </a:endParaRPr>
          </a:p>
          <a:p>
            <a:r>
              <a:rPr kumimoji="1" lang="zh-CN" altLang="en-US" dirty="0">
                <a:latin typeface="幼圆" panose="02010509060101010101" pitchFamily="49" charset="-122"/>
              </a:rPr>
              <a:t>变量命名规则：</a:t>
            </a:r>
          </a:p>
          <a:p>
            <a:pPr marL="457200" lvl="1" indent="0">
              <a:buNone/>
            </a:pPr>
            <a:r>
              <a:rPr kumimoji="1" lang="zh-CN" altLang="en-US" dirty="0" smtClean="0">
                <a:latin typeface="幼圆" panose="02010509060101010101" pitchFamily="49" charset="-122"/>
              </a:rPr>
              <a:t>以字母开头，不允许使用特殊字符，不允许与保留字重复</a:t>
            </a:r>
          </a:p>
          <a:p>
            <a:pPr marL="457200" lvl="1" indent="0">
              <a:buNone/>
            </a:pPr>
            <a:endParaRPr kumimoji="1" lang="en-US" altLang="zh-CN" dirty="0" smtClean="0">
              <a:latin typeface="幼圆" panose="02010509060101010101" pitchFamily="49" charset="-122"/>
            </a:endParaRPr>
          </a:p>
          <a:p>
            <a:r>
              <a:rPr kumimoji="1" lang="zh-CN" altLang="en-US" dirty="0">
                <a:latin typeface="Verdana" pitchFamily="34" charset="0"/>
              </a:rPr>
              <a:t>数组：任意整数下界和上界的多维数组：</a:t>
            </a:r>
            <a:r>
              <a:rPr kumimoji="1" lang="en-US" altLang="zh-CN" dirty="0"/>
              <a:t>integer </a:t>
            </a:r>
            <a:r>
              <a:rPr kumimoji="1" lang="en-US" altLang="zh-CN" i="1" dirty="0"/>
              <a:t>A(l</a:t>
            </a:r>
            <a:r>
              <a:rPr kumimoji="1" lang="en-US" altLang="zh-CN" i="1" baseline="-25000" dirty="0"/>
              <a:t>1</a:t>
            </a:r>
            <a:r>
              <a:rPr kumimoji="1" lang="en-US" altLang="zh-CN" i="1" dirty="0"/>
              <a:t>:u</a:t>
            </a:r>
            <a:r>
              <a:rPr kumimoji="1" lang="en-US" altLang="zh-CN" i="1" baseline="-25000" dirty="0"/>
              <a:t>1</a:t>
            </a:r>
            <a:r>
              <a:rPr kumimoji="1" lang="en-US" altLang="zh-CN" i="1" dirty="0"/>
              <a:t>,…,</a:t>
            </a:r>
            <a:r>
              <a:rPr kumimoji="1" lang="en-US" altLang="zh-CN" i="1" dirty="0" err="1"/>
              <a:t>l</a:t>
            </a:r>
            <a:r>
              <a:rPr kumimoji="1" lang="en-US" altLang="zh-CN" i="1" baseline="-25000" dirty="0" err="1"/>
              <a:t>n</a:t>
            </a:r>
            <a:r>
              <a:rPr kumimoji="1" lang="en-US" altLang="zh-CN" i="1" dirty="0" err="1"/>
              <a:t>:u</a:t>
            </a:r>
            <a:r>
              <a:rPr kumimoji="1" lang="en-US" altLang="zh-CN" i="1" baseline="-25000" dirty="0" err="1"/>
              <a:t>n</a:t>
            </a:r>
            <a:r>
              <a:rPr kumimoji="1" lang="en-US" altLang="zh-CN" dirty="0"/>
              <a:t>)</a:t>
            </a:r>
            <a:endParaRPr lang="zh-CN" altLang="en-US" dirty="0"/>
          </a:p>
          <a:p>
            <a:endParaRPr lang="zh-CN" altLang="en-US" dirty="0">
              <a:latin typeface="幼圆" panose="02010509060101010101" pitchFamily="49" charset="-122"/>
            </a:endParaRPr>
          </a:p>
        </p:txBody>
      </p:sp>
      <p:sp>
        <p:nvSpPr>
          <p:cNvPr id="4" name="Text Box 9"/>
          <p:cNvSpPr txBox="1">
            <a:spLocks noChangeArrowheads="1"/>
          </p:cNvSpPr>
          <p:nvPr/>
        </p:nvSpPr>
        <p:spPr bwMode="auto">
          <a:xfrm>
            <a:off x="2106985" y="4140016"/>
            <a:ext cx="4637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幼圆" panose="02010509060101010101" pitchFamily="49" charset="-122"/>
                <a:ea typeface="幼圆" panose="02010509060101010101" pitchFamily="49" charset="-122"/>
              </a:rPr>
              <a:t>例</a:t>
            </a:r>
            <a:r>
              <a:rPr kumimoji="1" lang="en-US" altLang="zh-CN" sz="2400" dirty="0">
                <a:latin typeface="幼圆" panose="02010509060101010101" pitchFamily="49" charset="-122"/>
                <a:ea typeface="幼圆" panose="02010509060101010101" pitchFamily="49" charset="-122"/>
              </a:rPr>
              <a:t>: </a:t>
            </a:r>
            <a:r>
              <a:rPr kumimoji="1" lang="en-US" altLang="zh-CN" sz="2400" dirty="0">
                <a:latin typeface="Arial" panose="020B0604020202020204" pitchFamily="34" charset="0"/>
                <a:cs typeface="Arial" panose="020B0604020202020204" pitchFamily="34" charset="0"/>
              </a:rPr>
              <a:t>integer   x, y;    char   </a:t>
            </a:r>
            <a:r>
              <a:rPr kumimoji="1" lang="en-US" altLang="zh-CN" sz="2400" dirty="0" err="1">
                <a:latin typeface="Arial" panose="020B0604020202020204" pitchFamily="34" charset="0"/>
                <a:cs typeface="Arial" panose="020B0604020202020204" pitchFamily="34" charset="0"/>
              </a:rPr>
              <a:t>ch</a:t>
            </a:r>
            <a:r>
              <a:rPr kumimoji="1" lang="en-US" altLang="zh-CN" sz="2400" dirty="0">
                <a:latin typeface="Arial" panose="020B0604020202020204" pitchFamily="34" charset="0"/>
                <a:cs typeface="Arial" panose="020B0604020202020204" pitchFamily="34" charset="0"/>
              </a:rPr>
              <a:t>;</a:t>
            </a:r>
          </a:p>
        </p:txBody>
      </p:sp>
      <p:sp>
        <p:nvSpPr>
          <p:cNvPr id="6" name="灯片编号占位符 5"/>
          <p:cNvSpPr>
            <a:spLocks noGrp="1"/>
          </p:cNvSpPr>
          <p:nvPr>
            <p:ph type="sldNum" sz="quarter" idx="12"/>
          </p:nvPr>
        </p:nvSpPr>
        <p:spPr/>
        <p:txBody>
          <a:bodyPr/>
          <a:lstStyle/>
          <a:p>
            <a:pPr>
              <a:defRPr/>
            </a:pPr>
            <a:fld id="{D04713B0-7EE7-420A-BB22-6F99F562E080}" type="slidenum">
              <a:rPr lang="en-US" altLang="zh-CN" smtClean="0"/>
              <a:pPr>
                <a:defRPr/>
              </a:pPr>
              <a:t>46</a:t>
            </a:fld>
            <a:endParaRPr lang="en-US" altLang="zh-CN"/>
          </a:p>
        </p:txBody>
      </p:sp>
      <p:sp>
        <p:nvSpPr>
          <p:cNvPr id="7" name="Text Box 9"/>
          <p:cNvSpPr txBox="1">
            <a:spLocks noChangeArrowheads="1"/>
          </p:cNvSpPr>
          <p:nvPr/>
        </p:nvSpPr>
        <p:spPr bwMode="auto">
          <a:xfrm>
            <a:off x="2106985" y="2597931"/>
            <a:ext cx="4637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2800" b="1">
                <a:solidFill>
                  <a:schemeClr val="accent1">
                    <a:lumMod val="50000"/>
                  </a:schemeClr>
                </a:solidFill>
                <a:latin typeface="Times New Roman" pitchFamily="18" charset="0"/>
              </a:defRPr>
            </a:lvl1pPr>
          </a:lstStyle>
          <a:p>
            <a:r>
              <a:rPr lang="zh-CN" altLang="en-US" sz="2400" b="0" dirty="0">
                <a:solidFill>
                  <a:schemeClr val="tx1"/>
                </a:solidFill>
                <a:latin typeface="幼圆" panose="02010509060101010101" pitchFamily="49" charset="-122"/>
                <a:ea typeface="幼圆" panose="02010509060101010101" pitchFamily="49" charset="-122"/>
              </a:rPr>
              <a:t>布尔值</a:t>
            </a:r>
            <a:r>
              <a:rPr lang="en-US" altLang="zh-CN" sz="2400" b="0" dirty="0">
                <a:solidFill>
                  <a:schemeClr val="tx1"/>
                </a:solidFill>
                <a:latin typeface="幼圆" panose="02010509060101010101" pitchFamily="49" charset="-122"/>
                <a:ea typeface="幼圆" panose="02010509060101010101" pitchFamily="49" charset="-122"/>
              </a:rPr>
              <a:t>: </a:t>
            </a:r>
            <a:r>
              <a:rPr lang="en-US" altLang="zh-CN" sz="2400" b="0" dirty="0">
                <a:solidFill>
                  <a:schemeClr val="tx1"/>
                </a:solidFill>
                <a:latin typeface="Arial" panose="020B0604020202020204" pitchFamily="34" charset="0"/>
                <a:cs typeface="Arial" panose="020B0604020202020204" pitchFamily="34" charset="0"/>
              </a:rPr>
              <a:t>true</a:t>
            </a:r>
            <a:r>
              <a:rPr lang="zh-CN" altLang="en-US" sz="2400" b="0" dirty="0">
                <a:solidFill>
                  <a:schemeClr val="tx1"/>
                </a:solidFill>
                <a:latin typeface="Arial" panose="020B0604020202020204" pitchFamily="34" charset="0"/>
                <a:cs typeface="Arial" panose="020B0604020202020204" pitchFamily="34" charset="0"/>
              </a:rPr>
              <a:t>，</a:t>
            </a:r>
            <a:r>
              <a:rPr lang="en-US" altLang="zh-CN" sz="2400" b="0" dirty="0">
                <a:solidFill>
                  <a:schemeClr val="tx1"/>
                </a:solidFill>
                <a:latin typeface="Arial" panose="020B0604020202020204" pitchFamily="34" charset="0"/>
                <a:cs typeface="Arial" panose="020B0604020202020204" pitchFamily="34" charset="0"/>
              </a:rPr>
              <a:t>false</a:t>
            </a:r>
          </a:p>
        </p:txBody>
      </p:sp>
      <p:sp>
        <p:nvSpPr>
          <p:cNvPr id="8" name="Text Box 10"/>
          <p:cNvSpPr txBox="1">
            <a:spLocks noChangeArrowheads="1"/>
          </p:cNvSpPr>
          <p:nvPr/>
        </p:nvSpPr>
        <p:spPr bwMode="auto">
          <a:xfrm>
            <a:off x="2109580" y="5229200"/>
            <a:ext cx="77851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幼圆" panose="02010509060101010101" pitchFamily="49" charset="-122"/>
                <a:ea typeface="幼圆" panose="02010509060101010101" pitchFamily="49" charset="-122"/>
              </a:rPr>
              <a:t>例</a:t>
            </a:r>
            <a:r>
              <a:rPr kumimoji="1" lang="en-US" altLang="zh-CN" sz="2400" dirty="0">
                <a:latin typeface="幼圆" panose="02010509060101010101" pitchFamily="49" charset="-122"/>
                <a:ea typeface="幼圆" panose="02010509060101010101" pitchFamily="49" charset="-122"/>
              </a:rPr>
              <a:t>: </a:t>
            </a:r>
            <a:r>
              <a:rPr kumimoji="1" lang="en-US" altLang="zh-CN" sz="2400" dirty="0">
                <a:latin typeface="Arial" panose="020B0604020202020204" pitchFamily="34" charset="0"/>
                <a:cs typeface="Arial" panose="020B0604020202020204" pitchFamily="34" charset="0"/>
              </a:rPr>
              <a:t>integer   A(1:10);        real   B(3:6 , 1:4);</a:t>
            </a:r>
          </a:p>
        </p:txBody>
      </p:sp>
    </p:spTree>
    <p:extLst>
      <p:ext uri="{BB962C8B-B14F-4D97-AF65-F5344CB8AC3E}">
        <p14:creationId xmlns:p14="http://schemas.microsoft.com/office/powerpoint/2010/main" val="115305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utoUpdateAnimBg="0"/>
      <p:bldP spid="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310" y="188640"/>
            <a:ext cx="10515600" cy="132556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a:t>运算符</a:t>
            </a:r>
          </a:p>
        </p:txBody>
      </p:sp>
      <p:sp>
        <p:nvSpPr>
          <p:cNvPr id="3" name="内容占位符 2"/>
          <p:cNvSpPr>
            <a:spLocks noGrp="1"/>
          </p:cNvSpPr>
          <p:nvPr>
            <p:ph idx="1"/>
          </p:nvPr>
        </p:nvSpPr>
        <p:spPr>
          <a:xfrm>
            <a:off x="770310" y="1628800"/>
            <a:ext cx="10515600" cy="4351338"/>
          </a:xfrm>
        </p:spPr>
        <p:txBody>
          <a:bodyPr/>
          <a:lstStyle/>
          <a:p>
            <a:r>
              <a:rPr kumimoji="1" lang="zh-CN" altLang="en-US" sz="2800" dirty="0">
                <a:latin typeface="Verdana" pitchFamily="34" charset="0"/>
              </a:rPr>
              <a:t>赋值语句：变量 </a:t>
            </a:r>
            <a:r>
              <a:rPr kumimoji="1" lang="zh-CN" altLang="en-US" sz="2800" dirty="0">
                <a:latin typeface="Verdana" pitchFamily="34" charset="0"/>
                <a:sym typeface="Symbol" pitchFamily="18" charset="2"/>
              </a:rPr>
              <a:t></a:t>
            </a:r>
            <a:r>
              <a:rPr kumimoji="1" lang="zh-CN" altLang="en-US" sz="2800" dirty="0">
                <a:latin typeface="Verdana" pitchFamily="34" charset="0"/>
                <a:sym typeface="Wingdings" pitchFamily="2" charset="2"/>
              </a:rPr>
              <a:t> 表达式</a:t>
            </a:r>
            <a:endParaRPr kumimoji="1" lang="zh-CN" altLang="en-US" sz="2800" dirty="0">
              <a:latin typeface="Times New Roman" pitchFamily="18" charset="0"/>
            </a:endParaRPr>
          </a:p>
          <a:p>
            <a:r>
              <a:rPr kumimoji="1" lang="zh-CN" altLang="en-US" sz="2800" dirty="0">
                <a:latin typeface="Verdana" pitchFamily="34" charset="0"/>
              </a:rPr>
              <a:t>逻辑运算符：</a:t>
            </a:r>
            <a:r>
              <a:rPr kumimoji="1" lang="en-US" altLang="zh-CN" sz="2800" dirty="0">
                <a:latin typeface="Times New Roman" pitchFamily="18" charset="0"/>
              </a:rPr>
              <a:t>and , or , not</a:t>
            </a:r>
          </a:p>
          <a:p>
            <a:r>
              <a:rPr kumimoji="1" lang="zh-CN" altLang="en-US" sz="2800" dirty="0">
                <a:latin typeface="Verdana" pitchFamily="34" charset="0"/>
              </a:rPr>
              <a:t>关系运算符：</a:t>
            </a:r>
            <a:r>
              <a:rPr kumimoji="1" lang="en-US" altLang="zh-CN" sz="2800" dirty="0">
                <a:latin typeface="Times New Roman" pitchFamily="18" charset="0"/>
              </a:rPr>
              <a:t>&lt; </a:t>
            </a:r>
            <a:r>
              <a:rPr kumimoji="1" lang="zh-CN" altLang="en-US" sz="2800" dirty="0">
                <a:latin typeface="Times New Roman" pitchFamily="18" charset="0"/>
              </a:rPr>
              <a:t>，≤，</a:t>
            </a:r>
            <a:r>
              <a:rPr kumimoji="1" lang="en-US" altLang="zh-CN" sz="2800" dirty="0">
                <a:latin typeface="Times New Roman" pitchFamily="18" charset="0"/>
              </a:rPr>
              <a:t>=</a:t>
            </a:r>
            <a:r>
              <a:rPr kumimoji="1" lang="zh-CN" altLang="en-US" sz="2800" dirty="0">
                <a:latin typeface="Times New Roman" pitchFamily="18" charset="0"/>
              </a:rPr>
              <a:t>，≠，</a:t>
            </a:r>
            <a:r>
              <a:rPr kumimoji="1" lang="en-US" altLang="zh-CN" sz="2800" dirty="0">
                <a:latin typeface="Times New Roman" pitchFamily="18" charset="0"/>
              </a:rPr>
              <a:t>&gt;</a:t>
            </a:r>
            <a:r>
              <a:rPr kumimoji="1" lang="zh-CN" altLang="en-US" sz="2800" dirty="0">
                <a:latin typeface="Times New Roman" pitchFamily="18" charset="0"/>
              </a:rPr>
              <a:t>， </a:t>
            </a:r>
            <a:r>
              <a:rPr kumimoji="1" lang="zh-CN" altLang="en-US" sz="2800" dirty="0" smtClean="0">
                <a:latin typeface="Times New Roman" pitchFamily="18" charset="0"/>
              </a:rPr>
              <a:t>≥</a:t>
            </a:r>
          </a:p>
        </p:txBody>
      </p:sp>
      <p:sp>
        <p:nvSpPr>
          <p:cNvPr id="5" name="灯片编号占位符 4"/>
          <p:cNvSpPr>
            <a:spLocks noGrp="1"/>
          </p:cNvSpPr>
          <p:nvPr>
            <p:ph type="sldNum" sz="quarter" idx="12"/>
          </p:nvPr>
        </p:nvSpPr>
        <p:spPr/>
        <p:txBody>
          <a:bodyPr/>
          <a:lstStyle/>
          <a:p>
            <a:pPr>
              <a:defRPr/>
            </a:pPr>
            <a:fld id="{D04713B0-7EE7-420A-BB22-6F99F562E080}" type="slidenum">
              <a:rPr lang="en-US" altLang="zh-CN" smtClean="0"/>
              <a:pPr>
                <a:defRPr/>
              </a:pPr>
              <a:t>47</a:t>
            </a:fld>
            <a:endParaRPr lang="en-US" altLang="zh-CN"/>
          </a:p>
        </p:txBody>
      </p:sp>
    </p:spTree>
    <p:extLst>
      <p:ext uri="{BB962C8B-B14F-4D97-AF65-F5344CB8AC3E}">
        <p14:creationId xmlns:p14="http://schemas.microsoft.com/office/powerpoint/2010/main" val="4208866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416" y="113184"/>
            <a:ext cx="8229600" cy="1371600"/>
          </a:xfrm>
        </p:spPr>
        <p:txBody>
          <a:bodyPr/>
          <a:lstStyle/>
          <a:p>
            <a:r>
              <a:rPr lang="zh-CN" altLang="en-US" dirty="0" smtClean="0"/>
              <a:t>条件</a:t>
            </a:r>
            <a:r>
              <a:rPr lang="zh-CN" altLang="en-US" dirty="0"/>
              <a:t>语句和循环语句</a:t>
            </a:r>
          </a:p>
        </p:txBody>
      </p:sp>
      <p:sp>
        <p:nvSpPr>
          <p:cNvPr id="3" name="内容占位符 2"/>
          <p:cNvSpPr>
            <a:spLocks noGrp="1"/>
          </p:cNvSpPr>
          <p:nvPr>
            <p:ph idx="1"/>
          </p:nvPr>
        </p:nvSpPr>
        <p:spPr>
          <a:xfrm>
            <a:off x="839416" y="1412776"/>
            <a:ext cx="4032448" cy="4166592"/>
          </a:xfrm>
        </p:spPr>
        <p:txBody>
          <a:bodyPr/>
          <a:lstStyle/>
          <a:p>
            <a:r>
              <a:rPr lang="en-US" altLang="zh-CN" dirty="0" smtClean="0"/>
              <a:t>if</a:t>
            </a:r>
            <a:r>
              <a:rPr lang="zh-CN" altLang="en-US" dirty="0" smtClean="0"/>
              <a:t>语句</a:t>
            </a:r>
            <a:endParaRPr lang="en-US" altLang="zh-CN" dirty="0" smtClean="0"/>
          </a:p>
          <a:p>
            <a:endParaRPr kumimoji="1" lang="en-US" altLang="zh-CN" dirty="0">
              <a:latin typeface="Times New Roman" pitchFamily="18" charset="0"/>
            </a:endParaRPr>
          </a:p>
          <a:p>
            <a:endParaRPr kumimoji="1" lang="en-US" altLang="zh-CN" dirty="0" smtClean="0">
              <a:latin typeface="Times New Roman" pitchFamily="18" charset="0"/>
            </a:endParaRPr>
          </a:p>
          <a:p>
            <a:endParaRPr kumimoji="1" lang="en-US" altLang="zh-CN" dirty="0">
              <a:latin typeface="Times New Roman" pitchFamily="18" charset="0"/>
            </a:endParaRPr>
          </a:p>
          <a:p>
            <a:r>
              <a:rPr kumimoji="1" lang="en-US" altLang="zh-CN" dirty="0" smtClean="0"/>
              <a:t>case</a:t>
            </a:r>
            <a:r>
              <a:rPr kumimoji="1" lang="zh-CN" altLang="en-US" dirty="0" smtClean="0">
                <a:latin typeface="Times New Roman" pitchFamily="18" charset="0"/>
              </a:rPr>
              <a:t>语句</a:t>
            </a:r>
          </a:p>
          <a:p>
            <a:endParaRPr lang="zh-CN" altLang="en-US" dirty="0"/>
          </a:p>
        </p:txBody>
      </p:sp>
      <p:sp>
        <p:nvSpPr>
          <p:cNvPr id="4" name="Text Box 3"/>
          <p:cNvSpPr txBox="1">
            <a:spLocks noChangeArrowheads="1"/>
          </p:cNvSpPr>
          <p:nvPr/>
        </p:nvSpPr>
        <p:spPr bwMode="auto">
          <a:xfrm>
            <a:off x="1487488" y="1943894"/>
            <a:ext cx="2938462" cy="190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folHlink"/>
              </a:buClr>
              <a:buSzPct val="75000"/>
              <a:buFont typeface="Wingdings" pitchFamily="2" charset="2"/>
              <a:buNone/>
            </a:pPr>
            <a:r>
              <a:rPr kumimoji="1" lang="en-US" altLang="zh-CN" sz="2400" dirty="0">
                <a:latin typeface="Arial" panose="020B0604020202020204" pitchFamily="34" charset="0"/>
                <a:cs typeface="Arial" panose="020B0604020202020204" pitchFamily="34" charset="0"/>
              </a:rPr>
              <a:t>if </a:t>
            </a:r>
            <a:r>
              <a:rPr kumimoji="1" lang="zh-CN" altLang="en-US" sz="2400" dirty="0">
                <a:latin typeface="幼圆" panose="02010509060101010101" pitchFamily="49" charset="-122"/>
                <a:ea typeface="幼圆" panose="02010509060101010101" pitchFamily="49" charset="-122"/>
                <a:cs typeface="Arial" panose="020B0604020202020204" pitchFamily="34" charset="0"/>
              </a:rPr>
              <a:t>条件</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then  </a:t>
            </a:r>
            <a:r>
              <a:rPr kumimoji="1" lang="en-US" altLang="zh-CN" sz="2400" dirty="0" smtClean="0">
                <a:latin typeface="Arial" panose="020B0604020202020204" pitchFamily="34" charset="0"/>
                <a:cs typeface="Arial" panose="020B0604020202020204" pitchFamily="34" charset="0"/>
              </a:rPr>
              <a:t>S1</a:t>
            </a:r>
            <a:endParaRPr kumimoji="1" lang="en-US" altLang="zh-CN" sz="2400" dirty="0">
              <a:latin typeface="Arial" panose="020B0604020202020204" pitchFamily="34" charset="0"/>
              <a:cs typeface="Arial" panose="020B0604020202020204" pitchFamily="34" charset="0"/>
            </a:endParaRPr>
          </a:p>
          <a:p>
            <a:pPr>
              <a:lnSpc>
                <a:spcPct val="70000"/>
              </a:lnSpc>
              <a:spcBef>
                <a:spcPct val="20000"/>
              </a:spcBef>
              <a:buClr>
                <a:schemeClr val="folHlink"/>
              </a:buClr>
              <a:buSzPct val="75000"/>
              <a:buFont typeface="Wingdings" pitchFamily="2" charset="2"/>
              <a:buNone/>
            </a:pPr>
            <a:r>
              <a:rPr kumimoji="1" lang="en-US" altLang="zh-CN" sz="2400" dirty="0" err="1">
                <a:latin typeface="Arial" panose="020B0604020202020204" pitchFamily="34" charset="0"/>
                <a:cs typeface="Arial" panose="020B0604020202020204" pitchFamily="34" charset="0"/>
              </a:rPr>
              <a:t>endif</a:t>
            </a:r>
            <a:endParaRPr kumimoji="1" lang="en-US" altLang="zh-CN" sz="2400" dirty="0">
              <a:latin typeface="Arial" panose="020B0604020202020204" pitchFamily="34" charset="0"/>
              <a:cs typeface="Arial" panose="020B0604020202020204" pitchFamily="34" charset="0"/>
            </a:endParaRPr>
          </a:p>
          <a:p>
            <a:pPr>
              <a:lnSpc>
                <a:spcPct val="120000"/>
              </a:lnSpc>
              <a:spcBef>
                <a:spcPct val="20000"/>
              </a:spcBef>
              <a:buClr>
                <a:schemeClr val="folHlink"/>
              </a:buClr>
              <a:buSzPct val="75000"/>
              <a:buFont typeface="Wingdings" pitchFamily="2" charset="2"/>
              <a:buNone/>
            </a:pPr>
            <a:r>
              <a:rPr kumimoji="1" lang="en-US" altLang="zh-CN" sz="2400" dirty="0">
                <a:latin typeface="Arial" panose="020B0604020202020204" pitchFamily="34" charset="0"/>
                <a:cs typeface="Arial" panose="020B0604020202020204" pitchFamily="34" charset="0"/>
              </a:rPr>
              <a:t>if </a:t>
            </a:r>
            <a:r>
              <a:rPr kumimoji="1" lang="zh-CN" altLang="en-US" sz="2400" dirty="0">
                <a:latin typeface="幼圆" panose="02010509060101010101" pitchFamily="49" charset="-122"/>
                <a:ea typeface="幼圆" panose="02010509060101010101" pitchFamily="49" charset="-122"/>
                <a:cs typeface="Arial" panose="020B0604020202020204" pitchFamily="34" charset="0"/>
              </a:rPr>
              <a:t>条件</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then  </a:t>
            </a:r>
            <a:r>
              <a:rPr kumimoji="1" lang="en-US" altLang="zh-CN" sz="2400" dirty="0" smtClean="0">
                <a:latin typeface="Arial" panose="020B0604020202020204" pitchFamily="34" charset="0"/>
                <a:cs typeface="Arial" panose="020B0604020202020204" pitchFamily="34" charset="0"/>
              </a:rPr>
              <a:t>S1</a:t>
            </a:r>
            <a:endParaRPr kumimoji="1" lang="en-US" altLang="zh-CN" sz="2400" dirty="0">
              <a:latin typeface="Arial" panose="020B0604020202020204" pitchFamily="34" charset="0"/>
              <a:cs typeface="Arial" panose="020B0604020202020204" pitchFamily="34" charset="0"/>
            </a:endParaRPr>
          </a:p>
          <a:p>
            <a:pPr>
              <a:lnSpc>
                <a:spcPct val="60000"/>
              </a:lnSpc>
              <a:spcBef>
                <a:spcPct val="20000"/>
              </a:spcBef>
              <a:buClr>
                <a:schemeClr val="folHlink"/>
              </a:buClr>
              <a:buSzPct val="75000"/>
              <a:buFont typeface="Wingdings" pitchFamily="2" charset="2"/>
              <a:buNone/>
            </a:pPr>
            <a:r>
              <a:rPr kumimoji="1" lang="en-US" altLang="zh-CN" sz="2400" dirty="0">
                <a:latin typeface="Arial" panose="020B0604020202020204" pitchFamily="34" charset="0"/>
                <a:cs typeface="Arial" panose="020B0604020202020204" pitchFamily="34" charset="0"/>
              </a:rPr>
              <a:t>else  </a:t>
            </a:r>
            <a:r>
              <a:rPr kumimoji="1" lang="en-US" altLang="zh-CN" sz="2400" dirty="0" smtClean="0">
                <a:latin typeface="Arial" panose="020B0604020202020204" pitchFamily="34" charset="0"/>
                <a:cs typeface="Arial" panose="020B0604020202020204" pitchFamily="34" charset="0"/>
              </a:rPr>
              <a:t>S2</a:t>
            </a:r>
            <a:r>
              <a:rPr kumimoji="1" lang="en-US" altLang="zh-CN" sz="2400" dirty="0">
                <a:latin typeface="Arial" panose="020B0604020202020204" pitchFamily="34" charset="0"/>
                <a:cs typeface="Arial" panose="020B0604020202020204" pitchFamily="34" charset="0"/>
              </a:rPr>
              <a:t>		</a:t>
            </a:r>
          </a:p>
          <a:p>
            <a:pPr>
              <a:lnSpc>
                <a:spcPct val="70000"/>
              </a:lnSpc>
              <a:spcBef>
                <a:spcPct val="20000"/>
              </a:spcBef>
              <a:buClr>
                <a:schemeClr val="folHlink"/>
              </a:buClr>
              <a:buSzPct val="75000"/>
              <a:buFont typeface="Wingdings" pitchFamily="2" charset="2"/>
              <a:buNone/>
            </a:pPr>
            <a:r>
              <a:rPr kumimoji="1" lang="en-US" altLang="zh-CN" sz="2400" dirty="0" err="1">
                <a:latin typeface="Arial" panose="020B0604020202020204" pitchFamily="34" charset="0"/>
                <a:cs typeface="Arial" panose="020B0604020202020204" pitchFamily="34" charset="0"/>
              </a:rPr>
              <a:t>endif</a:t>
            </a:r>
            <a:r>
              <a:rPr kumimoji="1" lang="en-US" altLang="zh-CN" sz="2400" dirty="0">
                <a:latin typeface="Arial" panose="020B0604020202020204" pitchFamily="34" charset="0"/>
                <a:cs typeface="Arial" panose="020B0604020202020204" pitchFamily="34" charset="0"/>
              </a:rPr>
              <a:t>	</a:t>
            </a:r>
          </a:p>
        </p:txBody>
      </p:sp>
      <p:sp>
        <p:nvSpPr>
          <p:cNvPr id="5" name="Text Box 6"/>
          <p:cNvSpPr txBox="1">
            <a:spLocks noChangeArrowheads="1"/>
          </p:cNvSpPr>
          <p:nvPr/>
        </p:nvSpPr>
        <p:spPr bwMode="auto">
          <a:xfrm>
            <a:off x="1487488" y="4208925"/>
            <a:ext cx="2448272" cy="223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buClr>
                <a:schemeClr val="folHlink"/>
              </a:buClr>
              <a:buSzPct val="75000"/>
              <a:buFont typeface="Wingdings" pitchFamily="2" charset="2"/>
              <a:buNone/>
            </a:pPr>
            <a:r>
              <a:rPr kumimoji="1" lang="en-US" altLang="zh-CN" sz="2400" dirty="0">
                <a:latin typeface="Arial" panose="020B0604020202020204" pitchFamily="34" charset="0"/>
                <a:ea typeface="幼圆" panose="02010509060101010101" pitchFamily="49" charset="-122"/>
                <a:cs typeface="Arial" panose="020B0604020202020204" pitchFamily="34" charset="0"/>
              </a:rPr>
              <a:t>case</a:t>
            </a:r>
          </a:p>
          <a:p>
            <a:pPr>
              <a:lnSpc>
                <a:spcPct val="90000"/>
              </a:lnSpc>
              <a:spcBef>
                <a:spcPct val="20000"/>
              </a:spcBef>
              <a:buClr>
                <a:schemeClr val="folHlink"/>
              </a:buClr>
              <a:buSzPct val="75000"/>
              <a:buFont typeface="Wingdings" pitchFamily="2" charset="2"/>
              <a:buNone/>
            </a:pPr>
            <a:r>
              <a:rPr kumimoji="1" lang="en-US" altLang="zh-CN" sz="2400" dirty="0">
                <a:latin typeface="Arial" panose="020B0604020202020204" pitchFamily="34" charset="0"/>
                <a:ea typeface="幼圆" panose="02010509060101010101" pitchFamily="49" charset="-122"/>
                <a:cs typeface="Arial" panose="020B0604020202020204" pitchFamily="34" charset="0"/>
              </a:rPr>
              <a:t>   : </a:t>
            </a:r>
            <a:r>
              <a:rPr kumimoji="1" lang="zh-CN" altLang="en-US" sz="2400" dirty="0">
                <a:latin typeface="幼圆" panose="02010509060101010101" pitchFamily="49" charset="-122"/>
                <a:ea typeface="幼圆" panose="02010509060101010101" pitchFamily="49" charset="-122"/>
                <a:cs typeface="Arial" panose="020B0604020202020204" pitchFamily="34" charset="0"/>
              </a:rPr>
              <a:t>条件</a:t>
            </a:r>
            <a:r>
              <a:rPr kumimoji="1" lang="zh-CN" altLang="en-US" sz="2400" dirty="0">
                <a:latin typeface="Arial" panose="020B0604020202020204" pitchFamily="34" charset="0"/>
                <a:ea typeface="幼圆" panose="02010509060101010101" pitchFamily="49" charset="-122"/>
                <a:cs typeface="Arial" panose="020B0604020202020204" pitchFamily="34" charset="0"/>
              </a:rPr>
              <a:t> </a:t>
            </a:r>
            <a:r>
              <a:rPr kumimoji="1" lang="en-US" altLang="zh-CN" sz="2400" dirty="0">
                <a:latin typeface="Arial" panose="020B0604020202020204" pitchFamily="34" charset="0"/>
                <a:ea typeface="幼圆" panose="02010509060101010101" pitchFamily="49" charset="-122"/>
                <a:cs typeface="Arial" panose="020B0604020202020204" pitchFamily="34" charset="0"/>
              </a:rPr>
              <a:t>1: </a:t>
            </a:r>
            <a:r>
              <a:rPr kumimoji="1" lang="en-US" altLang="zh-CN" sz="2400" dirty="0" smtClean="0">
                <a:latin typeface="Arial" panose="020B0604020202020204" pitchFamily="34" charset="0"/>
                <a:ea typeface="幼圆" panose="02010509060101010101" pitchFamily="49" charset="-122"/>
                <a:cs typeface="Arial" panose="020B0604020202020204" pitchFamily="34" charset="0"/>
              </a:rPr>
              <a:t>S</a:t>
            </a:r>
            <a:r>
              <a:rPr kumimoji="1" lang="en-US" altLang="zh-CN" sz="2400" baseline="-25000" dirty="0" smtClean="0">
                <a:latin typeface="Arial" panose="020B0604020202020204" pitchFamily="34" charset="0"/>
                <a:ea typeface="幼圆" panose="02010509060101010101" pitchFamily="49" charset="-122"/>
                <a:cs typeface="Arial" panose="020B0604020202020204" pitchFamily="34" charset="0"/>
              </a:rPr>
              <a:t>1</a:t>
            </a:r>
            <a:endParaRPr kumimoji="1" lang="en-US" altLang="zh-CN" sz="2400" baseline="-25000" dirty="0">
              <a:latin typeface="Arial" panose="020B0604020202020204" pitchFamily="34" charset="0"/>
              <a:ea typeface="幼圆" panose="02010509060101010101" pitchFamily="49" charset="-122"/>
              <a:cs typeface="Arial" panose="020B0604020202020204" pitchFamily="34" charset="0"/>
            </a:endParaRPr>
          </a:p>
          <a:p>
            <a:pPr>
              <a:lnSpc>
                <a:spcPct val="30000"/>
              </a:lnSpc>
              <a:spcBef>
                <a:spcPct val="20000"/>
              </a:spcBef>
              <a:buClr>
                <a:schemeClr val="folHlink"/>
              </a:buClr>
              <a:buSzPct val="75000"/>
              <a:buFont typeface="Wingdings" pitchFamily="2" charset="2"/>
              <a:buNone/>
            </a:pPr>
            <a:r>
              <a:rPr kumimoji="1" lang="en-US" altLang="zh-CN" sz="2400" dirty="0">
                <a:latin typeface="Arial" panose="020B0604020202020204" pitchFamily="34" charset="0"/>
                <a:ea typeface="幼圆" panose="02010509060101010101" pitchFamily="49" charset="-122"/>
                <a:cs typeface="Arial" panose="020B0604020202020204" pitchFamily="34" charset="0"/>
              </a:rPr>
              <a:t>	…</a:t>
            </a:r>
          </a:p>
          <a:p>
            <a:pPr>
              <a:lnSpc>
                <a:spcPct val="90000"/>
              </a:lnSpc>
              <a:spcBef>
                <a:spcPct val="20000"/>
              </a:spcBef>
              <a:buClr>
                <a:schemeClr val="folHlink"/>
              </a:buClr>
              <a:buSzPct val="75000"/>
              <a:buFont typeface="Wingdings" pitchFamily="2" charset="2"/>
              <a:buNone/>
            </a:pPr>
            <a:r>
              <a:rPr kumimoji="1" lang="en-US" altLang="zh-CN" sz="2400" dirty="0">
                <a:latin typeface="Arial" panose="020B0604020202020204" pitchFamily="34" charset="0"/>
                <a:ea typeface="幼圆" panose="02010509060101010101" pitchFamily="49" charset="-122"/>
                <a:cs typeface="Arial" panose="020B0604020202020204" pitchFamily="34" charset="0"/>
              </a:rPr>
              <a:t>   : </a:t>
            </a:r>
            <a:r>
              <a:rPr kumimoji="1" lang="zh-CN" altLang="en-US" sz="2400" dirty="0">
                <a:latin typeface="幼圆" panose="02010509060101010101" pitchFamily="49" charset="-122"/>
                <a:ea typeface="幼圆" panose="02010509060101010101" pitchFamily="49" charset="-122"/>
                <a:cs typeface="Arial" panose="020B0604020202020204" pitchFamily="34" charset="0"/>
              </a:rPr>
              <a:t>条件</a:t>
            </a:r>
            <a:r>
              <a:rPr kumimoji="1" lang="zh-CN" altLang="en-US" sz="2400" dirty="0">
                <a:latin typeface="Arial" panose="020B0604020202020204" pitchFamily="34" charset="0"/>
                <a:ea typeface="幼圆" panose="02010509060101010101" pitchFamily="49" charset="-122"/>
                <a:cs typeface="Arial" panose="020B0604020202020204" pitchFamily="34" charset="0"/>
              </a:rPr>
              <a:t> </a:t>
            </a:r>
            <a:r>
              <a:rPr kumimoji="1" lang="en-US" altLang="zh-CN" sz="2400" dirty="0">
                <a:latin typeface="Arial" panose="020B0604020202020204" pitchFamily="34" charset="0"/>
                <a:ea typeface="幼圆" panose="02010509060101010101" pitchFamily="49" charset="-122"/>
                <a:cs typeface="Arial" panose="020B0604020202020204" pitchFamily="34" charset="0"/>
              </a:rPr>
              <a:t>n: </a:t>
            </a:r>
            <a:r>
              <a:rPr kumimoji="1" lang="en-US" altLang="zh-CN" sz="2400" dirty="0" smtClean="0">
                <a:latin typeface="Arial" panose="020B0604020202020204" pitchFamily="34" charset="0"/>
                <a:ea typeface="幼圆" panose="02010509060101010101" pitchFamily="49" charset="-122"/>
                <a:cs typeface="Arial" panose="020B0604020202020204" pitchFamily="34" charset="0"/>
              </a:rPr>
              <a:t>S</a:t>
            </a:r>
            <a:r>
              <a:rPr kumimoji="1" lang="en-US" altLang="zh-CN" sz="2400" baseline="-25000" dirty="0" smtClean="0">
                <a:latin typeface="Arial" panose="020B0604020202020204" pitchFamily="34" charset="0"/>
                <a:ea typeface="幼圆" panose="02010509060101010101" pitchFamily="49" charset="-122"/>
                <a:cs typeface="Arial" panose="020B0604020202020204" pitchFamily="34" charset="0"/>
              </a:rPr>
              <a:t>n</a:t>
            </a:r>
            <a:endParaRPr kumimoji="1" lang="en-US" altLang="zh-CN" sz="2400" baseline="-25000" dirty="0">
              <a:latin typeface="Arial" panose="020B0604020202020204" pitchFamily="34" charset="0"/>
              <a:ea typeface="幼圆" panose="02010509060101010101" pitchFamily="49" charset="-122"/>
              <a:cs typeface="Arial" panose="020B0604020202020204" pitchFamily="34" charset="0"/>
            </a:endParaRPr>
          </a:p>
          <a:p>
            <a:pPr>
              <a:lnSpc>
                <a:spcPct val="90000"/>
              </a:lnSpc>
              <a:spcBef>
                <a:spcPct val="20000"/>
              </a:spcBef>
              <a:buClr>
                <a:schemeClr val="folHlink"/>
              </a:buClr>
              <a:buSzPct val="75000"/>
              <a:buFont typeface="Wingdings" pitchFamily="2" charset="2"/>
              <a:buNone/>
            </a:pPr>
            <a:r>
              <a:rPr kumimoji="1" lang="en-US" altLang="zh-CN" sz="2400" dirty="0">
                <a:latin typeface="Arial" panose="020B0604020202020204" pitchFamily="34" charset="0"/>
                <a:ea typeface="幼圆" panose="02010509060101010101" pitchFamily="49" charset="-122"/>
                <a:cs typeface="Arial" panose="020B0604020202020204" pitchFamily="34" charset="0"/>
              </a:rPr>
              <a:t>   : else  </a:t>
            </a:r>
            <a:r>
              <a:rPr kumimoji="1" lang="en-US" altLang="zh-CN" sz="2400" dirty="0" smtClean="0">
                <a:latin typeface="Arial" panose="020B0604020202020204" pitchFamily="34" charset="0"/>
                <a:ea typeface="幼圆" panose="02010509060101010101" pitchFamily="49" charset="-122"/>
                <a:cs typeface="Arial" panose="020B0604020202020204" pitchFamily="34" charset="0"/>
              </a:rPr>
              <a:t> </a:t>
            </a:r>
            <a:r>
              <a:rPr kumimoji="1" lang="en-US" altLang="zh-CN" sz="2400" dirty="0">
                <a:latin typeface="Arial" panose="020B0604020202020204" pitchFamily="34" charset="0"/>
                <a:ea typeface="幼圆" panose="02010509060101010101" pitchFamily="49" charset="-122"/>
                <a:cs typeface="Arial" panose="020B0604020202020204" pitchFamily="34" charset="0"/>
              </a:rPr>
              <a:t>: </a:t>
            </a:r>
            <a:r>
              <a:rPr kumimoji="1" lang="en-US" altLang="zh-CN" sz="2400" dirty="0" smtClean="0">
                <a:latin typeface="Arial" panose="020B0604020202020204" pitchFamily="34" charset="0"/>
                <a:ea typeface="幼圆" panose="02010509060101010101" pitchFamily="49" charset="-122"/>
                <a:cs typeface="Arial" panose="020B0604020202020204" pitchFamily="34" charset="0"/>
              </a:rPr>
              <a:t> S</a:t>
            </a:r>
            <a:r>
              <a:rPr kumimoji="1" lang="en-US" altLang="zh-CN" sz="2400" baseline="-25000" dirty="0" smtClean="0">
                <a:latin typeface="Arial" panose="020B0604020202020204" pitchFamily="34" charset="0"/>
                <a:ea typeface="幼圆" panose="02010509060101010101" pitchFamily="49" charset="-122"/>
                <a:cs typeface="Arial" panose="020B0604020202020204" pitchFamily="34" charset="0"/>
              </a:rPr>
              <a:t>n+1</a:t>
            </a:r>
            <a:endParaRPr kumimoji="1" lang="en-US" altLang="zh-CN" sz="2400" baseline="-25000" dirty="0">
              <a:latin typeface="Arial" panose="020B0604020202020204" pitchFamily="34" charset="0"/>
              <a:ea typeface="幼圆" panose="02010509060101010101" pitchFamily="49" charset="-122"/>
              <a:cs typeface="Arial" panose="020B0604020202020204" pitchFamily="34" charset="0"/>
            </a:endParaRPr>
          </a:p>
          <a:p>
            <a:pPr>
              <a:lnSpc>
                <a:spcPct val="90000"/>
              </a:lnSpc>
              <a:spcBef>
                <a:spcPct val="20000"/>
              </a:spcBef>
              <a:buClr>
                <a:schemeClr val="folHlink"/>
              </a:buClr>
              <a:buSzPct val="75000"/>
              <a:buFont typeface="Wingdings" pitchFamily="2" charset="2"/>
              <a:buNone/>
            </a:pPr>
            <a:r>
              <a:rPr kumimoji="1" lang="en-US" altLang="zh-CN" sz="2400" dirty="0" err="1">
                <a:latin typeface="Arial" panose="020B0604020202020204" pitchFamily="34" charset="0"/>
                <a:ea typeface="幼圆" panose="02010509060101010101" pitchFamily="49" charset="-122"/>
                <a:cs typeface="Arial" panose="020B0604020202020204" pitchFamily="34" charset="0"/>
              </a:rPr>
              <a:t>endcase</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p:txBody>
      </p:sp>
      <p:sp>
        <p:nvSpPr>
          <p:cNvPr id="6" name="灯片编号占位符 5"/>
          <p:cNvSpPr>
            <a:spLocks noGrp="1"/>
          </p:cNvSpPr>
          <p:nvPr>
            <p:ph type="sldNum" sz="quarter" idx="12"/>
          </p:nvPr>
        </p:nvSpPr>
        <p:spPr>
          <a:xfrm>
            <a:off x="8482608" y="6295920"/>
            <a:ext cx="2743200" cy="365125"/>
          </a:xfrm>
        </p:spPr>
        <p:txBody>
          <a:bodyPr/>
          <a:lstStyle/>
          <a:p>
            <a:pPr>
              <a:defRPr/>
            </a:pPr>
            <a:fld id="{D04713B0-7EE7-420A-BB22-6F99F562E080}" type="slidenum">
              <a:rPr lang="en-US" altLang="zh-CN" smtClean="0"/>
              <a:pPr>
                <a:defRPr/>
              </a:pPr>
              <a:t>48</a:t>
            </a:fld>
            <a:endParaRPr lang="en-US" altLang="zh-CN"/>
          </a:p>
        </p:txBody>
      </p:sp>
      <p:sp>
        <p:nvSpPr>
          <p:cNvPr id="7" name="内容占位符 2"/>
          <p:cNvSpPr txBox="1">
            <a:spLocks/>
          </p:cNvSpPr>
          <p:nvPr/>
        </p:nvSpPr>
        <p:spPr>
          <a:xfrm>
            <a:off x="5591944" y="1340768"/>
            <a:ext cx="2890664" cy="449738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while</a:t>
            </a:r>
            <a:r>
              <a:rPr lang="zh-CN" altLang="en-US" dirty="0" smtClean="0"/>
              <a:t>语句</a:t>
            </a:r>
            <a:endParaRPr lang="en-US" altLang="zh-CN" dirty="0" smtClean="0"/>
          </a:p>
          <a:p>
            <a:endParaRPr lang="en-US" altLang="zh-CN" dirty="0" smtClean="0"/>
          </a:p>
          <a:p>
            <a:endParaRPr lang="en-US" altLang="zh-CN" dirty="0" smtClean="0"/>
          </a:p>
          <a:p>
            <a:r>
              <a:rPr lang="en-US" altLang="zh-CN" dirty="0" smtClean="0"/>
              <a:t>loop</a:t>
            </a:r>
            <a:r>
              <a:rPr lang="zh-CN" altLang="en-US" dirty="0" smtClean="0"/>
              <a:t>语句</a:t>
            </a:r>
            <a:endParaRPr lang="en-US" altLang="zh-CN" dirty="0" smtClean="0"/>
          </a:p>
          <a:p>
            <a:endParaRPr lang="en-US" altLang="zh-CN" dirty="0" smtClean="0"/>
          </a:p>
          <a:p>
            <a:endParaRPr lang="en-US" altLang="zh-CN" dirty="0" smtClean="0"/>
          </a:p>
          <a:p>
            <a:r>
              <a:rPr lang="en-US" altLang="zh-CN" dirty="0" smtClean="0"/>
              <a:t>for</a:t>
            </a:r>
            <a:r>
              <a:rPr lang="zh-CN" altLang="en-US" dirty="0" smtClean="0"/>
              <a:t>语句</a:t>
            </a:r>
            <a:endParaRPr lang="zh-CN" altLang="en-US" dirty="0"/>
          </a:p>
        </p:txBody>
      </p:sp>
      <p:sp>
        <p:nvSpPr>
          <p:cNvPr id="8" name="Text Box 3"/>
          <p:cNvSpPr txBox="1">
            <a:spLocks noChangeArrowheads="1"/>
          </p:cNvSpPr>
          <p:nvPr/>
        </p:nvSpPr>
        <p:spPr bwMode="auto">
          <a:xfrm>
            <a:off x="6328048" y="1832578"/>
            <a:ext cx="5240560" cy="1089529"/>
          </a:xfrm>
          <a:prstGeom prst="rect">
            <a:avLst/>
          </a:prstGeom>
          <a:noFill/>
          <a:ln w="9525">
            <a:noFill/>
            <a:miter lim="800000"/>
            <a:headEnd/>
            <a:tailEnd/>
          </a:ln>
          <a:effectLst/>
          <a:extLst>
            <a:ext uri="{909E8E84-426E-40DD-AFC4-6F175D3DCCD1}">
              <a14:hiddenFill xmlns:a14="http://schemas.microsoft.com/office/drawing/2010/main">
                <a:solidFill>
                  <a:srgbClr val="FFF3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pPr>
            <a:r>
              <a:rPr kumimoji="1" lang="en-US" altLang="zh-CN" sz="2400" dirty="0">
                <a:latin typeface="Arial" panose="020B0604020202020204" pitchFamily="34" charset="0"/>
                <a:cs typeface="Arial" panose="020B0604020202020204" pitchFamily="34" charset="0"/>
              </a:rPr>
              <a:t>while  </a:t>
            </a:r>
            <a:r>
              <a:rPr kumimoji="1" lang="zh-CN" altLang="en-US" sz="2400" dirty="0">
                <a:latin typeface="Arial" panose="020B0604020202020204" pitchFamily="34" charset="0"/>
                <a:ea typeface="幼圆" panose="02010509060101010101" pitchFamily="49" charset="-122"/>
                <a:cs typeface="Arial" panose="020B0604020202020204" pitchFamily="34" charset="0"/>
              </a:rPr>
              <a:t>条件</a:t>
            </a:r>
            <a:r>
              <a:rPr kumimoji="1" lang="zh-CN" altLang="en-US" sz="2400" dirty="0">
                <a:latin typeface="Arial" panose="020B0604020202020204" pitchFamily="34" charset="0"/>
                <a:cs typeface="Arial" panose="020B0604020202020204" pitchFamily="34" charset="0"/>
              </a:rPr>
              <a:t>  </a:t>
            </a:r>
            <a:r>
              <a:rPr kumimoji="1" lang="en-US" altLang="zh-CN" sz="2400" dirty="0" smtClean="0">
                <a:latin typeface="Arial" panose="020B0604020202020204" pitchFamily="34" charset="0"/>
                <a:cs typeface="Arial" panose="020B0604020202020204" pitchFamily="34" charset="0"/>
              </a:rPr>
              <a:t>do</a:t>
            </a:r>
            <a:endParaRPr kumimoji="1" lang="en-US" altLang="zh-CN" sz="2400" dirty="0">
              <a:latin typeface="幼圆" panose="02010509060101010101" pitchFamily="49" charset="-122"/>
              <a:ea typeface="幼圆" panose="02010509060101010101" pitchFamily="49" charset="-122"/>
              <a:cs typeface="Arial" panose="020B0604020202020204" pitchFamily="34" charset="0"/>
            </a:endParaRPr>
          </a:p>
          <a:p>
            <a:pPr>
              <a:lnSpc>
                <a:spcPct val="40000"/>
              </a:lnSpc>
              <a:spcBef>
                <a:spcPct val="50000"/>
              </a:spcBef>
            </a:pPr>
            <a:r>
              <a:rPr kumimoji="1" lang="en-US" altLang="zh-CN" sz="2400" dirty="0" smtClean="0">
                <a:latin typeface="Arial" panose="020B0604020202020204" pitchFamily="34" charset="0"/>
                <a:cs typeface="Arial" panose="020B0604020202020204" pitchFamily="34" charset="0"/>
              </a:rPr>
              <a:t>   S</a:t>
            </a:r>
            <a:endParaRPr kumimoji="1" lang="en-US" altLang="zh-CN" sz="2400" dirty="0">
              <a:latin typeface="Arial" panose="020B0604020202020204" pitchFamily="34" charset="0"/>
              <a:cs typeface="Arial" panose="020B0604020202020204" pitchFamily="34" charset="0"/>
            </a:endParaRPr>
          </a:p>
          <a:p>
            <a:pPr>
              <a:lnSpc>
                <a:spcPct val="40000"/>
              </a:lnSpc>
              <a:spcBef>
                <a:spcPct val="50000"/>
              </a:spcBef>
            </a:pPr>
            <a:r>
              <a:rPr kumimoji="1" lang="en-US" altLang="zh-CN" sz="2400" dirty="0">
                <a:latin typeface="Arial" panose="020B0604020202020204" pitchFamily="34" charset="0"/>
                <a:cs typeface="Arial" panose="020B0604020202020204" pitchFamily="34" charset="0"/>
              </a:rPr>
              <a:t>repeat //</a:t>
            </a:r>
            <a:r>
              <a:rPr kumimoji="1" lang="zh-CN" altLang="en-US" sz="2400" dirty="0">
                <a:latin typeface="幼圆" panose="02010509060101010101" pitchFamily="49" charset="-122"/>
                <a:ea typeface="幼圆" panose="02010509060101010101" pitchFamily="49" charset="-122"/>
                <a:cs typeface="Arial" panose="020B0604020202020204" pitchFamily="34" charset="0"/>
              </a:rPr>
              <a:t>条件为假，循环结束</a:t>
            </a:r>
            <a:endParaRPr kumimoji="1" lang="en-US" altLang="zh-CN" sz="2400" dirty="0">
              <a:latin typeface="Arial" panose="020B0604020202020204" pitchFamily="34" charset="0"/>
              <a:cs typeface="Arial" panose="020B0604020202020204" pitchFamily="34" charset="0"/>
            </a:endParaRPr>
          </a:p>
        </p:txBody>
      </p:sp>
      <p:sp>
        <p:nvSpPr>
          <p:cNvPr id="9" name="Text Box 4"/>
          <p:cNvSpPr txBox="1">
            <a:spLocks noChangeArrowheads="1"/>
          </p:cNvSpPr>
          <p:nvPr/>
        </p:nvSpPr>
        <p:spPr bwMode="auto">
          <a:xfrm>
            <a:off x="6341495" y="3734291"/>
            <a:ext cx="4363017" cy="1126462"/>
          </a:xfrm>
          <a:prstGeom prst="rect">
            <a:avLst/>
          </a:prstGeom>
          <a:noFill/>
          <a:ln w="9525">
            <a:noFill/>
            <a:miter lim="800000"/>
            <a:headEnd/>
            <a:tailEnd/>
          </a:ln>
          <a:effectLst/>
          <a:extLst>
            <a:ext uri="{909E8E84-426E-40DD-AFC4-6F175D3DCCD1}">
              <a14:hiddenFill xmlns:a14="http://schemas.microsoft.com/office/drawing/2010/main">
                <a:solidFill>
                  <a:srgbClr val="FFFFE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70000"/>
              </a:lnSpc>
              <a:spcBef>
                <a:spcPct val="50000"/>
              </a:spcBef>
            </a:pPr>
            <a:r>
              <a:rPr kumimoji="1" lang="en-US" altLang="zh-CN" sz="2400" dirty="0">
                <a:latin typeface="Arial" panose="020B0604020202020204" pitchFamily="34" charset="0"/>
                <a:ea typeface="幼圆" panose="02010509060101010101" pitchFamily="49" charset="-122"/>
                <a:cs typeface="Arial" panose="020B0604020202020204" pitchFamily="34" charset="0"/>
              </a:rPr>
              <a:t>loop//</a:t>
            </a:r>
            <a:r>
              <a:rPr kumimoji="1" lang="zh-CN" altLang="en-US" sz="2400" dirty="0">
                <a:latin typeface="Arial" panose="020B0604020202020204" pitchFamily="34" charset="0"/>
                <a:ea typeface="幼圆" panose="02010509060101010101" pitchFamily="49" charset="-122"/>
                <a:cs typeface="Arial" panose="020B0604020202020204" pitchFamily="34" charset="0"/>
              </a:rPr>
              <a:t>条件为真，循环</a:t>
            </a:r>
            <a:r>
              <a:rPr kumimoji="1" lang="zh-CN" altLang="en-US" sz="2400" dirty="0" smtClean="0">
                <a:latin typeface="Arial" panose="020B0604020202020204" pitchFamily="34" charset="0"/>
                <a:ea typeface="幼圆" panose="02010509060101010101" pitchFamily="49" charset="-122"/>
                <a:cs typeface="Arial" panose="020B0604020202020204" pitchFamily="34" charset="0"/>
              </a:rPr>
              <a:t>结束</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a:lnSpc>
                <a:spcPct val="70000"/>
              </a:lnSpc>
              <a:spcBef>
                <a:spcPct val="50000"/>
              </a:spcBef>
            </a:pPr>
            <a:r>
              <a:rPr kumimoji="1" lang="en-US" altLang="zh-CN" sz="2400" dirty="0">
                <a:latin typeface="Arial" panose="020B0604020202020204" pitchFamily="34" charset="0"/>
                <a:ea typeface="幼圆" panose="02010509060101010101" pitchFamily="49" charset="-122"/>
                <a:cs typeface="Arial" panose="020B0604020202020204" pitchFamily="34" charset="0"/>
              </a:rPr>
              <a:t>    S</a:t>
            </a:r>
          </a:p>
          <a:p>
            <a:pPr>
              <a:lnSpc>
                <a:spcPct val="40000"/>
              </a:lnSpc>
              <a:spcBef>
                <a:spcPct val="50000"/>
              </a:spcBef>
            </a:pPr>
            <a:r>
              <a:rPr kumimoji="1" lang="en-US" altLang="zh-CN" sz="2400" dirty="0">
                <a:latin typeface="Arial" panose="020B0604020202020204" pitchFamily="34" charset="0"/>
                <a:ea typeface="幼圆" panose="02010509060101010101" pitchFamily="49" charset="-122"/>
                <a:cs typeface="Arial" panose="020B0604020202020204" pitchFamily="34" charset="0"/>
              </a:rPr>
              <a:t>until  </a:t>
            </a:r>
            <a:r>
              <a:rPr kumimoji="1" lang="zh-CN" altLang="en-US" sz="2400" dirty="0">
                <a:latin typeface="幼圆" panose="02010509060101010101" pitchFamily="49" charset="-122"/>
                <a:ea typeface="幼圆" panose="02010509060101010101" pitchFamily="49" charset="-122"/>
                <a:cs typeface="Arial" panose="020B0604020202020204" pitchFamily="34" charset="0"/>
              </a:rPr>
              <a:t>条件</a:t>
            </a:r>
            <a:r>
              <a:rPr kumimoji="1" lang="zh-CN" altLang="en-US" sz="2400" dirty="0">
                <a:latin typeface="Arial" panose="020B0604020202020204" pitchFamily="34" charset="0"/>
                <a:ea typeface="幼圆" panose="02010509060101010101" pitchFamily="49" charset="-122"/>
                <a:cs typeface="Arial" panose="020B0604020202020204" pitchFamily="34" charset="0"/>
              </a:rPr>
              <a:t>  </a:t>
            </a:r>
            <a:r>
              <a:rPr kumimoji="1" lang="en-US" altLang="zh-CN" sz="2400" dirty="0" smtClean="0">
                <a:latin typeface="Arial" panose="020B0604020202020204" pitchFamily="34" charset="0"/>
                <a:ea typeface="幼圆" panose="02010509060101010101" pitchFamily="49" charset="-122"/>
                <a:cs typeface="Arial" panose="020B0604020202020204" pitchFamily="34" charset="0"/>
              </a:rPr>
              <a:t>repeat</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p:txBody>
      </p:sp>
      <p:sp>
        <p:nvSpPr>
          <p:cNvPr id="10" name="Text Box 5"/>
          <p:cNvSpPr txBox="1">
            <a:spLocks noChangeArrowheads="1"/>
          </p:cNvSpPr>
          <p:nvPr/>
        </p:nvSpPr>
        <p:spPr bwMode="auto">
          <a:xfrm>
            <a:off x="6310155" y="5434747"/>
            <a:ext cx="5616624" cy="1226298"/>
          </a:xfrm>
          <a:prstGeom prst="rect">
            <a:avLst/>
          </a:prstGeom>
          <a:noFill/>
          <a:ln w="9525">
            <a:noFill/>
            <a:miter lim="800000"/>
            <a:headEnd/>
            <a:tailEnd/>
          </a:ln>
          <a:effectLst/>
          <a:extLst>
            <a:ext uri="{909E8E84-426E-40DD-AFC4-6F175D3DCCD1}">
              <a14:hiddenFill xmlns:a14="http://schemas.microsoft.com/office/drawing/2010/main">
                <a:solidFill>
                  <a:srgbClr val="DD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400" dirty="0">
                <a:latin typeface="Arial" panose="020B0604020202020204" pitchFamily="34" charset="0"/>
                <a:cs typeface="Arial" panose="020B0604020202020204" pitchFamily="34" charset="0"/>
              </a:rPr>
              <a:t>for </a:t>
            </a:r>
            <a:r>
              <a:rPr kumimoji="1" lang="zh-CN" altLang="en-US" sz="2400" dirty="0">
                <a:latin typeface="幼圆" panose="02010509060101010101" pitchFamily="49" charset="-122"/>
                <a:ea typeface="幼圆" panose="02010509060101010101" pitchFamily="49" charset="-122"/>
              </a:rPr>
              <a:t>变量</a:t>
            </a:r>
            <a:r>
              <a:rPr kumimoji="1" lang="zh-CN" altLang="en-US" sz="2400" dirty="0">
                <a:latin typeface="幼圆" panose="02010509060101010101" pitchFamily="49" charset="-122"/>
                <a:ea typeface="幼圆" panose="02010509060101010101" pitchFamily="49" charset="-122"/>
                <a:sym typeface="Symbol" pitchFamily="18" charset="2"/>
              </a:rPr>
              <a:t></a:t>
            </a:r>
            <a:r>
              <a:rPr kumimoji="1" lang="zh-CN" altLang="en-US" sz="2400" dirty="0">
                <a:latin typeface="幼圆" panose="02010509060101010101" pitchFamily="49" charset="-122"/>
                <a:ea typeface="幼圆" panose="02010509060101010101" pitchFamily="49" charset="-122"/>
                <a:sym typeface="Wingdings" pitchFamily="2" charset="2"/>
              </a:rPr>
              <a:t>初值 </a:t>
            </a:r>
            <a:r>
              <a:rPr kumimoji="1" lang="en-US" altLang="zh-CN" sz="2400" dirty="0">
                <a:latin typeface="Arial" panose="020B0604020202020204" pitchFamily="34" charset="0"/>
                <a:cs typeface="Arial" panose="020B0604020202020204" pitchFamily="34" charset="0"/>
                <a:sym typeface="Wingdings" pitchFamily="2" charset="2"/>
              </a:rPr>
              <a:t>to </a:t>
            </a:r>
            <a:r>
              <a:rPr kumimoji="1" lang="zh-CN" altLang="en-US" sz="2400" dirty="0">
                <a:latin typeface="幼圆" panose="02010509060101010101" pitchFamily="49" charset="-122"/>
                <a:ea typeface="幼圆" panose="02010509060101010101" pitchFamily="49" charset="-122"/>
                <a:sym typeface="Wingdings" pitchFamily="2" charset="2"/>
              </a:rPr>
              <a:t>终值</a:t>
            </a:r>
            <a:r>
              <a:rPr kumimoji="1" lang="zh-CN" altLang="en-US" sz="2400" dirty="0">
                <a:latin typeface="Times New Roman" pitchFamily="18" charset="0"/>
                <a:sym typeface="Wingdings" pitchFamily="2" charset="2"/>
              </a:rPr>
              <a:t> </a:t>
            </a:r>
            <a:r>
              <a:rPr kumimoji="1" lang="en-US" altLang="zh-CN" sz="2400" dirty="0">
                <a:latin typeface="Arial" panose="020B0604020202020204" pitchFamily="34" charset="0"/>
                <a:cs typeface="Arial" panose="020B0604020202020204" pitchFamily="34" charset="0"/>
                <a:sym typeface="Wingdings" pitchFamily="2" charset="2"/>
              </a:rPr>
              <a:t>by</a:t>
            </a:r>
            <a:r>
              <a:rPr kumimoji="1" lang="en-US" altLang="zh-CN" sz="2400" dirty="0">
                <a:latin typeface="Times New Roman" pitchFamily="18" charset="0"/>
                <a:sym typeface="Wingdings" pitchFamily="2" charset="2"/>
              </a:rPr>
              <a:t> </a:t>
            </a:r>
            <a:r>
              <a:rPr kumimoji="1" lang="zh-CN" altLang="en-US" sz="2400" dirty="0">
                <a:latin typeface="幼圆" panose="02010509060101010101" pitchFamily="49" charset="-122"/>
                <a:ea typeface="幼圆" panose="02010509060101010101" pitchFamily="49" charset="-122"/>
                <a:sym typeface="Wingdings" pitchFamily="2" charset="2"/>
              </a:rPr>
              <a:t>变量增值 </a:t>
            </a:r>
            <a:r>
              <a:rPr kumimoji="1" lang="en-US" altLang="zh-CN" sz="2400" dirty="0">
                <a:latin typeface="Arial" panose="020B0604020202020204" pitchFamily="34" charset="0"/>
                <a:cs typeface="Arial" panose="020B0604020202020204" pitchFamily="34" charset="0"/>
                <a:sym typeface="Wingdings" pitchFamily="2" charset="2"/>
              </a:rPr>
              <a:t>do</a:t>
            </a:r>
          </a:p>
          <a:p>
            <a:pPr>
              <a:lnSpc>
                <a:spcPct val="50000"/>
              </a:lnSpc>
              <a:spcBef>
                <a:spcPct val="50000"/>
              </a:spcBef>
            </a:pPr>
            <a:r>
              <a:rPr kumimoji="1" lang="en-US" altLang="zh-CN" sz="2400" dirty="0" smtClean="0">
                <a:latin typeface="Arial" panose="020B0604020202020204" pitchFamily="34" charset="0"/>
                <a:cs typeface="Arial" panose="020B0604020202020204" pitchFamily="34" charset="0"/>
                <a:sym typeface="Wingdings" pitchFamily="2" charset="2"/>
              </a:rPr>
              <a:t>    S</a:t>
            </a:r>
            <a:endParaRPr kumimoji="1" lang="en-US" altLang="zh-CN" sz="2400" dirty="0">
              <a:latin typeface="Arial" panose="020B0604020202020204" pitchFamily="34" charset="0"/>
              <a:cs typeface="Arial" panose="020B0604020202020204" pitchFamily="34" charset="0"/>
              <a:sym typeface="Wingdings" pitchFamily="2" charset="2"/>
            </a:endParaRPr>
          </a:p>
          <a:p>
            <a:pPr>
              <a:lnSpc>
                <a:spcPct val="50000"/>
              </a:lnSpc>
              <a:spcBef>
                <a:spcPct val="50000"/>
              </a:spcBef>
            </a:pPr>
            <a:r>
              <a:rPr kumimoji="1" lang="en-US" altLang="zh-CN" sz="2400" dirty="0">
                <a:latin typeface="Arial" panose="020B0604020202020204" pitchFamily="34" charset="0"/>
                <a:cs typeface="Arial" panose="020B0604020202020204" pitchFamily="34" charset="0"/>
                <a:sym typeface="Wingdings" pitchFamily="2" charset="2"/>
              </a:rPr>
              <a:t>repeat</a:t>
            </a:r>
          </a:p>
        </p:txBody>
      </p:sp>
    </p:spTree>
    <p:extLst>
      <p:ext uri="{BB962C8B-B14F-4D97-AF65-F5344CB8AC3E}">
        <p14:creationId xmlns:p14="http://schemas.microsoft.com/office/powerpoint/2010/main" val="261156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8" grpId="0"/>
      <p:bldP spid="9"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5440" y="332656"/>
            <a:ext cx="8229600" cy="95557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a:t>跳转语句</a:t>
            </a:r>
          </a:p>
        </p:txBody>
      </p:sp>
      <p:sp>
        <p:nvSpPr>
          <p:cNvPr id="3" name="内容占位符 2"/>
          <p:cNvSpPr>
            <a:spLocks noGrp="1"/>
          </p:cNvSpPr>
          <p:nvPr>
            <p:ph idx="1"/>
          </p:nvPr>
        </p:nvSpPr>
        <p:spPr>
          <a:xfrm>
            <a:off x="1055440" y="1454607"/>
            <a:ext cx="8229600" cy="4616152"/>
          </a:xfrm>
        </p:spPr>
        <p:txBody>
          <a:bodyPr/>
          <a:lstStyle/>
          <a:p>
            <a:r>
              <a:rPr kumimoji="1" lang="en-US" altLang="zh-CN" dirty="0" err="1" smtClean="0"/>
              <a:t>goto</a:t>
            </a:r>
            <a:r>
              <a:rPr kumimoji="1" lang="en-US" altLang="zh-CN" dirty="0" smtClean="0"/>
              <a:t> </a:t>
            </a:r>
            <a:r>
              <a:rPr kumimoji="1" lang="zh-CN" altLang="en-US" dirty="0" smtClean="0">
                <a:latin typeface="Times New Roman" pitchFamily="18" charset="0"/>
              </a:rPr>
              <a:t>标号</a:t>
            </a:r>
            <a:endParaRPr kumimoji="1" lang="en-US" altLang="zh-CN" dirty="0">
              <a:latin typeface="Times New Roman" pitchFamily="18" charset="0"/>
            </a:endParaRPr>
          </a:p>
          <a:p>
            <a:r>
              <a:rPr kumimoji="1" lang="en-US" altLang="zh-CN" dirty="0" smtClean="0"/>
              <a:t>exit</a:t>
            </a:r>
          </a:p>
          <a:p>
            <a:pPr lvl="1"/>
            <a:r>
              <a:rPr kumimoji="1" lang="zh-CN" altLang="en-US" dirty="0" smtClean="0">
                <a:latin typeface="Times New Roman" pitchFamily="18" charset="0"/>
              </a:rPr>
              <a:t>转到含有</a:t>
            </a:r>
            <a:r>
              <a:rPr kumimoji="1" lang="en-US" altLang="zh-CN" dirty="0" smtClean="0">
                <a:latin typeface="Times New Roman" pitchFamily="18" charset="0"/>
              </a:rPr>
              <a:t>exit</a:t>
            </a:r>
            <a:r>
              <a:rPr kumimoji="1" lang="zh-CN" altLang="en-US" dirty="0" smtClean="0">
                <a:latin typeface="Times New Roman" pitchFamily="18" charset="0"/>
              </a:rPr>
              <a:t>的最内层循环语句后面的第一条语句</a:t>
            </a:r>
            <a:endParaRPr kumimoji="1" lang="en-US" altLang="zh-CN" dirty="0" smtClean="0">
              <a:latin typeface="Times New Roman" pitchFamily="18" charset="0"/>
            </a:endParaRPr>
          </a:p>
          <a:p>
            <a:r>
              <a:rPr kumimoji="1" lang="en-US" altLang="zh-CN" dirty="0" smtClean="0"/>
              <a:t>cycle</a:t>
            </a:r>
          </a:p>
          <a:p>
            <a:pPr lvl="1"/>
            <a:r>
              <a:rPr kumimoji="1" lang="zh-CN" altLang="en-US" dirty="0" smtClean="0">
                <a:latin typeface="Times New Roman" pitchFamily="18" charset="0"/>
              </a:rPr>
              <a:t>结束本次循环</a:t>
            </a:r>
            <a:endParaRPr kumimoji="1" lang="en-US" altLang="zh-CN" dirty="0" smtClean="0">
              <a:latin typeface="Times New Roman" pitchFamily="18" charset="0"/>
            </a:endParaRPr>
          </a:p>
          <a:p>
            <a:r>
              <a:rPr kumimoji="1" lang="en-US" altLang="zh-CN" dirty="0"/>
              <a:t>return</a:t>
            </a:r>
            <a:r>
              <a:rPr kumimoji="1" lang="en-US" altLang="zh-CN" dirty="0">
                <a:latin typeface="Times New Roman" pitchFamily="18" charset="0"/>
              </a:rPr>
              <a:t> ( &lt;</a:t>
            </a:r>
            <a:r>
              <a:rPr kumimoji="1" lang="zh-CN" altLang="en-US" dirty="0">
                <a:latin typeface="Times New Roman" pitchFamily="18" charset="0"/>
              </a:rPr>
              <a:t>表达式</a:t>
            </a:r>
            <a:r>
              <a:rPr kumimoji="1" lang="en-US" altLang="zh-CN" dirty="0">
                <a:latin typeface="Times New Roman" pitchFamily="18" charset="0"/>
              </a:rPr>
              <a:t>&gt; )</a:t>
            </a:r>
          </a:p>
          <a:p>
            <a:pPr>
              <a:spcBef>
                <a:spcPct val="50000"/>
              </a:spcBef>
              <a:buClr>
                <a:schemeClr val="hlink"/>
              </a:buClr>
              <a:buNone/>
            </a:pPr>
            <a:endParaRPr kumimoji="1" lang="zh-CN" altLang="en-US" dirty="0" smtClean="0">
              <a:latin typeface="Times New Roman" pitchFamily="18" charset="0"/>
            </a:endParaRPr>
          </a:p>
          <a:p>
            <a:pPr>
              <a:spcBef>
                <a:spcPct val="50000"/>
              </a:spcBef>
              <a:buClr>
                <a:schemeClr val="hlink"/>
              </a:buClr>
              <a:buNone/>
            </a:pPr>
            <a:endParaRPr kumimoji="1" lang="zh-CN" altLang="en-US" dirty="0" smtClean="0">
              <a:latin typeface="Times New Roman" pitchFamily="18" charset="0"/>
            </a:endParaRPr>
          </a:p>
          <a:p>
            <a:endParaRPr kumimoji="1" lang="zh-CN" altLang="en-US" dirty="0" smtClean="0">
              <a:latin typeface="Times New Roman"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49</a:t>
            </a:fld>
            <a:endParaRPr lang="en-US" altLang="zh-CN"/>
          </a:p>
        </p:txBody>
      </p:sp>
    </p:spTree>
    <p:extLst>
      <p:ext uri="{BB962C8B-B14F-4D97-AF65-F5344CB8AC3E}">
        <p14:creationId xmlns:p14="http://schemas.microsoft.com/office/powerpoint/2010/main" val="897214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79376" y="188640"/>
            <a:ext cx="8507413" cy="1371600"/>
          </a:xfrm>
        </p:spPr>
        <p:txBody>
          <a:bodyPr/>
          <a:lstStyle/>
          <a:p>
            <a:pPr eaLnBrk="1" hangingPunct="1"/>
            <a:r>
              <a:rPr kumimoji="1" lang="zh-CN" altLang="en-US" dirty="0" smtClean="0">
                <a:solidFill>
                  <a:schemeClr val="tx2"/>
                </a:solidFill>
              </a:rPr>
              <a:t>算法</a:t>
            </a:r>
            <a:r>
              <a:rPr kumimoji="1" lang="en-US" altLang="zh-CN" dirty="0" smtClean="0"/>
              <a:t>(Algorithm)</a:t>
            </a:r>
            <a:r>
              <a:rPr kumimoji="1" lang="zh-CN" altLang="en-US" dirty="0" smtClean="0">
                <a:solidFill>
                  <a:schemeClr val="tx2"/>
                </a:solidFill>
              </a:rPr>
              <a:t>的五个重要特性</a:t>
            </a:r>
            <a:endParaRPr lang="zh-CN" altLang="en-US" dirty="0" smtClean="0"/>
          </a:p>
        </p:txBody>
      </p:sp>
      <p:sp>
        <p:nvSpPr>
          <p:cNvPr id="7171" name="Rectangle 3"/>
          <p:cNvSpPr>
            <a:spLocks noGrp="1" noChangeArrowheads="1"/>
          </p:cNvSpPr>
          <p:nvPr>
            <p:ph idx="1"/>
          </p:nvPr>
        </p:nvSpPr>
        <p:spPr>
          <a:xfrm>
            <a:off x="551384" y="1700808"/>
            <a:ext cx="8496300" cy="4184650"/>
          </a:xfrm>
        </p:spPr>
        <p:txBody>
          <a:bodyPr/>
          <a:lstStyle/>
          <a:p>
            <a:pPr eaLnBrk="1" hangingPunct="1">
              <a:lnSpc>
                <a:spcPct val="110000"/>
              </a:lnSpc>
            </a:pPr>
            <a:r>
              <a:rPr lang="zh-CN" altLang="en-US" dirty="0" smtClean="0"/>
              <a:t>满足如下五条特性的一组规则才能被称为算法</a:t>
            </a:r>
            <a:endParaRPr lang="en-US" altLang="zh-CN" dirty="0" smtClean="0"/>
          </a:p>
          <a:p>
            <a:pPr lvl="1" eaLnBrk="1" hangingPunct="1">
              <a:lnSpc>
                <a:spcPct val="110000"/>
              </a:lnSpc>
            </a:pPr>
            <a:r>
              <a:rPr kumimoji="1" lang="zh-CN" altLang="en-US" dirty="0" smtClean="0"/>
              <a:t>确定性 </a:t>
            </a:r>
            <a:r>
              <a:rPr kumimoji="1" lang="en-US" altLang="zh-CN" dirty="0" smtClean="0"/>
              <a:t>(Definiteness)</a:t>
            </a:r>
            <a:endParaRPr kumimoji="1" lang="zh-CN" altLang="en-US" dirty="0" smtClean="0"/>
          </a:p>
          <a:p>
            <a:pPr lvl="1" eaLnBrk="1" hangingPunct="1">
              <a:lnSpc>
                <a:spcPct val="110000"/>
              </a:lnSpc>
            </a:pPr>
            <a:r>
              <a:rPr kumimoji="1" lang="zh-CN" altLang="en-US" dirty="0" smtClean="0"/>
              <a:t>能行性 </a:t>
            </a:r>
            <a:r>
              <a:rPr kumimoji="1" lang="en-US" altLang="zh-CN" dirty="0" smtClean="0"/>
              <a:t>(Effectiveness)</a:t>
            </a:r>
            <a:endParaRPr kumimoji="1" lang="zh-CN" altLang="en-US" dirty="0" smtClean="0"/>
          </a:p>
          <a:p>
            <a:pPr lvl="1" eaLnBrk="1" hangingPunct="1">
              <a:lnSpc>
                <a:spcPct val="110000"/>
              </a:lnSpc>
            </a:pPr>
            <a:r>
              <a:rPr kumimoji="1" lang="zh-CN" altLang="en-US" dirty="0" smtClean="0"/>
              <a:t>输入 </a:t>
            </a:r>
            <a:r>
              <a:rPr kumimoji="1" lang="en-US" altLang="zh-CN" dirty="0" smtClean="0"/>
              <a:t>(Input)</a:t>
            </a:r>
          </a:p>
          <a:p>
            <a:pPr lvl="1" eaLnBrk="1" hangingPunct="1">
              <a:lnSpc>
                <a:spcPct val="110000"/>
              </a:lnSpc>
            </a:pPr>
            <a:r>
              <a:rPr kumimoji="1" lang="zh-CN" altLang="en-US" dirty="0" smtClean="0"/>
              <a:t>输出</a:t>
            </a:r>
            <a:r>
              <a:rPr kumimoji="1" lang="en-US" altLang="zh-CN" dirty="0" smtClean="0"/>
              <a:t>(Output)</a:t>
            </a:r>
            <a:endParaRPr kumimoji="1" lang="zh-CN" altLang="en-US" dirty="0" smtClean="0"/>
          </a:p>
          <a:p>
            <a:pPr lvl="1" eaLnBrk="1" hangingPunct="1">
              <a:lnSpc>
                <a:spcPct val="110000"/>
              </a:lnSpc>
            </a:pPr>
            <a:r>
              <a:rPr kumimoji="1" lang="zh-CN" altLang="en-US" dirty="0" smtClean="0"/>
              <a:t>有穷性 </a:t>
            </a:r>
            <a:r>
              <a:rPr kumimoji="1" lang="en-US" altLang="zh-CN" dirty="0" smtClean="0"/>
              <a:t>(Finiteness)</a:t>
            </a:r>
            <a:endParaRPr kumimoji="1" lang="zh-CN" altLang="en-US" dirty="0" smtClean="0"/>
          </a:p>
          <a:p>
            <a:pPr eaLnBrk="1" hangingPunct="1">
              <a:lnSpc>
                <a:spcPct val="90000"/>
              </a:lnSpc>
              <a:buFont typeface="Wingdings" pitchFamily="2" charset="2"/>
              <a:buNone/>
            </a:pPr>
            <a:r>
              <a:rPr kumimoji="1" lang="zh-CN" altLang="en-US" sz="2800" b="1" dirty="0">
                <a:solidFill>
                  <a:srgbClr val="0000FF"/>
                </a:solidFill>
              </a:rPr>
              <a:t>	</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57222"/>
            <a:ext cx="10515600" cy="1244832"/>
          </a:xfrm>
        </p:spPr>
        <p:txBody>
          <a:bodyPr/>
          <a:lstStyle/>
          <a:p>
            <a:r>
              <a:rPr lang="zh-CN" altLang="en-US" dirty="0" smtClean="0"/>
              <a:t>算法定义</a:t>
            </a:r>
            <a:endParaRPr lang="zh-CN" altLang="en-US" dirty="0"/>
          </a:p>
        </p:txBody>
      </p:sp>
      <p:sp>
        <p:nvSpPr>
          <p:cNvPr id="3" name="内容占位符 2"/>
          <p:cNvSpPr>
            <a:spLocks noGrp="1"/>
          </p:cNvSpPr>
          <p:nvPr>
            <p:ph idx="1"/>
          </p:nvPr>
        </p:nvSpPr>
        <p:spPr>
          <a:xfrm>
            <a:off x="727710" y="1424622"/>
            <a:ext cx="10192825" cy="4166592"/>
          </a:xfrm>
        </p:spPr>
        <p:txBody>
          <a:bodyPr/>
          <a:lstStyle/>
          <a:p>
            <a:r>
              <a:rPr kumimoji="1" lang="en-US" altLang="zh-CN" dirty="0" smtClean="0">
                <a:latin typeface="Times New Roman" pitchFamily="18" charset="0"/>
              </a:rPr>
              <a:t> SPARKS</a:t>
            </a:r>
            <a:r>
              <a:rPr kumimoji="1" lang="zh-CN" altLang="en-US" dirty="0" smtClean="0">
                <a:latin typeface="Times New Roman" pitchFamily="18" charset="0"/>
              </a:rPr>
              <a:t>语言的输入、输出：</a:t>
            </a:r>
          </a:p>
          <a:p>
            <a:pPr lvl="1"/>
            <a:r>
              <a:rPr kumimoji="1" lang="en-US" altLang="zh-CN" dirty="0"/>
              <a:t>read</a:t>
            </a:r>
            <a:r>
              <a:rPr kumimoji="1" lang="zh-CN" altLang="en-US" dirty="0">
                <a:latin typeface="Times New Roman" pitchFamily="18" charset="0"/>
              </a:rPr>
              <a:t>（参数表）；</a:t>
            </a:r>
            <a:r>
              <a:rPr kumimoji="1" lang="en-US" altLang="zh-CN" dirty="0"/>
              <a:t>print</a:t>
            </a:r>
            <a:r>
              <a:rPr kumimoji="1" lang="zh-CN" altLang="en-US" dirty="0">
                <a:latin typeface="Times New Roman" pitchFamily="18" charset="0"/>
              </a:rPr>
              <a:t>（参数表）；</a:t>
            </a:r>
          </a:p>
          <a:p>
            <a:r>
              <a:rPr kumimoji="1" lang="en-US" altLang="zh-CN" dirty="0" smtClean="0">
                <a:latin typeface="Times New Roman" pitchFamily="18" charset="0"/>
              </a:rPr>
              <a:t>SPARKS</a:t>
            </a:r>
            <a:r>
              <a:rPr kumimoji="1" lang="zh-CN" altLang="en-US" dirty="0" smtClean="0">
                <a:latin typeface="Times New Roman" pitchFamily="18" charset="0"/>
              </a:rPr>
              <a:t>语言的函数</a:t>
            </a:r>
            <a:r>
              <a:rPr kumimoji="1" lang="en-US" altLang="zh-CN" dirty="0" smtClean="0">
                <a:latin typeface="Times New Roman" pitchFamily="18" charset="0"/>
              </a:rPr>
              <a:t>(</a:t>
            </a:r>
            <a:r>
              <a:rPr kumimoji="1" lang="zh-CN" altLang="en-US" dirty="0" smtClean="0">
                <a:latin typeface="Times New Roman" pitchFamily="18" charset="0"/>
              </a:rPr>
              <a:t>过程</a:t>
            </a:r>
            <a:r>
              <a:rPr kumimoji="1" lang="en-US" altLang="zh-CN" dirty="0" smtClean="0">
                <a:latin typeface="Times New Roman" pitchFamily="18" charset="0"/>
              </a:rPr>
              <a:t>)</a:t>
            </a:r>
          </a:p>
          <a:p>
            <a:pPr lvl="1"/>
            <a:endParaRPr lang="zh-CN" altLang="en-US" dirty="0"/>
          </a:p>
        </p:txBody>
      </p:sp>
      <p:sp>
        <p:nvSpPr>
          <p:cNvPr id="4" name="Text Box 3"/>
          <p:cNvSpPr txBox="1">
            <a:spLocks noChangeArrowheads="1"/>
          </p:cNvSpPr>
          <p:nvPr/>
        </p:nvSpPr>
        <p:spPr bwMode="auto">
          <a:xfrm>
            <a:off x="1415480" y="3072370"/>
            <a:ext cx="9649072" cy="1938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kumimoji="1" lang="en-US" altLang="zh-CN" sz="2400" dirty="0">
                <a:latin typeface="Arial" panose="020B0604020202020204" pitchFamily="34" charset="0"/>
                <a:cs typeface="Arial" panose="020B0604020202020204" pitchFamily="34" charset="0"/>
              </a:rPr>
              <a:t>procedure  NAME(&lt;</a:t>
            </a:r>
            <a:r>
              <a:rPr kumimoji="1" lang="zh-CN" altLang="en-US" sz="2400" dirty="0">
                <a:latin typeface="Arial" panose="020B0604020202020204" pitchFamily="34" charset="0"/>
                <a:cs typeface="Arial" panose="020B0604020202020204" pitchFamily="34" charset="0"/>
              </a:rPr>
              <a:t>参数列表</a:t>
            </a:r>
            <a:r>
              <a:rPr kumimoji="1" lang="en-US" altLang="zh-CN" sz="2400" dirty="0">
                <a:latin typeface="Arial" panose="020B0604020202020204" pitchFamily="34" charset="0"/>
                <a:cs typeface="Arial" panose="020B0604020202020204" pitchFamily="34" charset="0"/>
              </a:rPr>
              <a:t>&gt;)</a:t>
            </a:r>
          </a:p>
          <a:p>
            <a:pPr>
              <a:spcBef>
                <a:spcPts val="0"/>
              </a:spcBef>
            </a:pPr>
            <a:r>
              <a:rPr kumimoji="1" lang="en-US" altLang="zh-CN" sz="2400" dirty="0">
                <a:latin typeface="Arial" panose="020B0604020202020204" pitchFamily="34" charset="0"/>
                <a:cs typeface="Arial" panose="020B0604020202020204" pitchFamily="34" charset="0"/>
              </a:rPr>
              <a:t> &lt;</a:t>
            </a:r>
            <a:r>
              <a:rPr kumimoji="1" lang="zh-CN" altLang="en-US" sz="2400" dirty="0">
                <a:latin typeface="Arial" panose="020B0604020202020204" pitchFamily="34" charset="0"/>
                <a:cs typeface="Arial" panose="020B0604020202020204" pitchFamily="34" charset="0"/>
              </a:rPr>
              <a:t>说明部分</a:t>
            </a:r>
            <a:r>
              <a:rPr kumimoji="1" lang="en-US" altLang="zh-CN" sz="2400" dirty="0">
                <a:latin typeface="Arial" panose="020B0604020202020204" pitchFamily="34" charset="0"/>
                <a:cs typeface="Arial" panose="020B0604020202020204" pitchFamily="34" charset="0"/>
              </a:rPr>
              <a:t>&gt;</a:t>
            </a:r>
          </a:p>
          <a:p>
            <a:pPr>
              <a:spcBef>
                <a:spcPts val="0"/>
              </a:spcBef>
            </a:pPr>
            <a:r>
              <a:rPr kumimoji="1" lang="en-US" altLang="zh-CN" sz="2400" dirty="0">
                <a:latin typeface="Arial" panose="020B0604020202020204" pitchFamily="34" charset="0"/>
                <a:cs typeface="Arial" panose="020B0604020202020204" pitchFamily="34" charset="0"/>
              </a:rPr>
              <a:t>       S</a:t>
            </a:r>
          </a:p>
          <a:p>
            <a:pPr>
              <a:spcBef>
                <a:spcPts val="0"/>
              </a:spcBef>
            </a:pPr>
            <a:r>
              <a:rPr kumimoji="1" lang="en-US" altLang="zh-CN" sz="2400" dirty="0">
                <a:latin typeface="Arial" panose="020B0604020202020204" pitchFamily="34" charset="0"/>
                <a:cs typeface="Arial" panose="020B0604020202020204" pitchFamily="34" charset="0"/>
              </a:rPr>
              <a:t>return(&lt;</a:t>
            </a:r>
            <a:r>
              <a:rPr kumimoji="1" lang="zh-CN" altLang="en-US" sz="2400" dirty="0">
                <a:latin typeface="Arial" panose="020B0604020202020204" pitchFamily="34" charset="0"/>
                <a:cs typeface="Arial" panose="020B0604020202020204" pitchFamily="34" charset="0"/>
              </a:rPr>
              <a:t>表达式</a:t>
            </a:r>
            <a:r>
              <a:rPr kumimoji="1" lang="en-US" altLang="zh-CN" sz="2400" dirty="0">
                <a:latin typeface="Arial" panose="020B0604020202020204" pitchFamily="34" charset="0"/>
                <a:cs typeface="Arial" panose="020B0604020202020204" pitchFamily="34" charset="0"/>
              </a:rPr>
              <a:t>&gt;)</a:t>
            </a:r>
          </a:p>
          <a:p>
            <a:pPr>
              <a:spcBef>
                <a:spcPts val="0"/>
              </a:spcBef>
            </a:pPr>
            <a:r>
              <a:rPr kumimoji="1" lang="en-US" altLang="zh-CN" sz="2400" dirty="0">
                <a:latin typeface="Arial" panose="020B0604020202020204" pitchFamily="34" charset="0"/>
                <a:cs typeface="Arial" panose="020B0604020202020204" pitchFamily="34" charset="0"/>
              </a:rPr>
              <a:t>end  NAME</a:t>
            </a:r>
          </a:p>
        </p:txBody>
      </p:sp>
      <p:sp>
        <p:nvSpPr>
          <p:cNvPr id="8" name="灯片编号占位符 7"/>
          <p:cNvSpPr>
            <a:spLocks noGrp="1"/>
          </p:cNvSpPr>
          <p:nvPr>
            <p:ph type="sldNum" sz="quarter" idx="12"/>
          </p:nvPr>
        </p:nvSpPr>
        <p:spPr/>
        <p:txBody>
          <a:bodyPr/>
          <a:lstStyle/>
          <a:p>
            <a:pPr>
              <a:defRPr/>
            </a:pPr>
            <a:fld id="{D04713B0-7EE7-420A-BB22-6F99F562E080}" type="slidenum">
              <a:rPr lang="en-US" altLang="zh-CN" smtClean="0"/>
              <a:pPr>
                <a:defRPr/>
              </a:pPr>
              <a:t>50</a:t>
            </a:fld>
            <a:endParaRPr lang="en-US" altLang="zh-CN"/>
          </a:p>
        </p:txBody>
      </p:sp>
      <p:sp>
        <p:nvSpPr>
          <p:cNvPr id="9" name="AutoShape 11"/>
          <p:cNvSpPr>
            <a:spLocks noChangeArrowheads="1"/>
          </p:cNvSpPr>
          <p:nvPr/>
        </p:nvSpPr>
        <p:spPr bwMode="auto">
          <a:xfrm>
            <a:off x="5824122" y="2642595"/>
            <a:ext cx="3019161" cy="746655"/>
          </a:xfrm>
          <a:prstGeom prst="wedgeRoundRectCallout">
            <a:avLst>
              <a:gd name="adj1" fmla="val -64939"/>
              <a:gd name="adj2" fmla="val -1774"/>
              <a:gd name="adj3" fmla="val 16667"/>
            </a:avLst>
          </a:prstGeom>
          <a:solidFill>
            <a:schemeClr val="bg1"/>
          </a:solidFill>
          <a:ln w="19050"/>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幼圆" panose="02010509060101010101" pitchFamily="49" charset="-122"/>
                <a:ea typeface="幼圆" panose="02010509060101010101" pitchFamily="49" charset="-122"/>
              </a:rPr>
              <a:t>函数</a:t>
            </a:r>
            <a:r>
              <a:rPr lang="zh-CN" altLang="en-US" sz="2000" dirty="0" smtClean="0">
                <a:solidFill>
                  <a:schemeClr val="tx1"/>
                </a:solidFill>
                <a:latin typeface="幼圆" panose="02010509060101010101" pitchFamily="49" charset="-122"/>
                <a:ea typeface="幼圆" panose="02010509060101010101" pitchFamily="49" charset="-122"/>
              </a:rPr>
              <a:t>名通常</a:t>
            </a:r>
            <a:r>
              <a:rPr lang="zh-CN" altLang="en-US" sz="2000" dirty="0">
                <a:solidFill>
                  <a:schemeClr val="tx1"/>
                </a:solidFill>
                <a:latin typeface="幼圆" panose="02010509060101010101" pitchFamily="49" charset="-122"/>
                <a:ea typeface="幼圆" panose="02010509060101010101" pitchFamily="49" charset="-122"/>
              </a:rPr>
              <a:t>用大写字母</a:t>
            </a:r>
          </a:p>
        </p:txBody>
      </p:sp>
      <p:sp>
        <p:nvSpPr>
          <p:cNvPr id="10" name="AutoShape 11"/>
          <p:cNvSpPr>
            <a:spLocks noChangeArrowheads="1"/>
          </p:cNvSpPr>
          <p:nvPr/>
        </p:nvSpPr>
        <p:spPr bwMode="auto">
          <a:xfrm>
            <a:off x="4879168" y="3670964"/>
            <a:ext cx="3949461" cy="1818348"/>
          </a:xfrm>
          <a:prstGeom prst="wedgeRoundRectCallout">
            <a:avLst>
              <a:gd name="adj1" fmla="val -63742"/>
              <a:gd name="adj2" fmla="val -42103"/>
              <a:gd name="adj3" fmla="val 16667"/>
            </a:avLst>
          </a:prstGeom>
          <a:solidFill>
            <a:schemeClr val="bg1"/>
          </a:solidFill>
          <a:ln w="19050"/>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幼圆" panose="02010509060101010101" pitchFamily="49" charset="-122"/>
                <a:ea typeface="幼圆" panose="02010509060101010101" pitchFamily="49" charset="-122"/>
              </a:rPr>
              <a:t>说明部分说明参数</a:t>
            </a:r>
            <a:r>
              <a:rPr lang="zh-CN" altLang="en-US" sz="2000" dirty="0">
                <a:solidFill>
                  <a:schemeClr val="tx1"/>
                </a:solidFill>
                <a:latin typeface="幼圆" panose="02010509060101010101" pitchFamily="49" charset="-122"/>
                <a:ea typeface="幼圆" panose="02010509060101010101" pitchFamily="49" charset="-122"/>
              </a:rPr>
              <a:t>的数据类型</a:t>
            </a:r>
          </a:p>
          <a:p>
            <a:r>
              <a:rPr lang="zh-CN" altLang="en-US" sz="2000" dirty="0">
                <a:solidFill>
                  <a:schemeClr val="tx1"/>
                </a:solidFill>
                <a:latin typeface="幼圆" panose="02010509060101010101" pitchFamily="49" charset="-122"/>
                <a:ea typeface="幼圆" panose="02010509060101010101" pitchFamily="49" charset="-122"/>
              </a:rPr>
              <a:t>和函数中使用的变量</a:t>
            </a:r>
          </a:p>
          <a:p>
            <a:r>
              <a:rPr lang="en-US" altLang="zh-CN" sz="2000" dirty="0">
                <a:solidFill>
                  <a:schemeClr val="tx1"/>
                </a:solidFill>
                <a:latin typeface="Arial" panose="020B0604020202020204" pitchFamily="34" charset="0"/>
                <a:cs typeface="Arial" panose="020B0604020202020204" pitchFamily="34" charset="0"/>
              </a:rPr>
              <a:t>parameters</a:t>
            </a:r>
            <a:r>
              <a:rPr lang="en-US" altLang="zh-CN" sz="2000" dirty="0">
                <a:solidFill>
                  <a:schemeClr val="tx1"/>
                </a:solidFill>
              </a:rPr>
              <a:t>   </a:t>
            </a:r>
            <a:r>
              <a:rPr lang="zh-CN" altLang="en-US" sz="2000" dirty="0">
                <a:solidFill>
                  <a:schemeClr val="tx1"/>
                </a:solidFill>
                <a:latin typeface="幼圆" panose="02010509060101010101" pitchFamily="49" charset="-122"/>
                <a:ea typeface="幼圆" panose="02010509060101010101" pitchFamily="49" charset="-122"/>
              </a:rPr>
              <a:t>形式参数</a:t>
            </a:r>
          </a:p>
          <a:p>
            <a:r>
              <a:rPr lang="en-US" altLang="zh-CN" sz="2000" dirty="0">
                <a:solidFill>
                  <a:schemeClr val="tx1"/>
                </a:solidFill>
                <a:latin typeface="Arial" panose="020B0604020202020204" pitchFamily="34" charset="0"/>
                <a:cs typeface="Arial" panose="020B0604020202020204" pitchFamily="34" charset="0"/>
              </a:rPr>
              <a:t>global </a:t>
            </a:r>
            <a:r>
              <a:rPr lang="en-US" altLang="zh-CN" sz="2000" dirty="0">
                <a:solidFill>
                  <a:schemeClr val="tx1"/>
                </a:solidFill>
              </a:rPr>
              <a:t>  </a:t>
            </a:r>
            <a:r>
              <a:rPr lang="zh-CN" altLang="en-US" sz="2000" dirty="0">
                <a:solidFill>
                  <a:schemeClr val="tx1"/>
                </a:solidFill>
                <a:latin typeface="幼圆" panose="02010509060101010101" pitchFamily="49" charset="-122"/>
                <a:ea typeface="幼圆" panose="02010509060101010101" pitchFamily="49" charset="-122"/>
              </a:rPr>
              <a:t>全局变量</a:t>
            </a:r>
          </a:p>
          <a:p>
            <a:r>
              <a:rPr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local</a:t>
            </a:r>
            <a:r>
              <a:rPr lang="en-US" altLang="zh-CN" sz="2000" dirty="0">
                <a:solidFill>
                  <a:schemeClr val="tx1"/>
                </a:solidFill>
                <a:latin typeface="幼圆" panose="02010509060101010101" pitchFamily="49" charset="-122"/>
                <a:ea typeface="幼圆" panose="02010509060101010101" pitchFamily="49" charset="-122"/>
              </a:rPr>
              <a:t>   </a:t>
            </a:r>
            <a:r>
              <a:rPr lang="zh-CN" altLang="en-US" sz="2000" dirty="0">
                <a:solidFill>
                  <a:schemeClr val="tx1"/>
                </a:solidFill>
                <a:latin typeface="幼圆" panose="02010509060101010101" pitchFamily="49" charset="-122"/>
                <a:ea typeface="幼圆" panose="02010509060101010101" pitchFamily="49" charset="-122"/>
              </a:rPr>
              <a:t>局部变量</a:t>
            </a:r>
          </a:p>
        </p:txBody>
      </p:sp>
    </p:spTree>
    <p:extLst>
      <p:ext uri="{BB962C8B-B14F-4D97-AF65-F5344CB8AC3E}">
        <p14:creationId xmlns:p14="http://schemas.microsoft.com/office/powerpoint/2010/main" val="341527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9"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solidFill>
              </a:rPr>
              <a:t>算法的同质异</a:t>
            </a:r>
            <a:r>
              <a:rPr lang="zh-CN" altLang="en-US" dirty="0" smtClean="0">
                <a:solidFill>
                  <a:schemeClr val="tx2"/>
                </a:solidFill>
              </a:rPr>
              <a:t>相</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51</a:t>
            </a:fld>
            <a:endParaRPr lang="en-US" altLang="zh-CN"/>
          </a:p>
        </p:txBody>
      </p:sp>
      <p:sp>
        <p:nvSpPr>
          <p:cNvPr id="5" name="Text Box 2"/>
          <p:cNvSpPr txBox="1">
            <a:spLocks noChangeArrowheads="1"/>
          </p:cNvSpPr>
          <p:nvPr/>
        </p:nvSpPr>
        <p:spPr bwMode="auto">
          <a:xfrm>
            <a:off x="994655" y="1690872"/>
            <a:ext cx="4323011" cy="4446411"/>
          </a:xfrm>
          <a:prstGeom prst="rect">
            <a:avLst/>
          </a:prstGeom>
          <a:solidFill>
            <a:schemeClr val="bg1"/>
          </a:solidFill>
          <a:ln w="12700">
            <a:noFill/>
            <a:miter lim="800000"/>
            <a:headEnd/>
            <a:tailEnd/>
          </a:ln>
          <a:effectLst/>
          <a:extLst/>
        </p:spPr>
        <p:txBody>
          <a:bodyPr wrap="square" lIns="90000" tIns="46800" rIns="90000" bIns="46800">
            <a:spAutoFit/>
          </a:bodyPr>
          <a:lstStyle/>
          <a:p>
            <a:pPr>
              <a:lnSpc>
                <a:spcPct val="90000"/>
              </a:lnSpc>
              <a:spcBef>
                <a:spcPct val="50000"/>
              </a:spcBef>
            </a:pPr>
            <a:r>
              <a:rPr lang="en-US" altLang="zh-CN" sz="2000" dirty="0">
                <a:latin typeface="Arial" panose="020B0604020202020204" pitchFamily="34" charset="0"/>
                <a:cs typeface="Arial" panose="020B0604020202020204" pitchFamily="34" charset="0"/>
              </a:rPr>
              <a:t>procedure  MAX(A, n, j)</a:t>
            </a:r>
          </a:p>
          <a:p>
            <a:pPr>
              <a:lnSpc>
                <a:spcPct val="60000"/>
              </a:lnSpc>
              <a:spcBef>
                <a:spcPct val="50000"/>
              </a:spcBef>
            </a:pPr>
            <a:r>
              <a:rPr lang="en-US" altLang="zh-CN" sz="2000" dirty="0">
                <a:solidFill>
                  <a:srgbClr val="FF0000"/>
                </a:solidFill>
                <a:latin typeface="Arial" panose="020B0604020202020204" pitchFamily="34" charset="0"/>
                <a:cs typeface="Arial" panose="020B0604020202020204" pitchFamily="34" charset="0"/>
              </a:rPr>
              <a:t> </a:t>
            </a:r>
            <a:r>
              <a:rPr lang="en-US" altLang="zh-CN" sz="2000" dirty="0" smtClean="0">
                <a:solidFill>
                  <a:srgbClr val="FF0000"/>
                </a:solidFill>
                <a:latin typeface="Arial" panose="020B0604020202020204" pitchFamily="34" charset="0"/>
                <a:cs typeface="Arial" panose="020B0604020202020204" pitchFamily="34" charset="0"/>
              </a:rPr>
              <a:t>parameters  </a:t>
            </a:r>
            <a:r>
              <a:rPr lang="en-US" altLang="zh-CN" sz="2000" dirty="0">
                <a:solidFill>
                  <a:srgbClr val="FF0000"/>
                </a:solidFill>
                <a:latin typeface="Arial" panose="020B0604020202020204" pitchFamily="34" charset="0"/>
                <a:cs typeface="Arial" panose="020B0604020202020204" pitchFamily="34" charset="0"/>
              </a:rPr>
              <a:t>real  A(1:n);</a:t>
            </a:r>
          </a:p>
          <a:p>
            <a:pPr>
              <a:lnSpc>
                <a:spcPct val="60000"/>
              </a:lnSpc>
              <a:spcBef>
                <a:spcPct val="50000"/>
              </a:spcBef>
            </a:pPr>
            <a:r>
              <a:rPr lang="en-US" altLang="zh-CN" sz="2000" dirty="0" smtClean="0">
                <a:solidFill>
                  <a:srgbClr val="FF0000"/>
                </a:solidFill>
                <a:latin typeface="Arial" panose="020B0604020202020204" pitchFamily="34" charset="0"/>
                <a:cs typeface="Arial" panose="020B0604020202020204" pitchFamily="34" charset="0"/>
              </a:rPr>
              <a:t> </a:t>
            </a:r>
            <a:r>
              <a:rPr lang="en-US" altLang="zh-CN" sz="2000" dirty="0">
                <a:solidFill>
                  <a:srgbClr val="FF0000"/>
                </a:solidFill>
                <a:latin typeface="Arial" panose="020B0604020202020204" pitchFamily="34" charset="0"/>
                <a:cs typeface="Arial" panose="020B0604020202020204" pitchFamily="34" charset="0"/>
              </a:rPr>
              <a:t>parameters  integer  n, j;</a:t>
            </a:r>
          </a:p>
          <a:p>
            <a:pPr>
              <a:lnSpc>
                <a:spcPct val="60000"/>
              </a:lnSpc>
              <a:spcBef>
                <a:spcPct val="50000"/>
              </a:spcBef>
            </a:pPr>
            <a:r>
              <a:rPr lang="en-US" altLang="zh-CN" sz="2000" dirty="0" smtClean="0">
                <a:solidFill>
                  <a:srgbClr val="FF0000"/>
                </a:solidFill>
                <a:latin typeface="Arial" panose="020B0604020202020204" pitchFamily="34" charset="0"/>
                <a:cs typeface="Arial" panose="020B0604020202020204" pitchFamily="34" charset="0"/>
              </a:rPr>
              <a:t> global real  </a:t>
            </a:r>
            <a:r>
              <a:rPr lang="en-US" altLang="zh-CN" sz="2000" dirty="0" err="1">
                <a:solidFill>
                  <a:srgbClr val="FF0000"/>
                </a:solidFill>
                <a:latin typeface="Arial" panose="020B0604020202020204" pitchFamily="34" charset="0"/>
                <a:cs typeface="Arial" panose="020B0604020202020204" pitchFamily="34" charset="0"/>
              </a:rPr>
              <a:t>xmax</a:t>
            </a:r>
            <a:r>
              <a:rPr lang="en-US" altLang="zh-CN" sz="2000" dirty="0" smtClean="0">
                <a:solidFill>
                  <a:srgbClr val="FF0000"/>
                </a:solidFill>
                <a:latin typeface="Arial" panose="020B0604020202020204" pitchFamily="34" charset="0"/>
                <a:cs typeface="Arial" panose="020B0604020202020204" pitchFamily="34" charset="0"/>
              </a:rPr>
              <a:t>;</a:t>
            </a:r>
          </a:p>
          <a:p>
            <a:pPr>
              <a:lnSpc>
                <a:spcPct val="60000"/>
              </a:lnSpc>
              <a:spcBef>
                <a:spcPct val="50000"/>
              </a:spcBef>
            </a:pPr>
            <a:r>
              <a:rPr lang="en-US" altLang="zh-CN" sz="2000" dirty="0" smtClean="0">
                <a:solidFill>
                  <a:srgbClr val="FF0000"/>
                </a:solidFill>
                <a:latin typeface="Arial" panose="020B0604020202020204" pitchFamily="34" charset="0"/>
                <a:cs typeface="Arial" panose="020B0604020202020204" pitchFamily="34" charset="0"/>
              </a:rPr>
              <a:t> local  integer  </a:t>
            </a:r>
            <a:r>
              <a:rPr lang="en-US" altLang="zh-CN" sz="2000" dirty="0" err="1" smtClean="0">
                <a:solidFill>
                  <a:srgbClr val="FF0000"/>
                </a:solidFill>
                <a:latin typeface="Arial" panose="020B0604020202020204" pitchFamily="34" charset="0"/>
                <a:cs typeface="Arial" panose="020B0604020202020204" pitchFamily="34" charset="0"/>
              </a:rPr>
              <a:t>i</a:t>
            </a:r>
            <a:r>
              <a:rPr lang="en-US" altLang="zh-CN" sz="2000" dirty="0" smtClean="0">
                <a:solidFill>
                  <a:srgbClr val="FF0000"/>
                </a:solidFill>
                <a:latin typeface="Arial" panose="020B0604020202020204" pitchFamily="34" charset="0"/>
                <a:cs typeface="Arial" panose="020B0604020202020204" pitchFamily="34" charset="0"/>
              </a:rPr>
              <a:t>; </a:t>
            </a:r>
          </a:p>
          <a:p>
            <a:pPr>
              <a:lnSpc>
                <a:spcPct val="60000"/>
              </a:lnSpc>
              <a:spcBef>
                <a:spcPct val="50000"/>
              </a:spcBef>
            </a:pPr>
            <a:r>
              <a:rPr lang="en-US" altLang="zh-CN" sz="2000" dirty="0" err="1" smtClean="0">
                <a:latin typeface="Arial" panose="020B0604020202020204" pitchFamily="34" charset="0"/>
                <a:cs typeface="Arial" panose="020B0604020202020204" pitchFamily="34" charset="0"/>
              </a:rPr>
              <a:t>xmax</a:t>
            </a:r>
            <a:r>
              <a:rPr lang="en-US" altLang="zh-CN" sz="2000" dirty="0" err="1">
                <a:latin typeface="Arial" panose="020B0604020202020204" pitchFamily="34" charset="0"/>
                <a:cs typeface="Arial" panose="020B0604020202020204" pitchFamily="34" charset="0"/>
                <a:sym typeface="Wingdings" pitchFamily="2" charset="2"/>
              </a:rPr>
              <a:t></a:t>
            </a:r>
            <a:r>
              <a:rPr lang="en-US" altLang="zh-CN" sz="2000" dirty="0" err="1">
                <a:latin typeface="Arial" panose="020B0604020202020204" pitchFamily="34" charset="0"/>
                <a:cs typeface="Arial" panose="020B0604020202020204" pitchFamily="34" charset="0"/>
              </a:rPr>
              <a:t>A</a:t>
            </a:r>
            <a:r>
              <a:rPr lang="en-US" altLang="zh-CN" sz="2000" dirty="0">
                <a:latin typeface="Arial" panose="020B0604020202020204" pitchFamily="34" charset="0"/>
                <a:cs typeface="Arial" panose="020B0604020202020204" pitchFamily="34" charset="0"/>
              </a:rPr>
              <a:t>(1);</a:t>
            </a:r>
          </a:p>
          <a:p>
            <a:pPr>
              <a:lnSpc>
                <a:spcPct val="60000"/>
              </a:lnSpc>
              <a:spcBef>
                <a:spcPct val="50000"/>
              </a:spcBef>
            </a:pPr>
            <a:r>
              <a:rPr lang="en-US" altLang="zh-CN" sz="2000" dirty="0">
                <a:latin typeface="Arial" panose="020B0604020202020204" pitchFamily="34" charset="0"/>
                <a:cs typeface="Arial" panose="020B0604020202020204" pitchFamily="34" charset="0"/>
              </a:rPr>
              <a:t>for  i</a:t>
            </a:r>
            <a:r>
              <a:rPr lang="en-US" altLang="zh-CN" sz="2000" dirty="0">
                <a:latin typeface="Arial" panose="020B0604020202020204" pitchFamily="34" charset="0"/>
                <a:cs typeface="Arial" panose="020B0604020202020204" pitchFamily="34" charset="0"/>
                <a:sym typeface="Wingdings" pitchFamily="2" charset="2"/>
              </a:rPr>
              <a:t></a:t>
            </a:r>
            <a:r>
              <a:rPr lang="en-US" altLang="zh-CN" sz="2000" dirty="0">
                <a:latin typeface="Arial" panose="020B0604020202020204" pitchFamily="34" charset="0"/>
                <a:cs typeface="Arial" panose="020B0604020202020204" pitchFamily="34" charset="0"/>
              </a:rPr>
              <a:t>2  to n do</a:t>
            </a:r>
          </a:p>
          <a:p>
            <a:pPr>
              <a:lnSpc>
                <a:spcPct val="60000"/>
              </a:lnSpc>
              <a:spcBef>
                <a:spcPct val="50000"/>
              </a:spcBef>
            </a:pPr>
            <a:r>
              <a:rPr lang="en-US" altLang="zh-CN" sz="2000" dirty="0">
                <a:latin typeface="Arial" panose="020B0604020202020204" pitchFamily="34" charset="0"/>
                <a:cs typeface="Arial" panose="020B0604020202020204" pitchFamily="34" charset="0"/>
              </a:rPr>
              <a:t>     if  A(</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)&gt;</a:t>
            </a:r>
            <a:r>
              <a:rPr lang="en-US" altLang="zh-CN" sz="2000" dirty="0" err="1">
                <a:latin typeface="Arial" panose="020B0604020202020204" pitchFamily="34" charset="0"/>
                <a:cs typeface="Arial" panose="020B0604020202020204" pitchFamily="34" charset="0"/>
              </a:rPr>
              <a:t>xmax</a:t>
            </a:r>
            <a:r>
              <a:rPr lang="en-US" altLang="zh-CN" sz="2000" dirty="0">
                <a:latin typeface="Arial" panose="020B0604020202020204" pitchFamily="34" charset="0"/>
                <a:cs typeface="Arial" panose="020B0604020202020204" pitchFamily="34" charset="0"/>
              </a:rPr>
              <a:t>  then  </a:t>
            </a:r>
          </a:p>
          <a:p>
            <a:pPr>
              <a:lnSpc>
                <a:spcPct val="60000"/>
              </a:lnSpc>
              <a:spcBef>
                <a:spcPct val="50000"/>
              </a:spcBef>
            </a:pP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xmax</a:t>
            </a:r>
            <a:r>
              <a:rPr lang="en-US" altLang="zh-CN" sz="2000" dirty="0" err="1">
                <a:latin typeface="Arial" panose="020B0604020202020204" pitchFamily="34" charset="0"/>
                <a:cs typeface="Arial" panose="020B0604020202020204" pitchFamily="34" charset="0"/>
                <a:sym typeface="Wingdings" pitchFamily="2" charset="2"/>
              </a:rPr>
              <a:t></a:t>
            </a:r>
            <a:r>
              <a:rPr lang="en-US" altLang="zh-CN" sz="2000" dirty="0" err="1">
                <a:latin typeface="Arial" panose="020B0604020202020204" pitchFamily="34" charset="0"/>
                <a:cs typeface="Arial" panose="020B0604020202020204" pitchFamily="34" charset="0"/>
              </a:rPr>
              <a:t>A</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j</a:t>
            </a:r>
            <a:r>
              <a:rPr lang="en-US" altLang="zh-CN" sz="2000" dirty="0" err="1">
                <a:latin typeface="Arial" panose="020B0604020202020204" pitchFamily="34" charset="0"/>
                <a:cs typeface="Arial" panose="020B0604020202020204" pitchFamily="34" charset="0"/>
                <a:sym typeface="Wingdings" pitchFamily="2" charset="2"/>
              </a:rPr>
              <a:t></a:t>
            </a:r>
            <a:r>
              <a:rPr lang="en-US" altLang="zh-CN" sz="2000" dirty="0" err="1" smtClean="0">
                <a:latin typeface="Arial" panose="020B0604020202020204" pitchFamily="34" charset="0"/>
                <a:cs typeface="Arial" panose="020B0604020202020204" pitchFamily="34" charset="0"/>
              </a:rPr>
              <a:t>i</a:t>
            </a:r>
            <a:endParaRPr lang="en-US" altLang="zh-CN" sz="2000" dirty="0">
              <a:latin typeface="Arial" panose="020B0604020202020204" pitchFamily="34" charset="0"/>
              <a:cs typeface="Arial" panose="020B0604020202020204" pitchFamily="34" charset="0"/>
            </a:endParaRPr>
          </a:p>
          <a:p>
            <a:pPr>
              <a:lnSpc>
                <a:spcPct val="60000"/>
              </a:lnSpc>
              <a:spcBef>
                <a:spcPct val="50000"/>
              </a:spcBef>
            </a:pP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endif</a:t>
            </a:r>
            <a:r>
              <a:rPr lang="en-US" altLang="zh-CN" sz="2000" dirty="0">
                <a:latin typeface="Arial" panose="020B0604020202020204" pitchFamily="34" charset="0"/>
                <a:cs typeface="Arial" panose="020B0604020202020204" pitchFamily="34" charset="0"/>
              </a:rPr>
              <a:t> </a:t>
            </a:r>
          </a:p>
          <a:p>
            <a:pPr>
              <a:lnSpc>
                <a:spcPct val="60000"/>
              </a:lnSpc>
              <a:spcBef>
                <a:spcPct val="50000"/>
              </a:spcBef>
            </a:pPr>
            <a:r>
              <a:rPr lang="en-US" altLang="zh-CN" sz="2000" dirty="0">
                <a:latin typeface="Arial" panose="020B0604020202020204" pitchFamily="34" charset="0"/>
                <a:cs typeface="Arial" panose="020B0604020202020204" pitchFamily="34" charset="0"/>
              </a:rPr>
              <a:t>repeat</a:t>
            </a:r>
          </a:p>
          <a:p>
            <a:pPr>
              <a:lnSpc>
                <a:spcPct val="60000"/>
              </a:lnSpc>
              <a:spcBef>
                <a:spcPct val="50000"/>
              </a:spcBef>
            </a:pPr>
            <a:r>
              <a:rPr lang="en-US" altLang="zh-CN" sz="2000" dirty="0" smtClean="0">
                <a:latin typeface="Arial" panose="020B0604020202020204" pitchFamily="34" charset="0"/>
                <a:cs typeface="Arial" panose="020B0604020202020204" pitchFamily="34" charset="0"/>
              </a:rPr>
              <a:t>return </a:t>
            </a:r>
            <a:r>
              <a:rPr lang="en-US" altLang="zh-CN" sz="2000" dirty="0" err="1" smtClean="0">
                <a:latin typeface="Arial" panose="020B0604020202020204" pitchFamily="34" charset="0"/>
                <a:cs typeface="Arial" panose="020B0604020202020204" pitchFamily="34" charset="0"/>
              </a:rPr>
              <a:t>xmax</a:t>
            </a:r>
            <a:endParaRPr lang="en-US" altLang="zh-CN" sz="2000" dirty="0">
              <a:latin typeface="Arial" panose="020B0604020202020204" pitchFamily="34" charset="0"/>
              <a:cs typeface="Arial" panose="020B0604020202020204" pitchFamily="34" charset="0"/>
            </a:endParaRPr>
          </a:p>
          <a:p>
            <a:pPr>
              <a:lnSpc>
                <a:spcPct val="60000"/>
              </a:lnSpc>
              <a:spcBef>
                <a:spcPct val="50000"/>
              </a:spcBef>
            </a:pPr>
            <a:r>
              <a:rPr lang="en-US" altLang="zh-CN" sz="2000" dirty="0">
                <a:latin typeface="Arial" panose="020B0604020202020204" pitchFamily="34" charset="0"/>
                <a:cs typeface="Arial" panose="020B0604020202020204" pitchFamily="34" charset="0"/>
              </a:rPr>
              <a:t>end  </a:t>
            </a:r>
            <a:r>
              <a:rPr lang="en-US" altLang="zh-CN" sz="2000" dirty="0" smtClean="0">
                <a:latin typeface="Arial" panose="020B0604020202020204" pitchFamily="34" charset="0"/>
                <a:cs typeface="Arial" panose="020B0604020202020204" pitchFamily="34" charset="0"/>
              </a:rPr>
              <a:t>MAX    </a:t>
            </a:r>
            <a:endParaRPr lang="en-US" altLang="zh-CN" sz="2000" dirty="0">
              <a:latin typeface="Arial" panose="020B0604020202020204" pitchFamily="34" charset="0"/>
              <a:cs typeface="Arial" panose="020B0604020202020204" pitchFamily="34" charset="0"/>
            </a:endParaRPr>
          </a:p>
        </p:txBody>
      </p:sp>
      <p:sp>
        <p:nvSpPr>
          <p:cNvPr id="6" name="Text Box 3"/>
          <p:cNvSpPr txBox="1">
            <a:spLocks noChangeArrowheads="1"/>
          </p:cNvSpPr>
          <p:nvPr/>
        </p:nvSpPr>
        <p:spPr bwMode="auto">
          <a:xfrm>
            <a:off x="6240016" y="1690872"/>
            <a:ext cx="3970337" cy="3757055"/>
          </a:xfrm>
          <a:prstGeom prst="rect">
            <a:avLst/>
          </a:prstGeom>
          <a:solidFill>
            <a:schemeClr val="bg1"/>
          </a:solidFill>
          <a:ln w="12700">
            <a:noFill/>
            <a:miter lim="800000"/>
            <a:headEnd/>
            <a:tailEnd/>
          </a:ln>
          <a:effectLst/>
          <a:extLst/>
        </p:spPr>
        <p:txBody>
          <a:bodyPr lIns="90000" tIns="46800" rIns="90000" bIns="46800">
            <a:spAutoFit/>
          </a:bodyPr>
          <a:lstStyle/>
          <a:p>
            <a:pPr>
              <a:lnSpc>
                <a:spcPct val="90000"/>
              </a:lnSpc>
              <a:spcBef>
                <a:spcPct val="50000"/>
              </a:spcBef>
            </a:pPr>
            <a:r>
              <a:rPr lang="en-US" altLang="zh-CN" sz="2000" dirty="0">
                <a:latin typeface="Arial" panose="020B0604020202020204" pitchFamily="34" charset="0"/>
                <a:cs typeface="Arial" panose="020B0604020202020204" pitchFamily="34" charset="0"/>
              </a:rPr>
              <a:t>procedure  MAX(A, n, j)</a:t>
            </a:r>
          </a:p>
          <a:p>
            <a:pPr>
              <a:lnSpc>
                <a:spcPct val="60000"/>
              </a:lnSpc>
              <a:spcBef>
                <a:spcPct val="50000"/>
              </a:spcBef>
            </a:pPr>
            <a:r>
              <a:rPr lang="en-US" altLang="zh-CN" sz="2000" dirty="0" smtClean="0">
                <a:solidFill>
                  <a:srgbClr val="FF0000"/>
                </a:solidFill>
                <a:latin typeface="Arial" panose="020B0604020202020204" pitchFamily="34" charset="0"/>
                <a:cs typeface="Arial" panose="020B0604020202020204" pitchFamily="34" charset="0"/>
              </a:rPr>
              <a:t>global  </a:t>
            </a:r>
            <a:r>
              <a:rPr lang="en-US" altLang="zh-CN" sz="2000" dirty="0" err="1" smtClean="0">
                <a:solidFill>
                  <a:srgbClr val="FF0000"/>
                </a:solidFill>
                <a:latin typeface="Arial" panose="020B0604020202020204" pitchFamily="34" charset="0"/>
                <a:cs typeface="Arial" panose="020B0604020202020204" pitchFamily="34" charset="0"/>
              </a:rPr>
              <a:t>xmax</a:t>
            </a:r>
            <a:r>
              <a:rPr lang="en-US" altLang="zh-CN" sz="2000" dirty="0" smtClean="0">
                <a:solidFill>
                  <a:srgbClr val="FF0000"/>
                </a:solidFill>
                <a:latin typeface="Arial" panose="020B0604020202020204" pitchFamily="34" charset="0"/>
                <a:cs typeface="Arial" panose="020B0604020202020204" pitchFamily="34" charset="0"/>
              </a:rPr>
              <a:t>; //</a:t>
            </a:r>
            <a:r>
              <a:rPr lang="en-US" altLang="zh-CN" sz="2000" dirty="0">
                <a:solidFill>
                  <a:srgbClr val="FF0000"/>
                </a:solidFill>
                <a:latin typeface="Arial" panose="020B0604020202020204" pitchFamily="34" charset="0"/>
                <a:cs typeface="Arial" panose="020B0604020202020204" pitchFamily="34" charset="0"/>
              </a:rPr>
              <a:t>A(1:n); </a:t>
            </a:r>
          </a:p>
          <a:p>
            <a:pPr>
              <a:lnSpc>
                <a:spcPct val="60000"/>
              </a:lnSpc>
              <a:spcBef>
                <a:spcPct val="50000"/>
              </a:spcBef>
            </a:pPr>
            <a:r>
              <a:rPr lang="en-US" altLang="zh-CN" sz="2000" dirty="0" err="1" smtClean="0">
                <a:solidFill>
                  <a:srgbClr val="FF0000"/>
                </a:solidFill>
                <a:latin typeface="Arial" panose="020B0604020202020204" pitchFamily="34" charset="0"/>
                <a:cs typeface="Arial" panose="020B0604020202020204" pitchFamily="34" charset="0"/>
              </a:rPr>
              <a:t>int</a:t>
            </a:r>
            <a:r>
              <a:rPr lang="en-US" altLang="zh-CN" sz="2000" dirty="0" smtClean="0">
                <a:solidFill>
                  <a:srgbClr val="FF0000"/>
                </a:solidFill>
                <a:latin typeface="Arial" panose="020B0604020202020204" pitchFamily="34" charset="0"/>
                <a:cs typeface="Arial" panose="020B0604020202020204" pitchFamily="34" charset="0"/>
              </a:rPr>
              <a:t>  </a:t>
            </a:r>
            <a:r>
              <a:rPr lang="en-US" altLang="zh-CN" sz="2000" dirty="0" err="1" smtClean="0">
                <a:solidFill>
                  <a:srgbClr val="FF0000"/>
                </a:solidFill>
                <a:latin typeface="Arial" panose="020B0604020202020204" pitchFamily="34" charset="0"/>
                <a:cs typeface="Arial" panose="020B0604020202020204" pitchFamily="34" charset="0"/>
              </a:rPr>
              <a:t>i</a:t>
            </a:r>
            <a:r>
              <a:rPr lang="en-US" altLang="zh-CN" sz="2000" dirty="0" smtClean="0">
                <a:solidFill>
                  <a:srgbClr val="FF0000"/>
                </a:solidFill>
                <a:latin typeface="Arial" panose="020B0604020202020204" pitchFamily="34" charset="0"/>
                <a:cs typeface="Arial" panose="020B0604020202020204" pitchFamily="34" charset="0"/>
              </a:rPr>
              <a:t>, </a:t>
            </a:r>
            <a:r>
              <a:rPr lang="en-US" altLang="zh-CN" sz="2000" dirty="0">
                <a:solidFill>
                  <a:srgbClr val="FF0000"/>
                </a:solidFill>
                <a:latin typeface="Arial" panose="020B0604020202020204" pitchFamily="34" charset="0"/>
                <a:cs typeface="Arial" panose="020B0604020202020204" pitchFamily="34" charset="0"/>
              </a:rPr>
              <a:t>n, j; </a:t>
            </a:r>
            <a:r>
              <a:rPr lang="en-US" altLang="zh-CN" sz="2000" dirty="0" smtClean="0">
                <a:solidFill>
                  <a:srgbClr val="FF0000"/>
                </a:solidFill>
                <a:latin typeface="Arial" panose="020B0604020202020204" pitchFamily="34" charset="0"/>
                <a:cs typeface="Arial" panose="020B0604020202020204" pitchFamily="34" charset="0"/>
              </a:rPr>
              <a:t>   </a:t>
            </a:r>
            <a:endParaRPr lang="en-US" altLang="zh-CN" sz="2000" dirty="0">
              <a:solidFill>
                <a:srgbClr val="FF0000"/>
              </a:solidFill>
              <a:latin typeface="Arial" panose="020B0604020202020204" pitchFamily="34" charset="0"/>
              <a:cs typeface="Arial" panose="020B0604020202020204" pitchFamily="34" charset="0"/>
            </a:endParaRPr>
          </a:p>
          <a:p>
            <a:pPr>
              <a:lnSpc>
                <a:spcPct val="60000"/>
              </a:lnSpc>
              <a:spcBef>
                <a:spcPct val="50000"/>
              </a:spcBef>
            </a:pPr>
            <a:r>
              <a:rPr lang="en-US" altLang="zh-CN" sz="2000" dirty="0" err="1">
                <a:latin typeface="Arial" panose="020B0604020202020204" pitchFamily="34" charset="0"/>
                <a:cs typeface="Arial" panose="020B0604020202020204" pitchFamily="34" charset="0"/>
              </a:rPr>
              <a:t>xmax</a:t>
            </a:r>
            <a:r>
              <a:rPr lang="en-US" altLang="zh-CN" sz="2000" dirty="0" err="1">
                <a:latin typeface="Arial" panose="020B0604020202020204" pitchFamily="34" charset="0"/>
                <a:cs typeface="Arial" panose="020B0604020202020204" pitchFamily="34" charset="0"/>
                <a:sym typeface="Wingdings" pitchFamily="2" charset="2"/>
              </a:rPr>
              <a:t></a:t>
            </a:r>
            <a:r>
              <a:rPr lang="en-US" altLang="zh-CN" sz="2000" dirty="0" err="1">
                <a:latin typeface="Arial" panose="020B0604020202020204" pitchFamily="34" charset="0"/>
                <a:cs typeface="Arial" panose="020B0604020202020204" pitchFamily="34" charset="0"/>
              </a:rPr>
              <a:t>A</a:t>
            </a:r>
            <a:r>
              <a:rPr lang="en-US" altLang="zh-CN" sz="2000" dirty="0">
                <a:latin typeface="Arial" panose="020B0604020202020204" pitchFamily="34" charset="0"/>
                <a:cs typeface="Arial" panose="020B0604020202020204" pitchFamily="34" charset="0"/>
              </a:rPr>
              <a:t>(1);</a:t>
            </a:r>
          </a:p>
          <a:p>
            <a:pPr>
              <a:lnSpc>
                <a:spcPct val="60000"/>
              </a:lnSpc>
              <a:spcBef>
                <a:spcPct val="50000"/>
              </a:spcBef>
            </a:pPr>
            <a:r>
              <a:rPr lang="en-US" altLang="zh-CN" sz="2000" dirty="0">
                <a:latin typeface="Arial" panose="020B0604020202020204" pitchFamily="34" charset="0"/>
                <a:cs typeface="Arial" panose="020B0604020202020204" pitchFamily="34" charset="0"/>
              </a:rPr>
              <a:t>for  i</a:t>
            </a:r>
            <a:r>
              <a:rPr lang="en-US" altLang="zh-CN" sz="2000" dirty="0">
                <a:latin typeface="Arial" panose="020B0604020202020204" pitchFamily="34" charset="0"/>
                <a:cs typeface="Arial" panose="020B0604020202020204" pitchFamily="34" charset="0"/>
                <a:sym typeface="Wingdings" pitchFamily="2" charset="2"/>
              </a:rPr>
              <a:t></a:t>
            </a:r>
            <a:r>
              <a:rPr lang="en-US" altLang="zh-CN" sz="2000" dirty="0">
                <a:latin typeface="Arial" panose="020B0604020202020204" pitchFamily="34" charset="0"/>
                <a:cs typeface="Arial" panose="020B0604020202020204" pitchFamily="34" charset="0"/>
              </a:rPr>
              <a:t>2  to n do</a:t>
            </a:r>
          </a:p>
          <a:p>
            <a:pPr>
              <a:lnSpc>
                <a:spcPct val="60000"/>
              </a:lnSpc>
              <a:spcBef>
                <a:spcPct val="50000"/>
              </a:spcBef>
            </a:pPr>
            <a:r>
              <a:rPr lang="en-US" altLang="zh-CN" sz="2000" dirty="0">
                <a:latin typeface="Arial" panose="020B0604020202020204" pitchFamily="34" charset="0"/>
                <a:cs typeface="Arial" panose="020B0604020202020204" pitchFamily="34" charset="0"/>
              </a:rPr>
              <a:t>     if  A(</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)&gt;</a:t>
            </a:r>
            <a:r>
              <a:rPr lang="en-US" altLang="zh-CN" sz="2000" dirty="0" err="1">
                <a:latin typeface="Arial" panose="020B0604020202020204" pitchFamily="34" charset="0"/>
                <a:cs typeface="Arial" panose="020B0604020202020204" pitchFamily="34" charset="0"/>
              </a:rPr>
              <a:t>xmax</a:t>
            </a:r>
            <a:r>
              <a:rPr lang="en-US" altLang="zh-CN" sz="2000" dirty="0">
                <a:latin typeface="Arial" panose="020B0604020202020204" pitchFamily="34" charset="0"/>
                <a:cs typeface="Arial" panose="020B0604020202020204" pitchFamily="34" charset="0"/>
              </a:rPr>
              <a:t>  then  </a:t>
            </a:r>
          </a:p>
          <a:p>
            <a:pPr>
              <a:lnSpc>
                <a:spcPct val="60000"/>
              </a:lnSpc>
              <a:spcBef>
                <a:spcPct val="50000"/>
              </a:spcBef>
            </a:pP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xmax</a:t>
            </a:r>
            <a:r>
              <a:rPr lang="en-US" altLang="zh-CN" sz="2000" dirty="0" err="1">
                <a:latin typeface="Arial" panose="020B0604020202020204" pitchFamily="34" charset="0"/>
                <a:cs typeface="Arial" panose="020B0604020202020204" pitchFamily="34" charset="0"/>
                <a:sym typeface="Wingdings" pitchFamily="2" charset="2"/>
              </a:rPr>
              <a:t></a:t>
            </a:r>
            <a:r>
              <a:rPr lang="en-US" altLang="zh-CN" sz="2000" dirty="0" err="1">
                <a:latin typeface="Arial" panose="020B0604020202020204" pitchFamily="34" charset="0"/>
                <a:cs typeface="Arial" panose="020B0604020202020204" pitchFamily="34" charset="0"/>
              </a:rPr>
              <a:t>A</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j</a:t>
            </a:r>
            <a:r>
              <a:rPr lang="en-US" altLang="zh-CN" sz="2000" dirty="0" err="1">
                <a:latin typeface="Arial" panose="020B0604020202020204" pitchFamily="34" charset="0"/>
                <a:cs typeface="Arial" panose="020B0604020202020204" pitchFamily="34" charset="0"/>
                <a:sym typeface="Wingdings" pitchFamily="2" charset="2"/>
              </a:rPr>
              <a:t></a:t>
            </a:r>
            <a:r>
              <a:rPr lang="en-US" altLang="zh-CN" sz="2000" dirty="0" err="1" smtClean="0">
                <a:latin typeface="Arial" panose="020B0604020202020204" pitchFamily="34" charset="0"/>
                <a:cs typeface="Arial" panose="020B0604020202020204" pitchFamily="34" charset="0"/>
              </a:rPr>
              <a:t>i</a:t>
            </a:r>
            <a:endParaRPr lang="en-US" altLang="zh-CN" sz="2000" dirty="0">
              <a:latin typeface="Arial" panose="020B0604020202020204" pitchFamily="34" charset="0"/>
              <a:cs typeface="Arial" panose="020B0604020202020204" pitchFamily="34" charset="0"/>
            </a:endParaRPr>
          </a:p>
          <a:p>
            <a:pPr>
              <a:lnSpc>
                <a:spcPct val="60000"/>
              </a:lnSpc>
              <a:spcBef>
                <a:spcPct val="50000"/>
              </a:spcBef>
            </a:pP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endif</a:t>
            </a:r>
            <a:r>
              <a:rPr lang="en-US" altLang="zh-CN" sz="2000" dirty="0">
                <a:latin typeface="Arial" panose="020B0604020202020204" pitchFamily="34" charset="0"/>
                <a:cs typeface="Arial" panose="020B0604020202020204" pitchFamily="34" charset="0"/>
              </a:rPr>
              <a:t> </a:t>
            </a:r>
          </a:p>
          <a:p>
            <a:pPr>
              <a:lnSpc>
                <a:spcPct val="60000"/>
              </a:lnSpc>
              <a:spcBef>
                <a:spcPct val="50000"/>
              </a:spcBef>
            </a:pPr>
            <a:r>
              <a:rPr lang="en-US" altLang="zh-CN" sz="2000" dirty="0">
                <a:latin typeface="Arial" panose="020B0604020202020204" pitchFamily="34" charset="0"/>
                <a:cs typeface="Arial" panose="020B0604020202020204" pitchFamily="34" charset="0"/>
              </a:rPr>
              <a:t>repeat</a:t>
            </a:r>
          </a:p>
          <a:p>
            <a:pPr>
              <a:lnSpc>
                <a:spcPct val="60000"/>
              </a:lnSpc>
              <a:spcBef>
                <a:spcPct val="50000"/>
              </a:spcBef>
            </a:pPr>
            <a:r>
              <a:rPr lang="en-US" altLang="zh-CN" sz="2000" dirty="0" smtClean="0">
                <a:latin typeface="Arial" panose="020B0604020202020204" pitchFamily="34" charset="0"/>
                <a:cs typeface="Arial" panose="020B0604020202020204" pitchFamily="34" charset="0"/>
              </a:rPr>
              <a:t>return </a:t>
            </a:r>
            <a:r>
              <a:rPr lang="en-US" altLang="zh-CN" sz="2000" dirty="0" err="1" smtClean="0">
                <a:latin typeface="Arial" panose="020B0604020202020204" pitchFamily="34" charset="0"/>
                <a:cs typeface="Arial" panose="020B0604020202020204" pitchFamily="34" charset="0"/>
              </a:rPr>
              <a:t>xmax</a:t>
            </a:r>
            <a:endParaRPr lang="en-US" altLang="zh-CN" sz="2000" dirty="0">
              <a:latin typeface="Arial" panose="020B0604020202020204" pitchFamily="34" charset="0"/>
              <a:cs typeface="Arial" panose="020B0604020202020204" pitchFamily="34" charset="0"/>
            </a:endParaRPr>
          </a:p>
          <a:p>
            <a:pPr>
              <a:lnSpc>
                <a:spcPct val="60000"/>
              </a:lnSpc>
              <a:spcBef>
                <a:spcPct val="50000"/>
              </a:spcBef>
            </a:pPr>
            <a:r>
              <a:rPr lang="en-US" altLang="zh-CN" sz="2000" dirty="0">
                <a:latin typeface="Arial" panose="020B0604020202020204" pitchFamily="34" charset="0"/>
                <a:cs typeface="Arial" panose="020B0604020202020204" pitchFamily="34" charset="0"/>
              </a:rPr>
              <a:t>end  MAX  </a:t>
            </a:r>
            <a:r>
              <a:rPr lang="en-US" altLang="zh-CN" sz="2000" dirty="0" smtClean="0">
                <a:latin typeface="Arial" panose="020B0604020202020204" pitchFamily="34" charset="0"/>
                <a:cs typeface="Arial" panose="020B0604020202020204" pitchFamily="34" charset="0"/>
              </a:rPr>
              <a:t>   </a:t>
            </a:r>
            <a:endParaRPr lang="en-US" altLang="zh-C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625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9416" y="188640"/>
            <a:ext cx="8229600" cy="1371600"/>
          </a:xfrm>
        </p:spPr>
        <p:txBody>
          <a:bodyPr/>
          <a:lstStyle/>
          <a:p>
            <a:pPr eaLnBrk="1" hangingPunct="1"/>
            <a:r>
              <a:rPr lang="zh-CN" altLang="en-US" dirty="0" smtClean="0"/>
              <a:t>课程之外</a:t>
            </a:r>
          </a:p>
        </p:txBody>
      </p:sp>
      <p:sp>
        <p:nvSpPr>
          <p:cNvPr id="52227" name="Rectangle 3"/>
          <p:cNvSpPr>
            <a:spLocks noGrp="1" noChangeArrowheads="1"/>
          </p:cNvSpPr>
          <p:nvPr>
            <p:ph idx="1"/>
          </p:nvPr>
        </p:nvSpPr>
        <p:spPr>
          <a:xfrm>
            <a:off x="911424" y="1700808"/>
            <a:ext cx="8569325" cy="2887662"/>
          </a:xfrm>
        </p:spPr>
        <p:txBody>
          <a:bodyPr/>
          <a:lstStyle/>
          <a:p>
            <a:pPr eaLnBrk="1" hangingPunct="1">
              <a:lnSpc>
                <a:spcPct val="110000"/>
              </a:lnSpc>
            </a:pPr>
            <a:r>
              <a:rPr lang="zh-CN" altLang="en-US" dirty="0" smtClean="0"/>
              <a:t>授人以鱼不如授人以渔</a:t>
            </a:r>
          </a:p>
          <a:p>
            <a:pPr eaLnBrk="1" hangingPunct="1">
              <a:lnSpc>
                <a:spcPct val="110000"/>
              </a:lnSpc>
            </a:pPr>
            <a:r>
              <a:rPr lang="zh-CN" altLang="en-US" dirty="0" smtClean="0"/>
              <a:t>开阔思路</a:t>
            </a:r>
            <a:r>
              <a:rPr lang="en-US" altLang="zh-CN" dirty="0" smtClean="0"/>
              <a:t>,</a:t>
            </a:r>
            <a:r>
              <a:rPr lang="zh-CN" altLang="en-US" dirty="0" smtClean="0"/>
              <a:t>训练思维</a:t>
            </a:r>
            <a:endParaRPr lang="en-US" altLang="zh-CN" dirty="0" smtClean="0"/>
          </a:p>
          <a:p>
            <a:pPr eaLnBrk="1" hangingPunct="1">
              <a:lnSpc>
                <a:spcPct val="110000"/>
              </a:lnSpc>
            </a:pPr>
            <a:r>
              <a:rPr lang="zh-CN" altLang="en-US" dirty="0" smtClean="0"/>
              <a:t>方法永远拥有理性的特点</a:t>
            </a:r>
          </a:p>
          <a:p>
            <a:pPr eaLnBrk="1" hangingPunct="1">
              <a:lnSpc>
                <a:spcPct val="110000"/>
              </a:lnSpc>
            </a:pPr>
            <a:endParaRPr lang="en-US" altLang="zh-CN" b="1" dirty="0" smtClean="0"/>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52</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 章 结 束</a:t>
            </a:r>
            <a:endParaRPr lang="zh-CN" altLang="en-US" dirty="0"/>
          </a:p>
        </p:txBody>
      </p:sp>
      <p:sp>
        <p:nvSpPr>
          <p:cNvPr id="3" name="灯片编号占位符 2"/>
          <p:cNvSpPr>
            <a:spLocks noGrp="1"/>
          </p:cNvSpPr>
          <p:nvPr>
            <p:ph type="sldNum" sz="quarter" idx="11"/>
          </p:nvPr>
        </p:nvSpPr>
        <p:spPr/>
        <p:txBody>
          <a:bodyPr/>
          <a:lstStyle/>
          <a:p>
            <a:pPr>
              <a:defRPr/>
            </a:pPr>
            <a:fld id="{C2224BEA-3C3F-4596-8550-1ADD053AC372}" type="slidenum">
              <a:rPr lang="en-US" altLang="zh-CN" smtClean="0"/>
              <a:pPr>
                <a:defRPr/>
              </a:pPr>
              <a:t>53</a:t>
            </a:fld>
            <a:endParaRPr lang="en-US" altLang="zh-CN"/>
          </a:p>
        </p:txBody>
      </p:sp>
    </p:spTree>
    <p:extLst>
      <p:ext uri="{BB962C8B-B14F-4D97-AF65-F5344CB8AC3E}">
        <p14:creationId xmlns:p14="http://schemas.microsoft.com/office/powerpoint/2010/main" val="3341066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551384" y="116632"/>
            <a:ext cx="8507413" cy="1371600"/>
          </a:xfrm>
        </p:spPr>
        <p:txBody>
          <a:bodyPr/>
          <a:lstStyle/>
          <a:p>
            <a:r>
              <a:rPr kumimoji="1" lang="zh-CN" altLang="en-US" dirty="0" smtClean="0">
                <a:solidFill>
                  <a:schemeClr val="tx2"/>
                </a:solidFill>
              </a:rPr>
              <a:t>算法</a:t>
            </a:r>
            <a:r>
              <a:rPr kumimoji="1" lang="en-US" altLang="zh-CN" dirty="0" smtClean="0"/>
              <a:t>(Algorithm)</a:t>
            </a:r>
            <a:r>
              <a:rPr kumimoji="1" lang="zh-CN" altLang="en-US" dirty="0" smtClean="0">
                <a:solidFill>
                  <a:schemeClr val="tx2"/>
                </a:solidFill>
              </a:rPr>
              <a:t>的五个重要特性</a:t>
            </a:r>
            <a:endParaRPr lang="zh-CN" altLang="en-US" dirty="0" smtClean="0"/>
          </a:p>
        </p:txBody>
      </p:sp>
      <p:sp>
        <p:nvSpPr>
          <p:cNvPr id="8195" name="内容占位符 2"/>
          <p:cNvSpPr>
            <a:spLocks noGrp="1"/>
          </p:cNvSpPr>
          <p:nvPr>
            <p:ph idx="1"/>
          </p:nvPr>
        </p:nvSpPr>
        <p:spPr>
          <a:xfrm>
            <a:off x="551384" y="1628800"/>
            <a:ext cx="10515600" cy="4351338"/>
          </a:xfrm>
        </p:spPr>
        <p:txBody>
          <a:bodyPr>
            <a:normAutofit/>
          </a:bodyPr>
          <a:lstStyle/>
          <a:p>
            <a:r>
              <a:rPr kumimoji="1" lang="zh-CN" altLang="en-US" sz="2400" dirty="0" smtClean="0">
                <a:solidFill>
                  <a:srgbClr val="FF0000"/>
                </a:solidFill>
              </a:rPr>
              <a:t>确定性</a:t>
            </a:r>
            <a:r>
              <a:rPr kumimoji="1" lang="zh-CN" altLang="en-US" sz="2400" dirty="0" smtClean="0"/>
              <a:t>：每一种运算必须要有确切定义，无二义性。</a:t>
            </a:r>
            <a:endParaRPr kumimoji="1" lang="en-US" altLang="zh-CN" sz="2400" dirty="0" smtClean="0"/>
          </a:p>
          <a:p>
            <a:pPr eaLnBrk="1" hangingPunct="1">
              <a:lnSpc>
                <a:spcPct val="90000"/>
              </a:lnSpc>
            </a:pPr>
            <a:r>
              <a:rPr kumimoji="1" lang="zh-CN" altLang="en-US" sz="2400" dirty="0" smtClean="0">
                <a:solidFill>
                  <a:srgbClr val="FF0000"/>
                </a:solidFill>
              </a:rPr>
              <a:t>能行性</a:t>
            </a:r>
            <a:r>
              <a:rPr kumimoji="1" lang="zh-CN" altLang="en-US" sz="2400" dirty="0" smtClean="0"/>
              <a:t>：运算都是基本运算，原理上能</a:t>
            </a:r>
            <a:r>
              <a:rPr lang="zh-CN" altLang="en-US" sz="2400" dirty="0" smtClean="0"/>
              <a:t>用纸和笔</a:t>
            </a:r>
            <a:r>
              <a:rPr kumimoji="1" lang="zh-CN" altLang="en-US" sz="2400" dirty="0" smtClean="0"/>
              <a:t>在有限时间完成。</a:t>
            </a:r>
            <a:endParaRPr kumimoji="1" lang="en-US" altLang="zh-CN" sz="2400" dirty="0" smtClean="0"/>
          </a:p>
          <a:p>
            <a:pPr>
              <a:defRPr/>
            </a:pPr>
            <a:r>
              <a:rPr kumimoji="1" lang="zh-CN" altLang="en-US" sz="2400" dirty="0">
                <a:solidFill>
                  <a:srgbClr val="FF0000"/>
                </a:solidFill>
              </a:rPr>
              <a:t>输   入</a:t>
            </a:r>
            <a:r>
              <a:rPr kumimoji="1" lang="zh-CN" altLang="en-US" sz="2400" dirty="0"/>
              <a:t>：有</a:t>
            </a:r>
            <a:r>
              <a:rPr kumimoji="1" lang="en-US" altLang="zh-CN" sz="2400" dirty="0"/>
              <a:t>0</a:t>
            </a:r>
            <a:r>
              <a:rPr kumimoji="1" lang="zh-CN" altLang="en-US" sz="2400" dirty="0"/>
              <a:t>个或多个输入。</a:t>
            </a:r>
            <a:endParaRPr kumimoji="1" lang="en-US" altLang="zh-CN" sz="2400" dirty="0"/>
          </a:p>
          <a:p>
            <a:pPr lvl="1">
              <a:defRPr/>
            </a:pPr>
            <a:r>
              <a:rPr lang="zh-CN" altLang="en-US" dirty="0" smtClean="0"/>
              <a:t>在算法开始之前，从特定的对象集合中取值。</a:t>
            </a:r>
            <a:endParaRPr lang="en-US" altLang="zh-CN" dirty="0" smtClean="0"/>
          </a:p>
          <a:p>
            <a:pPr>
              <a:defRPr/>
            </a:pPr>
            <a:r>
              <a:rPr kumimoji="1" lang="zh-CN" altLang="en-US" sz="2400" dirty="0" smtClean="0">
                <a:solidFill>
                  <a:srgbClr val="FF0000"/>
                </a:solidFill>
              </a:rPr>
              <a:t>输   </a:t>
            </a:r>
            <a:r>
              <a:rPr kumimoji="1" lang="zh-CN" altLang="en-US" sz="2400" dirty="0">
                <a:solidFill>
                  <a:srgbClr val="FF0000"/>
                </a:solidFill>
              </a:rPr>
              <a:t>出</a:t>
            </a:r>
            <a:r>
              <a:rPr kumimoji="1" lang="zh-CN" altLang="en-US" sz="2400" dirty="0"/>
              <a:t>：一个或多个输出。</a:t>
            </a:r>
            <a:endParaRPr kumimoji="1" lang="en-US" altLang="zh-CN" sz="2400" dirty="0"/>
          </a:p>
          <a:p>
            <a:pPr lvl="1">
              <a:defRPr/>
            </a:pPr>
            <a:r>
              <a:rPr lang="zh-CN" altLang="en-US" dirty="0"/>
              <a:t>这些输出和输入有特定关系。</a:t>
            </a:r>
            <a:endParaRPr lang="en-US" altLang="zh-CN" dirty="0"/>
          </a:p>
          <a:p>
            <a:pPr>
              <a:lnSpc>
                <a:spcPct val="90000"/>
              </a:lnSpc>
              <a:defRPr/>
            </a:pPr>
            <a:r>
              <a:rPr kumimoji="1" lang="zh-CN" altLang="en-US" sz="2400" dirty="0">
                <a:solidFill>
                  <a:srgbClr val="FF0000"/>
                </a:solidFill>
              </a:rPr>
              <a:t>有穷性</a:t>
            </a:r>
            <a:r>
              <a:rPr kumimoji="1" lang="zh-CN" altLang="en-US" sz="2400" dirty="0"/>
              <a:t>：在执行了有穷步运算后终止。</a:t>
            </a:r>
            <a:endParaRPr kumimoji="1" lang="en-US" altLang="zh-CN" sz="2400" dirty="0"/>
          </a:p>
          <a:p>
            <a:pPr marL="0" indent="0" eaLnBrk="1" hangingPunct="1">
              <a:lnSpc>
                <a:spcPct val="90000"/>
              </a:lnSpc>
              <a:buNone/>
            </a:pPr>
            <a:endParaRPr kumimoji="1" lang="zh-CN" altLang="en-US" dirty="0" smtClean="0"/>
          </a:p>
          <a:p>
            <a:endParaRPr kumimoji="1" lang="zh-CN" altLang="en-US" b="1" dirty="0" smtClean="0"/>
          </a:p>
          <a:p>
            <a:endParaRPr lang="zh-CN" altLang="en-US" dirty="0" smtClean="0"/>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6</a:t>
            </a:fld>
            <a:endParaRPr lang="en-US" altLang="zh-CN"/>
          </a:p>
        </p:txBody>
      </p:sp>
      <p:sp>
        <p:nvSpPr>
          <p:cNvPr id="5" name="AutoShape 11"/>
          <p:cNvSpPr>
            <a:spLocks noChangeArrowheads="1"/>
          </p:cNvSpPr>
          <p:nvPr/>
        </p:nvSpPr>
        <p:spPr bwMode="auto">
          <a:xfrm>
            <a:off x="6163270" y="5116042"/>
            <a:ext cx="2880320" cy="864096"/>
          </a:xfrm>
          <a:prstGeom prst="wedgeRoundRectCallout">
            <a:avLst>
              <a:gd name="adj1" fmla="val -55268"/>
              <a:gd name="adj2" fmla="val -71403"/>
              <a:gd name="adj3" fmla="val 16667"/>
            </a:avLst>
          </a:prstGeom>
          <a:solidFill>
            <a:schemeClr val="bg1"/>
          </a:solidFill>
          <a:ln w="19050"/>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幼圆" panose="02010509060101010101" pitchFamily="49" charset="-122"/>
                <a:ea typeface="幼圆" panose="02010509060101010101" pitchFamily="49" charset="-122"/>
                <a:cs typeface="Arial" panose="020B0604020202020204" pitchFamily="34" charset="0"/>
              </a:rPr>
              <a:t>非常有限，</a:t>
            </a:r>
            <a:r>
              <a:rPr lang="zh-CN" altLang="en-US" sz="2000" dirty="0" smtClean="0">
                <a:solidFill>
                  <a:schemeClr val="tx1"/>
                </a:solidFill>
                <a:latin typeface="幼圆" panose="02010509060101010101" pitchFamily="49" charset="-122"/>
                <a:ea typeface="幼圆" panose="02010509060101010101" pitchFamily="49" charset="-122"/>
              </a:rPr>
              <a:t>要</a:t>
            </a:r>
            <a:r>
              <a:rPr lang="zh-CN" altLang="en-US" sz="2000" dirty="0">
                <a:solidFill>
                  <a:schemeClr val="tx1"/>
                </a:solidFill>
                <a:latin typeface="幼圆" panose="02010509060101010101" pitchFamily="49" charset="-122"/>
                <a:ea typeface="幼圆" panose="02010509060101010101" pitchFamily="49" charset="-122"/>
              </a:rPr>
              <a:t>在现代计算机上有效才行</a:t>
            </a:r>
            <a:endParaRPr lang="zh-CN" altLang="en-US" sz="2000" dirty="0">
              <a:solidFill>
                <a:schemeClr val="tx1"/>
              </a:solidFill>
              <a:latin typeface="幼圆" panose="02010509060101010101" pitchFamily="49" charset="-122"/>
              <a:ea typeface="幼圆" panose="02010509060101010101" pitchFamily="49" charset="-122"/>
              <a:cs typeface="Arial" panose="020B0604020202020204" pitchFamily="34" charset="0"/>
            </a:endParaRPr>
          </a:p>
        </p:txBody>
      </p:sp>
      <p:sp>
        <p:nvSpPr>
          <p:cNvPr id="6" name="AutoShape 11"/>
          <p:cNvSpPr>
            <a:spLocks noChangeArrowheads="1"/>
          </p:cNvSpPr>
          <p:nvPr/>
        </p:nvSpPr>
        <p:spPr bwMode="auto">
          <a:xfrm>
            <a:off x="7968208" y="1068100"/>
            <a:ext cx="1800200" cy="840263"/>
          </a:xfrm>
          <a:prstGeom prst="wedgeRoundRectCallout">
            <a:avLst>
              <a:gd name="adj1" fmla="val -66906"/>
              <a:gd name="adj2" fmla="val 38342"/>
              <a:gd name="adj3" fmla="val 16667"/>
            </a:avLst>
          </a:prstGeom>
          <a:solidFill>
            <a:schemeClr val="bg1"/>
          </a:solidFill>
          <a:ln w="19050"/>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反例：</a:t>
            </a:r>
            <a:r>
              <a:rPr lang="en-US" altLang="zh-CN" sz="2000" dirty="0">
                <a:solidFill>
                  <a:schemeClr val="tx1"/>
                </a:solidFill>
              </a:rPr>
              <a:t> </a:t>
            </a:r>
            <a:r>
              <a:rPr lang="en-US" altLang="zh-CN" sz="2000" dirty="0" smtClean="0">
                <a:solidFill>
                  <a:schemeClr val="tx1"/>
                </a:solidFill>
              </a:rPr>
              <a:t>5/0</a:t>
            </a:r>
            <a:r>
              <a:rPr lang="zh-CN" altLang="en-US" sz="2000" dirty="0" smtClean="0">
                <a:solidFill>
                  <a:schemeClr val="tx1"/>
                </a:solidFill>
              </a:rPr>
              <a:t>；</a:t>
            </a:r>
            <a:r>
              <a:rPr lang="en-US" altLang="zh-CN" sz="2000" dirty="0" smtClean="0">
                <a:solidFill>
                  <a:schemeClr val="tx1"/>
                </a:solidFill>
              </a:rPr>
              <a:t>6</a:t>
            </a:r>
            <a:r>
              <a:rPr lang="zh-CN" altLang="en-US" sz="2000" dirty="0">
                <a:solidFill>
                  <a:schemeClr val="tx1"/>
                </a:solidFill>
              </a:rPr>
              <a:t>或</a:t>
            </a:r>
            <a:r>
              <a:rPr lang="en-US" altLang="zh-CN" sz="2000" dirty="0">
                <a:solidFill>
                  <a:schemeClr val="tx1"/>
                </a:solidFill>
              </a:rPr>
              <a:t>7</a:t>
            </a:r>
            <a:r>
              <a:rPr lang="zh-CN" altLang="en-US" sz="2000" dirty="0">
                <a:solidFill>
                  <a:schemeClr val="tx1"/>
                </a:solidFill>
              </a:rPr>
              <a:t>与</a:t>
            </a:r>
            <a:r>
              <a:rPr lang="en-US" altLang="zh-CN" sz="2000" dirty="0">
                <a:solidFill>
                  <a:schemeClr val="tx1"/>
                </a:solidFill>
              </a:rPr>
              <a:t>x</a:t>
            </a:r>
            <a:r>
              <a:rPr lang="zh-CN" altLang="en-US" sz="2000" dirty="0">
                <a:solidFill>
                  <a:schemeClr val="tx1"/>
                </a:solidFill>
              </a:rPr>
              <a:t>相加</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51384" y="266563"/>
            <a:ext cx="10515600" cy="1325563"/>
          </a:xfrm>
        </p:spPr>
        <p:txBody>
          <a:bodyPr/>
          <a:lstStyle/>
          <a:p>
            <a:pPr eaLnBrk="1" hangingPunct="1"/>
            <a:r>
              <a:rPr kumimoji="1" lang="zh-CN" altLang="en-US" dirty="0" smtClean="0">
                <a:solidFill>
                  <a:schemeClr val="tx2"/>
                </a:solidFill>
              </a:rPr>
              <a:t>计算过程与算法的区别</a:t>
            </a:r>
            <a:endParaRPr lang="zh-CN" altLang="en-US" dirty="0" smtClean="0">
              <a:solidFill>
                <a:schemeClr val="tx2"/>
              </a:solidFill>
              <a:latin typeface="宋体" pitchFamily="2" charset="-122"/>
            </a:endParaRPr>
          </a:p>
        </p:txBody>
      </p:sp>
      <p:sp>
        <p:nvSpPr>
          <p:cNvPr id="10243" name="Rectangle 3"/>
          <p:cNvSpPr>
            <a:spLocks noGrp="1" noChangeArrowheads="1"/>
          </p:cNvSpPr>
          <p:nvPr>
            <p:ph idx="1"/>
          </p:nvPr>
        </p:nvSpPr>
        <p:spPr>
          <a:xfrm>
            <a:off x="541957" y="1628800"/>
            <a:ext cx="10801200" cy="4400550"/>
          </a:xfrm>
        </p:spPr>
        <p:txBody>
          <a:bodyPr/>
          <a:lstStyle/>
          <a:p>
            <a:pPr eaLnBrk="1" hangingPunct="1">
              <a:lnSpc>
                <a:spcPct val="110000"/>
              </a:lnSpc>
            </a:pPr>
            <a:r>
              <a:rPr lang="zh-CN" altLang="en-US" dirty="0" smtClean="0"/>
              <a:t>计算过程可以不满足算法的性质</a:t>
            </a:r>
            <a:r>
              <a:rPr lang="en-US" altLang="zh-CN" dirty="0" smtClean="0"/>
              <a:t>(5)</a:t>
            </a:r>
            <a:r>
              <a:rPr lang="zh-CN" altLang="en-US" dirty="0" smtClean="0"/>
              <a:t>有穷性。</a:t>
            </a:r>
          </a:p>
          <a:p>
            <a:pPr eaLnBrk="1" hangingPunct="1">
              <a:lnSpc>
                <a:spcPct val="110000"/>
              </a:lnSpc>
            </a:pPr>
            <a:r>
              <a:rPr lang="zh-CN" altLang="en-US" dirty="0" smtClean="0"/>
              <a:t>例如操作系统，当没有任务时，操作系统并不终止，而是处于等待状态，直到有新的任务启动，因而不是一个算法。</a:t>
            </a:r>
          </a:p>
          <a:p>
            <a:pPr eaLnBrk="1" hangingPunct="1">
              <a:lnSpc>
                <a:spcPct val="110000"/>
              </a:lnSpc>
            </a:pPr>
            <a:r>
              <a:rPr lang="zh-CN" altLang="en-US" dirty="0" smtClean="0">
                <a:solidFill>
                  <a:srgbClr val="FF0000"/>
                </a:solidFill>
              </a:rPr>
              <a:t>程序 </a:t>
            </a:r>
            <a:r>
              <a:rPr lang="en-US" altLang="zh-CN" dirty="0" smtClean="0">
                <a:solidFill>
                  <a:srgbClr val="FF0000"/>
                </a:solidFill>
              </a:rPr>
              <a:t>= </a:t>
            </a:r>
            <a:r>
              <a:rPr lang="zh-CN" altLang="en-US" dirty="0" smtClean="0">
                <a:solidFill>
                  <a:srgbClr val="FF0000"/>
                </a:solidFill>
              </a:rPr>
              <a:t>算法 </a:t>
            </a:r>
            <a:r>
              <a:rPr lang="en-US" altLang="zh-CN" dirty="0" smtClean="0">
                <a:solidFill>
                  <a:srgbClr val="FF0000"/>
                </a:solidFill>
              </a:rPr>
              <a:t>+ </a:t>
            </a:r>
            <a:r>
              <a:rPr lang="zh-CN" altLang="en-US" dirty="0" smtClean="0">
                <a:solidFill>
                  <a:srgbClr val="FF0000"/>
                </a:solidFill>
              </a:rPr>
              <a:t>数据结构 </a:t>
            </a:r>
            <a:r>
              <a:rPr lang="en-US" altLang="zh-CN" dirty="0" smtClean="0">
                <a:solidFill>
                  <a:srgbClr val="FF0000"/>
                </a:solidFill>
              </a:rPr>
              <a:t>(By </a:t>
            </a:r>
            <a:r>
              <a:rPr lang="en-US" altLang="zh-CN" dirty="0" err="1" smtClean="0">
                <a:solidFill>
                  <a:srgbClr val="FF0000"/>
                </a:solidFill>
              </a:rPr>
              <a:t>Niklaus</a:t>
            </a:r>
            <a:r>
              <a:rPr lang="en-US" altLang="zh-CN" dirty="0" smtClean="0">
                <a:solidFill>
                  <a:srgbClr val="FF0000"/>
                </a:solidFill>
              </a:rPr>
              <a:t> Wirth</a:t>
            </a:r>
            <a:r>
              <a:rPr lang="en-US" altLang="zh-CN" sz="4000" dirty="0">
                <a:solidFill>
                  <a:srgbClr val="FF0000"/>
                </a:solidFill>
              </a:rPr>
              <a:t> </a:t>
            </a:r>
            <a:r>
              <a:rPr lang="en-US" altLang="zh-CN" dirty="0" smtClean="0">
                <a:solidFill>
                  <a:srgbClr val="FF0000"/>
                </a:solidFill>
              </a:rPr>
              <a:t>)</a:t>
            </a:r>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04949" y="144687"/>
            <a:ext cx="8229600" cy="1371600"/>
          </a:xfrm>
        </p:spPr>
        <p:txBody>
          <a:bodyPr/>
          <a:lstStyle/>
          <a:p>
            <a:pPr eaLnBrk="1" hangingPunct="1"/>
            <a:r>
              <a:rPr kumimoji="1" lang="zh-CN" altLang="en-US" dirty="0" smtClean="0">
                <a:solidFill>
                  <a:schemeClr val="tx2"/>
                </a:solidFill>
              </a:rPr>
              <a:t>问题的求解过程</a:t>
            </a:r>
          </a:p>
        </p:txBody>
      </p:sp>
      <p:grpSp>
        <p:nvGrpSpPr>
          <p:cNvPr id="11267" name="Group 28"/>
          <p:cNvGrpSpPr>
            <a:grpSpLocks/>
          </p:cNvGrpSpPr>
          <p:nvPr/>
        </p:nvGrpSpPr>
        <p:grpSpPr bwMode="auto">
          <a:xfrm>
            <a:off x="3431704" y="908720"/>
            <a:ext cx="4896544" cy="5256584"/>
            <a:chOff x="1361" y="1163"/>
            <a:chExt cx="2541" cy="2947"/>
          </a:xfrm>
        </p:grpSpPr>
        <p:sp>
          <p:nvSpPr>
            <p:cNvPr id="11268" name="Rectangle 4"/>
            <p:cNvSpPr>
              <a:spLocks noChangeArrowheads="1"/>
            </p:cNvSpPr>
            <p:nvPr/>
          </p:nvSpPr>
          <p:spPr bwMode="auto">
            <a:xfrm>
              <a:off x="2144" y="2932"/>
              <a:ext cx="1134" cy="273"/>
            </a:xfrm>
            <a:prstGeom prst="rect">
              <a:avLst/>
            </a:prstGeom>
            <a:solidFill>
              <a:schemeClr val="bg1"/>
            </a:solid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latin typeface="幼圆" panose="02010509060101010101" pitchFamily="49" charset="-122"/>
                  <a:ea typeface="幼圆" panose="02010509060101010101" pitchFamily="49" charset="-122"/>
                </a:rPr>
                <a:t>证明正确性</a:t>
              </a:r>
            </a:p>
          </p:txBody>
        </p:sp>
        <p:sp>
          <p:nvSpPr>
            <p:cNvPr id="11269" name="Rectangle 5"/>
            <p:cNvSpPr>
              <a:spLocks noChangeArrowheads="1"/>
            </p:cNvSpPr>
            <p:nvPr/>
          </p:nvSpPr>
          <p:spPr bwMode="auto">
            <a:xfrm>
              <a:off x="2144" y="3386"/>
              <a:ext cx="1134" cy="272"/>
            </a:xfrm>
            <a:prstGeom prst="rect">
              <a:avLst/>
            </a:prstGeom>
            <a:solidFill>
              <a:schemeClr val="bg1"/>
            </a:solid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幼圆" panose="02010509060101010101" pitchFamily="49" charset="-122"/>
                  <a:ea typeface="幼圆" panose="02010509060101010101" pitchFamily="49" charset="-122"/>
                </a:rPr>
                <a:t>分析算法</a:t>
              </a:r>
            </a:p>
          </p:txBody>
        </p:sp>
        <p:sp>
          <p:nvSpPr>
            <p:cNvPr id="11270" name="Oval 6"/>
            <p:cNvSpPr>
              <a:spLocks noChangeArrowheads="1"/>
            </p:cNvSpPr>
            <p:nvPr/>
          </p:nvSpPr>
          <p:spPr bwMode="auto">
            <a:xfrm>
              <a:off x="2018" y="1163"/>
              <a:ext cx="1270" cy="317"/>
            </a:xfrm>
            <a:prstGeom prst="ellipse">
              <a:avLst/>
            </a:prstGeom>
            <a:solidFill>
              <a:schemeClr val="bg1"/>
            </a:solid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latin typeface="幼圆" panose="02010509060101010101" pitchFamily="49" charset="-122"/>
                  <a:ea typeface="幼圆" panose="02010509060101010101" pitchFamily="49" charset="-122"/>
                </a:rPr>
                <a:t>理解问题</a:t>
              </a:r>
            </a:p>
          </p:txBody>
        </p:sp>
        <p:sp>
          <p:nvSpPr>
            <p:cNvPr id="11271" name="Oval 7"/>
            <p:cNvSpPr>
              <a:spLocks noChangeArrowheads="1"/>
            </p:cNvSpPr>
            <p:nvPr/>
          </p:nvSpPr>
          <p:spPr bwMode="auto">
            <a:xfrm>
              <a:off x="1679" y="1661"/>
              <a:ext cx="1950" cy="636"/>
            </a:xfrm>
            <a:prstGeom prst="ellipse">
              <a:avLst/>
            </a:prstGeom>
            <a:solidFill>
              <a:schemeClr val="bg1"/>
            </a:solidFill>
            <a:ln w="19050">
              <a:solidFill>
                <a:schemeClr val="accent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幼圆" panose="02010509060101010101" pitchFamily="49" charset="-122"/>
                  <a:ea typeface="幼圆" panose="02010509060101010101" pitchFamily="49" charset="-122"/>
                </a:rPr>
                <a:t>选择数据结构和</a:t>
              </a:r>
            </a:p>
            <a:p>
              <a:pPr algn="ctr"/>
              <a:r>
                <a:rPr kumimoji="1" lang="zh-CN" altLang="en-US" sz="2400" dirty="0">
                  <a:latin typeface="幼圆" panose="02010509060101010101" pitchFamily="49" charset="-122"/>
                  <a:ea typeface="幼圆" panose="02010509060101010101" pitchFamily="49" charset="-122"/>
                </a:rPr>
                <a:t>算法设计策略</a:t>
              </a:r>
            </a:p>
          </p:txBody>
        </p:sp>
        <p:sp>
          <p:nvSpPr>
            <p:cNvPr id="11272" name="Rectangle 8"/>
            <p:cNvSpPr>
              <a:spLocks noChangeArrowheads="1"/>
            </p:cNvSpPr>
            <p:nvPr/>
          </p:nvSpPr>
          <p:spPr bwMode="auto">
            <a:xfrm>
              <a:off x="2132" y="2478"/>
              <a:ext cx="1134" cy="273"/>
            </a:xfrm>
            <a:prstGeom prst="rect">
              <a:avLst/>
            </a:prstGeom>
            <a:solidFill>
              <a:schemeClr val="bg1"/>
            </a:solid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latin typeface="幼圆" panose="02010509060101010101" pitchFamily="49" charset="-122"/>
                  <a:ea typeface="幼圆" panose="02010509060101010101" pitchFamily="49" charset="-122"/>
                </a:rPr>
                <a:t>设计算法</a:t>
              </a:r>
            </a:p>
          </p:txBody>
        </p:sp>
        <p:sp>
          <p:nvSpPr>
            <p:cNvPr id="11273" name="Line 10"/>
            <p:cNvSpPr>
              <a:spLocks noChangeShapeType="1"/>
            </p:cNvSpPr>
            <p:nvPr/>
          </p:nvSpPr>
          <p:spPr bwMode="auto">
            <a:xfrm>
              <a:off x="2677" y="2750"/>
              <a:ext cx="1" cy="182"/>
            </a:xfrm>
            <a:prstGeom prst="line">
              <a:avLst/>
            </a:prstGeom>
            <a:noFill/>
            <a:ln w="1905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sp>
          <p:nvSpPr>
            <p:cNvPr id="11274" name="Line 11"/>
            <p:cNvSpPr>
              <a:spLocks noChangeShapeType="1"/>
            </p:cNvSpPr>
            <p:nvPr/>
          </p:nvSpPr>
          <p:spPr bwMode="auto">
            <a:xfrm>
              <a:off x="2677" y="2297"/>
              <a:ext cx="1" cy="181"/>
            </a:xfrm>
            <a:prstGeom prst="line">
              <a:avLst/>
            </a:prstGeom>
            <a:noFill/>
            <a:ln w="1905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sp>
          <p:nvSpPr>
            <p:cNvPr id="11275" name="Line 12"/>
            <p:cNvSpPr>
              <a:spLocks noChangeShapeType="1"/>
            </p:cNvSpPr>
            <p:nvPr/>
          </p:nvSpPr>
          <p:spPr bwMode="auto">
            <a:xfrm>
              <a:off x="2677" y="3204"/>
              <a:ext cx="1" cy="181"/>
            </a:xfrm>
            <a:prstGeom prst="line">
              <a:avLst/>
            </a:prstGeom>
            <a:noFill/>
            <a:ln w="1905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sp>
          <p:nvSpPr>
            <p:cNvPr id="11276" name="Line 13"/>
            <p:cNvSpPr>
              <a:spLocks noChangeShapeType="1"/>
            </p:cNvSpPr>
            <p:nvPr/>
          </p:nvSpPr>
          <p:spPr bwMode="auto">
            <a:xfrm>
              <a:off x="2677" y="3658"/>
              <a:ext cx="1" cy="181"/>
            </a:xfrm>
            <a:prstGeom prst="line">
              <a:avLst/>
            </a:prstGeom>
            <a:noFill/>
            <a:ln w="1905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sp>
          <p:nvSpPr>
            <p:cNvPr id="11277" name="Line 14"/>
            <p:cNvSpPr>
              <a:spLocks noChangeShapeType="1"/>
            </p:cNvSpPr>
            <p:nvPr/>
          </p:nvSpPr>
          <p:spPr bwMode="auto">
            <a:xfrm flipH="1">
              <a:off x="1361" y="1934"/>
              <a:ext cx="318" cy="1"/>
            </a:xfrm>
            <a:prstGeom prst="line">
              <a:avLst/>
            </a:prstGeom>
            <a:noFill/>
            <a:ln w="19050">
              <a:solidFill>
                <a:schemeClr val="accent1">
                  <a:lumMod val="75000"/>
                </a:schemeClr>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sp>
          <p:nvSpPr>
            <p:cNvPr id="11278" name="Line 15"/>
            <p:cNvSpPr>
              <a:spLocks noChangeShapeType="1"/>
            </p:cNvSpPr>
            <p:nvPr/>
          </p:nvSpPr>
          <p:spPr bwMode="auto">
            <a:xfrm>
              <a:off x="3629" y="1888"/>
              <a:ext cx="272" cy="1"/>
            </a:xfrm>
            <a:prstGeom prst="line">
              <a:avLst/>
            </a:prstGeom>
            <a:noFill/>
            <a:ln w="19050">
              <a:solidFill>
                <a:schemeClr val="accent1">
                  <a:lumMod val="75000"/>
                </a:schemeClr>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sp>
          <p:nvSpPr>
            <p:cNvPr id="11279" name="Line 16"/>
            <p:cNvSpPr>
              <a:spLocks noChangeShapeType="1"/>
            </p:cNvSpPr>
            <p:nvPr/>
          </p:nvSpPr>
          <p:spPr bwMode="auto">
            <a:xfrm>
              <a:off x="1361" y="1934"/>
              <a:ext cx="1" cy="635"/>
            </a:xfrm>
            <a:prstGeom prst="line">
              <a:avLst/>
            </a:prstGeom>
            <a:noFill/>
            <a:ln w="19050">
              <a:solidFill>
                <a:schemeClr val="accent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sp>
          <p:nvSpPr>
            <p:cNvPr id="11280" name="Line 17"/>
            <p:cNvSpPr>
              <a:spLocks noChangeShapeType="1"/>
            </p:cNvSpPr>
            <p:nvPr/>
          </p:nvSpPr>
          <p:spPr bwMode="auto">
            <a:xfrm>
              <a:off x="1361" y="2569"/>
              <a:ext cx="771" cy="1"/>
            </a:xfrm>
            <a:prstGeom prst="line">
              <a:avLst/>
            </a:prstGeom>
            <a:noFill/>
            <a:ln w="19050">
              <a:solidFill>
                <a:schemeClr val="accent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sp>
          <p:nvSpPr>
            <p:cNvPr id="11281" name="Line 18"/>
            <p:cNvSpPr>
              <a:spLocks noChangeShapeType="1"/>
            </p:cNvSpPr>
            <p:nvPr/>
          </p:nvSpPr>
          <p:spPr bwMode="auto">
            <a:xfrm>
              <a:off x="3901" y="1888"/>
              <a:ext cx="1" cy="681"/>
            </a:xfrm>
            <a:prstGeom prst="line">
              <a:avLst/>
            </a:prstGeom>
            <a:noFill/>
            <a:ln w="19050">
              <a:solidFill>
                <a:schemeClr val="accent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sp>
          <p:nvSpPr>
            <p:cNvPr id="11282" name="Line 19"/>
            <p:cNvSpPr>
              <a:spLocks noChangeShapeType="1"/>
            </p:cNvSpPr>
            <p:nvPr/>
          </p:nvSpPr>
          <p:spPr bwMode="auto">
            <a:xfrm flipH="1">
              <a:off x="3266" y="2569"/>
              <a:ext cx="635" cy="1"/>
            </a:xfrm>
            <a:prstGeom prst="line">
              <a:avLst/>
            </a:prstGeom>
            <a:noFill/>
            <a:ln w="19050">
              <a:solidFill>
                <a:schemeClr val="accent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sp>
          <p:nvSpPr>
            <p:cNvPr id="11283" name="Line 20"/>
            <p:cNvSpPr>
              <a:spLocks noChangeShapeType="1"/>
            </p:cNvSpPr>
            <p:nvPr/>
          </p:nvSpPr>
          <p:spPr bwMode="auto">
            <a:xfrm>
              <a:off x="3266" y="3521"/>
              <a:ext cx="318" cy="1"/>
            </a:xfrm>
            <a:prstGeom prst="line">
              <a:avLst/>
            </a:prstGeom>
            <a:noFill/>
            <a:ln w="19050">
              <a:solidFill>
                <a:schemeClr val="accent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sp>
          <p:nvSpPr>
            <p:cNvPr id="11284" name="Line 21"/>
            <p:cNvSpPr>
              <a:spLocks noChangeShapeType="1"/>
            </p:cNvSpPr>
            <p:nvPr/>
          </p:nvSpPr>
          <p:spPr bwMode="auto">
            <a:xfrm flipV="1">
              <a:off x="3584" y="2569"/>
              <a:ext cx="1" cy="952"/>
            </a:xfrm>
            <a:prstGeom prst="line">
              <a:avLst/>
            </a:prstGeom>
            <a:noFill/>
            <a:ln w="1905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sp>
          <p:nvSpPr>
            <p:cNvPr id="11285" name="Line 22"/>
            <p:cNvSpPr>
              <a:spLocks noChangeShapeType="1"/>
            </p:cNvSpPr>
            <p:nvPr/>
          </p:nvSpPr>
          <p:spPr bwMode="auto">
            <a:xfrm>
              <a:off x="1679" y="2569"/>
              <a:ext cx="1" cy="499"/>
            </a:xfrm>
            <a:prstGeom prst="line">
              <a:avLst/>
            </a:prstGeom>
            <a:noFill/>
            <a:ln w="19050">
              <a:solidFill>
                <a:schemeClr val="accent1">
                  <a:lumMod val="75000"/>
                </a:schemeClr>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sp>
          <p:nvSpPr>
            <p:cNvPr id="11286" name="Line 23"/>
            <p:cNvSpPr>
              <a:spLocks noChangeShapeType="1"/>
            </p:cNvSpPr>
            <p:nvPr/>
          </p:nvSpPr>
          <p:spPr bwMode="auto">
            <a:xfrm>
              <a:off x="1679" y="3068"/>
              <a:ext cx="453" cy="1"/>
            </a:xfrm>
            <a:prstGeom prst="line">
              <a:avLst/>
            </a:prstGeom>
            <a:noFill/>
            <a:ln w="19050">
              <a:solidFill>
                <a:schemeClr val="accent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sp>
          <p:nvSpPr>
            <p:cNvPr id="11287" name="Rectangle 25"/>
            <p:cNvSpPr>
              <a:spLocks noChangeArrowheads="1"/>
            </p:cNvSpPr>
            <p:nvPr/>
          </p:nvSpPr>
          <p:spPr bwMode="auto">
            <a:xfrm>
              <a:off x="2144" y="3837"/>
              <a:ext cx="1134" cy="273"/>
            </a:xfrm>
            <a:prstGeom prst="rect">
              <a:avLst/>
            </a:prstGeom>
            <a:solidFill>
              <a:schemeClr val="bg1"/>
            </a:solidFill>
            <a:ln w="19050">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latin typeface="幼圆" panose="02010509060101010101" pitchFamily="49" charset="-122"/>
                  <a:ea typeface="幼圆" panose="02010509060101010101" pitchFamily="49" charset="-122"/>
                </a:rPr>
                <a:t>设计程序</a:t>
              </a:r>
            </a:p>
          </p:txBody>
        </p:sp>
        <p:sp>
          <p:nvSpPr>
            <p:cNvPr id="11288" name="Line 26"/>
            <p:cNvSpPr>
              <a:spLocks noChangeShapeType="1"/>
            </p:cNvSpPr>
            <p:nvPr/>
          </p:nvSpPr>
          <p:spPr bwMode="auto">
            <a:xfrm>
              <a:off x="2677" y="3656"/>
              <a:ext cx="1" cy="181"/>
            </a:xfrm>
            <a:prstGeom prst="line">
              <a:avLst/>
            </a:prstGeom>
            <a:noFill/>
            <a:ln w="1905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sp>
          <p:nvSpPr>
            <p:cNvPr id="11289" name="Line 27"/>
            <p:cNvSpPr>
              <a:spLocks noChangeShapeType="1"/>
            </p:cNvSpPr>
            <p:nvPr/>
          </p:nvSpPr>
          <p:spPr bwMode="auto">
            <a:xfrm>
              <a:off x="2653" y="1480"/>
              <a:ext cx="1" cy="181"/>
            </a:xfrm>
            <a:prstGeom prst="line">
              <a:avLst/>
            </a:prstGeom>
            <a:noFill/>
            <a:ln w="19050">
              <a:solidFill>
                <a:schemeClr val="accent1">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幼圆" panose="02010509060101010101" pitchFamily="49" charset="-122"/>
                <a:ea typeface="幼圆" panose="02010509060101010101" pitchFamily="49" charset="-122"/>
              </a:endParaRPr>
            </a:p>
          </p:txBody>
        </p:sp>
      </p:gr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23392" y="260648"/>
            <a:ext cx="10515600" cy="1325563"/>
          </a:xfrm>
        </p:spPr>
        <p:txBody>
          <a:bodyPr/>
          <a:lstStyle/>
          <a:p>
            <a:pPr eaLnBrk="1" hangingPunct="1"/>
            <a:r>
              <a:rPr kumimoji="1" lang="zh-CN" altLang="en-US" dirty="0" smtClean="0">
                <a:solidFill>
                  <a:schemeClr val="tx2"/>
                </a:solidFill>
              </a:rPr>
              <a:t>算法学习的基本内容</a:t>
            </a:r>
          </a:p>
        </p:txBody>
      </p:sp>
      <p:sp>
        <p:nvSpPr>
          <p:cNvPr id="12291" name="Rectangle 3"/>
          <p:cNvSpPr>
            <a:spLocks noGrp="1" noChangeArrowheads="1"/>
          </p:cNvSpPr>
          <p:nvPr>
            <p:ph idx="1"/>
          </p:nvPr>
        </p:nvSpPr>
        <p:spPr>
          <a:xfrm>
            <a:off x="623392" y="1628799"/>
            <a:ext cx="8229600" cy="4573861"/>
          </a:xfrm>
        </p:spPr>
        <p:txBody>
          <a:bodyPr/>
          <a:lstStyle/>
          <a:p>
            <a:pPr eaLnBrk="1" hangingPunct="1"/>
            <a:r>
              <a:rPr kumimoji="1" lang="zh-CN" altLang="en-US" dirty="0" smtClean="0">
                <a:solidFill>
                  <a:srgbClr val="FF0000"/>
                </a:solidFill>
              </a:rPr>
              <a:t>如何设计算法</a:t>
            </a:r>
          </a:p>
          <a:p>
            <a:pPr eaLnBrk="1" hangingPunct="1"/>
            <a:r>
              <a:rPr kumimoji="1" lang="zh-CN" altLang="en-US" dirty="0" smtClean="0"/>
              <a:t>如何表示算法</a:t>
            </a:r>
          </a:p>
          <a:p>
            <a:pPr eaLnBrk="1" hangingPunct="1"/>
            <a:r>
              <a:rPr kumimoji="1" lang="zh-CN" altLang="en-US" dirty="0" smtClean="0"/>
              <a:t>如何确认算法</a:t>
            </a:r>
          </a:p>
          <a:p>
            <a:pPr eaLnBrk="1" hangingPunct="1"/>
            <a:r>
              <a:rPr kumimoji="1" lang="zh-CN" altLang="en-US" dirty="0" smtClean="0">
                <a:solidFill>
                  <a:srgbClr val="FF0000"/>
                </a:solidFill>
              </a:rPr>
              <a:t>如何分析算法</a:t>
            </a:r>
          </a:p>
          <a:p>
            <a:pPr eaLnBrk="1" hangingPunct="1"/>
            <a:r>
              <a:rPr kumimoji="1" lang="zh-CN" altLang="en-US" dirty="0" smtClean="0"/>
              <a:t>如何测试程序</a:t>
            </a:r>
            <a:endParaRPr lang="zh-CN" altLang="en-US" dirty="0" smtClean="0"/>
          </a:p>
        </p:txBody>
      </p:sp>
      <p:sp>
        <p:nvSpPr>
          <p:cNvPr id="2" name="灯片编号占位符 1"/>
          <p:cNvSpPr>
            <a:spLocks noGrp="1"/>
          </p:cNvSpPr>
          <p:nvPr>
            <p:ph type="sldNum" sz="quarter" idx="12"/>
          </p:nvPr>
        </p:nvSpPr>
        <p:spPr/>
        <p:txBody>
          <a:bodyPr/>
          <a:lstStyle/>
          <a:p>
            <a:pPr>
              <a:defRPr/>
            </a:pPr>
            <a:fld id="{D04713B0-7EE7-420A-BB22-6F99F562E080}"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ags/tag2.xml><?xml version="1.0" encoding="utf-8"?>
<p:tagLst xmlns:a="http://schemas.openxmlformats.org/drawingml/2006/main" xmlns:r="http://schemas.openxmlformats.org/officeDocument/2006/relationships" xmlns:p="http://schemas.openxmlformats.org/presentationml/2006/main">
  <p:tag name="TIMING" val="|0|0|0.7|0.1"/>
</p:tagLst>
</file>

<file path=ppt/tags/tag3.xml><?xml version="1.0" encoding="utf-8"?>
<p:tagLst xmlns:a="http://schemas.openxmlformats.org/drawingml/2006/main" xmlns:r="http://schemas.openxmlformats.org/officeDocument/2006/relationships" xmlns:p="http://schemas.openxmlformats.org/presentationml/2006/main">
  <p:tag name="TIMING" val="|0.4|0.6"/>
</p:tagLst>
</file>

<file path=ppt/tags/tag4.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算法分析模板073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算法分析新模板2023" id="{FADB3A85-5174-4FA5-A51F-55BEA2B76671}" vid="{DDE32136-80A6-4B40-8420-6E71B6F924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算法分析新模板2023</Template>
  <TotalTime>18633</TotalTime>
  <Words>3408</Words>
  <Application>Microsoft Office PowerPoint</Application>
  <PresentationFormat>宽屏</PresentationFormat>
  <Paragraphs>542</Paragraphs>
  <Slides>53</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66" baseType="lpstr">
      <vt:lpstr>等线</vt:lpstr>
      <vt:lpstr>宋体</vt:lpstr>
      <vt:lpstr>幼圆</vt:lpstr>
      <vt:lpstr>Arial</vt:lpstr>
      <vt:lpstr>Calibri</vt:lpstr>
      <vt:lpstr>Symbol</vt:lpstr>
      <vt:lpstr>Tahoma</vt:lpstr>
      <vt:lpstr>Times New Roman</vt:lpstr>
      <vt:lpstr>Verdana</vt:lpstr>
      <vt:lpstr>Wingdings</vt:lpstr>
      <vt:lpstr>算法分析模板0731</vt:lpstr>
      <vt:lpstr>Equation</vt:lpstr>
      <vt:lpstr>Microsoft 公式 3.0</vt:lpstr>
      <vt:lpstr>第二章  导引与基本数据结构</vt:lpstr>
      <vt:lpstr>目录</vt:lpstr>
      <vt:lpstr>2.1  算 法</vt:lpstr>
      <vt:lpstr>什么是算法</vt:lpstr>
      <vt:lpstr>算法(Algorithm)的五个重要特性</vt:lpstr>
      <vt:lpstr>算法(Algorithm)的五个重要特性</vt:lpstr>
      <vt:lpstr>计算过程与算法的区别</vt:lpstr>
      <vt:lpstr>问题的求解过程</vt:lpstr>
      <vt:lpstr>算法学习的基本内容</vt:lpstr>
      <vt:lpstr>如何设计算法</vt:lpstr>
      <vt:lpstr>如何表示算法</vt:lpstr>
      <vt:lpstr>如何确认算法</vt:lpstr>
      <vt:lpstr>如何分析算法</vt:lpstr>
      <vt:lpstr>测试程序</vt:lpstr>
      <vt:lpstr>2.2 分析算法</vt:lpstr>
      <vt:lpstr>算法分析的目的</vt:lpstr>
      <vt:lpstr>时间复杂性的形式化定义</vt:lpstr>
      <vt:lpstr>算法运行假定的计算机类型</vt:lpstr>
      <vt:lpstr>算法分析过程</vt:lpstr>
      <vt:lpstr>准备工作</vt:lpstr>
      <vt:lpstr>基本运算</vt:lpstr>
      <vt:lpstr>复杂运算</vt:lpstr>
      <vt:lpstr>全面分析算法的两个阶段</vt:lpstr>
      <vt:lpstr>算法的执行时间</vt:lpstr>
      <vt:lpstr>PowerPoint 演示文稿</vt:lpstr>
      <vt:lpstr>计算时间的基本特性</vt:lpstr>
      <vt:lpstr>总结</vt:lpstr>
      <vt:lpstr>计算时间的渐进表示</vt:lpstr>
      <vt:lpstr>定义2.1</vt:lpstr>
      <vt:lpstr>判断f(n) ＝O(g(n))？</vt:lpstr>
      <vt:lpstr>O性质</vt:lpstr>
      <vt:lpstr>证明O(f(n))+O(g(n)) = O(max{f(n),g(n)})</vt:lpstr>
      <vt:lpstr>定理2.1</vt:lpstr>
      <vt:lpstr>PowerPoint 演示文稿</vt:lpstr>
      <vt:lpstr>数量级对算法有效性的影响</vt:lpstr>
      <vt:lpstr>不同时间复杂性函数的对比</vt:lpstr>
      <vt:lpstr>PowerPoint 演示文稿</vt:lpstr>
      <vt:lpstr>定义2.2</vt:lpstr>
      <vt:lpstr>性质</vt:lpstr>
      <vt:lpstr>定义2.3</vt:lpstr>
      <vt:lpstr>渐近表示函数的若干性质</vt:lpstr>
      <vt:lpstr>常用的整数求和公式</vt:lpstr>
      <vt:lpstr>一些数学证明方法</vt:lpstr>
      <vt:lpstr>作时空性能分布图</vt:lpstr>
      <vt:lpstr>2.3  用SPARKS语言写算法</vt:lpstr>
      <vt:lpstr>基本数据类型和变量命名规则</vt:lpstr>
      <vt:lpstr>运算符</vt:lpstr>
      <vt:lpstr>条件语句和循环语句</vt:lpstr>
      <vt:lpstr>跳转语句</vt:lpstr>
      <vt:lpstr>算法定义</vt:lpstr>
      <vt:lpstr>算法的同质异相</vt:lpstr>
      <vt:lpstr>课程之外</vt:lpstr>
      <vt:lpstr>本 章 结 束</vt:lpstr>
    </vt:vector>
  </TitlesOfParts>
  <Company>南京理工大学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导引</dc:title>
  <dc:creator>龚文杰</dc:creator>
  <cp:lastModifiedBy>Nina</cp:lastModifiedBy>
  <cp:revision>602</cp:revision>
  <dcterms:created xsi:type="dcterms:W3CDTF">2010-09-17T03:09:33Z</dcterms:created>
  <dcterms:modified xsi:type="dcterms:W3CDTF">2023-08-29T01:41:28Z</dcterms:modified>
</cp:coreProperties>
</file>