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8"/>
  </p:notesMasterIdLst>
  <p:sldIdLst>
    <p:sldId id="383" r:id="rId2"/>
    <p:sldId id="257" r:id="rId3"/>
    <p:sldId id="258" r:id="rId4"/>
    <p:sldId id="259" r:id="rId5"/>
    <p:sldId id="260" r:id="rId6"/>
    <p:sldId id="312" r:id="rId7"/>
    <p:sldId id="384" r:id="rId8"/>
    <p:sldId id="385" r:id="rId9"/>
    <p:sldId id="263" r:id="rId10"/>
    <p:sldId id="264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5" r:id="rId19"/>
    <p:sldId id="320" r:id="rId20"/>
    <p:sldId id="273" r:id="rId21"/>
    <p:sldId id="397" r:id="rId22"/>
    <p:sldId id="399" r:id="rId23"/>
    <p:sldId id="400" r:id="rId24"/>
    <p:sldId id="401" r:id="rId25"/>
    <p:sldId id="275" r:id="rId26"/>
    <p:sldId id="402" r:id="rId27"/>
    <p:sldId id="403" r:id="rId28"/>
    <p:sldId id="277" r:id="rId29"/>
    <p:sldId id="280" r:id="rId30"/>
    <p:sldId id="341" r:id="rId31"/>
    <p:sldId id="284" r:id="rId32"/>
    <p:sldId id="286" r:id="rId33"/>
    <p:sldId id="288" r:id="rId34"/>
    <p:sldId id="289" r:id="rId35"/>
    <p:sldId id="404" r:id="rId36"/>
    <p:sldId id="292" r:id="rId37"/>
    <p:sldId id="416" r:id="rId38"/>
    <p:sldId id="300" r:id="rId39"/>
    <p:sldId id="301" r:id="rId40"/>
    <p:sldId id="406" r:id="rId41"/>
    <p:sldId id="424" r:id="rId42"/>
    <p:sldId id="411" r:id="rId43"/>
    <p:sldId id="415" r:id="rId44"/>
    <p:sldId id="433" r:id="rId45"/>
    <p:sldId id="434" r:id="rId46"/>
    <p:sldId id="435" r:id="rId47"/>
    <p:sldId id="436" r:id="rId48"/>
    <p:sldId id="437" r:id="rId49"/>
    <p:sldId id="417" r:id="rId50"/>
    <p:sldId id="445" r:id="rId51"/>
    <p:sldId id="423" r:id="rId52"/>
    <p:sldId id="442" r:id="rId53"/>
    <p:sldId id="447" r:id="rId54"/>
    <p:sldId id="444" r:id="rId55"/>
    <p:sldId id="448" r:id="rId56"/>
    <p:sldId id="449" r:id="rId57"/>
    <p:sldId id="450" r:id="rId58"/>
    <p:sldId id="451" r:id="rId59"/>
    <p:sldId id="368" r:id="rId60"/>
    <p:sldId id="455" r:id="rId61"/>
    <p:sldId id="370" r:id="rId62"/>
    <p:sldId id="382" r:id="rId63"/>
    <p:sldId id="463" r:id="rId64"/>
    <p:sldId id="464" r:id="rId65"/>
    <p:sldId id="465" r:id="rId66"/>
    <p:sldId id="462" r:id="rId67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CC66"/>
    <a:srgbClr val="D60093"/>
    <a:srgbClr val="CC0066"/>
    <a:srgbClr val="CC00CC"/>
    <a:srgbClr val="FF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4" autoAdjust="0"/>
  </p:normalViewPr>
  <p:slideViewPr>
    <p:cSldViewPr showGuides="1">
      <p:cViewPr varScale="1">
        <p:scale>
          <a:sx n="75" d="100"/>
          <a:sy n="75" d="100"/>
        </p:scale>
        <p:origin x="946" y="58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5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AC7FEC-468E-4D8A-84A0-590D873C97AC}" type="datetimeFigureOut">
              <a:rPr lang="zh-CN" altLang="en-US"/>
              <a:t>2024/2/23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4168A9-6BF6-466F-B596-178C56A69A7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程序的正确性证明至今还是一个尚未解决的课题。这里仅给出非形式证明。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6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9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5"/>
            <a:ext cx="5872659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9" y="1225462"/>
            <a:ext cx="12211803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74636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3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5pPr>
          </a:lstStyle>
          <a:p>
            <a:pPr lvl="0"/>
            <a:r>
              <a:rPr lang="zh-CN" altLang="en-US" dirty="0" smtClean="0"/>
              <a:t> 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16099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191E4-B1DF-47AC-B4AA-7FE3CBE2FF72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5"/>
            <a:ext cx="6172200" cy="44763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39788" y="1384665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1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733697" y="129996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700" dirty="0" smtClean="0"/>
              <a:t>单击此处编辑母版标题样式</a:t>
            </a:r>
            <a:r>
              <a:rPr lang="en-US" altLang="zh-CN" sz="2700" dirty="0" err="1" smtClean="0"/>
              <a:t>abc</a:t>
            </a:r>
            <a:endParaRPr lang="zh-CN" altLang="en-US" sz="27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90"/>
            <a:ext cx="10515600" cy="1325563"/>
          </a:xfrm>
        </p:spPr>
        <p:txBody>
          <a:bodyPr>
            <a:normAutofit/>
          </a:bodyPr>
          <a:lstStyle>
            <a:lvl1pPr marL="0" algn="ctr" defTabSz="685800" rtl="0" eaLnBrk="1" latinLnBrk="0" hangingPunct="1">
              <a:defRPr lang="zh-CN" altLang="en-US" sz="405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1650" y="314420"/>
            <a:ext cx="10852151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28575" rIns="57150" bIns="28575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2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6494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第四章 分治法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48" y="414312"/>
            <a:ext cx="10583752" cy="1371600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问题描述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2848" y="1916832"/>
            <a:ext cx="10007687" cy="352616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/>
              <a:t>查找问题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已知一个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非降序</a:t>
            </a:r>
            <a:r>
              <a:rPr kumimoji="1" lang="zh-CN" altLang="en-US" dirty="0" smtClean="0"/>
              <a:t>排列</a:t>
            </a: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a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 , a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判定给定元素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是否在其中。若是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则找出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位置，并将下标赋给变量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；否则，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置成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hangingPunct="1">
              <a:lnSpc>
                <a:spcPct val="120000"/>
              </a:lnSpc>
            </a:pPr>
            <a:endParaRPr kumimoji="1"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9650288" cy="44862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dirty="0" smtClean="0"/>
              <a:t>将查找问题</a:t>
            </a:r>
            <a:r>
              <a:rPr kumimoji="1" lang="zh-CN" altLang="en-US" dirty="0"/>
              <a:t>表示为：</a:t>
            </a:r>
            <a:r>
              <a:rPr kumimoji="1" lang="en-US" altLang="zh-CN" dirty="0"/>
              <a:t>I=(n,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, x</a:t>
            </a:r>
            <a:r>
              <a:rPr kumimoji="1" lang="en-US" altLang="zh-CN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分：选取</a:t>
            </a:r>
            <a:r>
              <a:rPr kumimoji="1" lang="zh-CN" altLang="en-US" dirty="0"/>
              <a:t>一个下标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/>
              <a:t>，可得到三个子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en-US" altLang="zh-CN" dirty="0" smtClean="0"/>
              <a:t>I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/>
              <a:t>=(k-1,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k-1</a:t>
            </a:r>
            <a:r>
              <a:rPr kumimoji="1" lang="en-US" altLang="zh-CN" dirty="0"/>
              <a:t>, x)</a:t>
            </a:r>
          </a:p>
          <a:p>
            <a:pPr lvl="2">
              <a:lnSpc>
                <a:spcPct val="90000"/>
              </a:lnSpc>
            </a:pPr>
            <a:r>
              <a:rPr kumimoji="1" lang="en-US" altLang="zh-CN" dirty="0"/>
              <a:t>I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=(1,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k</a:t>
            </a:r>
            <a:r>
              <a:rPr kumimoji="1" lang="en-US" altLang="zh-CN" dirty="0"/>
              <a:t>, x)</a:t>
            </a:r>
          </a:p>
          <a:p>
            <a:pPr lvl="2">
              <a:lnSpc>
                <a:spcPct val="90000"/>
              </a:lnSpc>
            </a:pPr>
            <a:r>
              <a:rPr kumimoji="1" lang="en-US" altLang="zh-CN" dirty="0"/>
              <a:t>I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=(n-k, a</a:t>
            </a:r>
            <a:r>
              <a:rPr kumimoji="1" lang="en-US" altLang="zh-CN" baseline="-25000" dirty="0"/>
              <a:t>k+1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, x</a:t>
            </a:r>
            <a:r>
              <a:rPr kumimoji="1" lang="en-US" altLang="zh-CN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治：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1" lang="en-US" altLang="zh-CN" dirty="0" err="1" smtClean="0"/>
              <a:t>k</a:t>
            </a:r>
            <a:r>
              <a:rPr kumimoji="1" lang="zh-CN" altLang="en-US" dirty="0" smtClean="0"/>
              <a:t>，算法结束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，在子</a:t>
            </a:r>
            <a:r>
              <a:rPr kumimoji="1" lang="zh-CN" altLang="en-US" dirty="0"/>
              <a:t>问题</a:t>
            </a:r>
            <a:r>
              <a:rPr kumimoji="1" lang="en-US" altLang="zh-CN" dirty="0" smtClean="0"/>
              <a:t>I</a:t>
            </a:r>
            <a:r>
              <a:rPr kumimoji="1" lang="en-US" altLang="zh-CN" baseline="-25000" dirty="0" smtClean="0"/>
              <a:t>1</a:t>
            </a:r>
            <a:r>
              <a:rPr kumimoji="1" lang="zh-CN" altLang="en-US" dirty="0" smtClean="0"/>
              <a:t>中求解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，在子问题</a:t>
            </a:r>
            <a:r>
              <a:rPr kumimoji="1" lang="en-US" altLang="zh-CN" dirty="0"/>
              <a:t>I</a:t>
            </a:r>
            <a:r>
              <a:rPr kumimoji="1" lang="en-US" altLang="zh-CN" baseline="-25000" dirty="0"/>
              <a:t>3</a:t>
            </a:r>
            <a:r>
              <a:rPr kumimoji="1" lang="zh-CN" altLang="en-US" dirty="0" smtClean="0"/>
              <a:t>中求解</a:t>
            </a:r>
            <a:endParaRPr kumimoji="1" lang="en-US" altLang="zh-CN" dirty="0" smtClean="0"/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合：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>
                <a:sym typeface="Wingdings" panose="05000000000000000000" pitchFamily="2" charset="2"/>
              </a:rPr>
              <a:t>当前子</a:t>
            </a:r>
            <a:r>
              <a:rPr kumimoji="1" lang="zh-CN" altLang="en-US" dirty="0">
                <a:sym typeface="Wingdings" panose="05000000000000000000" pitchFamily="2" charset="2"/>
              </a:rPr>
              <a:t>问题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的解就是</a:t>
            </a:r>
            <a:r>
              <a:rPr kumimoji="1" lang="en-US" altLang="zh-CN" dirty="0"/>
              <a:t>I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6167755" y="4149090"/>
            <a:ext cx="4775835" cy="157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k=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？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：合并策略是否正确？即为什么可以忽略掉其他子问题？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121561" y="3501008"/>
            <a:ext cx="1663763" cy="743582"/>
          </a:xfrm>
          <a:prstGeom prst="wedgeRoundRectCallout">
            <a:avLst>
              <a:gd name="adj1" fmla="val -51491"/>
              <a:gd name="adj2" fmla="val 69308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取中间位置</a:t>
            </a:r>
            <a:endParaRPr kumimoji="1" lang="en-US" altLang="zh-CN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582" y="76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744"/>
            <a:ext cx="6984776" cy="55967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procedure BINSRCH(A, n, x, j)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integer  low, high, mid, j, n;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low</a:t>
            </a: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1;   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highn</a:t>
            </a:r>
            <a:endParaRPr kumimoji="1"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while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low≤high</a:t>
            </a: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do </a:t>
            </a:r>
            <a:endParaRPr kumimoji="1"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mid</a:t>
            </a:r>
            <a:r>
              <a:rPr kumimoji="1" lang="en-US" altLang="zh-CN" sz="2400" dirty="0"/>
              <a:t>←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⌊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low+high</a:t>
            </a:r>
            <a:r>
              <a:rPr lang="en-US" altLang="zh-CN" sz="2400" dirty="0">
                <a:solidFill>
                  <a:srgbClr val="FF0000"/>
                </a:solidFill>
              </a:rPr>
              <a:t>)/2</a:t>
            </a:r>
            <a:r>
              <a:rPr lang="zh-CN" altLang="en-US" sz="2400" dirty="0">
                <a:solidFill>
                  <a:srgbClr val="FF0000"/>
                </a:solidFill>
              </a:rPr>
              <a:t>⌋</a:t>
            </a:r>
            <a:r>
              <a:rPr kumimoji="1"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>
                <a:sym typeface="Wingdings" panose="05000000000000000000" pitchFamily="2" charset="2"/>
              </a:rPr>
              <a:t>取中间值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case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     :x&lt;A(mid):  high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mid-1 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前</a:t>
            </a:r>
            <a:r>
              <a:rPr kumimoji="1" lang="zh-CN" altLang="en-US" sz="2400" dirty="0">
                <a:sym typeface="Wingdings" panose="05000000000000000000" pitchFamily="2" charset="2"/>
              </a:rPr>
              <a:t>一半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:x&gt;A(mid):  lowmid+1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 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后</a:t>
            </a:r>
            <a:r>
              <a:rPr kumimoji="1" lang="zh-CN" altLang="en-US" sz="2400" dirty="0">
                <a:sym typeface="Wingdings" panose="05000000000000000000" pitchFamily="2" charset="2"/>
              </a:rPr>
              <a:t>一半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:else:  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jmid</a:t>
            </a:r>
            <a:r>
              <a:rPr kumimoji="1" lang="en-US" altLang="zh-CN" sz="2400" dirty="0">
                <a:sym typeface="Wingdings" panose="05000000000000000000" pitchFamily="2" charset="2"/>
              </a:rPr>
              <a:t>;  return;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查找成功结束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endcase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  repeat  </a:t>
            </a: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j0                                     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查找失败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end </a:t>
            </a:r>
            <a:r>
              <a:rPr kumimoji="1"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BINSRCH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193" y="380271"/>
            <a:ext cx="10515600" cy="13255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算法正确性证明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23193" y="1959585"/>
            <a:ext cx="10730607" cy="398969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600" dirty="0"/>
              <a:t>如果</a:t>
            </a:r>
            <a:r>
              <a:rPr kumimoji="1" lang="en-US" altLang="zh-CN" sz="2600" dirty="0"/>
              <a:t>n=0</a:t>
            </a:r>
            <a:r>
              <a:rPr kumimoji="1" lang="zh-CN" altLang="en-US" sz="2600" dirty="0"/>
              <a:t>，则不进入循环，</a:t>
            </a:r>
            <a:r>
              <a:rPr kumimoji="1" lang="en-US" altLang="zh-CN" sz="2600" dirty="0"/>
              <a:t>j=0</a:t>
            </a:r>
            <a:r>
              <a:rPr kumimoji="1" lang="zh-CN" altLang="en-US" sz="2600" dirty="0"/>
              <a:t>，算法终止。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600" dirty="0"/>
              <a:t>否则就会进入循环与数组</a:t>
            </a:r>
            <a:r>
              <a:rPr kumimoji="1" lang="en-US" altLang="zh-CN" sz="2600" dirty="0"/>
              <a:t>A</a:t>
            </a:r>
            <a:r>
              <a:rPr kumimoji="1" lang="zh-CN" altLang="en-US" sz="2600" dirty="0"/>
              <a:t>中的元素进行比较</a:t>
            </a:r>
            <a:r>
              <a:rPr kumimoji="1" lang="zh-CN" altLang="en-US" sz="2600" dirty="0" smtClean="0"/>
              <a:t>。</a:t>
            </a:r>
            <a:endParaRPr kumimoji="1" lang="en-US" altLang="zh-CN" sz="2600" dirty="0" smtClean="0"/>
          </a:p>
          <a:p>
            <a:r>
              <a:rPr kumimoji="1" lang="zh-CN" altLang="en-US" sz="2600" dirty="0">
                <a:solidFill>
                  <a:srgbClr val="FF0000"/>
                </a:solidFill>
              </a:rPr>
              <a:t>成功</a:t>
            </a:r>
            <a:r>
              <a:rPr kumimoji="1" lang="zh-CN" altLang="en-US" sz="2600" dirty="0"/>
              <a:t>情况：</a:t>
            </a:r>
          </a:p>
          <a:p>
            <a:pPr lvl="1"/>
            <a:r>
              <a:rPr kumimoji="1" lang="zh-CN" altLang="en-US" sz="2600" dirty="0"/>
              <a:t>若</a:t>
            </a:r>
            <a:r>
              <a:rPr kumimoji="1" lang="en-US" altLang="zh-CN" sz="2600" dirty="0"/>
              <a:t>x=A[mid]</a:t>
            </a:r>
            <a:r>
              <a:rPr kumimoji="1" lang="zh-CN" altLang="en-US" sz="2600" dirty="0"/>
              <a:t>，则</a:t>
            </a:r>
            <a:r>
              <a:rPr kumimoji="1" lang="en-US" altLang="zh-CN" sz="2600" dirty="0"/>
              <a:t>j=mid</a:t>
            </a:r>
            <a:r>
              <a:rPr kumimoji="1" lang="zh-CN" altLang="en-US" sz="2600" dirty="0" smtClean="0"/>
              <a:t>，查找成功</a:t>
            </a:r>
            <a:r>
              <a:rPr kumimoji="1" lang="zh-CN" altLang="en-US" sz="2600" dirty="0"/>
              <a:t>，算法终止。</a:t>
            </a:r>
          </a:p>
          <a:p>
            <a:pPr lvl="1"/>
            <a:r>
              <a:rPr kumimoji="1" lang="zh-CN" altLang="en-US" sz="2600" dirty="0"/>
              <a:t>否则，若</a:t>
            </a:r>
            <a:r>
              <a:rPr kumimoji="1" lang="en-US" altLang="zh-CN" sz="2600" dirty="0"/>
              <a:t>x&lt;A(mid)</a:t>
            </a:r>
            <a:r>
              <a:rPr kumimoji="1" lang="zh-CN" altLang="en-US" sz="2600" dirty="0"/>
              <a:t>，则</a:t>
            </a:r>
            <a:r>
              <a:rPr kumimoji="1" lang="en-US" altLang="zh-CN" sz="2600" dirty="0"/>
              <a:t>x</a:t>
            </a:r>
            <a:r>
              <a:rPr kumimoji="1" lang="zh-CN" altLang="en-US" sz="2600" dirty="0"/>
              <a:t>根本不可能在</a:t>
            </a:r>
            <a:r>
              <a:rPr kumimoji="1" lang="en-US" altLang="zh-CN" sz="2600" dirty="0" err="1"/>
              <a:t>mid~high</a:t>
            </a:r>
            <a:r>
              <a:rPr kumimoji="1" lang="en-US" altLang="zh-CN" sz="2600" dirty="0" smtClean="0"/>
              <a:t>,</a:t>
            </a:r>
            <a:r>
              <a:rPr kumimoji="1" lang="zh-CN" altLang="en-US" sz="2600" dirty="0" smtClean="0"/>
              <a:t>查找范围</a:t>
            </a:r>
            <a:r>
              <a:rPr kumimoji="1" lang="zh-CN" altLang="en-US" sz="2600" dirty="0"/>
              <a:t>缩小到</a:t>
            </a:r>
            <a:r>
              <a:rPr kumimoji="1" lang="en-US" altLang="zh-CN" sz="2600" dirty="0"/>
              <a:t>low~mid-1</a:t>
            </a:r>
            <a:r>
              <a:rPr kumimoji="1" lang="zh-CN" altLang="en-US" sz="2600" dirty="0"/>
              <a:t>。反之，</a:t>
            </a:r>
            <a:r>
              <a:rPr kumimoji="1" lang="en-US" altLang="zh-CN" sz="2600" dirty="0"/>
              <a:t>x&gt;A(mid)</a:t>
            </a:r>
            <a:r>
              <a:rPr kumimoji="1" lang="zh-CN" altLang="en-US" sz="2600" dirty="0"/>
              <a:t>时亦然。</a:t>
            </a:r>
          </a:p>
          <a:p>
            <a:r>
              <a:rPr kumimoji="1" lang="zh-CN" altLang="en-US" sz="2600" dirty="0">
                <a:solidFill>
                  <a:srgbClr val="FF0000"/>
                </a:solidFill>
              </a:rPr>
              <a:t>不成功</a:t>
            </a:r>
            <a:r>
              <a:rPr kumimoji="1" lang="zh-CN" altLang="en-US" sz="2600" dirty="0"/>
              <a:t>情况：</a:t>
            </a:r>
          </a:p>
          <a:p>
            <a:pPr lvl="1"/>
            <a:r>
              <a:rPr kumimoji="1" lang="zh-CN" altLang="en-US" sz="2600" dirty="0"/>
              <a:t>因为</a:t>
            </a:r>
            <a:r>
              <a:rPr kumimoji="1" lang="en-US" altLang="zh-CN" sz="2600" dirty="0"/>
              <a:t>low</a:t>
            </a:r>
            <a:r>
              <a:rPr kumimoji="1" lang="zh-CN" altLang="en-US" sz="2600" dirty="0"/>
              <a:t>，</a:t>
            </a:r>
            <a:r>
              <a:rPr kumimoji="1" lang="en-US" altLang="zh-CN" sz="2600" dirty="0"/>
              <a:t>high</a:t>
            </a:r>
            <a:r>
              <a:rPr kumimoji="1" lang="zh-CN" altLang="en-US" sz="2600" dirty="0"/>
              <a:t>和</a:t>
            </a:r>
            <a:r>
              <a:rPr kumimoji="1" lang="en-US" altLang="zh-CN" sz="2600" dirty="0"/>
              <a:t>mid</a:t>
            </a:r>
            <a:r>
              <a:rPr kumimoji="1" lang="zh-CN" altLang="en-US" sz="2600" dirty="0"/>
              <a:t>都是整形变量，按算法所述方式</a:t>
            </a:r>
            <a:r>
              <a:rPr kumimoji="1" lang="zh-CN" altLang="en-US" sz="2600" dirty="0" smtClean="0"/>
              <a:t>缩小查找范围</a:t>
            </a:r>
            <a:r>
              <a:rPr kumimoji="1" lang="zh-CN" altLang="en-US" sz="2600" dirty="0"/>
              <a:t>总可以在有限步内使</a:t>
            </a:r>
            <a:r>
              <a:rPr kumimoji="1" lang="en-US" altLang="zh-CN" sz="2600" dirty="0"/>
              <a:t>low&gt;high</a:t>
            </a:r>
            <a:r>
              <a:rPr kumimoji="1" lang="zh-CN" altLang="en-US" sz="2600" dirty="0"/>
              <a:t>，说明</a:t>
            </a:r>
            <a:r>
              <a:rPr kumimoji="1" lang="en-US" altLang="zh-CN" sz="2600" dirty="0"/>
              <a:t>x</a:t>
            </a:r>
            <a:r>
              <a:rPr kumimoji="1" lang="zh-CN" altLang="en-US" sz="2600" dirty="0"/>
              <a:t>不在</a:t>
            </a:r>
            <a:r>
              <a:rPr kumimoji="1" lang="en-US" altLang="zh-CN" sz="2600" dirty="0"/>
              <a:t>A</a:t>
            </a:r>
            <a:r>
              <a:rPr kumimoji="1" lang="zh-CN" altLang="en-US" sz="2600" dirty="0"/>
              <a:t>中，退出循环，</a:t>
            </a:r>
            <a:r>
              <a:rPr kumimoji="1" lang="en-US" altLang="zh-CN" sz="2600" dirty="0"/>
              <a:t>j=0</a:t>
            </a:r>
            <a:r>
              <a:rPr kumimoji="1" lang="zh-CN" altLang="en-US" sz="2600" dirty="0"/>
              <a:t>，算法终止。</a:t>
            </a:r>
          </a:p>
          <a:p>
            <a:pPr eaLnBrk="1" hangingPunct="1">
              <a:lnSpc>
                <a:spcPct val="110000"/>
              </a:lnSpc>
            </a:pPr>
            <a:endParaRPr kumimoji="1" lang="zh-CN" altLang="en-US" sz="2800" dirty="0"/>
          </a:p>
        </p:txBody>
      </p:sp>
      <p:sp>
        <p:nvSpPr>
          <p:cNvPr id="20488" name="AutoShape 5"/>
          <p:cNvSpPr>
            <a:spLocks noChangeArrowheads="1"/>
          </p:cNvSpPr>
          <p:nvPr/>
        </p:nvSpPr>
        <p:spPr bwMode="auto">
          <a:xfrm>
            <a:off x="5015880" y="468921"/>
            <a:ext cx="3816424" cy="1375903"/>
          </a:xfrm>
          <a:prstGeom prst="wedgeRoundRectCallout">
            <a:avLst>
              <a:gd name="adj1" fmla="val -64157"/>
              <a:gd name="adj2" fmla="val -11063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证明思路：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检验到参数的每类取值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检验到算法的每个分支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14</a:t>
            </a:fld>
            <a:endParaRPr lang="en-US" altLang="zh-CN"/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3092599" y="2059847"/>
          <a:ext cx="6618287" cy="5207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3071664" y="1556792"/>
            <a:ext cx="6840760" cy="4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DF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21B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A[1]  A[2]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A[3</a:t>
            </a:r>
            <a:r>
              <a:rPr kumimoji="1" lang="en-US" altLang="zh-CN" sz="2400" b="0" dirty="0">
                <a:cs typeface="Arial" panose="020B0604020202020204" pitchFamily="34" charset="0"/>
              </a:rPr>
              <a:t>]  A[4]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A[5</a:t>
            </a:r>
            <a:r>
              <a:rPr kumimoji="1" lang="en-US" altLang="zh-CN" sz="2400" b="0" dirty="0">
                <a:cs typeface="Arial" panose="020B0604020202020204" pitchFamily="34" charset="0"/>
              </a:rPr>
              <a:t>]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</a:t>
            </a:r>
            <a:r>
              <a:rPr kumimoji="1" lang="en-US" altLang="zh-CN" sz="2400" b="0" dirty="0">
                <a:cs typeface="Arial" panose="020B0604020202020204" pitchFamily="34" charset="0"/>
              </a:rPr>
              <a:t>A[6]  A[7]  A[8]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A[9</a:t>
            </a:r>
            <a:r>
              <a:rPr kumimoji="1" lang="en-US" altLang="zh-CN" sz="2400" b="0" dirty="0"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7" name="Group 79"/>
          <p:cNvGrpSpPr/>
          <p:nvPr/>
        </p:nvGrpSpPr>
        <p:grpSpPr bwMode="auto">
          <a:xfrm>
            <a:off x="6161471" y="2632140"/>
            <a:ext cx="406400" cy="847725"/>
            <a:chOff x="2781" y="1744"/>
            <a:chExt cx="296" cy="762"/>
          </a:xfrm>
        </p:grpSpPr>
        <p:sp>
          <p:nvSpPr>
            <p:cNvPr id="8" name="Line 80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dirty="0"/>
            </a:p>
          </p:txBody>
        </p:sp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781" y="2093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</a:p>
          </p:txBody>
        </p:sp>
      </p:grpSp>
      <p:sp>
        <p:nvSpPr>
          <p:cNvPr id="10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7408" y="2913098"/>
            <a:ext cx="216024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x=9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4407" y="3790141"/>
            <a:ext cx="288032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x=-15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Group 28"/>
          <p:cNvGrpSpPr/>
          <p:nvPr/>
        </p:nvGrpSpPr>
        <p:grpSpPr bwMode="auto">
          <a:xfrm>
            <a:off x="6193050" y="3479867"/>
            <a:ext cx="406400" cy="813238"/>
            <a:chOff x="2798" y="1744"/>
            <a:chExt cx="296" cy="731"/>
          </a:xfrm>
        </p:grpSpPr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798" y="2062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16" name="Group 31"/>
          <p:cNvGrpSpPr/>
          <p:nvPr/>
        </p:nvGrpSpPr>
        <p:grpSpPr bwMode="auto">
          <a:xfrm>
            <a:off x="4128070" y="3475927"/>
            <a:ext cx="406400" cy="849599"/>
            <a:chOff x="2808" y="1744"/>
            <a:chExt cx="296" cy="768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19" name="Group 34"/>
          <p:cNvGrpSpPr/>
          <p:nvPr/>
        </p:nvGrpSpPr>
        <p:grpSpPr bwMode="auto">
          <a:xfrm>
            <a:off x="3291928" y="3475927"/>
            <a:ext cx="406400" cy="849601"/>
            <a:chOff x="2808" y="1744"/>
            <a:chExt cx="296" cy="768"/>
          </a:xfrm>
        </p:grpSpPr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③</a:t>
              </a:r>
            </a:p>
          </p:txBody>
        </p:sp>
      </p:grpSp>
      <p:sp>
        <p:nvSpPr>
          <p:cNvPr id="2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4407" y="4679998"/>
            <a:ext cx="288032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x=101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3" name="Group 26"/>
          <p:cNvGrpSpPr/>
          <p:nvPr/>
        </p:nvGrpSpPr>
        <p:grpSpPr bwMode="auto">
          <a:xfrm>
            <a:off x="6228868" y="4343024"/>
            <a:ext cx="406400" cy="847725"/>
            <a:chOff x="2808" y="1744"/>
            <a:chExt cx="296" cy="762"/>
          </a:xfrm>
        </p:grpSpPr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26" name="Group 51"/>
          <p:cNvGrpSpPr/>
          <p:nvPr/>
        </p:nvGrpSpPr>
        <p:grpSpPr bwMode="auto">
          <a:xfrm>
            <a:off x="7725880" y="4347787"/>
            <a:ext cx="406400" cy="849601"/>
            <a:chOff x="2808" y="1744"/>
            <a:chExt cx="296" cy="768"/>
          </a:xfrm>
        </p:grpSpPr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29" name="Group 54"/>
          <p:cNvGrpSpPr/>
          <p:nvPr/>
        </p:nvGrpSpPr>
        <p:grpSpPr bwMode="auto">
          <a:xfrm>
            <a:off x="8470418" y="4347787"/>
            <a:ext cx="406400" cy="849601"/>
            <a:chOff x="2808" y="1744"/>
            <a:chExt cx="296" cy="768"/>
          </a:xfrm>
        </p:grpSpPr>
        <p:sp>
          <p:nvSpPr>
            <p:cNvPr id="30" name="Line 55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32" name="Group 57"/>
          <p:cNvGrpSpPr/>
          <p:nvPr/>
        </p:nvGrpSpPr>
        <p:grpSpPr bwMode="auto">
          <a:xfrm>
            <a:off x="9202255" y="4347787"/>
            <a:ext cx="406400" cy="849601"/>
            <a:chOff x="2808" y="1744"/>
            <a:chExt cx="296" cy="768"/>
          </a:xfrm>
        </p:grpSpPr>
        <p:sp>
          <p:nvSpPr>
            <p:cNvPr id="33" name="Line 58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④</a:t>
              </a:r>
            </a:p>
          </p:txBody>
        </p:sp>
      </p:grpSp>
      <p:sp>
        <p:nvSpPr>
          <p:cNvPr id="47" name="内容占位符 2"/>
          <p:cNvSpPr txBox="1"/>
          <p:nvPr/>
        </p:nvSpPr>
        <p:spPr>
          <a:xfrm>
            <a:off x="7447915" y="5332095"/>
            <a:ext cx="3039745" cy="100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思考：对称的元素为什么比较次数不同？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9416" y="5589240"/>
            <a:ext cx="194421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x=8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9" name="Group 26"/>
          <p:cNvGrpSpPr/>
          <p:nvPr/>
        </p:nvGrpSpPr>
        <p:grpSpPr bwMode="auto">
          <a:xfrm>
            <a:off x="6254651" y="5373216"/>
            <a:ext cx="406400" cy="847725"/>
            <a:chOff x="2808" y="1744"/>
            <a:chExt cx="296" cy="762"/>
          </a:xfrm>
        </p:grpSpPr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52" name="Group 45"/>
          <p:cNvGrpSpPr/>
          <p:nvPr/>
        </p:nvGrpSpPr>
        <p:grpSpPr bwMode="auto">
          <a:xfrm>
            <a:off x="4079776" y="5377979"/>
            <a:ext cx="406400" cy="849601"/>
            <a:chOff x="2808" y="1744"/>
            <a:chExt cx="296" cy="768"/>
          </a:xfrm>
        </p:grpSpPr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55" name="Group 48"/>
          <p:cNvGrpSpPr/>
          <p:nvPr/>
        </p:nvGrpSpPr>
        <p:grpSpPr bwMode="auto">
          <a:xfrm>
            <a:off x="4825901" y="5377979"/>
            <a:ext cx="406400" cy="849601"/>
            <a:chOff x="2808" y="1744"/>
            <a:chExt cx="296" cy="768"/>
          </a:xfrm>
        </p:grpSpPr>
        <p:sp>
          <p:nvSpPr>
            <p:cNvPr id="56" name="Line 49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58" name="Group 51"/>
          <p:cNvGrpSpPr/>
          <p:nvPr/>
        </p:nvGrpSpPr>
        <p:grpSpPr bwMode="auto">
          <a:xfrm>
            <a:off x="5545038" y="5377979"/>
            <a:ext cx="406400" cy="849601"/>
            <a:chOff x="2808" y="1744"/>
            <a:chExt cx="296" cy="768"/>
          </a:xfrm>
        </p:grpSpPr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④</a:t>
              </a:r>
            </a:p>
          </p:txBody>
        </p:sp>
      </p:grpSp>
      <p:sp>
        <p:nvSpPr>
          <p:cNvPr id="61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54288" y="2123579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n=9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算法的</a:t>
            </a:r>
            <a:r>
              <a:rPr kumimoji="1" lang="zh-CN" altLang="en-US" dirty="0"/>
              <a:t>计算</a:t>
            </a:r>
            <a:r>
              <a:rPr kumimoji="1" lang="zh-CN" altLang="en-US" dirty="0" smtClean="0"/>
              <a:t>时间分析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714"/>
            <a:ext cx="10082336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个元素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中元素</a:t>
            </a:r>
            <a:r>
              <a:rPr kumimoji="1" lang="zh-CN" altLang="en-US" sz="2400" dirty="0" smtClean="0"/>
              <a:t>比较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成功查找：</a:t>
            </a:r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</a:rPr>
              <a:t>种情况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不</a:t>
            </a:r>
            <a:r>
              <a:rPr kumimoji="1" lang="zh-CN" altLang="en-US" dirty="0" smtClean="0">
                <a:solidFill>
                  <a:srgbClr val="000000"/>
                </a:solidFill>
              </a:rPr>
              <a:t>成功查找：</a:t>
            </a:r>
            <a:r>
              <a:rPr kumimoji="1" lang="en-US" altLang="zh-CN" dirty="0">
                <a:solidFill>
                  <a:srgbClr val="FF0000"/>
                </a:solidFill>
              </a:rPr>
              <a:t>n+1</a:t>
            </a:r>
            <a:r>
              <a:rPr kumimoji="1" lang="zh-CN" altLang="en-US" dirty="0">
                <a:solidFill>
                  <a:srgbClr val="000000"/>
                </a:solidFill>
              </a:rPr>
              <a:t>种</a:t>
            </a:r>
            <a:r>
              <a:rPr kumimoji="1" lang="zh-CN" altLang="en-US" dirty="0" smtClean="0">
                <a:solidFill>
                  <a:srgbClr val="000000"/>
                </a:solidFill>
              </a:rPr>
              <a:t>情况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kumimoji="1" lang="zh-CN" altLang="en-US" sz="2400" dirty="0" smtClean="0">
                <a:solidFill>
                  <a:srgbClr val="000000"/>
                </a:solidFill>
              </a:rPr>
              <a:t>分析算法时间</a:t>
            </a:r>
            <a:r>
              <a:rPr kumimoji="1" lang="zh-CN" altLang="en-US" sz="2400" dirty="0">
                <a:solidFill>
                  <a:srgbClr val="000000"/>
                </a:solidFill>
              </a:rPr>
              <a:t>复杂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度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/>
              <a:t>成功查找：最好</a:t>
            </a:r>
            <a:r>
              <a:rPr kumimoji="1" lang="zh-CN" altLang="en-US" dirty="0"/>
              <a:t>、平均、最坏情况下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不</a:t>
            </a:r>
            <a:r>
              <a:rPr kumimoji="1" lang="zh-CN" altLang="en-US" dirty="0" smtClean="0"/>
              <a:t>成功查找：</a:t>
            </a:r>
            <a:r>
              <a:rPr kumimoji="1" lang="zh-CN" altLang="en-US" dirty="0"/>
              <a:t>最好、平均、最坏情况下</a:t>
            </a:r>
            <a:endParaRPr kumimoji="1" lang="en-US" altLang="zh-CN" dirty="0"/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endParaRPr kumimoji="1"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3719736" y="4717933"/>
            <a:ext cx="4752528" cy="569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思考：算法的基本运算是什么？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817762" y="5264263"/>
            <a:ext cx="907300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用</a:t>
            </a:r>
            <a:r>
              <a:rPr kumimoji="1" lang="zh-CN" altLang="en-US" sz="2400" dirty="0">
                <a:solidFill>
                  <a:srgbClr val="FF0000"/>
                </a:solidFill>
              </a:rPr>
              <a:t>一棵二元比较树来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描述关键字比较的过程？即算法</a:t>
            </a:r>
            <a:r>
              <a:rPr kumimoji="1" lang="zh-CN" altLang="en-US" sz="2400" dirty="0">
                <a:solidFill>
                  <a:srgbClr val="FF0000"/>
                </a:solidFill>
              </a:rPr>
              <a:t>的执行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过程？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04112" y="3933056"/>
            <a:ext cx="1836204" cy="654782"/>
          </a:xfrm>
          <a:prstGeom prst="wedgeRoundRectCallout">
            <a:avLst>
              <a:gd name="adj1" fmla="val -52733"/>
              <a:gd name="adj2" fmla="val 800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关键字比较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320"/>
            <a:ext cx="10586392" cy="2087947"/>
          </a:xfrm>
        </p:spPr>
        <p:txBody>
          <a:bodyPr/>
          <a:lstStyle/>
          <a:p>
            <a:r>
              <a:rPr lang="zh-CN" altLang="en-US" sz="2400" dirty="0">
                <a:latin typeface="幼圆" panose="02010509060101010101" pitchFamily="49" charset="-122"/>
              </a:rPr>
              <a:t>描述二</a:t>
            </a:r>
            <a:r>
              <a:rPr lang="zh-CN" altLang="en-US" sz="2400" dirty="0" smtClean="0">
                <a:latin typeface="幼圆" panose="02010509060101010101" pitchFamily="49" charset="-122"/>
              </a:rPr>
              <a:t>分查找算法</a:t>
            </a:r>
            <a:r>
              <a:rPr lang="zh-CN" altLang="en-US" sz="2400" dirty="0">
                <a:latin typeface="幼圆" panose="02010509060101010101" pitchFamily="49" charset="-122"/>
              </a:rPr>
              <a:t>执行过程的二元比较树由内结点和外结点</a:t>
            </a:r>
            <a:r>
              <a:rPr lang="zh-CN" altLang="en-US" sz="2400" dirty="0" smtClean="0">
                <a:latin typeface="幼圆" panose="02010509060101010101" pitchFamily="49" charset="-122"/>
              </a:rPr>
              <a:t>组成</a:t>
            </a:r>
            <a:endParaRPr lang="en-US" altLang="zh-CN" sz="2400" dirty="0" smtClean="0">
              <a:latin typeface="幼圆" panose="02010509060101010101" pitchFamily="49" charset="-122"/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内结点</a:t>
            </a:r>
            <a:r>
              <a:rPr kumimoji="1" lang="zh-CN" altLang="en-US" dirty="0">
                <a:latin typeface="Times New Roman" panose="02020603050405020304" pitchFamily="18" charset="0"/>
              </a:rPr>
              <a:t>记录一个</a:t>
            </a:r>
            <a:r>
              <a:rPr kumimoji="1" lang="en-US" altLang="zh-CN" dirty="0">
                <a:latin typeface="Times New Roman" panose="02020603050405020304" pitchFamily="18" charset="0"/>
              </a:rPr>
              <a:t>mid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值，表示</a:t>
            </a:r>
            <a:r>
              <a:rPr kumimoji="1" lang="zh-CN" altLang="en-US" dirty="0">
                <a:latin typeface="Times New Roman" panose="02020603050405020304" pitchFamily="18" charset="0"/>
              </a:rPr>
              <a:t>一次元素的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比较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外结点</a:t>
            </a:r>
            <a:r>
              <a:rPr kumimoji="1" lang="zh-CN" altLang="en-US" dirty="0">
                <a:latin typeface="Tahoma" panose="020B0604030504040204" pitchFamily="34" charset="0"/>
              </a:rPr>
              <a:t>表示不</a:t>
            </a:r>
            <a:r>
              <a:rPr kumimoji="1" lang="zh-CN" altLang="en-US" dirty="0" smtClean="0">
                <a:latin typeface="Tahoma" panose="020B0604030504040204" pitchFamily="34" charset="0"/>
              </a:rPr>
              <a:t>成功查找的</a:t>
            </a:r>
            <a:r>
              <a:rPr kumimoji="1" lang="zh-CN" altLang="en-US" dirty="0">
                <a:latin typeface="Tahoma" panose="020B0604030504040204" pitchFamily="34" charset="0"/>
              </a:rPr>
              <a:t>一种</a:t>
            </a:r>
            <a:r>
              <a:rPr kumimoji="1" lang="zh-CN" altLang="en-US" dirty="0" smtClean="0">
                <a:latin typeface="Tahoma" panose="020B0604030504040204" pitchFamily="34" charset="0"/>
              </a:rPr>
              <a:t>情况</a:t>
            </a:r>
            <a:endParaRPr kumimoji="1" lang="en-US" altLang="zh-CN" dirty="0" smtClean="0">
              <a:latin typeface="Tahoma" panose="020B0604030504040204" pitchFamily="34" charset="0"/>
            </a:endParaRPr>
          </a:p>
          <a:p>
            <a:pPr lvl="1"/>
            <a:r>
              <a:rPr kumimoji="1" lang="zh-CN" altLang="en-US" dirty="0">
                <a:latin typeface="Tahoma" panose="020B0604030504040204" pitchFamily="34" charset="0"/>
              </a:rPr>
              <a:t>一条路径表示一个元素的比较</a:t>
            </a:r>
            <a:r>
              <a:rPr kumimoji="1" lang="zh-CN" altLang="en-US" dirty="0" smtClean="0">
                <a:latin typeface="Tahoma" panose="020B0604030504040204" pitchFamily="34" charset="0"/>
              </a:rPr>
              <a:t>序列</a:t>
            </a:r>
            <a:endParaRPr kumimoji="1" lang="en-US" altLang="zh-CN" dirty="0" smtClean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kumimoji="1" lang="zh-CN" altLang="en-US" dirty="0">
              <a:latin typeface="Tahoma" panose="020B0604030504040204" pitchFamily="34" charset="0"/>
            </a:endParaRPr>
          </a:p>
          <a:p>
            <a:pPr lvl="1"/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16</a:t>
            </a:fld>
            <a:endParaRPr lang="en-US" altLang="zh-CN" dirty="0"/>
          </a:p>
        </p:txBody>
      </p:sp>
      <p:graphicFrame>
        <p:nvGraphicFramePr>
          <p:cNvPr id="50" name="Group 56"/>
          <p:cNvGraphicFramePr>
            <a:graphicFrameLocks noGrp="1"/>
          </p:cNvGraphicFramePr>
          <p:nvPr/>
        </p:nvGraphicFramePr>
        <p:xfrm>
          <a:off x="782365" y="4499573"/>
          <a:ext cx="5529656" cy="398468"/>
        </p:xfrm>
        <a:graphic>
          <a:graphicData uri="http://schemas.openxmlformats.org/drawingml/2006/table">
            <a:tbl>
              <a:tblPr/>
              <a:tblGrid>
                <a:gridCol w="61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78"/>
          <p:cNvSpPr txBox="1">
            <a:spLocks noChangeArrowheads="1"/>
          </p:cNvSpPr>
          <p:nvPr/>
        </p:nvSpPr>
        <p:spPr bwMode="auto">
          <a:xfrm>
            <a:off x="773212" y="4005064"/>
            <a:ext cx="55388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DF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21B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A[1]  A[2]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A[3</a:t>
            </a:r>
            <a:r>
              <a:rPr kumimoji="1" lang="en-US" altLang="zh-CN" sz="2000" b="0" dirty="0">
                <a:cs typeface="Arial" panose="020B0604020202020204" pitchFamily="34" charset="0"/>
              </a:rPr>
              <a:t>]  A[4]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A[5</a:t>
            </a:r>
            <a:r>
              <a:rPr kumimoji="1" lang="en-US" altLang="zh-CN" sz="2000" b="0" dirty="0">
                <a:cs typeface="Arial" panose="020B0604020202020204" pitchFamily="34" charset="0"/>
              </a:rPr>
              <a:t>]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 </a:t>
            </a:r>
            <a:r>
              <a:rPr kumimoji="1" lang="en-US" altLang="zh-CN" sz="2000" b="0" dirty="0">
                <a:cs typeface="Arial" panose="020B0604020202020204" pitchFamily="34" charset="0"/>
              </a:rPr>
              <a:t>A[6]  A[7]  A[8]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A[9</a:t>
            </a:r>
            <a:r>
              <a:rPr kumimoji="1" lang="en-US" altLang="zh-CN" sz="2000" b="0" dirty="0">
                <a:cs typeface="Arial" panose="020B0604020202020204" pitchFamily="34" charset="0"/>
              </a:rPr>
              <a:t>]</a:t>
            </a:r>
          </a:p>
        </p:txBody>
      </p:sp>
      <p:sp>
        <p:nvSpPr>
          <p:cNvPr id="5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9336" y="4537677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n=9</a:t>
            </a:r>
            <a:endParaRPr kumimoji="1" lang="en-US" altLang="zh-CN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3" name="Group 150"/>
          <p:cNvGrpSpPr/>
          <p:nvPr/>
        </p:nvGrpSpPr>
        <p:grpSpPr bwMode="auto">
          <a:xfrm>
            <a:off x="7032104" y="2679819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2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68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69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0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10776520" y="3933056"/>
            <a:ext cx="985424" cy="460373"/>
          </a:xfrm>
          <a:prstGeom prst="wedgeRoundRectCallout">
            <a:avLst>
              <a:gd name="adj1" fmla="val -52733"/>
              <a:gd name="adj2" fmla="val 8001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x=101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6736959" y="4128208"/>
            <a:ext cx="4366320" cy="1370624"/>
            <a:chOff x="6448927" y="4233068"/>
            <a:chExt cx="4366320" cy="1434102"/>
          </a:xfrm>
        </p:grpSpPr>
        <p:grpSp>
          <p:nvGrpSpPr>
            <p:cNvPr id="83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" name="Group 66"/>
            <p:cNvGrpSpPr/>
            <p:nvPr/>
          </p:nvGrpSpPr>
          <p:grpSpPr bwMode="auto">
            <a:xfrm>
              <a:off x="7690292" y="4946445"/>
              <a:ext cx="1077646" cy="720725"/>
              <a:chOff x="4312" y="3136"/>
              <a:chExt cx="1065" cy="515"/>
            </a:xfrm>
            <a:solidFill>
              <a:schemeClr val="bg1"/>
            </a:solidFill>
          </p:grpSpPr>
          <p:sp>
            <p:nvSpPr>
              <p:cNvPr id="95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5014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9"/>
              <p:cNvSpPr>
                <a:spLocks noChangeShapeType="1"/>
              </p:cNvSpPr>
              <p:nvPr/>
            </p:nvSpPr>
            <p:spPr bwMode="auto">
              <a:xfrm flipH="1">
                <a:off x="4458" y="3176"/>
                <a:ext cx="28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63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93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144"/>
              <p:cNvSpPr>
                <a:spLocks noChangeShapeType="1"/>
              </p:cNvSpPr>
              <p:nvPr/>
            </p:nvSpPr>
            <p:spPr bwMode="auto">
              <a:xfrm flipH="1">
                <a:off x="2006" y="2614"/>
                <a:ext cx="138" cy="2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8" name="Group 151"/>
            <p:cNvGrpSpPr/>
            <p:nvPr/>
          </p:nvGrpSpPr>
          <p:grpSpPr bwMode="auto">
            <a:xfrm>
              <a:off x="9760874" y="4916961"/>
              <a:ext cx="1054373" cy="720725"/>
              <a:chOff x="4409" y="3136"/>
              <a:chExt cx="1042" cy="515"/>
            </a:xfrm>
            <a:solidFill>
              <a:schemeClr val="bg1"/>
            </a:solidFill>
          </p:grpSpPr>
          <p:sp>
            <p:nvSpPr>
              <p:cNvPr id="89" name="Rectangle 152"/>
              <p:cNvSpPr>
                <a:spLocks noChangeArrowheads="1"/>
              </p:cNvSpPr>
              <p:nvPr/>
            </p:nvSpPr>
            <p:spPr bwMode="auto">
              <a:xfrm>
                <a:off x="440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154"/>
              <p:cNvSpPr>
                <a:spLocks noChangeShapeType="1"/>
              </p:cNvSpPr>
              <p:nvPr/>
            </p:nvSpPr>
            <p:spPr bwMode="auto">
              <a:xfrm flipH="1">
                <a:off x="4558" y="3136"/>
                <a:ext cx="194" cy="28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9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110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9200277" y="5046940"/>
            <a:ext cx="712147" cy="439104"/>
          </a:xfrm>
          <a:prstGeom prst="wedgeRoundRectCallout">
            <a:avLst>
              <a:gd name="adj1" fmla="val -65563"/>
              <a:gd name="adj2" fmla="val 3897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x=8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1" name="Text Box 71"/>
          <p:cNvSpPr txBox="1">
            <a:spLocks noChangeArrowheads="1"/>
          </p:cNvSpPr>
          <p:nvPr/>
        </p:nvSpPr>
        <p:spPr bwMode="auto">
          <a:xfrm>
            <a:off x="1273600" y="5898081"/>
            <a:ext cx="939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算法的执行过程实质上就是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与一系列中间元素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A(mid)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的比较过程。</a:t>
            </a:r>
          </a:p>
        </p:txBody>
      </p:sp>
      <p:sp>
        <p:nvSpPr>
          <p:cNvPr id="122" name="Text Box 71"/>
          <p:cNvSpPr txBox="1">
            <a:spLocks noChangeArrowheads="1"/>
          </p:cNvSpPr>
          <p:nvPr/>
        </p:nvSpPr>
        <p:spPr bwMode="auto">
          <a:xfrm>
            <a:off x="1267831" y="5415607"/>
            <a:ext cx="6751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思考：二元比较树的结构受问题实例影响么？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20" grpId="0" animBg="1"/>
      <p:bldP spid="121" grpId="0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</a:t>
            </a:r>
            <a:r>
              <a:rPr kumimoji="1" lang="zh-CN" altLang="en-US" dirty="0" smtClean="0">
                <a:solidFill>
                  <a:schemeClr val="tx2"/>
                </a:solidFill>
              </a:rPr>
              <a:t>树分析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17</a:t>
            </a:fld>
            <a:endParaRPr lang="en-US" altLang="zh-CN" dirty="0"/>
          </a:p>
        </p:txBody>
      </p:sp>
      <p:grpSp>
        <p:nvGrpSpPr>
          <p:cNvPr id="9" name="Group 150"/>
          <p:cNvGrpSpPr/>
          <p:nvPr/>
        </p:nvGrpSpPr>
        <p:grpSpPr bwMode="auto">
          <a:xfrm>
            <a:off x="6456040" y="501561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60895" y="1949950"/>
            <a:ext cx="4366321" cy="1370624"/>
            <a:chOff x="6448927" y="4233068"/>
            <a:chExt cx="4366321" cy="1434102"/>
          </a:xfrm>
        </p:grpSpPr>
        <p:grpSp>
          <p:nvGrpSpPr>
            <p:cNvPr id="29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66"/>
            <p:cNvGrpSpPr/>
            <p:nvPr/>
          </p:nvGrpSpPr>
          <p:grpSpPr bwMode="auto">
            <a:xfrm>
              <a:off x="7690293" y="4946445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9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>
                <a:off x="4458" y="3163"/>
                <a:ext cx="284" cy="25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47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44"/>
              <p:cNvSpPr>
                <a:spLocks noChangeShapeType="1"/>
              </p:cNvSpPr>
              <p:nvPr/>
            </p:nvSpPr>
            <p:spPr bwMode="auto">
              <a:xfrm flipH="1">
                <a:off x="1977" y="2614"/>
                <a:ext cx="167" cy="26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151"/>
            <p:cNvGrpSpPr/>
            <p:nvPr/>
          </p:nvGrpSpPr>
          <p:grpSpPr bwMode="auto">
            <a:xfrm>
              <a:off x="9662723" y="4916961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3" name="Rectangle 152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154"/>
              <p:cNvSpPr>
                <a:spLocks noChangeShapeType="1"/>
              </p:cNvSpPr>
              <p:nvPr/>
            </p:nvSpPr>
            <p:spPr bwMode="auto">
              <a:xfrm flipH="1">
                <a:off x="4458" y="3136"/>
                <a:ext cx="294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6" name="Group 195"/>
          <p:cNvGraphicFramePr>
            <a:graphicFrameLocks noGrp="1"/>
          </p:cNvGraphicFramePr>
          <p:nvPr>
            <p:ph/>
          </p:nvPr>
        </p:nvGraphicFramePr>
        <p:xfrm>
          <a:off x="7502922" y="4744803"/>
          <a:ext cx="3402481" cy="118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平均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25/9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失败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34/10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839625" y="2607095"/>
            <a:ext cx="10718443" cy="19740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二元比较树分析：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令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根在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级，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内节点最大级数为</a:t>
            </a:r>
            <a:r>
              <a:rPr kumimoji="1" lang="en-US" altLang="zh-CN" dirty="0" smtClean="0"/>
              <a:t>k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成功：元素比较次数等于内节点级数，最少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次，最多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k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失败：</a:t>
            </a:r>
            <a:r>
              <a:rPr kumimoji="1" lang="zh-CN" altLang="en-US" dirty="0">
                <a:latin typeface="Times New Roman" panose="02020603050405020304" pitchFamily="18" charset="0"/>
              </a:rPr>
              <a:t>元素比较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次数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等于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外节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点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级数</a:t>
            </a:r>
            <a:r>
              <a:rPr kumimoji="1" lang="zh-CN" altLang="en-US" dirty="0" smtClean="0">
                <a:sym typeface="Symbol" panose="05050102010706020507" pitchFamily="18" charset="2"/>
              </a:rPr>
              <a:t>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，最少</a:t>
            </a:r>
            <a:r>
              <a:rPr kumimoji="1"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k-1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次，最多</a:t>
            </a:r>
            <a:r>
              <a:rPr kumimoji="1"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2656382" y="4362533"/>
            <a:ext cx="3439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思考：平均比较次数？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内容占位符 2"/>
          <p:cNvSpPr txBox="1"/>
          <p:nvPr/>
        </p:nvSpPr>
        <p:spPr>
          <a:xfrm>
            <a:off x="839625" y="4794987"/>
            <a:ext cx="10718443" cy="14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kumimoji="1" lang="en-US" altLang="zh-CN" sz="2400" dirty="0" smtClean="0"/>
              <a:t>n=9</a:t>
            </a:r>
            <a:r>
              <a:rPr kumimoji="1" lang="zh-CN" altLang="en-US" sz="2400" dirty="0" smtClean="0"/>
              <a:t>：</a:t>
            </a:r>
            <a:endParaRPr kumimoji="1" lang="en-US" altLang="zh-CN" sz="2400" dirty="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rgbClr val="000000"/>
                </a:solidFill>
                <a:latin typeface="幼圆" panose="02010509060101010101" pitchFamily="49" charset="-122"/>
              </a:rPr>
              <a:t>成功</a:t>
            </a:r>
            <a:r>
              <a:rPr kumimoji="1"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比较总数</a:t>
            </a:r>
            <a:r>
              <a:rPr kumimoji="1" lang="en-US" altLang="zh-CN" dirty="0">
                <a:solidFill>
                  <a:srgbClr val="000000"/>
                </a:solidFill>
              </a:rPr>
              <a:t>=</a:t>
            </a:r>
            <a:r>
              <a:rPr kumimoji="1" lang="en-US" altLang="zh-CN" dirty="0" smtClean="0">
                <a:solidFill>
                  <a:srgbClr val="000000"/>
                </a:solidFill>
              </a:rPr>
              <a:t>1+2+2+3+3+3+3+4+4=25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rgbClr val="000000"/>
                </a:solidFill>
              </a:rPr>
              <a:t>失败</a:t>
            </a:r>
            <a:r>
              <a:rPr kumimoji="1" lang="zh-CN" altLang="en-US" dirty="0">
                <a:solidFill>
                  <a:srgbClr val="000000"/>
                </a:solidFill>
              </a:rPr>
              <a:t>比较总数</a:t>
            </a:r>
            <a:r>
              <a:rPr kumimoji="1" lang="en-US" altLang="zh-CN" dirty="0">
                <a:solidFill>
                  <a:srgbClr val="000000"/>
                </a:solidFill>
              </a:rPr>
              <a:t>=3+3+3+4+4+3+3+3+4+4=34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</a:t>
            </a:r>
            <a:r>
              <a:rPr kumimoji="1" lang="zh-CN" altLang="en-US" dirty="0" smtClean="0">
                <a:solidFill>
                  <a:schemeClr val="tx2"/>
                </a:solidFill>
              </a:rPr>
              <a:t>树</a:t>
            </a:r>
            <a:r>
              <a:rPr kumimoji="1" lang="zh-CN" altLang="en-US" dirty="0">
                <a:solidFill>
                  <a:schemeClr val="tx2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18</a:t>
            </a:fld>
            <a:endParaRPr lang="en-US" altLang="zh-CN" dirty="0"/>
          </a:p>
        </p:txBody>
      </p:sp>
      <p:grpSp>
        <p:nvGrpSpPr>
          <p:cNvPr id="9" name="Group 150"/>
          <p:cNvGrpSpPr/>
          <p:nvPr/>
        </p:nvGrpSpPr>
        <p:grpSpPr bwMode="auto">
          <a:xfrm>
            <a:off x="6096000" y="681995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00855" y="2130384"/>
            <a:ext cx="4366321" cy="1370624"/>
            <a:chOff x="6448927" y="4233068"/>
            <a:chExt cx="4366321" cy="1434102"/>
          </a:xfrm>
        </p:grpSpPr>
        <p:grpSp>
          <p:nvGrpSpPr>
            <p:cNvPr id="29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66"/>
            <p:cNvGrpSpPr/>
            <p:nvPr/>
          </p:nvGrpSpPr>
          <p:grpSpPr bwMode="auto">
            <a:xfrm>
              <a:off x="7690293" y="4946445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9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>
                <a:off x="4458" y="3163"/>
                <a:ext cx="284" cy="25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47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44"/>
              <p:cNvSpPr>
                <a:spLocks noChangeShapeType="1"/>
              </p:cNvSpPr>
              <p:nvPr/>
            </p:nvSpPr>
            <p:spPr bwMode="auto">
              <a:xfrm flipH="1">
                <a:off x="1977" y="2614"/>
                <a:ext cx="167" cy="26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151"/>
            <p:cNvGrpSpPr/>
            <p:nvPr/>
          </p:nvGrpSpPr>
          <p:grpSpPr bwMode="auto">
            <a:xfrm>
              <a:off x="9662723" y="4916961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3" name="Rectangle 152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154"/>
              <p:cNvSpPr>
                <a:spLocks noChangeShapeType="1"/>
              </p:cNvSpPr>
              <p:nvPr/>
            </p:nvSpPr>
            <p:spPr bwMode="auto">
              <a:xfrm flipH="1">
                <a:off x="4458" y="3136"/>
                <a:ext cx="294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736778" y="3364408"/>
            <a:ext cx="10718443" cy="23450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400" dirty="0" smtClean="0"/>
              <a:t>内节点个数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与</a:t>
            </a:r>
            <a:r>
              <a:rPr kumimoji="1" lang="en-US" altLang="zh-CN" sz="2400" dirty="0" smtClean="0"/>
              <a:t>k</a:t>
            </a:r>
            <a:r>
              <a:rPr kumimoji="1" lang="zh-CN" altLang="en-US" sz="2400" dirty="0">
                <a:latin typeface="幼圆" panose="02010509060101010101" pitchFamily="49" charset="-122"/>
              </a:rPr>
              <a:t>之间的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关系：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>
                <a:latin typeface="Times New Roman" panose="02020603050405020304" pitchFamily="18" charset="0"/>
              </a:rPr>
              <a:t>内节点最大级数为</a:t>
            </a:r>
            <a:r>
              <a:rPr kumimoji="1"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二</a:t>
            </a:r>
            <a:r>
              <a:rPr lang="zh-CN" altLang="en-US" dirty="0" smtClean="0"/>
              <a:t>元比较树</a:t>
            </a:r>
            <a:r>
              <a:rPr lang="zh-CN" altLang="en-US" dirty="0"/>
              <a:t>，其</a:t>
            </a:r>
            <a:r>
              <a:rPr lang="en-US" altLang="zh-CN" dirty="0"/>
              <a:t>k-1</a:t>
            </a:r>
            <a:r>
              <a:rPr lang="zh-CN" altLang="en-US" dirty="0"/>
              <a:t>层必为满</a:t>
            </a:r>
            <a:r>
              <a:rPr lang="zh-CN" altLang="en-US" dirty="0" smtClean="0"/>
              <a:t>。故</a:t>
            </a:r>
            <a:r>
              <a:rPr lang="en-US" altLang="zh-CN" dirty="0"/>
              <a:t>2</a:t>
            </a:r>
            <a:r>
              <a:rPr lang="en-US" altLang="zh-CN" baseline="30000" dirty="0"/>
              <a:t>k-1</a:t>
            </a:r>
            <a:r>
              <a:rPr lang="en-US" altLang="zh-CN" dirty="0"/>
              <a:t> ≤n&lt; 2</a:t>
            </a:r>
            <a:r>
              <a:rPr lang="en-US" altLang="zh-CN" baseline="30000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 smtClean="0"/>
              <a:t>则有</a:t>
            </a:r>
            <a:endParaRPr kumimoji="1" lang="en-US" altLang="zh-CN" dirty="0" smtClean="0">
              <a:latin typeface="幼圆" panose="02010509060101010101" pitchFamily="49" charset="-122"/>
            </a:endParaRPr>
          </a:p>
          <a:p>
            <a:pPr lvl="1">
              <a:spcBef>
                <a:spcPts val="0"/>
              </a:spcBef>
              <a:defRPr/>
            </a:pP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graphicFrame>
        <p:nvGraphicFramePr>
          <p:cNvPr id="60" name="对象 59"/>
          <p:cNvGraphicFramePr>
            <a:graphicFrameLocks noGrp="1" noChangeAspect="1"/>
          </p:cNvGraphicFramePr>
          <p:nvPr/>
        </p:nvGraphicFramePr>
        <p:xfrm>
          <a:off x="1393942" y="4481387"/>
          <a:ext cx="5044501" cy="8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9" name="公式" r:id="rId3" imgW="2527300" imgH="431800" progId="Equation.3">
                  <p:embed/>
                </p:oleObj>
              </mc:Choice>
              <mc:Fallback>
                <p:oleObj name="公式" r:id="rId3" imgW="2527300" imgH="431800" progId="Equation.3">
                  <p:embed/>
                  <p:pic>
                    <p:nvPicPr>
                      <p:cNvPr id="0" name="对象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942" y="4481387"/>
                        <a:ext cx="5044501" cy="8614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263810" y="4709416"/>
            <a:ext cx="170431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k=Θ(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logn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43" y="33408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算法</a:t>
            </a:r>
            <a:r>
              <a:rPr lang="en-US" altLang="zh-CN" dirty="0" smtClean="0"/>
              <a:t>BINSRCH</a:t>
            </a:r>
            <a:r>
              <a:rPr lang="zh-CN" altLang="en-US" dirty="0" smtClean="0"/>
              <a:t>的时间复杂度</a:t>
            </a:r>
            <a:r>
              <a:rPr lang="zh-CN" altLang="en-US" dirty="0"/>
              <a:t>分析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TextBox 7"/>
          <p:cNvSpPr txBox="1"/>
          <p:nvPr/>
        </p:nvSpPr>
        <p:spPr>
          <a:xfrm flipH="1">
            <a:off x="655043" y="1659651"/>
            <a:ext cx="10553525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4.1:</a:t>
            </a:r>
            <a:r>
              <a:rPr kumimoji="1"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在区域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[2</a:t>
            </a:r>
            <a:r>
              <a:rPr kumimoji="1" lang="en-US" altLang="zh-CN" sz="2400" baseline="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2</a:t>
            </a:r>
            <a:r>
              <a:rPr kumimoji="1" lang="en-US" altLang="zh-CN" sz="2400" baseline="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中，则对于一次成功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的查找，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二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分查找算法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至多作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次比较，而对于一次不成功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的查找，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或者作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k-1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次比较或者作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次比较。</a:t>
            </a:r>
            <a:endParaRPr kumimoji="1"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55043" y="2852936"/>
            <a:ext cx="10515600" cy="2467471"/>
          </a:xfrm>
        </p:spPr>
        <p:txBody>
          <a:bodyPr/>
          <a:lstStyle/>
          <a:p>
            <a:r>
              <a:rPr lang="zh-CN" altLang="en-US" dirty="0" smtClean="0"/>
              <a:t>证明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考察</a:t>
            </a:r>
            <a:r>
              <a:rPr lang="zh-CN" altLang="en-US" dirty="0">
                <a:latin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</a:rPr>
              <a:t>分查找算法</a:t>
            </a:r>
            <a:r>
              <a:rPr lang="zh-CN" altLang="en-US" dirty="0">
                <a:latin typeface="Times New Roman" panose="02020603050405020304" pitchFamily="18" charset="0"/>
              </a:rPr>
              <a:t>执行过程的二元比较</a:t>
            </a:r>
            <a:r>
              <a:rPr lang="zh-CN" altLang="en-US" dirty="0" smtClean="0">
                <a:latin typeface="Times New Roman" panose="02020603050405020304" pitchFamily="18" charset="0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</a:rPr>
              <a:t>成功查找在内结点终止，</a:t>
            </a:r>
            <a:r>
              <a:rPr lang="zh-CN" altLang="en-US" dirty="0">
                <a:latin typeface="Times New Roman" panose="02020603050405020304" pitchFamily="18" charset="0"/>
              </a:rPr>
              <a:t>不</a:t>
            </a:r>
            <a:r>
              <a:rPr lang="zh-CN" altLang="en-US" dirty="0" smtClean="0">
                <a:latin typeface="Times New Roman" panose="02020603050405020304" pitchFamily="18" charset="0"/>
              </a:rPr>
              <a:t>成功查找在外结点终止。当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k</a:t>
            </a:r>
            <a:r>
              <a:rPr kumimoji="1"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n &lt;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</a:rPr>
              <a:t>时，内结点级数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k(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根在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外结点级数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</a:rPr>
              <a:t>k+1</a:t>
            </a:r>
            <a:r>
              <a:rPr kumimoji="1" lang="zh-CN" altLang="en-US" dirty="0">
                <a:latin typeface="Times New Roman" panose="02020603050405020304" pitchFamily="18" charset="0"/>
              </a:rPr>
              <a:t>级。又知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成功查找所</a:t>
            </a:r>
            <a:r>
              <a:rPr kumimoji="1" lang="zh-CN" altLang="en-US" dirty="0">
                <a:latin typeface="Times New Roman" panose="02020603050405020304" pitchFamily="18" charset="0"/>
              </a:rPr>
              <a:t>需要的元素比较次数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级数</a:t>
            </a:r>
            <a:r>
              <a:rPr kumimoji="1" lang="zh-CN" altLang="en-US" dirty="0">
                <a:latin typeface="Times New Roman" panose="02020603050405020304" pitchFamily="18" charset="0"/>
              </a:rPr>
              <a:t>，不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成功查找所</a:t>
            </a:r>
            <a:r>
              <a:rPr kumimoji="1" lang="zh-CN" altLang="en-US" dirty="0">
                <a:latin typeface="Times New Roman" panose="02020603050405020304" pitchFamily="18" charset="0"/>
              </a:rPr>
              <a:t>需要的元素比较次数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级数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。定理得证。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130043" y="2726684"/>
            <a:ext cx="170431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k=Θ(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logn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auto">
          <a:xfrm>
            <a:off x="1703512" y="5056403"/>
            <a:ext cx="804101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None/>
              <a:defRPr/>
            </a:pP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思考：基于该定理可知算法在哪些情况下的时间复杂度？</a:t>
            </a:r>
            <a:endParaRPr kumimoji="1" lang="en-US" altLang="zh-CN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392144" y="5611185"/>
            <a:ext cx="3107947" cy="801350"/>
          </a:xfrm>
          <a:prstGeom prst="wedgeRoundRectCallout">
            <a:avLst>
              <a:gd name="adj1" fmla="val -41593"/>
              <a:gd name="adj2" fmla="val -6416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成功：最好、最坏</a:t>
            </a:r>
            <a:endParaRPr lang="en-US" altLang="zh-CN" sz="2000" b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失败：最好、最坏、平均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目录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58136"/>
            <a:ext cx="4464496" cy="2737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4.1 </a:t>
            </a:r>
            <a:r>
              <a:rPr kumimoji="1" lang="zh-CN" altLang="en-US" sz="2800" dirty="0" smtClean="0"/>
              <a:t>一般方法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4.2 </a:t>
            </a:r>
            <a:r>
              <a:rPr kumimoji="1" lang="zh-CN" altLang="en-US" sz="2800" dirty="0" smtClean="0"/>
              <a:t>二分查找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4.3 </a:t>
            </a:r>
            <a:r>
              <a:rPr kumimoji="1" lang="zh-CN" altLang="en-US" sz="2800" dirty="0" smtClean="0"/>
              <a:t>归并排序</a:t>
            </a:r>
            <a:endParaRPr kumimoji="1" lang="en-US" altLang="zh-CN" sz="2800" dirty="0" smtClean="0"/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4.4 </a:t>
            </a:r>
            <a:r>
              <a:rPr kumimoji="1" lang="zh-CN" altLang="en-US" dirty="0" smtClean="0"/>
              <a:t>斯特拉森</a:t>
            </a:r>
            <a:r>
              <a:rPr kumimoji="1" lang="zh-CN" altLang="en-US" dirty="0"/>
              <a:t>矩阵乘法</a:t>
            </a:r>
            <a:endParaRPr kumimoji="1"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kumimoji="1" lang="en-US" altLang="zh-CN" sz="2800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8773" y="2047016"/>
            <a:ext cx="4464496" cy="231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dirty="0" smtClean="0">
                <a:sym typeface="+mn-ea"/>
              </a:rPr>
              <a:t> 4.5 </a:t>
            </a:r>
            <a:r>
              <a:rPr kumimoji="1" lang="zh-CN" altLang="en-US" dirty="0" smtClean="0">
                <a:sym typeface="+mn-ea"/>
              </a:rPr>
              <a:t>二维极大点问题</a:t>
            </a:r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4.6 </a:t>
            </a:r>
            <a:r>
              <a:rPr kumimoji="1" lang="zh-CN" altLang="en-US" dirty="0">
                <a:sym typeface="+mn-ea"/>
              </a:rPr>
              <a:t>分治法的优化</a:t>
            </a:r>
            <a:endParaRPr kumimoji="1" lang="en-US" altLang="zh-CN" dirty="0" smtClean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4.7 </a:t>
            </a:r>
            <a:r>
              <a:rPr kumimoji="1" lang="zh-CN" altLang="en-US" dirty="0" smtClean="0">
                <a:sym typeface="+mn-ea"/>
              </a:rPr>
              <a:t>主定理</a:t>
            </a:r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4.8 </a:t>
            </a:r>
            <a:r>
              <a:rPr kumimoji="1" lang="zh-CN" altLang="en-US" dirty="0" smtClean="0"/>
              <a:t>小结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成功查找平均情况下的时间复杂度？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92897"/>
            <a:ext cx="10370367" cy="3600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内</a:t>
            </a:r>
            <a:r>
              <a:rPr lang="zh-CN" altLang="en-US" sz="2400" dirty="0" smtClean="0"/>
              <a:t>部路径长度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：根到所有内节点的距离之和；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外</a:t>
            </a:r>
            <a:r>
              <a:rPr lang="zh-CN" altLang="en-US" sz="2400" dirty="0" smtClean="0"/>
              <a:t>部</a:t>
            </a:r>
            <a:r>
              <a:rPr lang="zh-CN" altLang="en-US" sz="2400" dirty="0"/>
              <a:t>路径长度</a:t>
            </a:r>
            <a:r>
              <a:rPr lang="en-US" altLang="zh-CN" sz="2400" dirty="0"/>
              <a:t>E</a:t>
            </a:r>
            <a:r>
              <a:rPr lang="zh-CN" altLang="en-US" sz="2400" dirty="0" smtClean="0"/>
              <a:t>：根</a:t>
            </a:r>
            <a:r>
              <a:rPr lang="zh-CN" altLang="en-US" sz="2400" dirty="0"/>
              <a:t>到所有</a:t>
            </a:r>
            <a:r>
              <a:rPr lang="zh-CN" altLang="en-US" sz="2400" dirty="0" smtClean="0"/>
              <a:t>外节</a:t>
            </a:r>
            <a:r>
              <a:rPr lang="zh-CN" altLang="en-US" sz="2400" dirty="0"/>
              <a:t>点的距离之和；</a:t>
            </a:r>
          </a:p>
          <a:p>
            <a:pPr eaLnBrk="1" hangingPunct="1">
              <a:defRPr/>
            </a:pPr>
            <a:r>
              <a:rPr lang="zh-CN" altLang="en-US" sz="2400" dirty="0"/>
              <a:t>容易证明</a:t>
            </a:r>
            <a:r>
              <a:rPr lang="en-US" altLang="zh-CN" sz="2400" dirty="0">
                <a:solidFill>
                  <a:srgbClr val="FF0000"/>
                </a:solidFill>
              </a:rPr>
              <a:t>E=I+2n</a:t>
            </a:r>
            <a:r>
              <a:rPr lang="zh-CN" altLang="en-US" sz="2400" dirty="0"/>
              <a:t>；</a:t>
            </a:r>
          </a:p>
          <a:p>
            <a:pPr>
              <a:defRPr/>
            </a:pPr>
            <a:r>
              <a:rPr lang="zh-CN" altLang="en-US" sz="2400" dirty="0" smtClean="0"/>
              <a:t>成功查找的</a:t>
            </a:r>
            <a:r>
              <a:rPr lang="zh-CN" altLang="en-US" sz="2400" dirty="0"/>
              <a:t>平均比较</a:t>
            </a:r>
            <a:r>
              <a:rPr lang="zh-CN" altLang="en-US" sz="2400" dirty="0" smtClean="0"/>
              <a:t>次数</a:t>
            </a:r>
            <a:r>
              <a:rPr lang="en-US" altLang="zh-CN" sz="2400" dirty="0" smtClean="0"/>
              <a:t>S(n</a:t>
            </a:r>
            <a:r>
              <a:rPr lang="en-US" altLang="zh-CN" sz="2400" dirty="0"/>
              <a:t>)=(I/n)+1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sz="2400" dirty="0" smtClean="0"/>
              <a:t>不成功查找的平均比较次数</a:t>
            </a:r>
            <a:r>
              <a:rPr lang="en-US" altLang="zh-CN" sz="2400" dirty="0" smtClean="0"/>
              <a:t>U(n)=E/(n+1);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17022" y="4365104"/>
          <a:ext cx="4536778" cy="10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0" r:id="rId3" imgW="2590800" imgH="609600" progId="Equation.3">
                  <p:embed/>
                </p:oleObj>
              </mc:Choice>
              <mc:Fallback>
                <p:oleObj r:id="rId3" imgW="2590800" imgH="609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022" y="4365104"/>
                        <a:ext cx="4536778" cy="10676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611365" y="1516251"/>
            <a:ext cx="6805116" cy="852373"/>
          </a:xfrm>
          <a:prstGeom prst="wedgeRoundRectCallout">
            <a:avLst>
              <a:gd name="adj1" fmla="val -35420"/>
              <a:gd name="adj2" fmla="val -6840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思想：利用内外节点到根的距离和之间的一种简单关系，由不成功查找的平均比较数求出成功查找的平均比较数。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4492" y="5487615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S(n)=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Θ(U(n)) =Θ(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的时间复杂度和空间复杂度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用</a:t>
            </a:r>
            <a:r>
              <a:rPr kumimoji="1" lang="en-US" altLang="zh-CN" dirty="0">
                <a:solidFill>
                  <a:srgbClr val="000000"/>
                </a:solidFill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</a:rPr>
              <a:t>个位置存放数组</a:t>
            </a:r>
            <a:r>
              <a:rPr kumimoji="1" lang="en-US" altLang="zh-CN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</a:t>
            </a:r>
            <a:r>
              <a:rPr kumimoji="1" lang="zh-CN" altLang="en-US" dirty="0">
                <a:solidFill>
                  <a:srgbClr val="000000"/>
                </a:solidFill>
              </a:rPr>
              <a:t>还有</a:t>
            </a:r>
            <a:r>
              <a:rPr kumimoji="1" lang="en-US" altLang="zh-CN" dirty="0">
                <a:solidFill>
                  <a:srgbClr val="000000"/>
                </a:solidFill>
              </a:rPr>
              <a:t>low, high, mid, x, j</a:t>
            </a:r>
            <a:r>
              <a:rPr kumimoji="1" lang="zh-CN" altLang="en-US" dirty="0">
                <a:solidFill>
                  <a:srgbClr val="000000"/>
                </a:solidFill>
              </a:rPr>
              <a:t>五个变量需要存储，</a:t>
            </a:r>
            <a:r>
              <a:rPr kumimoji="1" lang="zh-CN" altLang="en-US" dirty="0"/>
              <a:t>共需空间 </a:t>
            </a:r>
            <a:r>
              <a:rPr kumimoji="1" lang="en-US" altLang="zh-CN" dirty="0" smtClean="0"/>
              <a:t>n+5=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Θ(n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21</a:t>
            </a:fld>
            <a:endParaRPr lang="en-US" altLang="zh-CN"/>
          </a:p>
        </p:txBody>
      </p:sp>
      <p:graphicFrame>
        <p:nvGraphicFramePr>
          <p:cNvPr id="5" name="内容占位符 26"/>
          <p:cNvGraphicFramePr/>
          <p:nvPr/>
        </p:nvGraphicFramePr>
        <p:xfrm>
          <a:off x="1199456" y="2564904"/>
          <a:ext cx="659117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计算时间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最好情况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最坏情况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平均情况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成功查找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Θ(1)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失败查找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算法结束后的思考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</a:rPr>
              <a:t>二分思想下的查找算法的时间复杂度是固定不变的么？时间复杂度会受到算法描述细节的影响吗？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r>
              <a:rPr lang="en-US" altLang="zh-CN" dirty="0" smtClean="0"/>
              <a:t>BINSRCH</a:t>
            </a:r>
            <a:r>
              <a:rPr lang="zh-CN" altLang="en-US" dirty="0" smtClean="0"/>
              <a:t>算法是解决查找问题的最优算法么？是否可能进一步优化？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10205"/>
            <a:ext cx="4532910" cy="210743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case</a:t>
            </a:r>
            <a:r>
              <a:rPr lang="zh-CN" altLang="en-US" sz="2400" dirty="0">
                <a:latin typeface="幼圆" panose="02010509060101010101" pitchFamily="49" charset="-122"/>
              </a:rPr>
              <a:t>语句用</a:t>
            </a:r>
            <a:r>
              <a:rPr lang="en-US" altLang="zh-CN" sz="2400" dirty="0"/>
              <a:t>if</a:t>
            </a:r>
            <a:r>
              <a:rPr lang="zh-CN" altLang="en-US" sz="2400" dirty="0">
                <a:latin typeface="幼圆" panose="02010509060101010101" pitchFamily="49" charset="-122"/>
              </a:rPr>
              <a:t>语句来替换</a:t>
            </a:r>
            <a:r>
              <a:rPr lang="zh-CN" altLang="en-US" sz="2400" dirty="0" smtClean="0">
                <a:latin typeface="幼圆" panose="02010509060101010101" pitchFamily="49" charset="-122"/>
              </a:rPr>
              <a:t>。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一</a:t>
            </a:r>
            <a:r>
              <a:rPr kumimoji="1" lang="zh-CN" altLang="en-US" sz="2400" dirty="0">
                <a:latin typeface="幼圆" panose="02010509060101010101" pitchFamily="49" charset="-122"/>
              </a:rPr>
              <a:t>次关键字比较不是三种分支，而是两种分支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。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</a:rPr>
              <a:t>最坏</a:t>
            </a:r>
            <a:r>
              <a:rPr lang="zh-CN" altLang="en-US" sz="2400" dirty="0">
                <a:latin typeface="幼圆" panose="02010509060101010101" pitchFamily="49" charset="-122"/>
              </a:rPr>
              <a:t>情况下，</a:t>
            </a:r>
            <a:r>
              <a:rPr lang="en-US" altLang="zh-CN" sz="2400" dirty="0"/>
              <a:t>x</a:t>
            </a:r>
            <a:r>
              <a:rPr lang="zh-CN" altLang="en-US" sz="2400" dirty="0">
                <a:latin typeface="幼圆" panose="02010509060101010101" pitchFamily="49" charset="-122"/>
              </a:rPr>
              <a:t>总被比较两次。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515600" cy="1325563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</a:t>
            </a:r>
            <a:r>
              <a:rPr lang="zh-CN" altLang="en-US" dirty="0" smtClean="0"/>
              <a:t>变型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76685" y="1675049"/>
            <a:ext cx="5467830" cy="47078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BINSRCH(A</a:t>
            </a:r>
            <a:r>
              <a:rPr kumimoji="1" lang="en-US" altLang="zh-CN" sz="2000" b="0" dirty="0">
                <a:cs typeface="Arial" panose="020B0604020202020204" pitchFamily="34" charset="0"/>
              </a:rPr>
              <a:t>, n, x, j)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integer  low, high, mid, j,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low←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1;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while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low≤high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do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</a:rPr>
              <a:t> ←</a:t>
            </a:r>
            <a:r>
              <a:rPr lang="zh-CN" altLang="en-US" sz="2000" b="0" dirty="0"/>
              <a:t>⌊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low+high</a:t>
            </a:r>
            <a:r>
              <a:rPr lang="en-US" altLang="zh-CN" sz="2000" b="0" dirty="0"/>
              <a:t>)/2</a:t>
            </a:r>
            <a:r>
              <a:rPr lang="zh-CN" altLang="en-US" sz="2000" b="0" dirty="0"/>
              <a:t>⌋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cs typeface="Arial" panose="020B0604020202020204" pitchFamily="34" charset="0"/>
              </a:rPr>
              <a:t>      if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x&lt;A(mid)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 then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mid-1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else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if x&gt;A(mid)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then low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mid+1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else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; return;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 err="1" smtClean="0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err="1" smtClean="0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repeat 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BINSRCH</a:t>
            </a:r>
          </a:p>
        </p:txBody>
      </p:sp>
      <p:sp>
        <p:nvSpPr>
          <p:cNvPr id="8" name="矩形 7"/>
          <p:cNvSpPr/>
          <p:nvPr/>
        </p:nvSpPr>
        <p:spPr>
          <a:xfrm>
            <a:off x="6092709" y="3284984"/>
            <a:ext cx="3531683" cy="20882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</a:t>
            </a:r>
            <a:r>
              <a:rPr lang="zh-CN" altLang="en-US" dirty="0" smtClean="0"/>
              <a:t>变型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19936" y="1412776"/>
            <a:ext cx="5761037" cy="409342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BINSRCH1(A, n, x, j)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integer  low, high, mid, j,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low←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1;    high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n+1 </a:t>
            </a:r>
            <a:r>
              <a:rPr kumimoji="1" lang="en-US" altLang="zh-CN" sz="20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//high</a:t>
            </a:r>
            <a:r>
              <a:rPr kumimoji="1"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总比可能的取值大</a:t>
            </a:r>
            <a:r>
              <a:rPr kumimoji="1" lang="en-US" altLang="zh-CN" sz="20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while low&lt;high-1 do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mid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←</a:t>
            </a:r>
            <a:r>
              <a:rPr lang="zh-CN" altLang="en-US" sz="2000" b="0" dirty="0" smtClean="0"/>
              <a:t>⌊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low+high</a:t>
            </a:r>
            <a:r>
              <a:rPr lang="en-US" altLang="zh-CN" sz="2000" b="0" dirty="0" smtClean="0"/>
              <a:t>)/2</a:t>
            </a:r>
            <a:r>
              <a:rPr lang="zh-CN" altLang="en-US" sz="2000" b="0" dirty="0" smtClean="0"/>
              <a:t>⌋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if x&lt;A(mid) //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在循环中只比较一次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</a:t>
            </a:r>
            <a:r>
              <a:rPr kumimoji="1" lang="zh-CN" altLang="en-US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then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else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//x&gt;=A(mid)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repeat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if x=A(low) then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//x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出现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else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0 //x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不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出现</a:t>
            </a:r>
            <a:endParaRPr kumimoji="1" lang="en-US" altLang="zh-CN" sz="2000" b="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BINSRCH1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27176" y="2192711"/>
            <a:ext cx="3186926" cy="1304318"/>
          </a:xfrm>
          <a:prstGeom prst="wedgeRoundRectCallout">
            <a:avLst>
              <a:gd name="adj1" fmla="val 44408"/>
              <a:gd name="adj2" fmla="val -7074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最好、最坏和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平均情况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时间对于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成功和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不成功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的查找都是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Θ(</a:t>
            </a:r>
            <a:r>
              <a:rPr kumimoji="1" lang="en-US" altLang="zh-CN" sz="2000" b="0" dirty="0" err="1"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128713" y="5525355"/>
            <a:ext cx="9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思考：二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分思想下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的查找算法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的时间复杂度是固定不变的么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？时间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复杂度会受到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算法实现细节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的影响吗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lang="en-US" altLang="zh-CN" sz="24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以比较为基础查找的时间下界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825625"/>
            <a:ext cx="10730408" cy="4351338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000000"/>
                </a:solidFill>
              </a:rPr>
              <a:t>对于已排序的</a:t>
            </a:r>
            <a:r>
              <a:rPr kumimoji="1" lang="en-US" altLang="zh-CN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个元素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查找某元素</a:t>
            </a:r>
            <a:r>
              <a:rPr kumimoji="1" lang="en-US" altLang="zh-CN" dirty="0" smtClean="0">
                <a:solidFill>
                  <a:srgbClr val="000000"/>
                </a:solidFill>
              </a:rPr>
              <a:t>x</a:t>
            </a:r>
            <a:r>
              <a:rPr kumimoji="1" lang="zh-CN" altLang="en-US" dirty="0" smtClean="0">
                <a:solidFill>
                  <a:srgbClr val="000000"/>
                </a:solidFill>
              </a:rPr>
              <a:t>是否出现时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是否存在以比较为基础的查找算法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在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最坏</a:t>
            </a:r>
            <a:r>
              <a:rPr kumimoji="1" lang="zh-CN" altLang="en-US" dirty="0" smtClean="0"/>
              <a:t>情况下</a:t>
            </a:r>
            <a:r>
              <a:rPr kumimoji="1" lang="zh-CN" altLang="en-US" dirty="0" smtClean="0">
                <a:solidFill>
                  <a:srgbClr val="000000"/>
                </a:solidFill>
              </a:rPr>
              <a:t>该算法的计算时间比二分查找算法的计算时间更低？</a:t>
            </a: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对于以比较为基础的查找算法的分析，采取构建二元比较树的方式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6" name="TextBox 7"/>
          <p:cNvSpPr txBox="1"/>
          <p:nvPr/>
        </p:nvSpPr>
        <p:spPr>
          <a:xfrm flipH="1">
            <a:off x="695400" y="379953"/>
            <a:ext cx="10081120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问题描述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个如下关系的元素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:   A(1)&lt;A(2)…&lt;A(n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zh-CN" altLang="en-US" sz="24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查找某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一给定元素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是否在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中出现。</a:t>
            </a:r>
          </a:p>
        </p:txBody>
      </p:sp>
      <p:grpSp>
        <p:nvGrpSpPr>
          <p:cNvPr id="7" name="Group 94"/>
          <p:cNvGrpSpPr/>
          <p:nvPr/>
        </p:nvGrpSpPr>
        <p:grpSpPr bwMode="auto">
          <a:xfrm>
            <a:off x="944617" y="1674020"/>
            <a:ext cx="2449513" cy="4275138"/>
            <a:chOff x="22" y="1253"/>
            <a:chExt cx="1543" cy="2693"/>
          </a:xfrm>
          <a:noFill/>
        </p:grpSpPr>
        <p:grpSp>
          <p:nvGrpSpPr>
            <p:cNvPr id="8" name="Group 55"/>
            <p:cNvGrpSpPr/>
            <p:nvPr/>
          </p:nvGrpSpPr>
          <p:grpSpPr bwMode="auto">
            <a:xfrm>
              <a:off x="22" y="1253"/>
              <a:ext cx="1543" cy="2359"/>
              <a:chOff x="385" y="1207"/>
              <a:chExt cx="1985" cy="2544"/>
            </a:xfrm>
            <a:grpFill/>
          </p:grpSpPr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612" y="1207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X:A(1)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020" y="1975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X:A(2)</a:t>
                </a: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383" y="2750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X:A(n)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385" y="1975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721" y="2743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066" y="3511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746" y="3511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997" y="1447"/>
                <a:ext cx="295" cy="5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408" y="2239"/>
                <a:ext cx="293" cy="5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789" y="3011"/>
                <a:ext cx="290" cy="49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1429" y="3011"/>
                <a:ext cx="209" cy="5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1009" y="2239"/>
                <a:ext cx="283" cy="50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673" y="1447"/>
                <a:ext cx="210" cy="52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83" y="3694"/>
              <a:ext cx="763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线性查找</a:t>
              </a:r>
              <a:endPara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3" name="Group 93"/>
          <p:cNvGrpSpPr/>
          <p:nvPr/>
        </p:nvGrpSpPr>
        <p:grpSpPr bwMode="auto">
          <a:xfrm>
            <a:off x="3656068" y="1592264"/>
            <a:ext cx="7153275" cy="4357016"/>
            <a:chOff x="1210" y="1208"/>
            <a:chExt cx="4506" cy="2710"/>
          </a:xfrm>
          <a:noFill/>
        </p:grpSpPr>
        <p:grpSp>
          <p:nvGrpSpPr>
            <p:cNvPr id="24" name="Group 91"/>
            <p:cNvGrpSpPr/>
            <p:nvPr/>
          </p:nvGrpSpPr>
          <p:grpSpPr bwMode="auto">
            <a:xfrm>
              <a:off x="1210" y="1208"/>
              <a:ext cx="4506" cy="2388"/>
              <a:chOff x="1210" y="1298"/>
              <a:chExt cx="4506" cy="2388"/>
            </a:xfrm>
            <a:grpFill/>
          </p:grpSpPr>
          <p:sp>
            <p:nvSpPr>
              <p:cNvPr id="26" name="AutoShape 57"/>
              <p:cNvSpPr>
                <a:spLocks noChangeArrowheads="1"/>
              </p:cNvSpPr>
              <p:nvPr/>
            </p:nvSpPr>
            <p:spPr bwMode="auto">
              <a:xfrm>
                <a:off x="3058" y="1298"/>
                <a:ext cx="1040" cy="324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X:A([(n+1)/2])</a:t>
                </a:r>
              </a:p>
            </p:txBody>
          </p:sp>
          <p:sp>
            <p:nvSpPr>
              <p:cNvPr id="27" name="AutoShape 58"/>
              <p:cNvSpPr>
                <a:spLocks noChangeArrowheads="1"/>
              </p:cNvSpPr>
              <p:nvPr/>
            </p:nvSpPr>
            <p:spPr bwMode="auto">
              <a:xfrm>
                <a:off x="4081" y="1933"/>
                <a:ext cx="1039" cy="361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X:A([(3n+1)/4])</a:t>
                </a:r>
              </a:p>
            </p:txBody>
          </p:sp>
          <p:sp>
            <p:nvSpPr>
              <p:cNvPr id="28" name="AutoShape 59"/>
              <p:cNvSpPr>
                <a:spLocks noChangeArrowheads="1"/>
              </p:cNvSpPr>
              <p:nvPr/>
            </p:nvSpPr>
            <p:spPr bwMode="auto">
              <a:xfrm>
                <a:off x="1793" y="1933"/>
                <a:ext cx="1039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X:A([(n+1)/4])</a:t>
                </a:r>
              </a:p>
            </p:txBody>
          </p:sp>
          <p:sp>
            <p:nvSpPr>
              <p:cNvPr id="29" name="AutoShape 60"/>
              <p:cNvSpPr>
                <a:spLocks noChangeArrowheads="1"/>
              </p:cNvSpPr>
              <p:nvPr/>
            </p:nvSpPr>
            <p:spPr bwMode="auto">
              <a:xfrm>
                <a:off x="4795" y="2594"/>
                <a:ext cx="722" cy="351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X:A(n)])</a:t>
                </a:r>
              </a:p>
            </p:txBody>
          </p:sp>
          <p:sp>
            <p:nvSpPr>
              <p:cNvPr id="30" name="AutoShape 61"/>
              <p:cNvSpPr>
                <a:spLocks noChangeArrowheads="1"/>
              </p:cNvSpPr>
              <p:nvPr/>
            </p:nvSpPr>
            <p:spPr bwMode="auto">
              <a:xfrm>
                <a:off x="3451" y="2640"/>
                <a:ext cx="1174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</a:t>
                </a:r>
                <a:r>
                  <a:rPr kumimoji="1" lang="en-US" altLang="zh-CN" sz="1600" b="0" dirty="0" smtClean="0">
                    <a:latin typeface="Tahoma" panose="020B0604030504040204" pitchFamily="34" charset="0"/>
                  </a:rPr>
                  <a:t>([(n+1</a:t>
                </a:r>
                <a:r>
                  <a:rPr kumimoji="1" lang="en-US" altLang="zh-CN" sz="1600" b="0" dirty="0">
                    <a:latin typeface="Tahoma" panose="020B0604030504040204" pitchFamily="34" charset="0"/>
                  </a:rPr>
                  <a:t>)/2]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+1)</a:t>
                </a:r>
              </a:p>
            </p:txBody>
          </p:sp>
          <p:sp>
            <p:nvSpPr>
              <p:cNvPr id="31" name="AutoShape 62"/>
              <p:cNvSpPr>
                <a:spLocks noChangeArrowheads="1"/>
              </p:cNvSpPr>
              <p:nvPr/>
            </p:nvSpPr>
            <p:spPr bwMode="auto">
              <a:xfrm>
                <a:off x="2290" y="2640"/>
                <a:ext cx="1130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</a:t>
                </a:r>
                <a:r>
                  <a:rPr kumimoji="1" lang="en-US" altLang="zh-CN" sz="1600" b="0" dirty="0" smtClean="0">
                    <a:latin typeface="Tahoma" panose="020B0604030504040204" pitchFamily="34" charset="0"/>
                  </a:rPr>
                  <a:t>([(n+1</a:t>
                </a:r>
                <a:r>
                  <a:rPr kumimoji="1" lang="en-US" altLang="zh-CN" sz="1600" b="0" dirty="0">
                    <a:latin typeface="Tahoma" panose="020B0604030504040204" pitchFamily="34" charset="0"/>
                  </a:rPr>
                  <a:t>)/2]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-1)</a:t>
                </a:r>
              </a:p>
            </p:txBody>
          </p:sp>
          <p:sp>
            <p:nvSpPr>
              <p:cNvPr id="32" name="AutoShape 63"/>
              <p:cNvSpPr>
                <a:spLocks noChangeArrowheads="1"/>
              </p:cNvSpPr>
              <p:nvPr/>
            </p:nvSpPr>
            <p:spPr bwMode="auto">
              <a:xfrm>
                <a:off x="1326" y="2685"/>
                <a:ext cx="769" cy="368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X:A(1)</a:t>
                </a:r>
              </a:p>
            </p:txBody>
          </p:sp>
          <p:sp>
            <p:nvSpPr>
              <p:cNvPr id="33" name="Rectangle 64"/>
              <p:cNvSpPr>
                <a:spLocks noChangeArrowheads="1"/>
              </p:cNvSpPr>
              <p:nvPr/>
            </p:nvSpPr>
            <p:spPr bwMode="auto">
              <a:xfrm>
                <a:off x="1210" y="3442"/>
                <a:ext cx="45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4" name="Rectangle 65"/>
              <p:cNvSpPr>
                <a:spLocks noChangeArrowheads="1"/>
              </p:cNvSpPr>
              <p:nvPr/>
            </p:nvSpPr>
            <p:spPr bwMode="auto">
              <a:xfrm>
                <a:off x="1721" y="3446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5" name="Rectangle 66"/>
              <p:cNvSpPr>
                <a:spLocks noChangeArrowheads="1"/>
              </p:cNvSpPr>
              <p:nvPr/>
            </p:nvSpPr>
            <p:spPr bwMode="auto">
              <a:xfrm>
                <a:off x="2278" y="3439"/>
                <a:ext cx="541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6" name="Rectangle 67"/>
              <p:cNvSpPr>
                <a:spLocks noChangeArrowheads="1"/>
              </p:cNvSpPr>
              <p:nvPr/>
            </p:nvSpPr>
            <p:spPr bwMode="auto">
              <a:xfrm>
                <a:off x="2907" y="3429"/>
                <a:ext cx="45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7" name="Rectangle 68"/>
              <p:cNvSpPr>
                <a:spLocks noChangeArrowheads="1"/>
              </p:cNvSpPr>
              <p:nvPr/>
            </p:nvSpPr>
            <p:spPr bwMode="auto">
              <a:xfrm>
                <a:off x="3423" y="3413"/>
                <a:ext cx="54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8" name="Rectangle 69"/>
              <p:cNvSpPr>
                <a:spLocks noChangeArrowheads="1"/>
              </p:cNvSpPr>
              <p:nvPr/>
            </p:nvSpPr>
            <p:spPr bwMode="auto">
              <a:xfrm>
                <a:off x="4045" y="3414"/>
                <a:ext cx="54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39" name="Rectangle 70"/>
              <p:cNvSpPr>
                <a:spLocks noChangeArrowheads="1"/>
              </p:cNvSpPr>
              <p:nvPr/>
            </p:nvSpPr>
            <p:spPr bwMode="auto">
              <a:xfrm>
                <a:off x="4646" y="3413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40" name="Rectangle 71"/>
              <p:cNvSpPr>
                <a:spLocks noChangeArrowheads="1"/>
              </p:cNvSpPr>
              <p:nvPr/>
            </p:nvSpPr>
            <p:spPr bwMode="auto">
              <a:xfrm>
                <a:off x="5219" y="3413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</a:p>
            </p:txBody>
          </p:sp>
          <p:sp>
            <p:nvSpPr>
              <p:cNvPr id="41" name="Line 72"/>
              <p:cNvSpPr>
                <a:spLocks noChangeShapeType="1"/>
              </p:cNvSpPr>
              <p:nvPr/>
            </p:nvSpPr>
            <p:spPr bwMode="auto">
              <a:xfrm flipH="1">
                <a:off x="1354" y="3058"/>
                <a:ext cx="224" cy="38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2" name="Line 73"/>
              <p:cNvSpPr>
                <a:spLocks noChangeShapeType="1"/>
              </p:cNvSpPr>
              <p:nvPr/>
            </p:nvSpPr>
            <p:spPr bwMode="auto">
              <a:xfrm>
                <a:off x="1720" y="3062"/>
                <a:ext cx="212" cy="3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3" name="Line 74"/>
              <p:cNvSpPr>
                <a:spLocks noChangeShapeType="1"/>
              </p:cNvSpPr>
              <p:nvPr/>
            </p:nvSpPr>
            <p:spPr bwMode="auto">
              <a:xfrm flipH="1">
                <a:off x="2440" y="3022"/>
                <a:ext cx="286" cy="4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4" name="Line 75"/>
              <p:cNvSpPr>
                <a:spLocks noChangeShapeType="1"/>
              </p:cNvSpPr>
              <p:nvPr/>
            </p:nvSpPr>
            <p:spPr bwMode="auto">
              <a:xfrm>
                <a:off x="2888" y="3013"/>
                <a:ext cx="277" cy="4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5" name="Line 76"/>
              <p:cNvSpPr>
                <a:spLocks noChangeShapeType="1"/>
              </p:cNvSpPr>
              <p:nvPr/>
            </p:nvSpPr>
            <p:spPr bwMode="auto">
              <a:xfrm flipH="1">
                <a:off x="3701" y="3001"/>
                <a:ext cx="219" cy="39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6" name="Line 77"/>
              <p:cNvSpPr>
                <a:spLocks noChangeShapeType="1"/>
              </p:cNvSpPr>
              <p:nvPr/>
            </p:nvSpPr>
            <p:spPr bwMode="auto">
              <a:xfrm>
                <a:off x="4045" y="3021"/>
                <a:ext cx="254" cy="3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7" name="Line 78"/>
              <p:cNvSpPr>
                <a:spLocks noChangeShapeType="1"/>
              </p:cNvSpPr>
              <p:nvPr/>
            </p:nvSpPr>
            <p:spPr bwMode="auto">
              <a:xfrm flipH="1">
                <a:off x="4829" y="2943"/>
                <a:ext cx="229" cy="47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8" name="Line 79"/>
              <p:cNvSpPr>
                <a:spLocks noChangeShapeType="1"/>
              </p:cNvSpPr>
              <p:nvPr/>
            </p:nvSpPr>
            <p:spPr bwMode="auto">
              <a:xfrm>
                <a:off x="5240" y="2945"/>
                <a:ext cx="311" cy="46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9" name="Line 80"/>
              <p:cNvSpPr>
                <a:spLocks noChangeShapeType="1"/>
              </p:cNvSpPr>
              <p:nvPr/>
            </p:nvSpPr>
            <p:spPr bwMode="auto">
              <a:xfrm flipH="1">
                <a:off x="1687" y="2294"/>
                <a:ext cx="468" cy="39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0" name="Line 81"/>
              <p:cNvSpPr>
                <a:spLocks noChangeShapeType="1"/>
              </p:cNvSpPr>
              <p:nvPr/>
            </p:nvSpPr>
            <p:spPr bwMode="auto">
              <a:xfrm>
                <a:off x="2470" y="2294"/>
                <a:ext cx="543" cy="33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1" name="Line 82"/>
              <p:cNvSpPr>
                <a:spLocks noChangeShapeType="1"/>
              </p:cNvSpPr>
              <p:nvPr/>
            </p:nvSpPr>
            <p:spPr bwMode="auto">
              <a:xfrm flipH="1">
                <a:off x="4038" y="2294"/>
                <a:ext cx="476" cy="35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2" name="Line 83"/>
              <p:cNvSpPr>
                <a:spLocks noChangeShapeType="1"/>
              </p:cNvSpPr>
              <p:nvPr/>
            </p:nvSpPr>
            <p:spPr bwMode="auto">
              <a:xfrm>
                <a:off x="4710" y="2294"/>
                <a:ext cx="388" cy="30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3" name="Line 84"/>
              <p:cNvSpPr>
                <a:spLocks noChangeShapeType="1"/>
              </p:cNvSpPr>
              <p:nvPr/>
            </p:nvSpPr>
            <p:spPr bwMode="auto">
              <a:xfrm flipH="1">
                <a:off x="2517" y="1622"/>
                <a:ext cx="947" cy="3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4" name="Line 85"/>
              <p:cNvSpPr>
                <a:spLocks noChangeShapeType="1"/>
              </p:cNvSpPr>
              <p:nvPr/>
            </p:nvSpPr>
            <p:spPr bwMode="auto">
              <a:xfrm>
                <a:off x="3736" y="1622"/>
                <a:ext cx="822" cy="3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5" name="Text Box 86"/>
              <p:cNvSpPr txBox="1">
                <a:spLocks noChangeArrowheads="1"/>
              </p:cNvSpPr>
              <p:nvPr/>
            </p:nvSpPr>
            <p:spPr bwMode="auto">
              <a:xfrm>
                <a:off x="2116" y="2572"/>
                <a:ext cx="31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Text Box 87"/>
              <p:cNvSpPr txBox="1">
                <a:spLocks noChangeArrowheads="1"/>
              </p:cNvSpPr>
              <p:nvPr/>
            </p:nvSpPr>
            <p:spPr bwMode="auto">
              <a:xfrm>
                <a:off x="4572" y="2487"/>
                <a:ext cx="31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Text Box 88"/>
              <p:cNvSpPr txBox="1">
                <a:spLocks noChangeArrowheads="1"/>
              </p:cNvSpPr>
              <p:nvPr/>
            </p:nvSpPr>
            <p:spPr bwMode="auto">
              <a:xfrm>
                <a:off x="2074" y="2848"/>
                <a:ext cx="278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Text Box 89"/>
              <p:cNvSpPr txBox="1">
                <a:spLocks noChangeArrowheads="1"/>
              </p:cNvSpPr>
              <p:nvPr/>
            </p:nvSpPr>
            <p:spPr bwMode="auto">
              <a:xfrm>
                <a:off x="4551" y="2810"/>
                <a:ext cx="278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" name="Text Box 92"/>
            <p:cNvSpPr txBox="1">
              <a:spLocks noChangeArrowheads="1"/>
            </p:cNvSpPr>
            <p:nvPr/>
          </p:nvSpPr>
          <p:spPr bwMode="auto">
            <a:xfrm>
              <a:off x="3153" y="3666"/>
              <a:ext cx="76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二</a:t>
              </a:r>
              <a:r>
                <a:rPr kumimoji="1" lang="zh-CN" altLang="en-US" sz="2000" b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分查找</a:t>
              </a:r>
              <a:endPara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以比较为</a:t>
            </a:r>
            <a:r>
              <a:rPr kumimoji="1" lang="zh-CN" altLang="en-US" dirty="0" smtClean="0"/>
              <a:t>基础查找的</a:t>
            </a:r>
            <a:r>
              <a:rPr kumimoji="1" lang="zh-CN" altLang="en-US" dirty="0"/>
              <a:t>时间</a:t>
            </a:r>
            <a:r>
              <a:rPr kumimoji="1"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922" y="3131189"/>
            <a:ext cx="10515600" cy="20278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证明：通过考察模拟</a:t>
            </a:r>
            <a:r>
              <a:rPr lang="zh-CN" altLang="en-US" sz="2600" dirty="0" smtClean="0"/>
              <a:t>求解查找问题</a:t>
            </a:r>
            <a:r>
              <a:rPr lang="zh-CN" altLang="en-US" sz="2600" dirty="0"/>
              <a:t>的各种可能算法的比较树可知，</a:t>
            </a:r>
            <a:r>
              <a:rPr lang="en-US" altLang="zh-CN" sz="2600" dirty="0"/>
              <a:t>FIND(n)</a:t>
            </a:r>
            <a:r>
              <a:rPr lang="zh-CN" altLang="en-US" sz="2600" dirty="0"/>
              <a:t>不大于树中由根到一个叶子的最长路径的距离。在这所有的树中都必定有</a:t>
            </a:r>
            <a:r>
              <a:rPr lang="en-US" altLang="zh-CN" sz="2600" dirty="0"/>
              <a:t>n</a:t>
            </a:r>
            <a:r>
              <a:rPr lang="zh-CN" altLang="en-US" sz="2600" dirty="0"/>
              <a:t>个内节点与</a:t>
            </a:r>
            <a:r>
              <a:rPr lang="en-US" altLang="zh-CN" sz="2600" dirty="0"/>
              <a:t>x</a:t>
            </a:r>
            <a:r>
              <a:rPr lang="zh-CN" altLang="en-US" sz="2600" dirty="0"/>
              <a:t>在</a:t>
            </a:r>
            <a:r>
              <a:rPr lang="en-US" altLang="zh-CN" sz="2600" dirty="0"/>
              <a:t>A</a:t>
            </a:r>
            <a:r>
              <a:rPr lang="zh-CN" altLang="en-US" sz="2600" dirty="0"/>
              <a:t>中可能的</a:t>
            </a:r>
            <a:r>
              <a:rPr lang="en-US" altLang="zh-CN" sz="2600" dirty="0"/>
              <a:t>n</a:t>
            </a:r>
            <a:r>
              <a:rPr lang="zh-CN" altLang="en-US" sz="2600" dirty="0"/>
              <a:t>种出现情况相对应。如果一棵二元树的所有内节点所在的级数小于或等于级数</a:t>
            </a:r>
            <a:r>
              <a:rPr lang="en-US" altLang="zh-CN" sz="2600" dirty="0"/>
              <a:t>k</a:t>
            </a:r>
            <a:r>
              <a:rPr lang="zh-CN" altLang="en-US" sz="2600" dirty="0"/>
              <a:t>，则最多有</a:t>
            </a:r>
            <a:r>
              <a:rPr lang="en-US" altLang="zh-CN" sz="2600" dirty="0"/>
              <a:t>2</a:t>
            </a:r>
            <a:r>
              <a:rPr lang="en-US" altLang="zh-CN" sz="2600" baseline="30000" dirty="0"/>
              <a:t>k</a:t>
            </a:r>
            <a:r>
              <a:rPr lang="en-US" altLang="zh-CN" sz="2600" dirty="0"/>
              <a:t>-1</a:t>
            </a:r>
            <a:r>
              <a:rPr lang="zh-CN" altLang="en-US" sz="2600" dirty="0"/>
              <a:t>个内节点。因此</a:t>
            </a:r>
            <a:r>
              <a:rPr lang="en-US" altLang="zh-CN" sz="2600" dirty="0"/>
              <a:t>n&lt;= 2</a:t>
            </a:r>
            <a:r>
              <a:rPr lang="en-US" altLang="zh-CN" sz="2600" baseline="30000" dirty="0"/>
              <a:t>k</a:t>
            </a:r>
            <a:r>
              <a:rPr lang="en-US" altLang="zh-CN" sz="2600" dirty="0"/>
              <a:t>-1 </a:t>
            </a:r>
            <a:r>
              <a:rPr lang="zh-CN" altLang="en-US" sz="2600" dirty="0"/>
              <a:t>，即</a:t>
            </a:r>
            <a:r>
              <a:rPr kumimoji="1" lang="en-US" altLang="zh-CN" sz="2600" dirty="0">
                <a:solidFill>
                  <a:srgbClr val="FF0000"/>
                </a:solidFill>
              </a:rPr>
              <a:t>FIND(n)=k≥ </a:t>
            </a:r>
            <a:r>
              <a:rPr lang="zh-CN" altLang="en-US" sz="2400" dirty="0" smtClean="0">
                <a:solidFill>
                  <a:srgbClr val="FF0000"/>
                </a:solidFill>
              </a:rPr>
              <a:t>⌈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log(n+1)</a:t>
            </a:r>
            <a:r>
              <a:rPr lang="zh-CN" altLang="en-US" sz="2400" dirty="0" smtClean="0">
                <a:solidFill>
                  <a:srgbClr val="FF0000"/>
                </a:solidFill>
              </a:rPr>
              <a:t>⌉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600" dirty="0"/>
              <a:t>。证毕。</a:t>
            </a:r>
            <a:endParaRPr kumimoji="1" lang="en-US" altLang="zh-CN" sz="2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5" name="TextBox 7"/>
          <p:cNvSpPr txBox="1"/>
          <p:nvPr/>
        </p:nvSpPr>
        <p:spPr>
          <a:xfrm flipH="1">
            <a:off x="976868" y="1687641"/>
            <a:ext cx="1040965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4.2: 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A(1:n)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含有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n(n≥1)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个不同的元素，排序为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A(1)&lt;A(2)&lt;…&lt;A(n)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。又设以比较为基础去判断是否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x∈A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(1:n)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的任何算法在最坏情况下所需的最小比较次数是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FIND(n)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，那么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FIND(n)≥ </a:t>
            </a:r>
            <a:r>
              <a:rPr lang="zh-CN" altLang="en-US" sz="2400" dirty="0" smtClean="0"/>
              <a:t>⌈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log(n+1)</a:t>
            </a:r>
            <a:r>
              <a:rPr lang="zh-CN" altLang="en-US" sz="2400" dirty="0" smtClean="0"/>
              <a:t>⌉</a:t>
            </a:r>
            <a:endParaRPr kumimoji="1"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9540" y="5332730"/>
            <a:ext cx="936117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不存在其最坏情况下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计算时间低于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Θ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算法。</a:t>
            </a:r>
            <a:endParaRPr kumimoji="1" lang="en-US" altLang="zh-CN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二分查找是解决查找问题</a:t>
            </a: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最坏情况的最优算法</a:t>
            </a:r>
            <a:endParaRPr lang="en-US" altLang="zh-CN" sz="24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7743" y="1844824"/>
            <a:ext cx="10516057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证明</a:t>
            </a:r>
            <a:r>
              <a:rPr lang="en-US" altLang="zh-CN" dirty="0" smtClean="0"/>
              <a:t>E=I+2n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证明</a:t>
            </a:r>
            <a:r>
              <a:rPr lang="en-US" altLang="zh-CN" dirty="0" smtClean="0"/>
              <a:t>BINSRCH1</a:t>
            </a:r>
            <a:r>
              <a:rPr lang="zh-CN" altLang="en-US" dirty="0" smtClean="0"/>
              <a:t>的最好、最坏和平均情况时间对于成功和不成功的查找都是</a:t>
            </a:r>
            <a:r>
              <a:rPr kumimoji="1" lang="en-US" altLang="zh-CN" dirty="0" smtClean="0"/>
              <a:t>Θ(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三分（</a:t>
            </a:r>
            <a:r>
              <a:rPr lang="zh-CN" altLang="en-US" smtClean="0"/>
              <a:t>多分）查找会</a:t>
            </a:r>
            <a:r>
              <a:rPr lang="zh-CN" altLang="en-US" dirty="0" smtClean="0"/>
              <a:t>得到更优的结果吗？</a:t>
            </a:r>
          </a:p>
          <a:p>
            <a:pPr eaLnBrk="1" hangingPunct="1"/>
            <a:endParaRPr kumimoji="1"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问题描述及一般方法思想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直接插入法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归并排序算法思想、描述及实例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合并算法思想、描述及实例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归并排序算法的计算时间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归并排序算法的缺点及改进思想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以比较为基础的排序算法时间下界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dirty="0" smtClean="0"/>
              <a:t>4.1 </a:t>
            </a:r>
            <a:r>
              <a:rPr kumimoji="1" lang="zh-CN" altLang="en-US" dirty="0" smtClean="0"/>
              <a:t>一般方法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分治法适用的问题</a:t>
            </a:r>
          </a:p>
          <a:p>
            <a:pPr eaLnBrk="1" hangingPunct="1"/>
            <a:r>
              <a:rPr lang="zh-CN" altLang="en-US" sz="2800" dirty="0" smtClean="0"/>
              <a:t>分治法的求解思想</a:t>
            </a:r>
          </a:p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</a:rPr>
              <a:t>分治策略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DANDC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的抽象化控制</a:t>
            </a:r>
          </a:p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</a:rPr>
              <a:t>分治策略</a:t>
            </a:r>
            <a:r>
              <a:rPr kumimoji="1" lang="en-US" altLang="zh-CN" sz="2800" dirty="0" smtClean="0"/>
              <a:t>DANDC</a:t>
            </a:r>
            <a:r>
              <a:rPr kumimoji="1" lang="zh-CN" altLang="en-US" sz="2800" dirty="0" smtClean="0"/>
              <a:t>的计算时间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问题描述及一般方法</a:t>
            </a:r>
            <a:r>
              <a:rPr lang="zh-CN" altLang="en-US" dirty="0"/>
              <a:t>思想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9804" y="1690690"/>
            <a:ext cx="10296756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问题描述：</a:t>
            </a:r>
            <a:r>
              <a:rPr kumimoji="1" lang="zh-CN" altLang="en-US" dirty="0" smtClean="0"/>
              <a:t>给定一个含有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个元素的集合，要求把它们按非降次序</a:t>
            </a:r>
            <a:r>
              <a:rPr kumimoji="1" lang="zh-CN" altLang="en-US" dirty="0"/>
              <a:t>排列</a:t>
            </a:r>
            <a:r>
              <a:rPr kumimoji="1" lang="zh-CN" altLang="en-US" dirty="0" smtClean="0"/>
              <a:t>。</a:t>
            </a:r>
          </a:p>
          <a:p>
            <a:pPr eaLnBrk="1" hangingPunct="1"/>
            <a:r>
              <a:rPr kumimoji="1" lang="zh-CN" altLang="en-US" dirty="0" smtClean="0"/>
              <a:t>一般方法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直接插入法</a:t>
            </a:r>
            <a:r>
              <a:rPr kumimoji="1" lang="en-US" altLang="zh-CN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 smtClean="0"/>
              <a:t>    for j←2 to n do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   	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A(j)</a:t>
            </a:r>
            <a:r>
              <a:rPr kumimoji="1" lang="zh-CN" altLang="en-US" dirty="0" smtClean="0"/>
              <a:t>放入已排序</a:t>
            </a:r>
            <a:r>
              <a:rPr kumimoji="1" lang="en-US" altLang="zh-CN" dirty="0" smtClean="0"/>
              <a:t>A(1:j-1)</a:t>
            </a:r>
            <a:r>
              <a:rPr kumimoji="1" lang="zh-CN" altLang="en-US" dirty="0"/>
              <a:t>中</a:t>
            </a:r>
            <a:endParaRPr kumimoji="1"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repeat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91944" y="4077072"/>
            <a:ext cx="2304256" cy="875330"/>
          </a:xfrm>
          <a:prstGeom prst="wedgeRoundRectCallout">
            <a:avLst>
              <a:gd name="adj1" fmla="val -49388"/>
              <a:gd name="adj2" fmla="val -7707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最好情况：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O(n)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最坏情况：</a:t>
            </a:r>
            <a:r>
              <a:rPr lang="en-US" altLang="zh-CN" sz="2000" b="0" dirty="0">
                <a:solidFill>
                  <a:srgbClr val="FF0000"/>
                </a:solidFill>
              </a:rPr>
              <a:t>O(n</a:t>
            </a:r>
            <a:r>
              <a:rPr lang="en-US" altLang="zh-CN" sz="2000" b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</a:rPr>
              <a:t>)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分治策略设计归并排序算法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1"/>
            <a:ext cx="10658400" cy="41116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dirty="0" smtClean="0"/>
              <a:t>分：将</a:t>
            </a:r>
            <a:r>
              <a:rPr kumimoji="1" lang="en-US" altLang="zh-CN" dirty="0" smtClean="0"/>
              <a:t>A(1),…A(n)</a:t>
            </a:r>
            <a:r>
              <a:rPr kumimoji="1" lang="zh-CN" altLang="en-US" dirty="0" smtClean="0"/>
              <a:t>平均分为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个子集：</a:t>
            </a:r>
            <a:r>
              <a:rPr kumimoji="1" lang="en-US" altLang="zh-CN" dirty="0" smtClean="0"/>
              <a:t>A(1),…,A(</a:t>
            </a:r>
            <a:r>
              <a:rPr lang="zh-CN" altLang="en-US" dirty="0" smtClean="0"/>
              <a:t>⌊</a:t>
            </a:r>
            <a:r>
              <a:rPr kumimoji="1" lang="en-US" altLang="zh-CN" dirty="0" smtClean="0"/>
              <a:t>n/2</a:t>
            </a:r>
            <a:r>
              <a:rPr lang="zh-CN" altLang="en-US" dirty="0" smtClean="0"/>
              <a:t>⌋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A(</a:t>
            </a:r>
            <a:r>
              <a:rPr lang="zh-CN" altLang="en-US" dirty="0" smtClean="0"/>
              <a:t>⌊</a:t>
            </a:r>
            <a:r>
              <a:rPr kumimoji="1" lang="en-US" altLang="zh-CN" dirty="0" smtClean="0"/>
              <a:t>n/2</a:t>
            </a:r>
            <a:r>
              <a:rPr lang="zh-CN" altLang="en-US" dirty="0" smtClean="0"/>
              <a:t>⌋</a:t>
            </a:r>
            <a:r>
              <a:rPr kumimoji="1" lang="en-US" altLang="zh-CN" dirty="0" smtClean="0"/>
              <a:t> +1),…,A(n)</a:t>
            </a:r>
          </a:p>
          <a:p>
            <a:pPr eaLnBrk="1" hangingPunct="1"/>
            <a:r>
              <a:rPr kumimoji="1" lang="zh-CN" altLang="en-US" dirty="0" smtClean="0"/>
              <a:t>治：递归调用，将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个子集排序</a:t>
            </a:r>
          </a:p>
          <a:p>
            <a:pPr eaLnBrk="1" hangingPunct="1"/>
            <a:r>
              <a:rPr kumimoji="1" lang="zh-CN" altLang="en-US" dirty="0" smtClean="0"/>
              <a:t>合：将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排好序</a:t>
            </a:r>
            <a:r>
              <a:rPr kumimoji="1" lang="zh-CN" altLang="en-US" dirty="0" smtClean="0"/>
              <a:t>的子集合并为一个</a:t>
            </a:r>
            <a:r>
              <a:rPr kumimoji="1" lang="zh-CN" altLang="en-US" dirty="0"/>
              <a:t>有序</a:t>
            </a:r>
            <a:r>
              <a:rPr kumimoji="1" lang="zh-CN" altLang="en-US" dirty="0" smtClean="0"/>
              <a:t>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MERGESORT</a:t>
            </a:r>
            <a:r>
              <a:rPr kumimoji="1" lang="zh-CN" altLang="en-US" dirty="0">
                <a:solidFill>
                  <a:schemeClr val="tx2"/>
                </a:solidFill>
              </a:rPr>
              <a:t>算法</a:t>
            </a:r>
            <a:r>
              <a:rPr kumimoji="1" lang="zh-CN" altLang="en-US" dirty="0" smtClean="0">
                <a:solidFill>
                  <a:schemeClr val="tx2"/>
                </a:solidFill>
              </a:rPr>
              <a:t>描述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46597" y="1659744"/>
            <a:ext cx="57912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MERGESORT(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low,high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</a:rPr>
              <a:t>int</a:t>
            </a:r>
            <a:r>
              <a:rPr kumimoji="1" lang="en-US" altLang="zh-CN" sz="2400" b="0" dirty="0">
                <a:cs typeface="Arial" panose="020B0604020202020204" pitchFamily="34" charset="0"/>
              </a:rPr>
              <a:t>  low, high, mid;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if  low&lt;high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then   mid=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400" dirty="0"/>
              <a:t>⌊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low+high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)/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400" dirty="0" smtClean="0"/>
              <a:t>⌋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MERGESORT(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low,mid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MERGESORT(mid+1,high)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low,mid,high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 MERGESORT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28048" y="2569602"/>
            <a:ext cx="2376264" cy="875330"/>
          </a:xfrm>
          <a:prstGeom prst="wedgeRoundRectCallout">
            <a:avLst>
              <a:gd name="adj1" fmla="val -54846"/>
              <a:gd name="adj2" fmla="val 4532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递归调用，分别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对两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个子问题排序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264384" y="4323844"/>
            <a:ext cx="2805725" cy="875330"/>
          </a:xfrm>
          <a:prstGeom prst="wedgeRoundRectCallout">
            <a:avLst>
              <a:gd name="adj1" fmla="val -63009"/>
              <a:gd name="adj2" fmla="val -4542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合并两个已排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好的子集，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得到原问题的解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2"/>
                </a:solidFill>
              </a:rPr>
              <a:t>MERGE</a:t>
            </a:r>
            <a:r>
              <a:rPr kumimoji="1" lang="zh-CN" altLang="en-US" dirty="0" smtClean="0">
                <a:solidFill>
                  <a:schemeClr val="tx2"/>
                </a:solidFill>
              </a:rPr>
              <a:t>算法思想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128912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8768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848049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2208412" y="2006032"/>
            <a:ext cx="3587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2568774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292913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5015880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5375474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5734249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6093024" y="2006032"/>
            <a:ext cx="3587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645338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6812162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911424" y="1566295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A(low)    …   A(mid)</a:t>
            </a:r>
          </a:p>
        </p:txBody>
      </p:sp>
      <p:sp>
        <p:nvSpPr>
          <p:cNvPr id="45072" name="Text Box 17"/>
          <p:cNvSpPr txBox="1">
            <a:spLocks noChangeArrowheads="1"/>
          </p:cNvSpPr>
          <p:nvPr/>
        </p:nvSpPr>
        <p:spPr bwMode="auto">
          <a:xfrm>
            <a:off x="4726186" y="1574233"/>
            <a:ext cx="3167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A(mid+1)    …   A(high)</a:t>
            </a:r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1127324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4" name="Rectangle 19"/>
          <p:cNvSpPr>
            <a:spLocks noChangeArrowheads="1"/>
          </p:cNvSpPr>
          <p:nvPr/>
        </p:nvSpPr>
        <p:spPr bwMode="auto">
          <a:xfrm>
            <a:off x="1486099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5" name="Rectangle 20"/>
          <p:cNvSpPr>
            <a:spLocks noChangeArrowheads="1"/>
          </p:cNvSpPr>
          <p:nvPr/>
        </p:nvSpPr>
        <p:spPr bwMode="auto">
          <a:xfrm>
            <a:off x="1846462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4005462" y="3309370"/>
            <a:ext cx="3587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</a:p>
        </p:txBody>
      </p:sp>
      <p:sp>
        <p:nvSpPr>
          <p:cNvPr id="45077" name="Rectangle 22"/>
          <p:cNvSpPr>
            <a:spLocks noChangeArrowheads="1"/>
          </p:cNvSpPr>
          <p:nvPr/>
        </p:nvSpPr>
        <p:spPr bwMode="auto">
          <a:xfrm>
            <a:off x="6453387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6813749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909836" y="2869633"/>
            <a:ext cx="6551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B(low)                                …                               B(high)</a:t>
            </a:r>
          </a:p>
        </p:txBody>
      </p:sp>
      <p:grpSp>
        <p:nvGrpSpPr>
          <p:cNvPr id="45080" name="Group 32"/>
          <p:cNvGrpSpPr/>
          <p:nvPr/>
        </p:nvGrpSpPr>
        <p:grpSpPr bwMode="auto">
          <a:xfrm>
            <a:off x="4940499" y="2366394"/>
            <a:ext cx="288925" cy="431800"/>
            <a:chOff x="3106" y="1480"/>
            <a:chExt cx="182" cy="272"/>
          </a:xfrm>
        </p:grpSpPr>
        <p:sp>
          <p:nvSpPr>
            <p:cNvPr id="45090" name="Line 27"/>
            <p:cNvSpPr>
              <a:spLocks noChangeShapeType="1"/>
            </p:cNvSpPr>
            <p:nvPr/>
          </p:nvSpPr>
          <p:spPr bwMode="auto">
            <a:xfrm flipV="1">
              <a:off x="3243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Text Box 28"/>
            <p:cNvSpPr txBox="1">
              <a:spLocks noChangeArrowheads="1"/>
            </p:cNvSpPr>
            <p:nvPr/>
          </p:nvSpPr>
          <p:spPr bwMode="auto">
            <a:xfrm>
              <a:off x="3106" y="150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j</a:t>
              </a:r>
            </a:p>
          </p:txBody>
        </p:sp>
      </p:grpSp>
      <p:grpSp>
        <p:nvGrpSpPr>
          <p:cNvPr id="45081" name="Group 31"/>
          <p:cNvGrpSpPr/>
          <p:nvPr/>
        </p:nvGrpSpPr>
        <p:grpSpPr bwMode="auto">
          <a:xfrm>
            <a:off x="979687" y="2366394"/>
            <a:ext cx="288925" cy="431800"/>
            <a:chOff x="611" y="1480"/>
            <a:chExt cx="182" cy="272"/>
          </a:xfrm>
        </p:grpSpPr>
        <p:sp>
          <p:nvSpPr>
            <p:cNvPr id="45088" name="Line 25"/>
            <p:cNvSpPr>
              <a:spLocks noChangeShapeType="1"/>
            </p:cNvSpPr>
            <p:nvPr/>
          </p:nvSpPr>
          <p:spPr bwMode="auto">
            <a:xfrm flipV="1">
              <a:off x="793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611" y="150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h</a:t>
              </a:r>
            </a:p>
          </p:txBody>
        </p:sp>
      </p:grpSp>
      <p:grpSp>
        <p:nvGrpSpPr>
          <p:cNvPr id="45082" name="Group 33"/>
          <p:cNvGrpSpPr/>
          <p:nvPr/>
        </p:nvGrpSpPr>
        <p:grpSpPr bwMode="auto">
          <a:xfrm>
            <a:off x="1052712" y="3669732"/>
            <a:ext cx="288925" cy="431800"/>
            <a:chOff x="657" y="3702"/>
            <a:chExt cx="182" cy="272"/>
          </a:xfrm>
        </p:grpSpPr>
        <p:sp>
          <p:nvSpPr>
            <p:cNvPr id="45086" name="Line 29"/>
            <p:cNvSpPr>
              <a:spLocks noChangeShapeType="1"/>
            </p:cNvSpPr>
            <p:nvPr/>
          </p:nvSpPr>
          <p:spPr bwMode="auto">
            <a:xfrm flipV="1">
              <a:off x="794" y="3702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Text Box 30"/>
            <p:cNvSpPr txBox="1">
              <a:spLocks noChangeArrowheads="1"/>
            </p:cNvSpPr>
            <p:nvPr/>
          </p:nvSpPr>
          <p:spPr bwMode="auto">
            <a:xfrm>
              <a:off x="657" y="372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i</a:t>
              </a:r>
            </a:p>
          </p:txBody>
        </p:sp>
      </p:grp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105731" y="439279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arenBoth"/>
            </a:pPr>
            <a:r>
              <a:rPr lang="en-US" altLang="zh-CN" sz="2400" b="0"/>
              <a:t> </a:t>
            </a:r>
            <a:r>
              <a:rPr lang="zh-CN" altLang="en-US" sz="2400" b="0"/>
              <a:t>如果</a:t>
            </a:r>
            <a:r>
              <a:rPr lang="en-US" altLang="zh-CN" sz="2400" b="0"/>
              <a:t>h ≤mid </a:t>
            </a:r>
            <a:r>
              <a:rPr lang="zh-CN" altLang="en-US" sz="2400" b="0"/>
              <a:t>且 </a:t>
            </a:r>
            <a:r>
              <a:rPr lang="en-US" altLang="zh-CN" sz="2400" b="0"/>
              <a:t>j ≤high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←min(A(h),A(j))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1105731" y="487221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(2) </a:t>
            </a:r>
            <a:r>
              <a:rPr lang="zh-CN" altLang="en-US" sz="2400" b="0"/>
              <a:t>如果</a:t>
            </a:r>
            <a:r>
              <a:rPr lang="en-US" altLang="zh-CN" sz="2400" b="0"/>
              <a:t>h &gt;mid </a:t>
            </a:r>
            <a:r>
              <a:rPr lang="zh-CN" altLang="en-US" sz="2400" b="0"/>
              <a:t>且 </a:t>
            </a:r>
            <a:r>
              <a:rPr lang="en-US" altLang="zh-CN" sz="2400" b="0"/>
              <a:t>j ≤high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←A(j)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1105731" y="537704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(3) </a:t>
            </a:r>
            <a:r>
              <a:rPr lang="zh-CN" altLang="en-US" sz="2400" b="0"/>
              <a:t>如果</a:t>
            </a:r>
            <a:r>
              <a:rPr lang="en-US" altLang="zh-CN" sz="2400" b="0"/>
              <a:t>h ≤mid </a:t>
            </a:r>
            <a:r>
              <a:rPr lang="zh-CN" altLang="en-US" sz="2400" b="0"/>
              <a:t>且 </a:t>
            </a:r>
            <a:r>
              <a:rPr lang="en-US" altLang="zh-CN" sz="2400" b="0"/>
              <a:t>j &gt;high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←A(h)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2" grpId="0"/>
      <p:bldP spid="43043" grpId="0"/>
      <p:bldP spid="430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712" y="406400"/>
            <a:ext cx="8229600" cy="955675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2"/>
                </a:solidFill>
              </a:rPr>
              <a:t>MERGE</a:t>
            </a:r>
            <a:r>
              <a:rPr kumimoji="1" lang="zh-CN" altLang="en-US" dirty="0" smtClean="0">
                <a:solidFill>
                  <a:schemeClr val="tx2"/>
                </a:solidFill>
              </a:rPr>
              <a:t>算法描述</a:t>
            </a:r>
          </a:p>
        </p:txBody>
      </p:sp>
      <p:sp>
        <p:nvSpPr>
          <p:cNvPr id="46084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2712" y="1430341"/>
            <a:ext cx="10224938" cy="487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MERGE(low, mid, high)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integer h, 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</a:rPr>
              <a:t>, j, k, low, mid,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high; global </a:t>
            </a:r>
            <a:r>
              <a:rPr kumimoji="1" lang="en-US" altLang="zh-CN" sz="2000" b="0" dirty="0">
                <a:cs typeface="Arial" panose="020B0604020202020204" pitchFamily="34" charset="0"/>
              </a:rPr>
              <a:t>A(low : high);   local B(low : high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)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h ←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low;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low;  j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mid+1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80000"/>
              </a:lnSpc>
              <a:buClr>
                <a:srgbClr val="A50021"/>
              </a:buClr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//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两个已排好序的集合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A50021"/>
              </a:buClr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while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h≤mid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and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j≤high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do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if A(h) ≤A(j)  then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A(h); h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h+1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else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A(j);  j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j+1;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i+1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repeat </a:t>
            </a:r>
            <a:endParaRPr kumimoji="1" lang="en-US" altLang="zh-CN" sz="2000" b="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//</a:t>
            </a:r>
            <a:r>
              <a:rPr kumimoji="1"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剩余元素处理过程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if h&gt;mid  then for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to high do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A(k);i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i+1;repeat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else for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to mid do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A(k);i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i+1;repeat</a:t>
            </a:r>
          </a:p>
          <a:p>
            <a:pPr>
              <a:lnSpc>
                <a:spcPct val="110000"/>
              </a:lnSpc>
              <a:buClr>
                <a:srgbClr val="A50021"/>
              </a:buClr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for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k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low to high do   A(k)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B(k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MERGE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35</a:t>
            </a:fld>
            <a:endParaRPr lang="en-US" altLang="zh-CN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720390" y="559660"/>
          <a:ext cx="3775075" cy="79248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A[1]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A[2]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A[3]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A[4]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A[5]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680830" y="735237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n=5</a:t>
            </a:r>
            <a:endParaRPr kumimoji="1" lang="en-US" altLang="zh-CN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366626" y="1695674"/>
            <a:ext cx="792162" cy="4318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cs typeface="Arial" panose="020B0604020202020204" pitchFamily="34" charset="0"/>
              </a:rPr>
              <a:t>1,5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5926" y="2337024"/>
            <a:ext cx="792162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cs typeface="Arial" panose="020B0604020202020204" pitchFamily="34" charset="0"/>
              </a:rPr>
              <a:t>4,5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648382" y="2337024"/>
            <a:ext cx="792162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1,3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47977" y="30863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5,5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58827" y="306727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4,4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808911" y="30863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3,3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431704" y="30609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1,2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783632" y="3789040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1,1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079039" y="3789040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2,2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5440544" y="2124300"/>
            <a:ext cx="1207069" cy="40568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959976" y="2768824"/>
            <a:ext cx="838200" cy="29210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201666" y="3499623"/>
            <a:ext cx="475590" cy="2756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3846184" y="3492724"/>
            <a:ext cx="545593" cy="292101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5001377" y="2781524"/>
            <a:ext cx="858837" cy="30480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857164" y="2137000"/>
            <a:ext cx="1522413" cy="4286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7808076" y="2781524"/>
            <a:ext cx="857250" cy="28575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8951076" y="2775174"/>
            <a:ext cx="971550" cy="32385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AutoShape 21"/>
          <p:cNvSpPr>
            <a:spLocks noChangeArrowheads="1"/>
          </p:cNvSpPr>
          <p:nvPr/>
        </p:nvSpPr>
        <p:spPr bwMode="auto">
          <a:xfrm>
            <a:off x="7909676" y="1406749"/>
            <a:ext cx="2400300" cy="781050"/>
          </a:xfrm>
          <a:prstGeom prst="wedgeRoundRectCallout">
            <a:avLst>
              <a:gd name="adj1" fmla="val -80356"/>
              <a:gd name="adj2" fmla="val 1666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表示一次调用时的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low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high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的值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1219951" y="2801491"/>
            <a:ext cx="1638300" cy="771525"/>
          </a:xfrm>
          <a:prstGeom prst="wedgeRoundRectCallout">
            <a:avLst>
              <a:gd name="adj1" fmla="val 60412"/>
              <a:gd name="adj2" fmla="val 7719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只含单个元素的子集合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10677" y="1663925"/>
            <a:ext cx="301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/>
              <a:t>MERGESORT(</a:t>
            </a:r>
            <a:r>
              <a:rPr kumimoji="1" lang="en-US" altLang="zh-CN" sz="2000" b="0" dirty="0" err="1"/>
              <a:t>low,high</a:t>
            </a:r>
            <a:r>
              <a:rPr kumimoji="1" lang="en-US" altLang="zh-CN" sz="2000" b="0" dirty="0"/>
              <a:t>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997951" y="4234819"/>
            <a:ext cx="1677987" cy="840498"/>
            <a:chOff x="2645369" y="4306827"/>
            <a:chExt cx="1677987" cy="840498"/>
          </a:xfrm>
        </p:grpSpPr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2645369" y="4690125"/>
              <a:ext cx="16779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36" name="Group 27"/>
            <p:cNvGrpSpPr/>
            <p:nvPr/>
          </p:nvGrpSpPr>
          <p:grpSpPr bwMode="auto">
            <a:xfrm>
              <a:off x="2870200" y="4306827"/>
              <a:ext cx="1158875" cy="378167"/>
              <a:chOff x="1202" y="2268"/>
              <a:chExt cx="730" cy="26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1202" y="2268"/>
                <a:ext cx="274" cy="256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H="1">
                <a:off x="1696" y="2274"/>
                <a:ext cx="236" cy="256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743785" y="3518676"/>
            <a:ext cx="2168526" cy="1094578"/>
            <a:chOff x="7391203" y="3590684"/>
            <a:chExt cx="2168526" cy="1094578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7639050" y="4228062"/>
              <a:ext cx="16779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4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4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39" name="Group 30"/>
            <p:cNvGrpSpPr/>
            <p:nvPr/>
          </p:nvGrpSpPr>
          <p:grpSpPr bwMode="auto">
            <a:xfrm>
              <a:off x="7391203" y="3590684"/>
              <a:ext cx="2168526" cy="636588"/>
              <a:chOff x="4080" y="1776"/>
              <a:chExt cx="1366" cy="4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581" cy="401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 flipH="1">
                <a:off x="4899" y="1788"/>
                <a:ext cx="547" cy="389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088542" y="4632710"/>
            <a:ext cx="2542654" cy="1748618"/>
            <a:chOff x="5735960" y="4704718"/>
            <a:chExt cx="2542654" cy="1748618"/>
          </a:xfrm>
        </p:grpSpPr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5735960" y="5996136"/>
              <a:ext cx="15621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45" name="Group 36"/>
            <p:cNvGrpSpPr/>
            <p:nvPr/>
          </p:nvGrpSpPr>
          <p:grpSpPr bwMode="auto">
            <a:xfrm>
              <a:off x="5808463" y="4704718"/>
              <a:ext cx="2470151" cy="1276350"/>
              <a:chOff x="3136" y="2485"/>
              <a:chExt cx="1556" cy="80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3136" y="3171"/>
                <a:ext cx="226" cy="118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 flipH="1">
                <a:off x="3764" y="2485"/>
                <a:ext cx="928" cy="804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" name="AutoShape 39"/>
          <p:cNvSpPr>
            <a:spLocks noChangeArrowheads="1"/>
          </p:cNvSpPr>
          <p:nvPr/>
        </p:nvSpPr>
        <p:spPr bwMode="auto">
          <a:xfrm>
            <a:off x="1374435" y="5288343"/>
            <a:ext cx="2657475" cy="740481"/>
          </a:xfrm>
          <a:prstGeom prst="wedgeRoundRectCallout">
            <a:avLst>
              <a:gd name="adj1" fmla="val 40169"/>
              <a:gd name="adj2" fmla="val -69481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表示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MERGE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调用时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low, mid, high 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的值</a:t>
            </a:r>
          </a:p>
        </p:txBody>
      </p: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292040" y="4604683"/>
            <a:ext cx="27080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MERGE(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low,mid,high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14820" y="3531463"/>
            <a:ext cx="1578724" cy="2177483"/>
            <a:chOff x="4244281" y="3585533"/>
            <a:chExt cx="1578724" cy="2177483"/>
          </a:xfrm>
        </p:grpSpPr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244281" y="5305816"/>
              <a:ext cx="15636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2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4323357" y="4941169"/>
              <a:ext cx="548508" cy="3646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H="1">
              <a:off x="4950938" y="3585533"/>
              <a:ext cx="872067" cy="172028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8563726" y="5242015"/>
            <a:ext cx="29316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思考：算法调用过程受问题实例影响么？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30" grpId="0" animBg="1" autoUpdateAnimBg="0"/>
      <p:bldP spid="48" grpId="0" animBg="1" autoUpdateAnimBg="0"/>
      <p:bldP spid="49" grpId="0" animBg="1"/>
      <p:bldP spid="5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16666"/>
            <a:ext cx="8229600" cy="1371600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归并</a:t>
            </a:r>
            <a:r>
              <a:rPr kumimoji="1" lang="zh-CN" altLang="en-US" dirty="0"/>
              <a:t>排序</a:t>
            </a:r>
            <a:r>
              <a:rPr kumimoji="1" lang="zh-CN" altLang="en-US" dirty="0" smtClean="0"/>
              <a:t>的计算时间</a:t>
            </a:r>
          </a:p>
        </p:txBody>
      </p:sp>
      <p:grpSp>
        <p:nvGrpSpPr>
          <p:cNvPr id="50180" name="Group 4"/>
          <p:cNvGrpSpPr/>
          <p:nvPr/>
        </p:nvGrpSpPr>
        <p:grpSpPr bwMode="auto">
          <a:xfrm>
            <a:off x="2311401" y="1484314"/>
            <a:ext cx="1336675" cy="865187"/>
            <a:chOff x="654" y="946"/>
            <a:chExt cx="842" cy="545"/>
          </a:xfrm>
        </p:grpSpPr>
        <p:sp>
          <p:nvSpPr>
            <p:cNvPr id="49161" name="Text Box 5"/>
            <p:cNvSpPr txBox="1">
              <a:spLocks noChangeArrowheads="1"/>
            </p:cNvSpPr>
            <p:nvPr/>
          </p:nvSpPr>
          <p:spPr bwMode="auto">
            <a:xfrm>
              <a:off x="654" y="1008"/>
              <a:ext cx="6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cs typeface="Arial" panose="020B0604020202020204" pitchFamily="34" charset="0"/>
                </a:rPr>
                <a:t>T(n)=</a:t>
              </a:r>
            </a:p>
          </p:txBody>
        </p:sp>
        <p:sp>
          <p:nvSpPr>
            <p:cNvPr id="49162" name="AutoShape 6"/>
            <p:cNvSpPr/>
            <p:nvPr/>
          </p:nvSpPr>
          <p:spPr bwMode="auto">
            <a:xfrm>
              <a:off x="1337" y="946"/>
              <a:ext cx="159" cy="545"/>
            </a:xfrm>
            <a:prstGeom prst="leftBrace">
              <a:avLst>
                <a:gd name="adj1" fmla="val 2043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cs typeface="Arial" panose="020B0604020202020204" pitchFamily="34" charset="0"/>
              </a:endParaRPr>
            </a:p>
          </p:txBody>
        </p:sp>
      </p:grp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665539" y="1882775"/>
            <a:ext cx="4738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b="0" dirty="0">
                <a:cs typeface="Arial" panose="020B0604020202020204" pitchFamily="34" charset="0"/>
              </a:rPr>
              <a:t>2T(n/2)+</a:t>
            </a:r>
            <a:r>
              <a:rPr kumimoji="1" lang="en-US" altLang="zh-CN" sz="28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800" b="0" dirty="0">
                <a:cs typeface="Arial" panose="020B0604020202020204" pitchFamily="34" charset="0"/>
              </a:rPr>
              <a:t>	     n&gt;1 , c</a:t>
            </a:r>
            <a:r>
              <a:rPr kumimoji="1" lang="zh-CN" altLang="en-US" sz="28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是常数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911424" y="2775760"/>
            <a:ext cx="7126654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解：</a:t>
            </a:r>
            <a:endParaRPr kumimoji="1" lang="en-US" altLang="zh-CN" sz="2400" b="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当</a:t>
            </a:r>
            <a:r>
              <a:rPr kumimoji="1" lang="zh-CN" altLang="en-US" sz="2400" b="0" dirty="0" smtClean="0"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n=2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k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时，可得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T(n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) = 2(2T(n/4</a:t>
            </a:r>
            <a:r>
              <a:rPr kumimoji="1" lang="en-US" altLang="zh-CN" sz="2400" b="0" dirty="0">
                <a:cs typeface="Arial" panose="020B0604020202020204" pitchFamily="34" charset="0"/>
              </a:rPr>
              <a:t>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400" b="0" dirty="0">
                <a:cs typeface="Arial" panose="020B0604020202020204" pitchFamily="34" charset="0"/>
              </a:rPr>
              <a:t>/2)+</a:t>
            </a:r>
            <a:r>
              <a:rPr kumimoji="1" lang="en-US" altLang="zh-CN" sz="2400" b="0" dirty="0" err="1" smtClean="0">
                <a:cs typeface="Arial" panose="020B0604020202020204" pitchFamily="34" charset="0"/>
              </a:rPr>
              <a:t>cn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=2</a:t>
            </a:r>
            <a:r>
              <a:rPr kumimoji="1" lang="en-US" altLang="zh-CN" sz="2400" b="0" baseline="30000" dirty="0" smtClean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T(n/4)+2cn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smtClean="0">
                <a:cs typeface="Arial" panose="020B0604020202020204" pitchFamily="34" charset="0"/>
              </a:rPr>
              <a:t>      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>
                <a:cs typeface="Arial" panose="020B0604020202020204" pitchFamily="34" charset="0"/>
              </a:rPr>
              <a:t>(2T(n/8)+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400" b="0" dirty="0">
                <a:cs typeface="Arial" panose="020B0604020202020204" pitchFamily="34" charset="0"/>
              </a:rPr>
              <a:t>/4)+2cn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3</a:t>
            </a:r>
            <a:r>
              <a:rPr kumimoji="1" lang="en-US" altLang="zh-CN" sz="2400" b="0" dirty="0">
                <a:cs typeface="Arial" panose="020B0604020202020204" pitchFamily="34" charset="0"/>
              </a:rPr>
              <a:t>T(n/8)+3cn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……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k</a:t>
            </a:r>
            <a:r>
              <a:rPr kumimoji="1" lang="en-US" altLang="zh-CN" sz="2400" b="0" dirty="0">
                <a:cs typeface="Arial" panose="020B0604020202020204" pitchFamily="34" charset="0"/>
              </a:rPr>
              <a:t>T(1)+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kcn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an+cnlogn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727848" y="5085184"/>
            <a:ext cx="5472608" cy="907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&lt;n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≤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k+1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，显然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有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T(n)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≤T(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k+1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则有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T(n)=O(</a:t>
            </a:r>
            <a:r>
              <a:rPr kumimoji="1"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nlogn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648075" y="1341438"/>
            <a:ext cx="4809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cs typeface="Arial" panose="020B0604020202020204" pitchFamily="34" charset="0"/>
              </a:rPr>
              <a:t>a	               n=1 , a</a:t>
            </a:r>
            <a:r>
              <a:rPr kumimoji="1" lang="zh-CN" altLang="en-US" sz="28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是常数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7016788" y="2512666"/>
            <a:ext cx="3960440" cy="957292"/>
          </a:xfrm>
          <a:prstGeom prst="wedgeRoundRectCallout">
            <a:avLst>
              <a:gd name="adj1" fmla="val -43342"/>
              <a:gd name="adj2" fmla="val -6148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归并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个子数组所需的元素比较次数在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n/2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n-1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之间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归并排序算法的优化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10586392" cy="43275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400" dirty="0" smtClean="0"/>
              <a:t>时间：递归处理消耗了很多时间。</a:t>
            </a:r>
            <a:endParaRPr kumimoji="1" lang="zh-CN" altLang="en-US" sz="2400" dirty="0"/>
          </a:p>
          <a:p>
            <a:pPr lvl="1" eaLnBrk="1" hangingPunct="1"/>
            <a:r>
              <a:rPr kumimoji="1" lang="zh-CN" altLang="en-US" dirty="0"/>
              <a:t>当子集合的元素</a:t>
            </a:r>
            <a:r>
              <a:rPr kumimoji="1" lang="zh-CN" altLang="en-US" dirty="0" smtClean="0"/>
              <a:t>个数很少时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采用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直接插入算法</a:t>
            </a:r>
            <a:r>
              <a:rPr kumimoji="1" lang="zh-CN" altLang="en-US" dirty="0" smtClean="0"/>
              <a:t>减少时间</a:t>
            </a:r>
            <a:r>
              <a:rPr kumimoji="1" lang="zh-CN" altLang="en-US" dirty="0"/>
              <a:t>消耗。</a:t>
            </a:r>
          </a:p>
          <a:p>
            <a:pPr eaLnBrk="1" hangingPunct="1"/>
            <a:r>
              <a:rPr kumimoji="1" lang="zh-CN" altLang="en-US" sz="2400" dirty="0"/>
              <a:t>空间：辅助数组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增加</a:t>
            </a:r>
            <a:r>
              <a:rPr kumimoji="1" lang="zh-CN" altLang="en-US" sz="2400" dirty="0"/>
              <a:t>了</a:t>
            </a:r>
            <a:r>
              <a:rPr kumimoji="1" lang="zh-CN" altLang="en-US" sz="2400" dirty="0" smtClean="0"/>
              <a:t>算法空间，每次</a:t>
            </a:r>
            <a:r>
              <a:rPr kumimoji="1" lang="zh-CN" altLang="en-US" sz="2400" dirty="0"/>
              <a:t>调用</a:t>
            </a:r>
            <a:r>
              <a:rPr kumimoji="1" lang="en-US" altLang="zh-CN" sz="2400" dirty="0"/>
              <a:t>MERGE</a:t>
            </a:r>
            <a:r>
              <a:rPr kumimoji="1" lang="zh-CN" altLang="en-US" sz="2400" dirty="0"/>
              <a:t>时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中结果</a:t>
            </a:r>
            <a:r>
              <a:rPr kumimoji="1" lang="zh-CN" altLang="en-US" sz="2400" dirty="0"/>
              <a:t>复制到</a:t>
            </a:r>
            <a:r>
              <a:rPr kumimoji="1" lang="en-US" altLang="zh-CN" sz="2400" dirty="0"/>
              <a:t>A </a:t>
            </a:r>
            <a:r>
              <a:rPr kumimoji="1" lang="zh-CN" altLang="en-US" sz="2400" dirty="0"/>
              <a:t>中，消耗了一部分时间。</a:t>
            </a:r>
          </a:p>
          <a:p>
            <a:pPr lvl="1" eaLnBrk="1" hangingPunct="1"/>
            <a:r>
              <a:rPr kumimoji="1" lang="zh-CN" altLang="en-US" dirty="0"/>
              <a:t>用一个</a:t>
            </a:r>
            <a:r>
              <a:rPr kumimoji="1" lang="zh-CN" altLang="en-US" dirty="0">
                <a:solidFill>
                  <a:srgbClr val="FF0000"/>
                </a:solidFill>
              </a:rPr>
              <a:t>链接数组</a:t>
            </a:r>
            <a:r>
              <a:rPr kumimoji="1" lang="en-US" altLang="zh-CN" dirty="0">
                <a:solidFill>
                  <a:srgbClr val="FF0000"/>
                </a:solidFill>
              </a:rPr>
              <a:t>LINK(1:n)</a:t>
            </a:r>
            <a:r>
              <a:rPr kumimoji="1" lang="zh-CN" altLang="en-US" dirty="0"/>
              <a:t>代替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LINK</a:t>
            </a:r>
            <a:r>
              <a:rPr kumimoji="1" lang="zh-CN" altLang="en-US" dirty="0" smtClean="0"/>
              <a:t>中元素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</a:t>
            </a:r>
            <a:r>
              <a:rPr kumimoji="1" lang="zh-CN" altLang="en-US" dirty="0" smtClean="0"/>
              <a:t>元素的指针，</a:t>
            </a:r>
            <a:r>
              <a:rPr kumimoji="1" lang="zh-CN" altLang="en-US" dirty="0"/>
              <a:t>它指向下一个元素所在的下标位置。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270692" y="5013047"/>
            <a:ext cx="9650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思考：能否采用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自底向上的设计方式来取消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对系统栈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空间的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需要？</a:t>
            </a:r>
            <a:endParaRPr lang="en-US" altLang="zh-CN" sz="2400" b="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以比较为基础排序的时间下界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任何以关键字比较为基础的排序算法，最坏情况下的时间下界都是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Ω(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nlogn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/>
              <a:t>，因此从数量级角度看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归并算法是最坏情况下的最优算法。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52156" y="714382"/>
            <a:ext cx="10139671" cy="100806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假设</a:t>
            </a:r>
            <a:r>
              <a:rPr lang="zh-CN" altLang="en-US" sz="2400" dirty="0" smtClean="0"/>
              <a:t>参加排序的</a:t>
            </a:r>
            <a:r>
              <a:rPr lang="en-US" altLang="zh-CN" sz="2400" dirty="0"/>
              <a:t>n</a:t>
            </a:r>
            <a:r>
              <a:rPr lang="zh-CN" altLang="en-US" sz="2400" dirty="0"/>
              <a:t>个关键字</a:t>
            </a:r>
            <a:r>
              <a:rPr lang="en-US" altLang="zh-CN" sz="2400" dirty="0"/>
              <a:t>A(1),…,A(n)</a:t>
            </a:r>
            <a:r>
              <a:rPr lang="zh-CN" altLang="en-US" sz="2400" dirty="0"/>
              <a:t>各不相同</a:t>
            </a:r>
            <a:r>
              <a:rPr lang="zh-CN" altLang="en-US" sz="2400" dirty="0" smtClean="0"/>
              <a:t>。采用二元比较树记录关键字比较。</a:t>
            </a:r>
            <a:endParaRPr lang="zh-CN" altLang="en-US" sz="2400" dirty="0"/>
          </a:p>
        </p:txBody>
      </p:sp>
      <p:grpSp>
        <p:nvGrpSpPr>
          <p:cNvPr id="59429" name="Group 37"/>
          <p:cNvGrpSpPr/>
          <p:nvPr/>
        </p:nvGrpSpPr>
        <p:grpSpPr bwMode="auto">
          <a:xfrm>
            <a:off x="2001166" y="1861715"/>
            <a:ext cx="7550635" cy="3227346"/>
            <a:chOff x="341" y="1599"/>
            <a:chExt cx="5223" cy="2324"/>
          </a:xfrm>
          <a:noFill/>
        </p:grpSpPr>
        <p:sp>
          <p:nvSpPr>
            <p:cNvPr id="53256" name="Oval 4"/>
            <p:cNvSpPr>
              <a:spLocks noChangeArrowheads="1"/>
            </p:cNvSpPr>
            <p:nvPr/>
          </p:nvSpPr>
          <p:spPr bwMode="auto">
            <a:xfrm>
              <a:off x="2795" y="1599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1:2</a:t>
              </a:r>
            </a:p>
          </p:txBody>
        </p:sp>
        <p:sp>
          <p:nvSpPr>
            <p:cNvPr id="53257" name="Oval 5"/>
            <p:cNvSpPr>
              <a:spLocks noChangeArrowheads="1"/>
            </p:cNvSpPr>
            <p:nvPr/>
          </p:nvSpPr>
          <p:spPr bwMode="auto">
            <a:xfrm>
              <a:off x="3636" y="2931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1:3</a:t>
              </a:r>
            </a:p>
          </p:txBody>
        </p:sp>
        <p:sp>
          <p:nvSpPr>
            <p:cNvPr id="53258" name="Oval 6"/>
            <p:cNvSpPr>
              <a:spLocks noChangeArrowheads="1"/>
            </p:cNvSpPr>
            <p:nvPr/>
          </p:nvSpPr>
          <p:spPr bwMode="auto">
            <a:xfrm>
              <a:off x="1963" y="2931"/>
              <a:ext cx="378" cy="36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1:3</a:t>
              </a:r>
            </a:p>
          </p:txBody>
        </p:sp>
        <p:sp>
          <p:nvSpPr>
            <p:cNvPr id="53259" name="Oval 7"/>
            <p:cNvSpPr>
              <a:spLocks noChangeArrowheads="1"/>
            </p:cNvSpPr>
            <p:nvPr/>
          </p:nvSpPr>
          <p:spPr bwMode="auto">
            <a:xfrm>
              <a:off x="4065" y="2205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2:3</a:t>
              </a:r>
            </a:p>
          </p:txBody>
        </p:sp>
        <p:sp>
          <p:nvSpPr>
            <p:cNvPr id="53260" name="Oval 8"/>
            <p:cNvSpPr>
              <a:spLocks noChangeArrowheads="1"/>
            </p:cNvSpPr>
            <p:nvPr/>
          </p:nvSpPr>
          <p:spPr bwMode="auto">
            <a:xfrm>
              <a:off x="1343" y="2251"/>
              <a:ext cx="385" cy="36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2:3</a:t>
              </a:r>
            </a:p>
          </p:txBody>
        </p:sp>
        <p:sp>
          <p:nvSpPr>
            <p:cNvPr id="53261" name="Rectangle 9"/>
            <p:cNvSpPr>
              <a:spLocks noChangeArrowheads="1"/>
            </p:cNvSpPr>
            <p:nvPr/>
          </p:nvSpPr>
          <p:spPr bwMode="auto">
            <a:xfrm>
              <a:off x="419" y="3022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1,2,3</a:t>
              </a:r>
            </a:p>
          </p:txBody>
        </p:sp>
        <p:sp>
          <p:nvSpPr>
            <p:cNvPr id="53262" name="Rectangle 10"/>
            <p:cNvSpPr>
              <a:spLocks noChangeArrowheads="1"/>
            </p:cNvSpPr>
            <p:nvPr/>
          </p:nvSpPr>
          <p:spPr bwMode="auto">
            <a:xfrm>
              <a:off x="1190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1,3,2</a:t>
              </a:r>
            </a:p>
          </p:txBody>
        </p:sp>
        <p:sp>
          <p:nvSpPr>
            <p:cNvPr id="53263" name="Rectangle 11"/>
            <p:cNvSpPr>
              <a:spLocks noChangeArrowheads="1"/>
            </p:cNvSpPr>
            <p:nvPr/>
          </p:nvSpPr>
          <p:spPr bwMode="auto">
            <a:xfrm>
              <a:off x="2279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3,1,2</a:t>
              </a:r>
            </a:p>
          </p:txBody>
        </p:sp>
        <p:sp>
          <p:nvSpPr>
            <p:cNvPr id="53264" name="Rectangle 12"/>
            <p:cNvSpPr>
              <a:spLocks noChangeArrowheads="1"/>
            </p:cNvSpPr>
            <p:nvPr/>
          </p:nvSpPr>
          <p:spPr bwMode="auto">
            <a:xfrm>
              <a:off x="3067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2,1,3</a:t>
              </a:r>
            </a:p>
          </p:txBody>
        </p:sp>
        <p:sp>
          <p:nvSpPr>
            <p:cNvPr id="53265" name="Rectangle 13"/>
            <p:cNvSpPr>
              <a:spLocks noChangeArrowheads="1"/>
            </p:cNvSpPr>
            <p:nvPr/>
          </p:nvSpPr>
          <p:spPr bwMode="auto">
            <a:xfrm>
              <a:off x="4020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2,3,1</a:t>
              </a:r>
            </a:p>
          </p:txBody>
        </p:sp>
        <p:sp>
          <p:nvSpPr>
            <p:cNvPr id="53266" name="Rectangle 14"/>
            <p:cNvSpPr>
              <a:spLocks noChangeArrowheads="1"/>
            </p:cNvSpPr>
            <p:nvPr/>
          </p:nvSpPr>
          <p:spPr bwMode="auto">
            <a:xfrm>
              <a:off x="4821" y="3022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3,2,1</a:t>
              </a:r>
            </a:p>
          </p:txBody>
        </p:sp>
        <p:sp>
          <p:nvSpPr>
            <p:cNvPr id="53267" name="Line 15"/>
            <p:cNvSpPr>
              <a:spLocks noChangeShapeType="1"/>
            </p:cNvSpPr>
            <p:nvPr/>
          </p:nvSpPr>
          <p:spPr bwMode="auto">
            <a:xfrm flipH="1">
              <a:off x="1706" y="1842"/>
              <a:ext cx="1089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68" name="Line 16"/>
            <p:cNvSpPr>
              <a:spLocks noChangeShapeType="1"/>
            </p:cNvSpPr>
            <p:nvPr/>
          </p:nvSpPr>
          <p:spPr bwMode="auto">
            <a:xfrm flipH="1">
              <a:off x="882" y="2573"/>
              <a:ext cx="507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69" name="Line 17"/>
            <p:cNvSpPr>
              <a:spLocks noChangeShapeType="1"/>
            </p:cNvSpPr>
            <p:nvPr/>
          </p:nvSpPr>
          <p:spPr bwMode="auto">
            <a:xfrm>
              <a:off x="1661" y="2568"/>
              <a:ext cx="453" cy="3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0" name="Line 18"/>
            <p:cNvSpPr>
              <a:spLocks noChangeShapeType="1"/>
            </p:cNvSpPr>
            <p:nvPr/>
          </p:nvSpPr>
          <p:spPr bwMode="auto">
            <a:xfrm flipH="1">
              <a:off x="1570" y="3249"/>
              <a:ext cx="454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1" name="Line 19"/>
            <p:cNvSpPr>
              <a:spLocks noChangeShapeType="1"/>
            </p:cNvSpPr>
            <p:nvPr/>
          </p:nvSpPr>
          <p:spPr bwMode="auto">
            <a:xfrm>
              <a:off x="2263" y="3249"/>
              <a:ext cx="441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2" name="Line 20"/>
            <p:cNvSpPr>
              <a:spLocks noChangeShapeType="1"/>
            </p:cNvSpPr>
            <p:nvPr/>
          </p:nvSpPr>
          <p:spPr bwMode="auto">
            <a:xfrm>
              <a:off x="3203" y="1840"/>
              <a:ext cx="874" cy="45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3" name="Line 21"/>
            <p:cNvSpPr>
              <a:spLocks noChangeShapeType="1"/>
            </p:cNvSpPr>
            <p:nvPr/>
          </p:nvSpPr>
          <p:spPr bwMode="auto">
            <a:xfrm flipH="1">
              <a:off x="3873" y="2568"/>
              <a:ext cx="316" cy="3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4" name="Line 22"/>
            <p:cNvSpPr>
              <a:spLocks noChangeShapeType="1"/>
            </p:cNvSpPr>
            <p:nvPr/>
          </p:nvSpPr>
          <p:spPr bwMode="auto">
            <a:xfrm>
              <a:off x="4428" y="2523"/>
              <a:ext cx="691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5" name="Line 23"/>
            <p:cNvSpPr>
              <a:spLocks noChangeShapeType="1"/>
            </p:cNvSpPr>
            <p:nvPr/>
          </p:nvSpPr>
          <p:spPr bwMode="auto">
            <a:xfrm flipH="1">
              <a:off x="3385" y="3310"/>
              <a:ext cx="369" cy="3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6" name="Line 24"/>
            <p:cNvSpPr>
              <a:spLocks noChangeShapeType="1"/>
            </p:cNvSpPr>
            <p:nvPr/>
          </p:nvSpPr>
          <p:spPr bwMode="auto">
            <a:xfrm>
              <a:off x="3932" y="3311"/>
              <a:ext cx="525" cy="34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7" name="Text Box 25"/>
            <p:cNvSpPr txBox="1">
              <a:spLocks noChangeArrowheads="1"/>
            </p:cNvSpPr>
            <p:nvPr/>
          </p:nvSpPr>
          <p:spPr bwMode="auto">
            <a:xfrm>
              <a:off x="1579" y="1822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A(1)&lt;A(2)</a:t>
              </a:r>
            </a:p>
          </p:txBody>
        </p:sp>
        <p:sp>
          <p:nvSpPr>
            <p:cNvPr id="53278" name="Text Box 26"/>
            <p:cNvSpPr txBox="1">
              <a:spLocks noChangeArrowheads="1"/>
            </p:cNvSpPr>
            <p:nvPr/>
          </p:nvSpPr>
          <p:spPr bwMode="auto">
            <a:xfrm>
              <a:off x="3417" y="1761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A(1)&gt;A(2)</a:t>
              </a:r>
            </a:p>
          </p:txBody>
        </p:sp>
        <p:sp>
          <p:nvSpPr>
            <p:cNvPr id="53279" name="Text Box 27"/>
            <p:cNvSpPr txBox="1">
              <a:spLocks noChangeArrowheads="1"/>
            </p:cNvSpPr>
            <p:nvPr/>
          </p:nvSpPr>
          <p:spPr bwMode="auto">
            <a:xfrm>
              <a:off x="341" y="2548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A(2)&lt;A(3)</a:t>
              </a:r>
            </a:p>
          </p:txBody>
        </p:sp>
        <p:sp>
          <p:nvSpPr>
            <p:cNvPr id="53280" name="Text Box 28"/>
            <p:cNvSpPr txBox="1">
              <a:spLocks noChangeArrowheads="1"/>
            </p:cNvSpPr>
            <p:nvPr/>
          </p:nvSpPr>
          <p:spPr bwMode="auto">
            <a:xfrm>
              <a:off x="1814" y="2537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A(2)&gt;A(3)</a:t>
              </a:r>
            </a:p>
          </p:txBody>
        </p:sp>
        <p:sp>
          <p:nvSpPr>
            <p:cNvPr id="53281" name="Text Box 29"/>
            <p:cNvSpPr txBox="1">
              <a:spLocks noChangeArrowheads="1"/>
            </p:cNvSpPr>
            <p:nvPr/>
          </p:nvSpPr>
          <p:spPr bwMode="auto">
            <a:xfrm>
              <a:off x="976" y="324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A(1)&lt;A(3)</a:t>
              </a:r>
            </a:p>
          </p:txBody>
        </p:sp>
        <p:sp>
          <p:nvSpPr>
            <p:cNvPr id="53282" name="Text Box 30"/>
            <p:cNvSpPr txBox="1">
              <a:spLocks noChangeArrowheads="1"/>
            </p:cNvSpPr>
            <p:nvPr/>
          </p:nvSpPr>
          <p:spPr bwMode="auto">
            <a:xfrm>
              <a:off x="2151" y="326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A(1)&gt;A(3)</a:t>
              </a:r>
            </a:p>
          </p:txBody>
        </p:sp>
        <p:sp>
          <p:nvSpPr>
            <p:cNvPr id="53283" name="Text Box 31"/>
            <p:cNvSpPr txBox="1">
              <a:spLocks noChangeArrowheads="1"/>
            </p:cNvSpPr>
            <p:nvPr/>
          </p:nvSpPr>
          <p:spPr bwMode="auto">
            <a:xfrm>
              <a:off x="3224" y="2580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A(2)&lt;A(3)</a:t>
              </a:r>
            </a:p>
          </p:txBody>
        </p:sp>
        <p:sp>
          <p:nvSpPr>
            <p:cNvPr id="53284" name="Text Box 32"/>
            <p:cNvSpPr txBox="1">
              <a:spLocks noChangeArrowheads="1"/>
            </p:cNvSpPr>
            <p:nvPr/>
          </p:nvSpPr>
          <p:spPr bwMode="auto">
            <a:xfrm>
              <a:off x="4653" y="2585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A(2)&gt;A(3)</a:t>
              </a:r>
            </a:p>
          </p:txBody>
        </p:sp>
        <p:sp>
          <p:nvSpPr>
            <p:cNvPr id="53285" name="Text Box 33"/>
            <p:cNvSpPr txBox="1">
              <a:spLocks noChangeArrowheads="1"/>
            </p:cNvSpPr>
            <p:nvPr/>
          </p:nvSpPr>
          <p:spPr bwMode="auto">
            <a:xfrm>
              <a:off x="2972" y="3276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A(1)&lt;A(3)</a:t>
              </a:r>
            </a:p>
          </p:txBody>
        </p:sp>
        <p:sp>
          <p:nvSpPr>
            <p:cNvPr id="53286" name="Text Box 34"/>
            <p:cNvSpPr txBox="1">
              <a:spLocks noChangeArrowheads="1"/>
            </p:cNvSpPr>
            <p:nvPr/>
          </p:nvSpPr>
          <p:spPr bwMode="auto">
            <a:xfrm>
              <a:off x="4066" y="324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A(1)&gt;A(3)</a:t>
              </a:r>
            </a:p>
          </p:txBody>
        </p:sp>
      </p:grpSp>
      <p:sp>
        <p:nvSpPr>
          <p:cNvPr id="59427" name="AutoShape 35"/>
          <p:cNvSpPr>
            <a:spLocks noChangeArrowheads="1"/>
          </p:cNvSpPr>
          <p:nvPr/>
        </p:nvSpPr>
        <p:spPr bwMode="auto">
          <a:xfrm>
            <a:off x="8074195" y="2173508"/>
            <a:ext cx="1910237" cy="535412"/>
          </a:xfrm>
          <a:prstGeom prst="wedgeRoundRectCallout">
            <a:avLst>
              <a:gd name="adj1" fmla="val -53076"/>
              <a:gd name="adj2" fmla="val 883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表示一</a:t>
            </a:r>
            <a:r>
              <a:rPr kumimoji="1" lang="zh-CN" altLang="en-US" sz="2000" b="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次比较</a:t>
            </a:r>
          </a:p>
        </p:txBody>
      </p:sp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713693" y="4436370"/>
            <a:ext cx="1676353" cy="792163"/>
          </a:xfrm>
          <a:prstGeom prst="wedgeRoundRectCallout">
            <a:avLst>
              <a:gd name="adj1" fmla="val 55451"/>
              <a:gd name="adj2" fmla="val -723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一种可能</a:t>
            </a:r>
            <a:r>
              <a:rPr kumimoji="1" lang="zh-CN" altLang="en-US" sz="2000" b="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的排序序列</a:t>
            </a:r>
            <a:endParaRPr kumimoji="1" lang="zh-CN" altLang="en-US" sz="2000" b="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29236" y="5337331"/>
            <a:ext cx="433965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关键字排序的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二元比较树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7" grpId="0" animBg="1"/>
      <p:bldP spid="59428" grpId="0" animBg="1"/>
      <p:bldP spid="594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分治法适用的问题</a:t>
            </a:r>
          </a:p>
        </p:txBody>
      </p:sp>
      <p:sp>
        <p:nvSpPr>
          <p:cNvPr id="7171" name="Rectangle 13"/>
          <p:cNvSpPr>
            <a:spLocks noChangeArrowheads="1"/>
          </p:cNvSpPr>
          <p:nvPr/>
        </p:nvSpPr>
        <p:spPr bwMode="auto">
          <a:xfrm>
            <a:off x="7824192" y="1340768"/>
            <a:ext cx="2119710" cy="434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问题</a:t>
            </a: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(n</a:t>
            </a: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个输入</a:t>
            </a: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173" name="Text Box 17"/>
          <p:cNvSpPr txBox="1">
            <a:spLocks noChangeArrowheads="1"/>
          </p:cNvSpPr>
          <p:nvPr/>
        </p:nvSpPr>
        <p:spPr bwMode="auto">
          <a:xfrm>
            <a:off x="9214932" y="2736685"/>
            <a:ext cx="72897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… …</a:t>
            </a:r>
          </a:p>
        </p:txBody>
      </p:sp>
      <p:grpSp>
        <p:nvGrpSpPr>
          <p:cNvPr id="7174" name="Group 33"/>
          <p:cNvGrpSpPr/>
          <p:nvPr/>
        </p:nvGrpSpPr>
        <p:grpSpPr bwMode="auto">
          <a:xfrm>
            <a:off x="6734132" y="1775679"/>
            <a:ext cx="4506757" cy="1202695"/>
            <a:chOff x="249" y="1597"/>
            <a:chExt cx="3085" cy="880"/>
          </a:xfrm>
          <a:solidFill>
            <a:schemeClr val="bg1"/>
          </a:solidFill>
        </p:grpSpPr>
        <p:sp>
          <p:nvSpPr>
            <p:cNvPr id="7189" name="Rectangle 15"/>
            <p:cNvSpPr>
              <a:spLocks noChangeArrowheads="1"/>
            </p:cNvSpPr>
            <p:nvPr/>
          </p:nvSpPr>
          <p:spPr bwMode="auto">
            <a:xfrm>
              <a:off x="249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90" name="Rectangle 16"/>
            <p:cNvSpPr>
              <a:spLocks noChangeArrowheads="1"/>
            </p:cNvSpPr>
            <p:nvPr/>
          </p:nvSpPr>
          <p:spPr bwMode="auto">
            <a:xfrm>
              <a:off x="1111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191" name="Rectangle 18"/>
            <p:cNvSpPr>
              <a:spLocks noChangeArrowheads="1"/>
            </p:cNvSpPr>
            <p:nvPr/>
          </p:nvSpPr>
          <p:spPr bwMode="auto">
            <a:xfrm>
              <a:off x="2517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7192" name="Line 19"/>
            <p:cNvSpPr>
              <a:spLocks noChangeShapeType="1"/>
            </p:cNvSpPr>
            <p:nvPr/>
          </p:nvSpPr>
          <p:spPr bwMode="auto">
            <a:xfrm flipH="1">
              <a:off x="657" y="1597"/>
              <a:ext cx="1141" cy="5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3" name="Line 20"/>
            <p:cNvSpPr>
              <a:spLocks noChangeShapeType="1"/>
            </p:cNvSpPr>
            <p:nvPr/>
          </p:nvSpPr>
          <p:spPr bwMode="auto">
            <a:xfrm flipH="1">
              <a:off x="1565" y="1615"/>
              <a:ext cx="233" cy="54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4" name="Line 21"/>
            <p:cNvSpPr>
              <a:spLocks noChangeShapeType="1"/>
            </p:cNvSpPr>
            <p:nvPr/>
          </p:nvSpPr>
          <p:spPr bwMode="auto">
            <a:xfrm>
              <a:off x="1798" y="1615"/>
              <a:ext cx="1127" cy="54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75" name="Group 36"/>
          <p:cNvGrpSpPr/>
          <p:nvPr/>
        </p:nvGrpSpPr>
        <p:grpSpPr bwMode="auto">
          <a:xfrm>
            <a:off x="6751873" y="3028400"/>
            <a:ext cx="4303697" cy="680616"/>
            <a:chOff x="296" y="2478"/>
            <a:chExt cx="2946" cy="498"/>
          </a:xfrm>
          <a:solidFill>
            <a:schemeClr val="bg1"/>
          </a:solidFill>
        </p:grpSpPr>
        <p:sp>
          <p:nvSpPr>
            <p:cNvPr id="7183" name="Oval 22"/>
            <p:cNvSpPr>
              <a:spLocks noChangeArrowheads="1"/>
            </p:cNvSpPr>
            <p:nvPr/>
          </p:nvSpPr>
          <p:spPr bwMode="auto">
            <a:xfrm>
              <a:off x="296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84" name="Oval 23"/>
            <p:cNvSpPr>
              <a:spLocks noChangeArrowheads="1"/>
            </p:cNvSpPr>
            <p:nvPr/>
          </p:nvSpPr>
          <p:spPr bwMode="auto">
            <a:xfrm>
              <a:off x="1249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185" name="Oval 24"/>
            <p:cNvSpPr>
              <a:spLocks noChangeArrowheads="1"/>
            </p:cNvSpPr>
            <p:nvPr/>
          </p:nvSpPr>
          <p:spPr bwMode="auto">
            <a:xfrm>
              <a:off x="2562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7186" name="Line 26"/>
            <p:cNvSpPr>
              <a:spLocks noChangeShapeType="1"/>
            </p:cNvSpPr>
            <p:nvPr/>
          </p:nvSpPr>
          <p:spPr bwMode="auto">
            <a:xfrm>
              <a:off x="659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7" name="Line 27"/>
            <p:cNvSpPr>
              <a:spLocks noChangeShapeType="1"/>
            </p:cNvSpPr>
            <p:nvPr/>
          </p:nvSpPr>
          <p:spPr bwMode="auto">
            <a:xfrm>
              <a:off x="1566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8" name="Line 28"/>
            <p:cNvSpPr>
              <a:spLocks noChangeShapeType="1"/>
            </p:cNvSpPr>
            <p:nvPr/>
          </p:nvSpPr>
          <p:spPr bwMode="auto">
            <a:xfrm>
              <a:off x="2925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76" name="Group 37"/>
          <p:cNvGrpSpPr/>
          <p:nvPr/>
        </p:nvGrpSpPr>
        <p:grpSpPr bwMode="auto">
          <a:xfrm>
            <a:off x="7219349" y="3708613"/>
            <a:ext cx="3373128" cy="1100192"/>
            <a:chOff x="570" y="2943"/>
            <a:chExt cx="2309" cy="805"/>
          </a:xfrm>
          <a:solidFill>
            <a:schemeClr val="bg1"/>
          </a:solidFill>
        </p:grpSpPr>
        <p:sp>
          <p:nvSpPr>
            <p:cNvPr id="7179" name="Oval 29"/>
            <p:cNvSpPr>
              <a:spLocks noChangeArrowheads="1"/>
            </p:cNvSpPr>
            <p:nvPr/>
          </p:nvSpPr>
          <p:spPr bwMode="auto">
            <a:xfrm>
              <a:off x="1110" y="3339"/>
              <a:ext cx="1452" cy="409"/>
            </a:xfrm>
            <a:prstGeom prst="ellipse">
              <a:avLst/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整个问题的解</a:t>
              </a:r>
            </a:p>
          </p:txBody>
        </p:sp>
        <p:sp>
          <p:nvSpPr>
            <p:cNvPr id="7180" name="Line 30"/>
            <p:cNvSpPr>
              <a:spLocks noChangeShapeType="1"/>
            </p:cNvSpPr>
            <p:nvPr/>
          </p:nvSpPr>
          <p:spPr bwMode="auto">
            <a:xfrm>
              <a:off x="570" y="2943"/>
              <a:ext cx="1267" cy="3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1" name="Line 31"/>
            <p:cNvSpPr>
              <a:spLocks noChangeShapeType="1"/>
            </p:cNvSpPr>
            <p:nvPr/>
          </p:nvSpPr>
          <p:spPr bwMode="auto">
            <a:xfrm>
              <a:off x="1563" y="2943"/>
              <a:ext cx="274" cy="3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2" name="Line 32"/>
            <p:cNvSpPr>
              <a:spLocks noChangeShapeType="1"/>
            </p:cNvSpPr>
            <p:nvPr/>
          </p:nvSpPr>
          <p:spPr bwMode="auto">
            <a:xfrm flipH="1">
              <a:off x="1837" y="2972"/>
              <a:ext cx="1042" cy="36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790431" y="1694226"/>
            <a:ext cx="5701190" cy="363734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 smtClean="0">
                <a:latin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</a:rPr>
              <a:t>取值相当大，直接求解往往非常困难，甚至无法求出</a:t>
            </a:r>
            <a:r>
              <a:rPr lang="zh-CN" altLang="en-US" dirty="0" smtClean="0">
                <a:latin typeface="幼圆" panose="02010509060101010101" pitchFamily="49" charset="-122"/>
              </a:rPr>
              <a:t>。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幼圆" panose="02010509060101010101" pitchFamily="49" charset="-122"/>
              </a:rPr>
              <a:t>将</a:t>
            </a:r>
            <a:r>
              <a:rPr lang="en-US" altLang="zh-CN" dirty="0">
                <a:latin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</a:rPr>
              <a:t>个输入分解成</a:t>
            </a:r>
            <a:r>
              <a:rPr lang="en-US" altLang="zh-CN" dirty="0">
                <a:latin typeface="幼圆" panose="02010509060101010101" pitchFamily="49" charset="-122"/>
              </a:rPr>
              <a:t>k</a:t>
            </a:r>
            <a:r>
              <a:rPr lang="zh-CN" altLang="en-US" dirty="0">
                <a:latin typeface="幼圆" panose="02010509060101010101" pitchFamily="49" charset="-122"/>
              </a:rPr>
              <a:t>个不同子集，得到</a:t>
            </a:r>
            <a:r>
              <a:rPr lang="en-US" altLang="zh-CN" dirty="0">
                <a:latin typeface="幼圆" panose="02010509060101010101" pitchFamily="49" charset="-122"/>
              </a:rPr>
              <a:t>k</a:t>
            </a:r>
            <a:r>
              <a:rPr lang="zh-CN" altLang="en-US" dirty="0">
                <a:latin typeface="幼圆" panose="02010509060101010101" pitchFamily="49" charset="-122"/>
              </a:rPr>
              <a:t>个不同的可独立求解的子问题</a:t>
            </a:r>
            <a:r>
              <a:rPr lang="zh-CN" altLang="en-US" dirty="0" smtClean="0">
                <a:latin typeface="幼圆" panose="02010509060101010101" pitchFamily="49" charset="-122"/>
              </a:rPr>
              <a:t>。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幼圆" panose="02010509060101010101" pitchFamily="49" charset="-122"/>
              </a:rPr>
              <a:t>在</a:t>
            </a:r>
            <a:r>
              <a:rPr lang="zh-CN" altLang="en-US" dirty="0">
                <a:latin typeface="幼圆" panose="02010509060101010101" pitchFamily="49" charset="-122"/>
              </a:rPr>
              <a:t>求出子问题的解之后，能找到适当的方法把它们合并成整个问题的解。</a:t>
            </a:r>
          </a:p>
          <a:p>
            <a:endParaRPr lang="zh-CN" altLang="en-US" sz="2400" dirty="0">
              <a:latin typeface="幼圆" panose="02010509060101010101" pitchFamily="49" charset="-122"/>
            </a:endParaRPr>
          </a:p>
          <a:p>
            <a:pPr eaLnBrk="1" hangingPunct="1"/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63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已知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个关键字有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！种排列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观察</a:t>
            </a:r>
            <a:r>
              <a:rPr kumimoji="1" lang="zh-CN" altLang="en-US" sz="2400" dirty="0"/>
              <a:t>二元比较</a:t>
            </a:r>
            <a:r>
              <a:rPr kumimoji="1" lang="zh-CN" altLang="en-US" sz="2400" dirty="0" smtClean="0"/>
              <a:t>树从</a:t>
            </a:r>
            <a:r>
              <a:rPr kumimoji="1" lang="zh-CN" altLang="en-US" sz="2400" dirty="0"/>
              <a:t>根到外节点的每一条</a:t>
            </a:r>
            <a:r>
              <a:rPr kumimoji="1" lang="zh-CN" altLang="en-US" sz="2400" dirty="0" smtClean="0"/>
              <a:t>路径，分别</a:t>
            </a:r>
            <a:r>
              <a:rPr kumimoji="1" lang="zh-CN" altLang="en-US" sz="2400" dirty="0"/>
              <a:t>与一种唯一的排列相对应。则比较树必定至少有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！个外节点</a:t>
            </a:r>
            <a:r>
              <a:rPr kumimoji="1" lang="zh-CN" altLang="en-US" sz="2400" dirty="0" smtClean="0"/>
              <a:t>。且</a:t>
            </a:r>
            <a:r>
              <a:rPr kumimoji="1" lang="zh-CN" altLang="en-US" sz="2400" dirty="0">
                <a:latin typeface="幼圆" panose="02010509060101010101" pitchFamily="49" charset="-122"/>
              </a:rPr>
              <a:t>最坏情况下比较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次数等于</a:t>
            </a:r>
            <a:r>
              <a:rPr kumimoji="1" lang="zh-CN" altLang="en-US" sz="2400" dirty="0">
                <a:latin typeface="幼圆" panose="02010509060101010101" pitchFamily="49" charset="-122"/>
              </a:rPr>
              <a:t>树高</a:t>
            </a:r>
            <a:r>
              <a:rPr kumimoji="1" lang="en-US" altLang="zh-CN" sz="2400" dirty="0"/>
              <a:t>T(n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则必有</a:t>
            </a:r>
            <a:r>
              <a:rPr kumimoji="1" lang="en-US" altLang="zh-CN" sz="2400" dirty="0" smtClean="0"/>
              <a:t>2</a:t>
            </a:r>
            <a:r>
              <a:rPr kumimoji="1" lang="en-US" altLang="zh-CN" sz="2400" baseline="30000" dirty="0" smtClean="0"/>
              <a:t>T(n</a:t>
            </a:r>
            <a:r>
              <a:rPr kumimoji="1" lang="en-US" altLang="zh-CN" sz="2400" baseline="30000" dirty="0"/>
              <a:t>)</a:t>
            </a:r>
            <a:r>
              <a:rPr kumimoji="1" lang="en-US" altLang="zh-CN" sz="2400" dirty="0"/>
              <a:t>≥n!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919536" y="3429000"/>
            <a:ext cx="61928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/>
              <a:t>2</a:t>
            </a:r>
            <a:r>
              <a:rPr kumimoji="1" lang="en-US" altLang="zh-CN" sz="2400" b="0" baseline="30000" dirty="0"/>
              <a:t>T(n)</a:t>
            </a:r>
            <a:r>
              <a:rPr kumimoji="1" lang="en-US" altLang="zh-CN" sz="2400" b="0" dirty="0"/>
              <a:t>≥n! ≥ n(n-1)(n-2</a:t>
            </a:r>
            <a:r>
              <a:rPr kumimoji="1" lang="en-US" altLang="zh-CN" sz="2400" b="0" dirty="0" smtClean="0"/>
              <a:t>)…(</a:t>
            </a:r>
            <a:r>
              <a:rPr lang="zh-CN" altLang="en-US" sz="2400" dirty="0" smtClean="0">
                <a:cs typeface="Arial" panose="020B0604020202020204" pitchFamily="34" charset="0"/>
              </a:rPr>
              <a:t>⌊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n/2</a:t>
            </a:r>
            <a:r>
              <a:rPr lang="zh-CN" altLang="en-US" sz="2400" dirty="0" smtClean="0">
                <a:cs typeface="Arial" panose="020B0604020202020204" pitchFamily="34" charset="0"/>
              </a:rPr>
              <a:t>⌋</a:t>
            </a:r>
            <a:r>
              <a:rPr kumimoji="1" lang="en-US" altLang="zh-CN" sz="2400" b="0" dirty="0" smtClean="0"/>
              <a:t>) </a:t>
            </a:r>
            <a:r>
              <a:rPr kumimoji="1" lang="en-US" altLang="zh-CN" sz="2400" b="0" dirty="0"/>
              <a:t>≥(n/2)</a:t>
            </a:r>
            <a:r>
              <a:rPr kumimoji="1" lang="en-US" altLang="zh-CN" sz="2400" b="0" baseline="30000" dirty="0"/>
              <a:t>n/2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T(n) ≥ (n/2)log(n/2) ≥ (n/4)</a:t>
            </a:r>
            <a:r>
              <a:rPr kumimoji="1" lang="en-US" altLang="zh-CN" sz="2400" b="0" dirty="0" err="1"/>
              <a:t>logn</a:t>
            </a:r>
            <a:endParaRPr kumimoji="1" lang="en-US" altLang="zh-CN" sz="2400" b="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T(n) = </a:t>
            </a:r>
            <a:r>
              <a:rPr kumimoji="1" lang="en-US" altLang="zh-CN" sz="2400" b="0" dirty="0">
                <a:sym typeface="Symbol" panose="05050102010706020507" pitchFamily="18" charset="2"/>
              </a:rPr>
              <a:t>(n </a:t>
            </a:r>
            <a:r>
              <a:rPr kumimoji="1" lang="en-US" altLang="zh-CN" sz="2400" b="0" dirty="0"/>
              <a:t>log n)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6816085" y="3861219"/>
            <a:ext cx="2663825" cy="955675"/>
          </a:xfrm>
          <a:prstGeom prst="cloudCallout">
            <a:avLst>
              <a:gd name="adj1" fmla="val -56462"/>
              <a:gd name="adj2" fmla="val -31154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n≥4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时，有</a:t>
            </a:r>
            <a:r>
              <a:rPr kumimoji="1" lang="en-US" altLang="zh-CN" sz="2400" b="0" dirty="0"/>
              <a:t>n/2 ≥n</a:t>
            </a:r>
            <a:r>
              <a:rPr kumimoji="1" lang="en-US" altLang="zh-CN" sz="2400" b="0" baseline="30000" dirty="0"/>
              <a:t>1/2</a:t>
            </a:r>
            <a:endParaRPr lang="en-US" altLang="zh-CN" sz="2400" b="0" baseline="30000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95400" y="5260345"/>
            <a:ext cx="11089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任何以关键字比较为基础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的排序算法，最坏</a:t>
            </a: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情况下的时间下界都是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Ω(</a:t>
            </a:r>
            <a:r>
              <a:rPr kumimoji="1"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nlogn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4.4  </a:t>
            </a:r>
            <a:r>
              <a:rPr lang="zh-CN" altLang="en-US" sz="4000" dirty="0"/>
              <a:t>斯特拉森矩阵乘法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矩阵相乘问题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分治法求解矩阵相乘问题</a:t>
            </a:r>
          </a:p>
          <a:p>
            <a:pPr eaLnBrk="1" hangingPunct="1"/>
            <a:r>
              <a:rPr lang="zh-CN" altLang="en-US" dirty="0" smtClean="0"/>
              <a:t>斯特拉森矩阵乘法思想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斯特拉森矩阵乘法时间复杂度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矩阵相乘问题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假定矩阵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的级数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的幂，否则，添加适当的全零行和全零列。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aseline="-25000" dirty="0" err="1" smtClean="0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 err="1">
                <a:solidFill>
                  <a:srgbClr val="000000"/>
                </a:solidFill>
              </a:rPr>
              <a:t>B</a:t>
            </a:r>
            <a:r>
              <a:rPr lang="en-US" altLang="zh-CN" sz="2400" baseline="-25000" dirty="0" err="1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的乘积矩阵</a:t>
            </a:r>
            <a:r>
              <a:rPr lang="en-US" altLang="zh-CN" sz="2400" dirty="0" err="1">
                <a:solidFill>
                  <a:srgbClr val="000000"/>
                </a:solidFill>
              </a:rPr>
              <a:t>C</a:t>
            </a:r>
            <a:r>
              <a:rPr lang="en-US" altLang="zh-CN" sz="2400" baseline="-25000" dirty="0" err="1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中的元素</a:t>
            </a:r>
            <a:r>
              <a:rPr lang="en-US" altLang="zh-CN" sz="2400" dirty="0">
                <a:solidFill>
                  <a:srgbClr val="000000"/>
                </a:solidFill>
              </a:rPr>
              <a:t>C[</a:t>
            </a:r>
            <a:r>
              <a:rPr lang="en-US" altLang="zh-CN" sz="2400" dirty="0" err="1">
                <a:solidFill>
                  <a:srgbClr val="000000"/>
                </a:solidFill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</a:rPr>
              <a:t>]</a:t>
            </a:r>
            <a:r>
              <a:rPr lang="zh-CN" altLang="en-US" sz="2400" dirty="0">
                <a:solidFill>
                  <a:srgbClr val="000000"/>
                </a:solidFill>
              </a:rPr>
              <a:t>定义为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直接求解的时间复杂度</a:t>
            </a:r>
            <a:endParaRPr lang="en-US" altLang="zh-CN" sz="2400" dirty="0" smtClean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令乘法运算为基本运算</a:t>
            </a:r>
            <a:endParaRPr lang="en-US" altLang="zh-C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一个元素</a:t>
            </a:r>
            <a:r>
              <a:rPr lang="en-US" alt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][j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]需要做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n次乘法和n-1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次加法</a:t>
            </a:r>
          </a:p>
          <a:p>
            <a:pPr lvl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矩阵C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一共有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个元素</a:t>
            </a:r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42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215680" y="2852936"/>
          <a:ext cx="36718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1" name="公式" r:id="rId3" imgW="1688465" imgH="431800" progId="Equation.3">
                  <p:embed/>
                </p:oleObj>
              </mc:Choice>
              <mc:Fallback>
                <p:oleObj name="公式" r:id="rId3" imgW="16884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2852936"/>
                        <a:ext cx="36718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336360" y="3983038"/>
            <a:ext cx="91403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O(n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法求矩阵相乘问题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0010328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都分成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(n/2)*(n/2)</a:t>
            </a:r>
            <a:r>
              <a:rPr lang="zh-CN" altLang="en-US" sz="2400" dirty="0"/>
              <a:t>的方形</a:t>
            </a:r>
            <a:r>
              <a:rPr lang="zh-CN" altLang="en-US" sz="2400" dirty="0" smtClean="0"/>
              <a:t>矩阵。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上述分治法求解的时间复杂度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43</a:t>
            </a:fld>
            <a:endParaRPr lang="en-US" altLang="zh-CN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127448" y="2089569"/>
          <a:ext cx="4123921" cy="89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0" name="公式" r:id="rId3" imgW="2222500" imgH="482600" progId="Equation.3">
                  <p:embed/>
                </p:oleObj>
              </mc:Choice>
              <mc:Fallback>
                <p:oleObj name="公式" r:id="rId3" imgW="22225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89569"/>
                        <a:ext cx="4123921" cy="89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/>
          <p:nvPr/>
        </p:nvGrpSpPr>
        <p:grpSpPr bwMode="auto">
          <a:xfrm>
            <a:off x="6023992" y="2002299"/>
            <a:ext cx="3816424" cy="1734581"/>
            <a:chOff x="0" y="0"/>
            <a:chExt cx="858" cy="552"/>
          </a:xfrm>
        </p:grpSpPr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1" name="公式" r:id="rId5" imgW="1307465" imgH="215900" progId="Equation.3">
                    <p:embed/>
                  </p:oleObj>
                </mc:Choice>
                <mc:Fallback>
                  <p:oleObj name="公式" r:id="rId5" imgW="1307465" imgH="21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2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3" name="公式" r:id="rId9" imgW="1333500" imgH="215900" progId="Equation.3">
                    <p:embed/>
                  </p:oleObj>
                </mc:Choice>
                <mc:Fallback>
                  <p:oleObj name="公式" r:id="rId9" imgW="13335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4" name="公式" r:id="rId11" imgW="1358265" imgH="215900" progId="Equation.3">
                    <p:embed/>
                  </p:oleObj>
                </mc:Choice>
                <mc:Fallback>
                  <p:oleObj name="公式" r:id="rId11" imgW="1358265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087886" y="3870000"/>
          <a:ext cx="4065991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5" name="公式" r:id="rId13" imgW="1841500" imgH="457200" progId="Equation.3">
                  <p:embed/>
                </p:oleObj>
              </mc:Choice>
              <mc:Fallback>
                <p:oleObj name="公式" r:id="rId13" imgW="1841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6" y="3870000"/>
                        <a:ext cx="4065991" cy="872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6127128" y="4824829"/>
            <a:ext cx="1910237" cy="535412"/>
          </a:xfrm>
          <a:prstGeom prst="wedgeRoundRectCallout">
            <a:avLst>
              <a:gd name="adj1" fmla="val 36859"/>
              <a:gd name="adj2" fmla="val -7379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/>
              <a:t>4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次子矩阵相加</a:t>
            </a:r>
          </a:p>
        </p:txBody>
      </p:sp>
      <p:sp>
        <p:nvSpPr>
          <p:cNvPr id="16" name="矩形 15"/>
          <p:cNvSpPr/>
          <p:nvPr/>
        </p:nvSpPr>
        <p:spPr>
          <a:xfrm>
            <a:off x="9577706" y="4163526"/>
            <a:ext cx="91403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O(n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1011063" y="5671850"/>
            <a:ext cx="9828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思考：当前分治法没有提高求解效率</a:t>
            </a: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原因是什么？</a:t>
            </a:r>
            <a:endParaRPr kumimoji="1" lang="zh-CN" altLang="en-US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8534650" y="5033005"/>
            <a:ext cx="1910237" cy="535412"/>
          </a:xfrm>
          <a:prstGeom prst="wedgeRoundRectCallout">
            <a:avLst>
              <a:gd name="adj1" fmla="val -45823"/>
              <a:gd name="adj2" fmla="val 7801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子问题个数多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/>
      <p:bldP spid="17" grpId="0"/>
      <p:bldP spid="1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斯特拉森矩阵</a:t>
            </a:r>
            <a:r>
              <a:rPr lang="zh-CN" altLang="en-US" dirty="0" smtClean="0"/>
              <a:t>乘法思想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4490"/>
            <a:ext cx="10685780" cy="1544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斯特拉森在分治法的基础</a:t>
            </a:r>
            <a:r>
              <a:rPr lang="zh-CN" altLang="en-US" sz="2400" dirty="0" smtClean="0"/>
              <a:t>上，利用技巧减少了子问题的个数</a:t>
            </a:r>
            <a:endParaRPr lang="en-US" altLang="zh-CN" sz="2400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7</a:t>
            </a:r>
            <a:r>
              <a:rPr lang="zh-CN" altLang="en-US" dirty="0"/>
              <a:t>个乘法和</a:t>
            </a:r>
            <a:r>
              <a:rPr lang="en-US" altLang="zh-CN" dirty="0"/>
              <a:t>10</a:t>
            </a:r>
            <a:r>
              <a:rPr lang="zh-CN" altLang="en-US" dirty="0"/>
              <a:t>个加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法来算</a:t>
            </a:r>
            <a:r>
              <a:rPr lang="zh-CN" altLang="en-US" dirty="0" smtClean="0"/>
              <a:t>出</a:t>
            </a:r>
            <a:r>
              <a:rPr lang="en-US" altLang="zh-CN" dirty="0" smtClean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(n/2)*(</a:t>
            </a:r>
            <a:r>
              <a:rPr lang="en-US" altLang="zh-CN" dirty="0" smtClean="0"/>
              <a:t>n/2)</a:t>
            </a:r>
            <a:r>
              <a:rPr lang="zh-CN" altLang="en-US" dirty="0" smtClean="0"/>
              <a:t>的中间矩阵</a:t>
            </a:r>
            <a:endParaRPr lang="zh-CN" altLang="en-US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8</a:t>
            </a:r>
            <a:r>
              <a:rPr lang="zh-CN" altLang="en-US" dirty="0"/>
              <a:t>个加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法算</a:t>
            </a:r>
            <a:r>
              <a:rPr lang="zh-CN" altLang="en-US" dirty="0" smtClean="0"/>
              <a:t>出子问题的解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44</a:t>
            </a:fld>
            <a:endParaRPr lang="en-US" altLang="zh-CN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343472" y="3157654"/>
            <a:ext cx="3816424" cy="2935642"/>
            <a:chOff x="0" y="1665"/>
            <a:chExt cx="1104" cy="99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1" name="公式" r:id="rId3" imgW="1269365" imgH="215900" progId="Equation.3">
                    <p:embed/>
                  </p:oleObj>
                </mc:Choice>
                <mc:Fallback>
                  <p:oleObj name="公式" r:id="rId3" imgW="1269365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2" name="公式" r:id="rId5" imgW="1269365" imgH="215900" progId="Equation.3">
                    <p:embed/>
                  </p:oleObj>
                </mc:Choice>
                <mc:Fallback>
                  <p:oleObj name="公式" r:id="rId5" imgW="1269365" imgH="215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3" name="公式" r:id="rId7" imgW="1270000" imgH="228600" progId="Equation.3">
                    <p:embed/>
                  </p:oleObj>
                </mc:Choice>
                <mc:Fallback>
                  <p:oleObj name="公式" r:id="rId7" imgW="12700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4" name="公式" r:id="rId9" imgW="1282700" imgH="215900" progId="Equation.3">
                    <p:embed/>
                  </p:oleObj>
                </mc:Choice>
                <mc:Fallback>
                  <p:oleObj name="公式" r:id="rId9" imgW="12827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5" name="公式" r:id="rId11" imgW="1739900" imgH="228600" progId="Equation.3">
                    <p:embed/>
                  </p:oleObj>
                </mc:Choice>
                <mc:Fallback>
                  <p:oleObj name="公式" r:id="rId11" imgW="1739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6" name="公式" r:id="rId13" imgW="1752600" imgH="228600" progId="Equation.3">
                    <p:embed/>
                  </p:oleObj>
                </mc:Choice>
                <mc:Fallback>
                  <p:oleObj name="公式" r:id="rId13" imgW="1752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7" name="公式" r:id="rId15" imgW="1714500" imgH="228600" progId="Equation.3">
                    <p:embed/>
                  </p:oleObj>
                </mc:Choice>
                <mc:Fallback>
                  <p:oleObj name="公式" r:id="rId15" imgW="1714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3"/>
          <p:cNvGrpSpPr/>
          <p:nvPr/>
        </p:nvGrpSpPr>
        <p:grpSpPr bwMode="auto">
          <a:xfrm>
            <a:off x="6099053" y="3174314"/>
            <a:ext cx="2733251" cy="1769306"/>
            <a:chOff x="0" y="1875"/>
            <a:chExt cx="1062" cy="570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8" name="公式" r:id="rId17" imgW="1689100" imgH="228600" progId="Equation.3">
                    <p:embed/>
                  </p:oleObj>
                </mc:Choice>
                <mc:Fallback>
                  <p:oleObj name="公式" r:id="rId17" imgW="16891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9" name="公式" r:id="rId19" imgW="964565" imgH="215900" progId="Equation.3">
                    <p:embed/>
                  </p:oleObj>
                </mc:Choice>
                <mc:Fallback>
                  <p:oleObj name="公式" r:id="rId19" imgW="964565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80" name="公式" r:id="rId21" imgW="977900" imgH="228600" progId="Equation.3">
                    <p:embed/>
                  </p:oleObj>
                </mc:Choice>
                <mc:Fallback>
                  <p:oleObj name="公式" r:id="rId21" imgW="9779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81" name="公式" r:id="rId23" imgW="1689100" imgH="228600" progId="Equation.3">
                    <p:embed/>
                  </p:oleObj>
                </mc:Choice>
                <mc:Fallback>
                  <p:oleObj name="公式" r:id="rId23" imgW="16891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zh-CN" altLang="en-US" dirty="0"/>
              <a:t>斯特拉森矩阵乘法时间复杂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45</a:t>
            </a:fld>
            <a:endParaRPr lang="en-US" altLang="zh-CN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767408" y="1196752"/>
          <a:ext cx="3803626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7" name="Equation" r:id="rId3" imgW="1993900" imgH="457200" progId="Equation.3">
                  <p:embed/>
                </p:oleObj>
              </mc:Choice>
              <mc:Fallback>
                <p:oleObj name="Equation" r:id="rId3" imgW="19939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196752"/>
                        <a:ext cx="3803626" cy="872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807968" y="1196752"/>
          <a:ext cx="4065991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8" name="公式" r:id="rId5" imgW="1841500" imgH="457200" progId="Equation.3">
                  <p:embed/>
                </p:oleObj>
              </mc:Choice>
              <mc:Fallback>
                <p:oleObj name="公式" r:id="rId5" imgW="1841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196752"/>
                        <a:ext cx="4065991" cy="87205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箭头 6"/>
          <p:cNvSpPr/>
          <p:nvPr/>
        </p:nvSpPr>
        <p:spPr>
          <a:xfrm>
            <a:off x="4859066" y="1524769"/>
            <a:ext cx="948902" cy="18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9120" y="2233023"/>
          <a:ext cx="5451475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9" name="公式" r:id="rId7" imgW="2425700" imgH="2032000" progId="Equation.3">
                  <p:embed/>
                </p:oleObj>
              </mc:Choice>
              <mc:Fallback>
                <p:oleObj name="公式" r:id="rId7" imgW="2425700" imgH="203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120" y="2233023"/>
                        <a:ext cx="5451475" cy="456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15480" y="2276872"/>
            <a:ext cx="1152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令</a:t>
            </a:r>
            <a:r>
              <a:rPr lang="en-US" altLang="zh-CN" sz="2000" b="0" dirty="0">
                <a:solidFill>
                  <a:srgbClr val="FF0000"/>
                </a:solidFill>
              </a:rPr>
              <a:t>n=2</a:t>
            </a:r>
            <a:r>
              <a:rPr lang="en-US" altLang="zh-CN" sz="2000" b="0" baseline="30000" dirty="0">
                <a:solidFill>
                  <a:srgbClr val="FF0000"/>
                </a:solidFill>
              </a:rPr>
              <a:t>k</a:t>
            </a:r>
            <a:endParaRPr lang="zh-CN" altLang="en-US" sz="2000" b="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46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/>
          </p:nvPr>
        </p:nvGraphicFramePr>
        <p:xfrm>
          <a:off x="2423592" y="980728"/>
          <a:ext cx="585152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72" name="公式" r:id="rId3" imgW="2705100" imgH="1790700" progId="Equation.3">
                  <p:embed/>
                </p:oleObj>
              </mc:Choice>
              <mc:Fallback>
                <p:oleObj name="公式" r:id="rId3" imgW="2705100" imgH="17907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980728"/>
                        <a:ext cx="5851525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6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</a:rPr>
              <a:t>分治法不一定总会提高算法效率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减少子问题个数是降低时间复杂度的一个有效途径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440" y="3419468"/>
            <a:ext cx="9552905" cy="18210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Hopcroft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Kerr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已经证明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1971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2×2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的乘积，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2×2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矩阵的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次乘法这样的方法了。或许应当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研究</a:t>
            </a: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3×3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5×5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的更好算法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二维极大点问题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838200" y="18478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r>
              <a:rPr lang="zh-CN" altLang="en-US" dirty="0" smtClean="0"/>
              <a:t>分治法设计思想</a:t>
            </a:r>
            <a:endParaRPr lang="en-US" altLang="zh-CN" dirty="0" smtClean="0"/>
          </a:p>
          <a:p>
            <a:r>
              <a:rPr lang="zh-CN" altLang="en-US" dirty="0" smtClean="0"/>
              <a:t>分治法描述</a:t>
            </a:r>
            <a:endParaRPr lang="en-US" altLang="zh-CN" dirty="0" smtClean="0"/>
          </a:p>
          <a:p>
            <a:r>
              <a:rPr lang="zh-CN" altLang="en-US" dirty="0"/>
              <a:t>时间复杂度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604" y="1347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07163"/>
            <a:ext cx="2743200" cy="365125"/>
          </a:xfrm>
        </p:spPr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7902" y="1313451"/>
            <a:ext cx="10515600" cy="496337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600" dirty="0" smtClean="0"/>
              <a:t>支配</a:t>
            </a:r>
            <a:r>
              <a:rPr lang="zh-CN" altLang="en-US" sz="2600" dirty="0"/>
              <a:t>规则</a:t>
            </a:r>
            <a:r>
              <a:rPr lang="zh-CN" altLang="en-US" sz="2600" dirty="0" smtClean="0"/>
              <a:t>：在二维空间中，如果</a:t>
            </a:r>
            <a:r>
              <a:rPr lang="en-US" altLang="zh-CN" sz="2600" dirty="0" smtClean="0"/>
              <a:t>x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&gt;x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，且</a:t>
            </a:r>
            <a:r>
              <a:rPr lang="en-US" altLang="zh-CN" sz="2600" dirty="0" smtClean="0"/>
              <a:t>y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&gt;y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，那么称点</a:t>
            </a:r>
            <a:r>
              <a:rPr lang="en-US" altLang="zh-CN" sz="2600" dirty="0" smtClean="0"/>
              <a:t>(x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,y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支配点</a:t>
            </a:r>
            <a:r>
              <a:rPr lang="en-US" altLang="zh-CN" sz="2600" dirty="0" smtClean="0"/>
              <a:t>(x</a:t>
            </a:r>
            <a:r>
              <a:rPr lang="en-US" altLang="zh-CN" sz="2600" baseline="-25000" dirty="0" smtClean="0"/>
              <a:t>2,</a:t>
            </a:r>
            <a:r>
              <a:rPr lang="en-US" altLang="zh-CN" sz="2600" dirty="0" smtClean="0"/>
              <a:t>y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zh-CN" altLang="en-US" sz="2600" dirty="0" smtClean="0"/>
              <a:t>极大点：如果一个点没有被其他点支配，则称其为极大点。</a:t>
            </a:r>
            <a:endParaRPr lang="en-US" altLang="zh-CN" sz="2600" dirty="0" smtClean="0"/>
          </a:p>
          <a:p>
            <a:pPr>
              <a:spcBef>
                <a:spcPts val="0"/>
              </a:spcBef>
            </a:pPr>
            <a:r>
              <a:rPr lang="zh-CN" altLang="en-US" sz="2600" dirty="0" smtClean="0"/>
              <a:t>求极大点问题：已知有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个点的集合，找出其中的所有极大点。</a:t>
            </a:r>
            <a:endParaRPr lang="en-US" altLang="zh-CN" sz="26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r>
              <a:rPr lang="zh-CN" altLang="en-US" sz="2400" dirty="0"/>
              <a:t>直接比较每一对</a:t>
            </a:r>
            <a:r>
              <a:rPr lang="zh-CN" altLang="en-US" sz="2400" dirty="0" smtClean="0"/>
              <a:t>点，</a:t>
            </a:r>
            <a:r>
              <a:rPr lang="zh-CN" altLang="en-US" sz="2600" dirty="0" smtClean="0"/>
              <a:t>时间</a:t>
            </a:r>
            <a:r>
              <a:rPr lang="zh-CN" altLang="en-US" sz="2600" dirty="0"/>
              <a:t>复杂度</a:t>
            </a:r>
            <a:r>
              <a:rPr lang="zh-CN" altLang="en-US" sz="2600" dirty="0" smtClean="0"/>
              <a:t>：</a:t>
            </a:r>
            <a:endParaRPr lang="en-US" altLang="zh-CN" sz="26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</p:txBody>
      </p:sp>
      <p:grpSp>
        <p:nvGrpSpPr>
          <p:cNvPr id="6" name="组合 43"/>
          <p:cNvGrpSpPr/>
          <p:nvPr/>
        </p:nvGrpSpPr>
        <p:grpSpPr bwMode="auto">
          <a:xfrm>
            <a:off x="2134890" y="3210866"/>
            <a:ext cx="7129462" cy="2317825"/>
            <a:chOff x="611560" y="2808560"/>
            <a:chExt cx="7128792" cy="231760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611560" y="4940446"/>
              <a:ext cx="71287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043174" y="2808560"/>
              <a:ext cx="393" cy="2317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124305" y="3213409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3703" y="3429289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03648" y="4148359"/>
              <a:ext cx="71431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83046" y="4581705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95736" y="400549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255" y="4005497"/>
              <a:ext cx="73018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211672" y="4292807"/>
              <a:ext cx="73018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59311" y="4581705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643431" y="3645168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79968" y="443725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64033" y="422137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03759" y="4148359"/>
              <a:ext cx="73018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724416" y="3861048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443487" y="4221377"/>
              <a:ext cx="73018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51287" y="3140391"/>
              <a:ext cx="215880" cy="252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32273" y="3356270"/>
              <a:ext cx="215880" cy="252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3573738"/>
              <a:ext cx="215880" cy="250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651398" y="3789618"/>
              <a:ext cx="217468" cy="250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372056" y="4148359"/>
              <a:ext cx="215880" cy="25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2231740" y="3064314"/>
              <a:ext cx="612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</a:t>
              </a:r>
              <a:endParaRPr lang="zh-CN" altLang="en-US" sz="1800" b="0"/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3347864" y="3212976"/>
              <a:ext cx="720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P2</a:t>
              </a:r>
              <a:endParaRPr lang="zh-CN" altLang="en-US" sz="1800" b="0"/>
            </a:p>
          </p:txBody>
        </p:sp>
        <p:sp>
          <p:nvSpPr>
            <p:cNvPr id="30" name="TextBox 31"/>
            <p:cNvSpPr txBox="1">
              <a:spLocks noChangeArrowheads="1"/>
            </p:cNvSpPr>
            <p:nvPr/>
          </p:nvSpPr>
          <p:spPr bwMode="auto">
            <a:xfrm>
              <a:off x="3599892" y="4027388"/>
              <a:ext cx="468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P3</a:t>
              </a:r>
              <a:endParaRPr lang="zh-CN" altLang="en-US" sz="1800" b="0"/>
            </a:p>
          </p:txBody>
        </p:sp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3131840" y="3825044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P4</a:t>
              </a:r>
              <a:endParaRPr lang="zh-CN" altLang="en-US" sz="1800" b="0"/>
            </a:p>
          </p:txBody>
        </p:sp>
        <p:sp>
          <p:nvSpPr>
            <p:cNvPr id="32" name="TextBox 33"/>
            <p:cNvSpPr txBox="1">
              <a:spLocks noChangeArrowheads="1"/>
            </p:cNvSpPr>
            <p:nvPr/>
          </p:nvSpPr>
          <p:spPr bwMode="auto">
            <a:xfrm>
              <a:off x="2555776" y="4437112"/>
              <a:ext cx="6840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P5</a:t>
              </a:r>
              <a:endParaRPr lang="zh-CN" altLang="en-US" sz="1800" b="0"/>
            </a:p>
          </p:txBody>
        </p:sp>
        <p:sp>
          <p:nvSpPr>
            <p:cNvPr id="33" name="TextBox 34"/>
            <p:cNvSpPr txBox="1">
              <a:spLocks noChangeArrowheads="1"/>
            </p:cNvSpPr>
            <p:nvPr/>
          </p:nvSpPr>
          <p:spPr bwMode="auto">
            <a:xfrm>
              <a:off x="2267744" y="3861048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P6</a:t>
              </a:r>
              <a:endParaRPr lang="zh-CN" altLang="en-US" sz="1800" b="0"/>
            </a:p>
          </p:txBody>
        </p:sp>
        <p:sp>
          <p:nvSpPr>
            <p:cNvPr id="34" name="TextBox 35"/>
            <p:cNvSpPr txBox="1">
              <a:spLocks noChangeArrowheads="1"/>
            </p:cNvSpPr>
            <p:nvPr/>
          </p:nvSpPr>
          <p:spPr bwMode="auto">
            <a:xfrm>
              <a:off x="1475656" y="4005064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P7</a:t>
              </a:r>
              <a:endParaRPr lang="zh-CN" altLang="en-US" sz="1800" b="0"/>
            </a:p>
          </p:txBody>
        </p:sp>
        <p:sp>
          <p:nvSpPr>
            <p:cNvPr id="35" name="TextBox 36"/>
            <p:cNvSpPr txBox="1">
              <a:spLocks noChangeArrowheads="1"/>
            </p:cNvSpPr>
            <p:nvPr/>
          </p:nvSpPr>
          <p:spPr bwMode="auto">
            <a:xfrm>
              <a:off x="4788024" y="339764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P8</a:t>
              </a:r>
              <a:endParaRPr lang="zh-CN" altLang="en-US" sz="1800" b="0"/>
            </a:p>
          </p:txBody>
        </p:sp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868144" y="368102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P9</a:t>
              </a:r>
              <a:endParaRPr lang="zh-CN" altLang="en-US" sz="1800" b="0"/>
            </a:p>
          </p:txBody>
        </p:sp>
        <p:sp>
          <p:nvSpPr>
            <p:cNvPr id="37" name="TextBox 38"/>
            <p:cNvSpPr txBox="1">
              <a:spLocks noChangeArrowheads="1"/>
            </p:cNvSpPr>
            <p:nvPr/>
          </p:nvSpPr>
          <p:spPr bwMode="auto">
            <a:xfrm>
              <a:off x="6588224" y="4149080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P10</a:t>
              </a:r>
              <a:endParaRPr lang="zh-CN" altLang="en-US" sz="1800" b="0"/>
            </a:p>
          </p:txBody>
        </p:sp>
        <p:sp>
          <p:nvSpPr>
            <p:cNvPr id="38" name="TextBox 39"/>
            <p:cNvSpPr txBox="1">
              <a:spLocks noChangeArrowheads="1"/>
            </p:cNvSpPr>
            <p:nvPr/>
          </p:nvSpPr>
          <p:spPr bwMode="auto">
            <a:xfrm>
              <a:off x="5652120" y="4283804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P14</a:t>
              </a:r>
              <a:endParaRPr lang="zh-CN" altLang="en-US" sz="1800" b="0"/>
            </a:p>
          </p:txBody>
        </p:sp>
        <p:sp>
          <p:nvSpPr>
            <p:cNvPr id="39" name="TextBox 40"/>
            <p:cNvSpPr txBox="1">
              <a:spLocks noChangeArrowheads="1"/>
            </p:cNvSpPr>
            <p:nvPr/>
          </p:nvSpPr>
          <p:spPr bwMode="auto">
            <a:xfrm>
              <a:off x="5076056" y="393305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P11</a:t>
              </a:r>
              <a:endParaRPr lang="zh-CN" altLang="en-US" sz="1800" b="0"/>
            </a:p>
          </p:txBody>
        </p:sp>
        <p:sp>
          <p:nvSpPr>
            <p:cNvPr id="40" name="TextBox 41"/>
            <p:cNvSpPr txBox="1">
              <a:spLocks noChangeArrowheads="1"/>
            </p:cNvSpPr>
            <p:nvPr/>
          </p:nvSpPr>
          <p:spPr bwMode="auto">
            <a:xfrm>
              <a:off x="4247964" y="413653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P12</a:t>
              </a:r>
              <a:endParaRPr lang="zh-CN" altLang="en-US" sz="1800" b="0"/>
            </a:p>
          </p:txBody>
        </p:sp>
        <p:sp>
          <p:nvSpPr>
            <p:cNvPr id="41" name="TextBox 42"/>
            <p:cNvSpPr txBox="1">
              <a:spLocks noChangeArrowheads="1"/>
            </p:cNvSpPr>
            <p:nvPr/>
          </p:nvSpPr>
          <p:spPr bwMode="auto">
            <a:xfrm>
              <a:off x="4896584" y="442323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P13</a:t>
              </a:r>
              <a:endParaRPr lang="zh-CN" altLang="en-US" sz="1800" b="0"/>
            </a:p>
          </p:txBody>
        </p:sp>
      </p:grpSp>
      <p:sp>
        <p:nvSpPr>
          <p:cNvPr id="43" name="TextBox 45"/>
          <p:cNvSpPr txBox="1">
            <a:spLocks noChangeArrowheads="1"/>
          </p:cNvSpPr>
          <p:nvPr/>
        </p:nvSpPr>
        <p:spPr bwMode="auto">
          <a:xfrm>
            <a:off x="8796804" y="497465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/>
              <a:t>X</a:t>
            </a:r>
            <a:endParaRPr lang="zh-CN" altLang="en-US" sz="1800" b="0" dirty="0"/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2151450" y="3210866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/>
              <a:t>Y</a:t>
            </a:r>
            <a:endParaRPr lang="zh-CN" altLang="en-US" sz="1800" b="0" dirty="0"/>
          </a:p>
        </p:txBody>
      </p:sp>
      <p:sp>
        <p:nvSpPr>
          <p:cNvPr id="48" name="矩形 47"/>
          <p:cNvSpPr/>
          <p:nvPr/>
        </p:nvSpPr>
        <p:spPr>
          <a:xfrm>
            <a:off x="5782346" y="5616240"/>
            <a:ext cx="915635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O(n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分治法的求解思想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717380"/>
            <a:ext cx="9793088" cy="34197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思想：将整个问题分成若干个小问题后分而治之。</a:t>
            </a:r>
          </a:p>
          <a:p>
            <a:pPr lvl="1" eaLnBrk="1" hangingPunct="1"/>
            <a:r>
              <a:rPr lang="zh-CN" altLang="en-US" sz="2400" dirty="0" smtClean="0"/>
              <a:t>分</a:t>
            </a:r>
            <a:r>
              <a:rPr lang="en-US" altLang="zh-CN" sz="2400" dirty="0" smtClean="0"/>
              <a:t>(Divide)</a:t>
            </a:r>
            <a:r>
              <a:rPr lang="zh-CN" altLang="en-US" sz="2400" dirty="0" smtClean="0"/>
              <a:t>：子</a:t>
            </a:r>
            <a:r>
              <a:rPr lang="zh-CN" altLang="en-US" sz="2400" dirty="0"/>
              <a:t>问题与原问题具有相同</a:t>
            </a:r>
            <a:r>
              <a:rPr lang="zh-CN" altLang="en-US" sz="2400" dirty="0" smtClean="0"/>
              <a:t>的特征，但规模更小。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治</a:t>
            </a:r>
            <a:r>
              <a:rPr lang="en-US" altLang="zh-CN" sz="2400" dirty="0" smtClean="0"/>
              <a:t>(</a:t>
            </a:r>
            <a:r>
              <a:rPr kumimoji="1" lang="en-US" altLang="zh-CN" sz="2400" dirty="0" smtClean="0"/>
              <a:t>Conquer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：反复</a:t>
            </a:r>
            <a:r>
              <a:rPr lang="zh-CN" altLang="en-US" sz="2400" dirty="0"/>
              <a:t>使用分治策略，直到可以直接求解子问题为止。</a:t>
            </a:r>
          </a:p>
          <a:p>
            <a:pPr lvl="1" eaLnBrk="1" hangingPunct="1"/>
            <a:r>
              <a:rPr lang="zh-CN" altLang="en-US" sz="2400" dirty="0" smtClean="0"/>
              <a:t>合</a:t>
            </a:r>
            <a:r>
              <a:rPr lang="en-US" altLang="zh-CN" sz="2400" dirty="0" smtClean="0"/>
              <a:t>(Combine)</a:t>
            </a:r>
            <a:r>
              <a:rPr lang="zh-CN" altLang="en-US" sz="2400" dirty="0" smtClean="0"/>
              <a:t>：将子问题的解组合成原问题的解。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3539716" y="4509120"/>
            <a:ext cx="4536504" cy="88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152162" y="3789040"/>
            <a:ext cx="2238203" cy="1057556"/>
          </a:xfrm>
          <a:prstGeom prst="wedgeRoundRectCallout">
            <a:avLst>
              <a:gd name="adj1" fmla="val 6157"/>
              <a:gd name="adj2" fmla="val -71501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分治法天然适合递归实现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分治法设计思想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分：设计中位线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，将整个点集分为两个子集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R</a:t>
            </a:r>
            <a:endParaRPr lang="en-US" altLang="zh-CN" sz="2400" dirty="0" smtClean="0"/>
          </a:p>
          <a:p>
            <a:r>
              <a:rPr lang="zh-CN" altLang="en-US" sz="2400" dirty="0" smtClean="0"/>
              <a:t>治：分别找出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R</a:t>
            </a:r>
            <a:r>
              <a:rPr lang="zh-CN" altLang="en-US" sz="2400" dirty="0" smtClean="0"/>
              <a:t>的极大点</a:t>
            </a:r>
            <a:endParaRPr lang="en-US" altLang="zh-CN" sz="2400" dirty="0" smtClean="0"/>
          </a:p>
          <a:p>
            <a:r>
              <a:rPr lang="zh-CN" altLang="en-US" sz="2400" dirty="0" smtClean="0"/>
              <a:t>合：基于支配规则合并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极大点</a:t>
            </a:r>
          </a:p>
        </p:txBody>
      </p:sp>
      <p:sp>
        <p:nvSpPr>
          <p:cNvPr id="57" name="内容占位符 2"/>
          <p:cNvSpPr txBox="1"/>
          <p:nvPr/>
        </p:nvSpPr>
        <p:spPr>
          <a:xfrm>
            <a:off x="946820" y="3858375"/>
            <a:ext cx="4197835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：怎样确定中位线？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：怎样设计递归出口？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：怎样实现支配规则？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838200" y="15902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910816" y="1340768"/>
            <a:ext cx="10370368" cy="4684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中位线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垂直</a:t>
            </a:r>
            <a:r>
              <a:rPr lang="zh-CN" altLang="en-US" dirty="0"/>
              <a:t>于</a:t>
            </a:r>
            <a:r>
              <a:rPr lang="en-US" altLang="zh-CN" dirty="0"/>
              <a:t>X</a:t>
            </a:r>
            <a:r>
              <a:rPr lang="zh-CN" altLang="en-US" dirty="0"/>
              <a:t>轴的中位线</a:t>
            </a:r>
            <a:r>
              <a:rPr lang="en-US" altLang="zh-CN" dirty="0"/>
              <a:t>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中的所有点按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值排序后，寻找第</a:t>
            </a:r>
            <a:r>
              <a:rPr lang="en-US" altLang="zh-CN" dirty="0" smtClean="0"/>
              <a:t>n/2</a:t>
            </a:r>
            <a:r>
              <a:rPr lang="zh-CN" altLang="en-US" dirty="0" smtClean="0"/>
              <a:t>点位置</a:t>
            </a:r>
            <a:endParaRPr lang="en-US" altLang="zh-CN" dirty="0" smtClean="0"/>
          </a:p>
          <a:p>
            <a:r>
              <a:rPr lang="zh-CN" altLang="en-US" sz="2400" dirty="0" smtClean="0"/>
              <a:t>递归出口：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集合</a:t>
            </a:r>
            <a:r>
              <a:rPr lang="en-US" altLang="zh-CN" dirty="0"/>
              <a:t>S</a:t>
            </a:r>
            <a:r>
              <a:rPr lang="zh-CN" altLang="en-US" dirty="0"/>
              <a:t>中只有一个点，那么该点为极大点</a:t>
            </a:r>
            <a:endParaRPr lang="en-US" altLang="zh-CN" dirty="0"/>
          </a:p>
          <a:p>
            <a:r>
              <a:rPr lang="zh-CN" altLang="en-US" sz="2400" dirty="0" smtClean="0"/>
              <a:t>基于支配规则合并：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中的极大点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/>
              <a:t>S</a:t>
            </a:r>
            <a:r>
              <a:rPr lang="en-US" altLang="zh-CN" baseline="-25000" dirty="0"/>
              <a:t>R</a:t>
            </a:r>
            <a:r>
              <a:rPr lang="zh-CN" altLang="en-US" dirty="0" smtClean="0"/>
              <a:t>中极大点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值，则</a:t>
            </a:r>
            <a:r>
              <a:rPr lang="en-US" altLang="zh-CN" dirty="0"/>
              <a:t>p</a:t>
            </a:r>
            <a:r>
              <a:rPr lang="zh-CN" altLang="en-US" dirty="0"/>
              <a:t>被支配，舍弃</a:t>
            </a:r>
            <a:r>
              <a:rPr lang="zh-CN" altLang="en-US" dirty="0" smtClean="0"/>
              <a:t>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51</a:t>
            </a:fld>
            <a:endParaRPr lang="en-US" altLang="zh-CN"/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4259796" y="915229"/>
            <a:ext cx="3672408" cy="851078"/>
          </a:xfrm>
          <a:prstGeom prst="wedgeRoundRectCallout">
            <a:avLst>
              <a:gd name="adj1" fmla="val -44395"/>
              <a:gd name="adj2" fmla="val 738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可以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任何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曲线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，要选择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最简单的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方式，有利于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提高效率。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935760" y="4797152"/>
            <a:ext cx="3024336" cy="851078"/>
          </a:xfrm>
          <a:prstGeom prst="wedgeRoundRectCallout">
            <a:avLst>
              <a:gd name="adj1" fmla="val -43460"/>
              <a:gd name="adj2" fmla="val -7162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000" b="0" baseline="-25000" dirty="0" smtClean="0">
                <a:ea typeface="幼圆" panose="02010509060101010101" pitchFamily="49" charset="-122"/>
                <a:cs typeface="Arial" panose="020B0604020202020204" pitchFamily="34" charset="0"/>
              </a:rPr>
              <a:t>L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的点的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总是小于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0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R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的点的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分治法描述：求二维极大点问题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6113"/>
            <a:ext cx="9372600" cy="38862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input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个平面点的集合</a:t>
            </a:r>
            <a:r>
              <a:rPr lang="en-US" altLang="zh-CN" sz="2400" dirty="0"/>
              <a:t>S </a:t>
            </a:r>
          </a:p>
          <a:p>
            <a:pPr>
              <a:defRPr/>
            </a:pPr>
            <a:r>
              <a:rPr lang="en-US" altLang="zh-CN" sz="2400" dirty="0" smtClean="0"/>
              <a:t>output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极大点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step1</a:t>
            </a:r>
            <a:r>
              <a:rPr lang="zh-CN" altLang="en-US" sz="2400" dirty="0"/>
              <a:t>：如果</a:t>
            </a:r>
            <a:r>
              <a:rPr lang="en-US" altLang="zh-CN" sz="2400" dirty="0"/>
              <a:t>S</a:t>
            </a:r>
            <a:r>
              <a:rPr lang="zh-CN" altLang="en-US" sz="2400" dirty="0"/>
              <a:t>只有一个点，输出该点为极大点；否则，寻找中位线</a:t>
            </a:r>
            <a:r>
              <a:rPr lang="en-US" altLang="zh-CN" sz="2400" dirty="0"/>
              <a:t>L</a:t>
            </a:r>
            <a:r>
              <a:rPr lang="zh-CN" altLang="en-US" sz="2400" dirty="0"/>
              <a:t>，将</a:t>
            </a:r>
            <a:r>
              <a:rPr lang="en-US" altLang="zh-CN" sz="2400" dirty="0"/>
              <a:t>S</a:t>
            </a:r>
            <a:r>
              <a:rPr lang="zh-CN" altLang="en-US" sz="2400" dirty="0"/>
              <a:t>划分为两个子集合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，使每个子集含有</a:t>
            </a:r>
            <a:r>
              <a:rPr lang="en-US" altLang="zh-CN" sz="2400" dirty="0"/>
              <a:t>n/2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step2</a:t>
            </a:r>
            <a:r>
              <a:rPr lang="zh-CN" altLang="en-US" sz="2400" dirty="0"/>
              <a:t>：递归找出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的极大点。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step3</a:t>
            </a:r>
            <a:r>
              <a:rPr lang="zh-CN" altLang="en-US" sz="2400" dirty="0" smtClean="0"/>
              <a:t>：判断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的所有极大点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 </a:t>
            </a:r>
            <a:r>
              <a:rPr lang="zh-CN" altLang="en-US" sz="2400" dirty="0" smtClean="0"/>
              <a:t>，如果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p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小于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 smtClean="0"/>
              <a:t>中极大点</a:t>
            </a:r>
            <a:r>
              <a:rPr lang="zh-CN" altLang="en-US" sz="2400" dirty="0"/>
              <a:t>的</a:t>
            </a:r>
            <a:r>
              <a:rPr lang="en-US" altLang="zh-CN" sz="2400" dirty="0"/>
              <a:t>y</a:t>
            </a:r>
            <a:r>
              <a:rPr lang="zh-CN" altLang="en-US" sz="2400" dirty="0"/>
              <a:t>值，那么舍弃点</a:t>
            </a:r>
            <a:r>
              <a:rPr lang="en-US" altLang="zh-CN" sz="2400" dirty="0"/>
              <a:t>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991544" y="559107"/>
            <a:ext cx="7141488" cy="2838739"/>
            <a:chOff x="2267550" y="3768438"/>
            <a:chExt cx="7141488" cy="2838739"/>
          </a:xfrm>
        </p:grpSpPr>
        <p:grpSp>
          <p:nvGrpSpPr>
            <p:cNvPr id="6" name="组合 3"/>
            <p:cNvGrpSpPr/>
            <p:nvPr/>
          </p:nvGrpSpPr>
          <p:grpSpPr bwMode="auto">
            <a:xfrm>
              <a:off x="2279576" y="4144888"/>
              <a:ext cx="7129462" cy="2278139"/>
              <a:chOff x="611560" y="2868878"/>
              <a:chExt cx="7128792" cy="2277925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611560" y="4940446"/>
                <a:ext cx="71287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1014748" y="2868878"/>
                <a:ext cx="10171" cy="2277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2124305" y="3213409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03703" y="3429289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03648" y="4148359"/>
                <a:ext cx="71431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483046" y="4581705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95736" y="400549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059255" y="4005497"/>
                <a:ext cx="73018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211672" y="4292807"/>
                <a:ext cx="73018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859311" y="4581705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643431" y="3645168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579968" y="443725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564033" y="422137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003759" y="4148359"/>
                <a:ext cx="73018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724416" y="3861048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443487" y="4221377"/>
                <a:ext cx="73018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51287" y="3140391"/>
                <a:ext cx="215880" cy="252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32273" y="3356270"/>
                <a:ext cx="215880" cy="252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572000" y="3573738"/>
                <a:ext cx="215880" cy="2508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651398" y="3789618"/>
                <a:ext cx="217468" cy="2508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372056" y="4148359"/>
                <a:ext cx="215880" cy="2523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2231740" y="3064314"/>
                <a:ext cx="6120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</a:t>
                </a:r>
                <a:endParaRPr lang="zh-CN" altLang="en-US" sz="1800" b="0"/>
              </a:p>
            </p:txBody>
          </p:sp>
          <p:sp>
            <p:nvSpPr>
              <p:cNvPr id="36" name="TextBox 26"/>
              <p:cNvSpPr txBox="1">
                <a:spLocks noChangeArrowheads="1"/>
              </p:cNvSpPr>
              <p:nvPr/>
            </p:nvSpPr>
            <p:spPr bwMode="auto">
              <a:xfrm>
                <a:off x="3347864" y="3212976"/>
                <a:ext cx="72008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P2</a:t>
                </a:r>
                <a:endParaRPr lang="zh-CN" altLang="en-US" sz="1800" b="0"/>
              </a:p>
            </p:txBody>
          </p:sp>
          <p:sp>
            <p:nvSpPr>
              <p:cNvPr id="37" name="TextBox 27"/>
              <p:cNvSpPr txBox="1">
                <a:spLocks noChangeArrowheads="1"/>
              </p:cNvSpPr>
              <p:nvPr/>
            </p:nvSpPr>
            <p:spPr bwMode="auto">
              <a:xfrm>
                <a:off x="3599892" y="4027388"/>
                <a:ext cx="468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P3</a:t>
                </a:r>
                <a:endParaRPr lang="zh-CN" altLang="en-US" sz="1800" b="0"/>
              </a:p>
            </p:txBody>
          </p:sp>
          <p:sp>
            <p:nvSpPr>
              <p:cNvPr id="38" name="TextBox 28"/>
              <p:cNvSpPr txBox="1">
                <a:spLocks noChangeArrowheads="1"/>
              </p:cNvSpPr>
              <p:nvPr/>
            </p:nvSpPr>
            <p:spPr bwMode="auto">
              <a:xfrm>
                <a:off x="3131840" y="3825044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P4</a:t>
                </a:r>
                <a:endParaRPr lang="zh-CN" altLang="en-US" sz="1800" b="0"/>
              </a:p>
            </p:txBody>
          </p:sp>
          <p:sp>
            <p:nvSpPr>
              <p:cNvPr id="39" name="TextBox 29"/>
              <p:cNvSpPr txBox="1">
                <a:spLocks noChangeArrowheads="1"/>
              </p:cNvSpPr>
              <p:nvPr/>
            </p:nvSpPr>
            <p:spPr bwMode="auto">
              <a:xfrm>
                <a:off x="2555776" y="4437112"/>
                <a:ext cx="6840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P5</a:t>
                </a:r>
                <a:endParaRPr lang="zh-CN" altLang="en-US" sz="1800" b="0"/>
              </a:p>
            </p:txBody>
          </p:sp>
          <p:sp>
            <p:nvSpPr>
              <p:cNvPr id="40" name="TextBox 30"/>
              <p:cNvSpPr txBox="1">
                <a:spLocks noChangeArrowheads="1"/>
              </p:cNvSpPr>
              <p:nvPr/>
            </p:nvSpPr>
            <p:spPr bwMode="auto">
              <a:xfrm>
                <a:off x="2267744" y="3861048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P6</a:t>
                </a:r>
                <a:endParaRPr lang="zh-CN" altLang="en-US" sz="1800" b="0"/>
              </a:p>
            </p:txBody>
          </p:sp>
          <p:sp>
            <p:nvSpPr>
              <p:cNvPr id="41" name="TextBox 31"/>
              <p:cNvSpPr txBox="1">
                <a:spLocks noChangeArrowheads="1"/>
              </p:cNvSpPr>
              <p:nvPr/>
            </p:nvSpPr>
            <p:spPr bwMode="auto">
              <a:xfrm>
                <a:off x="1475656" y="4005064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P7</a:t>
                </a:r>
                <a:endParaRPr lang="zh-CN" altLang="en-US" sz="1800" b="0"/>
              </a:p>
            </p:txBody>
          </p:sp>
          <p:sp>
            <p:nvSpPr>
              <p:cNvPr id="42" name="TextBox 32"/>
              <p:cNvSpPr txBox="1">
                <a:spLocks noChangeArrowheads="1"/>
              </p:cNvSpPr>
              <p:nvPr/>
            </p:nvSpPr>
            <p:spPr bwMode="auto">
              <a:xfrm>
                <a:off x="4788024" y="3397642"/>
                <a:ext cx="504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P8</a:t>
                </a:r>
                <a:endParaRPr lang="zh-CN" altLang="en-US" sz="1800" b="0"/>
              </a:p>
            </p:txBody>
          </p:sp>
          <p:sp>
            <p:nvSpPr>
              <p:cNvPr id="43" name="TextBox 33"/>
              <p:cNvSpPr txBox="1">
                <a:spLocks noChangeArrowheads="1"/>
              </p:cNvSpPr>
              <p:nvPr/>
            </p:nvSpPr>
            <p:spPr bwMode="auto">
              <a:xfrm>
                <a:off x="5868144" y="3681028"/>
                <a:ext cx="504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P9</a:t>
                </a:r>
                <a:endParaRPr lang="zh-CN" altLang="en-US" sz="1800" b="0"/>
              </a:p>
            </p:txBody>
          </p:sp>
          <p:sp>
            <p:nvSpPr>
              <p:cNvPr id="44" name="TextBox 34"/>
              <p:cNvSpPr txBox="1">
                <a:spLocks noChangeArrowheads="1"/>
              </p:cNvSpPr>
              <p:nvPr/>
            </p:nvSpPr>
            <p:spPr bwMode="auto">
              <a:xfrm>
                <a:off x="6588224" y="4149080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P10</a:t>
                </a:r>
                <a:endParaRPr lang="zh-CN" altLang="en-US" sz="1800" b="0"/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5652120" y="4283804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P14</a:t>
                </a:r>
                <a:endParaRPr lang="zh-CN" altLang="en-US" sz="1800" b="0"/>
              </a:p>
            </p:txBody>
          </p:sp>
          <p:sp>
            <p:nvSpPr>
              <p:cNvPr id="46" name="TextBox 36"/>
              <p:cNvSpPr txBox="1">
                <a:spLocks noChangeArrowheads="1"/>
              </p:cNvSpPr>
              <p:nvPr/>
            </p:nvSpPr>
            <p:spPr bwMode="auto">
              <a:xfrm>
                <a:off x="5076056" y="393305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P11</a:t>
                </a:r>
                <a:endParaRPr lang="zh-CN" altLang="en-US" sz="1800" b="0"/>
              </a:p>
            </p:txBody>
          </p:sp>
          <p:sp>
            <p:nvSpPr>
              <p:cNvPr id="47" name="TextBox 37"/>
              <p:cNvSpPr txBox="1">
                <a:spLocks noChangeArrowheads="1"/>
              </p:cNvSpPr>
              <p:nvPr/>
            </p:nvSpPr>
            <p:spPr bwMode="auto">
              <a:xfrm>
                <a:off x="4247964" y="413653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P12</a:t>
                </a:r>
                <a:endParaRPr lang="zh-CN" altLang="en-US" sz="1800" b="0"/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4896584" y="442323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P13</a:t>
                </a:r>
                <a:endParaRPr lang="zh-CN" altLang="en-US" sz="1800" b="0"/>
              </a:p>
            </p:txBody>
          </p:sp>
        </p:grpSp>
        <p:sp>
          <p:nvSpPr>
            <p:cNvPr id="7" name="TextBox 39"/>
            <p:cNvSpPr txBox="1">
              <a:spLocks noChangeArrowheads="1"/>
            </p:cNvSpPr>
            <p:nvPr/>
          </p:nvSpPr>
          <p:spPr bwMode="auto">
            <a:xfrm>
              <a:off x="8804202" y="6238877"/>
              <a:ext cx="5032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X</a:t>
              </a:r>
              <a:endParaRPr lang="zh-CN" altLang="en-US" sz="1800" b="0"/>
            </a:p>
          </p:txBody>
        </p:sp>
        <p:sp>
          <p:nvSpPr>
            <p:cNvPr id="8" name="TextBox 40"/>
            <p:cNvSpPr txBox="1">
              <a:spLocks noChangeArrowheads="1"/>
            </p:cNvSpPr>
            <p:nvPr/>
          </p:nvSpPr>
          <p:spPr bwMode="auto">
            <a:xfrm>
              <a:off x="2267550" y="4144888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50426" y="4220293"/>
              <a:ext cx="21650" cy="2305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4"/>
            <p:cNvSpPr txBox="1">
              <a:spLocks noChangeArrowheads="1"/>
            </p:cNvSpPr>
            <p:nvPr/>
          </p:nvSpPr>
          <p:spPr bwMode="auto">
            <a:xfrm>
              <a:off x="5570245" y="3775001"/>
              <a:ext cx="3603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L</a:t>
              </a:r>
              <a:endParaRPr lang="zh-CN" altLang="en-US" sz="1800" dirty="0"/>
            </a:p>
          </p:txBody>
        </p:sp>
        <p:sp>
          <p:nvSpPr>
            <p:cNvPr id="11" name="TextBox 46"/>
            <p:cNvSpPr txBox="1">
              <a:spLocks noChangeArrowheads="1"/>
            </p:cNvSpPr>
            <p:nvPr/>
          </p:nvSpPr>
          <p:spPr bwMode="auto">
            <a:xfrm>
              <a:off x="3864290" y="3768438"/>
              <a:ext cx="5032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S</a:t>
              </a:r>
              <a:r>
                <a:rPr lang="en-US" altLang="zh-CN" sz="1800" baseline="-25000" dirty="0"/>
                <a:t>L</a:t>
              </a:r>
              <a:endParaRPr lang="zh-CN" altLang="en-US" sz="1800" baseline="-25000" dirty="0"/>
            </a:p>
          </p:txBody>
        </p:sp>
        <p:sp>
          <p:nvSpPr>
            <p:cNvPr id="12" name="TextBox 47"/>
            <p:cNvSpPr txBox="1">
              <a:spLocks noChangeArrowheads="1"/>
            </p:cNvSpPr>
            <p:nvPr/>
          </p:nvSpPr>
          <p:spPr bwMode="auto">
            <a:xfrm>
              <a:off x="7248451" y="3775001"/>
              <a:ext cx="50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S</a:t>
              </a:r>
              <a:r>
                <a:rPr lang="en-US" altLang="zh-CN" sz="1800" baseline="-25000" dirty="0"/>
                <a:t>R</a:t>
              </a:r>
              <a:endParaRPr lang="zh-CN" altLang="en-US" sz="1800" baseline="-250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41839" y="5353052"/>
              <a:ext cx="269875" cy="350838"/>
            </a:xfrm>
            <a:prstGeom prst="ellipse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9" name="AutoShape 4"/>
          <p:cNvSpPr/>
          <p:nvPr/>
        </p:nvSpPr>
        <p:spPr bwMode="auto">
          <a:xfrm>
            <a:off x="2533909" y="3731696"/>
            <a:ext cx="190501" cy="710136"/>
          </a:xfrm>
          <a:prstGeom prst="leftBrace">
            <a:avLst>
              <a:gd name="adj1" fmla="val 3340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759335" y="3731697"/>
            <a:ext cx="71308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1  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   n=1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532991" y="3853812"/>
            <a:ext cx="12287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T(n)=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24411" y="4269858"/>
            <a:ext cx="7165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2T(n/2)+ 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中位线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L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的计算时间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+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基于支配规则合并的时间 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n&gt;1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AutoShape 35"/>
          <p:cNvSpPr>
            <a:spLocks noChangeArrowheads="1"/>
          </p:cNvSpPr>
          <p:nvPr/>
        </p:nvSpPr>
        <p:spPr bwMode="auto">
          <a:xfrm>
            <a:off x="5127675" y="3590568"/>
            <a:ext cx="1975451" cy="494986"/>
          </a:xfrm>
          <a:prstGeom prst="wedgeRoundRectCallout">
            <a:avLst>
              <a:gd name="adj1" fmla="val -44395"/>
              <a:gd name="adj2" fmla="val 738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分：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000" b="0" dirty="0" err="1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nlog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(n))</a:t>
            </a:r>
            <a:endParaRPr lang="zh-CN" altLang="en-US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AutoShape 35"/>
          <p:cNvSpPr>
            <a:spLocks noChangeArrowheads="1"/>
          </p:cNvSpPr>
          <p:nvPr/>
        </p:nvSpPr>
        <p:spPr bwMode="auto">
          <a:xfrm>
            <a:off x="7569946" y="3594354"/>
            <a:ext cx="1099254" cy="541416"/>
          </a:xfrm>
          <a:prstGeom prst="wedgeRoundRectCallout">
            <a:avLst>
              <a:gd name="adj1" fmla="val -46916"/>
              <a:gd name="adj2" fmla="val 6527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</a:t>
            </a:r>
            <a:r>
              <a:rPr lang="en-US" altLang="zh-CN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0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zh-CN" altLang="en-US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内容占位符 2"/>
          <p:cNvSpPr txBox="1"/>
          <p:nvPr/>
        </p:nvSpPr>
        <p:spPr>
          <a:xfrm>
            <a:off x="951590" y="5381718"/>
            <a:ext cx="10746309" cy="128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：能够优化中位线的计算时间？是否有必要每次求解子问题都重新排序？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，先求解哪一个更合理？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84732" y="4101789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altLang="zh-CN" sz="2400" b="1" dirty="0" smtClean="0">
                <a:solidFill>
                  <a:srgbClr val="FF0000"/>
                </a:solidFill>
              </a:rPr>
              <a:t>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7" name="AutoShape 35"/>
          <p:cNvSpPr>
            <a:spLocks noChangeArrowheads="1"/>
          </p:cNvSpPr>
          <p:nvPr/>
        </p:nvSpPr>
        <p:spPr bwMode="auto">
          <a:xfrm>
            <a:off x="6402667" y="4745704"/>
            <a:ext cx="2580139" cy="562196"/>
          </a:xfrm>
          <a:prstGeom prst="wedgeRoundRectCallout">
            <a:avLst>
              <a:gd name="adj1" fmla="val -46907"/>
              <a:gd name="adj2" fmla="val 75764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预处理：提前排序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AutoShape 35"/>
          <p:cNvSpPr>
            <a:spLocks noChangeArrowheads="1"/>
          </p:cNvSpPr>
          <p:nvPr/>
        </p:nvSpPr>
        <p:spPr bwMode="auto">
          <a:xfrm>
            <a:off x="4115072" y="3590568"/>
            <a:ext cx="576118" cy="494986"/>
          </a:xfrm>
          <a:prstGeom prst="wedgeRoundRectCallout">
            <a:avLst>
              <a:gd name="adj1" fmla="val -126159"/>
              <a:gd name="adj2" fmla="val 7940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治</a:t>
            </a:r>
            <a:endParaRPr lang="zh-CN" altLang="en-US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22301" y="17939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4132652"/>
            <a:ext cx="10658275" cy="2363929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具有预排序的分治策略找极大点的时间复杂度是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</a:p>
          <a:p>
            <a:pPr lvl="1">
              <a:defRPr/>
            </a:pPr>
            <a:r>
              <a:rPr lang="zh-CN" altLang="en-US" dirty="0"/>
              <a:t>预排序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zh-CN" altLang="en-US" dirty="0"/>
              <a:t>分治法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sz="2400" dirty="0"/>
              <a:t>优于直接方法的时间复杂度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4516" name="AutoShape 4"/>
          <p:cNvSpPr/>
          <p:nvPr/>
        </p:nvSpPr>
        <p:spPr bwMode="auto">
          <a:xfrm>
            <a:off x="3360738" y="1773238"/>
            <a:ext cx="190500" cy="868362"/>
          </a:xfrm>
          <a:prstGeom prst="leftBrace">
            <a:avLst>
              <a:gd name="adj1" fmla="val 3340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586163" y="1773239"/>
            <a:ext cx="41084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                 	                 n=1</a:t>
            </a: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2151064" y="1951039"/>
            <a:ext cx="12287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latin typeface="Times New Roman" panose="02020603050405020304" pitchFamily="18" charset="0"/>
              </a:rPr>
              <a:t>T(n)=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551239" y="2311400"/>
            <a:ext cx="4206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2T(n/2)+ O(n)+O(n)    n&gt;1</a:t>
            </a:r>
          </a:p>
        </p:txBody>
      </p:sp>
      <p:sp>
        <p:nvSpPr>
          <p:cNvPr id="64520" name="圆角矩形标注 7"/>
          <p:cNvSpPr>
            <a:spLocks noChangeArrowheads="1"/>
          </p:cNvSpPr>
          <p:nvPr/>
        </p:nvSpPr>
        <p:spPr bwMode="auto">
          <a:xfrm>
            <a:off x="3796727" y="2814639"/>
            <a:ext cx="526490" cy="504825"/>
          </a:xfrm>
          <a:prstGeom prst="wedgeRoundRectCallout">
            <a:avLst>
              <a:gd name="adj1" fmla="val 49500"/>
              <a:gd name="adj2" fmla="val -7769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治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521" name="圆角矩形标注 8"/>
          <p:cNvSpPr>
            <a:spLocks noChangeArrowheads="1"/>
          </p:cNvSpPr>
          <p:nvPr/>
        </p:nvSpPr>
        <p:spPr bwMode="auto">
          <a:xfrm>
            <a:off x="4891206" y="2808288"/>
            <a:ext cx="488899" cy="504825"/>
          </a:xfrm>
          <a:prstGeom prst="wedgeRoundRectCallout">
            <a:avLst>
              <a:gd name="adj1" fmla="val 49500"/>
              <a:gd name="adj2" fmla="val -7769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</a:t>
            </a:r>
          </a:p>
        </p:txBody>
      </p:sp>
      <p:sp>
        <p:nvSpPr>
          <p:cNvPr id="64522" name="圆角矩形标注 9"/>
          <p:cNvSpPr>
            <a:spLocks noChangeArrowheads="1"/>
          </p:cNvSpPr>
          <p:nvPr/>
        </p:nvSpPr>
        <p:spPr bwMode="auto">
          <a:xfrm>
            <a:off x="5960740" y="2816226"/>
            <a:ext cx="503931" cy="503238"/>
          </a:xfrm>
          <a:prstGeom prst="wedgeRoundRectCallout">
            <a:avLst>
              <a:gd name="adj1" fmla="val 41343"/>
              <a:gd name="adj2" fmla="val -765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688288" y="2131680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743967" y="3061828"/>
            <a:ext cx="2712021" cy="819980"/>
          </a:xfrm>
          <a:prstGeom prst="wedgeRoundRectCallout">
            <a:avLst>
              <a:gd name="adj1" fmla="val 61020"/>
              <a:gd name="adj2" fmla="val 84164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工作量放到递归过程之外，降低重复处理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4.6 </a:t>
            </a:r>
            <a:r>
              <a:rPr kumimoji="1" lang="zh-CN" altLang="en-US" dirty="0"/>
              <a:t>分治法的优化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2817"/>
            <a:ext cx="10370368" cy="3744416"/>
          </a:xfrm>
        </p:spPr>
        <p:txBody>
          <a:bodyPr/>
          <a:lstStyle/>
          <a:p>
            <a:r>
              <a:rPr lang="zh-CN" altLang="en-US" dirty="0" smtClean="0"/>
              <a:t>效率低的原因</a:t>
            </a:r>
            <a:endParaRPr lang="en-US" altLang="zh-CN" dirty="0" smtClean="0"/>
          </a:p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效率低的原因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710" y="1710055"/>
            <a:ext cx="10416540" cy="433959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一些情况下，分治法比蛮力法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直接求解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明显改进了效率，但是也并不是处处有效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原因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：子问题个数多，发生在</a:t>
            </a:r>
            <a:r>
              <a:rPr lang="zh-CN" altLang="en-US" dirty="0" smtClean="0">
                <a:solidFill>
                  <a:srgbClr val="FF0000"/>
                </a:solidFill>
              </a:rPr>
              <a:t>治</a:t>
            </a:r>
            <a:r>
              <a:rPr lang="zh-CN" altLang="en-US" dirty="0" smtClean="0"/>
              <a:t>的环节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：递归过程内工作量过多，发生在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合</a:t>
            </a:r>
            <a:r>
              <a:rPr lang="zh-CN" altLang="en-US" dirty="0" smtClean="0"/>
              <a:t>的环节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4008527" y="4293855"/>
            <a:ext cx="3128757" cy="59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优化思路：变</a:t>
            </a:r>
            <a:r>
              <a:rPr lang="zh-CN" altLang="en-US" sz="2400" dirty="0">
                <a:solidFill>
                  <a:srgbClr val="FF0000"/>
                </a:solidFill>
              </a:rPr>
              <a:t>多为少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328" y="169069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针对子</a:t>
            </a:r>
            <a:r>
              <a:rPr lang="zh-CN" altLang="en-US" dirty="0"/>
              <a:t>问题个数</a:t>
            </a:r>
            <a:r>
              <a:rPr lang="zh-CN" altLang="en-US" dirty="0" smtClean="0"/>
              <a:t>多的问题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寻找</a:t>
            </a:r>
            <a:r>
              <a:rPr lang="zh-CN" altLang="en-US" sz="2800" dirty="0"/>
              <a:t>子问题之间的依赖关系，如果一个子问题的解</a:t>
            </a:r>
            <a:r>
              <a:rPr lang="zh-CN" altLang="en-US" sz="2800" dirty="0" smtClean="0"/>
              <a:t>可以通过其他</a:t>
            </a:r>
            <a:r>
              <a:rPr lang="zh-CN" altLang="en-US" sz="2800" dirty="0"/>
              <a:t>子问题的</a:t>
            </a:r>
            <a:r>
              <a:rPr lang="zh-CN" altLang="en-US" sz="2800" dirty="0" smtClean="0"/>
              <a:t>解简单运算得到，那么不必重新递归计算该子问题的解，而是通过上述简单运算获得。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斯特拉森矩阵相乘</a:t>
            </a:r>
            <a:r>
              <a:rPr lang="zh-CN" altLang="en-US" sz="2800" dirty="0" smtClean="0"/>
              <a:t>问题：矩阵相乘减少一个子问题个数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归并排序</a:t>
            </a:r>
            <a:r>
              <a:rPr lang="zh-CN" altLang="en-US" sz="2800" dirty="0" smtClean="0"/>
              <a:t>问题：减少小规模下子问题个数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针对递归</a:t>
            </a:r>
            <a:r>
              <a:rPr lang="zh-CN" altLang="en-US" dirty="0"/>
              <a:t>过程内工作量</a:t>
            </a:r>
            <a:r>
              <a:rPr lang="zh-CN" altLang="en-US" dirty="0" smtClean="0"/>
              <a:t>过多的问题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把某些工作提取到递归过程之外预处理，从而减少递归内部的调用工作量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二</a:t>
            </a:r>
            <a:r>
              <a:rPr lang="zh-CN" altLang="en-US" sz="2800" dirty="0" smtClean="0"/>
              <a:t>维极大点问题：预排序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值，求子问题时查询</a:t>
            </a:r>
            <a:r>
              <a:rPr lang="zh-CN" altLang="en-US" sz="2800" dirty="0"/>
              <a:t>该</a:t>
            </a:r>
            <a:r>
              <a:rPr lang="zh-CN" altLang="en-US" sz="2800" dirty="0" smtClean="0"/>
              <a:t>序列，确定中位线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</a:t>
            </a:r>
            <a:r>
              <a:rPr lang="zh-CN" altLang="en-US" dirty="0" smtClean="0"/>
              <a:t>主定理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什么是主定理</a:t>
            </a:r>
            <a:endParaRPr lang="en-US" altLang="zh-CN" dirty="0" smtClean="0"/>
          </a:p>
          <a:p>
            <a:r>
              <a:rPr lang="zh-CN" altLang="en-US" dirty="0" smtClean="0"/>
              <a:t>理解主定理</a:t>
            </a:r>
            <a:endParaRPr lang="en-US" altLang="zh-CN" dirty="0" smtClean="0"/>
          </a:p>
          <a:p>
            <a:r>
              <a:rPr lang="zh-CN" altLang="en-US" dirty="0" smtClean="0"/>
              <a:t>分治法的效率分析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3191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子问题的个数</a:t>
            </a:r>
            <a:r>
              <a:rPr lang="en-US" altLang="zh-CN" sz="4000" dirty="0" smtClean="0"/>
              <a:t>K?</a:t>
            </a:r>
            <a:endParaRPr lang="en-US" altLang="zh-CN" sz="40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772816"/>
            <a:ext cx="10225136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显然有</a:t>
            </a:r>
            <a:r>
              <a:rPr lang="en-US" altLang="zh-CN" sz="2800" dirty="0" smtClean="0"/>
              <a:t>K&gt;1, K</a:t>
            </a:r>
            <a:r>
              <a:rPr lang="zh-CN" altLang="en-US" sz="2800" dirty="0" smtClean="0"/>
              <a:t>越大越好么</a:t>
            </a:r>
            <a:r>
              <a:rPr lang="en-US" altLang="zh-CN" sz="2800" dirty="0" smtClean="0"/>
              <a:t>?</a:t>
            </a:r>
          </a:p>
          <a:p>
            <a:pPr eaLnBrk="1" hangingPunct="1"/>
            <a:r>
              <a:rPr lang="zh-CN" altLang="en-US" sz="2800" dirty="0" smtClean="0"/>
              <a:t>蚯蚓的故事</a:t>
            </a:r>
          </a:p>
          <a:p>
            <a:pPr lvl="1" eaLnBrk="1" hangingPunct="1"/>
            <a:r>
              <a:rPr lang="zh-CN" altLang="en-US" sz="2400" dirty="0" smtClean="0"/>
              <a:t>蚯蚓一家这天很无聊，小蚯蚓想了想，把自己切成两段，打羽毛球去了。蚯蚓妈妈觉得这方法法不错，就把自己切成四段，打麻将去了。没过一会，蚯蚓爸爸就把自己切成了肉末。蚯蚓妈妈哭着说：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你怎么那么傻，切得那么碎会死的。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蚯蚓爸爸弱弱地说：</a:t>
            </a:r>
            <a:r>
              <a:rPr lang="en-US" altLang="zh-CN" sz="2400" dirty="0" smtClean="0"/>
              <a:t>"……</a:t>
            </a:r>
            <a:r>
              <a:rPr lang="zh-CN" altLang="en-US" sz="2400" dirty="0" smtClean="0"/>
              <a:t>突然想踢足球</a:t>
            </a:r>
            <a:r>
              <a:rPr lang="en-US" altLang="zh-CN" sz="2400" dirty="0" smtClean="0"/>
              <a:t>……"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1469486" y="4998013"/>
            <a:ext cx="9109012" cy="66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思考：子问题的规模相近或不相近是否会影响算法效率</a:t>
            </a:r>
            <a:r>
              <a:rPr kumimoji="1" lang="zh-CN" altLang="en-US" sz="28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3827748" y="4914921"/>
            <a:ext cx="4536504" cy="553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79976" y="1916832"/>
            <a:ext cx="2238203" cy="637719"/>
          </a:xfrm>
          <a:prstGeom prst="wedgeRoundRectCallout">
            <a:avLst>
              <a:gd name="adj1" fmla="val -45427"/>
              <a:gd name="adj2" fmla="val 73333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分与合的代价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什么是主定理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04050"/>
            <a:ext cx="9995385" cy="1112342"/>
          </a:xfrm>
        </p:spPr>
        <p:txBody>
          <a:bodyPr/>
          <a:lstStyle/>
          <a:p>
            <a:r>
              <a:rPr lang="zh-CN" altLang="en-US" sz="2400" dirty="0" smtClean="0"/>
              <a:t>主</a:t>
            </a:r>
            <a:r>
              <a:rPr lang="zh-CN" altLang="en-US" sz="2400" dirty="0"/>
              <a:t>定理：设</a:t>
            </a:r>
            <a:r>
              <a:rPr lang="en-US" altLang="zh-CN" sz="2400" dirty="0"/>
              <a:t>a ≥1,b&gt;1</a:t>
            </a:r>
            <a:r>
              <a:rPr lang="zh-CN" altLang="en-US" sz="2400" dirty="0"/>
              <a:t>为常数，</a:t>
            </a:r>
            <a:r>
              <a:rPr lang="en-US" altLang="zh-CN" sz="2400" dirty="0"/>
              <a:t>f(n)</a:t>
            </a:r>
            <a:r>
              <a:rPr lang="zh-CN" altLang="en-US" sz="2400" dirty="0"/>
              <a:t>为函数，</a:t>
            </a:r>
            <a:r>
              <a:rPr lang="en-US" altLang="zh-CN" sz="2400" dirty="0"/>
              <a:t>T(n)</a:t>
            </a:r>
            <a:r>
              <a:rPr lang="zh-CN" altLang="en-US" sz="2400" dirty="0"/>
              <a:t>为非负整数，</a:t>
            </a:r>
            <a:r>
              <a:rPr lang="zh-CN" altLang="en-US" sz="2400" dirty="0" smtClean="0"/>
              <a:t>且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</a:rPr>
              <a:t>                       ，则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T(n</a:t>
            </a:r>
            <a:r>
              <a:rPr lang="en-US" altLang="zh-CN" sz="2400" kern="0" dirty="0">
                <a:solidFill>
                  <a:srgbClr val="000000"/>
                </a:solidFill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</a:rPr>
              <a:t>有如下渐近界：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60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08792" y="2260221"/>
          <a:ext cx="3341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1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92" y="2260221"/>
                        <a:ext cx="3341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94343" y="2997957"/>
          <a:ext cx="8101013" cy="45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2" name="公式" r:id="rId5" imgW="3670300" imgH="228600" progId="Equation.3">
                  <p:embed/>
                </p:oleObj>
              </mc:Choice>
              <mc:Fallback>
                <p:oleObj name="公式" r:id="rId5" imgW="3670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43" y="2997957"/>
                        <a:ext cx="8101013" cy="454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71913" y="3738347"/>
          <a:ext cx="6624637" cy="56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3" name="公式" r:id="rId7" imgW="2730500" imgH="228600" progId="Equation.3">
                  <p:embed/>
                </p:oleObj>
              </mc:Choice>
              <mc:Fallback>
                <p:oleObj name="公式" r:id="rId7" imgW="273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13" y="3738347"/>
                        <a:ext cx="6624637" cy="56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4343" y="4652729"/>
          <a:ext cx="65405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4" name="公式" r:id="rId9" imgW="2870200" imgH="596900" progId="Equation.3">
                  <p:embed/>
                </p:oleObj>
              </mc:Choice>
              <mc:Fallback>
                <p:oleObj name="公式" r:id="rId9" imgW="28702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43" y="4652729"/>
                        <a:ext cx="65405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"/>
          <p:cNvSpPr txBox="1"/>
          <p:nvPr/>
        </p:nvSpPr>
        <p:spPr>
          <a:xfrm>
            <a:off x="7585397" y="6935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6903311-553E-4901-A5CA-BA84E947C3E2}" type="slidenum">
              <a:rPr lang="en-US" altLang="zh-CN" smtClean="0"/>
              <a:t>60</a:t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8689946" y="2526672"/>
            <a:ext cx="2941799" cy="585503"/>
            <a:chOff x="7585397" y="2904201"/>
            <a:chExt cx="2941799" cy="585503"/>
          </a:xfrm>
        </p:grpSpPr>
        <p:sp>
          <p:nvSpPr>
            <p:cNvPr id="20" name="圆角矩形标注 9"/>
            <p:cNvSpPr>
              <a:spLocks noChangeArrowheads="1"/>
            </p:cNvSpPr>
            <p:nvPr/>
          </p:nvSpPr>
          <p:spPr bwMode="auto">
            <a:xfrm>
              <a:off x="7585397" y="2904201"/>
              <a:ext cx="2941799" cy="585503"/>
            </a:xfrm>
            <a:prstGeom prst="wedgeRoundRectCallout">
              <a:avLst>
                <a:gd name="adj1" fmla="val -48450"/>
                <a:gd name="adj2" fmla="val 7710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的数量级低于</a:t>
              </a:r>
            </a:p>
          </p:txBody>
        </p:sp>
        <p:graphicFrame>
          <p:nvGraphicFramePr>
            <p:cNvPr id="22" name="对象 15"/>
            <p:cNvGraphicFramePr>
              <a:graphicFrameLocks noChangeAspect="1"/>
            </p:cNvGraphicFramePr>
            <p:nvPr/>
          </p:nvGraphicFramePr>
          <p:xfrm>
            <a:off x="9622320" y="2924461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5" name="公式" r:id="rId11" imgW="355600" imgH="203200" progId="Equation.3">
                    <p:embed/>
                  </p:oleObj>
                </mc:Choice>
                <mc:Fallback>
                  <p:oleObj name="公式" r:id="rId11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2320" y="2924461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5895239" y="4554442"/>
            <a:ext cx="3153089" cy="585503"/>
            <a:chOff x="7378098" y="3137838"/>
            <a:chExt cx="2870694" cy="585503"/>
          </a:xfrm>
        </p:grpSpPr>
        <p:sp>
          <p:nvSpPr>
            <p:cNvPr id="23" name="圆角矩形标注 9"/>
            <p:cNvSpPr>
              <a:spLocks noChangeArrowheads="1"/>
            </p:cNvSpPr>
            <p:nvPr/>
          </p:nvSpPr>
          <p:spPr bwMode="auto">
            <a:xfrm>
              <a:off x="7378098" y="3137838"/>
              <a:ext cx="2870694" cy="585503"/>
            </a:xfrm>
            <a:prstGeom prst="wedgeRoundRectCallout">
              <a:avLst>
                <a:gd name="adj1" fmla="val -61545"/>
                <a:gd name="adj2" fmla="val 3025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数量级高于</a:t>
              </a:r>
              <a:endPara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24" name="对象 15"/>
            <p:cNvGraphicFramePr>
              <a:graphicFrameLocks noChangeAspect="1"/>
            </p:cNvGraphicFramePr>
            <p:nvPr/>
          </p:nvGraphicFramePr>
          <p:xfrm>
            <a:off x="9265409" y="3176473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6" name="公式" r:id="rId13" imgW="355600" imgH="203200" progId="Equation.3">
                    <p:embed/>
                  </p:oleObj>
                </mc:Choice>
                <mc:Fallback>
                  <p:oleObj name="公式" r:id="rId13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5409" y="3176473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7540481" y="3645024"/>
            <a:ext cx="3006287" cy="585503"/>
            <a:chOff x="7366383" y="3204353"/>
            <a:chExt cx="3006287" cy="585503"/>
          </a:xfrm>
        </p:grpSpPr>
        <p:sp>
          <p:nvSpPr>
            <p:cNvPr id="28" name="圆角矩形标注 9"/>
            <p:cNvSpPr>
              <a:spLocks noChangeArrowheads="1"/>
            </p:cNvSpPr>
            <p:nvPr/>
          </p:nvSpPr>
          <p:spPr bwMode="auto">
            <a:xfrm>
              <a:off x="7366383" y="3204353"/>
              <a:ext cx="3006287" cy="585503"/>
            </a:xfrm>
            <a:prstGeom prst="wedgeRoundRectCallout">
              <a:avLst>
                <a:gd name="adj1" fmla="val -60837"/>
                <a:gd name="adj2" fmla="val 3719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数量级等于</a:t>
              </a:r>
              <a:endPara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29" name="对象 15"/>
            <p:cNvGraphicFramePr>
              <a:graphicFrameLocks noChangeAspect="1"/>
            </p:cNvGraphicFramePr>
            <p:nvPr/>
          </p:nvGraphicFramePr>
          <p:xfrm>
            <a:off x="9354551" y="3225668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7" name="公式" r:id="rId14" imgW="355600" imgH="203200" progId="Equation.3">
                    <p:embed/>
                  </p:oleObj>
                </mc:Choice>
                <mc:Fallback>
                  <p:oleObj name="公式" r:id="rId14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4551" y="3225668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圆角矩形标注 9"/>
          <p:cNvSpPr>
            <a:spLocks noChangeArrowheads="1"/>
          </p:cNvSpPr>
          <p:nvPr/>
        </p:nvSpPr>
        <p:spPr bwMode="auto">
          <a:xfrm>
            <a:off x="3161613" y="5778431"/>
            <a:ext cx="4790903" cy="530889"/>
          </a:xfrm>
          <a:prstGeom prst="wedgeRoundRectCallout">
            <a:avLst>
              <a:gd name="adj1" fmla="val 2756"/>
              <a:gd name="adj2" fmla="val -80362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说明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个小规模的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函数，可以将规模放大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理解主定理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364940" y="4170663"/>
            <a:ext cx="1125442" cy="633412"/>
            <a:chOff x="654" y="1008"/>
            <a:chExt cx="819" cy="399"/>
          </a:xfrm>
        </p:grpSpPr>
        <p:sp>
          <p:nvSpPr>
            <p:cNvPr id="93195" name="Text Box 5"/>
            <p:cNvSpPr txBox="1">
              <a:spLocks noChangeArrowheads="1"/>
            </p:cNvSpPr>
            <p:nvPr/>
          </p:nvSpPr>
          <p:spPr bwMode="auto">
            <a:xfrm>
              <a:off x="654" y="1008"/>
              <a:ext cx="5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T(n)=</a:t>
              </a:r>
            </a:p>
          </p:txBody>
        </p:sp>
        <p:sp>
          <p:nvSpPr>
            <p:cNvPr id="93196" name="AutoShape 6"/>
            <p:cNvSpPr/>
            <p:nvPr/>
          </p:nvSpPr>
          <p:spPr bwMode="auto">
            <a:xfrm>
              <a:off x="1337" y="1008"/>
              <a:ext cx="136" cy="399"/>
            </a:xfrm>
            <a:prstGeom prst="leftBrace">
              <a:avLst>
                <a:gd name="adj1" fmla="val 243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i="1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9398" y="4478385"/>
            <a:ext cx="4222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latin typeface="Times New Roman" panose="02020603050405020304" pitchFamily="18" charset="0"/>
              </a:rPr>
              <a:t>2T(n/2)+</a:t>
            </a:r>
            <a:r>
              <a:rPr kumimoji="1" lang="en-US" altLang="zh-CN" sz="2400" b="0" i="1" dirty="0" err="1">
                <a:latin typeface="Times New Roman" panose="02020603050405020304" pitchFamily="18" charset="0"/>
              </a:rPr>
              <a:t>cn</a:t>
            </a:r>
            <a:r>
              <a:rPr kumimoji="1" lang="en-US" altLang="zh-CN" sz="2400" b="0" i="1" dirty="0">
                <a:latin typeface="Times New Roman" panose="02020603050405020304" pitchFamily="18" charset="0"/>
              </a:rPr>
              <a:t>	     n&gt;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1 , c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是常数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73286" y="3987203"/>
            <a:ext cx="4068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latin typeface="Times New Roman" panose="02020603050405020304" pitchFamily="18" charset="0"/>
              </a:rPr>
              <a:t>a	               n=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1 , a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是常数</a:t>
            </a:r>
          </a:p>
        </p:txBody>
      </p:sp>
      <p:sp>
        <p:nvSpPr>
          <p:cNvPr id="93190" name="TextBox 8"/>
          <p:cNvSpPr txBox="1">
            <a:spLocks noChangeArrowheads="1"/>
          </p:cNvSpPr>
          <p:nvPr/>
        </p:nvSpPr>
        <p:spPr bwMode="auto">
          <a:xfrm>
            <a:off x="899866" y="3501233"/>
            <a:ext cx="797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2</a:t>
            </a:r>
            <a:r>
              <a:rPr lang="zh-CN" altLang="en-US" sz="2400" b="0" dirty="0"/>
              <a:t>：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归并排序的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计算时间 </a:t>
            </a:r>
            <a:r>
              <a:rPr lang="en-US" altLang="zh-CN" sz="2400" b="0" dirty="0"/>
              <a:t>a=2,b=2,f(n)=Θ(n)</a:t>
            </a:r>
            <a:endParaRPr lang="zh-CN" altLang="en-US" sz="2400" b="0" dirty="0"/>
          </a:p>
        </p:txBody>
      </p:sp>
      <p:sp>
        <p:nvSpPr>
          <p:cNvPr id="93191" name="矩形 9"/>
          <p:cNvSpPr>
            <a:spLocks noChangeArrowheads="1"/>
          </p:cNvSpPr>
          <p:nvPr/>
        </p:nvSpPr>
        <p:spPr bwMode="auto">
          <a:xfrm>
            <a:off x="7383462" y="4168578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O(</a:t>
            </a:r>
            <a:r>
              <a:rPr lang="en-US" altLang="zh-CN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nlogn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3192" name="TextBox 13"/>
          <p:cNvSpPr txBox="1">
            <a:spLocks noChangeArrowheads="1"/>
          </p:cNvSpPr>
          <p:nvPr/>
        </p:nvSpPr>
        <p:spPr bwMode="auto">
          <a:xfrm>
            <a:off x="839664" y="1556792"/>
            <a:ext cx="797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1</a:t>
            </a:r>
            <a:r>
              <a:rPr lang="zh-CN" altLang="en-US" sz="2400" b="0" dirty="0"/>
              <a:t>：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斯特拉森矩阵的计算时间 </a:t>
            </a:r>
            <a:r>
              <a:rPr lang="en-US" altLang="zh-CN" sz="2400" b="0" dirty="0"/>
              <a:t>a=7,b=2,f(n)=Θ(n</a:t>
            </a:r>
            <a:r>
              <a:rPr lang="en-US" altLang="zh-CN" sz="2400" b="0" baseline="30000" dirty="0"/>
              <a:t>2</a:t>
            </a:r>
            <a:r>
              <a:rPr lang="en-US" altLang="zh-CN" sz="2400" b="0" dirty="0"/>
              <a:t>)</a:t>
            </a:r>
            <a:endParaRPr lang="zh-CN" altLang="en-US" sz="2400" b="0" dirty="0"/>
          </a:p>
        </p:txBody>
      </p:sp>
      <p:graphicFrame>
        <p:nvGraphicFramePr>
          <p:cNvPr id="93193" name="Object 17"/>
          <p:cNvGraphicFramePr>
            <a:graphicFrameLocks noChangeAspect="1"/>
          </p:cNvGraphicFramePr>
          <p:nvPr/>
        </p:nvGraphicFramePr>
        <p:xfrm>
          <a:off x="1397696" y="2212178"/>
          <a:ext cx="3976637" cy="9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1" name="Equation" r:id="rId3" imgW="1993900" imgH="457200" progId="Equation.3">
                  <p:embed/>
                </p:oleObj>
              </mc:Choice>
              <mc:Fallback>
                <p:oleObj name="Equation" r:id="rId3" imgW="19939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696" y="2212178"/>
                        <a:ext cx="3976637" cy="911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矩形 2"/>
          <p:cNvSpPr>
            <a:spLocks noChangeArrowheads="1"/>
          </p:cNvSpPr>
          <p:nvPr/>
        </p:nvSpPr>
        <p:spPr bwMode="auto">
          <a:xfrm>
            <a:off x="6096000" y="2360349"/>
            <a:ext cx="2672526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O(nlog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7</a:t>
            </a:r>
            <a:r>
              <a:rPr lang="en-US" altLang="zh-CN" sz="2400" b="1" dirty="0">
                <a:solidFill>
                  <a:srgbClr val="FF0000"/>
                </a:solidFill>
              </a:rPr>
              <a:t>) =O(n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2.81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674712" y="200943"/>
            <a:ext cx="10389840" cy="1139825"/>
          </a:xfrm>
        </p:spPr>
        <p:txBody>
          <a:bodyPr/>
          <a:lstStyle/>
          <a:p>
            <a:r>
              <a:rPr lang="zh-CN" altLang="en-US" dirty="0" smtClean="0"/>
              <a:t>分治法的效率分析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31" y="1584387"/>
            <a:ext cx="10488637" cy="148457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主定理：</a:t>
            </a:r>
            <a:r>
              <a:rPr lang="zh-CN" altLang="en-US" dirty="0" smtClean="0"/>
              <a:t>如果在通用分治递归式</a:t>
            </a:r>
            <a:r>
              <a:rPr lang="en-US" altLang="zh-CN" dirty="0" smtClean="0"/>
              <a:t>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</a:t>
            </a:r>
            <a:r>
              <a:rPr lang="zh-CN" altLang="en-US" dirty="0" smtClean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则有</a:t>
            </a:r>
          </a:p>
          <a:p>
            <a:pPr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对象 3">
            <a:hlinkClick r:id="" action="ppaction://ole?verb=0"/>
          </p:cNvPr>
          <p:cNvGraphicFramePr/>
          <p:nvPr/>
        </p:nvGraphicFramePr>
        <p:xfrm>
          <a:off x="1775520" y="2206011"/>
          <a:ext cx="2448272" cy="5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9" name="公式" r:id="rId3" imgW="812165" imgH="203200" progId="Equation.3">
                  <p:embed/>
                </p:oleObj>
              </mc:Choice>
              <mc:Fallback>
                <p:oleObj name="公式" r:id="rId3" imgW="812165" imgH="203200" progId="Equation.3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206011"/>
                        <a:ext cx="2448272" cy="55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对象 4">
            <a:hlinkClick r:id="" action="ppaction://ole?verb=0"/>
          </p:cNvPr>
          <p:cNvGraphicFramePr/>
          <p:nvPr/>
        </p:nvGraphicFramePr>
        <p:xfrm>
          <a:off x="908887" y="3317045"/>
          <a:ext cx="4974344" cy="178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0" name="公式" r:id="rId5" imgW="1905000" imgH="723900" progId="Equation.3">
                  <p:embed/>
                </p:oleObj>
              </mc:Choice>
              <mc:Fallback>
                <p:oleObj name="公式" r:id="rId5" imgW="1905000" imgH="723900" progId="Equation.3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87" y="3317045"/>
                        <a:ext cx="4974344" cy="17827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62</a:t>
            </a:fld>
            <a:endParaRPr lang="en-US" altLang="zh-CN"/>
          </a:p>
        </p:txBody>
      </p:sp>
      <p:sp>
        <p:nvSpPr>
          <p:cNvPr id="10" name="圆角矩形标注 12"/>
          <p:cNvSpPr>
            <a:spLocks noChangeArrowheads="1"/>
          </p:cNvSpPr>
          <p:nvPr/>
        </p:nvSpPr>
        <p:spPr bwMode="auto">
          <a:xfrm>
            <a:off x="4560093" y="2274690"/>
            <a:ext cx="2808312" cy="504056"/>
          </a:xfrm>
          <a:prstGeom prst="wedgeRoundRectCallout">
            <a:avLst>
              <a:gd name="adj1" fmla="val 37523"/>
              <a:gd name="adj2" fmla="val -8410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是子问题的个数</a:t>
            </a:r>
          </a:p>
        </p:txBody>
      </p:sp>
      <p:sp>
        <p:nvSpPr>
          <p:cNvPr id="12" name="圆角矩形标注 12"/>
          <p:cNvSpPr>
            <a:spLocks noChangeArrowheads="1"/>
          </p:cNvSpPr>
          <p:nvPr/>
        </p:nvSpPr>
        <p:spPr bwMode="auto">
          <a:xfrm>
            <a:off x="7464152" y="2274690"/>
            <a:ext cx="3037238" cy="504056"/>
          </a:xfrm>
          <a:prstGeom prst="wedgeRoundRectCallout">
            <a:avLst>
              <a:gd name="adj1" fmla="val -17799"/>
              <a:gd name="adj2" fmla="val -8578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合并所需的时间规模</a:t>
            </a: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6036257" y="4509120"/>
            <a:ext cx="2664296" cy="981187"/>
          </a:xfrm>
          <a:prstGeom prst="wedgeRoundRectCallout">
            <a:avLst>
              <a:gd name="adj1" fmla="val -48943"/>
              <a:gd name="adj2" fmla="val -71628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None/>
            </a:pPr>
            <a:r>
              <a:rPr lang="en-US" altLang="zh-CN" sz="2400" b="0" dirty="0">
                <a:latin typeface="Verdana" panose="020B060403050404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是原问题与子问题的规模比例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65127"/>
            <a:ext cx="10515600" cy="1325563"/>
          </a:xfrm>
        </p:spPr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488" y="1690690"/>
            <a:ext cx="1094643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分治法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治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合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子问题独立：两个子问题不会共享一个问题域</a:t>
            </a:r>
            <a:r>
              <a:rPr lang="zh-CN" altLang="en-US" sz="2800" dirty="0"/>
              <a:t>更小</a:t>
            </a:r>
            <a:r>
              <a:rPr lang="zh-CN" altLang="en-US" sz="2800" dirty="0" smtClean="0"/>
              <a:t>的公共子问题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自顶向下</a:t>
            </a:r>
            <a:r>
              <a:rPr lang="zh-CN" altLang="en-US" sz="2800" dirty="0"/>
              <a:t>将原问题分解成子</a:t>
            </a:r>
            <a:r>
              <a:rPr lang="zh-CN" altLang="en-US" sz="2800" dirty="0" smtClean="0"/>
              <a:t>问题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90690"/>
            <a:ext cx="10515600" cy="4351338"/>
          </a:xfrm>
        </p:spPr>
        <p:txBody>
          <a:bodyPr/>
          <a:lstStyle/>
          <a:p>
            <a:r>
              <a:rPr kumimoji="1" lang="en-US" altLang="zh-CN" sz="2400" dirty="0" smtClean="0"/>
              <a:t> 4.1 </a:t>
            </a:r>
            <a:r>
              <a:rPr kumimoji="1" lang="zh-CN" altLang="en-US" sz="2400" dirty="0"/>
              <a:t>一般</a:t>
            </a:r>
            <a:r>
              <a:rPr kumimoji="1" lang="zh-CN" altLang="en-US" sz="2400" dirty="0" smtClean="0"/>
              <a:t>方法</a:t>
            </a:r>
            <a:endParaRPr kumimoji="1" lang="en-US" altLang="zh-CN" sz="2400" dirty="0" smtClean="0"/>
          </a:p>
          <a:p>
            <a:pPr lvl="1"/>
            <a:r>
              <a:rPr lang="zh-CN" altLang="zh-CN" dirty="0">
                <a:latin typeface="幼圆" panose="02010509060101010101" pitchFamily="49" charset="-122"/>
              </a:rPr>
              <a:t>掌握分治法适用的问题特点、求解思想和计算时间等基本</a:t>
            </a:r>
            <a:r>
              <a:rPr lang="zh-CN" altLang="en-US" dirty="0">
                <a:latin typeface="幼圆" panose="02010509060101010101" pitchFamily="49" charset="-122"/>
              </a:rPr>
              <a:t>内容</a:t>
            </a:r>
            <a:r>
              <a:rPr lang="zh-CN" altLang="zh-CN" dirty="0">
                <a:latin typeface="幼圆" panose="02010509060101010101" pitchFamily="49" charset="-122"/>
              </a:rPr>
              <a:t>。能掌握分治法求解问题的一般过程</a:t>
            </a:r>
            <a:r>
              <a:rPr lang="zh-CN" altLang="zh-CN" dirty="0" smtClean="0">
                <a:latin typeface="幼圆" panose="02010509060101010101" pitchFamily="49" charset="-122"/>
              </a:rPr>
              <a:t>。</a:t>
            </a:r>
            <a:endParaRPr kumimoji="1" lang="zh-CN" altLang="en-US" dirty="0"/>
          </a:p>
          <a:p>
            <a:r>
              <a:rPr kumimoji="1" lang="en-US" altLang="zh-CN" sz="2400" dirty="0"/>
              <a:t> 4.2 </a:t>
            </a:r>
            <a:r>
              <a:rPr kumimoji="1" lang="zh-CN" altLang="en-US" sz="2400" dirty="0"/>
              <a:t>二</a:t>
            </a:r>
            <a:r>
              <a:rPr kumimoji="1" lang="zh-CN" altLang="en-US" sz="2400" dirty="0" smtClean="0"/>
              <a:t>分查找</a:t>
            </a:r>
            <a:endParaRPr kumimoji="1" lang="zh-CN" altLang="en-US" sz="2400" dirty="0"/>
          </a:p>
          <a:p>
            <a:r>
              <a:rPr kumimoji="1" lang="en-US" altLang="zh-CN" sz="2400" dirty="0"/>
              <a:t> 4.3 </a:t>
            </a:r>
            <a:r>
              <a:rPr kumimoji="1" lang="zh-CN" altLang="en-US" sz="2400" dirty="0" smtClean="0"/>
              <a:t>归并排序</a:t>
            </a:r>
            <a:endParaRPr kumimoji="1" lang="en-US" altLang="zh-CN" sz="2400" dirty="0" smtClean="0"/>
          </a:p>
          <a:p>
            <a:pPr lvl="1"/>
            <a:r>
              <a:rPr lang="zh-CN" altLang="zh-CN" dirty="0"/>
              <a:t>掌握</a:t>
            </a:r>
            <a:r>
              <a:rPr lang="zh-CN" altLang="en-US" dirty="0"/>
              <a:t>分治</a:t>
            </a:r>
            <a:r>
              <a:rPr lang="zh-CN" altLang="zh-CN" dirty="0"/>
              <a:t>算法</a:t>
            </a:r>
            <a:r>
              <a:rPr lang="zh-CN" altLang="en-US" dirty="0"/>
              <a:t>的一般设计思想，算法</a:t>
            </a:r>
            <a:r>
              <a:rPr lang="zh-CN" altLang="zh-CN" dirty="0"/>
              <a:t>正确性证明、</a:t>
            </a:r>
            <a:r>
              <a:rPr lang="zh-CN" altLang="en-US" dirty="0"/>
              <a:t>时间</a:t>
            </a:r>
            <a:r>
              <a:rPr lang="zh-CN" altLang="zh-CN" dirty="0"/>
              <a:t>复杂度</a:t>
            </a:r>
            <a:r>
              <a:rPr lang="zh-CN" altLang="en-US" dirty="0"/>
              <a:t>分析和</a:t>
            </a:r>
            <a:r>
              <a:rPr lang="zh-CN" altLang="zh-CN" dirty="0"/>
              <a:t>求解的一般方法</a:t>
            </a:r>
            <a:r>
              <a:rPr lang="zh-CN" altLang="en-US" dirty="0" smtClean="0"/>
              <a:t>。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38"/>
            <a:ext cx="10515600" cy="49220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4.4 </a:t>
            </a:r>
            <a:r>
              <a:rPr kumimoji="1" lang="zh-CN" altLang="en-US" sz="2400" dirty="0"/>
              <a:t>斯特拉森矩阵乘法</a:t>
            </a:r>
            <a:endParaRPr kumimoji="1" lang="en-US" altLang="zh-CN" sz="2400" dirty="0"/>
          </a:p>
          <a:p>
            <a:r>
              <a:rPr kumimoji="1" lang="en-US" altLang="zh-CN" sz="2400" dirty="0"/>
              <a:t> 4.5 </a:t>
            </a:r>
            <a:r>
              <a:rPr kumimoji="1" lang="zh-CN" altLang="en-US" sz="2400" dirty="0"/>
              <a:t>二维极大点问题</a:t>
            </a:r>
          </a:p>
          <a:p>
            <a:r>
              <a:rPr kumimoji="1" lang="en-US" altLang="zh-CN" sz="2400" dirty="0" smtClean="0"/>
              <a:t> 4.6 </a:t>
            </a:r>
            <a:r>
              <a:rPr kumimoji="1" lang="zh-CN" altLang="en-US" sz="2400" dirty="0"/>
              <a:t>分治法的</a:t>
            </a:r>
            <a:r>
              <a:rPr kumimoji="1" lang="zh-CN" altLang="en-US" sz="2400" dirty="0" smtClean="0"/>
              <a:t>优化</a:t>
            </a:r>
            <a:endParaRPr kumimoji="1" lang="en-US" altLang="zh-CN" sz="2400" dirty="0" smtClean="0"/>
          </a:p>
          <a:p>
            <a:pPr lvl="1"/>
            <a:r>
              <a:rPr lang="zh-CN" altLang="en-US" dirty="0" smtClean="0"/>
              <a:t> 深入理解分治法适用的问题特征，掌握复杂问题求解办法。分析</a:t>
            </a:r>
            <a:r>
              <a:rPr lang="zh-CN" altLang="en-US" dirty="0"/>
              <a:t>分治法时间复杂度的影响因素，掌握分治算法的优化技巧</a:t>
            </a:r>
            <a:r>
              <a:rPr lang="zh-CN" altLang="en-US" dirty="0" smtClean="0"/>
              <a:t>。</a:t>
            </a:r>
            <a:r>
              <a:rPr lang="zh-CN" altLang="en-US" dirty="0"/>
              <a:t>掌握分治算法优化的一般原理和</a:t>
            </a:r>
            <a:r>
              <a:rPr lang="zh-CN" altLang="en-US" dirty="0" smtClean="0"/>
              <a:t>策略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sz="2400" dirty="0"/>
              <a:t> 4.7 </a:t>
            </a:r>
            <a:r>
              <a:rPr kumimoji="1" lang="zh-CN" altLang="en-US" sz="2400" dirty="0"/>
              <a:t>主</a:t>
            </a:r>
            <a:r>
              <a:rPr kumimoji="1" lang="zh-CN" altLang="en-US" sz="2400" dirty="0" smtClean="0"/>
              <a:t>定理</a:t>
            </a:r>
            <a:endParaRPr kumimoji="1" lang="en-US" altLang="zh-CN" sz="2400" dirty="0" smtClean="0"/>
          </a:p>
          <a:p>
            <a:pPr lvl="1"/>
            <a:r>
              <a:rPr lang="zh-CN" altLang="en-US" dirty="0"/>
              <a:t>理解主定理。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55440" y="5877272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能够识别出适合分治法的可计算性问题、独立设计算法和分析算法复杂度。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369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本 章 结 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分治策略</a:t>
            </a:r>
            <a:r>
              <a:rPr lang="en-US" altLang="zh-CN" dirty="0"/>
              <a:t>DANDC</a:t>
            </a:r>
            <a:r>
              <a:rPr lang="zh-CN" altLang="en-US" dirty="0"/>
              <a:t>的抽象化控制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2024" y="2043301"/>
            <a:ext cx="4753744" cy="396044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SMALL</a:t>
            </a:r>
            <a:r>
              <a:rPr lang="zh-CN" altLang="en-US" sz="2400" dirty="0" smtClean="0"/>
              <a:t>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判断输入规模</a:t>
            </a:r>
            <a:r>
              <a:rPr kumimoji="1" lang="en-US" altLang="zh-CN" sz="2400" dirty="0"/>
              <a:t>q-p+1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是否足够小，可直接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求解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r>
              <a:rPr kumimoji="1" lang="en-US" altLang="zh-CN" sz="2400" dirty="0" smtClean="0"/>
              <a:t>G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求解</a:t>
            </a:r>
            <a:r>
              <a:rPr kumimoji="1" lang="zh-CN" altLang="en-US" sz="2400" dirty="0">
                <a:latin typeface="幼圆" panose="02010509060101010101" pitchFamily="49" charset="-122"/>
              </a:rPr>
              <a:t>该规模问题的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函数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kumimoji="1" lang="en-US" altLang="zh-CN" sz="2400" dirty="0"/>
              <a:t>DIVIDE</a:t>
            </a:r>
            <a:r>
              <a:rPr kumimoji="1" lang="zh-CN" altLang="en-US" sz="2400" dirty="0"/>
              <a:t>：</a:t>
            </a:r>
            <a:r>
              <a:rPr kumimoji="1" lang="zh-CN" altLang="en-US" sz="2400" dirty="0">
                <a:latin typeface="幼圆" panose="02010509060101010101" pitchFamily="49" charset="-122"/>
              </a:rPr>
              <a:t>分割函数</a:t>
            </a:r>
            <a:r>
              <a:rPr kumimoji="1" lang="en-US" altLang="zh-CN" sz="2400" dirty="0">
                <a:latin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p≤m≤q</a:t>
            </a:r>
            <a:r>
              <a:rPr kumimoji="1"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dirty="0">
                <a:latin typeface="幼圆" panose="02010509060101010101" pitchFamily="49" charset="-122"/>
              </a:rPr>
              <a:t>原问题被分为</a:t>
            </a:r>
            <a:r>
              <a:rPr kumimoji="1" lang="en-US" altLang="zh-CN" sz="2400" dirty="0"/>
              <a:t>A(</a:t>
            </a:r>
            <a:r>
              <a:rPr kumimoji="1" lang="en-US" altLang="zh-CN" sz="2400" dirty="0" err="1"/>
              <a:t>p:m</a:t>
            </a:r>
            <a:r>
              <a:rPr kumimoji="1" lang="en-US" altLang="zh-CN" sz="2400" dirty="0"/>
              <a:t>)</a:t>
            </a:r>
            <a:r>
              <a:rPr kumimoji="1" lang="zh-CN" altLang="en-US" sz="2400" dirty="0">
                <a:latin typeface="幼圆" panose="02010509060101010101" pitchFamily="49" charset="-122"/>
              </a:rPr>
              <a:t>和</a:t>
            </a:r>
            <a:r>
              <a:rPr kumimoji="1" lang="en-US" altLang="zh-CN" sz="2400" dirty="0"/>
              <a:t>A(m+1:q)</a:t>
            </a:r>
            <a:r>
              <a:rPr kumimoji="1" lang="zh-CN" altLang="en-US" sz="2400" dirty="0">
                <a:latin typeface="幼圆" panose="02010509060101010101" pitchFamily="49" charset="-122"/>
              </a:rPr>
              <a:t>两个子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问题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kumimoji="1" lang="en-US" altLang="zh-CN" sz="2400" dirty="0" smtClean="0"/>
              <a:t>COMBINE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>
                <a:latin typeface="幼圆" panose="02010509060101010101" pitchFamily="49" charset="-122"/>
              </a:rPr>
              <a:t>合并函数，将两个子问题的解合并为原问题的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1424" y="1556792"/>
            <a:ext cx="487681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DANDC(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global  n, A(1:n); integer  m, p, q;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//1≤p≤q≤n//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if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SMALL</a:t>
            </a:r>
            <a:r>
              <a:rPr kumimoji="1" lang="en-US" altLang="zh-CN" sz="2400" b="0" dirty="0">
                <a:cs typeface="Arial" panose="020B0604020202020204" pitchFamily="34" charset="0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then  return(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G</a:t>
            </a:r>
            <a:r>
              <a:rPr kumimoji="1" lang="en-US" altLang="zh-CN" sz="2400" b="0" dirty="0">
                <a:cs typeface="Arial" panose="020B0604020202020204" pitchFamily="34" charset="0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else 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m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DIVIDE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return(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COMBINE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( DANDC(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p,m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), DANDC(m+1,q)))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DANDC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241080" y="5157972"/>
            <a:ext cx="2744491" cy="917714"/>
          </a:xfrm>
          <a:prstGeom prst="wedgeRoundRectCallout">
            <a:avLst>
              <a:gd name="adj1" fmla="val -33317"/>
              <a:gd name="adj2" fmla="val -69583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原问题为</a:t>
            </a:r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A(1:n)</a:t>
            </a:r>
            <a:r>
              <a:rPr kumimoji="1"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, </a:t>
            </a:r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调用函数</a:t>
            </a:r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DANDC(1,n)</a:t>
            </a:r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  <a:r>
              <a:rPr lang="en-US" altLang="zh-CN" dirty="0"/>
              <a:t>DANDC</a:t>
            </a:r>
            <a:r>
              <a:rPr lang="zh-CN" altLang="en-US" dirty="0"/>
              <a:t>的计算时间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394" y="17097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所分成的两个子问题的输入规模大致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相等，则</a:t>
            </a:r>
            <a:r>
              <a:rPr kumimoji="1" lang="en-US" altLang="zh-CN" dirty="0" smtClean="0">
                <a:solidFill>
                  <a:srgbClr val="000000"/>
                </a:solidFill>
              </a:rPr>
              <a:t>DANDC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的计算时间可表示为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 smtClean="0"/>
              <a:t>T(n)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是</a:t>
            </a:r>
            <a:r>
              <a:rPr kumimoji="1" lang="zh-CN" altLang="en-US" dirty="0">
                <a:latin typeface="Times New Roman" panose="02020603050405020304" pitchFamily="18" charset="0"/>
              </a:rPr>
              <a:t>输入规模为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</a:rPr>
              <a:t>的分治策略的计算时间</a:t>
            </a:r>
          </a:p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g(n)</a:t>
            </a:r>
            <a:r>
              <a:rPr kumimoji="1" lang="zh-CN" altLang="en-US" dirty="0">
                <a:latin typeface="Times New Roman" panose="02020603050405020304" pitchFamily="18" charset="0"/>
              </a:rPr>
              <a:t>是对足够小的输入规模能直接计算出答案的时间</a:t>
            </a: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f(n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是</a:t>
            </a:r>
            <a:r>
              <a:rPr kumimoji="1" lang="en-US" altLang="zh-CN" dirty="0"/>
              <a:t>COMBINE</a:t>
            </a:r>
            <a:r>
              <a:rPr kumimoji="1" lang="zh-CN" altLang="en-US" dirty="0">
                <a:latin typeface="Times New Roman" panose="02020603050405020304" pitchFamily="18" charset="0"/>
              </a:rPr>
              <a:t>函数合成原问题解的计算时间</a:t>
            </a:r>
          </a:p>
          <a:p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8</a:t>
            </a:fld>
            <a:endParaRPr lang="en-US" altLang="zh-CN"/>
          </a:p>
        </p:txBody>
      </p:sp>
      <p:grpSp>
        <p:nvGrpSpPr>
          <p:cNvPr id="5" name="Group 6"/>
          <p:cNvGrpSpPr/>
          <p:nvPr/>
        </p:nvGrpSpPr>
        <p:grpSpPr bwMode="auto">
          <a:xfrm>
            <a:off x="2711624" y="2841735"/>
            <a:ext cx="4597401" cy="969194"/>
            <a:chOff x="996" y="1616"/>
            <a:chExt cx="2896" cy="856"/>
          </a:xfrm>
        </p:grpSpPr>
        <p:sp>
          <p:nvSpPr>
            <p:cNvPr id="6" name="AutoShape 7"/>
            <p:cNvSpPr/>
            <p:nvPr/>
          </p:nvSpPr>
          <p:spPr bwMode="auto">
            <a:xfrm>
              <a:off x="1653" y="1745"/>
              <a:ext cx="74" cy="64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cs typeface="Arial" panose="020B0604020202020204" pitchFamily="34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57" y="1616"/>
              <a:ext cx="213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g(n)	</a:t>
              </a:r>
              <a:r>
                <a:rPr kumimoji="1" lang="en-US" altLang="zh-CN" sz="2400" b="0" dirty="0" smtClean="0">
                  <a:cs typeface="Arial" panose="020B0604020202020204" pitchFamily="34" charset="0"/>
                </a:rPr>
                <a:t>              </a:t>
              </a:r>
              <a:r>
                <a:rPr kumimoji="1" lang="en-US" altLang="zh-CN" sz="24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n</a:t>
              </a:r>
              <a:r>
                <a:rPr kumimoji="1" lang="zh-CN" altLang="en-US" sz="2400" b="0" dirty="0" smtClean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足够</a:t>
              </a:r>
              <a:r>
                <a:rPr kumimoji="1"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小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757" y="2097"/>
              <a:ext cx="182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2T(n/2)+f(n)	</a:t>
              </a:r>
              <a:r>
                <a:rPr kumimoji="1" lang="en-US" altLang="zh-CN" sz="2400" b="0" dirty="0" smtClean="0">
                  <a:cs typeface="Arial" panose="020B0604020202020204" pitchFamily="34" charset="0"/>
                </a:rPr>
                <a:t>   </a:t>
              </a:r>
              <a:r>
                <a:rPr kumimoji="1" lang="zh-CN" altLang="en-US" sz="2400" b="0" dirty="0" smtClean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否则</a:t>
              </a:r>
              <a:endPara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996" y="1851"/>
              <a:ext cx="731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T(n)=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/>
              <a:t>4.2 </a:t>
            </a:r>
            <a:r>
              <a:rPr kumimoji="1" lang="zh-CN" altLang="en-US" dirty="0" smtClean="0"/>
              <a:t>二分查找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68464"/>
            <a:ext cx="4752528" cy="3344712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800" dirty="0" smtClean="0"/>
              <a:t>问题描述</a:t>
            </a:r>
            <a:endParaRPr kumimoji="1" lang="en-US" altLang="zh-CN" sz="2800" dirty="0" smtClean="0"/>
          </a:p>
          <a:p>
            <a:pPr eaLnBrk="1" hangingPunct="1"/>
            <a:r>
              <a:rPr kumimoji="1" lang="zh-CN" altLang="en-US" dirty="0" smtClean="0"/>
              <a:t>分治法</a:t>
            </a:r>
            <a:r>
              <a:rPr kumimoji="1" lang="zh-CN" altLang="en-US" sz="2800" dirty="0" smtClean="0"/>
              <a:t>建模</a:t>
            </a:r>
            <a:endParaRPr kumimoji="1" lang="zh-CN" altLang="en-US" sz="2800" dirty="0"/>
          </a:p>
          <a:p>
            <a:pPr eaLnBrk="1" hangingPunct="1"/>
            <a:r>
              <a:rPr kumimoji="1" lang="zh-CN" altLang="en-US" sz="2800" dirty="0" smtClean="0"/>
              <a:t>算法描述</a:t>
            </a:r>
            <a:endParaRPr kumimoji="1" lang="en-US" altLang="zh-CN" sz="2800" dirty="0" smtClean="0"/>
          </a:p>
          <a:p>
            <a:r>
              <a:rPr kumimoji="1" lang="zh-CN" altLang="en-US" dirty="0"/>
              <a:t>算法</a:t>
            </a:r>
            <a:r>
              <a:rPr kumimoji="1" lang="zh-CN" altLang="en-US" dirty="0" smtClean="0"/>
              <a:t>正确性证明</a:t>
            </a:r>
          </a:p>
          <a:p>
            <a:pPr eaLnBrk="1" hangingPunct="1"/>
            <a:r>
              <a:rPr kumimoji="1" lang="zh-CN" altLang="en-US" dirty="0" smtClean="0"/>
              <a:t>算法</a:t>
            </a:r>
            <a:r>
              <a:rPr kumimoji="1" lang="zh-CN" altLang="en-US" sz="2800" dirty="0" smtClean="0"/>
              <a:t>实例</a:t>
            </a:r>
            <a:endParaRPr kumimoji="1"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37176" y="1679577"/>
            <a:ext cx="5152443" cy="304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算法的计算时间分析</a:t>
            </a:r>
          </a:p>
          <a:p>
            <a:r>
              <a:rPr kumimoji="1" lang="zh-CN" altLang="en-US" dirty="0" smtClean="0"/>
              <a:t>二元比较树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的时间</a:t>
            </a:r>
            <a:r>
              <a:rPr lang="zh-CN" altLang="en-US" dirty="0" smtClean="0"/>
              <a:t>复杂度</a:t>
            </a:r>
            <a:endParaRPr lang="en-US" altLang="zh-CN" dirty="0" smtClean="0"/>
          </a:p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的变型</a:t>
            </a:r>
            <a:endParaRPr lang="en-US" altLang="zh-CN" dirty="0"/>
          </a:p>
          <a:p>
            <a:r>
              <a:rPr kumimoji="1" lang="zh-CN" altLang="en-US" dirty="0" smtClean="0"/>
              <a:t>以比较为基础查找的时间下界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I1OTRmMmRmMThlNTVlNzZjNzI2ZDllNGRkNTU4Mj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10</TotalTime>
  <Words>5118</Words>
  <Application>Microsoft Office PowerPoint</Application>
  <PresentationFormat>宽屏</PresentationFormat>
  <Paragraphs>768</Paragraphs>
  <Slides>66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等线</vt:lpstr>
      <vt:lpstr>楷体_GB2312</vt:lpstr>
      <vt:lpstr>宋体</vt:lpstr>
      <vt:lpstr>幼圆</vt:lpstr>
      <vt:lpstr>Arial</vt:lpstr>
      <vt:lpstr>Calibri</vt:lpstr>
      <vt:lpstr>Symbol</vt:lpstr>
      <vt:lpstr>Tahoma</vt:lpstr>
      <vt:lpstr>Times New Roman</vt:lpstr>
      <vt:lpstr>Verdana</vt:lpstr>
      <vt:lpstr>Wingdings</vt:lpstr>
      <vt:lpstr>算法分析模板0731</vt:lpstr>
      <vt:lpstr>公式</vt:lpstr>
      <vt:lpstr>Microsoft 公式 3.0</vt:lpstr>
      <vt:lpstr>Equation</vt:lpstr>
      <vt:lpstr>第四章 分治法</vt:lpstr>
      <vt:lpstr>目录</vt:lpstr>
      <vt:lpstr>4.1 一般方法</vt:lpstr>
      <vt:lpstr>分治法适用的问题</vt:lpstr>
      <vt:lpstr>分治法的求解思想</vt:lpstr>
      <vt:lpstr>子问题的个数K?</vt:lpstr>
      <vt:lpstr>分治策略DANDC的抽象化控制</vt:lpstr>
      <vt:lpstr>分治策略DANDC的计算时间</vt:lpstr>
      <vt:lpstr>4.2 二分查找</vt:lpstr>
      <vt:lpstr>问题描述</vt:lpstr>
      <vt:lpstr>分治法建模</vt:lpstr>
      <vt:lpstr>算法描述</vt:lpstr>
      <vt:lpstr>算法正确性证明</vt:lpstr>
      <vt:lpstr>算法实例</vt:lpstr>
      <vt:lpstr>算法的计算时间分析</vt:lpstr>
      <vt:lpstr>二元比较树</vt:lpstr>
      <vt:lpstr>二元比较树分析</vt:lpstr>
      <vt:lpstr>二元比较树分析</vt:lpstr>
      <vt:lpstr>算法BINSRCH的时间复杂度分析</vt:lpstr>
      <vt:lpstr>成功查找平均情况下的时间复杂度？</vt:lpstr>
      <vt:lpstr>算法BINSRCH的时间复杂度和空间复杂度</vt:lpstr>
      <vt:lpstr>算法结束后的思考</vt:lpstr>
      <vt:lpstr>算法BINSRCH的变型</vt:lpstr>
      <vt:lpstr>算法BINSRCH的变型</vt:lpstr>
      <vt:lpstr>以比较为基础查找的时间下界</vt:lpstr>
      <vt:lpstr>PowerPoint 演示文稿</vt:lpstr>
      <vt:lpstr>以比较为基础查找的时间下界</vt:lpstr>
      <vt:lpstr>思考题</vt:lpstr>
      <vt:lpstr>4.3 归并排序</vt:lpstr>
      <vt:lpstr>问题描述及一般方法思想</vt:lpstr>
      <vt:lpstr>分治策略设计归并排序算法</vt:lpstr>
      <vt:lpstr>MERGESORT算法描述</vt:lpstr>
      <vt:lpstr>MERGE算法思想</vt:lpstr>
      <vt:lpstr>MERGE算法描述</vt:lpstr>
      <vt:lpstr>算法实例</vt:lpstr>
      <vt:lpstr>归并排序的计算时间</vt:lpstr>
      <vt:lpstr>归并排序算法的优化</vt:lpstr>
      <vt:lpstr>以比较为基础排序的时间下界</vt:lpstr>
      <vt:lpstr>PowerPoint 演示文稿</vt:lpstr>
      <vt:lpstr>证明</vt:lpstr>
      <vt:lpstr>4.4  斯特拉森矩阵乘法</vt:lpstr>
      <vt:lpstr>矩阵相乘问题</vt:lpstr>
      <vt:lpstr>分治法求矩阵相乘问题</vt:lpstr>
      <vt:lpstr>斯特拉森矩阵乘法思想</vt:lpstr>
      <vt:lpstr>斯特拉森矩阵乘法时间复杂度</vt:lpstr>
      <vt:lpstr>PowerPoint 演示文稿</vt:lpstr>
      <vt:lpstr>总结</vt:lpstr>
      <vt:lpstr>4.5 二维极大点问题</vt:lpstr>
      <vt:lpstr>问题描述</vt:lpstr>
      <vt:lpstr>分治法设计思想</vt:lpstr>
      <vt:lpstr>问题分析</vt:lpstr>
      <vt:lpstr>分治法描述：求二维极大点问题</vt:lpstr>
      <vt:lpstr>PowerPoint 演示文稿</vt:lpstr>
      <vt:lpstr>时间复杂度</vt:lpstr>
      <vt:lpstr>4.6 分治法的优化</vt:lpstr>
      <vt:lpstr>效率低的原因</vt:lpstr>
      <vt:lpstr>优化策略1</vt:lpstr>
      <vt:lpstr>优化策略2</vt:lpstr>
      <vt:lpstr>4.7主定理</vt:lpstr>
      <vt:lpstr>什么是主定理</vt:lpstr>
      <vt:lpstr>理解主定理</vt:lpstr>
      <vt:lpstr>分治法的效率分析</vt:lpstr>
      <vt:lpstr>4.8 小结</vt:lpstr>
      <vt:lpstr>4.8 小结</vt:lpstr>
      <vt:lpstr>4.8 小结</vt:lpstr>
      <vt:lpstr>本 章 结 束</vt:lpstr>
    </vt:vector>
  </TitlesOfParts>
  <Company>南京理工大学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分治法</dc:title>
  <dc:creator>龚文杰</dc:creator>
  <cp:lastModifiedBy>Nina</cp:lastModifiedBy>
  <cp:revision>1458</cp:revision>
  <dcterms:created xsi:type="dcterms:W3CDTF">2010-09-21T07:15:00Z</dcterms:created>
  <dcterms:modified xsi:type="dcterms:W3CDTF">2024-02-23T00:35:30Z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5E2FCE2E29324AB597429BB7E0D52A75_12</vt:lpwstr>
  </property>
  <property fmtid="{D5CDD505-2E9C-101B-9397-08002B2CF9AE}" pid="3" name="KSOProductBuildVer">
    <vt:lpwstr>2052-12.1.0.16120</vt:lpwstr>
  </property>
</Properties>
</file>