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52"/>
  </p:notesMasterIdLst>
  <p:handoutMasterIdLst>
    <p:handoutMasterId r:id="rId53"/>
  </p:handoutMasterIdLst>
  <p:sldIdLst>
    <p:sldId id="379" r:id="rId2"/>
    <p:sldId id="380" r:id="rId3"/>
    <p:sldId id="381" r:id="rId4"/>
    <p:sldId id="399" r:id="rId5"/>
    <p:sldId id="400" r:id="rId6"/>
    <p:sldId id="401" r:id="rId7"/>
    <p:sldId id="402" r:id="rId8"/>
    <p:sldId id="289" r:id="rId9"/>
    <p:sldId id="382" r:id="rId10"/>
    <p:sldId id="293" r:id="rId11"/>
    <p:sldId id="383" r:id="rId12"/>
    <p:sldId id="403" r:id="rId13"/>
    <p:sldId id="404" r:id="rId14"/>
    <p:sldId id="340" r:id="rId15"/>
    <p:sldId id="405" r:id="rId16"/>
    <p:sldId id="406" r:id="rId17"/>
    <p:sldId id="384" r:id="rId18"/>
    <p:sldId id="385" r:id="rId19"/>
    <p:sldId id="386" r:id="rId20"/>
    <p:sldId id="308" r:id="rId21"/>
    <p:sldId id="387" r:id="rId22"/>
    <p:sldId id="388" r:id="rId23"/>
    <p:sldId id="390" r:id="rId24"/>
    <p:sldId id="389" r:id="rId25"/>
    <p:sldId id="391" r:id="rId26"/>
    <p:sldId id="318" r:id="rId27"/>
    <p:sldId id="392" r:id="rId28"/>
    <p:sldId id="393" r:id="rId29"/>
    <p:sldId id="394" r:id="rId30"/>
    <p:sldId id="395" r:id="rId31"/>
    <p:sldId id="396" r:id="rId32"/>
    <p:sldId id="328" r:id="rId33"/>
    <p:sldId id="337" r:id="rId34"/>
    <p:sldId id="397" r:id="rId35"/>
    <p:sldId id="398" r:id="rId36"/>
    <p:sldId id="361" r:id="rId37"/>
    <p:sldId id="362" r:id="rId38"/>
    <p:sldId id="364" r:id="rId39"/>
    <p:sldId id="367" r:id="rId40"/>
    <p:sldId id="407" r:id="rId41"/>
    <p:sldId id="371" r:id="rId42"/>
    <p:sldId id="372" r:id="rId43"/>
    <p:sldId id="373" r:id="rId44"/>
    <p:sldId id="419" r:id="rId45"/>
    <p:sldId id="420" r:id="rId46"/>
    <p:sldId id="421" r:id="rId47"/>
    <p:sldId id="422" r:id="rId48"/>
    <p:sldId id="424" r:id="rId49"/>
    <p:sldId id="425" r:id="rId50"/>
    <p:sldId id="45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ECFF"/>
    <a:srgbClr val="66CCFF"/>
    <a:srgbClr val="0099FF"/>
    <a:srgbClr val="FF9900"/>
    <a:srgbClr val="CCCC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84" autoAdjust="0"/>
    <p:restoredTop sz="92365" autoAdjust="0"/>
  </p:normalViewPr>
  <p:slideViewPr>
    <p:cSldViewPr>
      <p:cViewPr varScale="1">
        <p:scale>
          <a:sx n="74" d="100"/>
          <a:sy n="74" d="100"/>
        </p:scale>
        <p:origin x="9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5861CB-E7A8-4B4F-9524-8A25F2E12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7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0EB61C-FF59-4DC5-91DB-648BFE10F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29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dirty="0" smtClean="0"/>
              <a:t>贪心方法是指在对问题求解时，总是做出在当前看来是最好的选择。</a:t>
            </a:r>
          </a:p>
          <a:p>
            <a:pPr eaLnBrk="1" hangingPunct="1"/>
            <a:r>
              <a:rPr lang="zh-CN" altLang="en-US" sz="1200" dirty="0" smtClean="0"/>
              <a:t>贪心方法的思想可以追溯到</a:t>
            </a:r>
            <a:r>
              <a:rPr lang="en-US" altLang="zh-CN" sz="1200" dirty="0" smtClean="0"/>
              <a:t>1823</a:t>
            </a:r>
            <a:r>
              <a:rPr lang="zh-CN" altLang="en-US" sz="1200" dirty="0" smtClean="0"/>
              <a:t>年</a:t>
            </a:r>
            <a:r>
              <a:rPr lang="en-US" altLang="zh-CN" sz="1200" dirty="0" err="1" smtClean="0"/>
              <a:t>J.C.Warnsdorff</a:t>
            </a:r>
            <a:r>
              <a:rPr lang="zh-CN" altLang="en-US" sz="1200" dirty="0" smtClean="0"/>
              <a:t>解决马踏棋盘问题时给出的一个著名的算法。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3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如果物品事先按照</a:t>
            </a:r>
            <a:r>
              <a:rPr lang="zh-CN" altLang="en-US" sz="1200" dirty="0" smtClean="0">
                <a:solidFill>
                  <a:schemeClr val="tx2"/>
                </a:solidFill>
              </a:rPr>
              <a:t>效益值的非增次序或物品重量的非降次序。那么利用算法</a:t>
            </a:r>
            <a:r>
              <a:rPr lang="en-US" altLang="zh-CN" sz="1200" dirty="0" smtClean="0">
                <a:solidFill>
                  <a:schemeClr val="tx2"/>
                </a:solidFill>
              </a:rPr>
              <a:t>5.2</a:t>
            </a:r>
            <a:r>
              <a:rPr lang="zh-CN" altLang="en-US" sz="1200" dirty="0" smtClean="0">
                <a:solidFill>
                  <a:schemeClr val="tx2"/>
                </a:solidFill>
              </a:rPr>
              <a:t>获得到的结果就是该量度意义下的最优解。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5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733958-38DA-4171-8A10-1A78CDFB837B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2B03FB-0B4A-4118-BBAD-7CEA1045E687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9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5"/>
            <a:ext cx="5872659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9" y="1225462"/>
            <a:ext cx="12211803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74636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  <p:pic>
        <p:nvPicPr>
          <p:cNvPr id="14" name="Picture 21" descr="jilin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6165851"/>
            <a:ext cx="1955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3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82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40603"/>
              </p:ext>
            </p:extLst>
          </p:nvPr>
        </p:nvGraphicFramePr>
        <p:xfrm>
          <a:off x="7016099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>
                  <a:extLst>
                    <a:ext uri="{9D8B030D-6E8A-4147-A177-3AD203B41FA5}">
                      <a16:colId xmlns:a16="http://schemas.microsoft.com/office/drawing/2014/main" val="2089850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164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394BF-9E36-43F8-AF1C-1DC3313A1B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6247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702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098256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5"/>
            <a:ext cx="6172200" cy="44763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839788" y="1384665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1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33697" y="129996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700" dirty="0" smtClean="0"/>
              <a:t>单击此处编辑母版标题样式</a:t>
            </a:r>
            <a:r>
              <a:rPr lang="en-US" altLang="zh-CN" sz="2700" dirty="0" err="1" smtClean="0"/>
              <a:t>abc</a:t>
            </a:r>
            <a:endParaRPr lang="zh-CN" altLang="en-US" sz="27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217201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90"/>
            <a:ext cx="10515600" cy="1325563"/>
          </a:xfrm>
        </p:spPr>
        <p:txBody>
          <a:bodyPr>
            <a:normAutofit/>
          </a:bodyPr>
          <a:lstStyle>
            <a:lvl1pPr marL="0" algn="ctr" defTabSz="685800" rtl="0" eaLnBrk="1" latinLnBrk="0" hangingPunct="1">
              <a:defRPr lang="zh-CN" altLang="en-US" sz="405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08014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1650" y="314420"/>
            <a:ext cx="10852151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28575" rIns="57150" bIns="28575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9978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第五章 贪心方法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81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15568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问题描述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1546225"/>
            <a:ext cx="10441160" cy="2058373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2400" dirty="0"/>
              <a:t>已知有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种物品和一个可容纳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重量的背包，每种物品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的重量为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zh-CN" altLang="en-US" sz="2400" dirty="0"/>
              <a:t>，假定将物品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的某一部分</a:t>
            </a:r>
            <a:r>
              <a:rPr kumimoji="1" lang="en-US" altLang="zh-CN" sz="2400" dirty="0"/>
              <a:t>x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放入背包就会得到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x</a:t>
            </a:r>
            <a:r>
              <a:rPr kumimoji="1" lang="en-US" altLang="zh-CN" sz="2400" baseline="-25000" dirty="0" err="1"/>
              <a:t>i</a:t>
            </a:r>
            <a:r>
              <a:rPr kumimoji="1" lang="zh-CN" altLang="en-US" sz="2400" dirty="0"/>
              <a:t>的效益</a:t>
            </a:r>
            <a:r>
              <a:rPr kumimoji="1" lang="en-US" altLang="zh-CN" sz="2400" dirty="0"/>
              <a:t>(0≤x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≤1,p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&gt;0) </a:t>
            </a:r>
            <a:r>
              <a:rPr kumimoji="1" lang="zh-CN" altLang="en-US" sz="2400" dirty="0"/>
              <a:t>，采用怎样的装包方法会使装入背包物品的总效益为最大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eaLnBrk="1" hangingPunct="1"/>
            <a:r>
              <a:rPr kumimoji="1" lang="zh-CN" altLang="en-US" sz="2400" dirty="0" smtClean="0"/>
              <a:t>问题的形式化描述：</a:t>
            </a:r>
            <a:endParaRPr kumimoji="1"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94612" y="3608929"/>
            <a:ext cx="5760639" cy="1368152"/>
            <a:chOff x="2279577" y="3789040"/>
            <a:chExt cx="5760639" cy="1368152"/>
          </a:xfrm>
        </p:grpSpPr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279577" y="3789040"/>
              <a:ext cx="5688632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/>
                <a:t>  </a:t>
              </a:r>
              <a:r>
                <a:rPr kumimoji="1" lang="zh-CN" altLang="en-US" sz="2400" b="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极大化  </a:t>
              </a:r>
              <a:r>
                <a:rPr kumimoji="1" lang="zh-CN" altLang="en-US" sz="2400" b="0" dirty="0"/>
                <a:t>	 ∑ </a:t>
              </a:r>
              <a:r>
                <a:rPr kumimoji="1" lang="en-US" altLang="zh-CN" sz="2400" b="0" dirty="0" err="1"/>
                <a:t>p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 err="1"/>
                <a:t>x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baseline="-25000" dirty="0"/>
                <a:t> </a:t>
              </a:r>
              <a:r>
                <a:rPr kumimoji="1" lang="en-US" altLang="zh-CN" sz="2400" b="0" dirty="0"/>
                <a:t>              0≤x</a:t>
              </a:r>
              <a:r>
                <a:rPr kumimoji="1" lang="en-US" altLang="zh-CN" sz="2400" b="0" baseline="-25000" dirty="0"/>
                <a:t>i</a:t>
              </a:r>
              <a:r>
                <a:rPr kumimoji="1" lang="en-US" altLang="zh-CN" sz="2400" b="0" dirty="0"/>
                <a:t>≤1, p</a:t>
              </a:r>
              <a:r>
                <a:rPr kumimoji="1" lang="en-US" altLang="zh-CN" sz="2400" b="0" baseline="-25000" dirty="0"/>
                <a:t>i</a:t>
              </a:r>
              <a:r>
                <a:rPr kumimoji="1" lang="en-US" altLang="zh-CN" sz="2400" b="0" dirty="0"/>
                <a:t>&gt;0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/>
                <a:t> </a:t>
              </a:r>
              <a:r>
                <a:rPr kumimoji="1"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约束条件</a:t>
              </a:r>
              <a:r>
                <a:rPr kumimoji="1" lang="zh-CN" altLang="en-US" sz="2400" b="0" dirty="0"/>
                <a:t>       ∑ </a:t>
              </a:r>
              <a:r>
                <a:rPr kumimoji="1" lang="en-US" altLang="zh-CN" sz="2400" b="0" dirty="0" err="1"/>
                <a:t>w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 err="1"/>
                <a:t>x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 err="1"/>
                <a:t>≤M</a:t>
              </a:r>
              <a:r>
                <a:rPr kumimoji="1" lang="en-US" altLang="zh-CN" sz="2400" b="0" dirty="0"/>
                <a:t>        </a:t>
              </a:r>
              <a:r>
                <a:rPr kumimoji="1" lang="en-US" altLang="zh-CN" sz="2400" b="0" dirty="0" smtClean="0"/>
                <a:t>  </a:t>
              </a:r>
              <a:r>
                <a:rPr kumimoji="1" lang="en-US" altLang="zh-CN" sz="2400" b="0" dirty="0" err="1" smtClean="0"/>
                <a:t>w</a:t>
              </a:r>
              <a:r>
                <a:rPr kumimoji="1" lang="en-US" altLang="zh-CN" sz="2400" b="0" baseline="-25000" dirty="0" err="1" smtClean="0"/>
                <a:t>i</a:t>
              </a:r>
              <a:r>
                <a:rPr kumimoji="1" lang="en-US" altLang="zh-CN" sz="2400" b="0" dirty="0" smtClean="0"/>
                <a:t>&gt;0</a:t>
              </a:r>
              <a:r>
                <a:rPr kumimoji="1" lang="en-US" altLang="zh-CN" sz="2400" b="0" dirty="0"/>
                <a:t>, 1≤i≤n	</a:t>
              </a: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3969053" y="4221088"/>
              <a:ext cx="9028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600" b="0" dirty="0">
                  <a:latin typeface="宋体" panose="02010600030101010101" pitchFamily="2" charset="-122"/>
                </a:rPr>
                <a:t>≤i≤n</a:t>
              </a:r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3935760" y="4797152"/>
              <a:ext cx="9028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600" b="0" dirty="0">
                  <a:latin typeface="宋体" panose="02010600030101010101" pitchFamily="2" charset="-122"/>
                </a:rPr>
                <a:t>≤i≤n</a:t>
              </a:r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2279577" y="3861792"/>
              <a:ext cx="5760639" cy="129540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/>
                <a:t>	</a:t>
              </a: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背包问题实例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665661"/>
          </a:xfrm>
        </p:spPr>
        <p:txBody>
          <a:bodyPr/>
          <a:lstStyle/>
          <a:p>
            <a:r>
              <a:rPr lang="zh-CN" altLang="en-US" sz="2400" dirty="0" smtClean="0"/>
              <a:t>考虑</a:t>
            </a:r>
            <a:r>
              <a:rPr lang="zh-CN" altLang="en-US" sz="2400" dirty="0"/>
              <a:t>下列情况下的背包问题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n=3</a:t>
            </a:r>
            <a:r>
              <a:rPr kumimoji="1" lang="en-US" altLang="zh-CN" sz="2400" dirty="0"/>
              <a:t>, </a:t>
            </a:r>
            <a:r>
              <a:rPr lang="en-US" altLang="zh-CN" sz="2400" dirty="0"/>
              <a:t>M=20</a:t>
            </a:r>
            <a:r>
              <a:rPr kumimoji="1" lang="en-US" altLang="zh-CN" sz="2400" dirty="0"/>
              <a:t>, 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)=(25,24,15), 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)=(18,15,10)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分析：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按</a:t>
            </a:r>
            <a:r>
              <a:rPr lang="zh-CN" altLang="en-US" sz="2400" dirty="0"/>
              <a:t>效益值的</a:t>
            </a:r>
            <a:r>
              <a:rPr lang="zh-CN" altLang="en-US" sz="2400" dirty="0" smtClean="0"/>
              <a:t>非增次序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按</a:t>
            </a:r>
            <a:r>
              <a:rPr lang="zh-CN" altLang="en-US" sz="2400" dirty="0"/>
              <a:t>物品重量的非</a:t>
            </a:r>
            <a:r>
              <a:rPr lang="zh-CN" altLang="en-US" sz="2400" dirty="0" smtClean="0"/>
              <a:t>降次序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按</a:t>
            </a:r>
            <a:r>
              <a:rPr lang="en-US" altLang="zh-CN" sz="2400" dirty="0"/>
              <a:t>pi/</a:t>
            </a:r>
            <a:r>
              <a:rPr lang="en-US" altLang="zh-CN" sz="2400" dirty="0" err="1"/>
              <a:t>wi</a:t>
            </a:r>
            <a:r>
              <a:rPr lang="zh-CN" altLang="en-US" sz="2400" dirty="0"/>
              <a:t>比值的</a:t>
            </a:r>
            <a:r>
              <a:rPr lang="zh-CN" altLang="en-US" sz="2400" dirty="0" smtClean="0"/>
              <a:t>非增次序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75646"/>
              </p:ext>
            </p:extLst>
          </p:nvPr>
        </p:nvGraphicFramePr>
        <p:xfrm>
          <a:off x="4587007" y="3186037"/>
          <a:ext cx="4173289" cy="517525"/>
        </p:xfrm>
        <a:graphic>
          <a:graphicData uri="http://schemas.openxmlformats.org/drawingml/2006/table">
            <a:tbl>
              <a:tblPr/>
              <a:tblGrid>
                <a:gridCol w="161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434" marB="454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∑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</a:t>
                      </a:r>
                      <a:r>
                        <a:rPr kumimoji="1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∑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8536"/>
              </p:ext>
            </p:extLst>
          </p:nvPr>
        </p:nvGraphicFramePr>
        <p:xfrm>
          <a:off x="4584974" y="3703563"/>
          <a:ext cx="4175322" cy="517525"/>
        </p:xfrm>
        <a:graphic>
          <a:graphicData uri="http://schemas.openxmlformats.org/drawingml/2006/table">
            <a:tbl>
              <a:tblPr/>
              <a:tblGrid>
                <a:gridCol w="163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(1,2/15,0)</a:t>
                      </a:r>
                    </a:p>
                  </a:txBody>
                  <a:tcPr marT="45434" marB="454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28.2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31209"/>
              </p:ext>
            </p:extLst>
          </p:nvPr>
        </p:nvGraphicFramePr>
        <p:xfrm>
          <a:off x="4583832" y="4098712"/>
          <a:ext cx="4176464" cy="405066"/>
        </p:xfrm>
        <a:graphic>
          <a:graphicData uri="http://schemas.openxmlformats.org/drawingml/2006/table">
            <a:tbl>
              <a:tblPr/>
              <a:tblGrid>
                <a:gridCol w="163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0,2/3,1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31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03943"/>
              </p:ext>
            </p:extLst>
          </p:nvPr>
        </p:nvGraphicFramePr>
        <p:xfrm>
          <a:off x="4583832" y="4503779"/>
          <a:ext cx="4104456" cy="396240"/>
        </p:xfrm>
        <a:graphic>
          <a:graphicData uri="http://schemas.openxmlformats.org/drawingml/2006/table">
            <a:tbl>
              <a:tblPr/>
              <a:tblGrid>
                <a:gridCol w="165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(0,1,1/2)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31.5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2304" y="3155592"/>
            <a:ext cx="2088232" cy="499231"/>
          </a:xfrm>
          <a:prstGeom prst="wedgeRoundRectCallout">
            <a:avLst>
              <a:gd name="adj1" fmla="val -53260"/>
              <a:gd name="adj2" fmla="val 96828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容量消耗过快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64733" y="3963288"/>
            <a:ext cx="2088232" cy="499231"/>
          </a:xfrm>
          <a:prstGeom prst="wedgeRoundRectCallout">
            <a:avLst>
              <a:gd name="adj1" fmla="val -59575"/>
              <a:gd name="adj2" fmla="val -708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效益值增长缓慢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859280" y="4571602"/>
            <a:ext cx="2088232" cy="1096245"/>
          </a:xfrm>
          <a:prstGeom prst="wedgeRoundRectCallout">
            <a:avLst>
              <a:gd name="adj1" fmla="val -59576"/>
              <a:gd name="adj2" fmla="val -3771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每消耗单位容量，将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获得当前最大的效益值</a:t>
            </a:r>
          </a:p>
        </p:txBody>
      </p:sp>
    </p:spTree>
    <p:extLst>
      <p:ext uri="{BB962C8B-B14F-4D97-AF65-F5344CB8AC3E}">
        <p14:creationId xmlns:p14="http://schemas.microsoft.com/office/powerpoint/2010/main" val="17841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算法</a:t>
            </a:r>
            <a:r>
              <a:rPr kumimoji="1" lang="en-US" altLang="zh-CN" sz="4000" dirty="0"/>
              <a:t>5.2 </a:t>
            </a:r>
            <a:r>
              <a:rPr kumimoji="1" lang="zh-CN" altLang="en-US" sz="4000" dirty="0"/>
              <a:t>背包问题的贪心算法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2098618"/>
            <a:ext cx="9722296" cy="44085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procedure GREEDY-KNAPSACK(</a:t>
            </a:r>
            <a:r>
              <a:rPr kumimoji="1" lang="en-US" altLang="zh-CN" sz="2400" dirty="0" err="1"/>
              <a:t>P,W,M,X,n</a:t>
            </a:r>
            <a:r>
              <a:rPr kumimoji="1" lang="en-US" altLang="zh-CN" sz="2400" dirty="0"/>
              <a:t>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real  P(1:n), W(1:n), X(1:n), M, cu; </a:t>
            </a:r>
            <a:r>
              <a:rPr kumimoji="1" lang="en-US" altLang="zh-CN" sz="2400" dirty="0" smtClean="0"/>
              <a:t>//X</a:t>
            </a:r>
            <a:r>
              <a:rPr kumimoji="1" lang="zh-CN" altLang="en-US" sz="2400" dirty="0" smtClean="0"/>
              <a:t>表示解向量</a:t>
            </a:r>
            <a:r>
              <a:rPr kumimoji="1" lang="en-US" altLang="zh-CN" sz="2400" dirty="0" smtClean="0"/>
              <a:t>   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integer  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, n;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X</a:t>
            </a:r>
            <a:r>
              <a:rPr kumimoji="1" lang="en-US" altLang="zh-CN" sz="2000" dirty="0">
                <a:sym typeface="Wingdings" panose="05000000000000000000" pitchFamily="2" charset="2"/>
              </a:rPr>
              <a:t></a:t>
            </a:r>
            <a:r>
              <a:rPr kumimoji="1" lang="en-US" altLang="zh-CN" sz="2000" dirty="0"/>
              <a:t> </a:t>
            </a:r>
            <a:r>
              <a:rPr kumimoji="1" lang="en-US" altLang="zh-CN" sz="2400" dirty="0">
                <a:sym typeface="Wingdings" panose="05000000000000000000" pitchFamily="2" charset="2"/>
              </a:rPr>
              <a:t>0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cu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M //cu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表示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背包剩余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容量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for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1 to n do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if  (W(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)&gt;cu)  then  exit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endif</a:t>
            </a:r>
            <a:r>
              <a:rPr kumimoji="1" lang="en-US" altLang="zh-CN" sz="2400" dirty="0">
                <a:sym typeface="Wingdings" panose="05000000000000000000" pitchFamily="2" charset="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X(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1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cu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cu-W(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repeat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if 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 err="1"/>
              <a:t>≤n</a:t>
            </a:r>
            <a:r>
              <a:rPr kumimoji="1" lang="en-US" altLang="zh-CN" sz="2400" dirty="0"/>
              <a:t>) then  X(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 </a:t>
            </a:r>
            <a:r>
              <a:rPr kumimoji="1" lang="en-US" altLang="zh-CN" sz="2000" dirty="0">
                <a:sym typeface="Wingdings" panose="05000000000000000000" pitchFamily="2" charset="2"/>
              </a:rPr>
              <a:t></a:t>
            </a:r>
            <a:r>
              <a:rPr kumimoji="1" lang="en-US" altLang="zh-CN" sz="2000" dirty="0"/>
              <a:t> </a:t>
            </a:r>
            <a:r>
              <a:rPr kumimoji="1" lang="en-US" altLang="zh-CN" sz="2400" dirty="0">
                <a:sym typeface="Wingdings" panose="05000000000000000000" pitchFamily="2" charset="2"/>
              </a:rPr>
              <a:t>cu/W(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) 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物品</a:t>
            </a:r>
            <a:r>
              <a:rPr kumimoji="1" lang="en-US" altLang="zh-CN" sz="2400" dirty="0" err="1" smtClean="0">
                <a:sym typeface="Wingdings" panose="05000000000000000000" pitchFamily="2" charset="2"/>
              </a:rPr>
              <a:t>i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放入一部分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end  GREEDY-KNAPSACK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TextBox 7"/>
          <p:cNvSpPr txBox="1"/>
          <p:nvPr/>
        </p:nvSpPr>
        <p:spPr>
          <a:xfrm flipH="1">
            <a:off x="983432" y="1486111"/>
            <a:ext cx="65527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先将物品按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pi/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wi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比值的非增次序排序</a:t>
            </a:r>
            <a:r>
              <a:rPr kumimoji="1"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降序</a:t>
            </a:r>
            <a:r>
              <a:rPr kumimoji="1"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12024" y="4437112"/>
            <a:ext cx="4968552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算法的时间复杂度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3559" y="4386936"/>
            <a:ext cx="800219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</a:rPr>
              <a:t>O(n)</a:t>
            </a:r>
            <a:endParaRPr lang="en-US" altLang="zh-CN" sz="2400" b="1" dirty="0">
              <a:solidFill>
                <a:srgbClr val="FF0000"/>
              </a:solidFill>
              <a:latin typeface="Arial" charset="0"/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761234" y="4982660"/>
            <a:ext cx="4862544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：算法中实现了约束条件，如何确认当前可行解是最优解？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60488" y="5980142"/>
            <a:ext cx="936104" cy="499231"/>
          </a:xfrm>
          <a:prstGeom prst="wedgeRoundRectCallout">
            <a:avLst>
              <a:gd name="adj1" fmla="val -52321"/>
              <a:gd name="adj2" fmla="val -7224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证明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最优量度标准证明的基本思想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714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sz="2700" dirty="0" smtClean="0"/>
              <a:t>把算法的贪心</a:t>
            </a:r>
            <a:r>
              <a:rPr kumimoji="1" lang="zh-CN" altLang="en-US" sz="2700" dirty="0"/>
              <a:t>解与假定的最优解相比较，如果这两个解不同，就去找开始不同的第一个</a:t>
            </a:r>
            <a:r>
              <a:rPr kumimoji="1" lang="en-US" altLang="zh-CN" sz="2700" dirty="0"/>
              <a:t>x</a:t>
            </a:r>
            <a:r>
              <a:rPr kumimoji="1" lang="en-US" altLang="zh-CN" sz="2700" baseline="-25000" dirty="0"/>
              <a:t>i</a:t>
            </a:r>
            <a:r>
              <a:rPr kumimoji="1" lang="zh-CN" altLang="en-US" sz="2700" dirty="0"/>
              <a:t>，然后设法用贪心解</a:t>
            </a:r>
            <a:r>
              <a:rPr kumimoji="1" lang="zh-CN" altLang="en-US" sz="2700" dirty="0" smtClean="0"/>
              <a:t>的</a:t>
            </a:r>
            <a:r>
              <a:rPr kumimoji="1" lang="en-US" altLang="zh-CN" sz="2700" dirty="0" smtClean="0"/>
              <a:t>x</a:t>
            </a:r>
            <a:r>
              <a:rPr kumimoji="1" lang="en-US" altLang="zh-CN" sz="2700" baseline="-25000" dirty="0" smtClean="0"/>
              <a:t>i</a:t>
            </a:r>
            <a:r>
              <a:rPr kumimoji="1" lang="zh-CN" altLang="en-US" sz="2700" dirty="0"/>
              <a:t>去替换掉最优解中</a:t>
            </a:r>
            <a:r>
              <a:rPr kumimoji="1" lang="zh-CN" altLang="en-US" sz="2700" dirty="0" smtClean="0"/>
              <a:t>的</a:t>
            </a:r>
            <a:r>
              <a:rPr kumimoji="1" lang="en-US" altLang="zh-CN" sz="2700" dirty="0" smtClean="0"/>
              <a:t>x</a:t>
            </a:r>
            <a:r>
              <a:rPr kumimoji="1" lang="en-US" altLang="zh-CN" sz="2700" baseline="-25000" dirty="0" smtClean="0"/>
              <a:t>i</a:t>
            </a:r>
            <a:r>
              <a:rPr kumimoji="1" lang="zh-CN" altLang="en-US" sz="2700" dirty="0" smtClean="0"/>
              <a:t>，然后证明</a:t>
            </a:r>
            <a:r>
              <a:rPr kumimoji="1" lang="zh-CN" altLang="en-US" sz="2700" dirty="0"/>
              <a:t>最优解在</a:t>
            </a:r>
            <a:r>
              <a:rPr kumimoji="1" lang="zh-CN" altLang="en-US" sz="2700" dirty="0" smtClean="0"/>
              <a:t>分量替换前后的目标函数值无</a:t>
            </a:r>
            <a:r>
              <a:rPr kumimoji="1" lang="zh-CN" altLang="en-US" sz="2700" dirty="0"/>
              <a:t>任何变化。</a:t>
            </a:r>
          </a:p>
          <a:p>
            <a:pPr>
              <a:lnSpc>
                <a:spcPct val="120000"/>
              </a:lnSpc>
            </a:pPr>
            <a:r>
              <a:rPr kumimoji="1" lang="zh-CN" altLang="en-US" sz="2700" dirty="0"/>
              <a:t>反复进行这种代换</a:t>
            </a:r>
            <a:r>
              <a:rPr kumimoji="1" lang="en-US" altLang="zh-CN" sz="2700" dirty="0"/>
              <a:t>,  </a:t>
            </a:r>
            <a:r>
              <a:rPr kumimoji="1" lang="zh-CN" altLang="en-US" sz="2700" dirty="0"/>
              <a:t>直到新产生的最优解与贪心解完全一样</a:t>
            </a:r>
            <a:r>
              <a:rPr kumimoji="1" lang="en-US" altLang="zh-CN" sz="2700" dirty="0"/>
              <a:t>, </a:t>
            </a:r>
            <a:r>
              <a:rPr kumimoji="1" lang="zh-CN" altLang="en-US" sz="2700" dirty="0"/>
              <a:t>从而证明了贪心解就是最优解。</a:t>
            </a:r>
            <a:endParaRPr lang="zh-CN" altLang="en-US" sz="27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9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4940" y="2443022"/>
            <a:ext cx="10339635" cy="380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证明</a:t>
            </a:r>
            <a:r>
              <a:rPr kumimoji="1" lang="en-US" altLang="zh-CN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X=(x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,…,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是算法所生成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贪心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解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.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所有的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等于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，显然这个解就是最优解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。否则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，设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是使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≠1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的最小下标</a:t>
            </a:r>
            <a:r>
              <a:rPr kumimoji="1" lang="en-US" altLang="zh-CN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由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算法可知</a:t>
            </a:r>
            <a:r>
              <a:rPr kumimoji="1" lang="en-US" altLang="zh-CN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对于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1≤i&lt;j , x</a:t>
            </a:r>
            <a:r>
              <a:rPr kumimoji="1" lang="en-US" altLang="zh-CN" sz="2400" b="0" baseline="-25000" dirty="0" smtClean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=1;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对于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j&lt;</a:t>
            </a:r>
            <a:r>
              <a:rPr kumimoji="1" lang="en-US" altLang="zh-CN" sz="2400" b="0" dirty="0" err="1" smtClean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≤n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, 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=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对于</a:t>
            </a:r>
            <a:r>
              <a:rPr kumimoji="1" lang="en-US" altLang="zh-CN" sz="2400" b="0" dirty="0" err="1" smtClean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=j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, 0 ≤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&lt;1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en-US" altLang="zh-CN" sz="2400" b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2.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不是最优解</a:t>
            </a: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则必存在一个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最优解 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Y=(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,…,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), 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使得</a:t>
            </a: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∑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&gt;∑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sz="2400" dirty="0" smtClean="0"/>
              <a:t>。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不失一般性，假定</a:t>
            </a:r>
            <a:r>
              <a:rPr kumimoji="1"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∑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wiyi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=M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，设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使得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="0" baseline="-25000" dirty="0" smtClean="0"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≠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的最小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下标，显然，这样的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必定存在。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kumimoji="1" lang="zh-CN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817147" y="3612258"/>
            <a:ext cx="0" cy="115252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29535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定理</a:t>
            </a:r>
            <a:r>
              <a:rPr lang="en-US" altLang="zh-CN" sz="4000" dirty="0" smtClean="0"/>
              <a:t>5.1</a:t>
            </a:r>
          </a:p>
        </p:txBody>
      </p:sp>
      <p:sp>
        <p:nvSpPr>
          <p:cNvPr id="27655" name="TextBox 3"/>
          <p:cNvSpPr txBox="1">
            <a:spLocks noChangeArrowheads="1"/>
          </p:cNvSpPr>
          <p:nvPr/>
        </p:nvSpPr>
        <p:spPr bwMode="auto">
          <a:xfrm>
            <a:off x="5231904" y="3717032"/>
            <a:ext cx="3673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…….x</a:t>
            </a:r>
            <a:r>
              <a:rPr lang="en-US" altLang="zh-CN" sz="2400" b="0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j-1 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j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j+1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……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endParaRPr lang="en-US" altLang="zh-CN" sz="2400" b="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 1, ….., 1, 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j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, 0, ….., 0 </a:t>
            </a:r>
            <a:endParaRPr lang="zh-CN" altLang="en-US" sz="24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839416" y="1486111"/>
            <a:ext cx="102971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/w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≥ p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/w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 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≥ … ≥ 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，则算法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GREEDY-KNAPSACK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对于给定的背包问题实例生成一个最优解。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96000" y="4077072"/>
            <a:ext cx="0" cy="13189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/>
        </p:nvSpPr>
        <p:spPr>
          <a:xfrm>
            <a:off x="4511824" y="4077072"/>
            <a:ext cx="35290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……x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j-1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j+1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……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</a:t>
            </a:r>
            <a:endParaRPr lang="en-US" altLang="zh-CN" sz="2400" baseline="-25000" dirty="0">
              <a:solidFill>
                <a:srgbClr val="FF0000"/>
              </a:solidFill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1, .….., 1,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, 0, ….., 0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…… y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j-1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j+1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……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052736"/>
            <a:ext cx="10515600" cy="391929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kumimoji="1" lang="en-US" altLang="zh-CN" sz="2400" dirty="0" smtClean="0"/>
              <a:t>3. </a:t>
            </a:r>
            <a:r>
              <a:rPr kumimoji="1" lang="zh-CN" altLang="en-US" sz="2400" dirty="0" smtClean="0"/>
              <a:t>可以推</a:t>
            </a:r>
            <a:r>
              <a:rPr kumimoji="1" lang="zh-CN" altLang="en-US" sz="2400" dirty="0"/>
              <a:t>断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y</a:t>
            </a:r>
            <a:r>
              <a:rPr kumimoji="1" lang="en-US" altLang="zh-CN" sz="2400" baseline="-25000" dirty="0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kumimoji="1" lang="en-US" altLang="zh-CN" sz="2400" baseline="-25000" dirty="0" err="1" smtClean="0">
                <a:solidFill>
                  <a:srgbClr val="FF0000"/>
                </a:solidFill>
              </a:rPr>
              <a:t>k</a:t>
            </a:r>
            <a:r>
              <a:rPr kumimoji="1" lang="zh-CN" altLang="en-US" sz="2400" dirty="0" smtClean="0"/>
              <a:t>成立，</a:t>
            </a:r>
            <a:r>
              <a:rPr lang="en-US" altLang="zh-CN" sz="2400" dirty="0"/>
              <a:t>k</a:t>
            </a:r>
            <a:r>
              <a:rPr lang="zh-CN" altLang="en-US" sz="2400" dirty="0"/>
              <a:t>与</a:t>
            </a:r>
            <a:r>
              <a:rPr lang="en-US" altLang="zh-CN" sz="2400" dirty="0"/>
              <a:t>j</a:t>
            </a:r>
            <a:r>
              <a:rPr lang="zh-CN" altLang="en-US" sz="2400" dirty="0"/>
              <a:t>的关系有三种可能发生的情况：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 smtClean="0">
                <a:latin typeface="幼圆" panose="02010509060101010101" pitchFamily="49" charset="-122"/>
              </a:rPr>
              <a:t>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dirty="0"/>
              <a:t>k&lt;j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=1</a:t>
            </a:r>
            <a:r>
              <a:rPr lang="zh-CN" altLang="en-US" sz="2400" dirty="0">
                <a:latin typeface="Times New Roman" panose="02020603050405020304" pitchFamily="18" charset="0"/>
              </a:rPr>
              <a:t>，因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≠x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，从而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;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AutoNum type="circleNumDbPlain" startAt="2"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 smtClean="0"/>
              <a:t>k=j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&lt;y</a:t>
            </a:r>
            <a:r>
              <a:rPr lang="en-US" altLang="zh-CN" sz="2400" baseline="-25000" dirty="0" smtClean="0"/>
              <a:t>k</a:t>
            </a:r>
            <a:r>
              <a:rPr lang="en-US" altLang="zh-CN" sz="2400" dirty="0" smtClean="0"/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，因为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，则有</a:t>
            </a:r>
            <a:r>
              <a:rPr lang="zh-CN" altLang="en-US" sz="2400" dirty="0"/>
              <a:t>∑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&gt;M</a:t>
            </a:r>
            <a:r>
              <a:rPr lang="zh-CN" altLang="en-US" sz="2400" dirty="0">
                <a:latin typeface="Times New Roman" panose="02020603050405020304" pitchFamily="18" charset="0"/>
              </a:rPr>
              <a:t>，这与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矛盾，如果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k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与假设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≠x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矛盾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。故</a:t>
            </a:r>
            <a:r>
              <a:rPr lang="en-US" altLang="zh-CN" sz="2400" dirty="0"/>
              <a:t>k</a:t>
            </a:r>
            <a:r>
              <a:rPr lang="zh-CN" altLang="en-US" sz="2400" dirty="0"/>
              <a:t>＝</a:t>
            </a:r>
            <a:r>
              <a:rPr lang="en-US" altLang="zh-CN" sz="2400" dirty="0"/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时必有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>
                <a:latin typeface="Arial Unicode MS"/>
                <a:ea typeface="Arial Unicode MS"/>
                <a:cs typeface="Arial Unicode MS"/>
              </a:rPr>
              <a:t>③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/>
              <a:t>k&gt;j</a:t>
            </a:r>
            <a:r>
              <a:rPr lang="zh-CN" altLang="en-US" sz="2400" dirty="0">
                <a:latin typeface="Times New Roman" panose="02020603050405020304" pitchFamily="18" charset="0"/>
              </a:rPr>
              <a:t>，因为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，则有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&gt;M</a:t>
            </a:r>
            <a:r>
              <a:rPr lang="zh-CN" altLang="en-US" sz="2400" dirty="0">
                <a:latin typeface="Times New Roman" panose="02020603050405020304" pitchFamily="18" charset="0"/>
              </a:rPr>
              <a:t>，这是不可能发生的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矛盾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故不存在</a:t>
            </a:r>
            <a:r>
              <a:rPr lang="en-US" altLang="zh-CN" sz="2400" dirty="0"/>
              <a:t>k&gt;j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情况。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993" y="2276872"/>
            <a:ext cx="10225136" cy="246778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 smtClean="0"/>
              <a:t>5.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因此</a:t>
            </a:r>
            <a:r>
              <a:rPr kumimoji="1" lang="zh-CN" altLang="en-US" sz="2400" dirty="0">
                <a:latin typeface="幼圆" panose="02010509060101010101" pitchFamily="49" charset="-122"/>
              </a:rPr>
              <a:t>，对于</a:t>
            </a:r>
            <a:r>
              <a:rPr kumimoji="1" lang="en-US" altLang="zh-CN" sz="2400" dirty="0"/>
              <a:t>Z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有</a:t>
            </a:r>
            <a:r>
              <a:rPr kumimoji="1" lang="en-US" altLang="zh-CN" sz="2400" dirty="0">
                <a:latin typeface="幼圆" panose="02010509060101010101" pitchFamily="49" charset="-122"/>
              </a:rPr>
              <a:t>:</a:t>
            </a:r>
            <a:r>
              <a:rPr kumimoji="1" lang="zh-CN" altLang="en-US" sz="2400" dirty="0" smtClean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smtClean="0"/>
              <a:t>= 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 +(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-∑(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)p</a:t>
            </a:r>
            <a:r>
              <a:rPr kumimoji="1" lang="en-US" altLang="zh-CN" sz="2400" baseline="-25000" dirty="0"/>
              <a:t>i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	 </a:t>
            </a:r>
            <a:r>
              <a:rPr kumimoji="1" lang="en-US" altLang="zh-CN" sz="2400" baseline="-25000" dirty="0" smtClean="0"/>
              <a:t>                                                  </a:t>
            </a:r>
            <a:r>
              <a:rPr kumimoji="1" lang="en-US" altLang="zh-CN" sz="2400" dirty="0" smtClean="0"/>
              <a:t>= </a:t>
            </a:r>
            <a:r>
              <a:rPr kumimoji="1" lang="en-US" altLang="zh-CN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+(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-∑(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1" lang="en-US" altLang="zh-CN" sz="2400" baseline="-250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	</a:t>
            </a:r>
            <a:r>
              <a:rPr kumimoji="1" lang="en-US" altLang="zh-CN" sz="2400" baseline="-25000" dirty="0" smtClean="0"/>
              <a:t>                                                  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≥ </a:t>
            </a:r>
            <a:r>
              <a:rPr kumimoji="1" lang="en-US" altLang="zh-CN" sz="2400" dirty="0" smtClean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+[(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-∑(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]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 smtClean="0"/>
              <a:t> 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	 </a:t>
            </a:r>
            <a:r>
              <a:rPr kumimoji="1" lang="en-US" altLang="zh-CN" sz="2400" baseline="-25000" dirty="0" smtClean="0"/>
              <a:t>                                                  </a:t>
            </a:r>
            <a:r>
              <a:rPr kumimoji="1" lang="en-US" altLang="zh-CN" sz="2400" dirty="0" smtClean="0"/>
              <a:t>= </a:t>
            </a:r>
            <a:r>
              <a:rPr kumimoji="1" lang="en-US" altLang="zh-CN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	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659932" y="2661882"/>
            <a:ext cx="7719519" cy="2272347"/>
            <a:chOff x="2665567" y="2968891"/>
            <a:chExt cx="7719519" cy="2272347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839884" y="2988636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847996" y="2968891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785744" y="3492692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785744" y="3996748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778438" y="4572812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5867564" y="2968891"/>
              <a:ext cx="6447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k&lt;</a:t>
              </a:r>
              <a:r>
                <a:rPr kumimoji="1" lang="en-US" altLang="zh-CN" sz="1400" dirty="0" err="1">
                  <a:cs typeface="Arial" panose="020B0604020202020204" pitchFamily="34" charset="0"/>
                </a:rPr>
                <a:t>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708086" y="3492691"/>
              <a:ext cx="6447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k&lt;</a:t>
              </a:r>
              <a:r>
                <a:rPr kumimoji="1" lang="en-US" altLang="zh-CN" sz="1400" dirty="0" err="1">
                  <a:cs typeface="Arial" panose="020B0604020202020204" pitchFamily="34" charset="0"/>
                </a:rPr>
                <a:t>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6011580" y="3996748"/>
              <a:ext cx="6447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k&lt;</a:t>
              </a:r>
              <a:r>
                <a:rPr kumimoji="1" lang="en-US" altLang="zh-CN" sz="1400" dirty="0" err="1">
                  <a:cs typeface="Arial" panose="020B0604020202020204" pitchFamily="34" charset="0"/>
                </a:rPr>
                <a:t>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8477899" y="3796146"/>
              <a:ext cx="1907187" cy="853341"/>
            </a:xfrm>
            <a:prstGeom prst="wedgeRoundRectCallout">
              <a:avLst>
                <a:gd name="adj1" fmla="val -62679"/>
                <a:gd name="adj2" fmla="val -38117"/>
                <a:gd name="adj3" fmla="val 16667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元素按</a:t>
              </a:r>
              <a:r>
                <a: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lang="en-US" altLang="zh-CN" sz="20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rPr>
                <a:t>/</a:t>
              </a:r>
              <a:r>
                <a:rPr lang="en-US" altLang="zh-CN" sz="2000" b="0" dirty="0" err="1">
                  <a:ea typeface="幼圆" panose="02010509060101010101" pitchFamily="49" charset="-122"/>
                  <a:cs typeface="Arial" panose="020B0604020202020204" pitchFamily="34" charset="0"/>
                </a:rPr>
                <a:t>w</a:t>
              </a:r>
              <a:r>
                <a:rPr lang="en-US" altLang="zh-CN" sz="2000" b="0" baseline="-25000" dirty="0" err="1"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非增次序排列。</a:t>
              </a:r>
              <a:endParaRPr kumimoji="1" lang="zh-CN" altLang="en-US" sz="1600" b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665567" y="4779573"/>
              <a:ext cx="23648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即</a:t>
              </a:r>
              <a:r>
                <a:rPr kumimoji="1" lang="zh-CN" altLang="en-US" sz="2400" b="0" dirty="0" smtClean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∑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z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baseline="-2500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2400" b="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≥ ∑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y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baseline="-2500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 </a:t>
              </a:r>
              <a:endPara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>
          <a:xfrm>
            <a:off x="513552" y="5265067"/>
            <a:ext cx="1045691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 smtClean="0"/>
              <a:t>6.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若</a:t>
            </a:r>
            <a:r>
              <a:rPr kumimoji="1" lang="zh-CN" altLang="en-US" sz="2400" dirty="0" smtClean="0"/>
              <a:t>∑</a:t>
            </a:r>
            <a:r>
              <a:rPr kumimoji="1" lang="en-US" altLang="zh-CN" sz="2400" dirty="0" err="1" smtClean="0"/>
              <a:t>p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dirty="0" err="1" smtClean="0"/>
              <a:t>z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baseline="-25000" dirty="0" smtClean="0"/>
              <a:t> </a:t>
            </a:r>
            <a:r>
              <a:rPr kumimoji="1" lang="en-US" altLang="zh-CN" sz="2400" dirty="0" smtClean="0"/>
              <a:t>&gt;∑</a:t>
            </a:r>
            <a:r>
              <a:rPr kumimoji="1" lang="en-US" altLang="zh-CN" sz="2400" dirty="0" err="1" smtClean="0"/>
              <a:t>p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dirty="0" err="1" smtClean="0"/>
              <a:t>y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baseline="-25000" dirty="0" smtClean="0"/>
              <a:t> </a:t>
            </a:r>
            <a:r>
              <a:rPr kumimoji="1" lang="en-US" altLang="zh-CN" sz="2400" dirty="0" smtClean="0">
                <a:latin typeface="幼圆" panose="02010509060101010101" pitchFamily="49" charset="-122"/>
              </a:rPr>
              <a:t>, 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则</a:t>
            </a:r>
            <a:r>
              <a:rPr kumimoji="1" lang="en-US" altLang="zh-CN" sz="2400" dirty="0" smtClean="0"/>
              <a:t>Y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不可能是最优解</a:t>
            </a:r>
            <a:r>
              <a:rPr kumimoji="1" lang="en-US" altLang="zh-CN" sz="2400" dirty="0" smtClean="0">
                <a:latin typeface="幼圆" panose="02010509060101010101" pitchFamily="49" charset="-122"/>
              </a:rPr>
              <a:t>,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所以</a:t>
            </a:r>
            <a:r>
              <a:rPr kumimoji="1" lang="zh-CN" altLang="en-US" sz="2400" dirty="0" smtClean="0"/>
              <a:t>∑</a:t>
            </a:r>
            <a:r>
              <a:rPr kumimoji="1" lang="en-US" altLang="zh-CN" sz="2400" dirty="0" err="1" smtClean="0"/>
              <a:t>p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dirty="0" err="1" smtClean="0"/>
              <a:t>z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baseline="-25000" dirty="0" smtClean="0"/>
              <a:t> </a:t>
            </a:r>
            <a:r>
              <a:rPr kumimoji="1" lang="en-US" altLang="zh-CN" sz="2400" dirty="0" smtClean="0"/>
              <a:t>=∑</a:t>
            </a:r>
            <a:r>
              <a:rPr kumimoji="1" lang="en-US" altLang="zh-CN" sz="2400" dirty="0" err="1" smtClean="0"/>
              <a:t>p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dirty="0" err="1" smtClean="0"/>
              <a:t>y</a:t>
            </a:r>
            <a:r>
              <a:rPr kumimoji="1" lang="en-US" altLang="zh-CN" sz="2400" baseline="-25000" dirty="0" err="1" smtClean="0"/>
              <a:t>i</a:t>
            </a:r>
            <a:r>
              <a:rPr kumimoji="1" lang="en-US" altLang="zh-CN" sz="2400" baseline="-25000" dirty="0" smtClean="0"/>
              <a:t> 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。如果</a:t>
            </a:r>
            <a:r>
              <a:rPr kumimoji="1" lang="en-US" altLang="zh-CN" sz="2400" dirty="0" smtClean="0"/>
              <a:t>Z=X</a:t>
            </a:r>
            <a:r>
              <a:rPr kumimoji="1" lang="en-US" altLang="zh-CN" sz="2400" dirty="0" smtClean="0">
                <a:latin typeface="幼圆" panose="02010509060101010101" pitchFamily="49" charset="-122"/>
              </a:rPr>
              <a:t>, 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则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就是最优解；否则重复上面的讨论，每次</a:t>
            </a:r>
            <a:r>
              <a:rPr kumimoji="1" lang="en-US" altLang="zh-CN" sz="2400" dirty="0" smtClean="0"/>
              <a:t>Y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中少一个和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不同的值，最终把</a:t>
            </a:r>
            <a:r>
              <a:rPr kumimoji="1" lang="en-US" altLang="zh-CN" sz="2400" dirty="0" smtClean="0"/>
              <a:t>Y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转换成</a:t>
            </a:r>
            <a:r>
              <a:rPr kumimoji="1" lang="en-US" altLang="zh-CN" sz="2400" dirty="0" smtClean="0"/>
              <a:t>X</a:t>
            </a:r>
            <a:r>
              <a:rPr kumimoji="1" lang="en-US" altLang="zh-CN" sz="2400" dirty="0" smtClean="0">
                <a:latin typeface="幼圆" panose="02010509060101010101" pitchFamily="49" charset="-122"/>
              </a:rPr>
              <a:t> ,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从而证明了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也是最优解</a:t>
            </a:r>
            <a:r>
              <a:rPr kumimoji="1" lang="en-US" altLang="zh-CN" sz="2400" dirty="0" smtClean="0">
                <a:latin typeface="幼圆" panose="02010509060101010101" pitchFamily="49" charset="-122"/>
              </a:rPr>
              <a:t>, 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证毕。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535628" y="447377"/>
            <a:ext cx="10246250" cy="205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现在把 </a:t>
            </a:r>
            <a:r>
              <a:rPr kumimoji="1" lang="en-US" altLang="zh-CN" sz="2400" dirty="0" smtClean="0"/>
              <a:t>y</a:t>
            </a:r>
            <a:r>
              <a:rPr kumimoji="1" lang="en-US" altLang="zh-CN" sz="2400" baseline="-25000" dirty="0" smtClean="0"/>
              <a:t>k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增加到 </a:t>
            </a:r>
            <a:r>
              <a:rPr kumimoji="1" lang="en-US" altLang="zh-CN" sz="2400" dirty="0" err="1" smtClean="0"/>
              <a:t>x</a:t>
            </a:r>
            <a:r>
              <a:rPr kumimoji="1" lang="en-US" altLang="zh-CN" sz="2400" baseline="-25000" dirty="0" err="1" smtClean="0"/>
              <a:t>k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那么必须从</a:t>
            </a:r>
            <a:r>
              <a:rPr kumimoji="1" lang="en-US" altLang="zh-CN" sz="2400" dirty="0" smtClean="0"/>
              <a:t>(y</a:t>
            </a:r>
            <a:r>
              <a:rPr kumimoji="1" lang="en-US" altLang="zh-CN" sz="2400" baseline="-25000" dirty="0" smtClean="0"/>
              <a:t>k+1</a:t>
            </a:r>
            <a:r>
              <a:rPr kumimoji="1" lang="en-US" altLang="zh-CN" sz="2400" dirty="0" smtClean="0"/>
              <a:t>,…,</a:t>
            </a:r>
            <a:r>
              <a:rPr kumimoji="1" lang="en-US" altLang="zh-CN" sz="2400" dirty="0" err="1" smtClean="0"/>
              <a:t>y</a:t>
            </a:r>
            <a:r>
              <a:rPr kumimoji="1" lang="en-US" altLang="zh-CN" sz="2400" baseline="-25000" dirty="0" err="1" smtClean="0"/>
              <a:t>n</a:t>
            </a:r>
            <a:r>
              <a:rPr kumimoji="1" lang="en-US" altLang="zh-CN" sz="2400" dirty="0" smtClean="0"/>
              <a:t>)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中减去同样多的量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使得总容量仍为</a:t>
            </a:r>
            <a:r>
              <a:rPr kumimoji="1" lang="en-US" altLang="zh-CN" sz="2400" dirty="0" smtClean="0"/>
              <a:t>M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。这构造一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个新的解</a:t>
            </a:r>
            <a:r>
              <a:rPr kumimoji="1" lang="en-US" altLang="zh-CN" sz="2400" dirty="0"/>
              <a:t>Z = (z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,…,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n</a:t>
            </a:r>
            <a:r>
              <a:rPr kumimoji="1" lang="en-US" altLang="zh-CN" sz="2400" dirty="0"/>
              <a:t>),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其中 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= x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 1≤i≤k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。并且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 smtClean="0"/>
              <a:t>∑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)= 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 </a:t>
            </a:r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88500" y="1772816"/>
            <a:ext cx="82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cs typeface="Arial" panose="020B0604020202020204" pitchFamily="34" charset="0"/>
              </a:rPr>
              <a:t>k&lt;</a:t>
            </a:r>
            <a:r>
              <a:rPr kumimoji="1" lang="en-US" altLang="zh-CN" sz="1400" dirty="0" err="1">
                <a:cs typeface="Arial" panose="020B0604020202020204" pitchFamily="34" charset="0"/>
              </a:rPr>
              <a:t>i≤n</a:t>
            </a:r>
            <a:endParaRPr kumimoji="1" lang="en-US" altLang="zh-CN" sz="1400" dirty="0">
              <a:cs typeface="Arial" panose="020B0604020202020204" pitchFamily="34" charset="0"/>
            </a:endParaRPr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6816080" y="1486937"/>
            <a:ext cx="3039879" cy="444531"/>
          </a:xfrm>
          <a:prstGeom prst="wedgeRoundRectCallout">
            <a:avLst>
              <a:gd name="adj1" fmla="val 1629"/>
              <a:gd name="adj2" fmla="val -7772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中</a:t>
            </a:r>
            <a:r>
              <a:rPr kumimoji="1" lang="zh-CN" altLang="en-US" sz="2400" b="0" dirty="0" smtClean="0">
                <a:solidFill>
                  <a:srgbClr val="FF0000"/>
                </a:solidFill>
              </a:rPr>
              <a:t>：</a:t>
            </a:r>
            <a:r>
              <a:rPr kumimoji="1" lang="en-US" altLang="zh-CN" sz="2400" b="0" dirty="0" err="1" smtClean="0">
                <a:solidFill>
                  <a:srgbClr val="FF0000"/>
                </a:solidFill>
              </a:rPr>
              <a:t>y</a:t>
            </a:r>
            <a:r>
              <a:rPr kumimoji="1" lang="en-US" altLang="zh-CN" sz="2400" b="0" baseline="-250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= x</a:t>
            </a:r>
            <a:r>
              <a:rPr kumimoji="1" lang="en-US" altLang="zh-CN" sz="2400" b="0" baseline="-25000" dirty="0">
                <a:solidFill>
                  <a:srgbClr val="FF0000"/>
                </a:solidFill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, 1≤i≤</a:t>
            </a:r>
            <a:r>
              <a:rPr kumimoji="1" lang="en-US" altLang="zh-CN" sz="2400" b="0" dirty="0" smtClean="0">
                <a:solidFill>
                  <a:srgbClr val="FF0000"/>
                </a:solidFill>
              </a:rPr>
              <a:t>k-1</a:t>
            </a:r>
            <a:endParaRPr kumimoji="1"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30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5.3 </a:t>
            </a:r>
            <a:r>
              <a:rPr lang="zh-CN" altLang="en-US" sz="4000" dirty="0"/>
              <a:t>带有期限的</a:t>
            </a:r>
            <a:r>
              <a:rPr lang="zh-CN" altLang="en-US" sz="4000" dirty="0" smtClean="0"/>
              <a:t>作业调度问题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sz="2800" dirty="0" smtClean="0"/>
              <a:t>问题描述</a:t>
            </a:r>
            <a:endParaRPr kumimoji="1" lang="zh-CN" altLang="en-US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 smtClean="0"/>
              <a:t>算法实现思想</a:t>
            </a:r>
            <a:endParaRPr kumimoji="1" lang="zh-CN" altLang="en-US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定理</a:t>
            </a:r>
            <a:r>
              <a:rPr kumimoji="1" lang="en-US" altLang="zh-CN" sz="2800" dirty="0"/>
              <a:t>5.2</a:t>
            </a:r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定理</a:t>
            </a:r>
            <a:r>
              <a:rPr kumimoji="1" lang="en-US" altLang="zh-CN" sz="2800" dirty="0"/>
              <a:t>5.3</a:t>
            </a:r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算法</a:t>
            </a:r>
            <a:r>
              <a:rPr kumimoji="1" lang="en-US" altLang="zh-CN" sz="2800" dirty="0"/>
              <a:t>5.4</a:t>
            </a:r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算法</a:t>
            </a:r>
            <a:r>
              <a:rPr kumimoji="1" lang="en-US" altLang="zh-CN" sz="2800" dirty="0"/>
              <a:t>5.5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7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问题描述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8776"/>
            <a:ext cx="10298360" cy="43926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400" dirty="0"/>
              <a:t>假定只能在一台机器上处理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个作业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每个作业均可在单位时间内</a:t>
            </a:r>
            <a:r>
              <a:rPr kumimoji="1" lang="zh-CN" altLang="en-US" sz="2400" dirty="0" smtClean="0"/>
              <a:t>完成；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又假定每个作业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都有一个截止期限</a:t>
            </a:r>
            <a:r>
              <a:rPr kumimoji="1" lang="en-US" altLang="zh-CN" sz="2400" dirty="0"/>
              <a:t>d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&gt;0(d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是整数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，当且仅当</a:t>
            </a:r>
            <a:r>
              <a:rPr kumimoji="1" lang="zh-CN" altLang="en-US" sz="2400" dirty="0"/>
              <a:t>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在它的期限截止之前被完成时获得</a:t>
            </a:r>
            <a:r>
              <a:rPr kumimoji="1" lang="en-US" altLang="zh-CN" sz="2400" dirty="0"/>
              <a:t>p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&gt;0</a:t>
            </a:r>
            <a:r>
              <a:rPr kumimoji="1" lang="zh-CN" altLang="en-US" sz="2400" dirty="0"/>
              <a:t>的效益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/>
              <a:t>该问题的一个</a:t>
            </a:r>
            <a:r>
              <a:rPr kumimoji="1" lang="zh-CN" altLang="en-US" sz="2400" dirty="0" smtClean="0"/>
              <a:t>可行解</a:t>
            </a:r>
            <a:endParaRPr kumimoji="1" lang="en-US" altLang="zh-CN" sz="24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400" dirty="0" smtClean="0"/>
              <a:t>是</a:t>
            </a:r>
            <a:r>
              <a:rPr kumimoji="1" lang="zh-CN" altLang="en-US" sz="2400" dirty="0"/>
              <a:t>这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个作业的一个子集合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/>
              <a:t>中的每个作业都能在各自的截止期限之前完成，可行解的效益值是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中这些作业的效益之和∑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j</a:t>
            </a:r>
            <a:r>
              <a:rPr kumimoji="1" lang="en-US" altLang="zh-CN" sz="2400" dirty="0"/>
              <a:t> 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该问题的一个最优解</a:t>
            </a:r>
            <a:endParaRPr kumimoji="1" lang="en-US" altLang="zh-CN" sz="2400" dirty="0" smtClean="0"/>
          </a:p>
          <a:p>
            <a:pPr lvl="1">
              <a:lnSpc>
                <a:spcPct val="120000"/>
              </a:lnSpc>
            </a:pPr>
            <a:r>
              <a:rPr kumimoji="1" lang="zh-CN" altLang="en-US" sz="2400" dirty="0" smtClean="0"/>
              <a:t>具有</a:t>
            </a:r>
            <a:r>
              <a:rPr kumimoji="1" lang="zh-CN" altLang="en-US" sz="2400" dirty="0"/>
              <a:t>最大效益值的</a:t>
            </a:r>
            <a:r>
              <a:rPr kumimoji="1" lang="zh-CN" altLang="en-US" sz="2400" dirty="0" smtClean="0"/>
              <a:t>可行解</a:t>
            </a:r>
            <a:endParaRPr lang="zh-CN" altLang="en-US" sz="24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92144" y="2996952"/>
            <a:ext cx="1440160" cy="504056"/>
          </a:xfrm>
          <a:prstGeom prst="wedgeRoundRectCallout">
            <a:avLst>
              <a:gd name="adj1" fmla="val -43427"/>
              <a:gd name="adj2" fmla="val 71017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限制条件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39616" y="5589240"/>
            <a:ext cx="1440160" cy="504056"/>
          </a:xfrm>
          <a:prstGeom prst="wedgeRoundRectCallout">
            <a:avLst>
              <a:gd name="adj1" fmla="val -50143"/>
              <a:gd name="adj2" fmla="val -6678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目标函数</a:t>
            </a:r>
            <a:endParaRPr lang="zh-CN" altLang="en-US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89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问题实例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28800"/>
            <a:ext cx="4681736" cy="1725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n=4</a:t>
            </a:r>
          </a:p>
          <a:p>
            <a:pPr lvl="1"/>
            <a:r>
              <a:rPr lang="en-US" altLang="zh-CN" sz="2400" dirty="0" smtClean="0"/>
              <a:t>(p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,p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,p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) = (100,10,15,20)</a:t>
            </a:r>
          </a:p>
          <a:p>
            <a:pPr lvl="1"/>
            <a:r>
              <a:rPr lang="en-US" altLang="zh-CN" sz="2400" dirty="0" smtClean="0"/>
              <a:t>(d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,d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) = (2,1,2,1)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en-US" altLang="zh-CN" sz="2400" dirty="0"/>
          </a:p>
        </p:txBody>
      </p:sp>
      <p:graphicFrame>
        <p:nvGraphicFramePr>
          <p:cNvPr id="6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28126807"/>
              </p:ext>
            </p:extLst>
          </p:nvPr>
        </p:nvGraphicFramePr>
        <p:xfrm>
          <a:off x="5807968" y="1690690"/>
          <a:ext cx="4319588" cy="3962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可行解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处理顺序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效益值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8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86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440414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一般方法</a:t>
            </a:r>
          </a:p>
          <a:p>
            <a:r>
              <a:rPr lang="en-US" altLang="zh-CN" sz="2800" dirty="0"/>
              <a:t>5.2 </a:t>
            </a:r>
            <a:r>
              <a:rPr lang="zh-CN" altLang="en-US" sz="2800" dirty="0"/>
              <a:t>背包问题</a:t>
            </a:r>
          </a:p>
          <a:p>
            <a:r>
              <a:rPr lang="en-US" altLang="zh-CN" sz="2800" dirty="0"/>
              <a:t>5.3 </a:t>
            </a:r>
            <a:r>
              <a:rPr lang="zh-CN" altLang="en-US" sz="2800" dirty="0"/>
              <a:t>带有期限的</a:t>
            </a:r>
            <a:r>
              <a:rPr lang="zh-CN" altLang="en-US" sz="2800" dirty="0" smtClean="0"/>
              <a:t>作业调度问题</a:t>
            </a:r>
            <a:endParaRPr lang="zh-CN" altLang="en-US" sz="2800" dirty="0" smtClean="0"/>
          </a:p>
          <a:p>
            <a:r>
              <a:rPr lang="en-US" altLang="zh-CN" sz="2800" dirty="0" smtClean="0"/>
              <a:t>5.4</a:t>
            </a:r>
            <a:r>
              <a:rPr lang="zh-CN" altLang="en-US" sz="2800" dirty="0" smtClean="0"/>
              <a:t>最小生成树问题</a:t>
            </a:r>
            <a:endParaRPr lang="en-US" altLang="zh-CN" sz="2800" dirty="0" smtClean="0"/>
          </a:p>
          <a:p>
            <a:r>
              <a:rPr lang="en-US" altLang="zh-CN" sz="2800" dirty="0" smtClean="0"/>
              <a:t>5.5</a:t>
            </a:r>
            <a:r>
              <a:rPr lang="zh-CN" altLang="en-US" sz="2800" dirty="0" smtClean="0"/>
              <a:t>货郎担问题</a:t>
            </a:r>
            <a:endParaRPr lang="en-US" altLang="zh-CN" sz="2800" dirty="0" smtClean="0"/>
          </a:p>
          <a:p>
            <a:r>
              <a:rPr lang="en-US" altLang="zh-CN" sz="2800" dirty="0" smtClean="0"/>
              <a:t>5.6</a:t>
            </a:r>
            <a:r>
              <a:rPr lang="zh-CN" altLang="en-US" sz="2800" dirty="0" smtClean="0"/>
              <a:t>小结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540" y="188640"/>
            <a:ext cx="10515600" cy="1057423"/>
          </a:xfrm>
        </p:spPr>
        <p:txBody>
          <a:bodyPr/>
          <a:lstStyle/>
          <a:p>
            <a:pPr eaLnBrk="1" hangingPunct="1"/>
            <a:r>
              <a:rPr kumimoji="1" lang="zh-CN" altLang="en-US" sz="4000" dirty="0" smtClean="0"/>
              <a:t>算法实现</a:t>
            </a:r>
            <a:r>
              <a:rPr kumimoji="1" lang="zh-CN" altLang="en-US" sz="4000" dirty="0"/>
              <a:t>思想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750540" y="1277348"/>
            <a:ext cx="10442376" cy="118866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400" dirty="0" smtClean="0"/>
              <a:t>寻找最优量度标准</a:t>
            </a:r>
            <a:endParaRPr kumimoji="1" lang="en-US" altLang="zh-CN" sz="2400" dirty="0"/>
          </a:p>
          <a:p>
            <a:pPr lvl="1">
              <a:spcBef>
                <a:spcPts val="600"/>
              </a:spcBef>
            </a:pPr>
            <a:r>
              <a:rPr kumimoji="1" lang="zh-CN" altLang="en-US" sz="2400" dirty="0" smtClean="0"/>
              <a:t>以目标函数</a:t>
            </a:r>
            <a:r>
              <a:rPr kumimoji="1" lang="zh-CN" altLang="en-US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j</a:t>
            </a:r>
            <a:r>
              <a:rPr kumimoji="1" lang="zh-CN" altLang="en-US" sz="2400" dirty="0"/>
              <a:t>作为量度标准</a:t>
            </a:r>
            <a:r>
              <a:rPr kumimoji="1" lang="en-US" altLang="zh-CN" sz="2400" dirty="0"/>
              <a:t>, </a:t>
            </a:r>
            <a:r>
              <a:rPr kumimoji="1" lang="zh-CN" altLang="en-US" sz="2400" dirty="0" smtClean="0"/>
              <a:t>将</a:t>
            </a:r>
            <a:r>
              <a:rPr kumimoji="1" lang="zh-CN" altLang="en-US" sz="2400" dirty="0"/>
              <a:t>各作业按效益</a:t>
            </a:r>
            <a:r>
              <a:rPr kumimoji="1" lang="en-US" altLang="zh-CN" sz="2400" dirty="0"/>
              <a:t>p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降序</a:t>
            </a:r>
            <a:r>
              <a:rPr kumimoji="1" lang="zh-CN" altLang="en-US" sz="2400" dirty="0" smtClean="0"/>
              <a:t>排列</a:t>
            </a:r>
            <a:r>
              <a:rPr kumimoji="1" lang="en-US" altLang="zh-CN" sz="2400" dirty="0" smtClean="0"/>
              <a:t>: </a:t>
            </a:r>
            <a:r>
              <a:rPr kumimoji="1" lang="en-US" altLang="zh-CN" sz="2400" dirty="0">
                <a:solidFill>
                  <a:srgbClr val="FF0000"/>
                </a:solidFill>
              </a:rPr>
              <a:t>p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</a:rPr>
              <a:t>≥ p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</a:rPr>
              <a:t>≥ …≥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p</a:t>
            </a:r>
            <a:r>
              <a:rPr kumimoji="1" lang="en-US" altLang="zh-CN" sz="2400" baseline="-25000" dirty="0" err="1">
                <a:solidFill>
                  <a:srgbClr val="FF0000"/>
                </a:solidFill>
              </a:rPr>
              <a:t>n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6168008" y="731273"/>
            <a:ext cx="3744416" cy="936104"/>
          </a:xfrm>
          <a:prstGeom prst="wedgeRoundRectCallout">
            <a:avLst>
              <a:gd name="adj1" fmla="val -41148"/>
              <a:gd name="adj2" fmla="val 6661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当前作业一旦满足约束条件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，问题就能获得的最大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效益增量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71464" y="2292996"/>
            <a:ext cx="10369152" cy="310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GREEDY_JOB(D, J, n)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// 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作业按</a:t>
            </a:r>
            <a:r>
              <a:rPr kumimoji="1" lang="en-US" altLang="zh-CN" sz="2400" b="0" dirty="0"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>
                <a:cs typeface="Arial" panose="020B0604020202020204" pitchFamily="34" charset="0"/>
              </a:rPr>
              <a:t>1</a:t>
            </a:r>
            <a:r>
              <a:rPr kumimoji="1" lang="en-US" altLang="zh-CN" sz="2400" b="0" dirty="0">
                <a:cs typeface="Arial" panose="020B0604020202020204" pitchFamily="34" charset="0"/>
              </a:rPr>
              <a:t>≥ p</a:t>
            </a:r>
            <a:r>
              <a:rPr kumimoji="1" lang="en-US" altLang="zh-CN" sz="2400" b="0" baseline="-2500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dirty="0">
                <a:cs typeface="Arial" panose="020B0604020202020204" pitchFamily="34" charset="0"/>
              </a:rPr>
              <a:t>≥ …≥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 err="1">
                <a:cs typeface="Arial" panose="020B0604020202020204" pitchFamily="34" charset="0"/>
              </a:rPr>
              <a:t>n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的次序输入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；期限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值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D(1:n)</a:t>
            </a:r>
            <a:r>
              <a:rPr kumimoji="1" lang="en-US" altLang="zh-CN" sz="2400" b="0" dirty="0">
                <a:cs typeface="Arial" panose="020B0604020202020204" pitchFamily="34" charset="0"/>
              </a:rPr>
              <a:t>≥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1</a:t>
            </a:r>
            <a:r>
              <a:rPr kumimoji="1" lang="zh-CN" altLang="en-US" sz="2400" b="0" dirty="0" smtClean="0">
                <a:cs typeface="Arial" panose="020B0604020202020204" pitchFamily="34" charset="0"/>
              </a:rPr>
              <a:t>；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J</a:t>
            </a:r>
            <a:r>
              <a:rPr kumimoji="1" lang="zh-CN" altLang="en-US" sz="2400" b="0" dirty="0" smtClean="0">
                <a:cs typeface="Arial" panose="020B0604020202020204" pitchFamily="34" charset="0"/>
              </a:rPr>
              <a:t>是最优解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//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J←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{1}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for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2  to  n  do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</a:t>
            </a:r>
            <a:r>
              <a:rPr kumimoji="1" lang="en-US" altLang="zh-CN" sz="2400" b="0" dirty="0" smtClean="0">
                <a:solidFill>
                  <a:srgbClr val="0000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if  (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J∪{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的所有作业都能在它们的截止期限前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完成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then  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J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J∪{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kumimoji="1" lang="en-US" altLang="zh-CN" sz="2400" b="0" dirty="0" err="1" smtClean="0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repeat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 </a:t>
            </a:r>
            <a:r>
              <a:rPr kumimoji="1" lang="en-US" altLang="zh-CN" sz="2400" b="0" dirty="0">
                <a:cs typeface="Arial" panose="020B0604020202020204" pitchFamily="34" charset="0"/>
              </a:rPr>
              <a:t>GREEDY_JOB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79576" y="5517232"/>
            <a:ext cx="7992888" cy="990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r>
              <a:rPr kumimoji="1" lang="zh-CN" altLang="en-US" sz="2400" dirty="0">
                <a:solidFill>
                  <a:srgbClr val="FF0000"/>
                </a:solidFill>
              </a:rPr>
              <a:t>算法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GREEDY_JOB</a:t>
            </a:r>
            <a:r>
              <a:rPr lang="zh-CN" altLang="en-US" sz="2400" dirty="0" smtClean="0">
                <a:solidFill>
                  <a:srgbClr val="FF0000"/>
                </a:solidFill>
              </a:rPr>
              <a:t>是否</a:t>
            </a:r>
            <a:r>
              <a:rPr lang="zh-CN" altLang="en-US" sz="2400" dirty="0">
                <a:solidFill>
                  <a:srgbClr val="FF0000"/>
                </a:solidFill>
              </a:rPr>
              <a:t>能提供一个最优解</a:t>
            </a:r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：对于</a:t>
            </a:r>
            <a:r>
              <a:rPr lang="zh-CN" altLang="en-US" sz="2400" dirty="0">
                <a:solidFill>
                  <a:srgbClr val="FF0000"/>
                </a:solidFill>
              </a:rPr>
              <a:t>给定的作业集合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zh-CN" altLang="en-US" sz="2400" dirty="0">
                <a:solidFill>
                  <a:srgbClr val="FF0000"/>
                </a:solidFill>
              </a:rPr>
              <a:t>，如何确定它</a:t>
            </a:r>
            <a:r>
              <a:rPr lang="zh-CN" altLang="en-US" sz="2400" dirty="0" smtClean="0">
                <a:solidFill>
                  <a:srgbClr val="FF0000"/>
                </a:solidFill>
              </a:rPr>
              <a:t>是可行解？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59543"/>
            <a:ext cx="3744416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5.2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967678"/>
            <a:ext cx="10658400" cy="17824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 smtClean="0"/>
              <a:t>证明</a:t>
            </a:r>
            <a:r>
              <a:rPr lang="zh-CN" altLang="en-US" sz="2400" dirty="0"/>
              <a:t>思路：</a:t>
            </a:r>
          </a:p>
          <a:p>
            <a:pPr lvl="1" eaLnBrk="1" hangingPunct="1"/>
            <a:r>
              <a:rPr lang="en-US" altLang="zh-CN" sz="2400" dirty="0"/>
              <a:t>J</a:t>
            </a:r>
            <a:r>
              <a:rPr lang="zh-CN" altLang="en-US" sz="2400" dirty="0"/>
              <a:t>是贪心方法求出的作业集合，</a:t>
            </a:r>
            <a:r>
              <a:rPr lang="en-US" altLang="zh-CN" sz="2400" dirty="0"/>
              <a:t>I</a:t>
            </a:r>
            <a:r>
              <a:rPr lang="zh-CN" altLang="en-US" sz="2400" dirty="0"/>
              <a:t>是一个最优解的作业集合。可以证明</a:t>
            </a:r>
            <a:r>
              <a:rPr lang="en-US" altLang="zh-CN" sz="2400" dirty="0"/>
              <a:t>J</a:t>
            </a:r>
            <a:r>
              <a:rPr lang="zh-CN" altLang="en-US" sz="2400" dirty="0"/>
              <a:t>和</a:t>
            </a:r>
            <a:r>
              <a:rPr lang="en-US" altLang="zh-CN" sz="2400" dirty="0"/>
              <a:t>I</a:t>
            </a:r>
            <a:r>
              <a:rPr lang="zh-CN" altLang="en-US" sz="2400" dirty="0"/>
              <a:t>具有相同的效益值，从而</a:t>
            </a:r>
            <a:r>
              <a:rPr lang="en-US" altLang="zh-CN" sz="2400" dirty="0"/>
              <a:t>J</a:t>
            </a:r>
            <a:r>
              <a:rPr lang="zh-CN" altLang="en-US" sz="2400" dirty="0"/>
              <a:t>也是最优解。</a:t>
            </a:r>
          </a:p>
          <a:p>
            <a:pPr lvl="1" eaLnBrk="1" hangingPunct="1"/>
            <a:r>
              <a:rPr lang="zh-CN" altLang="en-US" sz="2400" dirty="0"/>
              <a:t>证明</a:t>
            </a:r>
            <a:r>
              <a:rPr lang="en-US" altLang="zh-CN" sz="2400" dirty="0"/>
              <a:t>I≠J</a:t>
            </a:r>
            <a:r>
              <a:rPr lang="zh-CN" altLang="en-US" sz="2400" dirty="0"/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77444" y="3661877"/>
            <a:ext cx="2440572" cy="639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417604" y="3517414"/>
            <a:ext cx="2352174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J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901008" y="3877776"/>
            <a:ext cx="86476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41983" y="3661876"/>
            <a:ext cx="3478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/>
              <a:t>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91816" y="3861048"/>
            <a:ext cx="3478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/>
              <a:t>b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769532" y="4003923"/>
            <a:ext cx="8647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569732" y="4719758"/>
            <a:ext cx="817091" cy="293418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227789" y="4590873"/>
            <a:ext cx="5336622" cy="110799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由贪心方法可知，对于在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中又不在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J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中的所有作业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，都有</a:t>
            </a:r>
            <a:r>
              <a:rPr lang="en-US" altLang="zh-CN" sz="20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lang="en-US" altLang="zh-CN" sz="2000" b="0" baseline="-2500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0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≥p</a:t>
            </a:r>
            <a:r>
              <a:rPr lang="en-US" altLang="zh-CN" sz="2000" b="0" baseline="-2500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。这是因为，若</a:t>
            </a:r>
            <a:r>
              <a:rPr lang="en-US" altLang="zh-CN" sz="2000" b="0" dirty="0" err="1" smtClean="0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lang="en-US" altLang="zh-CN" sz="2000" b="0" baseline="-25000" dirty="0" err="1" smtClean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&gt;p</a:t>
            </a:r>
            <a:r>
              <a:rPr lang="en-US" altLang="zh-CN" sz="2000" b="0" baseline="-25000" dirty="0" smtClean="0"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则贪心方法会先于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考虑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，并把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计入到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J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中去。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392144" y="4288954"/>
            <a:ext cx="2952328" cy="820503"/>
          </a:xfrm>
          <a:prstGeom prst="wedgeRoundRectCallout">
            <a:avLst>
              <a:gd name="adj1" fmla="val -42558"/>
              <a:gd name="adj2" fmla="val -64879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是使得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a∈J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且</a:t>
            </a:r>
            <a:r>
              <a:rPr lang="en-US" altLang="zh-CN" sz="200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a∈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一个最高效益值的作业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9594069" y="4437112"/>
            <a:ext cx="144015" cy="2160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7"/>
          <p:cNvSpPr txBox="1"/>
          <p:nvPr/>
        </p:nvSpPr>
        <p:spPr>
          <a:xfrm flipH="1">
            <a:off x="695400" y="1397148"/>
            <a:ext cx="103691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5.2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：算法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GREEDY_JOB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所描述的贪心方法总是得到一个最优解。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830089" y="727234"/>
            <a:ext cx="1799530" cy="493950"/>
          </a:xfrm>
          <a:prstGeom prst="wedgeRoundRectCallout">
            <a:avLst>
              <a:gd name="adj1" fmla="val -43047"/>
              <a:gd name="adj2" fmla="val 7218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得证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7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52777"/>
            <a:ext cx="10515600" cy="182418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700" dirty="0"/>
              <a:t>用</a:t>
            </a:r>
            <a:r>
              <a:rPr lang="en-US" altLang="zh-CN" sz="2700" dirty="0"/>
              <a:t>J</a:t>
            </a:r>
            <a:r>
              <a:rPr lang="zh-CN" altLang="en-US" sz="2700" dirty="0"/>
              <a:t>中作业</a:t>
            </a:r>
            <a:r>
              <a:rPr lang="en-US" altLang="zh-CN" sz="2700" dirty="0"/>
              <a:t>a</a:t>
            </a:r>
            <a:r>
              <a:rPr lang="zh-CN" altLang="en-US" sz="2700" dirty="0"/>
              <a:t>替换掉</a:t>
            </a:r>
            <a:r>
              <a:rPr lang="en-US" altLang="zh-CN" sz="2700" dirty="0"/>
              <a:t>I</a:t>
            </a:r>
            <a:r>
              <a:rPr lang="zh-CN" altLang="en-US" sz="2700" dirty="0"/>
              <a:t>中同时间片调用的作业</a:t>
            </a:r>
            <a:r>
              <a:rPr lang="en-US" altLang="zh-CN" sz="2700" dirty="0"/>
              <a:t>b</a:t>
            </a:r>
            <a:r>
              <a:rPr lang="zh-CN" altLang="en-US" sz="2700" dirty="0"/>
              <a:t>，得到作业集合</a:t>
            </a:r>
            <a:r>
              <a:rPr lang="en-US" altLang="zh-CN" sz="2700" dirty="0"/>
              <a:t>I’=I-{b}∪{a}</a:t>
            </a:r>
            <a:r>
              <a:rPr lang="zh-CN" altLang="en-US" sz="2700" dirty="0"/>
              <a:t>的一个可行调度表。显然，</a:t>
            </a:r>
            <a:r>
              <a:rPr lang="en-US" altLang="zh-CN" sz="2700" dirty="0"/>
              <a:t>I’</a:t>
            </a:r>
            <a:r>
              <a:rPr lang="zh-CN" altLang="en-US" sz="2700" dirty="0"/>
              <a:t>的效益值不小于</a:t>
            </a:r>
            <a:r>
              <a:rPr lang="en-US" altLang="zh-CN" sz="2700" dirty="0"/>
              <a:t>I</a:t>
            </a:r>
            <a:r>
              <a:rPr lang="zh-CN" altLang="en-US" sz="2700" dirty="0"/>
              <a:t>的效益值，并且</a:t>
            </a:r>
            <a:r>
              <a:rPr lang="en-US" altLang="zh-CN" sz="2700" dirty="0"/>
              <a:t>I’</a:t>
            </a:r>
            <a:r>
              <a:rPr lang="zh-CN" altLang="en-US" sz="2700" dirty="0"/>
              <a:t>比</a:t>
            </a:r>
            <a:r>
              <a:rPr lang="en-US" altLang="zh-CN" sz="2700" dirty="0"/>
              <a:t>I</a:t>
            </a:r>
            <a:r>
              <a:rPr lang="zh-CN" altLang="en-US" sz="2700" dirty="0"/>
              <a:t>少一个与</a:t>
            </a:r>
            <a:r>
              <a:rPr lang="en-US" altLang="zh-CN" sz="2700" dirty="0"/>
              <a:t>J</a:t>
            </a:r>
            <a:r>
              <a:rPr lang="zh-CN" altLang="en-US" sz="2700" dirty="0"/>
              <a:t>不同的作业。</a:t>
            </a:r>
          </a:p>
          <a:p>
            <a:r>
              <a:rPr lang="zh-CN" altLang="en-US" sz="2700" dirty="0"/>
              <a:t>重复应用上述转换，使</a:t>
            </a:r>
            <a:r>
              <a:rPr lang="en-US" altLang="zh-CN" sz="2700" dirty="0"/>
              <a:t>I</a:t>
            </a:r>
            <a:r>
              <a:rPr lang="zh-CN" altLang="en-US" sz="2700" dirty="0"/>
              <a:t>在不减效益值的情况下转换成</a:t>
            </a:r>
            <a:r>
              <a:rPr lang="en-US" altLang="zh-CN" sz="2700" dirty="0"/>
              <a:t>J</a:t>
            </a:r>
            <a:r>
              <a:rPr lang="zh-CN" altLang="en-US" sz="2700" dirty="0"/>
              <a:t>，因此</a:t>
            </a:r>
            <a:r>
              <a:rPr lang="en-US" altLang="zh-CN" sz="2700" dirty="0"/>
              <a:t>J</a:t>
            </a:r>
            <a:r>
              <a:rPr lang="zh-CN" altLang="en-US" sz="2700" dirty="0"/>
              <a:t>也必定是最优解，证毕。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376" y="404664"/>
            <a:ext cx="10441160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J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分别是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的可行调度表。令调度表中相同作业在相同的时间片执行。具体方法如下：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1631902" y="1125389"/>
            <a:ext cx="2808287" cy="1330325"/>
            <a:chOff x="839" y="1071"/>
            <a:chExt cx="1769" cy="838"/>
          </a:xfrm>
        </p:grpSpPr>
        <p:sp>
          <p:nvSpPr>
            <p:cNvPr id="7" name="Text Box 76"/>
            <p:cNvSpPr txBox="1">
              <a:spLocks noChangeArrowheads="1"/>
            </p:cNvSpPr>
            <p:nvPr/>
          </p:nvSpPr>
          <p:spPr bwMode="auto">
            <a:xfrm>
              <a:off x="839" y="1298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…….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….k….</a:t>
              </a:r>
            </a:p>
          </p:txBody>
        </p:sp>
        <p:sp>
          <p:nvSpPr>
            <p:cNvPr id="8" name="Text Box 77"/>
            <p:cNvSpPr txBox="1">
              <a:spLocks noChangeArrowheads="1"/>
            </p:cNvSpPr>
            <p:nvPr/>
          </p:nvSpPr>
          <p:spPr bwMode="auto">
            <a:xfrm>
              <a:off x="884" y="1599"/>
              <a:ext cx="15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 smtClean="0"/>
                <a:t>: …………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 smtClean="0"/>
                <a:t>.….</a:t>
              </a:r>
              <a:endParaRPr lang="en-US" altLang="zh-CN" sz="2000" b="0" dirty="0"/>
            </a:p>
          </p:txBody>
        </p: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428" y="1071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 t &lt; t’ </a:t>
              </a:r>
            </a:p>
          </p:txBody>
        </p:sp>
        <p:sp>
          <p:nvSpPr>
            <p:cNvPr id="10" name="Line 81"/>
            <p:cNvSpPr>
              <a:spLocks noChangeShapeType="1"/>
            </p:cNvSpPr>
            <p:nvPr/>
          </p:nvSpPr>
          <p:spPr bwMode="auto">
            <a:xfrm flipH="1">
              <a:off x="1564" y="1298"/>
              <a:ext cx="0" cy="6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2"/>
            <p:cNvSpPr>
              <a:spLocks noChangeShapeType="1"/>
            </p:cNvSpPr>
            <p:nvPr/>
          </p:nvSpPr>
          <p:spPr bwMode="auto">
            <a:xfrm flipH="1">
              <a:off x="1836" y="1298"/>
              <a:ext cx="1" cy="6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2" name="AutoShape 84"/>
          <p:cNvSpPr>
            <a:spLocks noChangeArrowheads="1"/>
          </p:cNvSpPr>
          <p:nvPr/>
        </p:nvSpPr>
        <p:spPr bwMode="auto">
          <a:xfrm>
            <a:off x="3719462" y="1774676"/>
            <a:ext cx="1081089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/>
          </a:p>
        </p:txBody>
      </p: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4871986" y="1125388"/>
            <a:ext cx="2808289" cy="1328737"/>
            <a:chOff x="2880" y="1071"/>
            <a:chExt cx="1769" cy="837"/>
          </a:xfrm>
        </p:grpSpPr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2880" y="1298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S’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</a:t>
              </a:r>
              <a:r>
                <a:rPr lang="en-US" altLang="zh-CN" sz="2000" b="0" dirty="0" smtClean="0"/>
                <a:t> ..…...</a:t>
              </a:r>
              <a:r>
                <a:rPr lang="en-US" altLang="zh-CN" sz="2000" b="0" dirty="0"/>
                <a:t>k…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</a:t>
              </a:r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2970" y="1599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</a:t>
              </a:r>
              <a:r>
                <a:rPr lang="en-US" altLang="zh-CN" sz="2000" b="0" dirty="0" smtClean="0"/>
                <a:t> …………</a:t>
              </a:r>
              <a:r>
                <a:rPr lang="en-US" altLang="zh-CN" sz="2000" b="0" dirty="0" err="1" smtClean="0"/>
                <a:t>i</a:t>
              </a:r>
              <a:r>
                <a:rPr lang="en-US" altLang="zh-CN" sz="2000" b="0" dirty="0" smtClean="0"/>
                <a:t>.…</a:t>
              </a:r>
              <a:endParaRPr lang="en-US" altLang="zh-CN" sz="2000" b="0" dirty="0"/>
            </a:p>
          </p:txBody>
        </p:sp>
        <p:sp>
          <p:nvSpPr>
            <p:cNvPr id="16" name="Text Box 88"/>
            <p:cNvSpPr txBox="1">
              <a:spLocks noChangeArrowheads="1"/>
            </p:cNvSpPr>
            <p:nvPr/>
          </p:nvSpPr>
          <p:spPr bwMode="auto">
            <a:xfrm>
              <a:off x="3606" y="1071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t &lt; t’ </a:t>
              </a: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3696" y="1298"/>
              <a:ext cx="0" cy="61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H="1">
              <a:off x="3968" y="1298"/>
              <a:ext cx="1" cy="61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1603324" y="2638275"/>
            <a:ext cx="2262188" cy="1397000"/>
            <a:chOff x="821" y="1933"/>
            <a:chExt cx="1425" cy="880"/>
          </a:xfrm>
        </p:grpSpPr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821" y="2160"/>
              <a:ext cx="14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……..…..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</a:t>
              </a:r>
            </a:p>
          </p:txBody>
        </p:sp>
        <p:sp>
          <p:nvSpPr>
            <p:cNvPr id="21" name="Text Box 93"/>
            <p:cNvSpPr txBox="1">
              <a:spLocks noChangeArrowheads="1"/>
            </p:cNvSpPr>
            <p:nvPr/>
          </p:nvSpPr>
          <p:spPr bwMode="auto">
            <a:xfrm>
              <a:off x="862" y="2446"/>
              <a:ext cx="12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……..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.…k...</a:t>
              </a:r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1428" y="1933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 t’ &lt; t </a:t>
              </a: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1564" y="2204"/>
              <a:ext cx="0" cy="6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1837" y="2204"/>
              <a:ext cx="0" cy="6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5" name="AutoShape 97"/>
          <p:cNvSpPr>
            <a:spLocks noChangeArrowheads="1"/>
          </p:cNvSpPr>
          <p:nvPr/>
        </p:nvSpPr>
        <p:spPr bwMode="auto">
          <a:xfrm>
            <a:off x="3719462" y="3287564"/>
            <a:ext cx="1081089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" name="Group 107"/>
          <p:cNvGrpSpPr>
            <a:grpSpLocks/>
          </p:cNvGrpSpPr>
          <p:nvPr/>
        </p:nvGrpSpPr>
        <p:grpSpPr bwMode="auto">
          <a:xfrm>
            <a:off x="4871988" y="2655737"/>
            <a:ext cx="2879725" cy="1390650"/>
            <a:chOff x="2880" y="1944"/>
            <a:chExt cx="1814" cy="876"/>
          </a:xfrm>
        </p:grpSpPr>
        <p:sp>
          <p:nvSpPr>
            <p:cNvPr id="27" name="Text Box 99"/>
            <p:cNvSpPr txBox="1">
              <a:spLocks noChangeArrowheads="1"/>
            </p:cNvSpPr>
            <p:nvPr/>
          </p:nvSpPr>
          <p:spPr bwMode="auto">
            <a:xfrm>
              <a:off x="2880" y="2160"/>
              <a:ext cx="14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</a:t>
              </a:r>
              <a:r>
                <a:rPr lang="en-US" altLang="zh-CN" sz="2000" b="0" dirty="0" smtClean="0"/>
                <a:t>…..….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 smtClean="0"/>
                <a:t>………</a:t>
              </a:r>
              <a:endParaRPr lang="en-US" altLang="zh-CN" sz="2000" b="0" dirty="0"/>
            </a:p>
          </p:txBody>
        </p:sp>
        <p:sp>
          <p:nvSpPr>
            <p:cNvPr id="28" name="Text Box 100"/>
            <p:cNvSpPr txBox="1">
              <a:spLocks noChangeArrowheads="1"/>
            </p:cNvSpPr>
            <p:nvPr/>
          </p:nvSpPr>
          <p:spPr bwMode="auto">
            <a:xfrm>
              <a:off x="2925" y="2461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S’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</a:t>
              </a:r>
              <a:r>
                <a:rPr lang="en-US" altLang="zh-CN" sz="2000" b="0" dirty="0" smtClean="0"/>
                <a:t>……..</a:t>
              </a:r>
              <a:r>
                <a:rPr lang="en-US" altLang="zh-CN" sz="2000" b="0" dirty="0"/>
                <a:t>k….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…..</a:t>
              </a:r>
            </a:p>
          </p:txBody>
        </p:sp>
        <p:sp>
          <p:nvSpPr>
            <p:cNvPr id="29" name="Text Box 101"/>
            <p:cNvSpPr txBox="1">
              <a:spLocks noChangeArrowheads="1"/>
            </p:cNvSpPr>
            <p:nvPr/>
          </p:nvSpPr>
          <p:spPr bwMode="auto">
            <a:xfrm>
              <a:off x="3583" y="1944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t’ &lt; t</a:t>
              </a: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3696" y="2204"/>
              <a:ext cx="0" cy="6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3969" y="2204"/>
              <a:ext cx="0" cy="5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073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如何判断</a:t>
            </a:r>
            <a:r>
              <a:rPr lang="en-US" altLang="zh-CN" sz="4000" dirty="0"/>
              <a:t>J</a:t>
            </a:r>
            <a:r>
              <a:rPr lang="zh-CN" altLang="en-US" sz="4000" dirty="0"/>
              <a:t>是可行解的</a:t>
            </a:r>
            <a:r>
              <a:rPr lang="zh-CN" altLang="en-US" sz="4000" dirty="0" smtClean="0"/>
              <a:t>策略？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890" y="1847852"/>
            <a:ext cx="10515600" cy="4351338"/>
          </a:xfrm>
        </p:spPr>
        <p:txBody>
          <a:bodyPr/>
          <a:lstStyle/>
          <a:p>
            <a:r>
              <a:rPr lang="zh-CN" altLang="en-US" sz="2400" dirty="0" smtClean="0"/>
              <a:t>检验</a:t>
            </a:r>
            <a:r>
              <a:rPr lang="en-US" altLang="zh-CN" sz="2400" dirty="0"/>
              <a:t>J</a:t>
            </a:r>
            <a:r>
              <a:rPr lang="zh-CN" altLang="en-US" sz="2400" dirty="0"/>
              <a:t>的所有可能的排列：</a:t>
            </a:r>
          </a:p>
          <a:p>
            <a:pPr lvl="1"/>
            <a:r>
              <a:rPr kumimoji="1" lang="en-US" altLang="zh-CN" sz="2400" dirty="0"/>
              <a:t>б=i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,i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,…,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k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中作业的一种排列</a:t>
            </a:r>
            <a:r>
              <a:rPr kumimoji="1" lang="en-US" altLang="zh-CN" sz="2400" dirty="0"/>
              <a:t>;</a:t>
            </a:r>
          </a:p>
          <a:p>
            <a:pPr lvl="1"/>
            <a:r>
              <a:rPr kumimoji="1" lang="zh-CN" altLang="en-US" sz="2400" dirty="0"/>
              <a:t>完成作业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j</a:t>
            </a:r>
            <a:r>
              <a:rPr kumimoji="1" lang="zh-CN" altLang="en-US" sz="2400" dirty="0"/>
              <a:t>的最早时间是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1≤j≤k</a:t>
            </a:r>
            <a:r>
              <a:rPr kumimoji="1" lang="zh-CN" altLang="en-US" sz="2400" dirty="0"/>
              <a:t>；</a:t>
            </a:r>
          </a:p>
          <a:p>
            <a:pPr lvl="1"/>
            <a:r>
              <a:rPr kumimoji="1" lang="zh-CN" altLang="en-US" sz="2400" dirty="0"/>
              <a:t>若排列中的每个作业的</a:t>
            </a:r>
            <a:r>
              <a:rPr kumimoji="1" lang="en-US" altLang="zh-CN" sz="2400" dirty="0" err="1"/>
              <a:t>d</a:t>
            </a:r>
            <a:r>
              <a:rPr kumimoji="1" lang="en-US" altLang="zh-CN" sz="2400" baseline="-25000" dirty="0" err="1"/>
              <a:t>ij</a:t>
            </a:r>
            <a:r>
              <a:rPr kumimoji="1" lang="en-US" altLang="zh-CN" sz="2400" dirty="0" err="1"/>
              <a:t>≥j</a:t>
            </a:r>
            <a:r>
              <a:rPr kumimoji="1" lang="zh-CN" altLang="en-US" sz="2400" dirty="0"/>
              <a:t>，则</a:t>
            </a:r>
            <a:r>
              <a:rPr kumimoji="1" lang="en-US" altLang="zh-CN" sz="2400" dirty="0"/>
              <a:t>б</a:t>
            </a:r>
            <a:r>
              <a:rPr kumimoji="1" lang="zh-CN" altLang="en-US" sz="2400" dirty="0"/>
              <a:t>是一个允许的调度序列，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是一个可行解；否则，检验其他排列形式。</a:t>
            </a:r>
            <a:endParaRPr kumimoji="1"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51984" y="3861048"/>
            <a:ext cx="2952328" cy="864096"/>
          </a:xfrm>
          <a:prstGeom prst="wedgeRoundRectCallout">
            <a:avLst>
              <a:gd name="adj1" fmla="val -41555"/>
              <a:gd name="adj2" fmla="val -7224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检验一种特殊的排列：按期限的非降次序。</a:t>
            </a:r>
          </a:p>
        </p:txBody>
      </p:sp>
    </p:spTree>
    <p:extLst>
      <p:ext uri="{BB962C8B-B14F-4D97-AF65-F5344CB8AC3E}">
        <p14:creationId xmlns:p14="http://schemas.microsoft.com/office/powerpoint/2010/main" val="42849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1"/>
            <a:ext cx="10515600" cy="79208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定理</a:t>
            </a:r>
            <a:r>
              <a:rPr lang="en-US" altLang="zh-CN" sz="4000" dirty="0" smtClean="0"/>
              <a:t>5.3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TextBox 7"/>
          <p:cNvSpPr txBox="1"/>
          <p:nvPr/>
        </p:nvSpPr>
        <p:spPr>
          <a:xfrm flipH="1">
            <a:off x="695400" y="1052736"/>
            <a:ext cx="10729192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5.3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：设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个作业的集合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б=i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,i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,…,</a:t>
            </a:r>
            <a:r>
              <a:rPr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中作业的一种排列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它使得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i1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≤d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i2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≤…≤</a:t>
            </a:r>
            <a:r>
              <a:rPr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ik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是一个可行解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当且仅当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中的作业可以按照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б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的次序而又不违反任何一个期限的情况来处理。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2420888"/>
            <a:ext cx="11079386" cy="29523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证明思路：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/>
              <a:t>J</a:t>
            </a:r>
            <a:r>
              <a:rPr lang="zh-CN" altLang="en-US" sz="2400" dirty="0"/>
              <a:t>中的作业可以按照</a:t>
            </a:r>
            <a:r>
              <a:rPr kumimoji="1" lang="en-US" altLang="zh-CN" sz="2400" dirty="0"/>
              <a:t>б</a:t>
            </a:r>
            <a:r>
              <a:rPr kumimoji="1" lang="zh-CN" altLang="en-US" sz="2400" dirty="0"/>
              <a:t>的次序而又不违反任何一个期限，则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是一个可行解。</a:t>
            </a:r>
            <a:endParaRPr lang="zh-CN" altLang="en-US" sz="2400" dirty="0"/>
          </a:p>
          <a:p>
            <a:pPr lvl="1"/>
            <a:r>
              <a:rPr lang="zh-CN" altLang="en-US" sz="2400" dirty="0"/>
              <a:t>若</a:t>
            </a:r>
            <a:r>
              <a:rPr lang="en-US" altLang="zh-CN" sz="2400" dirty="0"/>
              <a:t>J</a:t>
            </a:r>
            <a:r>
              <a:rPr lang="zh-CN" altLang="en-US" sz="2400" dirty="0"/>
              <a:t>是可行解，则必存在</a:t>
            </a:r>
            <a:r>
              <a:rPr kumimoji="1" lang="en-US" altLang="zh-CN" sz="2400" dirty="0"/>
              <a:t>б’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，使得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rj</a:t>
            </a:r>
            <a:r>
              <a:rPr lang="en-US" altLang="zh-CN" sz="2400" dirty="0" err="1"/>
              <a:t>≥j</a:t>
            </a:r>
            <a:r>
              <a:rPr lang="zh-CN" altLang="en-US" sz="2400" dirty="0"/>
              <a:t>，</a:t>
            </a:r>
            <a:r>
              <a:rPr lang="en-US" altLang="zh-CN" sz="2400" dirty="0"/>
              <a:t>1≤j≤k</a:t>
            </a:r>
            <a:r>
              <a:rPr lang="zh-CN" altLang="en-US" sz="2400" dirty="0"/>
              <a:t>。</a:t>
            </a:r>
          </a:p>
          <a:p>
            <a:pPr lvl="2"/>
            <a:r>
              <a:rPr lang="zh-CN" altLang="en-US" sz="2400" dirty="0"/>
              <a:t>假设</a:t>
            </a:r>
            <a:r>
              <a:rPr kumimoji="1" lang="en-US" altLang="zh-CN" sz="2400" dirty="0" err="1"/>
              <a:t>б’</a:t>
            </a:r>
            <a:r>
              <a:rPr lang="en-US" altLang="zh-CN" sz="2400" dirty="0" err="1"/>
              <a:t>≠</a:t>
            </a:r>
            <a:r>
              <a:rPr kumimoji="1" lang="en-US" altLang="zh-CN" sz="2400" dirty="0" err="1"/>
              <a:t>б</a:t>
            </a:r>
            <a:r>
              <a:rPr kumimoji="1" lang="zh-CN" altLang="en-US" sz="2400" dirty="0"/>
              <a:t>，令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是使得</a:t>
            </a:r>
            <a:r>
              <a:rPr kumimoji="1" lang="en-US" altLang="zh-CN" sz="2400" dirty="0" err="1"/>
              <a:t>r</a:t>
            </a:r>
            <a:r>
              <a:rPr kumimoji="1" lang="en-US" altLang="zh-CN" sz="2400" baseline="-25000" dirty="0" err="1"/>
              <a:t>a</a:t>
            </a:r>
            <a:r>
              <a:rPr kumimoji="1" lang="en-US" altLang="en-US" sz="2400" dirty="0" err="1"/>
              <a:t>≠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a</a:t>
            </a:r>
            <a:r>
              <a:rPr kumimoji="1" lang="zh-CN" altLang="en-US" sz="2400" dirty="0"/>
              <a:t>的最小</a:t>
            </a:r>
            <a:r>
              <a:rPr kumimoji="1" lang="zh-CN" altLang="en-US" sz="2400" dirty="0" smtClean="0"/>
              <a:t>下标；</a:t>
            </a:r>
            <a:r>
              <a:rPr lang="zh-CN" altLang="en-US" sz="2400" dirty="0" smtClean="0"/>
              <a:t>设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 smtClean="0"/>
              <a:t>b</a:t>
            </a:r>
            <a:r>
              <a:rPr kumimoji="1" lang="en-US" altLang="zh-CN" sz="2400" dirty="0" smtClean="0"/>
              <a:t>=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baseline="-25000" dirty="0" err="1" smtClean="0"/>
              <a:t>a</a:t>
            </a:r>
            <a:r>
              <a:rPr kumimoji="1" lang="zh-CN" altLang="en-US" sz="2400" dirty="0"/>
              <a:t>，显然</a:t>
            </a:r>
            <a:r>
              <a:rPr kumimoji="1" lang="en-US" altLang="zh-CN" sz="2400" dirty="0"/>
              <a:t>b&gt;a</a:t>
            </a:r>
            <a:r>
              <a:rPr kumimoji="1" lang="zh-CN" altLang="en-US" sz="2400" dirty="0"/>
              <a:t>。</a:t>
            </a:r>
          </a:p>
          <a:p>
            <a:pPr lvl="2"/>
            <a:r>
              <a:rPr lang="zh-CN" altLang="en-US" sz="2400" dirty="0"/>
              <a:t>在</a:t>
            </a:r>
            <a:r>
              <a:rPr kumimoji="1" lang="en-US" altLang="zh-CN" sz="2400" dirty="0"/>
              <a:t>б’</a:t>
            </a:r>
            <a:r>
              <a:rPr lang="zh-CN" altLang="en-US" sz="2400" dirty="0"/>
              <a:t>中交换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a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b</a:t>
            </a:r>
            <a:r>
              <a:rPr lang="zh-CN" altLang="en-US" sz="2400" dirty="0"/>
              <a:t>的位置，产生新的可行排列</a:t>
            </a:r>
            <a:r>
              <a:rPr kumimoji="1" lang="en-US" altLang="zh-CN" sz="2400" dirty="0" smtClean="0"/>
              <a:t>б”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连续使用这种方法，就将</a:t>
            </a:r>
            <a:r>
              <a:rPr kumimoji="1" lang="en-US" altLang="zh-CN" sz="2400" dirty="0"/>
              <a:t>б’</a:t>
            </a:r>
            <a:r>
              <a:rPr lang="zh-CN" altLang="en-US" sz="2400" dirty="0"/>
              <a:t>转换成</a:t>
            </a:r>
            <a:r>
              <a:rPr kumimoji="1" lang="en-US" altLang="zh-CN" sz="2400" dirty="0"/>
              <a:t>б</a:t>
            </a:r>
            <a:r>
              <a:rPr kumimoji="1" lang="zh-CN" altLang="en-US" sz="2400" dirty="0"/>
              <a:t>且不违反任何一个期限。</a:t>
            </a:r>
            <a:endParaRPr lang="zh-CN" altLang="en-US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79376" y="3500165"/>
            <a:ext cx="504825" cy="216867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8194" y="3025883"/>
            <a:ext cx="504826" cy="218461"/>
          </a:xfrm>
          <a:prstGeom prst="leftArrow">
            <a:avLst>
              <a:gd name="adj1" fmla="val 50000"/>
              <a:gd name="adj2" fmla="val 66241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972646" y="5361038"/>
            <a:ext cx="3289300" cy="1079500"/>
            <a:chOff x="748" y="2795"/>
            <a:chExt cx="2072" cy="68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48" y="2795"/>
              <a:ext cx="20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kumimoji="1"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б’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: ……</a:t>
              </a:r>
              <a:r>
                <a:rPr lang="en-US" altLang="zh-CN" sz="2400" b="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r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a</a:t>
              </a:r>
              <a:r>
                <a:rPr lang="en-US" altLang="zh-CN" sz="2400" b="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.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…...…..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9" y="3096"/>
              <a:ext cx="1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б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: ……</a:t>
              </a:r>
              <a:r>
                <a:rPr lang="en-US" altLang="zh-CN" sz="2400" b="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a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………..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617" y="2795"/>
              <a:ext cx="0" cy="68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92964" y="5361038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802655" y="5710558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4727848" y="5361038"/>
            <a:ext cx="3289300" cy="1079500"/>
            <a:chOff x="748" y="2795"/>
            <a:chExt cx="2072" cy="680"/>
          </a:xfrm>
        </p:grpSpPr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748" y="2795"/>
              <a:ext cx="20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б”</a:t>
              </a:r>
              <a:r>
                <a:rPr lang="en-US" altLang="zh-CN" sz="2400" b="0">
                  <a:solidFill>
                    <a:srgbClr val="FF0000"/>
                  </a:solidFill>
                </a:rPr>
                <a:t> : ……r</a:t>
              </a:r>
              <a:r>
                <a:rPr kumimoji="1" lang="en-US" altLang="zh-CN" sz="2400" b="0" baseline="-25000">
                  <a:solidFill>
                    <a:srgbClr val="FF0000"/>
                  </a:solidFill>
                </a:rPr>
                <a:t>b</a:t>
              </a:r>
              <a:r>
                <a:rPr lang="en-US" altLang="zh-CN" sz="2400" b="0">
                  <a:solidFill>
                    <a:srgbClr val="FF0000"/>
                  </a:solidFill>
                </a:rPr>
                <a:t>.…...…..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839" y="3096"/>
              <a:ext cx="1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FF0000"/>
                  </a:solidFill>
                </a:rPr>
                <a:t>б</a:t>
              </a:r>
              <a:r>
                <a:rPr lang="en-US" altLang="zh-CN" sz="2400" b="0" dirty="0">
                  <a:solidFill>
                    <a:srgbClr val="FF0000"/>
                  </a:solidFill>
                </a:rPr>
                <a:t> : ……</a:t>
              </a:r>
              <a:r>
                <a:rPr lang="en-US" altLang="zh-CN" sz="2400" b="0" dirty="0" err="1">
                  <a:solidFill>
                    <a:srgbClr val="FF0000"/>
                  </a:solidFill>
                </a:rPr>
                <a:t>i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</a:rPr>
                <a:t>a</a:t>
              </a:r>
              <a:r>
                <a:rPr lang="en-US" altLang="zh-CN" sz="2400" b="0" dirty="0">
                  <a:solidFill>
                    <a:srgbClr val="FF0000"/>
                  </a:solidFill>
                </a:rPr>
                <a:t> ………..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1589" y="2795"/>
              <a:ext cx="0" cy="68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04980" y="5361038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 err="1">
                <a:solidFill>
                  <a:srgbClr val="FF0000"/>
                </a:solidFill>
              </a:rPr>
              <a:t>r</a:t>
            </a:r>
            <a:r>
              <a:rPr lang="en-US" altLang="zh-CN" sz="2400" b="0" baseline="-25000" dirty="0" err="1">
                <a:solidFill>
                  <a:srgbClr val="FF0000"/>
                </a:solidFill>
              </a:rPr>
              <a:t>a.</a:t>
            </a:r>
            <a:endParaRPr lang="en-US" altLang="zh-CN" sz="2400" b="0" baseline="-25000" dirty="0">
              <a:solidFill>
                <a:srgbClr val="FF000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7464242" y="5600800"/>
            <a:ext cx="4248472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延后执行是否可行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459379" y="5063607"/>
            <a:ext cx="1651294" cy="415688"/>
          </a:xfrm>
          <a:prstGeom prst="wedgeRoundRectCallout">
            <a:avLst>
              <a:gd name="adj1" fmla="val -41290"/>
              <a:gd name="adj2" fmla="val 70288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000" dirty="0" err="1"/>
              <a:t>d</a:t>
            </a:r>
            <a:r>
              <a:rPr lang="en-US" altLang="zh-CN" sz="2000" baseline="-25000" dirty="0" err="1"/>
              <a:t>rb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</a:t>
            </a:r>
            <a:r>
              <a:rPr lang="en-US" altLang="zh-CN" sz="2000" baseline="-25000" dirty="0" err="1"/>
              <a:t>ia</a:t>
            </a:r>
            <a:r>
              <a:rPr lang="en-US" altLang="zh-CN" sz="2000" dirty="0" err="1"/>
              <a:t>≤d</a:t>
            </a:r>
            <a:r>
              <a:rPr lang="en-US" altLang="zh-CN" sz="2000" baseline="-25000" dirty="0" err="1"/>
              <a:t>ra</a:t>
            </a:r>
            <a:endParaRPr lang="en-US" altLang="zh-CN" sz="2000" baseline="-25000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7009805" y="406579"/>
            <a:ext cx="1799530" cy="493950"/>
          </a:xfrm>
          <a:prstGeom prst="wedgeRoundRectCallout">
            <a:avLst>
              <a:gd name="adj1" fmla="val -43047"/>
              <a:gd name="adj2" fmla="val 7218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思考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得证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2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25" grpId="0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354883"/>
            <a:ext cx="10515600" cy="11461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基于定理</a:t>
            </a:r>
            <a:r>
              <a:rPr lang="en-US" altLang="zh-CN" sz="4000" dirty="0" smtClean="0"/>
              <a:t>5.3</a:t>
            </a:r>
            <a:r>
              <a:rPr lang="zh-CN" altLang="en-US" sz="4000" dirty="0" smtClean="0"/>
              <a:t>检验可行解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假设已处理了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–1</a:t>
            </a:r>
            <a:r>
              <a:rPr kumimoji="1" lang="zh-CN" altLang="en-US" sz="2400" dirty="0"/>
              <a:t>个作业</a:t>
            </a:r>
            <a:r>
              <a:rPr kumimoji="1" lang="en-US" altLang="zh-CN" sz="2400" dirty="0"/>
              <a:t>, </a:t>
            </a:r>
            <a:r>
              <a:rPr kumimoji="1" lang="zh-CN" altLang="en-US" sz="2400" dirty="0" smtClean="0"/>
              <a:t>有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个作业已存入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中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且</a:t>
            </a:r>
            <a:r>
              <a:rPr kumimoji="1" lang="en-US" altLang="zh-CN" sz="2400" dirty="0"/>
              <a:t>D[J(1)]≤D[J(2)]≤…≤D[J(k</a:t>
            </a:r>
            <a:r>
              <a:rPr kumimoji="1" lang="en-US" altLang="zh-CN" sz="2400" dirty="0" smtClean="0"/>
              <a:t>)]</a:t>
            </a:r>
            <a:endParaRPr kumimoji="1" lang="zh-CN" altLang="en-US" sz="2400" dirty="0"/>
          </a:p>
          <a:p>
            <a:pPr>
              <a:lnSpc>
                <a:spcPct val="90000"/>
              </a:lnSpc>
            </a:pPr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中从后向前为作业</a:t>
            </a:r>
            <a:r>
              <a:rPr kumimoji="1" lang="en-US" altLang="zh-CN" sz="2400" dirty="0" err="1" smtClean="0"/>
              <a:t>i</a:t>
            </a:r>
            <a:r>
              <a:rPr kumimoji="1" lang="zh-CN" altLang="en-US" sz="2400" dirty="0" smtClean="0"/>
              <a:t>寻找位置</a:t>
            </a:r>
            <a:r>
              <a:rPr kumimoji="1" lang="en-US" altLang="zh-CN" sz="2400" dirty="0" smtClean="0"/>
              <a:t>r+1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i</a:t>
            </a:r>
            <a:r>
              <a:rPr kumimoji="1" lang="zh-CN" altLang="en-US" sz="2400" dirty="0" smtClean="0"/>
              <a:t>插入</a:t>
            </a:r>
            <a:r>
              <a:rPr kumimoji="1" lang="en-US" altLang="zh-CN" sz="2400" dirty="0" smtClean="0"/>
              <a:t>r+1</a:t>
            </a:r>
            <a:r>
              <a:rPr kumimoji="1" lang="zh-CN" altLang="en-US" sz="2400" dirty="0" smtClean="0"/>
              <a:t>位置后，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中作业仍按照期限值从小到大排列，且不违反期限值</a:t>
            </a:r>
            <a:endParaRPr kumimoji="1" lang="zh-CN" altLang="en-US" sz="24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25208" y="2518683"/>
            <a:ext cx="2519064" cy="792088"/>
          </a:xfrm>
          <a:prstGeom prst="wedgeRoundRectCallout">
            <a:avLst>
              <a:gd name="adj1" fmla="val -55143"/>
              <a:gd name="adj2" fmla="val -41516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用直接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插入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法比较期限值大小</a:t>
            </a:r>
            <a:endParaRPr lang="en-US" altLang="zh-CN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50937"/>
              </p:ext>
            </p:extLst>
          </p:nvPr>
        </p:nvGraphicFramePr>
        <p:xfrm>
          <a:off x="1703512" y="3447263"/>
          <a:ext cx="87117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973">
                  <a:extLst>
                    <a:ext uri="{9D8B030D-6E8A-4147-A177-3AD203B41FA5}">
                      <a16:colId xmlns:a16="http://schemas.microsoft.com/office/drawing/2014/main" val="1687328668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216661598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2637478681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1545481492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847847165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1778232873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1540430219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3735971027"/>
                    </a:ext>
                  </a:extLst>
                </a:gridCol>
                <a:gridCol w="967973">
                  <a:extLst>
                    <a:ext uri="{9D8B030D-6E8A-4147-A177-3AD203B41FA5}">
                      <a16:colId xmlns:a16="http://schemas.microsoft.com/office/drawing/2014/main" val="132801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512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40110"/>
              </p:ext>
            </p:extLst>
          </p:nvPr>
        </p:nvGraphicFramePr>
        <p:xfrm>
          <a:off x="1702297" y="4270986"/>
          <a:ext cx="44644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1193246239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1249522307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51931347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179415168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56800737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3788793076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283688169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355294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r+1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8463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82825" y="344790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作业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6153" y="4270986"/>
            <a:ext cx="9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集合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02297" y="3818103"/>
            <a:ext cx="0" cy="452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591908" y="3818103"/>
            <a:ext cx="936141" cy="454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030889" y="3843503"/>
            <a:ext cx="0" cy="461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 rot="16200000">
            <a:off x="4491925" y="3866281"/>
            <a:ext cx="253396" cy="1944217"/>
          </a:xfrm>
          <a:prstGeom prst="leftBrace">
            <a:avLst>
              <a:gd name="adj1" fmla="val 15272"/>
              <a:gd name="adj2" fmla="val 4593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46513" y="4965088"/>
            <a:ext cx="4554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r+1</a:t>
            </a:r>
            <a:r>
              <a:rPr lang="en-US" altLang="zh-CN" sz="2000" dirty="0"/>
              <a:t>≤l</a:t>
            </a:r>
            <a:r>
              <a:rPr lang="en-US" altLang="zh-CN" sz="2000" dirty="0" smtClean="0"/>
              <a:t>≤k, D[J(l</a:t>
            </a:r>
            <a:r>
              <a:rPr lang="en-US" altLang="zh-CN" sz="2000" dirty="0"/>
              <a:t>)]&gt;</a:t>
            </a:r>
            <a:r>
              <a:rPr lang="en-US" altLang="zh-CN" sz="2000" dirty="0" smtClean="0"/>
              <a:t>l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时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允许向后移动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430489" y="4641826"/>
            <a:ext cx="0" cy="699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18321" y="5341814"/>
            <a:ext cx="3680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D[J(r)]≤D[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], D[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]&gt;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D[J(l</a:t>
            </a:r>
            <a:r>
              <a:rPr lang="en-US" altLang="zh-CN" sz="2000" dirty="0" smtClean="0"/>
              <a:t>)]&gt;D[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1559496" y="5952957"/>
            <a:ext cx="9001000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为什么</a:t>
            </a:r>
            <a:r>
              <a:rPr lang="en-US" altLang="zh-CN" sz="2400" dirty="0" smtClean="0">
                <a:solidFill>
                  <a:srgbClr val="FF0000"/>
                </a:solidFill>
              </a:rPr>
              <a:t>D[J(l</a:t>
            </a:r>
            <a:r>
              <a:rPr lang="en-US" altLang="zh-CN" sz="2400" dirty="0">
                <a:solidFill>
                  <a:srgbClr val="FF0000"/>
                </a:solidFill>
              </a:rPr>
              <a:t>)]&gt;l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时</a:t>
            </a:r>
            <a:r>
              <a:rPr lang="en-US" altLang="zh-CN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才允许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向后移动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位？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44624"/>
            <a:ext cx="9515400" cy="884238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4000" dirty="0"/>
              <a:t>算法</a:t>
            </a:r>
            <a:r>
              <a:rPr kumimoji="1" lang="en-US" altLang="zh-CN" sz="4000" dirty="0" smtClean="0"/>
              <a:t>5.4</a:t>
            </a:r>
            <a:endParaRPr kumimoji="1" lang="zh-CN" altLang="en-US" sz="4000" dirty="0"/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5447928" y="1982214"/>
            <a:ext cx="1787647" cy="500062"/>
          </a:xfrm>
          <a:prstGeom prst="wedgeRoundRectCallout">
            <a:avLst>
              <a:gd name="adj1" fmla="val -47919"/>
              <a:gd name="adj2" fmla="val 7968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寻找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r+1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位置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5141150" y="4026490"/>
            <a:ext cx="2145228" cy="799057"/>
          </a:xfrm>
          <a:prstGeom prst="wedgeRoundRectCallout">
            <a:avLst>
              <a:gd name="adj1" fmla="val -54559"/>
              <a:gd name="adj2" fmla="val -37483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位置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r+1</a:t>
            </a: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的作业依次后移一位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79376" y="908720"/>
            <a:ext cx="7915200" cy="550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6000" rIns="72000" bIns="3600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JS(D, J, n, 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integer   D(0:n), J(0:n),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</a:rPr>
              <a:t>, k, n, 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D(0)←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J(0)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0;  k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1;  J(1)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for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2 to n do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r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while 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D(J(r))&gt;D(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D(J(r))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≠r</a:t>
            </a:r>
            <a:r>
              <a:rPr kumimoji="1" lang="en-US" altLang="zh-CN" sz="2400" b="0" dirty="0">
                <a:cs typeface="Arial" panose="020B0604020202020204" pitchFamily="34" charset="0"/>
              </a:rPr>
              <a:t>  do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          r ←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r –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repeat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	    if  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D(J(r))≤D(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)&gt;r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then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	        for  l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k to r+1  by –1 do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		            J(l+1) ←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J(l)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repeat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	   </a:t>
            </a:r>
            <a:r>
              <a:rPr kumimoji="1" lang="en-US" altLang="zh-CN" sz="2400" b="0" dirty="0">
                <a:cs typeface="Arial" panose="020B0604020202020204" pitchFamily="34" charset="0"/>
              </a:rPr>
              <a:t>J(r+1) ←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;   k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k+1</a:t>
            </a:r>
            <a:r>
              <a:rPr kumimoji="1" lang="zh-CN" altLang="en-US" sz="2400" b="0" dirty="0">
                <a:cs typeface="Arial" panose="020B0604020202020204" pitchFamily="34" charset="0"/>
                <a:sym typeface="Wingdings" panose="05000000000000000000" pitchFamily="2" charset="2"/>
              </a:rPr>
              <a:t>；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cs typeface="Arial" panose="020B0604020202020204" pitchFamily="34" charset="0"/>
                <a:sym typeface="Wingdings" panose="05000000000000000000" pitchFamily="2" charset="2"/>
              </a:rPr>
              <a:t>	     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repeat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end JS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4680919" y="5208175"/>
            <a:ext cx="2605459" cy="525462"/>
          </a:xfrm>
          <a:prstGeom prst="wedgeRoundRectCallout">
            <a:avLst>
              <a:gd name="adj1" fmla="val -44762"/>
              <a:gd name="adj2" fmla="val -73006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作业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插入到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r+1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位置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495292" y="5975819"/>
            <a:ext cx="4968552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算法</a:t>
            </a:r>
            <a:r>
              <a:rPr lang="en-US" altLang="zh-CN" sz="2400" dirty="0" smtClean="0">
                <a:solidFill>
                  <a:srgbClr val="FF0000"/>
                </a:solidFill>
              </a:rPr>
              <a:t>JS</a:t>
            </a:r>
            <a:r>
              <a:rPr lang="zh-CN" altLang="en-US" sz="2400" dirty="0" smtClean="0">
                <a:solidFill>
                  <a:srgbClr val="FF0000"/>
                </a:solidFill>
              </a:rPr>
              <a:t>的时间复杂度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7591003" y="3362125"/>
            <a:ext cx="4464496" cy="26853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/>
              <a:t>两个关键参数</a:t>
            </a:r>
            <a:r>
              <a:rPr kumimoji="1" lang="en-US" altLang="zh-CN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kumimoji="1" lang="zh-CN" altLang="en-US" sz="2400" dirty="0" smtClean="0"/>
              <a:t>作业数</a:t>
            </a:r>
            <a:r>
              <a:rPr kumimoji="1" lang="en-US" altLang="zh-CN" sz="2400" dirty="0" smtClean="0"/>
              <a:t>n 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的最终作业</a:t>
            </a:r>
            <a:r>
              <a:rPr kumimoji="1" lang="zh-CN" altLang="en-US" sz="2400" dirty="0"/>
              <a:t>数 </a:t>
            </a:r>
            <a:r>
              <a:rPr kumimoji="1" lang="en-US" altLang="zh-CN" sz="2400" dirty="0" smtClean="0"/>
              <a:t>s</a:t>
            </a:r>
            <a:r>
              <a:rPr kumimoji="1" lang="en-US" altLang="zh-CN" sz="2400" dirty="0"/>
              <a:t> ≤n</a:t>
            </a:r>
            <a:r>
              <a:rPr kumimoji="1" lang="en-US" altLang="zh-CN" sz="2400" dirty="0" smtClean="0"/>
              <a:t> 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r>
              <a:rPr kumimoji="1" lang="zh-CN" altLang="en-US" sz="2400" dirty="0" smtClean="0"/>
              <a:t>内层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while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至多</a:t>
            </a:r>
            <a:r>
              <a:rPr kumimoji="1" lang="zh-CN" altLang="en-US" sz="2400" dirty="0">
                <a:sym typeface="Wingdings" panose="05000000000000000000" pitchFamily="2" charset="2"/>
              </a:rPr>
              <a:t>循环</a:t>
            </a:r>
            <a:r>
              <a:rPr kumimoji="1" lang="en-US" altLang="zh-CN" sz="2400" dirty="0" err="1" smtClean="0">
                <a:sym typeface="Wingdings" panose="05000000000000000000" pitchFamily="2" charset="2"/>
              </a:rPr>
              <a:t>k≤s</a:t>
            </a:r>
            <a:r>
              <a:rPr kumimoji="1" lang="en-US" altLang="zh-CN" sz="2400" dirty="0" err="1" smtClean="0"/>
              <a:t>≤</a:t>
            </a:r>
            <a:r>
              <a:rPr kumimoji="1" lang="en-US" altLang="zh-CN" sz="2400" dirty="0" err="1"/>
              <a:t>n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次</a:t>
            </a:r>
            <a:endParaRPr kumimoji="1" lang="en-US" altLang="zh-CN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sym typeface="Wingdings" panose="05000000000000000000" pitchFamily="2" charset="2"/>
              </a:rPr>
              <a:t>外层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for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执行</a:t>
            </a:r>
            <a:r>
              <a:rPr kumimoji="1" lang="zh-CN" altLang="en-US" sz="2400" dirty="0">
                <a:sym typeface="Wingdings" panose="05000000000000000000" pitchFamily="2" charset="2"/>
              </a:rPr>
              <a:t>循环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n-1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次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 dirty="0" smtClean="0"/>
              <a:t>JS</a:t>
            </a:r>
            <a:r>
              <a:rPr kumimoji="1" lang="zh-CN" altLang="en-US" sz="2400" dirty="0"/>
              <a:t>算法的时间复杂度为</a:t>
            </a:r>
            <a:r>
              <a:rPr kumimoji="1" lang="en-US" altLang="zh-CN" sz="2400" dirty="0"/>
              <a:t>O(n</a:t>
            </a:r>
            <a:r>
              <a:rPr kumimoji="1" lang="en-US" altLang="zh-CN" sz="2400" baseline="30000" dirty="0"/>
              <a:t>2</a:t>
            </a:r>
            <a:r>
              <a:rPr kumimoji="1"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15" name="矩形 14"/>
          <p:cNvSpPr/>
          <p:nvPr/>
        </p:nvSpPr>
        <p:spPr>
          <a:xfrm>
            <a:off x="6067641" y="5950917"/>
            <a:ext cx="914033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</a:rPr>
              <a:t>O(n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charset="0"/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981674" y="5980912"/>
            <a:ext cx="4862544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能否降低时间复杂度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 autoUpdateAnimBg="0"/>
      <p:bldP spid="114696" grpId="0" animBg="1" autoUpdateAnimBg="0"/>
      <p:bldP spid="114697" grpId="0" animBg="1" autoUpdateAnimBg="0"/>
      <p:bldP spid="13" grpId="0"/>
      <p:bldP spid="14" grpId="0" uiExpand="1" build="p"/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11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chemeClr val="tx2"/>
                </a:solidFill>
              </a:rPr>
              <a:t>优化思想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63" y="1268270"/>
            <a:ext cx="10515600" cy="1501931"/>
          </a:xfrm>
        </p:spPr>
        <p:txBody>
          <a:bodyPr/>
          <a:lstStyle/>
          <a:p>
            <a:r>
              <a:rPr kumimoji="1" lang="zh-CN" altLang="en-US" sz="2400" dirty="0" smtClean="0"/>
              <a:t>若</a:t>
            </a:r>
            <a:r>
              <a:rPr kumimoji="1" lang="zh-CN" altLang="en-US" sz="2400" dirty="0"/>
              <a:t>还没给作业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分配处理时间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则分给它时间片</a:t>
            </a:r>
            <a:r>
              <a:rPr kumimoji="1" lang="en-US" altLang="zh-CN" sz="2400" dirty="0">
                <a:solidFill>
                  <a:srgbClr val="FF0000"/>
                </a:solidFill>
              </a:rPr>
              <a:t>[α-1,α]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其中</a:t>
            </a:r>
            <a:r>
              <a:rPr kumimoji="1" lang="en-US" altLang="zh-CN" sz="2400" dirty="0"/>
              <a:t>α</a:t>
            </a:r>
            <a:r>
              <a:rPr kumimoji="1" lang="zh-CN" altLang="en-US" sz="2400" dirty="0"/>
              <a:t>是不大于</a:t>
            </a:r>
            <a:r>
              <a:rPr kumimoji="1" lang="en-US" altLang="zh-CN" sz="2400" dirty="0"/>
              <a:t>d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的最大空时间片。</a:t>
            </a:r>
            <a:r>
              <a:rPr kumimoji="1" lang="zh-CN" altLang="en-US" sz="2400" dirty="0" smtClean="0"/>
              <a:t>若不</a:t>
            </a:r>
            <a:r>
              <a:rPr kumimoji="1" lang="zh-CN" altLang="en-US" sz="2400" dirty="0"/>
              <a:t>存在这样的</a:t>
            </a:r>
            <a:r>
              <a:rPr kumimoji="1" lang="en-US" altLang="zh-CN" sz="2400" dirty="0"/>
              <a:t>α,</a:t>
            </a:r>
            <a:r>
              <a:rPr kumimoji="1" lang="zh-CN" altLang="en-US" sz="2400" dirty="0" smtClean="0"/>
              <a:t>则</a:t>
            </a:r>
            <a:r>
              <a:rPr kumimoji="1" lang="en-US" altLang="zh-CN" sz="2400" dirty="0" err="1" smtClean="0"/>
              <a:t>i</a:t>
            </a:r>
            <a:r>
              <a:rPr kumimoji="1" lang="zh-CN" altLang="en-US" sz="2400" dirty="0" smtClean="0"/>
              <a:t>不计</a:t>
            </a:r>
            <a:r>
              <a:rPr kumimoji="1" lang="zh-CN" altLang="en-US" sz="2400" dirty="0"/>
              <a:t>入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旨在：去掉内层</a:t>
            </a:r>
            <a:r>
              <a:rPr kumimoji="1" lang="en-US" altLang="zh-CN" sz="2400" dirty="0" smtClean="0"/>
              <a:t>while</a:t>
            </a:r>
            <a:r>
              <a:rPr kumimoji="1" lang="zh-CN" altLang="en-US" sz="2400" dirty="0" smtClean="0"/>
              <a:t>循环，算法的复杂度</a:t>
            </a:r>
            <a:r>
              <a:rPr lang="zh-CN" altLang="en-US" sz="2400" dirty="0" smtClean="0"/>
              <a:t>由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降低到接近于</a:t>
            </a:r>
            <a:r>
              <a:rPr lang="en-US" altLang="zh-CN" sz="2400" dirty="0" smtClean="0">
                <a:solidFill>
                  <a:srgbClr val="FF0000"/>
                </a:solidFill>
              </a:rPr>
              <a:t>O(n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81806" y="5085184"/>
            <a:ext cx="3151315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如何找到</a:t>
            </a:r>
            <a:r>
              <a:rPr kumimoji="1"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graphicFrame>
        <p:nvGraphicFramePr>
          <p:cNvPr id="7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14749"/>
              </p:ext>
            </p:extLst>
          </p:nvPr>
        </p:nvGraphicFramePr>
        <p:xfrm>
          <a:off x="1559496" y="2933457"/>
          <a:ext cx="3583363" cy="1012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altLang="zh-CN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r>
                        <a:rPr kumimoji="0" lang="en-US" altLang="zh-CN" sz="18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46823" marB="468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53813"/>
              </p:ext>
            </p:extLst>
          </p:nvPr>
        </p:nvGraphicFramePr>
        <p:xfrm>
          <a:off x="7536160" y="2933457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>
                  <a:extLst>
                    <a:ext uri="{9D8B030D-6E8A-4147-A177-3AD203B41FA5}">
                      <a16:colId xmlns:a16="http://schemas.microsoft.com/office/drawing/2014/main" val="1578296459"/>
                    </a:ext>
                  </a:extLst>
                </a:gridCol>
                <a:gridCol w="546488">
                  <a:extLst>
                    <a:ext uri="{9D8B030D-6E8A-4147-A177-3AD203B41FA5}">
                      <a16:colId xmlns:a16="http://schemas.microsoft.com/office/drawing/2014/main" val="25064579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61805363"/>
                    </a:ext>
                  </a:extLst>
                </a:gridCol>
              </a:tblGrid>
              <a:tr h="27978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30936"/>
                  </a:ext>
                </a:extLst>
              </a:tr>
            </a:tbl>
          </a:graphicData>
        </a:graphic>
      </p:graphicFrame>
      <p:sp>
        <p:nvSpPr>
          <p:cNvPr id="30" name="Text Box 76"/>
          <p:cNvSpPr txBox="1">
            <a:spLocks noChangeArrowheads="1"/>
          </p:cNvSpPr>
          <p:nvPr/>
        </p:nvSpPr>
        <p:spPr bwMode="auto">
          <a:xfrm>
            <a:off x="5447928" y="2925913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①.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计入作业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82647" y="292494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1547"/>
              </p:ext>
            </p:extLst>
          </p:nvPr>
        </p:nvGraphicFramePr>
        <p:xfrm>
          <a:off x="7536160" y="3369886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>
                  <a:extLst>
                    <a:ext uri="{9D8B030D-6E8A-4147-A177-3AD203B41FA5}">
                      <a16:colId xmlns:a16="http://schemas.microsoft.com/office/drawing/2014/main" val="1578296459"/>
                    </a:ext>
                  </a:extLst>
                </a:gridCol>
                <a:gridCol w="546488">
                  <a:extLst>
                    <a:ext uri="{9D8B030D-6E8A-4147-A177-3AD203B41FA5}">
                      <a16:colId xmlns:a16="http://schemas.microsoft.com/office/drawing/2014/main" val="25064579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61805363"/>
                    </a:ext>
                  </a:extLst>
                </a:gridCol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30936"/>
                  </a:ext>
                </a:extLst>
              </a:tr>
            </a:tbl>
          </a:graphicData>
        </a:graphic>
      </p:graphicFrame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5447928" y="3357961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②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.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计入作业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9530" y="336137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19476"/>
              </p:ext>
            </p:extLst>
          </p:nvPr>
        </p:nvGraphicFramePr>
        <p:xfrm>
          <a:off x="7543043" y="3795198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>
                  <a:extLst>
                    <a:ext uri="{9D8B030D-6E8A-4147-A177-3AD203B41FA5}">
                      <a16:colId xmlns:a16="http://schemas.microsoft.com/office/drawing/2014/main" val="1578296459"/>
                    </a:ext>
                  </a:extLst>
                </a:gridCol>
                <a:gridCol w="546488">
                  <a:extLst>
                    <a:ext uri="{9D8B030D-6E8A-4147-A177-3AD203B41FA5}">
                      <a16:colId xmlns:a16="http://schemas.microsoft.com/office/drawing/2014/main" val="25064579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61805363"/>
                    </a:ext>
                  </a:extLst>
                </a:gridCol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30936"/>
                  </a:ext>
                </a:extLst>
              </a:tr>
            </a:tbl>
          </a:graphicData>
        </a:graphic>
      </p:graphicFrame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5477860" y="3790009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③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.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舍弃作业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2579" y="378668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0500"/>
              </p:ext>
            </p:extLst>
          </p:nvPr>
        </p:nvGraphicFramePr>
        <p:xfrm>
          <a:off x="7548813" y="4256829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>
                  <a:extLst>
                    <a:ext uri="{9D8B030D-6E8A-4147-A177-3AD203B41FA5}">
                      <a16:colId xmlns:a16="http://schemas.microsoft.com/office/drawing/2014/main" val="1578296459"/>
                    </a:ext>
                  </a:extLst>
                </a:gridCol>
                <a:gridCol w="546488">
                  <a:extLst>
                    <a:ext uri="{9D8B030D-6E8A-4147-A177-3AD203B41FA5}">
                      <a16:colId xmlns:a16="http://schemas.microsoft.com/office/drawing/2014/main" val="25064579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61805363"/>
                    </a:ext>
                  </a:extLst>
                </a:gridCol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30936"/>
                  </a:ext>
                </a:extLst>
              </a:tr>
            </a:tbl>
          </a:graphicData>
        </a:graphic>
      </p:graphicFrame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5483630" y="4262127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④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.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计入作业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18349" y="424831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25623"/>
              </p:ext>
            </p:extLst>
          </p:nvPr>
        </p:nvGraphicFramePr>
        <p:xfrm>
          <a:off x="7543043" y="4691469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>
                  <a:extLst>
                    <a:ext uri="{9D8B030D-6E8A-4147-A177-3AD203B41FA5}">
                      <a16:colId xmlns:a16="http://schemas.microsoft.com/office/drawing/2014/main" val="1578296459"/>
                    </a:ext>
                  </a:extLst>
                </a:gridCol>
                <a:gridCol w="546488">
                  <a:extLst>
                    <a:ext uri="{9D8B030D-6E8A-4147-A177-3AD203B41FA5}">
                      <a16:colId xmlns:a16="http://schemas.microsoft.com/office/drawing/2014/main" val="25064579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61805363"/>
                    </a:ext>
                  </a:extLst>
                </a:gridCol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30936"/>
                  </a:ext>
                </a:extLst>
              </a:tr>
            </a:tbl>
          </a:graphicData>
        </a:graphic>
      </p:graphicFrame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5477860" y="4694175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⑤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.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舍弃作业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  <a:r>
              <a:rPr kumimoji="1" lang="en-US" altLang="zh-CN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12579" y="468295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96"/>
          <p:cNvSpPr>
            <a:spLocks noChangeArrowheads="1"/>
          </p:cNvSpPr>
          <p:nvPr/>
        </p:nvSpPr>
        <p:spPr bwMode="auto">
          <a:xfrm>
            <a:off x="4402787" y="5430427"/>
            <a:ext cx="1584176" cy="518385"/>
          </a:xfrm>
          <a:prstGeom prst="wedgeRoundRectCallout">
            <a:avLst>
              <a:gd name="adj1" fmla="val -51637"/>
              <a:gd name="adj2" fmla="val -6965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时间换空间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AutoShape 96"/>
          <p:cNvSpPr>
            <a:spLocks noChangeArrowheads="1"/>
          </p:cNvSpPr>
          <p:nvPr/>
        </p:nvSpPr>
        <p:spPr bwMode="auto">
          <a:xfrm>
            <a:off x="6381036" y="5529926"/>
            <a:ext cx="3313112" cy="830020"/>
          </a:xfrm>
          <a:prstGeom prst="wedgeRoundRectCallout">
            <a:avLst>
              <a:gd name="adj1" fmla="val -59017"/>
              <a:gd name="adj2" fmla="val -35447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定义一个数组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记录期限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当前可用的最大空时间片？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1089232" cy="54726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定义一维数组</a:t>
            </a:r>
            <a:r>
              <a:rPr lang="en-US" altLang="zh-CN" sz="2400" dirty="0"/>
              <a:t>F</a:t>
            </a:r>
            <a:r>
              <a:rPr lang="zh-CN" altLang="en-US" sz="2400" dirty="0"/>
              <a:t>，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</a:t>
            </a:r>
            <a:r>
              <a:rPr lang="zh-CN" altLang="en-US" sz="2400" dirty="0"/>
              <a:t>表示时间期限为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的作业</a:t>
            </a:r>
            <a:r>
              <a:rPr lang="en-US" altLang="zh-CN" sz="2400" dirty="0"/>
              <a:t>j</a:t>
            </a:r>
            <a:r>
              <a:rPr lang="zh-CN" altLang="en-US" sz="2400" dirty="0"/>
              <a:t>当前可用的最大可用空时间片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定义一维数组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模拟集合树，同</a:t>
            </a:r>
            <a:r>
              <a:rPr lang="zh-CN" altLang="en-US" sz="2400" dirty="0"/>
              <a:t>一棵树中的</a:t>
            </a:r>
            <a:r>
              <a:rPr lang="zh-CN" altLang="en-US" sz="2400" dirty="0" smtClean="0"/>
              <a:t>节点具有</a:t>
            </a:r>
            <a:r>
              <a:rPr lang="zh-CN" altLang="en-US" sz="2400" dirty="0"/>
              <a:t>相同的最大可用时间片，即根节点</a:t>
            </a:r>
            <a:r>
              <a:rPr lang="en-US" altLang="zh-CN" sz="2400" dirty="0"/>
              <a:t>j</a:t>
            </a:r>
            <a:r>
              <a:rPr lang="zh-CN" altLang="en-US" sz="2400" dirty="0"/>
              <a:t>对应的</a:t>
            </a:r>
            <a:r>
              <a:rPr lang="en-US" altLang="zh-CN" sz="2400" dirty="0"/>
              <a:t>F(j)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若</a:t>
            </a:r>
            <a:r>
              <a:rPr lang="en-US" altLang="zh-CN" sz="2400" dirty="0"/>
              <a:t>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)=-k,</a:t>
            </a:r>
            <a:r>
              <a:rPr lang="zh-CN" altLang="en-US" sz="2400" dirty="0"/>
              <a:t>则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是根节点，</a:t>
            </a:r>
            <a:r>
              <a:rPr lang="en-US" altLang="zh-CN" sz="2400" dirty="0"/>
              <a:t>k&gt;0</a:t>
            </a:r>
            <a:r>
              <a:rPr lang="zh-CN" altLang="en-US" sz="2400" dirty="0"/>
              <a:t>表示树中节点个数。</a:t>
            </a:r>
          </a:p>
          <a:p>
            <a:pPr lvl="1"/>
            <a:r>
              <a:rPr lang="zh-CN" altLang="en-US" sz="2400" dirty="0"/>
              <a:t>若</a:t>
            </a:r>
            <a:r>
              <a:rPr lang="en-US" altLang="zh-CN" sz="2400" dirty="0"/>
              <a:t>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)=k,</a:t>
            </a:r>
            <a:r>
              <a:rPr lang="zh-CN" altLang="en-US" sz="2400" dirty="0"/>
              <a:t>则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是分支</a:t>
            </a:r>
            <a:r>
              <a:rPr lang="en-US" altLang="zh-CN" sz="2400" dirty="0"/>
              <a:t>/</a:t>
            </a:r>
            <a:r>
              <a:rPr lang="zh-CN" altLang="en-US" sz="2400" dirty="0"/>
              <a:t>叶节点，</a:t>
            </a:r>
            <a:r>
              <a:rPr lang="en-US" altLang="zh-CN" sz="2400" dirty="0"/>
              <a:t>k&gt;0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的父节点。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09320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aphicFrame>
        <p:nvGraphicFramePr>
          <p:cNvPr id="5" name="Group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949400"/>
              </p:ext>
            </p:extLst>
          </p:nvPr>
        </p:nvGraphicFramePr>
        <p:xfrm>
          <a:off x="911424" y="1776420"/>
          <a:ext cx="3216473" cy="792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作业</a:t>
                      </a:r>
                      <a:r>
                        <a:rPr kumimoji="0" lang="en-US" altLang="zh-CN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439221" y="1700811"/>
            <a:ext cx="3580836" cy="461963"/>
            <a:chOff x="8" y="1615"/>
            <a:chExt cx="2600" cy="29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" y="1615"/>
              <a:ext cx="6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000" b="0" dirty="0"/>
                <a:t>F</a:t>
              </a:r>
              <a:r>
                <a:rPr lang="zh-CN" altLang="en-US" sz="2000" b="0" dirty="0" smtClean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初始</a:t>
              </a:r>
              <a:endPara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63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49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36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122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4514470" y="2112319"/>
            <a:ext cx="3525746" cy="384181"/>
            <a:chOff x="48" y="1978"/>
            <a:chExt cx="2560" cy="268"/>
          </a:xfrm>
        </p:grpSpPr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48" y="1978"/>
              <a:ext cx="609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000" b="0" dirty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663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1149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636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122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8" name="Group 38"/>
          <p:cNvGrpSpPr>
            <a:grpSpLocks/>
          </p:cNvGrpSpPr>
          <p:nvPr/>
        </p:nvGrpSpPr>
        <p:grpSpPr bwMode="auto">
          <a:xfrm>
            <a:off x="4514470" y="2496500"/>
            <a:ext cx="3525746" cy="351343"/>
            <a:chOff x="48" y="2341"/>
            <a:chExt cx="2560" cy="268"/>
          </a:xfrm>
        </p:grpSpPr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48" y="2341"/>
              <a:ext cx="609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8131135" y="2424492"/>
            <a:ext cx="3394999" cy="432284"/>
            <a:chOff x="162" y="2341"/>
            <a:chExt cx="2446" cy="291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162" y="2341"/>
              <a:ext cx="6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749" y="2397"/>
              <a:ext cx="464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1213" y="2397"/>
              <a:ext cx="465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77" y="2397"/>
              <a:ext cx="465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42" y="2397"/>
              <a:ext cx="46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4532389" y="2856540"/>
            <a:ext cx="3502536" cy="398452"/>
            <a:chOff x="73" y="2344"/>
            <a:chExt cx="2535" cy="291"/>
          </a:xfrm>
        </p:grpSpPr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73" y="2344"/>
              <a:ext cx="6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000" b="0" dirty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2" name="Group 53"/>
          <p:cNvGrpSpPr>
            <a:grpSpLocks/>
          </p:cNvGrpSpPr>
          <p:nvPr/>
        </p:nvGrpSpPr>
        <p:grpSpPr bwMode="auto">
          <a:xfrm>
            <a:off x="8112224" y="2828321"/>
            <a:ext cx="3417756" cy="432284"/>
            <a:chOff x="32" y="2341"/>
            <a:chExt cx="2576" cy="291"/>
          </a:xfrm>
        </p:grpSpPr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32" y="2341"/>
              <a:ext cx="6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000" b="0" dirty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Rectangle 57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8" name="Group 60"/>
          <p:cNvGrpSpPr>
            <a:grpSpLocks/>
          </p:cNvGrpSpPr>
          <p:nvPr/>
        </p:nvGrpSpPr>
        <p:grpSpPr bwMode="auto">
          <a:xfrm>
            <a:off x="4511824" y="3216580"/>
            <a:ext cx="3523101" cy="407436"/>
            <a:chOff x="59" y="2338"/>
            <a:chExt cx="2549" cy="278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59" y="2338"/>
              <a:ext cx="65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000" b="0" dirty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6" name="AutoShape 96"/>
          <p:cNvSpPr>
            <a:spLocks noChangeArrowheads="1"/>
          </p:cNvSpPr>
          <p:nvPr/>
        </p:nvSpPr>
        <p:spPr bwMode="auto">
          <a:xfrm>
            <a:off x="1785501" y="2820785"/>
            <a:ext cx="2376214" cy="830020"/>
          </a:xfrm>
          <a:prstGeom prst="wedgeRoundRectCallout">
            <a:avLst>
              <a:gd name="adj1" fmla="val 59387"/>
              <a:gd name="adj2" fmla="val -4604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为维护数据的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正确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还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需要顺序遍历</a:t>
            </a:r>
          </a:p>
          <a:p>
            <a:pPr>
              <a:spcBef>
                <a:spcPct val="0"/>
              </a:spcBef>
            </a:pP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内容占位符 2"/>
          <p:cNvSpPr txBox="1">
            <a:spLocks/>
          </p:cNvSpPr>
          <p:nvPr/>
        </p:nvSpPr>
        <p:spPr>
          <a:xfrm>
            <a:off x="3791744" y="3736370"/>
            <a:ext cx="5602426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为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提高效率，不再对所有的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F(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维护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695400" y="3311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chemeClr val="tx2"/>
                </a:solidFill>
              </a:rPr>
              <a:t>优化思想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94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算法</a:t>
            </a:r>
            <a:r>
              <a:rPr lang="en-US" altLang="zh-CN" sz="4000" dirty="0" smtClean="0"/>
              <a:t>5.5</a:t>
            </a:r>
            <a:r>
              <a:rPr lang="zh-CN" altLang="en-US" sz="4000" dirty="0" smtClean="0"/>
              <a:t>设计思想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351338"/>
          </a:xfrm>
        </p:spPr>
        <p:txBody>
          <a:bodyPr/>
          <a:lstStyle/>
          <a:p>
            <a:r>
              <a:rPr lang="zh-CN" altLang="en-US" sz="2400" dirty="0" smtClean="0"/>
              <a:t>变量定义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en-US" altLang="zh-CN" sz="2400" dirty="0" smtClean="0"/>
              <a:t>=min{</a:t>
            </a:r>
            <a:r>
              <a:rPr lang="en-US" altLang="zh-CN" sz="2400" dirty="0" err="1" smtClean="0"/>
              <a:t>n,max</a:t>
            </a:r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}}</a:t>
            </a:r>
            <a:r>
              <a:rPr lang="zh-CN" altLang="en-US" sz="2400" dirty="0" smtClean="0"/>
              <a:t>，可能</a:t>
            </a:r>
            <a:r>
              <a:rPr lang="zh-CN" altLang="en-US" sz="2400" dirty="0"/>
              <a:t>分配的时间片</a:t>
            </a:r>
            <a:r>
              <a:rPr lang="zh-CN" altLang="en-US" sz="2400" dirty="0" smtClean="0"/>
              <a:t>范围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数组</a:t>
            </a:r>
            <a:r>
              <a:rPr lang="en-US" altLang="zh-CN" sz="2400" dirty="0" smtClean="0">
                <a:solidFill>
                  <a:srgbClr val="FF0000"/>
                </a:solidFill>
              </a:rPr>
              <a:t>P</a:t>
            </a:r>
            <a:r>
              <a:rPr lang="zh-CN" altLang="en-US" sz="2400" dirty="0" smtClean="0"/>
              <a:t>，模拟集合树，节点</a:t>
            </a:r>
            <a:r>
              <a:rPr lang="en-US" altLang="zh-CN" sz="2400" dirty="0" err="1" smtClean="0"/>
              <a:t>i</a:t>
            </a:r>
            <a:r>
              <a:rPr lang="zh-CN" altLang="en-US" sz="2400" dirty="0"/>
              <a:t>对应期限值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，若</a:t>
            </a:r>
            <a:r>
              <a:rPr lang="en-US" altLang="zh-CN" sz="2400" dirty="0"/>
              <a:t>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)&lt;0, </a:t>
            </a:r>
            <a:r>
              <a:rPr lang="zh-CN" altLang="en-US" sz="2400" dirty="0"/>
              <a:t>则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是根节点，否则，是节点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的父节点</a:t>
            </a:r>
            <a:r>
              <a:rPr lang="zh-CN" altLang="en-US" sz="2400" dirty="0" smtClean="0"/>
              <a:t>下标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数组</a:t>
            </a:r>
            <a:r>
              <a:rPr lang="en-US" altLang="zh-CN" sz="2400" dirty="0" smtClean="0">
                <a:solidFill>
                  <a:srgbClr val="FF0000"/>
                </a:solidFill>
              </a:rPr>
              <a:t>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表示期限值为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的作业当前</a:t>
            </a:r>
            <a:r>
              <a:rPr lang="zh-CN" altLang="en-US" sz="2400" dirty="0" smtClean="0"/>
              <a:t>可用的最大时间片</a:t>
            </a:r>
            <a:r>
              <a:rPr lang="zh-CN" altLang="en-US" sz="2400" dirty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中是</a:t>
            </a:r>
            <a:r>
              <a:rPr lang="zh-CN" altLang="en-US" sz="2400" dirty="0"/>
              <a:t>根节点时</a:t>
            </a:r>
            <a:r>
              <a:rPr lang="en-US" altLang="zh-CN" sz="2400" dirty="0"/>
              <a:t>(P(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)&lt;0)</a:t>
            </a:r>
            <a:r>
              <a:rPr lang="zh-CN" altLang="en-US" sz="2400" dirty="0"/>
              <a:t>，该数据</a:t>
            </a:r>
            <a:r>
              <a:rPr lang="zh-CN" altLang="en-US" sz="2400" dirty="0" smtClean="0"/>
              <a:t>有效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6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5.1 </a:t>
            </a:r>
            <a:r>
              <a:rPr lang="zh-CN" altLang="en-US" sz="4000" dirty="0"/>
              <a:t>一般方法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7591"/>
            <a:ext cx="10515600" cy="4339371"/>
          </a:xfrm>
        </p:spPr>
        <p:txBody>
          <a:bodyPr/>
          <a:lstStyle/>
          <a:p>
            <a:r>
              <a:rPr lang="zh-CN" altLang="en-US" sz="2800" dirty="0"/>
              <a:t>方法适用的问题特点</a:t>
            </a:r>
          </a:p>
          <a:p>
            <a:r>
              <a:rPr lang="zh-CN" altLang="en-US" sz="2800" dirty="0"/>
              <a:t>方法的基础知识</a:t>
            </a:r>
          </a:p>
          <a:p>
            <a:r>
              <a:rPr lang="zh-CN" altLang="en-US" sz="2800" dirty="0"/>
              <a:t>方法的求解步骤及核心问题</a:t>
            </a:r>
          </a:p>
          <a:p>
            <a:r>
              <a:rPr lang="zh-CN" altLang="en-US" sz="2800" dirty="0"/>
              <a:t>方法的抽象化控制</a:t>
            </a:r>
          </a:p>
          <a:p>
            <a:r>
              <a:rPr lang="zh-CN" altLang="en-US" sz="2800" dirty="0"/>
              <a:t>方法的缺点和优点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3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925" y="13258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算法</a:t>
            </a:r>
            <a:r>
              <a:rPr lang="en-US" altLang="zh-CN" sz="4000" dirty="0"/>
              <a:t>5.5</a:t>
            </a:r>
            <a:r>
              <a:rPr lang="zh-CN" altLang="en-US" sz="4000" dirty="0"/>
              <a:t>设计思想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6858"/>
            <a:ext cx="10515600" cy="42497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初始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≥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 ≥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endParaRPr lang="en-US" altLang="zh-CN" sz="24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b=min{</a:t>
            </a:r>
            <a:r>
              <a:rPr lang="en-US" altLang="zh-CN" sz="2400" dirty="0" err="1"/>
              <a:t>n,max</a:t>
            </a:r>
            <a:r>
              <a:rPr lang="en-US" altLang="zh-CN" sz="2400" dirty="0"/>
              <a:t>{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←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← -1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依次检验每个作业</a:t>
            </a:r>
            <a:r>
              <a:rPr lang="en-US" altLang="zh-CN" sz="2400" dirty="0"/>
              <a:t>w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寻找</a:t>
            </a:r>
            <a:r>
              <a:rPr lang="en-US" altLang="zh-CN" sz="2400" dirty="0"/>
              <a:t>D(w)</a:t>
            </a:r>
            <a:r>
              <a:rPr lang="zh-CN" altLang="en-US" sz="2400" dirty="0"/>
              <a:t>所在树的根节点</a:t>
            </a:r>
            <a:r>
              <a:rPr lang="en-US" altLang="zh-CN" sz="2400" dirty="0"/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F(j) ≠0</a:t>
            </a:r>
            <a:r>
              <a:rPr lang="zh-CN" altLang="en-US" sz="2400" dirty="0"/>
              <a:t>， </a:t>
            </a:r>
            <a:r>
              <a:rPr lang="en-US" altLang="zh-CN" sz="2400" dirty="0"/>
              <a:t>F(j)</a:t>
            </a:r>
            <a:r>
              <a:rPr lang="zh-CN" altLang="en-US" sz="2400" dirty="0"/>
              <a:t>时间片可以分配给作业</a:t>
            </a:r>
            <a:r>
              <a:rPr lang="en-US" altLang="zh-CN" sz="2400" dirty="0"/>
              <a:t>w </a:t>
            </a:r>
            <a:r>
              <a:rPr lang="zh-CN" altLang="en-US" sz="2400" dirty="0"/>
              <a:t>，因此，将</a:t>
            </a:r>
            <a:r>
              <a:rPr lang="en-US" altLang="zh-CN" sz="2400" dirty="0"/>
              <a:t>w</a:t>
            </a:r>
            <a:r>
              <a:rPr lang="zh-CN" altLang="en-US" sz="2400" dirty="0"/>
              <a:t>并入到解集合</a:t>
            </a:r>
            <a:r>
              <a:rPr lang="en-US" altLang="zh-CN" sz="2400" dirty="0"/>
              <a:t>J</a:t>
            </a:r>
            <a:r>
              <a:rPr lang="zh-CN" altLang="en-US" sz="2400" dirty="0"/>
              <a:t>中，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寻找</a:t>
            </a:r>
            <a:r>
              <a:rPr lang="en-US" altLang="zh-CN" sz="2400" dirty="0"/>
              <a:t>F(j)-1</a:t>
            </a:r>
            <a:r>
              <a:rPr lang="zh-CN" altLang="en-US" sz="2400" dirty="0"/>
              <a:t>所在树的根节点</a:t>
            </a:r>
            <a:r>
              <a:rPr lang="en-US" altLang="zh-CN" sz="2400" dirty="0"/>
              <a:t>l</a:t>
            </a:r>
            <a:r>
              <a:rPr lang="zh-CN" altLang="en-US" sz="2400" dirty="0"/>
              <a:t>，将</a:t>
            </a:r>
            <a:r>
              <a:rPr lang="en-US" altLang="zh-CN" sz="24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j</a:t>
            </a:r>
            <a:r>
              <a:rPr lang="zh-CN" altLang="en-US" sz="2400" dirty="0"/>
              <a:t>所在的两个树合并到一起。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F(j) ← F(l)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51784" y="3204407"/>
            <a:ext cx="2907556" cy="503237"/>
          </a:xfrm>
          <a:prstGeom prst="wedgeRoundRectCallout">
            <a:avLst>
              <a:gd name="adj1" fmla="val -49016"/>
              <a:gd name="adj2" fmla="val 87878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 ←FIND(min(n, D(w)))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48128" y="3691379"/>
            <a:ext cx="2223044" cy="503238"/>
          </a:xfrm>
          <a:prstGeom prst="wedgeRoundRectCallout">
            <a:avLst>
              <a:gd name="adj1" fmla="val -58625"/>
              <a:gd name="adj2" fmla="val 80597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 ←k+1;J(k) ←w;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47601" y="5384636"/>
            <a:ext cx="3888432" cy="503237"/>
          </a:xfrm>
          <a:prstGeom prst="wedgeRoundRectCallout">
            <a:avLst>
              <a:gd name="adj1" fmla="val 51977"/>
              <a:gd name="adj2" fmla="val -87856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l←FIND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(F(j)-1);call UNION(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l,j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07968" y="1638135"/>
            <a:ext cx="5400600" cy="99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使用加权规则的</a:t>
            </a:r>
            <a:r>
              <a:rPr lang="zh-CN" altLang="en-US" sz="2400" dirty="0" smtClean="0">
                <a:solidFill>
                  <a:srgbClr val="FF0000"/>
                </a:solidFill>
              </a:rPr>
              <a:t>合并算法</a:t>
            </a:r>
            <a:r>
              <a:rPr lang="en-US" altLang="zh-CN" sz="2400" dirty="0" smtClean="0">
                <a:solidFill>
                  <a:srgbClr val="FF0000"/>
                </a:solidFill>
              </a:rPr>
              <a:t>UNION(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i,j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2400" dirty="0" smtClean="0"/>
              <a:t>使用压缩规则的</a:t>
            </a:r>
            <a:r>
              <a:rPr lang="zh-CN" altLang="en-US" sz="2400" dirty="0" smtClean="0">
                <a:solidFill>
                  <a:srgbClr val="FF0000"/>
                </a:solidFill>
              </a:rPr>
              <a:t>查找算法</a:t>
            </a:r>
            <a:r>
              <a:rPr lang="en-US" altLang="zh-CN" sz="2400" dirty="0" smtClean="0">
                <a:solidFill>
                  <a:srgbClr val="FF0000"/>
                </a:solidFill>
              </a:rPr>
              <a:t>FIND(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16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15600" cy="97564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算法</a:t>
            </a:r>
            <a:r>
              <a:rPr lang="en-US" altLang="zh-CN" sz="4000" dirty="0"/>
              <a:t>5.5 </a:t>
            </a:r>
            <a:r>
              <a:rPr lang="zh-CN" altLang="en-US" sz="4000" dirty="0" smtClean="0"/>
              <a:t>一</a:t>
            </a:r>
            <a:r>
              <a:rPr lang="zh-CN" altLang="en-US" sz="4000" dirty="0"/>
              <a:t>个更快算法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76636" y="1167746"/>
            <a:ext cx="10153128" cy="537383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procedure </a:t>
            </a:r>
            <a:r>
              <a:rPr lang="en-US" altLang="zh-CN" sz="2400" dirty="0"/>
              <a:t>FJS(</a:t>
            </a:r>
            <a:r>
              <a:rPr lang="en-US" altLang="zh-CN" sz="2400" dirty="0" err="1"/>
              <a:t>D,n,b,J,k</a:t>
            </a:r>
            <a:r>
              <a:rPr lang="en-US" altLang="zh-CN" sz="2400" dirty="0"/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找</a:t>
            </a:r>
            <a:r>
              <a:rPr lang="zh-CN" altLang="en-US" sz="2400" dirty="0"/>
              <a:t>最优解</a:t>
            </a:r>
            <a:r>
              <a:rPr lang="en-US" altLang="zh-CN" sz="2400" dirty="0"/>
              <a:t>J=J(1),…,J(k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已知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≥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 ≥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, b=min{</a:t>
            </a:r>
            <a:r>
              <a:rPr lang="en-US" altLang="zh-CN" sz="2400" dirty="0" err="1" smtClean="0"/>
              <a:t>n,max</a:t>
            </a:r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/>
              <a:t>}}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integer b, D(n), J(n), F(0:b), P(0:b)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/>
              <a:t>←0 to 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 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←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← 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repeat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k←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←1 to n 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tx2"/>
                </a:solidFill>
              </a:rPr>
              <a:t>j</a:t>
            </a:r>
            <a:r>
              <a:rPr lang="en-US" altLang="zh-CN" sz="2400" dirty="0"/>
              <a:t>← FIND(min(n, 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if F(j) ≠0 then k ←k+1;J(k) ←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 err="1"/>
              <a:t>l←FIND</a:t>
            </a:r>
            <a:r>
              <a:rPr lang="en-US" altLang="zh-CN" sz="2400" dirty="0"/>
              <a:t>(F(j)-1</a:t>
            </a:r>
            <a:r>
              <a:rPr lang="en-US" altLang="zh-CN" sz="2400" dirty="0" smtClean="0"/>
              <a:t>);call </a:t>
            </a:r>
            <a:r>
              <a:rPr lang="en-US" altLang="zh-CN" sz="2400" dirty="0"/>
              <a:t>UNION(</a:t>
            </a:r>
            <a:r>
              <a:rPr lang="en-US" altLang="zh-CN" sz="2400" dirty="0" err="1"/>
              <a:t>l,j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F(j) ← F(l)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repeat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End FJS</a:t>
            </a:r>
          </a:p>
        </p:txBody>
      </p:sp>
    </p:spTree>
    <p:extLst>
      <p:ext uri="{BB962C8B-B14F-4D97-AF65-F5344CB8AC3E}">
        <p14:creationId xmlns:p14="http://schemas.microsoft.com/office/powerpoint/2010/main" val="29194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284" y="157164"/>
            <a:ext cx="8229600" cy="9693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算法示例</a:t>
            </a:r>
            <a:endParaRPr lang="en-US" altLang="zh-CN" sz="4000" dirty="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112452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</a:p>
        </p:txBody>
      </p:sp>
      <p:graphicFrame>
        <p:nvGraphicFramePr>
          <p:cNvPr id="51383" name="Object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55886"/>
              </p:ext>
            </p:extLst>
          </p:nvPr>
        </p:nvGraphicFramePr>
        <p:xfrm>
          <a:off x="9696450" y="3355032"/>
          <a:ext cx="268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9" name="Equation" r:id="rId3" imgW="126835" imgH="202936" progId="Equation.DSMT4">
                  <p:embed/>
                </p:oleObj>
              </mc:Choice>
              <mc:Fallback>
                <p:oleObj name="Equation" r:id="rId3" imgW="126835" imgH="202936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3355032"/>
                        <a:ext cx="2682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4" name="Text Box 214"/>
          <p:cNvSpPr txBox="1">
            <a:spLocks noChangeArrowheads="1"/>
          </p:cNvSpPr>
          <p:nvPr/>
        </p:nvSpPr>
        <p:spPr bwMode="auto">
          <a:xfrm>
            <a:off x="1055440" y="2564904"/>
            <a:ext cx="660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411" name="Text Box 211"/>
          <p:cNvSpPr txBox="1">
            <a:spLocks noChangeArrowheads="1"/>
          </p:cNvSpPr>
          <p:nvPr/>
        </p:nvSpPr>
        <p:spPr bwMode="auto">
          <a:xfrm>
            <a:off x="6898524" y="2687101"/>
            <a:ext cx="73122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410" name="Text Box 210"/>
          <p:cNvSpPr txBox="1">
            <a:spLocks noChangeArrowheads="1"/>
          </p:cNvSpPr>
          <p:nvPr/>
        </p:nvSpPr>
        <p:spPr bwMode="auto">
          <a:xfrm>
            <a:off x="9757420" y="2708920"/>
            <a:ext cx="2270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000" b="0" dirty="0"/>
          </a:p>
        </p:txBody>
      </p:sp>
      <p:sp>
        <p:nvSpPr>
          <p:cNvPr id="51409" name="Text Box 209"/>
          <p:cNvSpPr txBox="1">
            <a:spLocks noChangeArrowheads="1"/>
          </p:cNvSpPr>
          <p:nvPr/>
        </p:nvSpPr>
        <p:spPr bwMode="auto">
          <a:xfrm>
            <a:off x="1207562" y="3415718"/>
            <a:ext cx="341292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无</a:t>
            </a:r>
            <a:r>
              <a:rPr lang="zh-CN" altLang="en-US" sz="2000" b="0" dirty="0" smtClean="0">
                <a:cs typeface="Arial" panose="020B0604020202020204" pitchFamily="34" charset="0"/>
              </a:rPr>
              <a:t>         </a:t>
            </a:r>
            <a:r>
              <a:rPr lang="en-US" altLang="zh-CN" sz="2000" b="0" dirty="0">
                <a:cs typeface="Arial" panose="020B0604020202020204" pitchFamily="34" charset="0"/>
              </a:rPr>
              <a:t>0  1  2  3  4  5   6  7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924449" y="3074045"/>
            <a:ext cx="3979863" cy="713913"/>
            <a:chOff x="6314" y="1935"/>
            <a:chExt cx="3252" cy="645"/>
          </a:xfrm>
        </p:grpSpPr>
        <p:grpSp>
          <p:nvGrpSpPr>
            <p:cNvPr id="63531" name="Group 206"/>
            <p:cNvGrpSpPr>
              <a:grpSpLocks/>
            </p:cNvGrpSpPr>
            <p:nvPr/>
          </p:nvGrpSpPr>
          <p:grpSpPr bwMode="auto">
            <a:xfrm>
              <a:off x="6314" y="1935"/>
              <a:ext cx="358" cy="645"/>
              <a:chOff x="7362" y="2505"/>
              <a:chExt cx="358" cy="645"/>
            </a:xfrm>
          </p:grpSpPr>
          <p:sp>
            <p:nvSpPr>
              <p:cNvPr id="63553" name="Oval 208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54" name="Text Box 207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63532" name="Group 203"/>
            <p:cNvGrpSpPr>
              <a:grpSpLocks/>
            </p:cNvGrpSpPr>
            <p:nvPr/>
          </p:nvGrpSpPr>
          <p:grpSpPr bwMode="auto">
            <a:xfrm>
              <a:off x="6718" y="1935"/>
              <a:ext cx="358" cy="645"/>
              <a:chOff x="7362" y="2505"/>
              <a:chExt cx="358" cy="645"/>
            </a:xfrm>
          </p:grpSpPr>
          <p:sp>
            <p:nvSpPr>
              <p:cNvPr id="63551" name="Oval 20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52" name="Text Box 204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3533" name="Group 200"/>
            <p:cNvGrpSpPr>
              <a:grpSpLocks/>
            </p:cNvGrpSpPr>
            <p:nvPr/>
          </p:nvGrpSpPr>
          <p:grpSpPr bwMode="auto">
            <a:xfrm>
              <a:off x="7138" y="1935"/>
              <a:ext cx="358" cy="645"/>
              <a:chOff x="7362" y="2505"/>
              <a:chExt cx="358" cy="645"/>
            </a:xfrm>
          </p:grpSpPr>
          <p:sp>
            <p:nvSpPr>
              <p:cNvPr id="63549" name="Oval 20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50" name="Text Box 20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63534" name="Group 197"/>
            <p:cNvGrpSpPr>
              <a:grpSpLocks/>
            </p:cNvGrpSpPr>
            <p:nvPr/>
          </p:nvGrpSpPr>
          <p:grpSpPr bwMode="auto">
            <a:xfrm>
              <a:off x="7556" y="1935"/>
              <a:ext cx="358" cy="645"/>
              <a:chOff x="7362" y="2505"/>
              <a:chExt cx="358" cy="645"/>
            </a:xfrm>
          </p:grpSpPr>
          <p:sp>
            <p:nvSpPr>
              <p:cNvPr id="63547" name="Oval 199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48" name="Text Box 19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63535" name="Group 194"/>
            <p:cNvGrpSpPr>
              <a:grpSpLocks/>
            </p:cNvGrpSpPr>
            <p:nvPr/>
          </p:nvGrpSpPr>
          <p:grpSpPr bwMode="auto">
            <a:xfrm>
              <a:off x="7950" y="1935"/>
              <a:ext cx="358" cy="645"/>
              <a:chOff x="7362" y="2505"/>
              <a:chExt cx="358" cy="645"/>
            </a:xfrm>
          </p:grpSpPr>
          <p:sp>
            <p:nvSpPr>
              <p:cNvPr id="63545" name="Oval 196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46" name="Text Box 195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63536" name="Group 191"/>
            <p:cNvGrpSpPr>
              <a:grpSpLocks/>
            </p:cNvGrpSpPr>
            <p:nvPr/>
          </p:nvGrpSpPr>
          <p:grpSpPr bwMode="auto">
            <a:xfrm>
              <a:off x="8368" y="1935"/>
              <a:ext cx="358" cy="645"/>
              <a:chOff x="7362" y="2505"/>
              <a:chExt cx="358" cy="645"/>
            </a:xfrm>
          </p:grpSpPr>
          <p:sp>
            <p:nvSpPr>
              <p:cNvPr id="63543" name="Oval 193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44" name="Text Box 192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63537" name="Group 188"/>
            <p:cNvGrpSpPr>
              <a:grpSpLocks/>
            </p:cNvGrpSpPr>
            <p:nvPr/>
          </p:nvGrpSpPr>
          <p:grpSpPr bwMode="auto">
            <a:xfrm>
              <a:off x="8774" y="1935"/>
              <a:ext cx="358" cy="645"/>
              <a:chOff x="7362" y="2505"/>
              <a:chExt cx="358" cy="645"/>
            </a:xfrm>
          </p:grpSpPr>
          <p:sp>
            <p:nvSpPr>
              <p:cNvPr id="63541" name="Oval 190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42" name="Text Box 189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63538" name="Group 185"/>
            <p:cNvGrpSpPr>
              <a:grpSpLocks/>
            </p:cNvGrpSpPr>
            <p:nvPr/>
          </p:nvGrpSpPr>
          <p:grpSpPr bwMode="auto">
            <a:xfrm>
              <a:off x="9208" y="1935"/>
              <a:ext cx="358" cy="645"/>
              <a:chOff x="7362" y="2505"/>
              <a:chExt cx="358" cy="645"/>
            </a:xfrm>
          </p:grpSpPr>
          <p:sp>
            <p:nvSpPr>
              <p:cNvPr id="63539" name="Oval 18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40" name="Text Box 186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</a:p>
            </p:txBody>
          </p:sp>
        </p:grpSp>
      </p:grpSp>
      <p:sp>
        <p:nvSpPr>
          <p:cNvPr id="63500" name="Text Box 182"/>
          <p:cNvSpPr txBox="1">
            <a:spLocks noChangeArrowheads="1"/>
          </p:cNvSpPr>
          <p:nvPr/>
        </p:nvSpPr>
        <p:spPr bwMode="auto">
          <a:xfrm>
            <a:off x="7364414" y="3559821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51381" name="Text Box 181"/>
          <p:cNvSpPr txBox="1">
            <a:spLocks noChangeArrowheads="1"/>
          </p:cNvSpPr>
          <p:nvPr/>
        </p:nvSpPr>
        <p:spPr bwMode="auto">
          <a:xfrm>
            <a:off x="2076581" y="4468270"/>
            <a:ext cx="28797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0  1  2  3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r>
              <a:rPr lang="en-US" altLang="zh-CN" sz="2000" b="0" dirty="0">
                <a:cs typeface="Arial" panose="020B0604020202020204" pitchFamily="34" charset="0"/>
              </a:rPr>
              <a:t>  5  6   7</a:t>
            </a:r>
          </a:p>
        </p:txBody>
      </p: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4943476" y="4090047"/>
            <a:ext cx="3448725" cy="1452621"/>
            <a:chOff x="5894" y="2706"/>
            <a:chExt cx="2892" cy="1338"/>
          </a:xfrm>
        </p:grpSpPr>
        <p:grpSp>
          <p:nvGrpSpPr>
            <p:cNvPr id="63506" name="Group 178"/>
            <p:cNvGrpSpPr>
              <a:grpSpLocks/>
            </p:cNvGrpSpPr>
            <p:nvPr/>
          </p:nvGrpSpPr>
          <p:grpSpPr bwMode="auto">
            <a:xfrm>
              <a:off x="5894" y="2712"/>
              <a:ext cx="358" cy="645"/>
              <a:chOff x="7362" y="2505"/>
              <a:chExt cx="358" cy="645"/>
            </a:xfrm>
          </p:grpSpPr>
          <p:sp>
            <p:nvSpPr>
              <p:cNvPr id="63529" name="Oval 180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30" name="Text Box 179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63507" name="Group 175"/>
            <p:cNvGrpSpPr>
              <a:grpSpLocks/>
            </p:cNvGrpSpPr>
            <p:nvPr/>
          </p:nvGrpSpPr>
          <p:grpSpPr bwMode="auto">
            <a:xfrm>
              <a:off x="6298" y="2712"/>
              <a:ext cx="358" cy="645"/>
              <a:chOff x="7362" y="2505"/>
              <a:chExt cx="358" cy="645"/>
            </a:xfrm>
          </p:grpSpPr>
          <p:sp>
            <p:nvSpPr>
              <p:cNvPr id="63527" name="Oval 17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28" name="Text Box 176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3508" name="Group 172"/>
            <p:cNvGrpSpPr>
              <a:grpSpLocks/>
            </p:cNvGrpSpPr>
            <p:nvPr/>
          </p:nvGrpSpPr>
          <p:grpSpPr bwMode="auto">
            <a:xfrm>
              <a:off x="6718" y="2712"/>
              <a:ext cx="358" cy="645"/>
              <a:chOff x="7362" y="2505"/>
              <a:chExt cx="358" cy="645"/>
            </a:xfrm>
          </p:grpSpPr>
          <p:sp>
            <p:nvSpPr>
              <p:cNvPr id="63525" name="Oval 174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26" name="Text Box 173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63509" name="Group 169"/>
            <p:cNvGrpSpPr>
              <a:grpSpLocks/>
            </p:cNvGrpSpPr>
            <p:nvPr/>
          </p:nvGrpSpPr>
          <p:grpSpPr bwMode="auto">
            <a:xfrm>
              <a:off x="7136" y="2712"/>
              <a:ext cx="358" cy="645"/>
              <a:chOff x="7362" y="2505"/>
              <a:chExt cx="358" cy="645"/>
            </a:xfrm>
          </p:grpSpPr>
          <p:sp>
            <p:nvSpPr>
              <p:cNvPr id="63523" name="Oval 171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63524" name="Text Box 170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63510" name="Group 166"/>
            <p:cNvGrpSpPr>
              <a:grpSpLocks/>
            </p:cNvGrpSpPr>
            <p:nvPr/>
          </p:nvGrpSpPr>
          <p:grpSpPr bwMode="auto">
            <a:xfrm>
              <a:off x="6962" y="3669"/>
              <a:ext cx="520" cy="375"/>
              <a:chOff x="6978" y="3717"/>
              <a:chExt cx="520" cy="375"/>
            </a:xfrm>
          </p:grpSpPr>
          <p:sp>
            <p:nvSpPr>
              <p:cNvPr id="63521" name="Oval 168"/>
              <p:cNvSpPr>
                <a:spLocks noChangeArrowheads="1"/>
              </p:cNvSpPr>
              <p:nvPr/>
            </p:nvSpPr>
            <p:spPr bwMode="auto">
              <a:xfrm>
                <a:off x="7140" y="3717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3522" name="Text Box 167"/>
              <p:cNvSpPr txBox="1">
                <a:spLocks noChangeArrowheads="1"/>
              </p:cNvSpPr>
              <p:nvPr/>
            </p:nvSpPr>
            <p:spPr bwMode="auto">
              <a:xfrm>
                <a:off x="6978" y="3777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63511" name="Group 163"/>
            <p:cNvGrpSpPr>
              <a:grpSpLocks/>
            </p:cNvGrpSpPr>
            <p:nvPr/>
          </p:nvGrpSpPr>
          <p:grpSpPr bwMode="auto">
            <a:xfrm>
              <a:off x="7588" y="2706"/>
              <a:ext cx="358" cy="645"/>
              <a:chOff x="7362" y="2505"/>
              <a:chExt cx="358" cy="645"/>
            </a:xfrm>
          </p:grpSpPr>
          <p:sp>
            <p:nvSpPr>
              <p:cNvPr id="63519" name="Oval 16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20" name="Text Box 164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63512" name="Group 160"/>
            <p:cNvGrpSpPr>
              <a:grpSpLocks/>
            </p:cNvGrpSpPr>
            <p:nvPr/>
          </p:nvGrpSpPr>
          <p:grpSpPr bwMode="auto">
            <a:xfrm>
              <a:off x="7994" y="2706"/>
              <a:ext cx="358" cy="645"/>
              <a:chOff x="7362" y="2505"/>
              <a:chExt cx="358" cy="645"/>
            </a:xfrm>
          </p:grpSpPr>
          <p:sp>
            <p:nvSpPr>
              <p:cNvPr id="63517" name="Oval 16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18" name="Text Box 16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63513" name="Group 157"/>
            <p:cNvGrpSpPr>
              <a:grpSpLocks/>
            </p:cNvGrpSpPr>
            <p:nvPr/>
          </p:nvGrpSpPr>
          <p:grpSpPr bwMode="auto">
            <a:xfrm>
              <a:off x="8428" y="2706"/>
              <a:ext cx="358" cy="645"/>
              <a:chOff x="7362" y="2505"/>
              <a:chExt cx="358" cy="645"/>
            </a:xfrm>
          </p:grpSpPr>
          <p:sp>
            <p:nvSpPr>
              <p:cNvPr id="63515" name="Oval 159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3516" name="Text Box 15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63514" name="Line 156"/>
            <p:cNvSpPr>
              <a:spLocks noChangeShapeType="1"/>
            </p:cNvSpPr>
            <p:nvPr/>
          </p:nvSpPr>
          <p:spPr bwMode="auto">
            <a:xfrm flipV="1">
              <a:off x="7320" y="3345"/>
              <a:ext cx="0" cy="3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354" name="Text Box 154"/>
          <p:cNvSpPr txBox="1">
            <a:spLocks noChangeArrowheads="1"/>
          </p:cNvSpPr>
          <p:nvPr/>
        </p:nvSpPr>
        <p:spPr bwMode="auto">
          <a:xfrm>
            <a:off x="9632950" y="4412307"/>
            <a:ext cx="495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{1}</a:t>
            </a:r>
          </a:p>
        </p:txBody>
      </p:sp>
      <p:sp>
        <p:nvSpPr>
          <p:cNvPr id="51548" name="Text Box 348"/>
          <p:cNvSpPr txBox="1">
            <a:spLocks noChangeArrowheads="1"/>
          </p:cNvSpPr>
          <p:nvPr/>
        </p:nvSpPr>
        <p:spPr bwMode="auto">
          <a:xfrm>
            <a:off x="1919288" y="2929583"/>
            <a:ext cx="374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2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3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4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5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6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7)</a:t>
            </a:r>
          </a:p>
        </p:txBody>
      </p:sp>
      <p:sp>
        <p:nvSpPr>
          <p:cNvPr id="51550" name="Text Box 350"/>
          <p:cNvSpPr txBox="1">
            <a:spLocks noChangeArrowheads="1"/>
          </p:cNvSpPr>
          <p:nvPr/>
        </p:nvSpPr>
        <p:spPr bwMode="auto">
          <a:xfrm>
            <a:off x="1297282" y="4452951"/>
            <a:ext cx="484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4" grpId="0"/>
      <p:bldP spid="51411" grpId="0"/>
      <p:bldP spid="51410" grpId="0"/>
      <p:bldP spid="51409" grpId="0"/>
      <p:bldP spid="51381" grpId="0"/>
      <p:bldP spid="51354" grpId="0"/>
      <p:bldP spid="51548" grpId="0"/>
      <p:bldP spid="515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153"/>
          <p:cNvSpPr txBox="1">
            <a:spLocks noChangeArrowheads="1"/>
          </p:cNvSpPr>
          <p:nvPr/>
        </p:nvSpPr>
        <p:spPr bwMode="auto">
          <a:xfrm>
            <a:off x="2633997" y="2584188"/>
            <a:ext cx="238188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>
              <a:spcBef>
                <a:spcPct val="0"/>
              </a:spcBef>
              <a:buClrTx/>
              <a:buSzTx/>
              <a:buFontTx/>
              <a:buNone/>
              <a:defRPr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0  1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  3  3  5   6  7</a:t>
            </a:r>
          </a:p>
        </p:txBody>
      </p:sp>
      <p:grpSp>
        <p:nvGrpSpPr>
          <p:cNvPr id="64516" name="Group 127"/>
          <p:cNvGrpSpPr>
            <a:grpSpLocks/>
          </p:cNvGrpSpPr>
          <p:nvPr/>
        </p:nvGrpSpPr>
        <p:grpSpPr bwMode="auto">
          <a:xfrm>
            <a:off x="5585811" y="2259834"/>
            <a:ext cx="3285139" cy="1424996"/>
            <a:chOff x="5910" y="4206"/>
            <a:chExt cx="2716" cy="1341"/>
          </a:xfrm>
        </p:grpSpPr>
        <p:grpSp>
          <p:nvGrpSpPr>
            <p:cNvPr id="64552" name="Group 150"/>
            <p:cNvGrpSpPr>
              <a:grpSpLocks/>
            </p:cNvGrpSpPr>
            <p:nvPr/>
          </p:nvGrpSpPr>
          <p:grpSpPr bwMode="auto">
            <a:xfrm>
              <a:off x="5910" y="4212"/>
              <a:ext cx="358" cy="645"/>
              <a:chOff x="7362" y="2505"/>
              <a:chExt cx="358" cy="645"/>
            </a:xfrm>
          </p:grpSpPr>
          <p:sp>
            <p:nvSpPr>
              <p:cNvPr id="64575" name="Oval 15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76" name="Text Box 15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64553" name="Group 147"/>
            <p:cNvGrpSpPr>
              <a:grpSpLocks/>
            </p:cNvGrpSpPr>
            <p:nvPr/>
          </p:nvGrpSpPr>
          <p:grpSpPr bwMode="auto">
            <a:xfrm>
              <a:off x="6314" y="4212"/>
              <a:ext cx="358" cy="645"/>
              <a:chOff x="7362" y="2505"/>
              <a:chExt cx="358" cy="645"/>
            </a:xfrm>
          </p:grpSpPr>
          <p:sp>
            <p:nvSpPr>
              <p:cNvPr id="64573" name="Oval 149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64574" name="Text Box 14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4554" name="Group 144"/>
            <p:cNvGrpSpPr>
              <a:grpSpLocks/>
            </p:cNvGrpSpPr>
            <p:nvPr/>
          </p:nvGrpSpPr>
          <p:grpSpPr bwMode="auto">
            <a:xfrm>
              <a:off x="6120" y="5172"/>
              <a:ext cx="566" cy="375"/>
              <a:chOff x="6120" y="5187"/>
              <a:chExt cx="566" cy="375"/>
            </a:xfrm>
          </p:grpSpPr>
          <p:sp>
            <p:nvSpPr>
              <p:cNvPr id="64571" name="Oval 146"/>
              <p:cNvSpPr>
                <a:spLocks noChangeArrowheads="1"/>
              </p:cNvSpPr>
              <p:nvPr/>
            </p:nvSpPr>
            <p:spPr bwMode="auto">
              <a:xfrm>
                <a:off x="6328" y="5187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4572" name="Text Box 145"/>
              <p:cNvSpPr txBox="1">
                <a:spLocks noChangeArrowheads="1"/>
              </p:cNvSpPr>
              <p:nvPr/>
            </p:nvSpPr>
            <p:spPr bwMode="auto">
              <a:xfrm>
                <a:off x="6120" y="5247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64555" name="Group 141"/>
            <p:cNvGrpSpPr>
              <a:grpSpLocks/>
            </p:cNvGrpSpPr>
            <p:nvPr/>
          </p:nvGrpSpPr>
          <p:grpSpPr bwMode="auto">
            <a:xfrm>
              <a:off x="6976" y="4212"/>
              <a:ext cx="358" cy="645"/>
              <a:chOff x="7362" y="2505"/>
              <a:chExt cx="358" cy="645"/>
            </a:xfrm>
          </p:grpSpPr>
          <p:sp>
            <p:nvSpPr>
              <p:cNvPr id="64569" name="Oval 143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64570" name="Text Box 142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64556" name="Oval 140"/>
            <p:cNvSpPr>
              <a:spLocks noChangeArrowheads="1"/>
            </p:cNvSpPr>
            <p:nvPr/>
          </p:nvSpPr>
          <p:spPr bwMode="auto">
            <a:xfrm>
              <a:off x="6964" y="5169"/>
              <a:ext cx="358" cy="3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4557" name="Text Box 139"/>
            <p:cNvSpPr txBox="1">
              <a:spLocks noChangeArrowheads="1"/>
            </p:cNvSpPr>
            <p:nvPr/>
          </p:nvSpPr>
          <p:spPr bwMode="auto">
            <a:xfrm>
              <a:off x="6824" y="5229"/>
              <a:ext cx="1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64558" name="Group 136"/>
            <p:cNvGrpSpPr>
              <a:grpSpLocks/>
            </p:cNvGrpSpPr>
            <p:nvPr/>
          </p:nvGrpSpPr>
          <p:grpSpPr bwMode="auto">
            <a:xfrm>
              <a:off x="7428" y="4206"/>
              <a:ext cx="358" cy="645"/>
              <a:chOff x="7362" y="2505"/>
              <a:chExt cx="358" cy="645"/>
            </a:xfrm>
          </p:grpSpPr>
          <p:sp>
            <p:nvSpPr>
              <p:cNvPr id="64567" name="Oval 138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68" name="Text Box 137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64559" name="Group 133"/>
            <p:cNvGrpSpPr>
              <a:grpSpLocks/>
            </p:cNvGrpSpPr>
            <p:nvPr/>
          </p:nvGrpSpPr>
          <p:grpSpPr bwMode="auto">
            <a:xfrm>
              <a:off x="7834" y="4206"/>
              <a:ext cx="358" cy="645"/>
              <a:chOff x="7362" y="2505"/>
              <a:chExt cx="358" cy="645"/>
            </a:xfrm>
          </p:grpSpPr>
          <p:sp>
            <p:nvSpPr>
              <p:cNvPr id="64565" name="Oval 13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66" name="Text Box 134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64560" name="Group 130"/>
            <p:cNvGrpSpPr>
              <a:grpSpLocks/>
            </p:cNvGrpSpPr>
            <p:nvPr/>
          </p:nvGrpSpPr>
          <p:grpSpPr bwMode="auto">
            <a:xfrm>
              <a:off x="8268" y="4206"/>
              <a:ext cx="358" cy="645"/>
              <a:chOff x="7362" y="2505"/>
              <a:chExt cx="358" cy="645"/>
            </a:xfrm>
          </p:grpSpPr>
          <p:sp>
            <p:nvSpPr>
              <p:cNvPr id="64563" name="Oval 13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64" name="Text Box 13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64561" name="Line 129"/>
            <p:cNvSpPr>
              <a:spLocks noChangeShapeType="1"/>
            </p:cNvSpPr>
            <p:nvPr/>
          </p:nvSpPr>
          <p:spPr bwMode="auto">
            <a:xfrm flipV="1">
              <a:off x="7160" y="4845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62" name="Line 128"/>
            <p:cNvSpPr>
              <a:spLocks noChangeShapeType="1"/>
            </p:cNvSpPr>
            <p:nvPr/>
          </p:nvSpPr>
          <p:spPr bwMode="auto">
            <a:xfrm flipH="1" flipV="1">
              <a:off x="6496" y="4874"/>
              <a:ext cx="5" cy="2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517" name="Text Box 126"/>
          <p:cNvSpPr txBox="1">
            <a:spLocks noChangeArrowheads="1"/>
          </p:cNvSpPr>
          <p:nvPr/>
        </p:nvSpPr>
        <p:spPr bwMode="auto">
          <a:xfrm>
            <a:off x="9637695" y="2587323"/>
            <a:ext cx="671547" cy="35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{1,2}</a:t>
            </a:r>
          </a:p>
        </p:txBody>
      </p:sp>
      <p:sp>
        <p:nvSpPr>
          <p:cNvPr id="64518" name="Text Box 351"/>
          <p:cNvSpPr txBox="1">
            <a:spLocks noChangeArrowheads="1"/>
          </p:cNvSpPr>
          <p:nvPr/>
        </p:nvSpPr>
        <p:spPr bwMode="auto">
          <a:xfrm>
            <a:off x="1229098" y="2592101"/>
            <a:ext cx="142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64519" name="Text Box 214"/>
          <p:cNvSpPr txBox="1">
            <a:spLocks noChangeArrowheads="1"/>
          </p:cNvSpPr>
          <p:nvPr/>
        </p:nvSpPr>
        <p:spPr bwMode="auto">
          <a:xfrm>
            <a:off x="1029061" y="1718711"/>
            <a:ext cx="660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340" name="Text Box 92"/>
          <p:cNvSpPr txBox="1">
            <a:spLocks noChangeArrowheads="1"/>
          </p:cNvSpPr>
          <p:nvPr/>
        </p:nvSpPr>
        <p:spPr bwMode="auto">
          <a:xfrm>
            <a:off x="2639941" y="4286038"/>
            <a:ext cx="2399489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0  1  1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CN" sz="2000" b="0" dirty="0">
                <a:cs typeface="Arial" panose="020B0604020202020204" pitchFamily="34" charset="0"/>
              </a:rPr>
              <a:t>  3  5  6  7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5520383" y="3985171"/>
            <a:ext cx="3065113" cy="2036117"/>
            <a:chOff x="5860" y="5871"/>
            <a:chExt cx="2646" cy="2028"/>
          </a:xfrm>
        </p:grpSpPr>
        <p:grpSp>
          <p:nvGrpSpPr>
            <p:cNvPr id="64526" name="Group 94"/>
            <p:cNvGrpSpPr>
              <a:grpSpLocks/>
            </p:cNvGrpSpPr>
            <p:nvPr/>
          </p:nvGrpSpPr>
          <p:grpSpPr bwMode="auto">
            <a:xfrm>
              <a:off x="5960" y="5877"/>
              <a:ext cx="358" cy="645"/>
              <a:chOff x="7362" y="2505"/>
              <a:chExt cx="358" cy="645"/>
            </a:xfrm>
          </p:grpSpPr>
          <p:sp>
            <p:nvSpPr>
              <p:cNvPr id="64550" name="Oval 9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51" name="Text Box 96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64527" name="Group 97"/>
            <p:cNvGrpSpPr>
              <a:grpSpLocks/>
            </p:cNvGrpSpPr>
            <p:nvPr/>
          </p:nvGrpSpPr>
          <p:grpSpPr bwMode="auto">
            <a:xfrm>
              <a:off x="6364" y="5877"/>
              <a:ext cx="358" cy="645"/>
              <a:chOff x="7362" y="2505"/>
              <a:chExt cx="358" cy="645"/>
            </a:xfrm>
          </p:grpSpPr>
          <p:sp>
            <p:nvSpPr>
              <p:cNvPr id="64548" name="Oval 98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-4</a:t>
                </a:r>
              </a:p>
            </p:txBody>
          </p:sp>
          <p:sp>
            <p:nvSpPr>
              <p:cNvPr id="64549" name="Text Box 99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4528" name="Group 100"/>
            <p:cNvGrpSpPr>
              <a:grpSpLocks/>
            </p:cNvGrpSpPr>
            <p:nvPr/>
          </p:nvGrpSpPr>
          <p:grpSpPr bwMode="auto">
            <a:xfrm>
              <a:off x="5860" y="6837"/>
              <a:ext cx="566" cy="375"/>
              <a:chOff x="6120" y="5187"/>
              <a:chExt cx="566" cy="375"/>
            </a:xfrm>
          </p:grpSpPr>
          <p:sp>
            <p:nvSpPr>
              <p:cNvPr id="64546" name="Oval 101"/>
              <p:cNvSpPr>
                <a:spLocks noChangeArrowheads="1"/>
              </p:cNvSpPr>
              <p:nvPr/>
            </p:nvSpPr>
            <p:spPr bwMode="auto">
              <a:xfrm>
                <a:off x="6328" y="5187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4547" name="Text Box 102"/>
              <p:cNvSpPr txBox="1">
                <a:spLocks noChangeArrowheads="1"/>
              </p:cNvSpPr>
              <p:nvPr/>
            </p:nvSpPr>
            <p:spPr bwMode="auto">
              <a:xfrm>
                <a:off x="6120" y="5247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64529" name="Group 103"/>
            <p:cNvGrpSpPr>
              <a:grpSpLocks/>
            </p:cNvGrpSpPr>
            <p:nvPr/>
          </p:nvGrpSpPr>
          <p:grpSpPr bwMode="auto">
            <a:xfrm>
              <a:off x="7308" y="5871"/>
              <a:ext cx="358" cy="645"/>
              <a:chOff x="7362" y="2505"/>
              <a:chExt cx="358" cy="645"/>
            </a:xfrm>
          </p:grpSpPr>
          <p:sp>
            <p:nvSpPr>
              <p:cNvPr id="64544" name="Oval 104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45" name="Text Box 105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64530" name="Group 106"/>
            <p:cNvGrpSpPr>
              <a:grpSpLocks/>
            </p:cNvGrpSpPr>
            <p:nvPr/>
          </p:nvGrpSpPr>
          <p:grpSpPr bwMode="auto">
            <a:xfrm>
              <a:off x="7714" y="5871"/>
              <a:ext cx="358" cy="645"/>
              <a:chOff x="7362" y="2505"/>
              <a:chExt cx="358" cy="645"/>
            </a:xfrm>
          </p:grpSpPr>
          <p:sp>
            <p:nvSpPr>
              <p:cNvPr id="64542" name="Oval 10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43" name="Text Box 10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64531" name="Group 109"/>
            <p:cNvGrpSpPr>
              <a:grpSpLocks/>
            </p:cNvGrpSpPr>
            <p:nvPr/>
          </p:nvGrpSpPr>
          <p:grpSpPr bwMode="auto">
            <a:xfrm>
              <a:off x="8148" y="5871"/>
              <a:ext cx="358" cy="645"/>
              <a:chOff x="7362" y="2505"/>
              <a:chExt cx="358" cy="645"/>
            </a:xfrm>
          </p:grpSpPr>
          <p:sp>
            <p:nvSpPr>
              <p:cNvPr id="64540" name="Oval 110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64541" name="Text Box 11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64532" name="Group 112"/>
            <p:cNvGrpSpPr>
              <a:grpSpLocks/>
            </p:cNvGrpSpPr>
            <p:nvPr/>
          </p:nvGrpSpPr>
          <p:grpSpPr bwMode="auto">
            <a:xfrm>
              <a:off x="6534" y="6837"/>
              <a:ext cx="520" cy="1062"/>
              <a:chOff x="6650" y="6852"/>
              <a:chExt cx="520" cy="1062"/>
            </a:xfrm>
          </p:grpSpPr>
          <p:sp>
            <p:nvSpPr>
              <p:cNvPr id="64535" name="Oval 113"/>
              <p:cNvSpPr>
                <a:spLocks noChangeArrowheads="1"/>
              </p:cNvSpPr>
              <p:nvPr/>
            </p:nvSpPr>
            <p:spPr bwMode="auto">
              <a:xfrm>
                <a:off x="6812" y="6852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4536" name="Text Box 114"/>
              <p:cNvSpPr txBox="1">
                <a:spLocks noChangeArrowheads="1"/>
              </p:cNvSpPr>
              <p:nvPr/>
            </p:nvSpPr>
            <p:spPr bwMode="auto">
              <a:xfrm>
                <a:off x="6650" y="6912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4537" name="Oval 115"/>
              <p:cNvSpPr>
                <a:spLocks noChangeArrowheads="1"/>
              </p:cNvSpPr>
              <p:nvPr/>
            </p:nvSpPr>
            <p:spPr bwMode="auto">
              <a:xfrm>
                <a:off x="6800" y="7539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4538" name="Text Box 116"/>
              <p:cNvSpPr txBox="1">
                <a:spLocks noChangeArrowheads="1"/>
              </p:cNvSpPr>
              <p:nvPr/>
            </p:nvSpPr>
            <p:spPr bwMode="auto">
              <a:xfrm>
                <a:off x="6660" y="7599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4539" name="Line 117"/>
              <p:cNvSpPr>
                <a:spLocks noChangeShapeType="1"/>
              </p:cNvSpPr>
              <p:nvPr/>
            </p:nvSpPr>
            <p:spPr bwMode="auto">
              <a:xfrm flipV="1">
                <a:off x="6996" y="7215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533" name="Line 118"/>
            <p:cNvSpPr>
              <a:spLocks noChangeShapeType="1"/>
            </p:cNvSpPr>
            <p:nvPr/>
          </p:nvSpPr>
          <p:spPr bwMode="auto">
            <a:xfrm flipV="1">
              <a:off x="6260" y="6522"/>
              <a:ext cx="238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4" name="Line 119"/>
            <p:cNvSpPr>
              <a:spLocks noChangeShapeType="1"/>
            </p:cNvSpPr>
            <p:nvPr/>
          </p:nvSpPr>
          <p:spPr bwMode="auto">
            <a:xfrm flipH="1" flipV="1">
              <a:off x="6592" y="6522"/>
              <a:ext cx="254" cy="30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368" name="Text Box 120"/>
          <p:cNvSpPr txBox="1">
            <a:spLocks noChangeArrowheads="1"/>
          </p:cNvSpPr>
          <p:nvPr/>
        </p:nvSpPr>
        <p:spPr bwMode="auto">
          <a:xfrm>
            <a:off x="9529762" y="4286038"/>
            <a:ext cx="88741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{1,2,3}</a:t>
            </a:r>
          </a:p>
        </p:txBody>
      </p:sp>
      <p:sp>
        <p:nvSpPr>
          <p:cNvPr id="53405" name="Text Box 157"/>
          <p:cNvSpPr txBox="1">
            <a:spLocks noChangeArrowheads="1"/>
          </p:cNvSpPr>
          <p:nvPr/>
        </p:nvSpPr>
        <p:spPr bwMode="auto">
          <a:xfrm>
            <a:off x="1300535" y="4286038"/>
            <a:ext cx="142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</a:t>
            </a:r>
          </a:p>
        </p:txBody>
      </p:sp>
      <p:sp>
        <p:nvSpPr>
          <p:cNvPr id="65" name="Rectangle 3"/>
          <p:cNvSpPr>
            <a:spLocks noGrp="1" noChangeArrowheads="1"/>
          </p:cNvSpPr>
          <p:nvPr>
            <p:ph idx="1"/>
          </p:nvPr>
        </p:nvSpPr>
        <p:spPr>
          <a:xfrm>
            <a:off x="682195" y="215101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</a:p>
        </p:txBody>
      </p:sp>
      <p:sp>
        <p:nvSpPr>
          <p:cNvPr id="66" name="Text Box 348"/>
          <p:cNvSpPr txBox="1">
            <a:spLocks noChangeArrowheads="1"/>
          </p:cNvSpPr>
          <p:nvPr/>
        </p:nvSpPr>
        <p:spPr bwMode="auto">
          <a:xfrm>
            <a:off x="2434622" y="2075262"/>
            <a:ext cx="281012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2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3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4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5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6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7)</a:t>
            </a:r>
          </a:p>
        </p:txBody>
      </p:sp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40" grpId="0"/>
      <p:bldP spid="53368" grpId="0"/>
      <p:bldP spid="534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88640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</a:p>
        </p:txBody>
      </p:sp>
      <p:sp>
        <p:nvSpPr>
          <p:cNvPr id="6" name="Text Box 214"/>
          <p:cNvSpPr txBox="1">
            <a:spLocks noChangeArrowheads="1"/>
          </p:cNvSpPr>
          <p:nvPr/>
        </p:nvSpPr>
        <p:spPr bwMode="auto">
          <a:xfrm>
            <a:off x="827126" y="1648365"/>
            <a:ext cx="660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 Box 121"/>
          <p:cNvSpPr txBox="1">
            <a:spLocks noChangeArrowheads="1"/>
          </p:cNvSpPr>
          <p:nvPr/>
        </p:nvSpPr>
        <p:spPr bwMode="auto">
          <a:xfrm>
            <a:off x="2320267" y="2432855"/>
            <a:ext cx="26638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 0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r>
              <a:rPr lang="en-US" altLang="zh-CN" sz="2000" b="0" dirty="0">
                <a:cs typeface="Arial" panose="020B0604020202020204" pitchFamily="34" charset="0"/>
              </a:rPr>
              <a:t>  1  1  3  5  6  7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5442313" y="2167443"/>
            <a:ext cx="3533679" cy="2051693"/>
            <a:chOff x="5678" y="7842"/>
            <a:chExt cx="2957" cy="2028"/>
          </a:xfrm>
        </p:grpSpPr>
        <p:grpSp>
          <p:nvGrpSpPr>
            <p:cNvPr id="10" name="Group 123"/>
            <p:cNvGrpSpPr>
              <a:grpSpLocks/>
            </p:cNvGrpSpPr>
            <p:nvPr/>
          </p:nvGrpSpPr>
          <p:grpSpPr bwMode="auto">
            <a:xfrm>
              <a:off x="5678" y="8688"/>
              <a:ext cx="520" cy="480"/>
              <a:chOff x="5678" y="8688"/>
              <a:chExt cx="520" cy="480"/>
            </a:xfrm>
          </p:grpSpPr>
          <p:sp>
            <p:nvSpPr>
              <p:cNvPr id="35" name="Oval 124"/>
              <p:cNvSpPr>
                <a:spLocks noChangeArrowheads="1"/>
              </p:cNvSpPr>
              <p:nvPr/>
            </p:nvSpPr>
            <p:spPr bwMode="auto">
              <a:xfrm>
                <a:off x="5840" y="8793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" name="Text Box 125"/>
              <p:cNvSpPr txBox="1">
                <a:spLocks noChangeArrowheads="1"/>
              </p:cNvSpPr>
              <p:nvPr/>
            </p:nvSpPr>
            <p:spPr bwMode="auto">
              <a:xfrm>
                <a:off x="5678" y="868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rgbClr val="FF0000"/>
                    </a:solidFill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11" name="Group 126"/>
            <p:cNvGrpSpPr>
              <a:grpSpLocks/>
            </p:cNvGrpSpPr>
            <p:nvPr/>
          </p:nvGrpSpPr>
          <p:grpSpPr bwMode="auto">
            <a:xfrm>
              <a:off x="6424" y="7848"/>
              <a:ext cx="358" cy="645"/>
              <a:chOff x="7362" y="2505"/>
              <a:chExt cx="358" cy="645"/>
            </a:xfrm>
          </p:grpSpPr>
          <p:sp>
            <p:nvSpPr>
              <p:cNvPr id="33" name="Oval 12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-5</a:t>
                </a:r>
              </a:p>
            </p:txBody>
          </p:sp>
          <p:sp>
            <p:nvSpPr>
              <p:cNvPr id="34" name="Text Box 12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2" name="Group 129"/>
            <p:cNvGrpSpPr>
              <a:grpSpLocks/>
            </p:cNvGrpSpPr>
            <p:nvPr/>
          </p:nvGrpSpPr>
          <p:grpSpPr bwMode="auto">
            <a:xfrm>
              <a:off x="6204" y="8808"/>
              <a:ext cx="540" cy="375"/>
              <a:chOff x="6204" y="8808"/>
              <a:chExt cx="540" cy="375"/>
            </a:xfrm>
          </p:grpSpPr>
          <p:sp>
            <p:nvSpPr>
              <p:cNvPr id="31" name="Oval 130"/>
              <p:cNvSpPr>
                <a:spLocks noChangeArrowheads="1"/>
              </p:cNvSpPr>
              <p:nvPr/>
            </p:nvSpPr>
            <p:spPr bwMode="auto">
              <a:xfrm>
                <a:off x="6386" y="8808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2" name="Text Box 131"/>
              <p:cNvSpPr txBox="1">
                <a:spLocks noChangeArrowheads="1"/>
              </p:cNvSpPr>
              <p:nvPr/>
            </p:nvSpPr>
            <p:spPr bwMode="auto">
              <a:xfrm>
                <a:off x="6204" y="886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3" name="Group 132"/>
            <p:cNvGrpSpPr>
              <a:grpSpLocks/>
            </p:cNvGrpSpPr>
            <p:nvPr/>
          </p:nvGrpSpPr>
          <p:grpSpPr bwMode="auto">
            <a:xfrm>
              <a:off x="7449" y="7842"/>
              <a:ext cx="358" cy="645"/>
              <a:chOff x="7443" y="2505"/>
              <a:chExt cx="358" cy="645"/>
            </a:xfrm>
          </p:grpSpPr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7443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30" name="Text Box 134"/>
              <p:cNvSpPr txBox="1">
                <a:spLocks noChangeArrowheads="1"/>
              </p:cNvSpPr>
              <p:nvPr/>
            </p:nvSpPr>
            <p:spPr bwMode="auto">
              <a:xfrm>
                <a:off x="7565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4" name="Group 135"/>
            <p:cNvGrpSpPr>
              <a:grpSpLocks/>
            </p:cNvGrpSpPr>
            <p:nvPr/>
          </p:nvGrpSpPr>
          <p:grpSpPr bwMode="auto">
            <a:xfrm>
              <a:off x="7855" y="7842"/>
              <a:ext cx="358" cy="645"/>
              <a:chOff x="7443" y="2505"/>
              <a:chExt cx="358" cy="645"/>
            </a:xfrm>
          </p:grpSpPr>
          <p:sp>
            <p:nvSpPr>
              <p:cNvPr id="27" name="Oval 136"/>
              <p:cNvSpPr>
                <a:spLocks noChangeArrowheads="1"/>
              </p:cNvSpPr>
              <p:nvPr/>
            </p:nvSpPr>
            <p:spPr bwMode="auto">
              <a:xfrm>
                <a:off x="7443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8" name="Text Box 137"/>
              <p:cNvSpPr txBox="1">
                <a:spLocks noChangeArrowheads="1"/>
              </p:cNvSpPr>
              <p:nvPr/>
            </p:nvSpPr>
            <p:spPr bwMode="auto">
              <a:xfrm>
                <a:off x="7565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5" name="Group 138"/>
            <p:cNvGrpSpPr>
              <a:grpSpLocks/>
            </p:cNvGrpSpPr>
            <p:nvPr/>
          </p:nvGrpSpPr>
          <p:grpSpPr bwMode="auto">
            <a:xfrm>
              <a:off x="8277" y="7842"/>
              <a:ext cx="358" cy="645"/>
              <a:chOff x="7431" y="2505"/>
              <a:chExt cx="358" cy="645"/>
            </a:xfrm>
          </p:grpSpPr>
          <p:sp>
            <p:nvSpPr>
              <p:cNvPr id="25" name="Oval 139"/>
              <p:cNvSpPr>
                <a:spLocks noChangeArrowheads="1"/>
              </p:cNvSpPr>
              <p:nvPr/>
            </p:nvSpPr>
            <p:spPr bwMode="auto">
              <a:xfrm>
                <a:off x="7431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6" name="Text Box 140"/>
              <p:cNvSpPr txBox="1">
                <a:spLocks noChangeArrowheads="1"/>
              </p:cNvSpPr>
              <p:nvPr/>
            </p:nvSpPr>
            <p:spPr bwMode="auto">
              <a:xfrm>
                <a:off x="7553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16" name="Group 141"/>
            <p:cNvGrpSpPr>
              <a:grpSpLocks/>
            </p:cNvGrpSpPr>
            <p:nvPr/>
          </p:nvGrpSpPr>
          <p:grpSpPr bwMode="auto">
            <a:xfrm>
              <a:off x="6756" y="8808"/>
              <a:ext cx="520" cy="1062"/>
              <a:chOff x="6650" y="6852"/>
              <a:chExt cx="520" cy="1062"/>
            </a:xfrm>
          </p:grpSpPr>
          <p:sp>
            <p:nvSpPr>
              <p:cNvPr id="20" name="Oval 142"/>
              <p:cNvSpPr>
                <a:spLocks noChangeArrowheads="1"/>
              </p:cNvSpPr>
              <p:nvPr/>
            </p:nvSpPr>
            <p:spPr bwMode="auto">
              <a:xfrm>
                <a:off x="6812" y="6852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143"/>
              <p:cNvSpPr txBox="1">
                <a:spLocks noChangeArrowheads="1"/>
              </p:cNvSpPr>
              <p:nvPr/>
            </p:nvSpPr>
            <p:spPr bwMode="auto">
              <a:xfrm>
                <a:off x="6650" y="6912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2" name="Oval 144"/>
              <p:cNvSpPr>
                <a:spLocks noChangeArrowheads="1"/>
              </p:cNvSpPr>
              <p:nvPr/>
            </p:nvSpPr>
            <p:spPr bwMode="auto">
              <a:xfrm>
                <a:off x="6800" y="7539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3" name="Text Box 145"/>
              <p:cNvSpPr txBox="1">
                <a:spLocks noChangeArrowheads="1"/>
              </p:cNvSpPr>
              <p:nvPr/>
            </p:nvSpPr>
            <p:spPr bwMode="auto">
              <a:xfrm>
                <a:off x="6660" y="7599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4" name="Line 146"/>
              <p:cNvSpPr>
                <a:spLocks noChangeShapeType="1"/>
              </p:cNvSpPr>
              <p:nvPr/>
            </p:nvSpPr>
            <p:spPr bwMode="auto">
              <a:xfrm flipV="1">
                <a:off x="6996" y="7215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6580" y="8500"/>
              <a:ext cx="1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48"/>
            <p:cNvSpPr>
              <a:spLocks noChangeShapeType="1"/>
            </p:cNvSpPr>
            <p:nvPr/>
          </p:nvSpPr>
          <p:spPr bwMode="auto">
            <a:xfrm flipH="1" flipV="1">
              <a:off x="6681" y="8500"/>
              <a:ext cx="375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V="1">
              <a:off x="6074" y="8445"/>
              <a:ext cx="406" cy="3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 Box 150"/>
          <p:cNvSpPr txBox="1">
            <a:spLocks noChangeArrowheads="1"/>
          </p:cNvSpPr>
          <p:nvPr/>
        </p:nvSpPr>
        <p:spPr bwMode="auto">
          <a:xfrm>
            <a:off x="9624392" y="2479090"/>
            <a:ext cx="1135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{1,2,3,4}</a:t>
            </a:r>
          </a:p>
        </p:txBody>
      </p:sp>
      <p:sp>
        <p:nvSpPr>
          <p:cNvPr id="38" name="Text Box 158"/>
          <p:cNvSpPr txBox="1">
            <a:spLocks noChangeArrowheads="1"/>
          </p:cNvSpPr>
          <p:nvPr/>
        </p:nvSpPr>
        <p:spPr bwMode="auto">
          <a:xfrm>
            <a:off x="1014451" y="2455972"/>
            <a:ext cx="142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39" name="Group 223"/>
          <p:cNvGrpSpPr>
            <a:grpSpLocks/>
          </p:cNvGrpSpPr>
          <p:nvPr/>
        </p:nvGrpSpPr>
        <p:grpSpPr bwMode="auto">
          <a:xfrm>
            <a:off x="5592032" y="4601661"/>
            <a:ext cx="3529275" cy="1291380"/>
            <a:chOff x="2672" y="803"/>
            <a:chExt cx="2172" cy="836"/>
          </a:xfrm>
        </p:grpSpPr>
        <p:grpSp>
          <p:nvGrpSpPr>
            <p:cNvPr id="40" name="Group 123"/>
            <p:cNvGrpSpPr>
              <a:grpSpLocks/>
            </p:cNvGrpSpPr>
            <p:nvPr/>
          </p:nvGrpSpPr>
          <p:grpSpPr bwMode="auto">
            <a:xfrm>
              <a:off x="2672" y="1396"/>
              <a:ext cx="378" cy="235"/>
              <a:chOff x="5638" y="8772"/>
              <a:chExt cx="560" cy="375"/>
            </a:xfrm>
          </p:grpSpPr>
          <p:sp>
            <p:nvSpPr>
              <p:cNvPr id="64" name="Oval 124"/>
              <p:cNvSpPr>
                <a:spLocks noChangeArrowheads="1"/>
              </p:cNvSpPr>
              <p:nvPr/>
            </p:nvSpPr>
            <p:spPr bwMode="auto">
              <a:xfrm>
                <a:off x="5840" y="8772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5" name="Text Box 125"/>
              <p:cNvSpPr txBox="1">
                <a:spLocks noChangeArrowheads="1"/>
              </p:cNvSpPr>
              <p:nvPr/>
            </p:nvSpPr>
            <p:spPr bwMode="auto">
              <a:xfrm>
                <a:off x="5638" y="8844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41" name="Group 126"/>
            <p:cNvGrpSpPr>
              <a:grpSpLocks/>
            </p:cNvGrpSpPr>
            <p:nvPr/>
          </p:nvGrpSpPr>
          <p:grpSpPr bwMode="auto">
            <a:xfrm>
              <a:off x="3203" y="803"/>
              <a:ext cx="241" cy="404"/>
              <a:chOff x="7362" y="2505"/>
              <a:chExt cx="358" cy="645"/>
            </a:xfrm>
          </p:grpSpPr>
          <p:sp>
            <p:nvSpPr>
              <p:cNvPr id="62" name="Oval 12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-5</a:t>
                </a:r>
              </a:p>
            </p:txBody>
          </p:sp>
          <p:sp>
            <p:nvSpPr>
              <p:cNvPr id="63" name="Text Box 12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2" name="Group 129"/>
            <p:cNvGrpSpPr>
              <a:grpSpLocks/>
            </p:cNvGrpSpPr>
            <p:nvPr/>
          </p:nvGrpSpPr>
          <p:grpSpPr bwMode="auto">
            <a:xfrm>
              <a:off x="3054" y="1404"/>
              <a:ext cx="365" cy="235"/>
              <a:chOff x="6204" y="8808"/>
              <a:chExt cx="540" cy="375"/>
            </a:xfrm>
          </p:grpSpPr>
          <p:sp>
            <p:nvSpPr>
              <p:cNvPr id="60" name="Oval 130"/>
              <p:cNvSpPr>
                <a:spLocks noChangeArrowheads="1"/>
              </p:cNvSpPr>
              <p:nvPr/>
            </p:nvSpPr>
            <p:spPr bwMode="auto">
              <a:xfrm>
                <a:off x="6386" y="8808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1" name="Text Box 131"/>
              <p:cNvSpPr txBox="1">
                <a:spLocks noChangeArrowheads="1"/>
              </p:cNvSpPr>
              <p:nvPr/>
            </p:nvSpPr>
            <p:spPr bwMode="auto">
              <a:xfrm>
                <a:off x="6204" y="886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3" name="Group 132"/>
            <p:cNvGrpSpPr>
              <a:grpSpLocks/>
            </p:cNvGrpSpPr>
            <p:nvPr/>
          </p:nvGrpSpPr>
          <p:grpSpPr bwMode="auto">
            <a:xfrm>
              <a:off x="4035" y="805"/>
              <a:ext cx="242" cy="404"/>
              <a:chOff x="7649" y="2515"/>
              <a:chExt cx="358" cy="645"/>
            </a:xfrm>
          </p:grpSpPr>
          <p:sp>
            <p:nvSpPr>
              <p:cNvPr id="58" name="Oval 133"/>
              <p:cNvSpPr>
                <a:spLocks noChangeArrowheads="1"/>
              </p:cNvSpPr>
              <p:nvPr/>
            </p:nvSpPr>
            <p:spPr bwMode="auto">
              <a:xfrm>
                <a:off x="7649" y="278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9" name="Text Box 134"/>
              <p:cNvSpPr txBox="1">
                <a:spLocks noChangeArrowheads="1"/>
              </p:cNvSpPr>
              <p:nvPr/>
            </p:nvSpPr>
            <p:spPr bwMode="auto">
              <a:xfrm>
                <a:off x="7771" y="251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44" name="Group 135"/>
            <p:cNvGrpSpPr>
              <a:grpSpLocks/>
            </p:cNvGrpSpPr>
            <p:nvPr/>
          </p:nvGrpSpPr>
          <p:grpSpPr bwMode="auto">
            <a:xfrm>
              <a:off x="4309" y="805"/>
              <a:ext cx="242" cy="404"/>
              <a:chOff x="7649" y="2515"/>
              <a:chExt cx="358" cy="645"/>
            </a:xfrm>
          </p:grpSpPr>
          <p:sp>
            <p:nvSpPr>
              <p:cNvPr id="56" name="Oval 136"/>
              <p:cNvSpPr>
                <a:spLocks noChangeArrowheads="1"/>
              </p:cNvSpPr>
              <p:nvPr/>
            </p:nvSpPr>
            <p:spPr bwMode="auto">
              <a:xfrm>
                <a:off x="7649" y="278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7" name="Text Box 137"/>
              <p:cNvSpPr txBox="1">
                <a:spLocks noChangeArrowheads="1"/>
              </p:cNvSpPr>
              <p:nvPr/>
            </p:nvSpPr>
            <p:spPr bwMode="auto">
              <a:xfrm>
                <a:off x="7771" y="251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45" name="Group 138"/>
            <p:cNvGrpSpPr>
              <a:grpSpLocks/>
            </p:cNvGrpSpPr>
            <p:nvPr/>
          </p:nvGrpSpPr>
          <p:grpSpPr bwMode="auto">
            <a:xfrm>
              <a:off x="4602" y="805"/>
              <a:ext cx="242" cy="404"/>
              <a:chOff x="7649" y="2515"/>
              <a:chExt cx="358" cy="645"/>
            </a:xfrm>
          </p:grpSpPr>
          <p:sp>
            <p:nvSpPr>
              <p:cNvPr id="54" name="Oval 139"/>
              <p:cNvSpPr>
                <a:spLocks noChangeArrowheads="1"/>
              </p:cNvSpPr>
              <p:nvPr/>
            </p:nvSpPr>
            <p:spPr bwMode="auto">
              <a:xfrm>
                <a:off x="7649" y="278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" name="Text Box 140"/>
              <p:cNvSpPr txBox="1">
                <a:spLocks noChangeArrowheads="1"/>
              </p:cNvSpPr>
              <p:nvPr/>
            </p:nvSpPr>
            <p:spPr bwMode="auto">
              <a:xfrm>
                <a:off x="7771" y="251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46" name="Oval 142"/>
            <p:cNvSpPr>
              <a:spLocks noChangeArrowheads="1"/>
            </p:cNvSpPr>
            <p:nvPr/>
          </p:nvSpPr>
          <p:spPr bwMode="auto">
            <a:xfrm>
              <a:off x="3536" y="1404"/>
              <a:ext cx="242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3427" y="1442"/>
              <a:ext cx="9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auto">
            <a:xfrm>
              <a:off x="3833" y="1394"/>
              <a:ext cx="242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9" name="Text Box 145"/>
            <p:cNvSpPr txBox="1">
              <a:spLocks noChangeArrowheads="1"/>
            </p:cNvSpPr>
            <p:nvPr/>
          </p:nvSpPr>
          <p:spPr bwMode="auto">
            <a:xfrm>
              <a:off x="4131" y="1432"/>
              <a:ext cx="9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0" name="Line 146"/>
            <p:cNvSpPr>
              <a:spLocks noChangeShapeType="1"/>
            </p:cNvSpPr>
            <p:nvPr/>
          </p:nvSpPr>
          <p:spPr bwMode="auto">
            <a:xfrm flipH="1" flipV="1">
              <a:off x="3399" y="1177"/>
              <a:ext cx="479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ine 147"/>
            <p:cNvSpPr>
              <a:spLocks noChangeShapeType="1"/>
            </p:cNvSpPr>
            <p:nvPr/>
          </p:nvSpPr>
          <p:spPr bwMode="auto">
            <a:xfrm flipV="1">
              <a:off x="3308" y="119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48"/>
            <p:cNvSpPr>
              <a:spLocks noChangeShapeType="1"/>
            </p:cNvSpPr>
            <p:nvPr/>
          </p:nvSpPr>
          <p:spPr bwMode="auto">
            <a:xfrm flipH="1" flipV="1">
              <a:off x="3355" y="1199"/>
              <a:ext cx="274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Line 149"/>
            <p:cNvSpPr>
              <a:spLocks noChangeShapeType="1"/>
            </p:cNvSpPr>
            <p:nvPr/>
          </p:nvSpPr>
          <p:spPr bwMode="auto">
            <a:xfrm flipV="1">
              <a:off x="2966" y="1194"/>
              <a:ext cx="295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 Box 151"/>
          <p:cNvSpPr txBox="1">
            <a:spLocks noChangeArrowheads="1"/>
          </p:cNvSpPr>
          <p:nvPr/>
        </p:nvSpPr>
        <p:spPr bwMode="auto">
          <a:xfrm>
            <a:off x="2171012" y="4857951"/>
            <a:ext cx="252471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200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0  0  1  1  3  5  6  7</a:t>
            </a:r>
          </a:p>
        </p:txBody>
      </p:sp>
      <p:sp>
        <p:nvSpPr>
          <p:cNvPr id="67" name="Text Box 180"/>
          <p:cNvSpPr txBox="1">
            <a:spLocks noChangeArrowheads="1"/>
          </p:cNvSpPr>
          <p:nvPr/>
        </p:nvSpPr>
        <p:spPr bwMode="auto">
          <a:xfrm>
            <a:off x="9652173" y="4868012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{1,2,3,4}</a:t>
            </a:r>
          </a:p>
        </p:txBody>
      </p:sp>
      <p:sp>
        <p:nvSpPr>
          <p:cNvPr id="68" name="Text Box 226"/>
          <p:cNvSpPr txBox="1">
            <a:spLocks noChangeArrowheads="1"/>
          </p:cNvSpPr>
          <p:nvPr/>
        </p:nvSpPr>
        <p:spPr bwMode="auto">
          <a:xfrm>
            <a:off x="784465" y="5161666"/>
            <a:ext cx="776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舍弃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  <p:sp>
        <p:nvSpPr>
          <p:cNvPr id="69" name="Text Box 227"/>
          <p:cNvSpPr txBox="1">
            <a:spLocks noChangeArrowheads="1"/>
          </p:cNvSpPr>
          <p:nvPr/>
        </p:nvSpPr>
        <p:spPr bwMode="auto">
          <a:xfrm>
            <a:off x="1049083" y="4862215"/>
            <a:ext cx="215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</a:t>
            </a:r>
          </a:p>
        </p:txBody>
      </p:sp>
      <p:sp>
        <p:nvSpPr>
          <p:cNvPr id="70" name="Text Box 348"/>
          <p:cNvSpPr txBox="1">
            <a:spLocks noChangeArrowheads="1"/>
          </p:cNvSpPr>
          <p:nvPr/>
        </p:nvSpPr>
        <p:spPr bwMode="auto">
          <a:xfrm>
            <a:off x="2179614" y="1954223"/>
            <a:ext cx="281012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2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3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4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5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6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109494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88640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566914" y="2595930"/>
            <a:ext cx="2593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0  0  1  1  3  5   6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" name="Group 224"/>
          <p:cNvGrpSpPr>
            <a:grpSpLocks/>
          </p:cNvGrpSpPr>
          <p:nvPr/>
        </p:nvGrpSpPr>
        <p:grpSpPr bwMode="auto">
          <a:xfrm>
            <a:off x="5560210" y="2278568"/>
            <a:ext cx="3342716" cy="1345633"/>
            <a:chOff x="2517" y="1888"/>
            <a:chExt cx="2056" cy="845"/>
          </a:xfrm>
        </p:grpSpPr>
        <p:grpSp>
          <p:nvGrpSpPr>
            <p:cNvPr id="8" name="Group 183"/>
            <p:cNvGrpSpPr>
              <a:grpSpLocks/>
            </p:cNvGrpSpPr>
            <p:nvPr/>
          </p:nvGrpSpPr>
          <p:grpSpPr bwMode="auto">
            <a:xfrm>
              <a:off x="2517" y="2418"/>
              <a:ext cx="356" cy="300"/>
              <a:chOff x="5678" y="8688"/>
              <a:chExt cx="520" cy="480"/>
            </a:xfrm>
          </p:grpSpPr>
          <p:sp>
            <p:nvSpPr>
              <p:cNvPr id="33" name="Oval 184"/>
              <p:cNvSpPr>
                <a:spLocks noChangeArrowheads="1"/>
              </p:cNvSpPr>
              <p:nvPr/>
            </p:nvSpPr>
            <p:spPr bwMode="auto">
              <a:xfrm>
                <a:off x="5840" y="8793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" name="Text Box 185"/>
              <p:cNvSpPr txBox="1">
                <a:spLocks noChangeArrowheads="1"/>
              </p:cNvSpPr>
              <p:nvPr/>
            </p:nvSpPr>
            <p:spPr bwMode="auto">
              <a:xfrm>
                <a:off x="5678" y="868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9" name="Group 186"/>
            <p:cNvGrpSpPr>
              <a:grpSpLocks/>
            </p:cNvGrpSpPr>
            <p:nvPr/>
          </p:nvGrpSpPr>
          <p:grpSpPr bwMode="auto">
            <a:xfrm>
              <a:off x="3027" y="1892"/>
              <a:ext cx="245" cy="404"/>
              <a:chOff x="7362" y="2505"/>
              <a:chExt cx="358" cy="645"/>
            </a:xfrm>
          </p:grpSpPr>
          <p:sp>
            <p:nvSpPr>
              <p:cNvPr id="31" name="Oval 18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-5</a:t>
                </a:r>
              </a:p>
            </p:txBody>
          </p:sp>
          <p:sp>
            <p:nvSpPr>
              <p:cNvPr id="32" name="Text Box 18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" name="Group 189"/>
            <p:cNvGrpSpPr>
              <a:grpSpLocks/>
            </p:cNvGrpSpPr>
            <p:nvPr/>
          </p:nvGrpSpPr>
          <p:grpSpPr bwMode="auto">
            <a:xfrm>
              <a:off x="2877" y="2493"/>
              <a:ext cx="369" cy="235"/>
              <a:chOff x="6204" y="8808"/>
              <a:chExt cx="540" cy="375"/>
            </a:xfrm>
          </p:grpSpPr>
          <p:sp>
            <p:nvSpPr>
              <p:cNvPr id="29" name="Oval 190"/>
              <p:cNvSpPr>
                <a:spLocks noChangeArrowheads="1"/>
              </p:cNvSpPr>
              <p:nvPr/>
            </p:nvSpPr>
            <p:spPr bwMode="auto">
              <a:xfrm>
                <a:off x="6386" y="8808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0" name="Text Box 191"/>
              <p:cNvSpPr txBox="1">
                <a:spLocks noChangeArrowheads="1"/>
              </p:cNvSpPr>
              <p:nvPr/>
            </p:nvSpPr>
            <p:spPr bwMode="auto">
              <a:xfrm>
                <a:off x="6204" y="886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1" name="Group 192"/>
            <p:cNvGrpSpPr>
              <a:grpSpLocks/>
            </p:cNvGrpSpPr>
            <p:nvPr/>
          </p:nvGrpSpPr>
          <p:grpSpPr bwMode="auto">
            <a:xfrm>
              <a:off x="4051" y="1888"/>
              <a:ext cx="244" cy="404"/>
              <a:chOff x="7584" y="2505"/>
              <a:chExt cx="358" cy="645"/>
            </a:xfrm>
          </p:grpSpPr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7584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8" name="Text Box 194"/>
              <p:cNvSpPr txBox="1">
                <a:spLocks noChangeArrowheads="1"/>
              </p:cNvSpPr>
              <p:nvPr/>
            </p:nvSpPr>
            <p:spPr bwMode="auto">
              <a:xfrm>
                <a:off x="7706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ea typeface="幼圆" panose="02010509060101010101" pitchFamily="49" charset="-122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2" name="Group 195"/>
            <p:cNvGrpSpPr>
              <a:grpSpLocks/>
            </p:cNvGrpSpPr>
            <p:nvPr/>
          </p:nvGrpSpPr>
          <p:grpSpPr bwMode="auto">
            <a:xfrm>
              <a:off x="4328" y="1888"/>
              <a:ext cx="245" cy="404"/>
              <a:chOff x="7584" y="2505"/>
              <a:chExt cx="358" cy="645"/>
            </a:xfrm>
          </p:grpSpPr>
          <p:sp>
            <p:nvSpPr>
              <p:cNvPr id="25" name="Oval 196"/>
              <p:cNvSpPr>
                <a:spLocks noChangeArrowheads="1"/>
              </p:cNvSpPr>
              <p:nvPr/>
            </p:nvSpPr>
            <p:spPr bwMode="auto">
              <a:xfrm>
                <a:off x="7584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7706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3" name="Group 198"/>
            <p:cNvGrpSpPr>
              <a:grpSpLocks/>
            </p:cNvGrpSpPr>
            <p:nvPr/>
          </p:nvGrpSpPr>
          <p:grpSpPr bwMode="auto">
            <a:xfrm>
              <a:off x="4236" y="2499"/>
              <a:ext cx="337" cy="234"/>
              <a:chOff x="8068" y="12975"/>
              <a:chExt cx="492" cy="375"/>
            </a:xfrm>
          </p:grpSpPr>
          <p:sp>
            <p:nvSpPr>
              <p:cNvPr id="23" name="Oval 199"/>
              <p:cNvSpPr>
                <a:spLocks noChangeArrowheads="1"/>
              </p:cNvSpPr>
              <p:nvPr/>
            </p:nvSpPr>
            <p:spPr bwMode="auto">
              <a:xfrm>
                <a:off x="8202" y="129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4" name="Text Box 200"/>
              <p:cNvSpPr txBox="1">
                <a:spLocks noChangeArrowheads="1"/>
              </p:cNvSpPr>
              <p:nvPr/>
            </p:nvSpPr>
            <p:spPr bwMode="auto">
              <a:xfrm>
                <a:off x="8068" y="1303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14" name="Oval 202"/>
            <p:cNvSpPr>
              <a:spLocks noChangeArrowheads="1"/>
            </p:cNvSpPr>
            <p:nvPr/>
          </p:nvSpPr>
          <p:spPr bwMode="auto">
            <a:xfrm>
              <a:off x="3365" y="2493"/>
              <a:ext cx="245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203"/>
            <p:cNvSpPr txBox="1">
              <a:spLocks noChangeArrowheads="1"/>
            </p:cNvSpPr>
            <p:nvPr/>
          </p:nvSpPr>
          <p:spPr bwMode="auto">
            <a:xfrm>
              <a:off x="3254" y="2531"/>
              <a:ext cx="9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幼圆" panose="02010509060101010101" pitchFamily="49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6" name="Oval 204"/>
            <p:cNvSpPr>
              <a:spLocks noChangeArrowheads="1"/>
            </p:cNvSpPr>
            <p:nvPr/>
          </p:nvSpPr>
          <p:spPr bwMode="auto">
            <a:xfrm>
              <a:off x="3732" y="2493"/>
              <a:ext cx="245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205"/>
            <p:cNvSpPr txBox="1">
              <a:spLocks noChangeArrowheads="1"/>
            </p:cNvSpPr>
            <p:nvPr/>
          </p:nvSpPr>
          <p:spPr bwMode="auto">
            <a:xfrm>
              <a:off x="3639" y="2475"/>
              <a:ext cx="9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Line 206"/>
            <p:cNvSpPr>
              <a:spLocks noChangeShapeType="1"/>
            </p:cNvSpPr>
            <p:nvPr/>
          </p:nvSpPr>
          <p:spPr bwMode="auto">
            <a:xfrm flipH="1" flipV="1">
              <a:off x="3243" y="2251"/>
              <a:ext cx="544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" name="Line 207"/>
            <p:cNvSpPr>
              <a:spLocks noChangeShapeType="1"/>
            </p:cNvSpPr>
            <p:nvPr/>
          </p:nvSpPr>
          <p:spPr bwMode="auto">
            <a:xfrm flipV="1">
              <a:off x="3134" y="2296"/>
              <a:ext cx="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Line 208"/>
            <p:cNvSpPr>
              <a:spLocks noChangeShapeType="1"/>
            </p:cNvSpPr>
            <p:nvPr/>
          </p:nvSpPr>
          <p:spPr bwMode="auto">
            <a:xfrm flipH="1" flipV="1">
              <a:off x="3197" y="2287"/>
              <a:ext cx="262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Line 209"/>
            <p:cNvSpPr>
              <a:spLocks noChangeShapeType="1"/>
            </p:cNvSpPr>
            <p:nvPr/>
          </p:nvSpPr>
          <p:spPr bwMode="auto">
            <a:xfrm flipV="1">
              <a:off x="2788" y="2266"/>
              <a:ext cx="277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" name="Line 210"/>
            <p:cNvSpPr>
              <a:spLocks noChangeShapeType="1"/>
            </p:cNvSpPr>
            <p:nvPr/>
          </p:nvSpPr>
          <p:spPr bwMode="auto">
            <a:xfrm flipV="1">
              <a:off x="4438" y="2291"/>
              <a:ext cx="0" cy="20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Text Box 211"/>
          <p:cNvSpPr txBox="1">
            <a:spLocks noChangeArrowheads="1"/>
          </p:cNvSpPr>
          <p:nvPr/>
        </p:nvSpPr>
        <p:spPr bwMode="auto">
          <a:xfrm>
            <a:off x="9624392" y="2547689"/>
            <a:ext cx="1476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{1,2,3,4,6}</a:t>
            </a:r>
          </a:p>
        </p:txBody>
      </p:sp>
      <p:sp>
        <p:nvSpPr>
          <p:cNvPr id="36" name="Text Box 212"/>
          <p:cNvSpPr txBox="1">
            <a:spLocks noChangeArrowheads="1"/>
          </p:cNvSpPr>
          <p:nvPr/>
        </p:nvSpPr>
        <p:spPr bwMode="auto">
          <a:xfrm>
            <a:off x="2387797" y="3962854"/>
            <a:ext cx="58578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200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0  0  1  1  3  5   6  6               </a:t>
            </a:r>
            <a:r>
              <a:rPr lang="en-US" altLang="zh-CN" sz="2000" b="0" dirty="0" smtClean="0">
                <a:cs typeface="Arial" panose="020B0604020202020204" pitchFamily="34" charset="0"/>
              </a:rPr>
              <a:t>           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同上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Text Box 225"/>
          <p:cNvSpPr txBox="1">
            <a:spLocks noChangeArrowheads="1"/>
          </p:cNvSpPr>
          <p:nvPr/>
        </p:nvSpPr>
        <p:spPr bwMode="auto">
          <a:xfrm>
            <a:off x="907230" y="5038788"/>
            <a:ext cx="671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最优解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＝ 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{1,2,3,4,6}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，处理次序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4,2,3,1,6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，效益值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120</a:t>
            </a:r>
          </a:p>
        </p:txBody>
      </p:sp>
      <p:sp>
        <p:nvSpPr>
          <p:cNvPr id="38" name="Text Box 228"/>
          <p:cNvSpPr txBox="1">
            <a:spLocks noChangeArrowheads="1"/>
          </p:cNvSpPr>
          <p:nvPr/>
        </p:nvSpPr>
        <p:spPr bwMode="auto">
          <a:xfrm>
            <a:off x="1235267" y="2624336"/>
            <a:ext cx="215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6</a:t>
            </a:r>
          </a:p>
        </p:txBody>
      </p:sp>
      <p:sp>
        <p:nvSpPr>
          <p:cNvPr id="39" name="Text Box 229"/>
          <p:cNvSpPr txBox="1">
            <a:spLocks noChangeArrowheads="1"/>
          </p:cNvSpPr>
          <p:nvPr/>
        </p:nvSpPr>
        <p:spPr bwMode="auto">
          <a:xfrm>
            <a:off x="1235267" y="3976737"/>
            <a:ext cx="215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7</a:t>
            </a:r>
          </a:p>
        </p:txBody>
      </p:sp>
      <p:sp>
        <p:nvSpPr>
          <p:cNvPr id="40" name="Text Box 230"/>
          <p:cNvSpPr txBox="1">
            <a:spLocks noChangeArrowheads="1"/>
          </p:cNvSpPr>
          <p:nvPr/>
        </p:nvSpPr>
        <p:spPr bwMode="auto">
          <a:xfrm>
            <a:off x="947930" y="4265662"/>
            <a:ext cx="93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舍弃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Text Box 214"/>
          <p:cNvSpPr txBox="1">
            <a:spLocks noChangeArrowheads="1"/>
          </p:cNvSpPr>
          <p:nvPr/>
        </p:nvSpPr>
        <p:spPr bwMode="auto">
          <a:xfrm>
            <a:off x="1104293" y="1812278"/>
            <a:ext cx="660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3" name="Text Box 348"/>
          <p:cNvSpPr txBox="1">
            <a:spLocks noChangeArrowheads="1"/>
          </p:cNvSpPr>
          <p:nvPr/>
        </p:nvSpPr>
        <p:spPr bwMode="auto">
          <a:xfrm>
            <a:off x="2360444" y="2075428"/>
            <a:ext cx="281012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2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3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4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5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6</a:t>
            </a:r>
            <a:r>
              <a:rPr lang="en-US" altLang="zh-CN" sz="1800" b="0" dirty="0" smtClean="0">
                <a:cs typeface="Arial" panose="020B0604020202020204" pitchFamily="34" charset="0"/>
              </a:rPr>
              <a:t>)(</a:t>
            </a:r>
            <a:r>
              <a:rPr lang="en-US" altLang="zh-CN" sz="1800" b="0" dirty="0">
                <a:cs typeface="Arial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35053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5.4 </a:t>
            </a:r>
            <a:r>
              <a:rPr lang="zh-CN" altLang="en-US" sz="4000" dirty="0" smtClean="0"/>
              <a:t>最小生成树问题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问题回顾</a:t>
            </a:r>
            <a:endParaRPr lang="en-US" altLang="zh-CN" sz="2800" dirty="0" smtClean="0"/>
          </a:p>
          <a:p>
            <a:r>
              <a:rPr lang="en-US" altLang="zh-CN" sz="2800" dirty="0" err="1" smtClean="0"/>
              <a:t>Kruskal</a:t>
            </a:r>
            <a:r>
              <a:rPr lang="zh-CN" altLang="en-US" sz="2800" dirty="0" smtClean="0"/>
              <a:t>算法描述</a:t>
            </a:r>
            <a:endParaRPr lang="en-US" altLang="zh-CN" sz="2800" dirty="0" smtClean="0"/>
          </a:p>
          <a:p>
            <a:r>
              <a:rPr lang="zh-CN" altLang="en-US" sz="2800" dirty="0" smtClean="0"/>
              <a:t>贪心策略分析</a:t>
            </a:r>
            <a:endParaRPr lang="en-US" altLang="zh-CN" sz="2800" dirty="0" smtClean="0"/>
          </a:p>
          <a:p>
            <a:r>
              <a:rPr lang="zh-CN" altLang="en-US" sz="2800" dirty="0" smtClean="0"/>
              <a:t>实例运行</a:t>
            </a:r>
            <a:endParaRPr lang="en-US" altLang="zh-CN" sz="2800" dirty="0" smtClean="0"/>
          </a:p>
          <a:p>
            <a:r>
              <a:rPr lang="zh-CN" altLang="en-US" sz="2800" dirty="0" smtClean="0"/>
              <a:t>证明贪心解最优</a:t>
            </a:r>
            <a:endParaRPr lang="en-US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84996" name="圆角矩形标注 9"/>
          <p:cNvSpPr>
            <a:spLocks noChangeArrowheads="1"/>
          </p:cNvSpPr>
          <p:nvPr/>
        </p:nvSpPr>
        <p:spPr bwMode="auto">
          <a:xfrm>
            <a:off x="5231904" y="1710842"/>
            <a:ext cx="4391916" cy="1440754"/>
          </a:xfrm>
          <a:prstGeom prst="wedgeRoundRectCallout">
            <a:avLst>
              <a:gd name="adj1" fmla="val -55861"/>
              <a:gd name="adj2" fmla="val -64981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贪心法解决的一个有名问题是最小生成树问题，本节介绍最小生成树的</a:t>
            </a:r>
            <a:r>
              <a:rPr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Kruskal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en-US" altLang="zh-CN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838200" y="10320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问题回顾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837120" y="1340768"/>
            <a:ext cx="10153128" cy="323056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最小生成树的定义：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G=(V,E)</a:t>
            </a:r>
            <a:r>
              <a:rPr lang="zh-CN" altLang="en-US" sz="2400" dirty="0" smtClean="0"/>
              <a:t>是一个加权无向连通图。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表示顶点集合，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表示边集合。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的一棵生成树是一棵无向树</a:t>
            </a:r>
            <a:r>
              <a:rPr lang="en-US" altLang="zh-CN" sz="2400" dirty="0" smtClean="0"/>
              <a:t>T=(V, E’)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E’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的子集。生成树的权是</a:t>
            </a:r>
            <a:r>
              <a:rPr lang="en-US" altLang="zh-CN" sz="2400" dirty="0" smtClean="0"/>
              <a:t>E’</a:t>
            </a:r>
            <a:r>
              <a:rPr lang="zh-CN" altLang="en-US" sz="2400" dirty="0" smtClean="0"/>
              <a:t>的所有权之和。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的最小生成树是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的具有最小权值的生成树。</a:t>
            </a:r>
            <a:endParaRPr lang="en-US" altLang="zh-CN" sz="2400" dirty="0" smtClean="0"/>
          </a:p>
          <a:p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5" name="组合 43"/>
          <p:cNvGrpSpPr>
            <a:grpSpLocks/>
          </p:cNvGrpSpPr>
          <p:nvPr/>
        </p:nvGrpSpPr>
        <p:grpSpPr bwMode="auto">
          <a:xfrm>
            <a:off x="1527329" y="3333870"/>
            <a:ext cx="4032910" cy="2474919"/>
            <a:chOff x="735453" y="804744"/>
            <a:chExt cx="4297077" cy="2742663"/>
          </a:xfrm>
          <a:noFill/>
        </p:grpSpPr>
        <p:sp>
          <p:nvSpPr>
            <p:cNvPr id="6" name="椭圆 5"/>
            <p:cNvSpPr/>
            <p:nvPr/>
          </p:nvSpPr>
          <p:spPr>
            <a:xfrm>
              <a:off x="880232" y="836506"/>
              <a:ext cx="503292" cy="50501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43290" y="804744"/>
              <a:ext cx="504880" cy="50343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0232" y="2492903"/>
              <a:ext cx="503292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44059" y="2492903"/>
              <a:ext cx="504880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529239" y="1628973"/>
              <a:ext cx="503291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>
              <a:stCxn id="6" idx="6"/>
              <a:endCxn id="10" idx="2"/>
            </p:cNvCxnSpPr>
            <p:nvPr/>
          </p:nvCxnSpPr>
          <p:spPr>
            <a:xfrm>
              <a:off x="1383524" y="1089015"/>
              <a:ext cx="3145714" cy="79167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886323" y="89942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300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3" name="直接连接符 12"/>
            <p:cNvCxnSpPr>
              <a:stCxn id="6" idx="5"/>
              <a:endCxn id="9" idx="1"/>
            </p:cNvCxnSpPr>
            <p:nvPr/>
          </p:nvCxnSpPr>
          <p:spPr>
            <a:xfrm>
              <a:off x="1309819" y="1267566"/>
              <a:ext cx="1608179" cy="129906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230075" y="136458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80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5" name="直接连接符 14"/>
            <p:cNvCxnSpPr>
              <a:stCxn id="6" idx="4"/>
              <a:endCxn id="8" idx="0"/>
            </p:cNvCxnSpPr>
            <p:nvPr/>
          </p:nvCxnSpPr>
          <p:spPr>
            <a:xfrm>
              <a:off x="1131879" y="1341523"/>
              <a:ext cx="0" cy="115138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735453" y="1628800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50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>
              <a:stCxn id="7" idx="3"/>
              <a:endCxn id="8" idx="7"/>
            </p:cNvCxnSpPr>
            <p:nvPr/>
          </p:nvCxnSpPr>
          <p:spPr>
            <a:xfrm flipH="1">
              <a:off x="1309820" y="1234450"/>
              <a:ext cx="1607409" cy="133217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3"/>
            <p:cNvSpPr txBox="1">
              <a:spLocks noChangeArrowheads="1"/>
            </p:cNvSpPr>
            <p:nvPr/>
          </p:nvSpPr>
          <p:spPr bwMode="auto">
            <a:xfrm>
              <a:off x="1656150" y="2082771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200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>
              <a:stCxn id="7" idx="4"/>
              <a:endCxn id="9" idx="0"/>
            </p:cNvCxnSpPr>
            <p:nvPr/>
          </p:nvCxnSpPr>
          <p:spPr>
            <a:xfrm>
              <a:off x="3095731" y="1308175"/>
              <a:ext cx="769" cy="118472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8"/>
            <p:cNvSpPr txBox="1">
              <a:spLocks noChangeArrowheads="1"/>
            </p:cNvSpPr>
            <p:nvPr/>
          </p:nvSpPr>
          <p:spPr bwMode="auto">
            <a:xfrm>
              <a:off x="3131840" y="1696162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75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>
              <a:stCxn id="8" idx="6"/>
              <a:endCxn id="9" idx="2"/>
            </p:cNvCxnSpPr>
            <p:nvPr/>
          </p:nvCxnSpPr>
          <p:spPr>
            <a:xfrm>
              <a:off x="1383525" y="2744618"/>
              <a:ext cx="14605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3"/>
              <a:endCxn id="9" idx="6"/>
            </p:cNvCxnSpPr>
            <p:nvPr/>
          </p:nvCxnSpPr>
          <p:spPr>
            <a:xfrm flipH="1">
              <a:off x="3348939" y="2058677"/>
              <a:ext cx="1254004" cy="68594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6"/>
              <a:endCxn id="10" idx="1"/>
            </p:cNvCxnSpPr>
            <p:nvPr/>
          </p:nvCxnSpPr>
          <p:spPr>
            <a:xfrm>
              <a:off x="3348170" y="1056460"/>
              <a:ext cx="1254774" cy="646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1841612" y="2812285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90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" name="TextBox 40"/>
            <p:cNvSpPr txBox="1">
              <a:spLocks noChangeArrowheads="1"/>
            </p:cNvSpPr>
            <p:nvPr/>
          </p:nvSpPr>
          <p:spPr bwMode="auto">
            <a:xfrm>
              <a:off x="3838716" y="234778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60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26" name="TextBox 41"/>
            <p:cNvSpPr txBox="1">
              <a:spLocks noChangeArrowheads="1"/>
            </p:cNvSpPr>
            <p:nvPr/>
          </p:nvSpPr>
          <p:spPr bwMode="auto">
            <a:xfrm>
              <a:off x="3838716" y="107769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70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27" name="TextBox 42"/>
            <p:cNvSpPr txBox="1">
              <a:spLocks noChangeArrowheads="1"/>
            </p:cNvSpPr>
            <p:nvPr/>
          </p:nvSpPr>
          <p:spPr bwMode="auto">
            <a:xfrm>
              <a:off x="1767148" y="3178075"/>
              <a:ext cx="190821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加权连通无向图</a:t>
              </a:r>
            </a:p>
          </p:txBody>
        </p:sp>
      </p:grpSp>
      <p:grpSp>
        <p:nvGrpSpPr>
          <p:cNvPr id="28" name="组合 67"/>
          <p:cNvGrpSpPr>
            <a:grpSpLocks/>
          </p:cNvGrpSpPr>
          <p:nvPr/>
        </p:nvGrpSpPr>
        <p:grpSpPr bwMode="auto">
          <a:xfrm>
            <a:off x="6642052" y="3362531"/>
            <a:ext cx="3660044" cy="2378625"/>
            <a:chOff x="539552" y="804744"/>
            <a:chExt cx="4001404" cy="2809576"/>
          </a:xfrm>
          <a:noFill/>
        </p:grpSpPr>
        <p:sp>
          <p:nvSpPr>
            <p:cNvPr id="29" name="椭圆 28"/>
            <p:cNvSpPr/>
            <p:nvPr/>
          </p:nvSpPr>
          <p:spPr>
            <a:xfrm>
              <a:off x="683990" y="836488"/>
              <a:ext cx="503151" cy="504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304290" y="804744"/>
              <a:ext cx="504739" cy="504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83990" y="2493513"/>
              <a:ext cx="503151" cy="50313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350619" y="2493513"/>
              <a:ext cx="504739" cy="5031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036217" y="1628495"/>
              <a:ext cx="504739" cy="504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>
              <a:stCxn id="29" idx="5"/>
              <a:endCxn id="32" idx="1"/>
            </p:cNvCxnSpPr>
            <p:nvPr/>
          </p:nvCxnSpPr>
          <p:spPr>
            <a:xfrm>
              <a:off x="1113456" y="1267299"/>
              <a:ext cx="1311080" cy="129989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76"/>
            <p:cNvSpPr txBox="1">
              <a:spLocks noChangeArrowheads="1"/>
            </p:cNvSpPr>
            <p:nvPr/>
          </p:nvSpPr>
          <p:spPr bwMode="auto">
            <a:xfrm>
              <a:off x="1547664" y="1331477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80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>
              <a:stCxn id="29" idx="4"/>
              <a:endCxn id="31" idx="0"/>
            </p:cNvCxnSpPr>
            <p:nvPr/>
          </p:nvCxnSpPr>
          <p:spPr>
            <a:xfrm>
              <a:off x="936359" y="1341214"/>
              <a:ext cx="0" cy="115229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78"/>
            <p:cNvSpPr txBox="1">
              <a:spLocks noChangeArrowheads="1"/>
            </p:cNvSpPr>
            <p:nvPr/>
          </p:nvSpPr>
          <p:spPr bwMode="auto">
            <a:xfrm>
              <a:off x="539552" y="1628800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50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>
              <a:stCxn id="33" idx="3"/>
              <a:endCxn id="32" idx="6"/>
            </p:cNvCxnSpPr>
            <p:nvPr/>
          </p:nvCxnSpPr>
          <p:spPr>
            <a:xfrm flipH="1">
              <a:off x="2855359" y="2059306"/>
              <a:ext cx="1254775" cy="68577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6"/>
              <a:endCxn id="33" idx="1"/>
            </p:cNvCxnSpPr>
            <p:nvPr/>
          </p:nvCxnSpPr>
          <p:spPr>
            <a:xfrm>
              <a:off x="2809029" y="1057107"/>
              <a:ext cx="1301104" cy="645304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87"/>
            <p:cNvSpPr txBox="1">
              <a:spLocks noChangeArrowheads="1"/>
            </p:cNvSpPr>
            <p:nvPr/>
          </p:nvSpPr>
          <p:spPr bwMode="auto">
            <a:xfrm>
              <a:off x="3327701" y="2442953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60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41" name="TextBox 88"/>
            <p:cNvSpPr txBox="1">
              <a:spLocks noChangeArrowheads="1"/>
            </p:cNvSpPr>
            <p:nvPr/>
          </p:nvSpPr>
          <p:spPr bwMode="auto">
            <a:xfrm>
              <a:off x="3248977" y="984807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70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42" name="TextBox 89"/>
            <p:cNvSpPr txBox="1">
              <a:spLocks noChangeArrowheads="1"/>
            </p:cNvSpPr>
            <p:nvPr/>
          </p:nvSpPr>
          <p:spPr bwMode="auto">
            <a:xfrm>
              <a:off x="1595774" y="3178074"/>
              <a:ext cx="190821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最小生成树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Kruskal</a:t>
            </a:r>
            <a:r>
              <a:rPr lang="zh-CN" altLang="en-US" sz="4000" dirty="0" smtClean="0"/>
              <a:t>算法描述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3065"/>
            <a:ext cx="8424862" cy="47609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 smtClean="0"/>
              <a:t>input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一个加权连通无向图</a:t>
            </a:r>
            <a:r>
              <a:rPr lang="en-US" altLang="zh-CN" sz="2400" dirty="0"/>
              <a:t>G=(V,E)</a:t>
            </a:r>
          </a:p>
          <a:p>
            <a:pPr>
              <a:defRPr/>
            </a:pPr>
            <a:r>
              <a:rPr lang="en-US" altLang="zh-CN" sz="2400" dirty="0" smtClean="0"/>
              <a:t>output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的一棵最小生成树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T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←∅ </a:t>
            </a:r>
            <a:r>
              <a:rPr lang="en-US" altLang="zh-CN" sz="2400" dirty="0"/>
              <a:t>//</a:t>
            </a:r>
            <a:r>
              <a:rPr lang="zh-CN" altLang="en-US" sz="2400" dirty="0"/>
              <a:t>存储选中的边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  </a:t>
            </a:r>
            <a:r>
              <a:rPr lang="en-US" altLang="zh-CN" sz="2400" dirty="0"/>
              <a:t>while 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所含的边数少于</a:t>
            </a:r>
            <a:r>
              <a:rPr lang="en-US" altLang="zh-CN" sz="2400" dirty="0">
                <a:solidFill>
                  <a:srgbClr val="FF0000"/>
                </a:solidFill>
              </a:rPr>
              <a:t>n-1 </a:t>
            </a:r>
            <a:r>
              <a:rPr lang="en-US" altLang="zh-CN" sz="2400" dirty="0"/>
              <a:t>do                                           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从</a:t>
            </a:r>
            <a:r>
              <a:rPr lang="en-US" altLang="zh-CN" sz="2400" dirty="0"/>
              <a:t>E</a:t>
            </a:r>
            <a:r>
              <a:rPr lang="zh-CN" altLang="en-US" sz="2400" dirty="0"/>
              <a:t>中选择一条最小权值的边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；从</a:t>
            </a:r>
            <a:r>
              <a:rPr lang="en-US" altLang="zh-CN" sz="2400" dirty="0"/>
              <a:t>E</a:t>
            </a:r>
            <a:r>
              <a:rPr lang="zh-CN" altLang="en-US" sz="2400" dirty="0"/>
              <a:t>中删除该</a:t>
            </a:r>
            <a:r>
              <a:rPr lang="zh-CN" altLang="en-US" sz="2400" dirty="0" smtClean="0"/>
              <a:t>边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if (</a:t>
            </a:r>
            <a:r>
              <a:rPr lang="zh-CN" altLang="en-US" sz="2400" dirty="0">
                <a:solidFill>
                  <a:srgbClr val="FF0000"/>
                </a:solidFill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v,w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加入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中没有形成一个回路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      then </a:t>
            </a:r>
            <a:r>
              <a:rPr lang="zh-CN" altLang="en-US" sz="2400" dirty="0"/>
              <a:t>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加入</a:t>
            </a:r>
            <a:r>
              <a:rPr lang="en-US" altLang="zh-CN" sz="2400" dirty="0"/>
              <a:t>T</a:t>
            </a:r>
            <a:r>
              <a:rPr lang="zh-CN" altLang="en-US" sz="2400" dirty="0" smtClean="0"/>
              <a:t>中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      else </a:t>
            </a:r>
            <a:r>
              <a:rPr lang="zh-CN" altLang="en-US" sz="2400" dirty="0"/>
              <a:t>放弃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v,w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repeat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9092" name="圆角矩形标注 8"/>
          <p:cNvSpPr>
            <a:spLocks noChangeArrowheads="1"/>
          </p:cNvSpPr>
          <p:nvPr/>
        </p:nvSpPr>
        <p:spPr bwMode="auto">
          <a:xfrm>
            <a:off x="5591944" y="796479"/>
            <a:ext cx="3527425" cy="551898"/>
          </a:xfrm>
          <a:prstGeom prst="wedgeRoundRectCallout">
            <a:avLst>
              <a:gd name="adj1" fmla="val -42550"/>
              <a:gd name="adj2" fmla="val 90481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时间复杂度为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O(n</a:t>
            </a:r>
            <a:r>
              <a:rPr lang="en-US" altLang="zh-CN" sz="2400" baseline="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logn)</a:t>
            </a:r>
            <a:endParaRPr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圆角矩形标注 8"/>
          <p:cNvSpPr>
            <a:spLocks noChangeArrowheads="1"/>
          </p:cNvSpPr>
          <p:nvPr/>
        </p:nvSpPr>
        <p:spPr bwMode="auto">
          <a:xfrm>
            <a:off x="6258660" y="1484784"/>
            <a:ext cx="4105274" cy="1584647"/>
          </a:xfrm>
          <a:prstGeom prst="wedgeRoundRectCallout">
            <a:avLst>
              <a:gd name="adj1" fmla="val -807"/>
              <a:gd name="adj2" fmla="val -6361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表示点的个数。从边的个数入手分析，时间复杂度为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sz="2000" b="0" dirty="0" err="1">
                <a:ea typeface="幼圆" panose="02010509060101010101" pitchFamily="49" charset="-122"/>
                <a:cs typeface="Arial" panose="020B0604020202020204" pitchFamily="34" charset="0"/>
              </a:rPr>
              <a:t>eloge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考虑连通无向图边的个数最多为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n(n-1)/2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结论得证。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标题 1"/>
          <p:cNvSpPr>
            <a:spLocks noGrp="1"/>
          </p:cNvSpPr>
          <p:nvPr>
            <p:ph type="title"/>
          </p:nvPr>
        </p:nvSpPr>
        <p:spPr>
          <a:xfrm>
            <a:off x="736601" y="18245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实例运行</a:t>
            </a:r>
          </a:p>
        </p:txBody>
      </p:sp>
      <p:sp>
        <p:nvSpPr>
          <p:cNvPr id="91140" name="内容占位符 2"/>
          <p:cNvSpPr>
            <a:spLocks noGrp="1"/>
          </p:cNvSpPr>
          <p:nvPr>
            <p:ph idx="1"/>
          </p:nvPr>
        </p:nvSpPr>
        <p:spPr>
          <a:xfrm>
            <a:off x="573643" y="1617942"/>
            <a:ext cx="3322638" cy="346392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边的权值排序：</a:t>
            </a:r>
            <a:endParaRPr lang="en-US" altLang="zh-CN" sz="24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(AE)  50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(CD)  60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(BC)  70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(BD)  75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(AD)  80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(ED)  90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(BE)  200</a:t>
            </a:r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(AC)  300</a:t>
            </a:r>
          </a:p>
          <a:p>
            <a:endParaRPr lang="zh-CN" altLang="en-US" dirty="0" smtClean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30" name="组合 43"/>
          <p:cNvGrpSpPr>
            <a:grpSpLocks/>
          </p:cNvGrpSpPr>
          <p:nvPr/>
        </p:nvGrpSpPr>
        <p:grpSpPr bwMode="auto">
          <a:xfrm>
            <a:off x="2927186" y="2359725"/>
            <a:ext cx="4032910" cy="2144838"/>
            <a:chOff x="735453" y="804744"/>
            <a:chExt cx="4297077" cy="2376873"/>
          </a:xfrm>
          <a:noFill/>
        </p:grpSpPr>
        <p:sp>
          <p:nvSpPr>
            <p:cNvPr id="31" name="椭圆 30"/>
            <p:cNvSpPr/>
            <p:nvPr/>
          </p:nvSpPr>
          <p:spPr>
            <a:xfrm>
              <a:off x="880232" y="836506"/>
              <a:ext cx="503292" cy="50501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843290" y="804744"/>
              <a:ext cx="504880" cy="50343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80232" y="2492903"/>
              <a:ext cx="503292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844059" y="2492903"/>
              <a:ext cx="504880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29239" y="1628973"/>
              <a:ext cx="503291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>
              <a:stCxn id="31" idx="6"/>
              <a:endCxn id="35" idx="2"/>
            </p:cNvCxnSpPr>
            <p:nvPr/>
          </p:nvCxnSpPr>
          <p:spPr>
            <a:xfrm>
              <a:off x="1383524" y="1089015"/>
              <a:ext cx="3145714" cy="79167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1886323" y="89942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300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>
              <a:stCxn id="31" idx="5"/>
              <a:endCxn id="34" idx="1"/>
            </p:cNvCxnSpPr>
            <p:nvPr/>
          </p:nvCxnSpPr>
          <p:spPr>
            <a:xfrm>
              <a:off x="1309819" y="1267566"/>
              <a:ext cx="1608179" cy="129906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5"/>
            <p:cNvSpPr txBox="1">
              <a:spLocks noChangeArrowheads="1"/>
            </p:cNvSpPr>
            <p:nvPr/>
          </p:nvSpPr>
          <p:spPr bwMode="auto">
            <a:xfrm>
              <a:off x="1230075" y="136458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80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>
              <a:stCxn id="31" idx="4"/>
              <a:endCxn id="33" idx="0"/>
            </p:cNvCxnSpPr>
            <p:nvPr/>
          </p:nvCxnSpPr>
          <p:spPr>
            <a:xfrm>
              <a:off x="1131879" y="1341523"/>
              <a:ext cx="0" cy="115138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735453" y="1628800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50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/>
            <p:cNvCxnSpPr>
              <a:stCxn id="32" idx="3"/>
              <a:endCxn id="33" idx="7"/>
            </p:cNvCxnSpPr>
            <p:nvPr/>
          </p:nvCxnSpPr>
          <p:spPr>
            <a:xfrm flipH="1">
              <a:off x="1309820" y="1234450"/>
              <a:ext cx="1607409" cy="133217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656150" y="2082771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200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>
              <a:stCxn id="32" idx="4"/>
              <a:endCxn id="34" idx="0"/>
            </p:cNvCxnSpPr>
            <p:nvPr/>
          </p:nvCxnSpPr>
          <p:spPr>
            <a:xfrm>
              <a:off x="3095731" y="1308175"/>
              <a:ext cx="769" cy="118472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3131840" y="1696162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75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45"/>
            <p:cNvCxnSpPr>
              <a:stCxn id="33" idx="6"/>
              <a:endCxn id="34" idx="2"/>
            </p:cNvCxnSpPr>
            <p:nvPr/>
          </p:nvCxnSpPr>
          <p:spPr>
            <a:xfrm>
              <a:off x="1383525" y="2744618"/>
              <a:ext cx="14605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3"/>
              <a:endCxn id="34" idx="6"/>
            </p:cNvCxnSpPr>
            <p:nvPr/>
          </p:nvCxnSpPr>
          <p:spPr>
            <a:xfrm flipH="1">
              <a:off x="3348939" y="2058677"/>
              <a:ext cx="1254004" cy="68594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2" idx="6"/>
              <a:endCxn id="35" idx="1"/>
            </p:cNvCxnSpPr>
            <p:nvPr/>
          </p:nvCxnSpPr>
          <p:spPr>
            <a:xfrm>
              <a:off x="3348170" y="1056460"/>
              <a:ext cx="1254774" cy="646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9"/>
            <p:cNvSpPr txBox="1">
              <a:spLocks noChangeArrowheads="1"/>
            </p:cNvSpPr>
            <p:nvPr/>
          </p:nvSpPr>
          <p:spPr bwMode="auto">
            <a:xfrm>
              <a:off x="1841612" y="2812285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90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50" name="TextBox 40"/>
            <p:cNvSpPr txBox="1">
              <a:spLocks noChangeArrowheads="1"/>
            </p:cNvSpPr>
            <p:nvPr/>
          </p:nvSpPr>
          <p:spPr bwMode="auto">
            <a:xfrm>
              <a:off x="3838716" y="234778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60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38716" y="107769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70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9"/>
          <p:cNvGrpSpPr>
            <a:grpSpLocks/>
          </p:cNvGrpSpPr>
          <p:nvPr/>
        </p:nvGrpSpPr>
        <p:grpSpPr bwMode="auto">
          <a:xfrm>
            <a:off x="7507263" y="2591743"/>
            <a:ext cx="565521" cy="1557337"/>
            <a:chOff x="3921554" y="3861048"/>
            <a:chExt cx="564123" cy="1557555"/>
          </a:xfrm>
        </p:grpSpPr>
        <p:sp>
          <p:nvSpPr>
            <p:cNvPr id="54" name="椭圆 53"/>
            <p:cNvSpPr/>
            <p:nvPr/>
          </p:nvSpPr>
          <p:spPr>
            <a:xfrm>
              <a:off x="4096117" y="3861048"/>
              <a:ext cx="389560" cy="3635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096117" y="5055015"/>
              <a:ext cx="389560" cy="3635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连接符 55"/>
            <p:cNvCxnSpPr>
              <a:stCxn id="54" idx="4"/>
              <a:endCxn id="55" idx="0"/>
            </p:cNvCxnSpPr>
            <p:nvPr/>
          </p:nvCxnSpPr>
          <p:spPr>
            <a:xfrm>
              <a:off x="4290898" y="4224636"/>
              <a:ext cx="0" cy="83037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8"/>
            <p:cNvSpPr txBox="1">
              <a:spLocks noChangeArrowheads="1"/>
            </p:cNvSpPr>
            <p:nvPr/>
          </p:nvSpPr>
          <p:spPr bwMode="auto">
            <a:xfrm>
              <a:off x="3921554" y="4432152"/>
              <a:ext cx="500410" cy="36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50</a:t>
              </a:r>
              <a:endParaRPr lang="zh-CN" altLang="en-US" sz="1800" b="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350537" y="3130283"/>
            <a:ext cx="1930039" cy="985838"/>
            <a:chOff x="7723287" y="5257800"/>
            <a:chExt cx="1930039" cy="985838"/>
          </a:xfrm>
        </p:grpSpPr>
        <p:sp>
          <p:nvSpPr>
            <p:cNvPr id="59" name="椭圆 58"/>
            <p:cNvSpPr/>
            <p:nvPr/>
          </p:nvSpPr>
          <p:spPr bwMode="auto">
            <a:xfrm>
              <a:off x="7723287" y="5880100"/>
              <a:ext cx="388937" cy="3635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9264388" y="5257800"/>
              <a:ext cx="388938" cy="3635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60" idx="3"/>
              <a:endCxn id="59" idx="6"/>
            </p:cNvCxnSpPr>
            <p:nvPr/>
          </p:nvCxnSpPr>
          <p:spPr bwMode="auto">
            <a:xfrm flipH="1">
              <a:off x="8112224" y="5568099"/>
              <a:ext cx="1209123" cy="4937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9"/>
            <p:cNvSpPr txBox="1">
              <a:spLocks noChangeArrowheads="1"/>
            </p:cNvSpPr>
            <p:nvPr/>
          </p:nvSpPr>
          <p:spPr bwMode="auto">
            <a:xfrm>
              <a:off x="8688324" y="5727372"/>
              <a:ext cx="500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60</a:t>
              </a:r>
              <a:endParaRPr lang="zh-CN" altLang="en-US" sz="1800" b="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7462" y="2558776"/>
            <a:ext cx="1641135" cy="624746"/>
            <a:chOff x="7132173" y="4548161"/>
            <a:chExt cx="1641135" cy="624746"/>
          </a:xfrm>
        </p:grpSpPr>
        <p:sp>
          <p:nvSpPr>
            <p:cNvPr id="63" name="椭圆 62"/>
            <p:cNvSpPr/>
            <p:nvPr/>
          </p:nvSpPr>
          <p:spPr bwMode="auto">
            <a:xfrm>
              <a:off x="7132173" y="4548161"/>
              <a:ext cx="388938" cy="36353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连接符 63"/>
            <p:cNvCxnSpPr>
              <a:stCxn id="63" idx="6"/>
              <a:endCxn id="60" idx="1"/>
            </p:cNvCxnSpPr>
            <p:nvPr/>
          </p:nvCxnSpPr>
          <p:spPr bwMode="auto">
            <a:xfrm>
              <a:off x="7521111" y="4729930"/>
              <a:ext cx="1252197" cy="4429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50"/>
            <p:cNvSpPr txBox="1">
              <a:spLocks noChangeArrowheads="1"/>
            </p:cNvSpPr>
            <p:nvPr/>
          </p:nvSpPr>
          <p:spPr bwMode="auto">
            <a:xfrm>
              <a:off x="8028733" y="4617005"/>
              <a:ext cx="500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70</a:t>
              </a:r>
              <a:endParaRPr lang="zh-CN" altLang="en-US" sz="1800" b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40216" y="2902041"/>
            <a:ext cx="1391903" cy="903781"/>
            <a:chOff x="5812243" y="4891426"/>
            <a:chExt cx="1391903" cy="903781"/>
          </a:xfrm>
        </p:grpSpPr>
        <p:cxnSp>
          <p:nvCxnSpPr>
            <p:cNvPr id="66" name="直接连接符 65"/>
            <p:cNvCxnSpPr>
              <a:stCxn id="54" idx="5"/>
              <a:endCxn id="59" idx="1"/>
            </p:cNvCxnSpPr>
            <p:nvPr/>
          </p:nvCxnSpPr>
          <p:spPr bwMode="auto">
            <a:xfrm>
              <a:off x="5812243" y="4891426"/>
              <a:ext cx="1391903" cy="9037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7"/>
            <p:cNvSpPr txBox="1">
              <a:spLocks noChangeArrowheads="1"/>
            </p:cNvSpPr>
            <p:nvPr/>
          </p:nvSpPr>
          <p:spPr bwMode="auto">
            <a:xfrm>
              <a:off x="5812243" y="5058345"/>
              <a:ext cx="5003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80</a:t>
              </a:r>
              <a:endParaRPr lang="zh-CN" altLang="en-US" sz="1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510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一个现实</a:t>
            </a:r>
            <a:r>
              <a:rPr lang="zh-CN" altLang="en-US" sz="4000" dirty="0" smtClean="0"/>
              <a:t>世界中的</a:t>
            </a:r>
            <a:r>
              <a:rPr lang="zh-CN" altLang="en-US" sz="4000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7842"/>
            <a:ext cx="10515600" cy="4351338"/>
          </a:xfrm>
        </p:spPr>
        <p:txBody>
          <a:bodyPr/>
          <a:lstStyle/>
          <a:p>
            <a:r>
              <a:rPr kumimoji="1" lang="zh-CN" altLang="en-US" sz="2800" dirty="0"/>
              <a:t>如果有一个机会可以帮助你梦想成真，那么你希望参加哪两个活动：</a:t>
            </a:r>
          </a:p>
          <a:p>
            <a:pPr lvl="1"/>
            <a:r>
              <a:rPr kumimoji="1" lang="en-US" altLang="zh-CN" sz="2400" dirty="0"/>
              <a:t>1 </a:t>
            </a:r>
            <a:r>
              <a:rPr kumimoji="1" lang="zh-CN" altLang="en-US" sz="2400" dirty="0"/>
              <a:t>看足球世界杯总决赛；</a:t>
            </a:r>
          </a:p>
          <a:p>
            <a:pPr lvl="1"/>
            <a:r>
              <a:rPr kumimoji="1" lang="en-US" altLang="zh-CN" sz="2400" dirty="0"/>
              <a:t>2 </a:t>
            </a:r>
            <a:r>
              <a:rPr kumimoji="1" lang="zh-CN" altLang="en-US" sz="2400" dirty="0"/>
              <a:t>游览新西兰风光；</a:t>
            </a:r>
          </a:p>
          <a:p>
            <a:pPr lvl="1"/>
            <a:r>
              <a:rPr kumimoji="1" lang="en-US" altLang="zh-CN" sz="2400" dirty="0"/>
              <a:t>3 </a:t>
            </a:r>
            <a:r>
              <a:rPr kumimoji="1" lang="zh-CN" altLang="en-US" sz="2400" dirty="0"/>
              <a:t>学习潜水；</a:t>
            </a:r>
          </a:p>
          <a:p>
            <a:pPr lvl="1"/>
            <a:r>
              <a:rPr kumimoji="1" lang="en-US" altLang="zh-CN" sz="2400" dirty="0"/>
              <a:t>4 </a:t>
            </a:r>
            <a:r>
              <a:rPr kumimoji="1" lang="zh-CN" altLang="en-US" sz="2400" dirty="0"/>
              <a:t>听阿黛尔的演唱会。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104112" y="3068960"/>
            <a:ext cx="2159000" cy="1511300"/>
            <a:chOff x="976" y="2750"/>
            <a:chExt cx="1360" cy="952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976" y="2750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1429" y="2750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1882" y="2750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429" y="3067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1882" y="3067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1883" y="3385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1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贪心策略分析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455114"/>
            <a:ext cx="9793088" cy="5142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 smtClean="0"/>
              <a:t>问题原型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构造加权无向连通图</a:t>
            </a:r>
            <a:r>
              <a:rPr lang="en-US" altLang="zh-CN" sz="2400" dirty="0" smtClean="0"/>
              <a:t>G=(V,E)</a:t>
            </a:r>
            <a:r>
              <a:rPr lang="zh-CN" altLang="en-US" sz="2400" dirty="0" smtClean="0"/>
              <a:t>的最小生成树</a:t>
            </a:r>
            <a:r>
              <a:rPr lang="en-US" altLang="zh-CN" sz="2400" dirty="0" smtClean="0"/>
              <a:t>T=(V, E’)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|V|=n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 smtClean="0"/>
              <a:t>约束条件：</a:t>
            </a: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 smtClean="0"/>
              <a:t>T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|V|=n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|E’|= n-1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E’</a:t>
            </a:r>
            <a:r>
              <a:rPr lang="zh-CN" altLang="en-US" sz="2400" dirty="0" smtClean="0">
                <a:latin typeface="Arial Unicode MS"/>
                <a:ea typeface="Arial Unicode MS"/>
                <a:cs typeface="Arial Unicode MS"/>
              </a:rPr>
              <a:t>⊆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中没有环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目标函数：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/>
              <a:t>权值</a:t>
            </a:r>
            <a:r>
              <a:rPr lang="zh-CN" altLang="en-US" sz="2400" dirty="0" smtClean="0"/>
              <a:t>和最小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量度标准：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/>
              <a:t>权</a:t>
            </a:r>
            <a:r>
              <a:rPr lang="zh-CN" altLang="en-US" sz="2400" dirty="0" smtClean="0"/>
              <a:t>值从小到大排列</a:t>
            </a:r>
            <a:endParaRPr lang="en-US" altLang="zh-CN" sz="2400" dirty="0" smtClean="0"/>
          </a:p>
          <a:p>
            <a:pPr lvl="1">
              <a:defRPr/>
            </a:pPr>
            <a:endParaRPr lang="en-US" altLang="zh-CN" sz="2400" dirty="0" smtClean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107668" y="5338361"/>
            <a:ext cx="5976664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该量度标准是否是最优量度标准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5" name="圆角矩形标注 7"/>
          <p:cNvSpPr>
            <a:spLocks noChangeArrowheads="1"/>
          </p:cNvSpPr>
          <p:nvPr/>
        </p:nvSpPr>
        <p:spPr bwMode="auto">
          <a:xfrm>
            <a:off x="3359696" y="3933056"/>
            <a:ext cx="3254375" cy="566269"/>
          </a:xfrm>
          <a:prstGeom prst="wedgeRoundRectCallout">
            <a:avLst>
              <a:gd name="adj1" fmla="val -55503"/>
              <a:gd name="adj2" fmla="val 8365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把目标函数作为度量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标准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4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695400" y="525463"/>
            <a:ext cx="10076690" cy="115570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证明：</a:t>
            </a:r>
            <a:r>
              <a:rPr lang="en-US" altLang="zh-CN" sz="3600" dirty="0" err="1" smtClean="0">
                <a:solidFill>
                  <a:schemeClr val="accent1">
                    <a:lumMod val="75000"/>
                  </a:schemeClr>
                </a:solidFill>
              </a:rPr>
              <a:t>Kruskal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算法对于每一个无向连通图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产生一棵最小生成树。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839416" y="2997200"/>
            <a:ext cx="10153128" cy="295275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证明路线：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替换掉</a:t>
            </a:r>
            <a:r>
              <a:rPr lang="en-US" altLang="zh-CN" sz="2400" dirty="0" smtClean="0"/>
              <a:t>e</a:t>
            </a:r>
            <a:r>
              <a:rPr lang="en-US" altLang="zh-CN" sz="2400" baseline="-25000" dirty="0" smtClean="0"/>
              <a:t>j</a:t>
            </a:r>
            <a:r>
              <a:rPr lang="zh-CN" altLang="en-US" sz="2400" dirty="0" smtClean="0"/>
              <a:t>，获得新的可行解</a:t>
            </a:r>
            <a:r>
              <a:rPr lang="en-US" altLang="zh-CN" sz="2400" dirty="0" smtClean="0"/>
              <a:t>T ’’,</a:t>
            </a:r>
            <a:r>
              <a:rPr lang="zh-CN" altLang="en-US" sz="2400" dirty="0" smtClean="0"/>
              <a:t>证明新解也是最小生成树。反复替换，从而命题得证。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证明难点：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怎样选择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</a:t>
            </a:r>
            <a:r>
              <a:rPr lang="en-US" altLang="zh-CN" sz="2400" baseline="-25000" dirty="0" smtClean="0"/>
              <a:t>j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怎样确定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</a:t>
            </a:r>
            <a:r>
              <a:rPr lang="en-US" altLang="zh-CN" sz="2400" baseline="-25000" dirty="0" smtClean="0"/>
              <a:t>j</a:t>
            </a:r>
            <a:r>
              <a:rPr lang="zh-CN" altLang="en-US" sz="2400" dirty="0" smtClean="0"/>
              <a:t>的成本关系？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5664200" y="1412876"/>
            <a:ext cx="2808288" cy="93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16726" y="1628776"/>
            <a:ext cx="2735263" cy="93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84925" y="1628776"/>
            <a:ext cx="46038" cy="7302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3" name="TextBox 8"/>
          <p:cNvSpPr txBox="1">
            <a:spLocks noChangeArrowheads="1"/>
          </p:cNvSpPr>
          <p:nvPr/>
        </p:nvSpPr>
        <p:spPr bwMode="auto">
          <a:xfrm>
            <a:off x="6257925" y="1628776"/>
            <a:ext cx="342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endParaRPr lang="zh-CN" altLang="en-US" sz="2000" b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4" name="TextBox 9"/>
          <p:cNvSpPr txBox="1">
            <a:spLocks noChangeArrowheads="1"/>
          </p:cNvSpPr>
          <p:nvPr/>
        </p:nvSpPr>
        <p:spPr bwMode="auto">
          <a:xfrm>
            <a:off x="5089525" y="2349501"/>
            <a:ext cx="215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贪心法成本树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边集合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E(T)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5" name="TextBox 10"/>
          <p:cNvSpPr txBox="1">
            <a:spLocks noChangeArrowheads="1"/>
          </p:cNvSpPr>
          <p:nvPr/>
        </p:nvSpPr>
        <p:spPr bwMode="auto">
          <a:xfrm>
            <a:off x="7394576" y="2597151"/>
            <a:ext cx="24458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最小成本树</a:t>
            </a: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T’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边集合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E(T’)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32850" y="1773239"/>
            <a:ext cx="460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7" name="TextBox 14"/>
          <p:cNvSpPr txBox="1">
            <a:spLocks noChangeArrowheads="1"/>
          </p:cNvSpPr>
          <p:nvPr/>
        </p:nvSpPr>
        <p:spPr bwMode="auto">
          <a:xfrm>
            <a:off x="8707439" y="1773238"/>
            <a:ext cx="485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20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endParaRPr lang="zh-CN" altLang="en-US" sz="2000" b="0" baseline="-250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8" name="圆角矩形标注 7"/>
          <p:cNvSpPr>
            <a:spLocks noChangeArrowheads="1"/>
          </p:cNvSpPr>
          <p:nvPr/>
        </p:nvSpPr>
        <p:spPr bwMode="auto">
          <a:xfrm>
            <a:off x="4745958" y="4221025"/>
            <a:ext cx="4806031" cy="935038"/>
          </a:xfrm>
          <a:prstGeom prst="wedgeRoundRectCallout">
            <a:avLst>
              <a:gd name="adj1" fmla="val -41532"/>
              <a:gd name="adj2" fmla="val 62801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根据证明路线要求，希望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≥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因此，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要反向证明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&lt;e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是不合理的。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441160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T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算法产生的</a:t>
            </a:r>
            <a:r>
              <a:rPr lang="en-US" altLang="zh-CN" sz="2400" dirty="0"/>
              <a:t>G</a:t>
            </a:r>
            <a:r>
              <a:rPr lang="zh-CN" altLang="en-US" sz="2400" dirty="0"/>
              <a:t>的生成树，</a:t>
            </a:r>
            <a:r>
              <a:rPr lang="en-US" altLang="zh-CN" sz="2400" dirty="0"/>
              <a:t>T’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的最小成本生成树。现在要证明</a:t>
            </a:r>
            <a:r>
              <a:rPr lang="en-US" altLang="zh-CN" sz="2400" dirty="0"/>
              <a:t>T</a:t>
            </a:r>
            <a:r>
              <a:rPr lang="zh-CN" altLang="en-US" sz="2400" dirty="0"/>
              <a:t>和</a:t>
            </a:r>
            <a:r>
              <a:rPr lang="en-US" altLang="zh-CN" sz="2400" dirty="0"/>
              <a:t>T’</a:t>
            </a:r>
            <a:r>
              <a:rPr lang="zh-CN" altLang="en-US" sz="2400" dirty="0"/>
              <a:t>具有相同的成本。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E(T)</a:t>
            </a:r>
            <a:r>
              <a:rPr lang="zh-CN" altLang="en-US" sz="2400" dirty="0"/>
              <a:t>和</a:t>
            </a:r>
            <a:r>
              <a:rPr lang="en-US" altLang="zh-CN" sz="2400" dirty="0"/>
              <a:t>E(T’)</a:t>
            </a:r>
            <a:r>
              <a:rPr lang="zh-CN" altLang="en-US" sz="2400" dirty="0"/>
              <a:t>分别是</a:t>
            </a:r>
            <a:r>
              <a:rPr lang="en-US" altLang="zh-CN" sz="2400" dirty="0"/>
              <a:t>T</a:t>
            </a:r>
            <a:r>
              <a:rPr lang="zh-CN" altLang="en-US" sz="2400" dirty="0"/>
              <a:t>和</a:t>
            </a:r>
            <a:r>
              <a:rPr lang="en-US" altLang="zh-CN" sz="2400" dirty="0"/>
              <a:t>T’</a:t>
            </a:r>
            <a:r>
              <a:rPr lang="zh-CN" altLang="en-US" sz="2400" dirty="0"/>
              <a:t>的边集。若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中的节点数，则</a:t>
            </a:r>
            <a:r>
              <a:rPr lang="en-US" altLang="zh-CN" sz="2400" dirty="0"/>
              <a:t>T</a:t>
            </a:r>
            <a:r>
              <a:rPr lang="zh-CN" altLang="en-US" sz="2400" dirty="0"/>
              <a:t>和</a:t>
            </a:r>
            <a:r>
              <a:rPr lang="en-US" altLang="zh-CN" sz="2400" dirty="0"/>
              <a:t>T’</a:t>
            </a:r>
            <a:r>
              <a:rPr lang="zh-CN" altLang="en-US" sz="2400" dirty="0"/>
              <a:t>都有</a:t>
            </a:r>
            <a:r>
              <a:rPr lang="en-US" altLang="zh-CN" sz="2400" dirty="0"/>
              <a:t>n-1</a:t>
            </a:r>
            <a:r>
              <a:rPr lang="zh-CN" altLang="en-US" sz="2400" dirty="0"/>
              <a:t>条边。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若</a:t>
            </a:r>
            <a:r>
              <a:rPr lang="en-US" altLang="zh-CN" sz="2400" dirty="0"/>
              <a:t>E(T)=E(T’)</a:t>
            </a:r>
            <a:r>
              <a:rPr lang="zh-CN" altLang="en-US" sz="2400" dirty="0"/>
              <a:t>，则</a:t>
            </a:r>
            <a:r>
              <a:rPr lang="en-US" altLang="zh-CN" sz="2400" dirty="0"/>
              <a:t>T</a:t>
            </a:r>
            <a:r>
              <a:rPr lang="zh-CN" altLang="en-US" sz="2400" dirty="0"/>
              <a:t>显然就是最小成本生成树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/>
              <a:t>若</a:t>
            </a:r>
            <a:r>
              <a:rPr lang="en-US" altLang="zh-CN" sz="2400" dirty="0"/>
              <a:t>E(T)≠E(T’)</a:t>
            </a:r>
            <a:r>
              <a:rPr lang="zh-CN" altLang="en-US" sz="2400" dirty="0"/>
              <a:t>，则假设</a:t>
            </a:r>
            <a:r>
              <a:rPr lang="en-US" altLang="zh-CN" sz="2400" dirty="0"/>
              <a:t>e</a:t>
            </a:r>
            <a:r>
              <a:rPr lang="zh-CN" altLang="en-US" sz="2400" dirty="0"/>
              <a:t>是一条使得</a:t>
            </a:r>
            <a:r>
              <a:rPr lang="en-US" altLang="zh-CN" sz="2400" dirty="0" err="1"/>
              <a:t>e</a:t>
            </a:r>
            <a:r>
              <a:rPr lang="en-US" altLang="zh-CN" sz="2400" dirty="0" err="1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altLang="zh-CN" sz="2400" dirty="0" err="1"/>
              <a:t>E</a:t>
            </a:r>
            <a:r>
              <a:rPr lang="en-US" altLang="zh-CN" sz="2400" dirty="0"/>
              <a:t>(T)</a:t>
            </a:r>
            <a:r>
              <a:rPr lang="zh-CN" altLang="en-US" sz="2400" dirty="0"/>
              <a:t>但</a:t>
            </a:r>
            <a:r>
              <a:rPr lang="en-US" altLang="zh-CN" sz="2400" dirty="0"/>
              <a:t>e </a:t>
            </a:r>
            <a:r>
              <a:rPr lang="en-US" altLang="zh-CN" sz="2400" dirty="0">
                <a:latin typeface="Arial Unicode MS"/>
                <a:ea typeface="Arial Unicode MS"/>
                <a:cs typeface="Arial Unicode MS"/>
              </a:rPr>
              <a:t>∉</a:t>
            </a:r>
            <a:r>
              <a:rPr lang="en-US" altLang="zh-CN" sz="2400" dirty="0"/>
              <a:t>E(T’)</a:t>
            </a:r>
            <a:r>
              <a:rPr lang="zh-CN" altLang="en-US" sz="2400" dirty="0"/>
              <a:t>的最小成本的边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buFont typeface="Arial" panose="020B0604020202020204" pitchFamily="34" charset="0"/>
              <a:buAutoNum type="arabicPeriod" startAt="5"/>
            </a:pPr>
            <a:r>
              <a:rPr lang="zh-CN" altLang="en-US" sz="2400" dirty="0"/>
              <a:t>把</a:t>
            </a:r>
            <a:r>
              <a:rPr lang="en-US" altLang="zh-CN" sz="2400" dirty="0"/>
              <a:t>e</a:t>
            </a:r>
            <a:r>
              <a:rPr lang="zh-CN" altLang="en-US" sz="2400" dirty="0"/>
              <a:t>加入到</a:t>
            </a:r>
            <a:r>
              <a:rPr lang="en-US" altLang="zh-CN" sz="2400" dirty="0"/>
              <a:t>T’</a:t>
            </a:r>
            <a:r>
              <a:rPr lang="zh-CN" altLang="en-US" sz="2400" dirty="0"/>
              <a:t>中，则一定会产生一个环。</a:t>
            </a:r>
            <a:r>
              <a:rPr lang="zh-CN" altLang="en-US" sz="2400" dirty="0" smtClean="0"/>
              <a:t>假设</a:t>
            </a:r>
            <a:r>
              <a:rPr lang="en-US" altLang="zh-CN" sz="2400" dirty="0" smtClean="0"/>
              <a:t>e,e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,e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/>
              <a:t>,…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是这个环。</a:t>
            </a:r>
            <a:endParaRPr lang="en-US" altLang="zh-CN" sz="2400" dirty="0"/>
          </a:p>
          <a:p>
            <a:pPr marL="514350" indent="-514350">
              <a:buFont typeface="Arial" panose="020B0604020202020204" pitchFamily="34" charset="0"/>
              <a:buAutoNum type="arabicPeriod" startAt="5"/>
            </a:pPr>
            <a:r>
              <a:rPr lang="zh-CN" altLang="en-US" sz="2400" dirty="0"/>
              <a:t>可知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中至少有一条不在</a:t>
            </a:r>
            <a:r>
              <a:rPr lang="en-US" altLang="zh-CN" sz="2400" dirty="0"/>
              <a:t>E(T)</a:t>
            </a:r>
            <a:r>
              <a:rPr lang="zh-CN" altLang="en-US" sz="2400" dirty="0"/>
              <a:t>中，如若不然，则</a:t>
            </a:r>
            <a:r>
              <a:rPr lang="en-US" altLang="zh-CN" sz="2400" dirty="0"/>
              <a:t>T</a:t>
            </a:r>
            <a:r>
              <a:rPr lang="zh-CN" altLang="en-US" sz="2400" dirty="0"/>
              <a:t>也包含这个</a:t>
            </a:r>
            <a:r>
              <a:rPr lang="zh-CN" altLang="en-US" sz="2400" dirty="0" smtClean="0"/>
              <a:t>环，</a:t>
            </a:r>
            <a:r>
              <a:rPr lang="zh-CN" altLang="en-US" sz="2400" dirty="0"/>
              <a:t>与算法矛盾。设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是这个环中使得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∉ </a:t>
            </a:r>
            <a:r>
              <a:rPr lang="en-US" altLang="zh-CN" sz="2400" dirty="0"/>
              <a:t>E(T)</a:t>
            </a:r>
            <a:r>
              <a:rPr lang="zh-CN" altLang="en-US" sz="2400" dirty="0"/>
              <a:t>的一条边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97284" name="圆角矩形标注 7"/>
          <p:cNvSpPr>
            <a:spLocks noChangeArrowheads="1"/>
          </p:cNvSpPr>
          <p:nvPr/>
        </p:nvSpPr>
        <p:spPr bwMode="auto">
          <a:xfrm>
            <a:off x="8544272" y="5157192"/>
            <a:ext cx="2376264" cy="504825"/>
          </a:xfrm>
          <a:prstGeom prst="wedgeRoundRectCallout">
            <a:avLst>
              <a:gd name="adj1" fmla="val -52142"/>
              <a:gd name="adj2" fmla="val -73972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4-6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：选择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/>
          <p:cNvSpPr>
            <a:spLocks noGrp="1"/>
          </p:cNvSpPr>
          <p:nvPr>
            <p:ph idx="1"/>
          </p:nvPr>
        </p:nvSpPr>
        <p:spPr>
          <a:xfrm>
            <a:off x="839416" y="1124744"/>
            <a:ext cx="10225136" cy="3168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sz="2400" dirty="0" smtClean="0"/>
              <a:t>如果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比</a:t>
            </a:r>
            <a:r>
              <a:rPr lang="en-US" altLang="zh-CN" sz="2400" dirty="0"/>
              <a:t>e</a:t>
            </a:r>
            <a:r>
              <a:rPr lang="zh-CN" altLang="en-US" sz="2400" dirty="0"/>
              <a:t>有更小的成本，则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算法会在</a:t>
            </a:r>
            <a:r>
              <a:rPr lang="en-US" altLang="zh-CN" sz="2400" dirty="0"/>
              <a:t>e</a:t>
            </a:r>
            <a:r>
              <a:rPr lang="zh-CN" altLang="en-US" sz="2400" dirty="0"/>
              <a:t>之前考虑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 </a:t>
            </a:r>
            <a:r>
              <a:rPr lang="zh-CN" altLang="en-US" sz="2400" dirty="0"/>
              <a:t>，并把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计入</a:t>
            </a:r>
            <a:r>
              <a:rPr lang="en-US" altLang="zh-CN" sz="2400" dirty="0"/>
              <a:t>T</a:t>
            </a:r>
            <a:r>
              <a:rPr lang="zh-CN" altLang="en-US" sz="2400" dirty="0"/>
              <a:t>中。</a:t>
            </a:r>
            <a:r>
              <a:rPr lang="zh-CN" altLang="en-US" sz="2400" u="sng" dirty="0"/>
              <a:t>与假设矛盾</a:t>
            </a:r>
            <a:r>
              <a:rPr lang="zh-CN" altLang="en-US" sz="2400" dirty="0"/>
              <a:t>，因此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不比</a:t>
            </a:r>
            <a:r>
              <a:rPr lang="en-US" altLang="zh-CN" sz="2400" dirty="0"/>
              <a:t>e</a:t>
            </a:r>
            <a:r>
              <a:rPr lang="zh-CN" altLang="en-US" sz="2400" dirty="0"/>
              <a:t>有更小的成本，记作</a:t>
            </a:r>
            <a:r>
              <a:rPr lang="en-US" altLang="zh-CN" sz="2400" dirty="0">
                <a:solidFill>
                  <a:srgbClr val="FF0000"/>
                </a:solidFill>
              </a:rPr>
              <a:t>c(e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c(</a:t>
            </a:r>
            <a:r>
              <a:rPr lang="en-US" altLang="zh-CN" sz="2400" dirty="0">
                <a:solidFill>
                  <a:srgbClr val="FF0000"/>
                </a:solidFill>
              </a:rPr>
              <a:t>e)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 startAt="8"/>
            </a:pPr>
            <a:r>
              <a:rPr lang="zh-CN" altLang="en-US" sz="2400" dirty="0"/>
              <a:t>重新考虑</a:t>
            </a:r>
            <a:r>
              <a:rPr lang="en-US" altLang="zh-CN" sz="2400" dirty="0"/>
              <a:t>E(T’)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⋃ {</a:t>
            </a:r>
            <a:r>
              <a:rPr lang="en-US" altLang="zh-CN" sz="2400" dirty="0"/>
              <a:t>e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r>
              <a:rPr lang="zh-CN" altLang="en-US" sz="2400" dirty="0"/>
              <a:t>的图。删去边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 </a:t>
            </a:r>
            <a:r>
              <a:rPr lang="zh-CN" altLang="en-US" sz="2400" dirty="0"/>
              <a:t>，产生新树</a:t>
            </a:r>
            <a:r>
              <a:rPr lang="en-US" altLang="zh-CN" sz="2400" dirty="0"/>
              <a:t>T”,</a:t>
            </a:r>
            <a:r>
              <a:rPr lang="zh-CN" altLang="en-US" sz="2400" dirty="0"/>
              <a:t>由于</a:t>
            </a:r>
            <a:r>
              <a:rPr lang="en-US" altLang="zh-CN" sz="2400" dirty="0">
                <a:solidFill>
                  <a:srgbClr val="FF0000"/>
                </a:solidFill>
              </a:rPr>
              <a:t>c(e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c(</a:t>
            </a:r>
            <a:r>
              <a:rPr lang="en-US" altLang="zh-CN" sz="2400" dirty="0">
                <a:solidFill>
                  <a:srgbClr val="FF0000"/>
                </a:solidFill>
              </a:rPr>
              <a:t>e) </a:t>
            </a:r>
            <a:r>
              <a:rPr lang="zh-CN" altLang="en-US" sz="2400" dirty="0"/>
              <a:t>，因此</a:t>
            </a:r>
            <a:r>
              <a:rPr lang="en-US" altLang="zh-CN" sz="2400" dirty="0"/>
              <a:t>T”</a:t>
            </a:r>
            <a:r>
              <a:rPr lang="zh-CN" altLang="en-US" sz="2400" dirty="0"/>
              <a:t>的成本不比</a:t>
            </a:r>
            <a:r>
              <a:rPr lang="en-US" altLang="zh-CN" sz="2400" dirty="0"/>
              <a:t>T’</a:t>
            </a:r>
            <a:r>
              <a:rPr lang="zh-CN" altLang="en-US" sz="2400" dirty="0"/>
              <a:t>大。因此</a:t>
            </a:r>
            <a:r>
              <a:rPr lang="en-US" altLang="zh-CN" sz="2400" dirty="0"/>
              <a:t>T”</a:t>
            </a:r>
            <a:r>
              <a:rPr lang="zh-CN" altLang="en-US" sz="2400" dirty="0"/>
              <a:t>也是一棵最小成本树。</a:t>
            </a:r>
            <a:endParaRPr lang="en-US" altLang="zh-CN" sz="2400" dirty="0"/>
          </a:p>
          <a:p>
            <a:pPr marL="514350" indent="-514350">
              <a:buFont typeface="Arial" panose="020B0604020202020204" pitchFamily="34" charset="0"/>
              <a:buAutoNum type="arabicPeriod" startAt="8"/>
            </a:pPr>
            <a:r>
              <a:rPr lang="zh-CN" altLang="en-US" sz="2400" dirty="0"/>
              <a:t>反复上述转换，树</a:t>
            </a:r>
            <a:r>
              <a:rPr lang="en-US" altLang="zh-CN" sz="2400" dirty="0"/>
              <a:t>T’</a:t>
            </a:r>
            <a:r>
              <a:rPr lang="zh-CN" altLang="en-US" sz="2400" dirty="0"/>
              <a:t>转换成</a:t>
            </a:r>
            <a:r>
              <a:rPr lang="en-US" altLang="zh-CN" sz="2400" dirty="0"/>
              <a:t>T</a:t>
            </a:r>
            <a:r>
              <a:rPr lang="zh-CN" altLang="en-US" sz="2400" dirty="0"/>
              <a:t>而在成本上没有任何增加，故</a:t>
            </a:r>
            <a:r>
              <a:rPr lang="en-US" altLang="zh-CN" sz="2400" dirty="0"/>
              <a:t>T</a:t>
            </a:r>
            <a:r>
              <a:rPr lang="zh-CN" altLang="en-US" sz="2400" dirty="0"/>
              <a:t>是一棵最小成本生成树，证毕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5.5 </a:t>
            </a:r>
            <a:r>
              <a:rPr lang="zh-CN" altLang="en-US" sz="4000" dirty="0" smtClean="0"/>
              <a:t>货郎担问题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latin typeface="幼圆" panose="02010509060101010101" pitchFamily="49" charset="-122"/>
                <a:cs typeface="微软雅黑" charset="0"/>
              </a:rPr>
              <a:t>货郎担问题也叫旅行商问题，即</a:t>
            </a:r>
            <a:r>
              <a:rPr lang="en-US" altLang="zh-CN" sz="2400" kern="0" dirty="0"/>
              <a:t>TSP</a:t>
            </a:r>
            <a:r>
              <a:rPr lang="zh-CN" altLang="en-US" sz="2400" kern="0" dirty="0" smtClean="0">
                <a:latin typeface="幼圆" panose="02010509060101010101" pitchFamily="49" charset="-122"/>
                <a:cs typeface="微软雅黑" charset="0"/>
              </a:rPr>
              <a:t>问题</a:t>
            </a:r>
            <a:r>
              <a:rPr lang="en-US" altLang="zh-CN" sz="2400" kern="0" dirty="0" smtClean="0">
                <a:latin typeface="幼圆" panose="02010509060101010101" pitchFamily="49" charset="-122"/>
                <a:cs typeface="微软雅黑" charset="0"/>
              </a:rPr>
              <a:t>(</a:t>
            </a:r>
            <a:r>
              <a:rPr lang="en-US" altLang="zh-CN" sz="2400" kern="0" dirty="0" smtClean="0"/>
              <a:t>Traveling </a:t>
            </a:r>
            <a:r>
              <a:rPr lang="en-US" altLang="zh-CN" sz="2400" kern="0" dirty="0"/>
              <a:t>Salesman </a:t>
            </a:r>
            <a:r>
              <a:rPr lang="en-US" altLang="zh-CN" sz="2400" kern="0" dirty="0" smtClean="0"/>
              <a:t>Problem</a:t>
            </a:r>
            <a:r>
              <a:rPr lang="en-US" altLang="zh-CN" sz="2400" kern="0" dirty="0" smtClean="0">
                <a:latin typeface="幼圆" panose="02010509060101010101" pitchFamily="49" charset="-122"/>
                <a:cs typeface="微软雅黑" charset="0"/>
              </a:rPr>
              <a:t>)</a:t>
            </a:r>
            <a:r>
              <a:rPr lang="zh-CN" altLang="en-US" sz="2400" kern="0" dirty="0" smtClean="0">
                <a:latin typeface="幼圆" panose="02010509060101010101" pitchFamily="49" charset="-122"/>
                <a:cs typeface="微软雅黑" charset="0"/>
              </a:rPr>
              <a:t>，</a:t>
            </a:r>
            <a:r>
              <a:rPr lang="zh-CN" altLang="en-US" sz="2400" kern="0" dirty="0">
                <a:latin typeface="幼圆" panose="02010509060101010101" pitchFamily="49" charset="-122"/>
                <a:cs typeface="微软雅黑" charset="0"/>
              </a:rPr>
              <a:t>是数学领域中著名问题之一。</a:t>
            </a:r>
          </a:p>
          <a:p>
            <a:pPr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幼圆" panose="02010509060101010101" pitchFamily="49" charset="-122"/>
                <a:cs typeface="微软雅黑" charset="0"/>
              </a:rPr>
              <a:t>问题描述：</a:t>
            </a:r>
            <a:r>
              <a:rPr lang="zh-CN" altLang="en-US" sz="2400" kern="0" dirty="0">
                <a:latin typeface="幼圆" panose="02010509060101010101" pitchFamily="49" charset="-122"/>
                <a:cs typeface="微软雅黑" charset="0"/>
              </a:rPr>
              <a:t>某售货员要到若干个城市销售货物，已知各城市之间的距离，要求</a:t>
            </a:r>
            <a:r>
              <a:rPr lang="zh-CN" altLang="en-US" sz="2400" kern="0" dirty="0" smtClean="0">
                <a:latin typeface="幼圆" panose="02010509060101010101" pitchFamily="49" charset="-122"/>
                <a:cs typeface="微软雅黑" charset="0"/>
              </a:rPr>
              <a:t>售货员从某一城市出发并选择旅行</a:t>
            </a:r>
            <a:r>
              <a:rPr lang="zh-CN" altLang="en-US" sz="2400" kern="0" dirty="0">
                <a:latin typeface="幼圆" panose="02010509060101010101" pitchFamily="49" charset="-122"/>
                <a:cs typeface="微软雅黑" charset="0"/>
              </a:rPr>
              <a:t>路线，使每个城市经过一次，最后回到原出发城市，而总路程最短。</a:t>
            </a:r>
            <a:endParaRPr lang="en-US" altLang="zh-CN" sz="2400" kern="0" dirty="0">
              <a:latin typeface="幼圆" panose="02010509060101010101" pitchFamily="49" charset="-122"/>
              <a:cs typeface="微软雅黑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6290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贪心策略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41311"/>
            <a:ext cx="10369152" cy="21003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</a:t>
            </a:r>
            <a:r>
              <a:rPr lang="zh-CN" altLang="en-US" sz="2400" dirty="0" smtClean="0"/>
              <a:t>目标函数，选择距离当前城市最短距离的城市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zh-CN" altLang="en-US" sz="2400" dirty="0"/>
              <a:t>某一个城市开始，每次选择一</a:t>
            </a:r>
            <a:r>
              <a:rPr lang="zh-CN" altLang="en-US" sz="2400" dirty="0" smtClean="0"/>
              <a:t>个新城市</a:t>
            </a:r>
            <a:r>
              <a:rPr lang="zh-CN" altLang="en-US" sz="2400" dirty="0"/>
              <a:t>，直到所有的城市被走完。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选择下一个</a:t>
            </a:r>
            <a:r>
              <a:rPr lang="zh-CN" altLang="en-US" sz="2400" dirty="0" smtClean="0"/>
              <a:t>城市时，</a:t>
            </a:r>
            <a:r>
              <a:rPr lang="zh-CN" altLang="en-US" sz="2400" dirty="0"/>
              <a:t>只考虑当前情况，</a:t>
            </a:r>
            <a:r>
              <a:rPr lang="zh-CN" altLang="en-US" sz="2400" dirty="0" smtClean="0"/>
              <a:t>保证当前选择的城市距离最小且不形成回路。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2027700" y="3469650"/>
            <a:ext cx="2592288" cy="2271367"/>
            <a:chOff x="2639616" y="2420888"/>
            <a:chExt cx="2592288" cy="2271367"/>
          </a:xfrm>
        </p:grpSpPr>
        <p:sp>
          <p:nvSpPr>
            <p:cNvPr id="5" name="椭圆 4"/>
            <p:cNvSpPr/>
            <p:nvPr/>
          </p:nvSpPr>
          <p:spPr>
            <a:xfrm>
              <a:off x="3719736" y="2420888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39616" y="3284984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871864" y="3284984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43672" y="4221088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439816" y="4221088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6" idx="7"/>
            </p:cNvCxnSpPr>
            <p:nvPr/>
          </p:nvCxnSpPr>
          <p:spPr>
            <a:xfrm flipH="1">
              <a:off x="2885467" y="2666739"/>
              <a:ext cx="876450" cy="66042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35969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5" idx="4"/>
              <a:endCxn id="8" idx="0"/>
            </p:cNvCxnSpPr>
            <p:nvPr/>
          </p:nvCxnSpPr>
          <p:spPr>
            <a:xfrm flipH="1">
              <a:off x="3287688" y="2708920"/>
              <a:ext cx="576064" cy="1512168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575720" y="27809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5" idx="5"/>
              <a:endCxn id="7" idx="1"/>
            </p:cNvCxnSpPr>
            <p:nvPr/>
          </p:nvCxnSpPr>
          <p:spPr>
            <a:xfrm>
              <a:off x="3965587" y="2666739"/>
              <a:ext cx="948458" cy="66042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07977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5" idx="4"/>
              <a:endCxn id="9" idx="0"/>
            </p:cNvCxnSpPr>
            <p:nvPr/>
          </p:nvCxnSpPr>
          <p:spPr>
            <a:xfrm>
              <a:off x="3863752" y="2708920"/>
              <a:ext cx="720080" cy="1512168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863752" y="27809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>
              <a:stCxn id="6" idx="6"/>
              <a:endCxn id="7" idx="2"/>
            </p:cNvCxnSpPr>
            <p:nvPr/>
          </p:nvCxnSpPr>
          <p:spPr>
            <a:xfrm>
              <a:off x="2927648" y="3429000"/>
              <a:ext cx="1944216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5"/>
              <a:endCxn id="8" idx="1"/>
            </p:cNvCxnSpPr>
            <p:nvPr/>
          </p:nvCxnSpPr>
          <p:spPr>
            <a:xfrm>
              <a:off x="2885467" y="3530835"/>
              <a:ext cx="300386" cy="732434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" idx="6"/>
              <a:endCxn id="9" idx="1"/>
            </p:cNvCxnSpPr>
            <p:nvPr/>
          </p:nvCxnSpPr>
          <p:spPr>
            <a:xfrm>
              <a:off x="2927648" y="3429000"/>
              <a:ext cx="1554349" cy="834269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7" idx="2"/>
              <a:endCxn id="8" idx="7"/>
            </p:cNvCxnSpPr>
            <p:nvPr/>
          </p:nvCxnSpPr>
          <p:spPr>
            <a:xfrm flipH="1">
              <a:off x="3389523" y="3429000"/>
              <a:ext cx="1482341" cy="834269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7" idx="4"/>
              <a:endCxn id="9" idx="7"/>
            </p:cNvCxnSpPr>
            <p:nvPr/>
          </p:nvCxnSpPr>
          <p:spPr>
            <a:xfrm flipH="1">
              <a:off x="4685667" y="3573016"/>
              <a:ext cx="330213" cy="690253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6"/>
              <a:endCxn id="9" idx="2"/>
            </p:cNvCxnSpPr>
            <p:nvPr/>
          </p:nvCxnSpPr>
          <p:spPr>
            <a:xfrm>
              <a:off x="3431704" y="4365104"/>
              <a:ext cx="1008112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744608" y="336316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711624" y="35730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27648" y="342900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596186" y="345106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871864" y="36171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811479" y="432292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49789"/>
              </p:ext>
            </p:extLst>
          </p:nvPr>
        </p:nvGraphicFramePr>
        <p:xfrm>
          <a:off x="6517956" y="3671856"/>
          <a:ext cx="258275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550">
                  <a:extLst>
                    <a:ext uri="{9D8B030D-6E8A-4147-A177-3AD203B41FA5}">
                      <a16:colId xmlns:a16="http://schemas.microsoft.com/office/drawing/2014/main" val="1516023414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200660563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3481116674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228023552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3148914704"/>
                    </a:ext>
                  </a:extLst>
                </a:gridCol>
              </a:tblGrid>
              <a:tr h="3231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0335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76034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48391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30386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14294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6023993" y="3575918"/>
            <a:ext cx="43330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1     2     3     4      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600056" y="3284984"/>
            <a:ext cx="25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1      2      3       4       5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70433"/>
              </p:ext>
            </p:extLst>
          </p:nvPr>
        </p:nvGraphicFramePr>
        <p:xfrm>
          <a:off x="1744519" y="2573624"/>
          <a:ext cx="258275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550">
                  <a:extLst>
                    <a:ext uri="{9D8B030D-6E8A-4147-A177-3AD203B41FA5}">
                      <a16:colId xmlns:a16="http://schemas.microsoft.com/office/drawing/2014/main" val="1516023414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200660563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3481116674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228023552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3148914704"/>
                    </a:ext>
                  </a:extLst>
                </a:gridCol>
              </a:tblGrid>
              <a:tr h="3231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0335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76034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48391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30386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1429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1464" y="2477686"/>
            <a:ext cx="4123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12  3    4      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6619" y="2186752"/>
            <a:ext cx="25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1      2      3       4       5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1988041" y="1552129"/>
            <a:ext cx="1728192" cy="504825"/>
          </a:xfrm>
          <a:prstGeom prst="wedgeRoundRectCallout">
            <a:avLst>
              <a:gd name="adj1" fmla="val -48581"/>
              <a:gd name="adj2" fmla="val 72327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从城市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出发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4826" y="3715231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24411" y="3364241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82938" y="4057112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43621" y="3000471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14306" y="4613066"/>
            <a:ext cx="3922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charset="0"/>
                <a:ea typeface="微软雅黑" charset="0"/>
                <a:cs typeface="微软雅黑" charset="0"/>
              </a:rPr>
              <a:t>1-&gt;4-&gt;3-&gt;5-&gt;2-&gt;1</a:t>
            </a:r>
            <a:r>
              <a:rPr lang="zh-CN" altLang="en-US" sz="2000" kern="0" dirty="0">
                <a:latin typeface="微软雅黑" charset="0"/>
                <a:ea typeface="微软雅黑" charset="0"/>
                <a:cs typeface="微软雅黑" charset="0"/>
              </a:rPr>
              <a:t>，总距离</a:t>
            </a:r>
            <a:r>
              <a:rPr lang="en-US" altLang="zh-CN" sz="2000" kern="0" dirty="0">
                <a:latin typeface="微软雅黑" charset="0"/>
                <a:ea typeface="微软雅黑" charset="0"/>
                <a:cs typeface="微软雅黑" charset="0"/>
              </a:rPr>
              <a:t>14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95266"/>
              </p:ext>
            </p:extLst>
          </p:nvPr>
        </p:nvGraphicFramePr>
        <p:xfrm>
          <a:off x="6924326" y="2524236"/>
          <a:ext cx="258275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550">
                  <a:extLst>
                    <a:ext uri="{9D8B030D-6E8A-4147-A177-3AD203B41FA5}">
                      <a16:colId xmlns:a16="http://schemas.microsoft.com/office/drawing/2014/main" val="1516023414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200660563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3481116674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228023552"/>
                    </a:ext>
                  </a:extLst>
                </a:gridCol>
                <a:gridCol w="516550">
                  <a:extLst>
                    <a:ext uri="{9D8B030D-6E8A-4147-A177-3AD203B41FA5}">
                      <a16:colId xmlns:a16="http://schemas.microsoft.com/office/drawing/2014/main" val="3148914704"/>
                    </a:ext>
                  </a:extLst>
                </a:gridCol>
              </a:tblGrid>
              <a:tr h="3231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0335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76034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48391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30386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14294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456041" y="2428298"/>
            <a:ext cx="4076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1     2     3     4      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06426" y="2137364"/>
            <a:ext cx="25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1      2      3       4       5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7630364" y="1552129"/>
            <a:ext cx="1728192" cy="504825"/>
          </a:xfrm>
          <a:prstGeom prst="wedgeRoundRectCallout">
            <a:avLst>
              <a:gd name="adj1" fmla="val -48581"/>
              <a:gd name="adj2" fmla="val 72327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从城市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出发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71195" y="4071202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054259" y="3652615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10141" y="2573624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88696" y="4595217"/>
            <a:ext cx="3922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charset="0"/>
                <a:ea typeface="微软雅黑" charset="0"/>
                <a:cs typeface="微软雅黑" charset="0"/>
              </a:rPr>
              <a:t>2-&gt;5-&gt;4-&gt;</a:t>
            </a:r>
            <a:r>
              <a:rPr lang="en-US" altLang="zh-CN" sz="2000" kern="0" dirty="0" smtClean="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en-US" altLang="zh-CN" sz="2000" kern="0" dirty="0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 kern="0" dirty="0" smtClean="0">
                <a:latin typeface="微软雅黑" charset="0"/>
                <a:ea typeface="微软雅黑" charset="0"/>
                <a:cs typeface="微软雅黑" charset="0"/>
              </a:rPr>
              <a:t>&gt;3-</a:t>
            </a:r>
            <a:r>
              <a:rPr lang="en-US" altLang="zh-CN" sz="2000" kern="0" dirty="0">
                <a:latin typeface="微软雅黑" charset="0"/>
                <a:ea typeface="微软雅黑" charset="0"/>
                <a:cs typeface="微软雅黑" charset="0"/>
              </a:rPr>
              <a:t>&gt;2</a:t>
            </a:r>
            <a:r>
              <a:rPr lang="zh-CN" altLang="en-US" sz="2000" kern="0" dirty="0">
                <a:latin typeface="微软雅黑" charset="0"/>
                <a:ea typeface="微软雅黑" charset="0"/>
                <a:cs typeface="微软雅黑" charset="0"/>
              </a:rPr>
              <a:t>，总距离</a:t>
            </a:r>
            <a:r>
              <a:rPr lang="en-US" altLang="zh-CN" sz="2000" kern="0" dirty="0">
                <a:latin typeface="微软雅黑" charset="0"/>
                <a:ea typeface="微软雅黑" charset="0"/>
                <a:cs typeface="微软雅黑" charset="0"/>
              </a:rPr>
              <a:t>17</a:t>
            </a:r>
          </a:p>
        </p:txBody>
      </p:sp>
      <p:sp>
        <p:nvSpPr>
          <p:cNvPr id="23" name="矩形 22"/>
          <p:cNvSpPr/>
          <p:nvPr/>
        </p:nvSpPr>
        <p:spPr>
          <a:xfrm>
            <a:off x="6978752" y="3314853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911424" y="548679"/>
            <a:ext cx="10513168" cy="1003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kumimoji="1" lang="zh-CN" altLang="en-US" sz="2400" dirty="0" smtClean="0"/>
              <a:t>最优解：</a:t>
            </a:r>
            <a:r>
              <a:rPr lang="zh-CN" altLang="en-US" sz="2400" dirty="0">
                <a:solidFill>
                  <a:srgbClr val="FF0000"/>
                </a:solidFill>
              </a:rPr>
              <a:t>算法的时间复杂度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zh-CN" altLang="en-US" sz="2400" dirty="0" smtClean="0"/>
              <a:t>基于贪心策略的近似解：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/>
              <a:t>条回路中的最小距离。复杂度？</a:t>
            </a:r>
            <a:endParaRPr lang="zh-CN" altLang="en-US" sz="2400" dirty="0"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4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7" grpId="0" animBg="1"/>
      <p:bldP spid="18" grpId="0" animBg="1"/>
      <p:bldP spid="19" grpId="0" animBg="1"/>
      <p:bldP spid="20" grpId="0" animBg="1"/>
      <p:bldP spid="22" grpId="0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51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5.6 </a:t>
            </a:r>
            <a:r>
              <a:rPr lang="zh-CN" altLang="en-US" sz="4000" dirty="0" smtClean="0"/>
              <a:t>小结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55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贪心</a:t>
            </a:r>
            <a:r>
              <a:rPr lang="zh-CN" altLang="en-US" sz="2400" dirty="0" smtClean="0"/>
              <a:t>法特点：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多步判断，只顾眼前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不考虑子问题的计算结果的优劣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只</a:t>
            </a:r>
            <a:r>
              <a:rPr lang="zh-CN" altLang="en-US" sz="2400" dirty="0" smtClean="0"/>
              <a:t>考虑子问题当前决策的优劣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有时只能获得局部最优解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全局最优解需要经过正确性证明</a:t>
            </a:r>
            <a:endParaRPr lang="en-US" altLang="zh-CN" sz="2400" dirty="0" smtClean="0"/>
          </a:p>
          <a:p>
            <a:r>
              <a:rPr lang="zh-CN" altLang="en-US" sz="2400" dirty="0" smtClean="0"/>
              <a:t>对于许多</a:t>
            </a:r>
            <a:r>
              <a:rPr lang="en-US" altLang="zh-CN" sz="2400" dirty="0" smtClean="0"/>
              <a:t>NP</a:t>
            </a:r>
            <a:r>
              <a:rPr lang="zh-CN" altLang="en-US" sz="2400" dirty="0" smtClean="0"/>
              <a:t>难的组合优化问题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近似算法是一种比较可行的途径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贪心法常用于这些近似算法的设计中。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5.6 </a:t>
            </a:r>
            <a:r>
              <a:rPr lang="zh-CN" altLang="en-US" sz="4000" dirty="0"/>
              <a:t>小结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5.1</a:t>
            </a:r>
            <a:r>
              <a:rPr lang="en-US" altLang="zh-CN" sz="2400" dirty="0">
                <a:latin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</a:rPr>
              <a:t>一般</a:t>
            </a:r>
            <a:r>
              <a:rPr lang="zh-CN" altLang="en-US" sz="2400" dirty="0" smtClean="0">
                <a:latin typeface="幼圆" panose="02010509060101010101" pitchFamily="49" charset="-122"/>
              </a:rPr>
              <a:t>方法</a:t>
            </a:r>
            <a:endParaRPr lang="en-US" altLang="zh-CN" sz="2400" dirty="0" smtClean="0">
              <a:latin typeface="幼圆" panose="02010509060101010101" pitchFamily="49" charset="-122"/>
            </a:endParaRPr>
          </a:p>
          <a:p>
            <a:pPr lvl="1"/>
            <a:r>
              <a:rPr lang="zh-CN" altLang="zh-CN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掌握约束条件、可行解、最优解、目标函数的定义；理解量度标准的意义；掌握贪心方法适用的问题特点和求解思想等基本知识。能掌握贪心法求解问题的一般过程</a:t>
            </a:r>
            <a:r>
              <a:rPr lang="zh-CN" altLang="zh-CN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kern="0" dirty="0" smtClean="0">
              <a:solidFill>
                <a:srgbClr val="000000"/>
              </a:solidFill>
              <a:latin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/>
              <a:t>5.2</a:t>
            </a:r>
            <a:r>
              <a:rPr lang="zh-CN" altLang="en-US" sz="2400" dirty="0"/>
              <a:t>背包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带有期限的</a:t>
            </a:r>
            <a:r>
              <a:rPr lang="zh-CN" altLang="en-US" sz="2400" dirty="0" smtClean="0"/>
              <a:t>作业调度问题</a:t>
            </a:r>
            <a:endParaRPr lang="zh-CN" altLang="en-US" sz="2400" dirty="0"/>
          </a:p>
          <a:p>
            <a:pPr lvl="1"/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zh-CN" altLang="zh-CN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贪心法最优解证明的一般方法和贪心算法设计的一般思想。</a:t>
            </a: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深入理解贪心法时间复杂度的影响因素，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贪心法优化思路。</a:t>
            </a:r>
            <a:endParaRPr lang="en-US" altLang="zh-CN" sz="2400" dirty="0" smtClean="0"/>
          </a:p>
          <a:p>
            <a:pPr lvl="1"/>
            <a:endParaRPr lang="zh-CN" altLang="zh-CN" sz="2700" kern="100" dirty="0">
              <a:latin typeface="幼圆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100" dirty="0"/>
          </a:p>
          <a:p>
            <a:endParaRPr lang="zh-CN" altLang="zh-CN" sz="2400" kern="100" dirty="0">
              <a:latin typeface="幼圆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5.6 </a:t>
            </a:r>
            <a:r>
              <a:rPr lang="zh-CN" altLang="en-US" sz="4000" dirty="0"/>
              <a:t>小结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457" y="1772816"/>
            <a:ext cx="10515600" cy="3691607"/>
          </a:xfrm>
        </p:spPr>
        <p:txBody>
          <a:bodyPr/>
          <a:lstStyle/>
          <a:p>
            <a:r>
              <a:rPr lang="en-US" altLang="zh-CN" sz="2400" dirty="0"/>
              <a:t>5.4 </a:t>
            </a:r>
            <a:r>
              <a:rPr lang="zh-CN" altLang="en-US" sz="2400" dirty="0"/>
              <a:t>最优二路归并问题</a:t>
            </a:r>
            <a:endParaRPr lang="en-US" altLang="zh-CN" sz="2400" dirty="0"/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最小生成树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深入</a:t>
            </a:r>
            <a:r>
              <a:rPr lang="zh-CN" altLang="en-US" sz="2400" dirty="0" smtClean="0"/>
              <a:t>理解贪心法适用</a:t>
            </a:r>
            <a:r>
              <a:rPr lang="zh-CN" altLang="en-US" sz="2400" dirty="0"/>
              <a:t>的问题特征，掌握复杂问题求解办法</a:t>
            </a:r>
            <a:r>
              <a:rPr lang="zh-CN" altLang="en-US" sz="2400" dirty="0" smtClean="0"/>
              <a:t>。</a:t>
            </a: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zh-CN" altLang="zh-CN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贪心法</a:t>
            </a: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求解复杂问题时</a:t>
            </a:r>
            <a:r>
              <a:rPr lang="zh-CN" altLang="zh-CN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最优解</a:t>
            </a: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0" dirty="0" smtClean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证明方法。</a:t>
            </a:r>
            <a:endParaRPr lang="en-US" altLang="zh-CN" sz="2400" dirty="0"/>
          </a:p>
          <a:p>
            <a:r>
              <a:rPr lang="en-US" altLang="zh-CN" sz="2400" dirty="0"/>
              <a:t>5.6 </a:t>
            </a:r>
            <a:r>
              <a:rPr lang="zh-CN" altLang="en-US" sz="2400" dirty="0"/>
              <a:t>货郎担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理解贪心法近似解和实际最优解间的差异。</a:t>
            </a:r>
            <a:endParaRPr lang="en-US" altLang="zh-CN" sz="2400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27448" y="5095833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能够识别出适合贪心法的可计算性问题、独立设计算法和分析算法复杂度。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贪心方法适用的问题特点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dirty="0"/>
              <a:t>有这样一类问题：它有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个输入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而它的解就是这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个输入的某个子集，这些子集必须满足某些事先给定的条件。</a:t>
            </a:r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约束条件：必须满足的条件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可行解：满足约束条件的子集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目标函数：为了衡量可行解的优劣，预先给定衡量标准，以函数形式给出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最优解：使目标函数取极值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极大值或极小值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的可行解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39616" y="4941168"/>
            <a:ext cx="66212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思考：上述术语和上一页的例子如何对应</a:t>
            </a:r>
            <a:r>
              <a:rPr kumimoji="1" lang="zh-CN" altLang="en-US" sz="2400" dirty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本 章 结 束</a:t>
            </a:r>
            <a:endParaRPr lang="zh-CN" altLang="en-US" sz="6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2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贪心法的求解思想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351338"/>
          </a:xfrm>
        </p:spPr>
        <p:txBody>
          <a:bodyPr/>
          <a:lstStyle/>
          <a:p>
            <a:r>
              <a:rPr kumimoji="1" lang="zh-CN" altLang="en-US" sz="2400" dirty="0"/>
              <a:t>贪心</a:t>
            </a:r>
            <a:r>
              <a:rPr kumimoji="1" lang="zh-CN" altLang="en-US" sz="2400" dirty="0" smtClean="0"/>
              <a:t>方法是一种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只顾眼前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的分级处理方法：</a:t>
            </a:r>
            <a:endParaRPr kumimoji="1" lang="zh-CN" altLang="en-US" sz="2400" dirty="0"/>
          </a:p>
          <a:p>
            <a:pPr lvl="1"/>
            <a:r>
              <a:rPr kumimoji="1" lang="zh-CN" altLang="en-US" sz="2400" dirty="0" smtClean="0"/>
              <a:t>根据题意选取</a:t>
            </a:r>
            <a:r>
              <a:rPr kumimoji="1" lang="zh-CN" altLang="en-US" sz="2400" dirty="0"/>
              <a:t>一种量度标准；</a:t>
            </a:r>
          </a:p>
          <a:p>
            <a:pPr lvl="1"/>
            <a:r>
              <a:rPr kumimoji="1" lang="zh-CN" altLang="en-US" sz="2400" dirty="0" smtClean="0"/>
              <a:t>按该标准一次</a:t>
            </a:r>
            <a:r>
              <a:rPr kumimoji="1" lang="zh-CN" altLang="en-US" sz="2400" dirty="0"/>
              <a:t>选中</a:t>
            </a:r>
            <a:r>
              <a:rPr kumimoji="1" lang="zh-CN" altLang="en-US" sz="2400" dirty="0" smtClean="0"/>
              <a:t>一个输入；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如果这个</a:t>
            </a:r>
            <a:r>
              <a:rPr kumimoji="1" lang="zh-CN" altLang="en-US" sz="2400" dirty="0" smtClean="0"/>
              <a:t>输入和当前的</a:t>
            </a:r>
            <a:r>
              <a:rPr kumimoji="1" lang="zh-CN" altLang="en-US" sz="2400" dirty="0"/>
              <a:t>部</a:t>
            </a:r>
            <a:r>
              <a:rPr kumimoji="1" lang="zh-CN" altLang="en-US" sz="2400" dirty="0" smtClean="0"/>
              <a:t>分解</a:t>
            </a:r>
            <a:r>
              <a:rPr kumimoji="1" lang="zh-CN" altLang="en-US" sz="2400" dirty="0"/>
              <a:t>加在</a:t>
            </a:r>
            <a:r>
              <a:rPr kumimoji="1" lang="zh-CN" altLang="en-US" sz="2400" dirty="0" smtClean="0"/>
              <a:t>一起满足约束条件，则将其加入到部</a:t>
            </a:r>
            <a:r>
              <a:rPr kumimoji="1" lang="zh-CN" altLang="en-US" sz="2400" dirty="0"/>
              <a:t>分解</a:t>
            </a:r>
            <a:r>
              <a:rPr kumimoji="1" lang="zh-CN" altLang="en-US" sz="2400" dirty="0" smtClean="0"/>
              <a:t>中；否则舍弃掉。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19536" y="4557193"/>
            <a:ext cx="79928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思考：贪心法得到的可行解是否一定是问题的最优解？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取决于贪心法中的哪个环节？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56040" y="5138082"/>
            <a:ext cx="1512168" cy="499231"/>
          </a:xfrm>
          <a:prstGeom prst="wedgeRoundRectCallout">
            <a:avLst>
              <a:gd name="adj1" fmla="val -41555"/>
              <a:gd name="adj2" fmla="val -7224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量度标准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368" y="1484784"/>
            <a:ext cx="6994232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/>
              <a:t>Procedure GREEDY(A, 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//A(1:n)</a:t>
            </a:r>
            <a:r>
              <a:rPr lang="zh-CN" altLang="en-US" sz="2400" dirty="0" smtClean="0">
                <a:latin typeface="幼圆" panose="02010509060101010101" pitchFamily="49" charset="-122"/>
              </a:rPr>
              <a:t>包含</a:t>
            </a:r>
            <a:r>
              <a:rPr lang="en-US" altLang="zh-CN" sz="2400" dirty="0" smtClean="0"/>
              <a:t>n</a:t>
            </a:r>
            <a:r>
              <a:rPr lang="zh-CN" altLang="en-US" sz="2400" dirty="0" smtClean="0">
                <a:latin typeface="幼圆" panose="02010509060101010101" pitchFamily="49" charset="-122"/>
              </a:rPr>
              <a:t>个输入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solution←</a:t>
            </a:r>
            <a:r>
              <a:rPr lang="el-GR" altLang="zh-CN" sz="2400" dirty="0" smtClean="0"/>
              <a:t>Φ</a:t>
            </a:r>
            <a:r>
              <a:rPr lang="el-GR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解向量</a:t>
            </a:r>
            <a:r>
              <a:rPr lang="en-US" altLang="zh-CN" sz="2400" dirty="0" smtClean="0"/>
              <a:t>solution</a:t>
            </a:r>
            <a:r>
              <a:rPr lang="zh-CN" altLang="en-US" sz="2400" dirty="0" smtClean="0"/>
              <a:t>初始化为空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for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←1 to n 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x← </a:t>
            </a:r>
            <a:r>
              <a:rPr lang="en-US" altLang="zh-CN" sz="2400" dirty="0" smtClean="0">
                <a:solidFill>
                  <a:srgbClr val="FF0000"/>
                </a:solidFill>
              </a:rPr>
              <a:t>SELECT</a:t>
            </a:r>
            <a:r>
              <a:rPr lang="en-US" altLang="zh-CN" sz="2400" dirty="0" smtClean="0"/>
              <a:t>(A)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if </a:t>
            </a:r>
            <a:r>
              <a:rPr lang="en-US" altLang="zh-CN" sz="2400" dirty="0" smtClean="0">
                <a:solidFill>
                  <a:srgbClr val="FF0000"/>
                </a:solidFill>
              </a:rPr>
              <a:t>FEASIBLE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solution,x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then </a:t>
            </a:r>
            <a:r>
              <a:rPr lang="en-US" altLang="zh-CN" sz="2400" dirty="0" err="1" smtClean="0"/>
              <a:t>solution←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UNION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solution,x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endif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repeat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return (solution)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end GREEDY</a:t>
            </a:r>
            <a:endParaRPr lang="el-GR" altLang="zh-CN" sz="2400" dirty="0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3075"/>
            <a:ext cx="8229600" cy="79375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算法</a:t>
            </a:r>
            <a:r>
              <a:rPr lang="en-US" altLang="zh-CN" sz="4000" dirty="0" smtClean="0"/>
              <a:t>5.1 </a:t>
            </a:r>
            <a:r>
              <a:rPr lang="zh-CN" altLang="en-US" sz="4000" dirty="0" smtClean="0"/>
              <a:t>贪心法的抽象化控制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672064" y="2204864"/>
            <a:ext cx="4757491" cy="309634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SELECT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按某种最优量度标准从</a:t>
            </a:r>
            <a:r>
              <a:rPr lang="en-US" altLang="zh-CN" sz="2400" dirty="0"/>
              <a:t>A</a:t>
            </a:r>
            <a:r>
              <a:rPr lang="zh-CN" altLang="en-US" sz="2400" dirty="0"/>
              <a:t>中选择一个</a:t>
            </a:r>
            <a:r>
              <a:rPr lang="zh-CN" altLang="en-US" sz="2400" dirty="0" smtClean="0"/>
              <a:t>输入赋值</a:t>
            </a:r>
            <a:r>
              <a:rPr lang="zh-CN" altLang="en-US" sz="2400" dirty="0"/>
              <a:t>给</a:t>
            </a:r>
            <a:r>
              <a:rPr lang="en-US" altLang="zh-CN" sz="2400" dirty="0"/>
              <a:t>x,</a:t>
            </a:r>
            <a:r>
              <a:rPr lang="zh-CN" altLang="en-US" sz="2400" dirty="0"/>
              <a:t>并从</a:t>
            </a:r>
            <a:r>
              <a:rPr lang="en-US" altLang="zh-CN" sz="2400" dirty="0"/>
              <a:t>A</a:t>
            </a:r>
            <a:r>
              <a:rPr lang="zh-CN" altLang="en-US" sz="2400" dirty="0"/>
              <a:t>中消去</a:t>
            </a:r>
            <a:r>
              <a:rPr lang="zh-CN" altLang="en-US" sz="2400" dirty="0" smtClean="0"/>
              <a:t>它</a:t>
            </a:r>
            <a:endParaRPr lang="en-US" altLang="zh-CN" sz="2400" dirty="0"/>
          </a:p>
          <a:p>
            <a:r>
              <a:rPr lang="en-US" altLang="zh-CN" sz="2400" dirty="0" smtClean="0"/>
              <a:t>FEASIBLE</a:t>
            </a:r>
            <a:r>
              <a:rPr kumimoji="1" lang="zh-CN" altLang="en-US" sz="2400" dirty="0" smtClean="0"/>
              <a:t>：</a:t>
            </a:r>
            <a:r>
              <a:rPr lang="zh-CN" altLang="en-US" sz="2400" dirty="0"/>
              <a:t>判定</a:t>
            </a:r>
            <a:r>
              <a:rPr lang="en-US" altLang="zh-CN" sz="2400" dirty="0"/>
              <a:t>x</a:t>
            </a:r>
            <a:r>
              <a:rPr lang="zh-CN" altLang="en-US" sz="2400" dirty="0"/>
              <a:t>是否可以包含在解向量中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UNION</a:t>
            </a:r>
            <a:r>
              <a:rPr kumimoji="1" lang="zh-CN" altLang="en-US" sz="2400" dirty="0" smtClean="0"/>
              <a:t>：</a:t>
            </a:r>
            <a:r>
              <a:rPr lang="zh-CN" altLang="en-US" sz="2400" dirty="0"/>
              <a:t>将</a:t>
            </a:r>
            <a:r>
              <a:rPr lang="en-US" altLang="zh-CN" sz="2400" dirty="0"/>
              <a:t>x</a:t>
            </a:r>
            <a:r>
              <a:rPr lang="zh-CN" altLang="en-US" sz="2400" dirty="0"/>
              <a:t>与解向量结合并</a:t>
            </a:r>
            <a:r>
              <a:rPr lang="zh-CN" altLang="en-US" sz="2400" dirty="0" smtClean="0"/>
              <a:t>修改约束判定。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69073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贪心法的特点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55313" y="1449567"/>
            <a:ext cx="10369152" cy="489654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贪心法</a:t>
            </a:r>
            <a:r>
              <a:rPr lang="zh-CN" altLang="en-US" sz="2400" dirty="0"/>
              <a:t>设计求解的核心问题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选</a:t>
            </a:r>
            <a:r>
              <a:rPr lang="zh-CN" altLang="en-US" sz="2400" dirty="0" smtClean="0"/>
              <a:t>择</a:t>
            </a:r>
            <a:r>
              <a:rPr lang="zh-CN" altLang="en-US" sz="2400" dirty="0"/>
              <a:t>能产生问题最优解</a:t>
            </a:r>
            <a:r>
              <a:rPr lang="zh-CN" altLang="en-US" sz="2400" dirty="0" smtClean="0"/>
              <a:t>的量度标准，即</a:t>
            </a:r>
            <a:r>
              <a:rPr lang="zh-CN" altLang="en-US" sz="2400" dirty="0" smtClean="0">
                <a:solidFill>
                  <a:srgbClr val="FF0000"/>
                </a:solidFill>
              </a:rPr>
              <a:t>最优量度标准</a:t>
            </a:r>
            <a:endParaRPr lang="zh-CN" altLang="en-US" sz="2400" dirty="0"/>
          </a:p>
          <a:p>
            <a:pPr eaLnBrk="1" hangingPunct="1"/>
            <a:r>
              <a:rPr lang="zh-CN" altLang="en-US" sz="2400" dirty="0" smtClean="0"/>
              <a:t>缺点：</a:t>
            </a:r>
          </a:p>
          <a:p>
            <a:pPr lvl="1" eaLnBrk="1" hangingPunct="1"/>
            <a:r>
              <a:rPr lang="zh-CN" altLang="en-US" sz="2400" dirty="0" smtClean="0"/>
              <a:t>不是对所有问题都能得到最优解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基于目标函数制定的度量标准不一定是最优的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最优量度标准需要</a:t>
            </a:r>
            <a:r>
              <a:rPr lang="zh-CN" altLang="en-US" sz="2400" dirty="0"/>
              <a:t>经过</a:t>
            </a:r>
            <a:r>
              <a:rPr lang="zh-CN" altLang="en-US" sz="2400" dirty="0" smtClean="0"/>
              <a:t>证明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</a:t>
            </a:r>
          </a:p>
          <a:p>
            <a:pPr lvl="1" eaLnBrk="1" hangingPunct="1"/>
            <a:r>
              <a:rPr lang="zh-CN" altLang="en-US" sz="2400" dirty="0" smtClean="0"/>
              <a:t>一旦证明成立后，它就是一种高效的算法</a:t>
            </a:r>
          </a:p>
          <a:p>
            <a:pPr lvl="1" eaLnBrk="1" hangingPunct="1"/>
            <a:r>
              <a:rPr lang="zh-CN" altLang="en-US" sz="2400" dirty="0" smtClean="0"/>
              <a:t>策略的构造简单易行</a:t>
            </a:r>
          </a:p>
          <a:p>
            <a:pPr lvl="1" eaLnBrk="1" hangingPunct="1"/>
            <a:r>
              <a:rPr lang="zh-CN" altLang="en-US" sz="2400" dirty="0" smtClean="0"/>
              <a:t>对许多问题都能产生整体最优解或者近似最优解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5.2  </a:t>
            </a:r>
            <a:r>
              <a:rPr lang="zh-CN" altLang="en-US" sz="4000" dirty="0"/>
              <a:t>背包问题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问题描述</a:t>
            </a:r>
          </a:p>
          <a:p>
            <a:r>
              <a:rPr kumimoji="1" lang="zh-CN" altLang="en-US" sz="2800" dirty="0"/>
              <a:t>背包问题实例</a:t>
            </a:r>
          </a:p>
          <a:p>
            <a:r>
              <a:rPr kumimoji="1" lang="zh-CN" altLang="en-US" sz="2800" dirty="0"/>
              <a:t>背包问题的贪心算法</a:t>
            </a:r>
          </a:p>
          <a:p>
            <a:r>
              <a:rPr kumimoji="1" lang="zh-CN" altLang="en-US" sz="2800" dirty="0"/>
              <a:t>定理</a:t>
            </a:r>
            <a:r>
              <a:rPr kumimoji="1" lang="en-US" altLang="zh-CN" sz="2800" dirty="0" smtClean="0"/>
              <a:t>5.1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1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算法分析新模板2023" id="{FADB3A85-5174-4FA5-A51F-55BEA2B76671}" vid="{DDE32136-80A6-4B40-8420-6E71B6F9244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22757</TotalTime>
  <Words>5452</Words>
  <Application>Microsoft Office PowerPoint</Application>
  <PresentationFormat>宽屏</PresentationFormat>
  <Paragraphs>946</Paragraphs>
  <Slides>50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 Unicode MS</vt:lpstr>
      <vt:lpstr>等线</vt:lpstr>
      <vt:lpstr>楷体_GB2312</vt:lpstr>
      <vt:lpstr>宋体</vt:lpstr>
      <vt:lpstr>微软雅黑</vt:lpstr>
      <vt:lpstr>幼圆</vt:lpstr>
      <vt:lpstr>Arial</vt:lpstr>
      <vt:lpstr>Times New Roman</vt:lpstr>
      <vt:lpstr>Verdana</vt:lpstr>
      <vt:lpstr>Wingdings</vt:lpstr>
      <vt:lpstr>算法分析模板0731</vt:lpstr>
      <vt:lpstr>Equation</vt:lpstr>
      <vt:lpstr>第五章 贪心方法</vt:lpstr>
      <vt:lpstr>目录</vt:lpstr>
      <vt:lpstr>5.1 一般方法</vt:lpstr>
      <vt:lpstr>一个现实世界中的例子</vt:lpstr>
      <vt:lpstr>贪心方法适用的问题特点</vt:lpstr>
      <vt:lpstr>贪心法的求解思想</vt:lpstr>
      <vt:lpstr>算法5.1 贪心法的抽象化控制</vt:lpstr>
      <vt:lpstr>贪心法的特点</vt:lpstr>
      <vt:lpstr>5.2  背包问题</vt:lpstr>
      <vt:lpstr>问题描述</vt:lpstr>
      <vt:lpstr>背包问题实例</vt:lpstr>
      <vt:lpstr>算法5.2 背包问题的贪心算法</vt:lpstr>
      <vt:lpstr>最优量度标准证明的基本思想</vt:lpstr>
      <vt:lpstr>定理5.1</vt:lpstr>
      <vt:lpstr>PowerPoint 演示文稿</vt:lpstr>
      <vt:lpstr>PowerPoint 演示文稿</vt:lpstr>
      <vt:lpstr>5.3 带有期限的作业调度问题</vt:lpstr>
      <vt:lpstr>问题描述</vt:lpstr>
      <vt:lpstr>问题实例</vt:lpstr>
      <vt:lpstr>算法实现思想</vt:lpstr>
      <vt:lpstr>定理5.2</vt:lpstr>
      <vt:lpstr>PowerPoint 演示文稿</vt:lpstr>
      <vt:lpstr>如何判断J是可行解的策略？</vt:lpstr>
      <vt:lpstr>定理5.3</vt:lpstr>
      <vt:lpstr>基于定理5.3检验可行解</vt:lpstr>
      <vt:lpstr>算法5.4</vt:lpstr>
      <vt:lpstr>优化思想</vt:lpstr>
      <vt:lpstr>优化思想</vt:lpstr>
      <vt:lpstr>算法5.5设计思想</vt:lpstr>
      <vt:lpstr>算法5.5设计思想</vt:lpstr>
      <vt:lpstr>算法5.5 一个更快算法</vt:lpstr>
      <vt:lpstr>算法示例</vt:lpstr>
      <vt:lpstr>PowerPoint 演示文稿</vt:lpstr>
      <vt:lpstr>PowerPoint 演示文稿</vt:lpstr>
      <vt:lpstr>PowerPoint 演示文稿</vt:lpstr>
      <vt:lpstr>5.4 最小生成树问题</vt:lpstr>
      <vt:lpstr>问题回顾</vt:lpstr>
      <vt:lpstr>Kruskal算法描述</vt:lpstr>
      <vt:lpstr>实例运行</vt:lpstr>
      <vt:lpstr>贪心策略分析</vt:lpstr>
      <vt:lpstr>证明：Kruskal算法对于每一个无向连通图G产生一棵最小生成树。</vt:lpstr>
      <vt:lpstr>PowerPoint 演示文稿</vt:lpstr>
      <vt:lpstr>PowerPoint 演示文稿</vt:lpstr>
      <vt:lpstr>5.5 货郎担问题</vt:lpstr>
      <vt:lpstr>贪心策略</vt:lpstr>
      <vt:lpstr>PowerPoint 演示文稿</vt:lpstr>
      <vt:lpstr>5.6 小结</vt:lpstr>
      <vt:lpstr>5.6 小结</vt:lpstr>
      <vt:lpstr>5.6 小结</vt:lpstr>
      <vt:lpstr>本 章 结 束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Nina</cp:lastModifiedBy>
  <cp:revision>1352</cp:revision>
  <dcterms:created xsi:type="dcterms:W3CDTF">2005-08-10T02:20:16Z</dcterms:created>
  <dcterms:modified xsi:type="dcterms:W3CDTF">2024-02-18T06:13:32Z</dcterms:modified>
</cp:coreProperties>
</file>